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Source Code Pro"/>
      <p:regular r:id="rId21"/>
      <p:bold r:id="rId22"/>
      <p:italic r:id="rId23"/>
      <p:boldItalic r:id="rId24"/>
    </p:embeddedFont>
    <p:embeddedFont>
      <p:font typeface="Oswald"/>
      <p:regular r:id="rId25"/>
      <p:bold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7" roundtripDataSignature="AMtx7mjqaSqsUyGhM5SrijiJJaW7J3MhY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SourceCodePro-bold.fntdata"/><Relationship Id="rId21" Type="http://schemas.openxmlformats.org/officeDocument/2006/relationships/font" Target="fonts/SourceCodePro-regular.fntdata"/><Relationship Id="rId24" Type="http://schemas.openxmlformats.org/officeDocument/2006/relationships/font" Target="fonts/SourceCodePro-boldItalic.fntdata"/><Relationship Id="rId23" Type="http://schemas.openxmlformats.org/officeDocument/2006/relationships/font" Target="fonts/SourceCodePr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swald-bold.fntdata"/><Relationship Id="rId25" Type="http://schemas.openxmlformats.org/officeDocument/2006/relationships/font" Target="fonts/Oswald-regular.fntdata"/><Relationship Id="rId27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41fe9b920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41fe9b920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41fe9b920e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41fe9b920e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41fe9b920e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41fe9b920e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41fe9b920e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41fe9b920e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41fe9b920e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41fe9b920e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41fe9b920e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41fe9b920e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41fe9b920e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41fe9b920e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41fe9b920e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41fe9b920e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41fe9b920e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41fe9b920e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41fe9b920e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41fe9b920e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41fe9b920e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41fe9b920e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41fe9b920e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41fe9b920e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41fe9b920e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41fe9b920e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41fe9b920e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41fe9b920e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41fe9b920e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41fe9b920e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17b49ff81f3_0_4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g17b49ff81f3_0_4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g17b49ff81f3_0_4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g17b49ff81f3_0_4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4" name="Google Shape;14;g17b49ff81f3_0_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Google Shape;52;g17b49ff81f3_0_46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53" name="Google Shape;53;g17b49ff81f3_0_46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g17b49ff81f3_0_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g17b49ff81f3_0_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7b49ff81f3_0_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g17b49ff81f3_0_28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17" name="Google Shape;17;g17b49ff81f3_0_28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8" name="Google Shape;18;g17b49ff81f3_0_28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9" name="Google Shape;19;g17b49ff81f3_0_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g17b49ff81f3_0_14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2" name="Google Shape;22;g17b49ff81f3_0_1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g17b49ff81f3_0_1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g17b49ff81f3_0_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17b49ff81f3_0_2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g17b49ff81f3_0_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7b49ff81f3_0_10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g17b49ff81f3_0_10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1" name="Google Shape;31;g17b49ff81f3_0_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Google Shape;33;g17b49ff81f3_0_19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34" name="Google Shape;34;g17b49ff81f3_0_19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5" name="Google Shape;35;g17b49ff81f3_0_19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g17b49ff81f3_0_19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g17b49ff81f3_0_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17b49ff81f3_0_33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g17b49ff81f3_0_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17b49ff81f3_0_36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3" name="Google Shape;43;g17b49ff81f3_0_36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44" name="Google Shape;44;g17b49ff81f3_0_36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g17b49ff81f3_0_36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g17b49ff81f3_0_3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g17b49ff81f3_0_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17b49ff81f3_0_43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50" name="Google Shape;50;g17b49ff81f3_0_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dern-writer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7b49ff81f3_0_0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g17b49ff81f3_0_0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b="0" i="0" sz="18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g17b49ff81f3_0_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41fe9b920e_0_0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Lending club Case Study</a:t>
            </a:r>
            <a:endParaRPr/>
          </a:p>
        </p:txBody>
      </p:sp>
      <p:sp>
        <p:nvSpPr>
          <p:cNvPr id="63" name="Google Shape;63;g241fe9b920e_0_0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</a:t>
            </a:r>
            <a:r>
              <a:rPr lang="en"/>
              <a:t>Akhilesh Dwivedi &amp; Abrar Lohia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41fe9b920e_0_93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Correlation Analysis</a:t>
            </a:r>
            <a:endParaRPr/>
          </a:p>
        </p:txBody>
      </p:sp>
      <p:sp>
        <p:nvSpPr>
          <p:cNvPr id="125" name="Google Shape;125;g241fe9b920e_0_93"/>
          <p:cNvSpPr txBox="1"/>
          <p:nvPr>
            <p:ph idx="1" type="body"/>
          </p:nvPr>
        </p:nvSpPr>
        <p:spPr>
          <a:xfrm>
            <a:off x="311700" y="1372900"/>
            <a:ext cx="8520600" cy="58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78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10"/>
              <a:buChar char="●"/>
            </a:pPr>
            <a:r>
              <a:rPr lang="en" sz="1310"/>
              <a:t>Annual Income to dti Ratio are negatively correlated</a:t>
            </a:r>
            <a:endParaRPr sz="1310"/>
          </a:p>
          <a:p>
            <a:pPr indent="-31178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10"/>
              <a:buChar char="●"/>
            </a:pPr>
            <a:r>
              <a:rPr lang="en" sz="1310"/>
              <a:t>Loan Amount,Investor Amount and Funding Amount are strongly correlated</a:t>
            </a:r>
            <a:endParaRPr sz="1310"/>
          </a:p>
          <a:p>
            <a:pPr indent="-31178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10"/>
              <a:buChar char="●"/>
            </a:pPr>
            <a:r>
              <a:rPr lang="en" sz="1310"/>
              <a:t>Positive correlation between Annual Income and </a:t>
            </a:r>
            <a:r>
              <a:rPr lang="en" sz="1310"/>
              <a:t>Employment</a:t>
            </a:r>
            <a:r>
              <a:rPr lang="en" sz="1310"/>
              <a:t> Length</a:t>
            </a:r>
            <a:endParaRPr sz="1310"/>
          </a:p>
          <a:p>
            <a:pPr indent="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10"/>
          </a:p>
        </p:txBody>
      </p:sp>
      <p:pic>
        <p:nvPicPr>
          <p:cNvPr id="126" name="Google Shape;126;g241fe9b920e_0_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42750" y="2239650"/>
            <a:ext cx="2858501" cy="28760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41fe9b920e_0_103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Comparing Annual Income &amp; Loan Purpose	</a:t>
            </a:r>
            <a:endParaRPr/>
          </a:p>
        </p:txBody>
      </p:sp>
      <p:sp>
        <p:nvSpPr>
          <p:cNvPr id="132" name="Google Shape;132;g241fe9b920e_0_103"/>
          <p:cNvSpPr txBox="1"/>
          <p:nvPr>
            <p:ph idx="1" type="body"/>
          </p:nvPr>
        </p:nvSpPr>
        <p:spPr>
          <a:xfrm>
            <a:off x="311700" y="1372900"/>
            <a:ext cx="8520600" cy="58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78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10"/>
              <a:buChar char="●"/>
            </a:pPr>
            <a:r>
              <a:rPr lang="en" sz="1310"/>
              <a:t>Applicants with higher incomes were more likely to apply for loans for "home_improvement," "house," "renewable_energy," and "small_businesses."</a:t>
            </a:r>
            <a:endParaRPr sz="1310"/>
          </a:p>
        </p:txBody>
      </p:sp>
      <p:pic>
        <p:nvPicPr>
          <p:cNvPr id="133" name="Google Shape;133;g241fe9b920e_0_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0325" y="2163425"/>
            <a:ext cx="5718558" cy="287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41fe9b920e_0_11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Comparing Employment Period &amp; Verification Status	</a:t>
            </a:r>
            <a:endParaRPr/>
          </a:p>
        </p:txBody>
      </p:sp>
      <p:sp>
        <p:nvSpPr>
          <p:cNvPr id="139" name="Google Shape;139;g241fe9b920e_0_111"/>
          <p:cNvSpPr txBox="1"/>
          <p:nvPr>
            <p:ph idx="1" type="body"/>
          </p:nvPr>
        </p:nvSpPr>
        <p:spPr>
          <a:xfrm>
            <a:off x="311700" y="1372900"/>
            <a:ext cx="8520600" cy="58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78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10"/>
              <a:buChar char="●"/>
            </a:pPr>
            <a:r>
              <a:rPr lang="en" sz="1310"/>
              <a:t>Verified loan applications had greater loan amounts, according to verification status data. This might imply that the companies are initially checking the loans with greater amounts.</a:t>
            </a:r>
            <a:endParaRPr sz="1310"/>
          </a:p>
        </p:txBody>
      </p:sp>
      <p:pic>
        <p:nvPicPr>
          <p:cNvPr id="140" name="Google Shape;140;g241fe9b920e_0_1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2963" y="2115100"/>
            <a:ext cx="6158066" cy="2875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41fe9b920e_0_148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r>
              <a:rPr lang="en"/>
              <a:t>nnual income and home ownership</a:t>
            </a:r>
            <a:endParaRPr/>
          </a:p>
        </p:txBody>
      </p:sp>
      <p:sp>
        <p:nvSpPr>
          <p:cNvPr id="146" name="Google Shape;146;g241fe9b920e_0_148"/>
          <p:cNvSpPr txBox="1"/>
          <p:nvPr>
            <p:ph idx="1" type="body"/>
          </p:nvPr>
        </p:nvSpPr>
        <p:spPr>
          <a:xfrm>
            <a:off x="311700" y="1372900"/>
            <a:ext cx="8520600" cy="58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78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10"/>
              <a:buChar char="●"/>
            </a:pPr>
            <a:r>
              <a:rPr lang="en" sz="1310"/>
              <a:t>Applicant having home under mortgage status is the most between range of 15-17.5%</a:t>
            </a:r>
            <a:endParaRPr sz="1310"/>
          </a:p>
        </p:txBody>
      </p:sp>
      <p:pic>
        <p:nvPicPr>
          <p:cNvPr id="147" name="Google Shape;147;g241fe9b920e_0_1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9313" y="2093125"/>
            <a:ext cx="5505366" cy="287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41fe9b920e_0_128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Charged Off vs. Purpose Of Loan</a:t>
            </a:r>
            <a:endParaRPr/>
          </a:p>
        </p:txBody>
      </p:sp>
      <p:sp>
        <p:nvSpPr>
          <p:cNvPr id="153" name="Google Shape;153;g241fe9b920e_0_128"/>
          <p:cNvSpPr txBox="1"/>
          <p:nvPr>
            <p:ph idx="1" type="body"/>
          </p:nvPr>
        </p:nvSpPr>
        <p:spPr>
          <a:xfrm>
            <a:off x="311700" y="1372900"/>
            <a:ext cx="8520600" cy="58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78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10"/>
              <a:buChar char="●"/>
            </a:pPr>
            <a:r>
              <a:rPr lang="en" sz="1310"/>
              <a:t>Most of the loan taken for small business have chance to be default</a:t>
            </a:r>
            <a:endParaRPr sz="1310"/>
          </a:p>
        </p:txBody>
      </p:sp>
      <p:pic>
        <p:nvPicPr>
          <p:cNvPr id="154" name="Google Shape;154;g241fe9b920e_0_1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9300" y="2105425"/>
            <a:ext cx="5225409" cy="2876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41fe9b920e_0_137"/>
          <p:cNvSpPr txBox="1"/>
          <p:nvPr>
            <p:ph type="title"/>
          </p:nvPr>
        </p:nvSpPr>
        <p:spPr>
          <a:xfrm>
            <a:off x="311700" y="372500"/>
            <a:ext cx="8520600" cy="67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Conclusion</a:t>
            </a:r>
            <a:endParaRPr sz="2800"/>
          </a:p>
        </p:txBody>
      </p:sp>
      <p:sp>
        <p:nvSpPr>
          <p:cNvPr id="160" name="Google Shape;160;g241fe9b920e_0_137"/>
          <p:cNvSpPr txBox="1"/>
          <p:nvPr>
            <p:ph idx="1" type="body"/>
          </p:nvPr>
        </p:nvSpPr>
        <p:spPr>
          <a:xfrm>
            <a:off x="311700" y="1372900"/>
            <a:ext cx="8520600" cy="14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908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110"/>
              <a:buChar char="●"/>
            </a:pPr>
            <a:r>
              <a:rPr lang="en" sz="1110"/>
              <a:t>Applicant taking loan have income between 60-70K</a:t>
            </a:r>
            <a:endParaRPr sz="1110"/>
          </a:p>
          <a:p>
            <a:pPr indent="-29908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110"/>
              <a:buChar char="●"/>
            </a:pPr>
            <a:r>
              <a:rPr lang="en" sz="1110"/>
              <a:t>Applicant having home_ownership status as mortgage have income between 60-70K</a:t>
            </a:r>
            <a:endParaRPr sz="1110"/>
          </a:p>
          <a:p>
            <a:pPr indent="-29908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110"/>
              <a:buChar char="●"/>
            </a:pPr>
            <a:r>
              <a:rPr lang="en" sz="1110"/>
              <a:t>Applicant having income ranging 30-35K have interest rate of 15-17.5%</a:t>
            </a:r>
            <a:endParaRPr sz="1110"/>
          </a:p>
          <a:p>
            <a:pPr indent="-29908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110"/>
              <a:buChar char="●"/>
            </a:pPr>
            <a:r>
              <a:rPr lang="en" sz="1110"/>
              <a:t>Applicant who have taken home ownership status as mortgage have loan amount between 12-14K</a:t>
            </a:r>
            <a:endParaRPr sz="1110"/>
          </a:p>
          <a:p>
            <a:pPr indent="-29908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110"/>
              <a:buChar char="●"/>
            </a:pPr>
            <a:r>
              <a:rPr lang="en" sz="1110"/>
              <a:t>Employees working for more than 10 years and whose souce are verified tend to get loan amount above 16K</a:t>
            </a:r>
            <a:endParaRPr sz="1110"/>
          </a:p>
          <a:p>
            <a:pPr indent="-29908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110"/>
              <a:buChar char="●"/>
            </a:pPr>
            <a:r>
              <a:rPr lang="en" sz="1110"/>
              <a:t>Applicant who have taken loan for small buisness have amount greater than 14K</a:t>
            </a:r>
            <a:endParaRPr sz="1110"/>
          </a:p>
        </p:txBody>
      </p:sp>
      <p:sp>
        <p:nvSpPr>
          <p:cNvPr id="161" name="Google Shape;161;g241fe9b920e_0_137"/>
          <p:cNvSpPr txBox="1"/>
          <p:nvPr>
            <p:ph type="title"/>
          </p:nvPr>
        </p:nvSpPr>
        <p:spPr>
          <a:xfrm>
            <a:off x="311700" y="2738925"/>
            <a:ext cx="8520600" cy="49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Suggestion for avoiding Credit Loss</a:t>
            </a:r>
            <a:endParaRPr sz="2700"/>
          </a:p>
        </p:txBody>
      </p:sp>
      <p:sp>
        <p:nvSpPr>
          <p:cNvPr id="162" name="Google Shape;162;g241fe9b920e_0_137"/>
          <p:cNvSpPr txBox="1"/>
          <p:nvPr>
            <p:ph idx="1" type="body"/>
          </p:nvPr>
        </p:nvSpPr>
        <p:spPr>
          <a:xfrm>
            <a:off x="311700" y="3352600"/>
            <a:ext cx="8520600" cy="14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908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110"/>
              <a:buChar char="●"/>
            </a:pPr>
            <a:r>
              <a:rPr lang="en" sz="1110"/>
              <a:t>While giving the loan following factors can be taken into account to predict the avoidance of credit loss:</a:t>
            </a:r>
            <a:endParaRPr sz="1110"/>
          </a:p>
          <a:p>
            <a:pPr indent="-299085" lvl="1" marL="1371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110"/>
              <a:buChar char="○"/>
            </a:pPr>
            <a:r>
              <a:rPr lang="en" sz="1110"/>
              <a:t>Debt to Income Ratio</a:t>
            </a:r>
            <a:endParaRPr sz="1110"/>
          </a:p>
          <a:p>
            <a:pPr indent="-299085" lvl="1" marL="1371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110"/>
              <a:buChar char="○"/>
            </a:pPr>
            <a:r>
              <a:rPr lang="en" sz="1110"/>
              <a:t>Verification</a:t>
            </a:r>
            <a:r>
              <a:rPr lang="en" sz="1110"/>
              <a:t> Status of applicant</a:t>
            </a:r>
            <a:endParaRPr sz="1110"/>
          </a:p>
          <a:p>
            <a:pPr indent="-299085" lvl="1" marL="1371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110"/>
              <a:buChar char="○"/>
            </a:pPr>
            <a:r>
              <a:rPr lang="en" sz="1110"/>
              <a:t>Annual Income of the applicant</a:t>
            </a:r>
            <a:endParaRPr sz="1110"/>
          </a:p>
          <a:p>
            <a:pPr indent="-299085" lvl="1" marL="1371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110"/>
              <a:buChar char="○"/>
            </a:pPr>
            <a:r>
              <a:rPr lang="en" sz="1110"/>
              <a:t>Employment</a:t>
            </a:r>
            <a:r>
              <a:rPr lang="en" sz="1110"/>
              <a:t> Length of the applicant</a:t>
            </a:r>
            <a:endParaRPr sz="111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41fe9b920e_0_8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69" name="Google Shape;69;g241fe9b920e_0_8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Objective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Analyse of loan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Cleaning of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Identify Key features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Univariate &amp; </a:t>
            </a:r>
            <a:r>
              <a:rPr lang="en"/>
              <a:t>Bivariate</a:t>
            </a:r>
            <a:r>
              <a:rPr lang="en"/>
              <a:t> analysis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Derived Metrics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Visualisation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Conclusion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41fe9b920e_0_1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Approach</a:t>
            </a:r>
            <a:endParaRPr/>
          </a:p>
        </p:txBody>
      </p:sp>
      <p:sp>
        <p:nvSpPr>
          <p:cNvPr id="75" name="Google Shape;75;g241fe9b920e_0_16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Cleaning &amp; Manipulation Checklist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Dropping Rows - where loan_status = "Current"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Dropping Columns based on EDA and Domain Knowledge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Convert the data types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Identify columns with blank values which need to be imputed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Analysis of the dataset post cleanup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Outlier Treatment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Analysis - Univariate, Bivariate and Derived Metrics Analysis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Conclusions Inferences and Recommendations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41fe9b920e_0_23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Loan Status and Applicant Verification</a:t>
            </a:r>
            <a:endParaRPr/>
          </a:p>
        </p:txBody>
      </p:sp>
      <p:sp>
        <p:nvSpPr>
          <p:cNvPr id="81" name="Google Shape;81;g241fe9b920e_0_23"/>
          <p:cNvSpPr txBox="1"/>
          <p:nvPr>
            <p:ph idx="1" type="body"/>
          </p:nvPr>
        </p:nvSpPr>
        <p:spPr>
          <a:xfrm>
            <a:off x="311700" y="1372900"/>
            <a:ext cx="8520600" cy="10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0: Charged Off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1: Fully Paid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Loan Charged of are much lesser in </a:t>
            </a:r>
            <a:r>
              <a:rPr lang="en" sz="1100"/>
              <a:t>comparison</a:t>
            </a:r>
            <a:r>
              <a:rPr lang="en" sz="1100"/>
              <a:t> to fully paid.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Applicant who’s background is not verified pays loan successfully.</a:t>
            </a:r>
            <a:endParaRPr sz="1100"/>
          </a:p>
        </p:txBody>
      </p:sp>
      <p:pic>
        <p:nvPicPr>
          <p:cNvPr id="82" name="Google Shape;82;g241fe9b920e_0_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4299" y="2582552"/>
            <a:ext cx="3303782" cy="242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g241fe9b920e_0_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38083" y="2643516"/>
            <a:ext cx="3171615" cy="23677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41fe9b920e_0_42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Loan Status &amp; Loan Term Period</a:t>
            </a:r>
            <a:endParaRPr/>
          </a:p>
        </p:txBody>
      </p:sp>
      <p:sp>
        <p:nvSpPr>
          <p:cNvPr id="89" name="Google Shape;89;g241fe9b920e_0_42"/>
          <p:cNvSpPr txBox="1"/>
          <p:nvPr>
            <p:ph idx="1" type="body"/>
          </p:nvPr>
        </p:nvSpPr>
        <p:spPr>
          <a:xfrm>
            <a:off x="311700" y="1372900"/>
            <a:ext cx="8520600" cy="97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970"/>
              <a:t>0: Charged Off</a:t>
            </a:r>
            <a:endParaRPr sz="97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970"/>
              <a:t>1: Fully Paid</a:t>
            </a:r>
            <a:endParaRPr sz="97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sz="970"/>
          </a:p>
          <a:p>
            <a:pPr indent="-29908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110"/>
              <a:buChar char="●"/>
            </a:pPr>
            <a:r>
              <a:rPr lang="en" sz="1110"/>
              <a:t>Here conclusion is those taking for shorter duration clears the loan successfully in comparison for longer duration loan.</a:t>
            </a:r>
            <a:endParaRPr sz="1110"/>
          </a:p>
        </p:txBody>
      </p:sp>
      <p:pic>
        <p:nvPicPr>
          <p:cNvPr id="90" name="Google Shape;90;g241fe9b920e_0_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3062" y="2444100"/>
            <a:ext cx="4917875" cy="2645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41fe9b920e_0_5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Loan Amount Distribution	</a:t>
            </a:r>
            <a:endParaRPr/>
          </a:p>
        </p:txBody>
      </p:sp>
      <p:sp>
        <p:nvSpPr>
          <p:cNvPr id="96" name="Google Shape;96;g241fe9b920e_0_54"/>
          <p:cNvSpPr txBox="1"/>
          <p:nvPr>
            <p:ph idx="1" type="body"/>
          </p:nvPr>
        </p:nvSpPr>
        <p:spPr>
          <a:xfrm>
            <a:off x="311700" y="1372900"/>
            <a:ext cx="8520600" cy="97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78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10"/>
              <a:buChar char="●"/>
            </a:pPr>
            <a:r>
              <a:rPr lang="en" sz="1310"/>
              <a:t>Most of the loan amount are given in range of 5K-10K</a:t>
            </a:r>
            <a:endParaRPr sz="1310"/>
          </a:p>
          <a:p>
            <a:pPr indent="-31178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10"/>
              <a:buChar char="●"/>
            </a:pPr>
            <a:r>
              <a:rPr lang="en" sz="1310"/>
              <a:t>Most of the loan amount are given to people who are having income between 40K - 80K</a:t>
            </a:r>
            <a:endParaRPr sz="1310"/>
          </a:p>
        </p:txBody>
      </p:sp>
      <p:pic>
        <p:nvPicPr>
          <p:cNvPr id="97" name="Google Shape;97;g241fe9b920e_0_54"/>
          <p:cNvPicPr preferRelativeResize="0"/>
          <p:nvPr/>
        </p:nvPicPr>
        <p:blipFill rotWithShape="1">
          <a:blip r:embed="rId3">
            <a:alphaModFix/>
          </a:blip>
          <a:srcRect b="0" l="0" r="49078" t="0"/>
          <a:stretch/>
        </p:blipFill>
        <p:spPr>
          <a:xfrm>
            <a:off x="311700" y="2501800"/>
            <a:ext cx="4338726" cy="244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g241fe9b920e_0_54"/>
          <p:cNvPicPr preferRelativeResize="0"/>
          <p:nvPr/>
        </p:nvPicPr>
        <p:blipFill rotWithShape="1">
          <a:blip r:embed="rId4">
            <a:alphaModFix/>
          </a:blip>
          <a:srcRect b="0" l="0" r="50000" t="0"/>
          <a:stretch/>
        </p:blipFill>
        <p:spPr>
          <a:xfrm>
            <a:off x="4806350" y="2491025"/>
            <a:ext cx="4103301" cy="24712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41fe9b920e_0_67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Analyzing Derived Columns</a:t>
            </a:r>
            <a:endParaRPr/>
          </a:p>
        </p:txBody>
      </p:sp>
      <p:sp>
        <p:nvSpPr>
          <p:cNvPr id="104" name="Google Shape;104;g241fe9b920e_0_67"/>
          <p:cNvSpPr txBox="1"/>
          <p:nvPr>
            <p:ph idx="1" type="body"/>
          </p:nvPr>
        </p:nvSpPr>
        <p:spPr>
          <a:xfrm>
            <a:off x="311700" y="1372900"/>
            <a:ext cx="8520600" cy="97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78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10"/>
              <a:buChar char="●"/>
            </a:pPr>
            <a:r>
              <a:rPr lang="en" sz="1310"/>
              <a:t>From 2007 till 2011 we can see the spike in loan application.</a:t>
            </a:r>
            <a:endParaRPr sz="1310"/>
          </a:p>
          <a:p>
            <a:pPr indent="-31178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10"/>
              <a:buChar char="●"/>
            </a:pPr>
            <a:r>
              <a:rPr lang="en" sz="1310"/>
              <a:t>Another observation we can see is in Jan/Feb/March there are low application count </a:t>
            </a:r>
            <a:endParaRPr sz="1310"/>
          </a:p>
        </p:txBody>
      </p:sp>
      <p:pic>
        <p:nvPicPr>
          <p:cNvPr id="105" name="Google Shape;105;g241fe9b920e_0_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1463" y="2501800"/>
            <a:ext cx="5241079" cy="2489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41fe9b920e_0_7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r>
              <a:rPr lang="en"/>
              <a:t>mount committed by investors &amp; Loan Amount Group</a:t>
            </a:r>
            <a:endParaRPr/>
          </a:p>
        </p:txBody>
      </p:sp>
      <p:sp>
        <p:nvSpPr>
          <p:cNvPr id="111" name="Google Shape;111;g241fe9b920e_0_74"/>
          <p:cNvSpPr txBox="1"/>
          <p:nvPr>
            <p:ph idx="1" type="body"/>
          </p:nvPr>
        </p:nvSpPr>
        <p:spPr>
          <a:xfrm>
            <a:off x="311700" y="1372900"/>
            <a:ext cx="8520600" cy="58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78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10"/>
              <a:buChar char="●"/>
            </a:pPr>
            <a:r>
              <a:rPr lang="en" sz="1310"/>
              <a:t>The funded amount by the investor and loan amount given are having maximum in group of 5-10K</a:t>
            </a:r>
            <a:endParaRPr sz="1310"/>
          </a:p>
        </p:txBody>
      </p:sp>
      <p:pic>
        <p:nvPicPr>
          <p:cNvPr id="112" name="Google Shape;112;g241fe9b920e_0_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115100"/>
            <a:ext cx="8839198" cy="2570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41fe9b920e_0_8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Debt To Income Ratio</a:t>
            </a:r>
            <a:endParaRPr/>
          </a:p>
        </p:txBody>
      </p:sp>
      <p:sp>
        <p:nvSpPr>
          <p:cNvPr id="118" name="Google Shape;118;g241fe9b920e_0_85"/>
          <p:cNvSpPr txBox="1"/>
          <p:nvPr>
            <p:ph idx="1" type="body"/>
          </p:nvPr>
        </p:nvSpPr>
        <p:spPr>
          <a:xfrm>
            <a:off x="311700" y="1372900"/>
            <a:ext cx="8520600" cy="58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78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10"/>
              <a:buChar char="●"/>
            </a:pPr>
            <a:r>
              <a:rPr lang="en" sz="1310"/>
              <a:t>Most loan applications have moderate debt to income ratios.</a:t>
            </a:r>
            <a:endParaRPr sz="1310"/>
          </a:p>
        </p:txBody>
      </p:sp>
      <p:pic>
        <p:nvPicPr>
          <p:cNvPr id="119" name="Google Shape;119;g241fe9b920e_0_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8150" y="1962700"/>
            <a:ext cx="3847710" cy="287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0838F"/>
      </a:accent5>
      <a:accent6>
        <a:srgbClr val="F8E71C"/>
      </a:accent6>
      <a:hlink>
        <a:srgbClr val="00838F"/>
      </a:hlink>
      <a:folHlink>
        <a:srgbClr val="00838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