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57" r:id="rId5"/>
    <p:sldId id="258" r:id="rId6"/>
    <p:sldId id="270" r:id="rId7"/>
    <p:sldId id="260" r:id="rId8"/>
    <p:sldId id="262" r:id="rId9"/>
    <p:sldId id="263" r:id="rId10"/>
    <p:sldId id="264" r:id="rId11"/>
    <p:sldId id="265" r:id="rId12"/>
    <p:sldId id="267" r:id="rId13"/>
    <p:sldId id="268" r:id="rId14"/>
    <p:sldId id="27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41" autoAdjust="0"/>
  </p:normalViewPr>
  <p:slideViewPr>
    <p:cSldViewPr snapToGrid="0">
      <p:cViewPr varScale="1">
        <p:scale>
          <a:sx n="58" d="100"/>
          <a:sy n="58" d="100"/>
        </p:scale>
        <p:origin x="9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66DE-B7D8-4749-8977-2049AD4F16B6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7294-7B59-4495-9C9F-B62009E34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48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66DE-B7D8-4749-8977-2049AD4F16B6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7294-7B59-4495-9C9F-B62009E34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970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66DE-B7D8-4749-8977-2049AD4F16B6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7294-7B59-4495-9C9F-B62009E346E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1784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66DE-B7D8-4749-8977-2049AD4F16B6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7294-7B59-4495-9C9F-B62009E34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605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66DE-B7D8-4749-8977-2049AD4F16B6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7294-7B59-4495-9C9F-B62009E346E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3392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66DE-B7D8-4749-8977-2049AD4F16B6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7294-7B59-4495-9C9F-B62009E34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978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66DE-B7D8-4749-8977-2049AD4F16B6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7294-7B59-4495-9C9F-B62009E34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971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66DE-B7D8-4749-8977-2049AD4F16B6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7294-7B59-4495-9C9F-B62009E34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45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66DE-B7D8-4749-8977-2049AD4F16B6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7294-7B59-4495-9C9F-B62009E34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45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66DE-B7D8-4749-8977-2049AD4F16B6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7294-7B59-4495-9C9F-B62009E34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948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66DE-B7D8-4749-8977-2049AD4F16B6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7294-7B59-4495-9C9F-B62009E34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31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66DE-B7D8-4749-8977-2049AD4F16B6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7294-7B59-4495-9C9F-B62009E34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4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66DE-B7D8-4749-8977-2049AD4F16B6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7294-7B59-4495-9C9F-B62009E34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3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66DE-B7D8-4749-8977-2049AD4F16B6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7294-7B59-4495-9C9F-B62009E34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90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66DE-B7D8-4749-8977-2049AD4F16B6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7294-7B59-4495-9C9F-B62009E34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764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66DE-B7D8-4749-8977-2049AD4F16B6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7294-7B59-4495-9C9F-B62009E34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496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E66DE-B7D8-4749-8977-2049AD4F16B6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3A27294-7B59-4495-9C9F-B62009E34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38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FD8DB-FB06-37A3-36D4-BAB128EBE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8050818" cy="1368569"/>
          </a:xfrm>
        </p:spPr>
        <p:txBody>
          <a:bodyPr/>
          <a:lstStyle/>
          <a:p>
            <a:r>
              <a:rPr lang="en-IN" dirty="0"/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7D782-25B6-6BEB-6B97-E8938E7DC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4050834"/>
            <a:ext cx="8050819" cy="1079432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Prepared by:</a:t>
            </a:r>
          </a:p>
          <a:p>
            <a:r>
              <a:rPr lang="en-IN" dirty="0"/>
              <a:t>Akhilesh Dwivedi</a:t>
            </a:r>
          </a:p>
          <a:p>
            <a:r>
              <a:rPr lang="en-IN" dirty="0"/>
              <a:t>Abrar Lohia</a:t>
            </a:r>
          </a:p>
        </p:txBody>
      </p:sp>
    </p:spTree>
    <p:extLst>
      <p:ext uri="{BB962C8B-B14F-4D97-AF65-F5344CB8AC3E}">
        <p14:creationId xmlns:p14="http://schemas.microsoft.com/office/powerpoint/2010/main" val="6857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9872D-F2ED-2AD8-D3C5-A0E878F3D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74E9E-6853-C96D-23C2-621D580E9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0" i="0" dirty="0">
                <a:effectLst/>
                <a:latin typeface="-apple-system"/>
              </a:rPr>
              <a:t>Annual Income to </a:t>
            </a:r>
            <a:r>
              <a:rPr lang="en-US" sz="1600" b="0" i="0" dirty="0" err="1">
                <a:effectLst/>
                <a:latin typeface="-apple-system"/>
              </a:rPr>
              <a:t>dti</a:t>
            </a:r>
            <a:r>
              <a:rPr lang="en-US" sz="1600" b="0" i="0" dirty="0">
                <a:effectLst/>
                <a:latin typeface="-apple-system"/>
              </a:rPr>
              <a:t> Ratio are negatively correlated </a:t>
            </a:r>
          </a:p>
          <a:p>
            <a:r>
              <a:rPr lang="en-US" sz="1600" b="0" i="0" dirty="0">
                <a:effectLst/>
                <a:latin typeface="-apple-system"/>
              </a:rPr>
              <a:t>Loan Amount,Investor Amount and Funding Amount are strongly correlated </a:t>
            </a:r>
          </a:p>
          <a:p>
            <a:r>
              <a:rPr lang="en-US" sz="1600" b="0" i="0" dirty="0">
                <a:effectLst/>
                <a:latin typeface="-apple-system"/>
              </a:rPr>
              <a:t>Positive correlation between Annual Income and </a:t>
            </a:r>
            <a:r>
              <a:rPr lang="en-US" sz="1600" b="0" i="0" dirty="0" err="1">
                <a:effectLst/>
                <a:latin typeface="-apple-system"/>
              </a:rPr>
              <a:t>emp_length</a:t>
            </a:r>
            <a:endParaRPr lang="en-IN" sz="1600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A97869-E7B2-0C22-632B-135F4EEC6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627" y="3275897"/>
            <a:ext cx="4366352" cy="358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32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EF64D-1215-8D88-F6E2-98DD301A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DEF6-15A6-4E21-04A2-C3715BECD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93640"/>
            <a:ext cx="8596668" cy="3880773"/>
          </a:xfrm>
        </p:spPr>
        <p:txBody>
          <a:bodyPr/>
          <a:lstStyle/>
          <a:p>
            <a:r>
              <a:rPr lang="en-IN" dirty="0"/>
              <a:t>Maximum number of applicants who didn’t paid load are having home ownership as </a:t>
            </a:r>
            <a:r>
              <a:rPr lang="en-IN" dirty="0" err="1"/>
              <a:t>Mortage</a:t>
            </a:r>
            <a:r>
              <a:rPr lang="en-IN" dirty="0"/>
              <a:t>.</a:t>
            </a:r>
          </a:p>
          <a:p>
            <a:r>
              <a:rPr lang="en-IN" dirty="0"/>
              <a:t>People with rented home defaulted the loan least.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1CF5FE-6DFF-95BF-69EF-BD2133B49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913" y="3270066"/>
            <a:ext cx="6921856" cy="358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59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8FE1-BA32-D830-B2C5-7FD698CE1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BF082-5274-2F71-12CF-EFC0CDE22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Applicants with 30K-35K loan amount are paying maximum interest.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4C859EC-D439-4537-E245-762377F7E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068" y="3245597"/>
            <a:ext cx="3467860" cy="27019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6D02CB-AE6B-9E2B-B4D0-B9C5CEF7E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143" y="3387520"/>
            <a:ext cx="3844859" cy="265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60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36DD-FA05-0B35-BB4A-F4A467A00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146E3-563D-73FF-EA66-6149616FA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Loan for Small business are most risky.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B43C32-ACFF-E204-BC1E-14879F9D6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014" y="2648921"/>
            <a:ext cx="6883754" cy="387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21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3041E-D105-2B86-0707-6281EA4C8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visuals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BD40CC-E87C-4142-EB4E-109EBBE6B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457" y="1532936"/>
            <a:ext cx="4289467" cy="23890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FA654B-DFF2-11F5-33BB-B500F6158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681" y="1678604"/>
            <a:ext cx="6896454" cy="329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85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559C-3B31-10FB-4FFE-601880639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62B9A-5698-9F5E-88E9-FE170757A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Loan with higher interest rate are having most chances to be charged off.</a:t>
            </a:r>
          </a:p>
          <a:p>
            <a:r>
              <a:rPr lang="en-IN" dirty="0"/>
              <a:t>Loan amount is directly proportional to annual income.</a:t>
            </a:r>
          </a:p>
        </p:txBody>
      </p:sp>
    </p:spTree>
    <p:extLst>
      <p:ext uri="{BB962C8B-B14F-4D97-AF65-F5344CB8AC3E}">
        <p14:creationId xmlns:p14="http://schemas.microsoft.com/office/powerpoint/2010/main" val="352855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ECBD-1F8E-3B59-62E8-EC524A597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7180-BE52-4295-D807-08D6BE431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  <a:p>
            <a:r>
              <a:rPr lang="en-IN" dirty="0"/>
              <a:t>Analyse loan data</a:t>
            </a:r>
          </a:p>
          <a:p>
            <a:r>
              <a:rPr lang="en-IN" dirty="0"/>
              <a:t>Cleaning of data</a:t>
            </a:r>
          </a:p>
          <a:p>
            <a:r>
              <a:rPr lang="en-IN" dirty="0"/>
              <a:t>Identify Key features</a:t>
            </a:r>
          </a:p>
          <a:p>
            <a:r>
              <a:rPr lang="en-IN" dirty="0"/>
              <a:t>Univariate analysis</a:t>
            </a:r>
          </a:p>
          <a:p>
            <a:r>
              <a:rPr lang="en-IN" dirty="0"/>
              <a:t>Bivariate analysis</a:t>
            </a:r>
          </a:p>
          <a:p>
            <a:r>
              <a:rPr lang="en-IN" dirty="0"/>
              <a:t>Data Visualisation</a:t>
            </a:r>
          </a:p>
          <a:p>
            <a:r>
              <a:rPr lang="en-IN" dirty="0"/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7365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93FC-C639-246F-7502-C21C9282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263F5-D0FE-CDA8-22C5-36C2BB2C4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  <a:latin typeface="Merriweather"/>
              </a:rPr>
              <a:t>Identify risky loan Applicants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Merriweather"/>
              </a:rPr>
              <a:t>Minimizing the loss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074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D6F37-66DA-9166-09C1-40D971D2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ingestion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CD81D-F424-6230-A259-DD8F390AD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79258"/>
          </a:xfrm>
        </p:spPr>
        <p:txBody>
          <a:bodyPr/>
          <a:lstStyle/>
          <a:p>
            <a:r>
              <a:rPr lang="en-IN" dirty="0"/>
              <a:t>Loaded loan data and analysed the columns, null values and data types: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85823-FCF1-9199-398D-80CCB0816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82" y="2628776"/>
            <a:ext cx="6596447" cy="2000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8C914C-CD02-BB99-29F7-F05A58118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123" y="5022134"/>
            <a:ext cx="4419583" cy="148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71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AC6A-A16D-4F1E-8061-57A8BEEAE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B30C8-C3B5-571E-80B1-D00D69BB6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Removal of missing values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data type conversion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7E1FD-B3A7-5066-3914-093959C2B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04" y="2861353"/>
            <a:ext cx="4978656" cy="8636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6E8A47-5812-477E-44C5-B4E1D07E7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1" y="4691892"/>
            <a:ext cx="8584541" cy="155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2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4B73-BD43-5E01-1D12-8ADD271F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59FD0-8B38-87E6-5453-94CCA190F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Important variables are: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loan_amt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Term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Interest_rate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Grade</a:t>
            </a:r>
          </a:p>
          <a:p>
            <a:pPr>
              <a:buFont typeface="+mj-lt"/>
              <a:buAutoNum type="arabicPeriod"/>
            </a:pPr>
            <a:r>
              <a:rPr lang="en-US" dirty="0"/>
              <a:t>Subgrade</a:t>
            </a:r>
          </a:p>
          <a:p>
            <a:pPr>
              <a:buFont typeface="+mj-lt"/>
              <a:buAutoNum type="arabicPeriod"/>
            </a:pPr>
            <a:r>
              <a:rPr lang="en-US" dirty="0"/>
              <a:t>Annual Income</a:t>
            </a:r>
          </a:p>
          <a:p>
            <a:pPr>
              <a:buFont typeface="+mj-lt"/>
              <a:buAutoNum type="arabicPeriod"/>
            </a:pPr>
            <a:r>
              <a:rPr lang="en-US" dirty="0"/>
              <a:t>Purpose of loan</a:t>
            </a:r>
          </a:p>
          <a:p>
            <a:pPr>
              <a:buFont typeface="+mj-lt"/>
              <a:buAutoNum type="arabicPeriod"/>
            </a:pPr>
            <a:r>
              <a:rPr lang="en-US" dirty="0"/>
              <a:t>DTI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Emp_lenght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Loan date</a:t>
            </a:r>
          </a:p>
          <a:p>
            <a:pPr>
              <a:buFont typeface="+mj-lt"/>
              <a:buAutoNum type="arabicPeriod"/>
            </a:pPr>
            <a:r>
              <a:rPr lang="en-US" dirty="0"/>
              <a:t>Home Ownership</a:t>
            </a:r>
          </a:p>
          <a:p>
            <a:pPr>
              <a:buFont typeface="+mj-lt"/>
              <a:buAutoNum type="arabicPeriod"/>
            </a:pPr>
            <a:r>
              <a:rPr lang="en-US" dirty="0"/>
              <a:t>Verification Status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035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7C64-7699-EECF-BEEB-09D89464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BAF24-6E72-7B51-FC80-2552FCCC0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More than 5K loans are risky.</a:t>
            </a:r>
          </a:p>
          <a:p>
            <a:r>
              <a:rPr lang="en-IN" dirty="0"/>
              <a:t>0: fully paid 1: Charged off</a:t>
            </a:r>
          </a:p>
          <a:p>
            <a:r>
              <a:rPr lang="en-IN" dirty="0"/>
              <a:t>Maximum number of people who fully paid the loan are having rented home.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AC07EA-FA30-4B87-9008-26A264C39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345" y="3429000"/>
            <a:ext cx="3578787" cy="2197579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EA0F32D-C7B4-8DF3-2167-B2AF5C213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620" y="3429000"/>
            <a:ext cx="3168723" cy="233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650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93D0-2806-21B1-A3D9-0C1DF2686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6549"/>
            <a:ext cx="8596668" cy="1320800"/>
          </a:xfrm>
        </p:spPr>
        <p:txBody>
          <a:bodyPr/>
          <a:lstStyle/>
          <a:p>
            <a:r>
              <a:rPr lang="en-IN" dirty="0"/>
              <a:t>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283E6-7982-D20F-0A29-F5247B807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266" y="2559434"/>
            <a:ext cx="8669549" cy="3722016"/>
          </a:xfrm>
        </p:spPr>
        <p:txBody>
          <a:bodyPr/>
          <a:lstStyle/>
          <a:p>
            <a:r>
              <a:rPr lang="en-IN" dirty="0"/>
              <a:t>Maximum number of applicants who paid the loan were having service length 10 year or more.</a:t>
            </a:r>
          </a:p>
          <a:p>
            <a:r>
              <a:rPr lang="en-IN" dirty="0"/>
              <a:t>Maximum no of applicants who paid loan fully were not verified.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124761-B538-EF19-029A-0A38F4719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024" y="4148898"/>
            <a:ext cx="2984290" cy="21973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C0B47C-22FC-70B8-2CB7-846E203CE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405" y="4082032"/>
            <a:ext cx="2984290" cy="219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0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501F-C9B8-0312-6C0E-897ADC49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Continued….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2034C-C47A-B064-4684-4D3BD01E9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Maximum loan we given in year 2011</a:t>
            </a:r>
          </a:p>
          <a:p>
            <a:r>
              <a:rPr lang="en-IN" dirty="0"/>
              <a:t>Dec is the month when maximum loans are disbursed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245F9F-E02B-3689-D2F4-77E17DC2E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598" y="3429000"/>
            <a:ext cx="5467938" cy="262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838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</TotalTime>
  <Words>277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-apple-system</vt:lpstr>
      <vt:lpstr>Arial</vt:lpstr>
      <vt:lpstr>Merriweather</vt:lpstr>
      <vt:lpstr>Trebuchet MS</vt:lpstr>
      <vt:lpstr>Wingdings 3</vt:lpstr>
      <vt:lpstr>Facet</vt:lpstr>
      <vt:lpstr>Lending club Case Study</vt:lpstr>
      <vt:lpstr>Agenda</vt:lpstr>
      <vt:lpstr>Objective</vt:lpstr>
      <vt:lpstr>Data ingestion and analysis</vt:lpstr>
      <vt:lpstr>Data cleaning</vt:lpstr>
      <vt:lpstr>Key features</vt:lpstr>
      <vt:lpstr>Univariate Analysis</vt:lpstr>
      <vt:lpstr>Continued…</vt:lpstr>
      <vt:lpstr>Continued….</vt:lpstr>
      <vt:lpstr>Correlation</vt:lpstr>
      <vt:lpstr>Bivariate Analysis</vt:lpstr>
      <vt:lpstr>Continued…</vt:lpstr>
      <vt:lpstr>Continued…</vt:lpstr>
      <vt:lpstr>Important visuals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Akhilesh Kumar Dwivedi</dc:creator>
  <cp:lastModifiedBy>Akhilesh Kumar Dwivedi</cp:lastModifiedBy>
  <cp:revision>19</cp:revision>
  <dcterms:created xsi:type="dcterms:W3CDTF">2023-05-08T10:33:19Z</dcterms:created>
  <dcterms:modified xsi:type="dcterms:W3CDTF">2023-05-09T17:21:19Z</dcterms:modified>
</cp:coreProperties>
</file>