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70" r:id="rId11"/>
    <p:sldId id="264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arduino.cc" TargetMode="Externa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www.arduino.cc/en/softwa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arduino.cn/thread-1066-1-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机器人开发流程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en-US" altLang="zh-CN"/>
              <a:t>							</a:t>
            </a:r>
            <a:r>
              <a:rPr lang="zh-CN" altLang="en-US"/>
              <a:t>队长：孔德</a:t>
            </a:r>
            <a:r>
              <a:rPr lang="zh-CN" altLang="en-US"/>
              <a:t>兴</a:t>
            </a:r>
            <a:endParaRPr lang="zh-CN" altLang="en-US"/>
          </a:p>
          <a:p>
            <a:r>
              <a:rPr lang="en-US" altLang="zh-CN"/>
              <a:t>							</a:t>
            </a:r>
            <a:r>
              <a:rPr lang="zh-CN" altLang="en-US"/>
              <a:t>日期：</a:t>
            </a:r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95468" y="1819204"/>
            <a:ext cx="5986732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浙江安防职业技术学院工训大赛</a:t>
            </a:r>
            <a:r>
              <a:rPr lang="zh-CN" altLang="en-US" sz="4400" dirty="0">
                <a:latin typeface="微软雅黑" panose="020B0503020204020204" charset="-122"/>
                <a:ea typeface="微软雅黑" panose="020B0503020204020204" charset="-122"/>
              </a:rPr>
              <a:t>备战</a:t>
            </a:r>
            <a:endParaRPr lang="zh-CN" altLang="en-US" sz="4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第一个</a:t>
            </a:r>
            <a:r>
              <a:rPr lang="en-US" altLang="zh-CN"/>
              <a:t>Arduino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3" name="图片 2" descr="屏幕截图 2021-11-06 1729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5160" y="1691005"/>
            <a:ext cx="4635500" cy="4274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30780" y="1691005"/>
            <a:ext cx="42945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void setup(){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  pinMode(11,OUTPUT);</a:t>
            </a:r>
            <a:r>
              <a:rPr lang="en-US" altLang="zh-CN" b="1">
                <a:solidFill>
                  <a:srgbClr val="FF0000"/>
                </a:solidFill>
              </a:rPr>
              <a:t>//</a:t>
            </a:r>
            <a:r>
              <a:rPr lang="zh-CN" altLang="en-US" b="1">
                <a:solidFill>
                  <a:srgbClr val="FF0000"/>
                </a:solidFill>
              </a:rPr>
              <a:t>数字</a:t>
            </a:r>
            <a:r>
              <a:rPr lang="en-US" altLang="zh-CN" b="1">
                <a:solidFill>
                  <a:srgbClr val="FF0000"/>
                </a:solidFill>
              </a:rPr>
              <a:t>IO</a:t>
            </a:r>
            <a:r>
              <a:rPr lang="zh-CN" altLang="en-US" b="1">
                <a:solidFill>
                  <a:srgbClr val="FF0000"/>
                </a:solidFill>
              </a:rPr>
              <a:t>口设置为输出模式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}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void loop(){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  digitalWrite(11,HIGH);</a:t>
            </a:r>
            <a:r>
              <a:rPr lang="en-US" altLang="zh-CN" b="1">
                <a:solidFill>
                  <a:srgbClr val="FF0000"/>
                </a:solidFill>
              </a:rPr>
              <a:t>//</a:t>
            </a:r>
            <a:r>
              <a:rPr lang="zh-CN" altLang="en-US" b="1">
                <a:solidFill>
                  <a:srgbClr val="FF0000"/>
                </a:solidFill>
              </a:rPr>
              <a:t>数字</a:t>
            </a:r>
            <a:r>
              <a:rPr lang="en-US" altLang="zh-CN" b="1">
                <a:solidFill>
                  <a:srgbClr val="FF0000"/>
                </a:solidFill>
              </a:rPr>
              <a:t>IO</a:t>
            </a:r>
            <a:r>
              <a:rPr lang="zh-CN" altLang="en-US" b="1">
                <a:solidFill>
                  <a:srgbClr val="FF0000"/>
                </a:solidFill>
              </a:rPr>
              <a:t>口输出高电平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  delay(500);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  digitalWrite(11,LOW);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数字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IO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口输出高电平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  delay(500);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  digitalWrite(11,HIGH);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  delay(500);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  digitalWrite(11,LOW);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  delay(500);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}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0230" y="2090420"/>
            <a:ext cx="138620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+mn-ea"/>
                <a:cs typeface="+mn-ea"/>
                <a:sym typeface="+mn-ea"/>
              </a:rPr>
              <a:t>Arduino IDE</a:t>
            </a:r>
            <a:r>
              <a:rPr lang="zh-CN" altLang="en-US" sz="2000" b="1">
                <a:latin typeface="+mn-ea"/>
                <a:cs typeface="+mn-ea"/>
                <a:sym typeface="+mn-ea"/>
              </a:rPr>
              <a:t>内置</a:t>
            </a:r>
            <a:r>
              <a:rPr lang="zh-CN" altLang="en-US" sz="2000">
                <a:latin typeface="+mn-ea"/>
                <a:cs typeface="+mn-ea"/>
                <a:sym typeface="+mn-ea"/>
              </a:rPr>
              <a:t>了许多案例，我们以点亮二极管为例开始新的课程，旁边的程序是使二极管间隔</a:t>
            </a:r>
            <a:r>
              <a:rPr lang="en-US" altLang="zh-CN" sz="2000">
                <a:latin typeface="+mn-ea"/>
                <a:cs typeface="+mn-ea"/>
                <a:sym typeface="+mn-ea"/>
              </a:rPr>
              <a:t>0.5</a:t>
            </a:r>
            <a:r>
              <a:rPr lang="zh-CN" altLang="en-US" sz="2000">
                <a:latin typeface="+mn-ea"/>
                <a:cs typeface="+mn-ea"/>
                <a:sym typeface="+mn-ea"/>
              </a:rPr>
              <a:t>秒闪烁</a:t>
            </a:r>
            <a:r>
              <a:rPr lang="zh-CN" altLang="en-US">
                <a:latin typeface="+mn-ea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上传程序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打开编辑</a:t>
            </a:r>
            <a:r>
              <a:rPr lang="zh-CN" altLang="en-US"/>
              <a:t>第一个案例</a:t>
            </a:r>
            <a:r>
              <a:rPr lang="zh-CN" altLang="en-US"/>
              <a:t>程序.</a:t>
            </a:r>
            <a:endParaRPr lang="zh-CN" altLang="en-US"/>
          </a:p>
          <a:p>
            <a:r>
              <a:rPr lang="zh-CN" altLang="en-US">
                <a:sym typeface="+mn-ea"/>
              </a:rPr>
              <a:t>开发板类型选择"Arduino </a:t>
            </a:r>
            <a:r>
              <a:rPr lang="en-US" altLang="zh-CN">
                <a:sym typeface="+mn-ea"/>
              </a:rPr>
              <a:t>Mega or Mega 2560</a:t>
            </a:r>
            <a:r>
              <a:rPr lang="zh-CN" altLang="en-US">
                <a:sym typeface="+mn-ea"/>
              </a:rPr>
              <a:t>", 对应菜单: 工具-&gt; 开发板.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处理器类型选择</a:t>
            </a:r>
            <a:r>
              <a:rPr lang="en-US" altLang="zh-CN">
                <a:sym typeface="+mn-ea"/>
              </a:rPr>
              <a:t>”</a:t>
            </a:r>
            <a:r>
              <a:rPr lang="en-US" altLang="zh-CN">
                <a:sym typeface="+mn-ea"/>
              </a:rPr>
              <a:t>Mega 2560</a:t>
            </a:r>
            <a:r>
              <a:rPr lang="en-US" altLang="zh-CN">
                <a:sym typeface="+mn-ea"/>
              </a:rPr>
              <a:t>”,</a:t>
            </a:r>
            <a:r>
              <a:rPr lang="zh-CN" altLang="en-US">
                <a:sym typeface="+mn-ea"/>
              </a:rPr>
              <a:t>对应菜单：工具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处理器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  <a:p>
            <a:r>
              <a:rPr lang="zh-CN" altLang="en-US"/>
              <a:t>通过菜单: 工具-&gt; </a:t>
            </a:r>
            <a:r>
              <a:rPr lang="zh-CN" altLang="en-US"/>
              <a:t>端口选择串口. 对于Windows系统, 串口一般对应COM1或COM2等. 如果是USB串口, 可能对</a:t>
            </a:r>
            <a:r>
              <a:rPr lang="zh-CN" altLang="en-US"/>
              <a:t>应COM3/COM4/COM5等名字. 打开硬件设备管理器(控制面板的硬件部分), 找到"USB Serial Port"对于的串口号, 然后设置到开发环境.</a:t>
            </a:r>
            <a:endParaRPr lang="zh-CN" altLang="en-US"/>
          </a:p>
          <a:p>
            <a:r>
              <a:rPr lang="zh-CN" altLang="en-US"/>
              <a:t>现在点击上传图标. 上传一般需要几秒钟时间, 在上传的时候串口的指示灯(RX和TX)会不停的 闪烁. 如果上传完成, 状态栏会有上传成功的提示: "</a:t>
            </a:r>
            <a:r>
              <a:rPr lang="zh-CN" altLang="en-US"/>
              <a:t>上传完成.". 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查看LED等闪烁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9075"/>
          </a:xfrm>
        </p:spPr>
        <p:txBody>
          <a:bodyPr/>
          <a:p>
            <a:r>
              <a:rPr lang="zh-CN" altLang="en-US"/>
              <a:t>等待几秒种后, 会发现LED灯会不停的闪烁. 如果你已经实现了这个功能, 那么恭喜你已经初步 会使用Arduino了! 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85415"/>
            <a:ext cx="10515600" cy="1325563"/>
          </a:xfrm>
        </p:spPr>
        <p:txBody>
          <a:bodyPr/>
          <a:p>
            <a:pPr algn="ctr"/>
            <a:r>
              <a:rPr lang="zh-CN" altLang="en-US"/>
              <a:t>谢谢</a:t>
            </a:r>
            <a:r>
              <a:rPr lang="zh-CN" altLang="en-US"/>
              <a:t>聆听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 开发平台简介</a:t>
            </a:r>
            <a:r>
              <a:rPr lang="en-US" altLang="zh-CN"/>
              <a:t>-Arduino</a:t>
            </a:r>
            <a:endParaRPr lang="zh-CN" altLang="en-US"/>
          </a:p>
          <a:p>
            <a:r>
              <a:rPr lang="zh-CN" altLang="en-US"/>
              <a:t>获取</a:t>
            </a:r>
            <a:r>
              <a:rPr lang="zh-CN" altLang="en-US"/>
              <a:t>主控板</a:t>
            </a:r>
            <a:endParaRPr lang="zh-CN" altLang="en-US"/>
          </a:p>
          <a:p>
            <a:r>
              <a:rPr lang="zh-CN" altLang="en-US"/>
              <a:t>下载Arduino开发环境</a:t>
            </a:r>
            <a:endParaRPr lang="zh-CN" altLang="en-US"/>
          </a:p>
          <a:p>
            <a:r>
              <a:rPr lang="zh-CN" altLang="en-US"/>
              <a:t>安装USB驱动</a:t>
            </a:r>
            <a:endParaRPr lang="zh-CN" altLang="en-US"/>
          </a:p>
          <a:p>
            <a:r>
              <a:rPr lang="zh-CN" altLang="en-US"/>
              <a:t>插入Arduino控制板</a:t>
            </a:r>
            <a:endParaRPr lang="zh-CN" altLang="en-US"/>
          </a:p>
          <a:p>
            <a:r>
              <a:rPr lang="zh-CN" altLang="en-US"/>
              <a:t>打开开发环境</a:t>
            </a:r>
            <a:endParaRPr lang="zh-CN" altLang="en-US"/>
          </a:p>
          <a:p>
            <a:r>
              <a:rPr lang="zh-CN" altLang="en-US"/>
              <a:t>语法</a:t>
            </a:r>
            <a:r>
              <a:rPr lang="zh-CN" altLang="en-US"/>
              <a:t>简介</a:t>
            </a:r>
            <a:endParaRPr lang="zh-CN" altLang="en-US"/>
          </a:p>
          <a:p>
            <a:r>
              <a:rPr lang="zh-CN" altLang="en-US"/>
              <a:t>第一个</a:t>
            </a:r>
            <a:r>
              <a:rPr lang="en-US" altLang="zh-CN"/>
              <a:t>Arduino</a:t>
            </a:r>
            <a:r>
              <a:rPr lang="zh-CN" altLang="en-US"/>
              <a:t>程序</a:t>
            </a:r>
            <a:endParaRPr lang="zh-CN" altLang="en-US"/>
          </a:p>
          <a:p>
            <a:r>
              <a:rPr lang="zh-CN" altLang="en-US"/>
              <a:t>上传程序</a:t>
            </a:r>
            <a:endParaRPr lang="zh-CN" altLang="en-US"/>
          </a:p>
          <a:p>
            <a:r>
              <a:rPr lang="zh-CN" altLang="en-US"/>
              <a:t>查看LED等闪烁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开发平台简介</a:t>
            </a:r>
            <a:endParaRPr lang="zh-CN" altLang="en-US"/>
          </a:p>
        </p:txBody>
      </p:sp>
      <p:pic>
        <p:nvPicPr>
          <p:cNvPr id="6" name="图片 5" descr="1bb24b2b90f151a3f217a54e086bea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5075" y="1601470"/>
            <a:ext cx="3470910" cy="2511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1466850"/>
            <a:ext cx="56661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	</a:t>
            </a:r>
            <a:r>
              <a:rPr lang="zh-CN" altLang="en-US" sz="2000" b="1">
                <a:sym typeface="+mn-ea"/>
              </a:rPr>
              <a:t>Arduino</a:t>
            </a:r>
            <a:r>
              <a:rPr lang="zh-CN" altLang="en-US" sz="2000">
                <a:sym typeface="+mn-ea"/>
              </a:rPr>
              <a:t>是一款</a:t>
            </a:r>
            <a:r>
              <a:rPr lang="zh-CN" altLang="en-US" sz="2000" b="1">
                <a:sym typeface="+mn-ea"/>
              </a:rPr>
              <a:t>便捷灵活、方便上手</a:t>
            </a:r>
            <a:r>
              <a:rPr lang="zh-CN" altLang="en-US" sz="2000">
                <a:sym typeface="+mn-ea"/>
              </a:rPr>
              <a:t>的</a:t>
            </a:r>
            <a:r>
              <a:rPr lang="zh-CN" altLang="en-US" sz="2000" b="1">
                <a:sym typeface="+mn-ea"/>
              </a:rPr>
              <a:t>开源</a:t>
            </a:r>
            <a:r>
              <a:rPr lang="zh-CN" altLang="en-US" sz="2000">
                <a:sym typeface="+mn-ea"/>
              </a:rPr>
              <a:t>电子原型平台。即使是初学者，你也可以在较短的时间内</a:t>
            </a:r>
            <a:r>
              <a:rPr lang="zh-CN" altLang="en-US" sz="2000">
                <a:sym typeface="+mn-ea"/>
              </a:rPr>
              <a:t>使用它。它提供了用于代码编译的集成开发</a:t>
            </a:r>
            <a:r>
              <a:rPr lang="zh-CN" altLang="en-US" sz="2000">
                <a:sym typeface="+mn-ea"/>
              </a:rPr>
              <a:t>环境（Arduino IDE）。你只要在IDE中编写程序代码，将程序上传到Arduino电路板后，程序便会告诉Arduino电路板要做些什么了。</a:t>
            </a:r>
            <a:endParaRPr lang="zh-CN" altLang="en-US" sz="2000">
              <a:sym typeface="+mn-ea"/>
            </a:endParaRPr>
          </a:p>
          <a:p>
            <a:endParaRPr lang="zh-CN" altLang="en-US" sz="2000"/>
          </a:p>
          <a:p>
            <a:r>
              <a:rPr lang="en-US" altLang="zh-CN" sz="2000"/>
              <a:t>Arduino</a:t>
            </a:r>
            <a:r>
              <a:rPr lang="zh-CN" altLang="en-US" sz="2000"/>
              <a:t>官网：</a:t>
            </a:r>
            <a:r>
              <a:rPr lang="zh-CN" altLang="en-US" sz="2000">
                <a:hlinkClick r:id="rId2" tooltip=""/>
              </a:rPr>
              <a:t>http://www.arduino.cc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838200" y="4328160"/>
            <a:ext cx="101561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2000"/>
              <a:t>Arduino能通过各种各样的</a:t>
            </a:r>
            <a:r>
              <a:rPr lang="zh-CN" altLang="en-US" sz="2000" b="1"/>
              <a:t>传感器</a:t>
            </a:r>
            <a:r>
              <a:rPr lang="zh-CN" altLang="en-US" sz="2000"/>
              <a:t>来感知环境，通过控制灯光、马达和其他的装置来</a:t>
            </a:r>
            <a:r>
              <a:rPr lang="zh-CN" altLang="en-US" sz="2000" b="1"/>
              <a:t>反馈、影响环境</a:t>
            </a:r>
            <a:r>
              <a:rPr lang="zh-CN" altLang="en-US" sz="2000"/>
              <a:t>。板子上的微控制器可以通过Arduino的编程语言来编写程序，编译成二进制文件，烧录进微控制器。对Arduino的编程是通过 Arduino编程语言 (基于 Wiring)和Arduino开发环境(基于 Processing)来实现的。基于Arduino的项目，可以只包含Arduino，也可以包含Arduino和其他一些在PC上运行的软件，它们之间进行通信 (比如 Flash, Processing, MaxMSP)来实现。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获取</a:t>
            </a:r>
            <a:r>
              <a:rPr lang="zh-CN" altLang="en-US"/>
              <a:t>主控板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62420" y="1940560"/>
            <a:ext cx="507682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Arduino Mega 2560 Pro Mini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" t="8215" r="8092" b="8148"/>
          <a:stretch>
            <a:fillRect/>
          </a:stretch>
        </p:blipFill>
        <p:spPr bwMode="auto">
          <a:xfrm rot="10800000">
            <a:off x="6640772" y="2558191"/>
            <a:ext cx="5098473" cy="362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201812170955303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700020"/>
            <a:ext cx="6008370" cy="3339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0635" y="1940560"/>
            <a:ext cx="365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Arduino UNO是基于ATmega328P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下载Arduino开发环境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5105" y="1617345"/>
            <a:ext cx="526034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为Arduino编写程序前，我们需要先安装开发环境，</a:t>
            </a:r>
            <a:r>
              <a:rPr lang="en-US" altLang="zh-CN" sz="2400"/>
              <a:t>Arduino</a:t>
            </a:r>
            <a:r>
              <a:rPr lang="zh-CN" altLang="en-US" sz="2400"/>
              <a:t>是一款功能强大，易于使用的代码编辑器。我们这里先安装稳定版Arduino IDE 1.8.16，安装方式有两种选择：</a:t>
            </a:r>
            <a:r>
              <a:rPr lang="en-US" altLang="zh-CN" sz="2400"/>
              <a:t>1.</a:t>
            </a:r>
            <a:r>
              <a:rPr lang="zh-CN" altLang="en-US" sz="2400"/>
              <a:t>安装程序；</a:t>
            </a:r>
            <a:r>
              <a:rPr lang="en-US" altLang="zh-CN" sz="2400"/>
              <a:t>2.ZIP</a:t>
            </a:r>
            <a:r>
              <a:rPr lang="zh-CN" altLang="en-US" sz="2400"/>
              <a:t>文件。</a:t>
            </a:r>
            <a:endParaRPr lang="zh-CN" altLang="en-US" sz="2400"/>
          </a:p>
          <a:p>
            <a:r>
              <a:rPr lang="en-US" altLang="zh-CN" sz="2400"/>
              <a:t>        </a:t>
            </a:r>
            <a:r>
              <a:rPr lang="zh-CN" altLang="en-US" sz="2400"/>
              <a:t>下载地址：</a:t>
            </a:r>
            <a:r>
              <a:rPr lang="zh-CN" altLang="en-US" sz="2400">
                <a:hlinkClick r:id="rId1" action="ppaction://hlinkfile"/>
              </a:rPr>
              <a:t>https://www.arduino.cc/en/software</a:t>
            </a:r>
            <a:endParaRPr lang="zh-CN" altLang="en-US" sz="2400">
              <a:hlinkClick r:id="rId1" action="ppaction://hlinkfile"/>
            </a:endParaRPr>
          </a:p>
          <a:p>
            <a:r>
              <a:rPr lang="en-US" altLang="zh-CN" sz="2400"/>
              <a:t>        1.</a:t>
            </a:r>
            <a:r>
              <a:rPr lang="zh-CN" altLang="en-US" sz="2400"/>
              <a:t>下载安装程序会自动安装</a:t>
            </a:r>
            <a:r>
              <a:rPr lang="zh-CN" altLang="en-US" sz="2400">
                <a:sym typeface="+mn-ea"/>
              </a:rPr>
              <a:t>Arduino IDE</a:t>
            </a:r>
            <a:r>
              <a:rPr lang="zh-CN" altLang="en-US" sz="2400"/>
              <a:t>驱动程序，即下载后运行可执行文件</a:t>
            </a:r>
            <a:r>
              <a:rPr lang="zh-CN" altLang="en-US" sz="2400"/>
              <a:t>开始安装。</a:t>
            </a:r>
            <a:endParaRPr lang="zh-CN" altLang="en-US" sz="2400"/>
          </a:p>
          <a:p>
            <a:r>
              <a:rPr lang="en-US" altLang="zh-CN" sz="2400"/>
              <a:t>       2. </a:t>
            </a:r>
            <a:r>
              <a:rPr lang="zh-CN" altLang="en-US" sz="2400"/>
              <a:t>下载</a:t>
            </a:r>
            <a:r>
              <a:rPr lang="en-US" altLang="zh-CN" sz="2400"/>
              <a:t>zip</a:t>
            </a:r>
            <a:r>
              <a:rPr lang="zh-CN" altLang="en-US" sz="2400"/>
              <a:t>文件则</a:t>
            </a:r>
            <a:r>
              <a:rPr lang="zh-CN" altLang="en-US" sz="2400"/>
              <a:t>在完成后将下载的压缩文件解压到一个目录(压缩文件的内部目录结构保持不变).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D:\0KongDeXing\人工智能小车工训大赛\Arduino机器人小车\motor_test\教程\download.pngdownloa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65445" y="1617345"/>
            <a:ext cx="6391910" cy="4812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5620"/>
            <a:ext cx="10515600" cy="1325563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安装USB驱动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8145"/>
            <a:ext cx="5344160" cy="4844415"/>
          </a:xfrm>
        </p:spPr>
        <p:txBody>
          <a:bodyPr>
            <a:normAutofit fontScale="90000"/>
          </a:bodyPr>
          <a:p>
            <a:r>
              <a:rPr lang="zh-CN" altLang="en-US"/>
              <a:t>使用USB插入Arduino前需要安装驱动, 如果</a:t>
            </a:r>
            <a:r>
              <a:rPr lang="zh-CN" altLang="en-US"/>
              <a:t>没有相应的驱动，电脑可能无法识别电路板.</a:t>
            </a:r>
            <a:endParaRPr lang="zh-CN" altLang="en-US"/>
          </a:p>
          <a:p>
            <a:r>
              <a:rPr lang="zh-CN" altLang="en-US"/>
              <a:t>找到相应的驱动安装包，我们这里用到的驱动为</a:t>
            </a:r>
            <a:r>
              <a:rPr lang="en-US" altLang="zh-CN" b="1"/>
              <a:t>CH341SER.ZIP</a:t>
            </a:r>
            <a:endParaRPr lang="en-US" altLang="zh-CN" b="1"/>
          </a:p>
          <a:p>
            <a:r>
              <a:rPr lang="zh-CN" altLang="en-US"/>
              <a:t>提示安装驱动. 选择手动安装模式,双击可执行文件进行驱动安装， 然后下一步，完成驱动</a:t>
            </a:r>
            <a:r>
              <a:rPr lang="zh-CN" altLang="en-US"/>
              <a:t>安装.</a:t>
            </a:r>
            <a:endParaRPr lang="zh-CN" altLang="en-US"/>
          </a:p>
          <a:p>
            <a:r>
              <a:rPr lang="zh-CN" altLang="en-US"/>
              <a:t>当安装驱动完成后，您可以通过设备管理器</a:t>
            </a:r>
            <a:r>
              <a:rPr lang="en-US" altLang="zh-CN"/>
              <a:t>-&gt;</a:t>
            </a:r>
            <a:r>
              <a:rPr lang="zh-CN" altLang="en-US"/>
              <a:t>端口</a:t>
            </a:r>
            <a:r>
              <a:rPr lang="en-US" altLang="zh-CN"/>
              <a:t> </a:t>
            </a:r>
            <a:r>
              <a:rPr lang="zh-CN" altLang="en-US"/>
              <a:t>来检查电路板连接的端口。然后可以看到</a:t>
            </a:r>
            <a:r>
              <a:rPr lang="en-US" altLang="zh-CN"/>
              <a:t>USB</a:t>
            </a:r>
            <a:r>
              <a:rPr lang="zh-CN" altLang="en-US"/>
              <a:t>串口（</a:t>
            </a:r>
            <a:r>
              <a:rPr lang="en-US" altLang="zh-CN"/>
              <a:t>COMx</a:t>
            </a:r>
            <a:r>
              <a:rPr lang="zh-CN" altLang="en-US"/>
              <a:t>）（</a:t>
            </a:r>
            <a:r>
              <a:rPr lang="en-US" altLang="zh-CN"/>
              <a:t>x</a:t>
            </a:r>
            <a:r>
              <a:rPr lang="zh-CN" altLang="en-US"/>
              <a:t>表示端口号）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4" name="图片 3" descr="屏幕截图 2021-11-07 1140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7310" y="1668145"/>
            <a:ext cx="5420995" cy="4843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插入Arduino</a:t>
            </a:r>
            <a:r>
              <a:rPr lang="zh-CN" altLang="en-US">
                <a:sym typeface="+mn-ea"/>
              </a:rPr>
              <a:t>主控板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16050" y="1691005"/>
            <a:ext cx="9359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      </a:t>
            </a:r>
            <a:r>
              <a:rPr lang="zh-CN" altLang="en-US" sz="2000"/>
              <a:t>通电：Arduino</a:t>
            </a:r>
            <a:r>
              <a:rPr lang="zh-CN" altLang="en-US" sz="2000"/>
              <a:t>主控板可以选择从USB供电, 也可以选择由电源供电. 如果要从USB供电, 只需要将靠近USB接口 的跳线连通就可以了. 如果是用外部电源供电(6-12V), 则将靠近电源接口的2个跳线连通. 用户可以任意 选择一种供电方式.</a:t>
            </a:r>
            <a:endParaRPr lang="zh-CN" altLang="en-US" sz="2000"/>
          </a:p>
          <a:p>
            <a:r>
              <a:rPr lang="zh-CN" altLang="en-US" sz="2000"/>
              <a:t>连接电源后, 电源LED指示灯亮.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416050" y="3785235"/>
            <a:ext cx="35153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      </a:t>
            </a:r>
            <a:r>
              <a:rPr lang="zh-CN" altLang="en-US" sz="2000"/>
              <a:t>通信：</a:t>
            </a:r>
            <a:r>
              <a:rPr lang="zh-CN" altLang="en-US" sz="2000">
                <a:sym typeface="+mn-ea"/>
              </a:rPr>
              <a:t>Arduino主控板通过</a:t>
            </a:r>
            <a:r>
              <a:rPr lang="en-US" altLang="zh-CN" sz="2000">
                <a:sym typeface="+mn-ea"/>
              </a:rPr>
              <a:t>USB</a:t>
            </a:r>
            <a:r>
              <a:rPr lang="zh-CN" altLang="en-US" sz="2000">
                <a:sym typeface="+mn-ea"/>
              </a:rPr>
              <a:t>方型电缆或</a:t>
            </a:r>
            <a:r>
              <a:rPr lang="en-US" altLang="zh-CN" sz="2000">
                <a:sym typeface="+mn-ea"/>
              </a:rPr>
              <a:t>USB-B</a:t>
            </a:r>
            <a:r>
              <a:rPr lang="zh-CN" altLang="en-US" sz="2000">
                <a:sym typeface="+mn-ea"/>
              </a:rPr>
              <a:t>接口线将电路板连接到电脑，观察绿色</a:t>
            </a:r>
            <a:r>
              <a:rPr lang="en-US" altLang="zh-CN" sz="2000">
                <a:sym typeface="+mn-ea"/>
              </a:rPr>
              <a:t>LED</a:t>
            </a:r>
            <a:r>
              <a:rPr lang="zh-CN" altLang="en-US" sz="2000">
                <a:sym typeface="+mn-ea"/>
              </a:rPr>
              <a:t>（即电源指示灯，不同的主控板</a:t>
            </a:r>
            <a:r>
              <a:rPr lang="en-US" altLang="zh-CN" sz="2000">
                <a:sym typeface="+mn-ea"/>
              </a:rPr>
              <a:t>LED</a:t>
            </a:r>
            <a:r>
              <a:rPr lang="zh-CN" altLang="en-US" sz="2000">
                <a:sym typeface="+mn-ea"/>
              </a:rPr>
              <a:t>灯颜色不同，一般为绿色）</a:t>
            </a:r>
            <a:r>
              <a:rPr lang="zh-CN" altLang="en-US" sz="2000">
                <a:sym typeface="+mn-ea"/>
              </a:rPr>
              <a:t>是否亮起</a:t>
            </a:r>
            <a:endParaRPr lang="zh-CN" altLang="en-US" sz="2000">
              <a:sym typeface="+mn-ea"/>
            </a:endParaRPr>
          </a:p>
        </p:txBody>
      </p:sp>
      <p:pic>
        <p:nvPicPr>
          <p:cNvPr id="8" name="图片 7" descr="微信图片_202111071118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8445" y="2781935"/>
            <a:ext cx="5878830" cy="3702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打开开发环境</a:t>
            </a:r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020" y="1457325"/>
            <a:ext cx="4970780" cy="491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39800" y="1457325"/>
            <a:ext cx="476885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双击安装过程中创建的</a:t>
            </a:r>
            <a:r>
              <a:rPr lang="en-US" altLang="zh-CN" sz="2000">
                <a:sym typeface="+mn-ea"/>
              </a:rPr>
              <a:t>Arduino</a:t>
            </a:r>
            <a:r>
              <a:rPr lang="zh-CN" altLang="en-US" sz="2000">
                <a:sym typeface="+mn-ea"/>
              </a:rPr>
              <a:t>图标（</a:t>
            </a:r>
            <a:r>
              <a:rPr lang="en-US" altLang="zh-CN" sz="2000">
                <a:sym typeface="+mn-ea"/>
              </a:rPr>
              <a:t>arduino.exe</a:t>
            </a:r>
            <a:r>
              <a:rPr lang="zh-CN" altLang="en-US" sz="2000">
                <a:sym typeface="+mn-ea"/>
              </a:rPr>
              <a:t>）。打开</a:t>
            </a:r>
            <a:r>
              <a:rPr lang="en-US" altLang="zh-CN" sz="2000">
                <a:sym typeface="+mn-ea"/>
              </a:rPr>
              <a:t>IDE</a:t>
            </a:r>
            <a:r>
              <a:rPr lang="zh-CN" altLang="en-US" sz="2000">
                <a:sym typeface="+mn-ea"/>
              </a:rPr>
              <a:t>后，将自动创建一个空程序，其名称暂时为当前日期。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菜单栏：</a:t>
            </a:r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文件</a:t>
            </a:r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编辑</a:t>
            </a:r>
            <a:r>
              <a:rPr lang="en-US" altLang="zh-CN" sz="2000">
                <a:sym typeface="+mn-ea"/>
              </a:rPr>
              <a:t>3.</a:t>
            </a:r>
            <a:r>
              <a:rPr lang="zh-CN" altLang="en-US" sz="2000">
                <a:sym typeface="+mn-ea"/>
              </a:rPr>
              <a:t>项目</a:t>
            </a:r>
            <a:r>
              <a:rPr lang="en-US" altLang="zh-CN" sz="2000">
                <a:sym typeface="+mn-ea"/>
              </a:rPr>
              <a:t>:4.</a:t>
            </a:r>
            <a:r>
              <a:rPr lang="zh-CN" altLang="en-US" sz="2000">
                <a:sym typeface="+mn-ea"/>
              </a:rPr>
              <a:t>工具，</a:t>
            </a:r>
            <a:r>
              <a:rPr lang="en-US" altLang="zh-CN" sz="2000">
                <a:sym typeface="+mn-ea"/>
              </a:rPr>
              <a:t>5.</a:t>
            </a:r>
            <a:r>
              <a:rPr lang="zh-CN" altLang="en-US" sz="2000">
                <a:sym typeface="+mn-ea"/>
              </a:rPr>
              <a:t>帮助</a:t>
            </a:r>
            <a:endParaRPr lang="zh-CN" altLang="en-US" sz="2000"/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工具栏：</a:t>
            </a:r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验证</a:t>
            </a:r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上传</a:t>
            </a:r>
            <a:r>
              <a:rPr lang="en-US" altLang="zh-CN" sz="2000">
                <a:sym typeface="+mn-ea"/>
              </a:rPr>
              <a:t>3.</a:t>
            </a:r>
            <a:r>
              <a:rPr lang="zh-CN" altLang="en-US" sz="2000">
                <a:sym typeface="+mn-ea"/>
              </a:rPr>
              <a:t>新建</a:t>
            </a:r>
            <a:r>
              <a:rPr lang="en-US" altLang="zh-CN" sz="2000">
                <a:sym typeface="+mn-ea"/>
              </a:rPr>
              <a:t>4.</a:t>
            </a:r>
            <a:r>
              <a:rPr lang="zh-CN" altLang="en-US" sz="2000">
                <a:sym typeface="+mn-ea"/>
              </a:rPr>
              <a:t>打开</a:t>
            </a:r>
            <a:r>
              <a:rPr lang="en-US" altLang="zh-CN" sz="2000">
                <a:sym typeface="+mn-ea"/>
              </a:rPr>
              <a:t>5.</a:t>
            </a:r>
            <a:r>
              <a:rPr lang="zh-CN" altLang="en-US" sz="2000">
                <a:sym typeface="+mn-ea"/>
              </a:rPr>
              <a:t>保存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编辑区：</a:t>
            </a:r>
            <a:r>
              <a:rPr lang="en-US" altLang="zh-CN" sz="2000">
                <a:sym typeface="+mn-ea"/>
              </a:rPr>
              <a:t>setup()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loop()</a:t>
            </a:r>
            <a:r>
              <a:rPr lang="zh-CN" altLang="en-US" sz="2000">
                <a:sym typeface="+mn-ea"/>
              </a:rPr>
              <a:t>函数都必须包含在此区域</a:t>
            </a:r>
            <a:endParaRPr lang="zh-CN" altLang="en-US" sz="2000"/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状态区：消息区域，编译或上传，摘要信息都将始终显示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Arduino</a:t>
            </a:r>
            <a:r>
              <a:rPr lang="zh-CN" altLang="en-US"/>
              <a:t>语法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2710"/>
          </a:xfrm>
        </p:spPr>
        <p:txBody>
          <a:bodyPr/>
          <a:p>
            <a:r>
              <a:rPr lang="en-US" altLang="zh-CN"/>
              <a:t>Arduino</a:t>
            </a:r>
            <a:r>
              <a:rPr lang="zh-CN" altLang="en-US"/>
              <a:t>语法是建立在</a:t>
            </a:r>
            <a:r>
              <a:rPr lang="en-US" altLang="zh-CN"/>
              <a:t>C/C++</a:t>
            </a:r>
            <a:r>
              <a:rPr lang="zh-CN" altLang="en-US"/>
              <a:t>基础上的其实也就是基础的</a:t>
            </a:r>
            <a:r>
              <a:rPr lang="en-US" altLang="zh-CN"/>
              <a:t>C</a:t>
            </a:r>
            <a:r>
              <a:rPr lang="zh-CN" altLang="en-US"/>
              <a:t>语法，</a:t>
            </a:r>
            <a:r>
              <a:rPr lang="en-US" altLang="zh-CN"/>
              <a:t>Arduino</a:t>
            </a:r>
            <a:r>
              <a:rPr lang="zh-CN" altLang="en-US"/>
              <a:t>语法只不过把相关的参数设置都函数化了，不用我们了解底层代码让我们不解</a:t>
            </a:r>
            <a:r>
              <a:rPr lang="en-US" altLang="zh-CN"/>
              <a:t>AVR</a:t>
            </a:r>
            <a:r>
              <a:rPr lang="zh-CN" altLang="en-US"/>
              <a:t>单片机（微控制器）的朋友</a:t>
            </a:r>
            <a:r>
              <a:rPr lang="zh-CN" altLang="en-US"/>
              <a:t>轻松上手。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40155" y="3188335"/>
            <a:ext cx="99872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setup()     初始化函数</a:t>
            </a:r>
            <a:r>
              <a:rPr lang="en-US" altLang="zh-CN"/>
              <a:t>		</a:t>
            </a:r>
            <a:r>
              <a:rPr lang="zh-CN" altLang="en-US"/>
              <a:t>loop()      循环体函数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控制语句类似于C</a:t>
            </a:r>
            <a:endParaRPr lang="zh-CN" altLang="en-US"/>
          </a:p>
          <a:p>
            <a:r>
              <a:rPr lang="zh-CN" altLang="en-US"/>
              <a:t>//if        if...else       for     switch case     while       do... while     break       continue        return      goto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扩展语法类似于C</a:t>
            </a:r>
            <a:endParaRPr lang="zh-CN" altLang="en-US"/>
          </a:p>
          <a:p>
            <a:r>
              <a:rPr lang="zh-CN" altLang="en-US"/>
              <a:t>//;（分号）     {}（花括号）     //（单行注释）        /* */（多行注释）     #define     #include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算数运算符类似于C</a:t>
            </a:r>
            <a:endParaRPr lang="zh-CN" altLang="en-US"/>
          </a:p>
          <a:p>
            <a:r>
              <a:rPr lang="zh-CN" altLang="en-US"/>
              <a:t>//=（赋值运算符）      +（加）        -（减）        *（乘）        /（除）        %（模）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24855" y="6193790"/>
            <a:ext cx="455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hlinkClick r:id="rId1" tooltip="" action="ppaction://hlinkfile"/>
              </a:rPr>
              <a:t>https://www.arduino.cn/thread-1066-1-1.html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22650" y="6193790"/>
            <a:ext cx="240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Arduino</a:t>
            </a:r>
            <a:r>
              <a:rPr lang="zh-CN" altLang="en-US" b="1"/>
              <a:t>基础语法教程：</a:t>
            </a:r>
            <a:endParaRPr lang="zh-CN" altLang="en-US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704.88031496063,&quot;width&quot;:8029.09133858267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2719</Words>
  <Application>WPS 演示</Application>
  <PresentationFormat>宽屏</PresentationFormat>
  <Paragraphs>122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目录</vt:lpstr>
      <vt:lpstr>开发平台简介</vt:lpstr>
      <vt:lpstr>获取主控板</vt:lpstr>
      <vt:lpstr>下载Arduino开发环境</vt:lpstr>
      <vt:lpstr>安装USB驱动</vt:lpstr>
      <vt:lpstr>链接Arduino控制板</vt:lpstr>
      <vt:lpstr>打开开发环境</vt:lpstr>
      <vt:lpstr>PowerPoint 演示文稿</vt:lpstr>
      <vt:lpstr>第一个Arduino程序</vt:lpstr>
      <vt:lpstr>上传程序</vt:lpstr>
      <vt:lpstr>查看LED等闪烁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年少轻狂</cp:lastModifiedBy>
  <cp:revision>56</cp:revision>
  <dcterms:created xsi:type="dcterms:W3CDTF">2021-11-06T07:59:00Z</dcterms:created>
  <dcterms:modified xsi:type="dcterms:W3CDTF">2021-11-07T05:20:54Z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5D540A0223774C11BC49FB0864A235EA</vt:lpwstr>
  </property>
  <property fmtid="{D5CDD505-2E9C-101B-9397-08002B2CF9AE}" pid="3" name="KSOProductBuildVer">
    <vt:lpwstr>2052-11.1.0.11045</vt:lpwstr>
  </property>
</Properties>
</file>