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6.xml"/><Relationship Id="rId22" Type="http://schemas.openxmlformats.org/officeDocument/2006/relationships/font" Target="fonts/Nunito-italic.fntdata"/><Relationship Id="rId10" Type="http://schemas.openxmlformats.org/officeDocument/2006/relationships/slide" Target="slides/slide5.xml"/><Relationship Id="rId21"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39359e3b1b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39359e3b1b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39359e3b1b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39359e3b1b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39359e3b1b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39359e3b1b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39359e3b1b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39359e3b1b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39359e3b1b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39359e3b1b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39359e3b1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39359e3b1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39359e3b1b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39359e3b1b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39359e3b1b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39359e3b1b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39359e3b1b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39359e3b1b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39359e3b1b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39359e3b1b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39359e3b1b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39359e3b1b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39359e3b1b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39359e3b1b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39359e3b1b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39359e3b1b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Agile Methodology</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By Falcons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819150" y="845600"/>
            <a:ext cx="7505700" cy="58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4" name="Google Shape;184;p22"/>
          <p:cNvSpPr txBox="1"/>
          <p:nvPr>
            <p:ph idx="1" type="body"/>
          </p:nvPr>
        </p:nvSpPr>
        <p:spPr>
          <a:xfrm>
            <a:off x="819150" y="1619250"/>
            <a:ext cx="7505700" cy="2819400"/>
          </a:xfrm>
          <a:prstGeom prst="rect">
            <a:avLst/>
          </a:prstGeom>
        </p:spPr>
        <p:txBody>
          <a:bodyPr anchorCtr="0" anchor="t" bIns="91425" lIns="91425" spcFirstLastPara="1" rIns="91425" wrap="square" tIns="91425">
            <a:normAutofit/>
          </a:bodyPr>
          <a:lstStyle/>
          <a:p>
            <a:pPr indent="0" lvl="0" marL="457200" rtl="0" algn="l">
              <a:spcBef>
                <a:spcPts val="1200"/>
              </a:spcBef>
              <a:spcAft>
                <a:spcPts val="0"/>
              </a:spcAft>
              <a:buNone/>
            </a:pPr>
            <a:r>
              <a:t/>
            </a:r>
            <a:endParaRPr b="1">
              <a:solidFill>
                <a:srgbClr val="000000"/>
              </a:solidFill>
              <a:latin typeface="Arial"/>
              <a:ea typeface="Arial"/>
              <a:cs typeface="Arial"/>
              <a:sym typeface="Arial"/>
            </a:endParaRPr>
          </a:p>
          <a:p>
            <a:pPr indent="-311150" lvl="0" marL="457200" rtl="0" algn="l">
              <a:spcBef>
                <a:spcPts val="1200"/>
              </a:spcBef>
              <a:spcAft>
                <a:spcPts val="0"/>
              </a:spcAft>
              <a:buClr>
                <a:srgbClr val="000000"/>
              </a:buClr>
              <a:buSzPts val="1300"/>
              <a:buFont typeface="Arial"/>
              <a:buChar char="●"/>
            </a:pPr>
            <a:r>
              <a:rPr b="1" lang="en-GB">
                <a:solidFill>
                  <a:srgbClr val="000000"/>
                </a:solidFill>
                <a:latin typeface="Arial"/>
                <a:ea typeface="Arial"/>
                <a:cs typeface="Arial"/>
                <a:sym typeface="Arial"/>
              </a:rPr>
              <a:t>Potential for Scope Creep:</a:t>
            </a:r>
            <a:endParaRPr b="1">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GB" sz="1300">
                <a:solidFill>
                  <a:srgbClr val="000000"/>
                </a:solidFill>
                <a:latin typeface="Arial"/>
                <a:ea typeface="Arial"/>
                <a:cs typeface="Arial"/>
                <a:sym typeface="Arial"/>
              </a:rPr>
              <a:t>The ability to easily change requirements can lead to scope creep, where the project expands beyond its original scope.</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GB">
                <a:solidFill>
                  <a:srgbClr val="000000"/>
                </a:solidFill>
                <a:latin typeface="Arial"/>
                <a:ea typeface="Arial"/>
                <a:cs typeface="Arial"/>
                <a:sym typeface="Arial"/>
              </a:rPr>
              <a:t>Requires Customer Availability:</a:t>
            </a:r>
            <a:endParaRPr b="1">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GB" sz="1300">
                <a:solidFill>
                  <a:srgbClr val="000000"/>
                </a:solidFill>
                <a:latin typeface="Arial"/>
                <a:ea typeface="Arial"/>
                <a:cs typeface="Arial"/>
                <a:sym typeface="Arial"/>
              </a:rPr>
              <a:t>The product owner must be available to answer questions and provide feedback.</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GB">
                <a:solidFill>
                  <a:srgbClr val="000000"/>
                </a:solidFill>
                <a:latin typeface="Arial"/>
                <a:ea typeface="Arial"/>
                <a:cs typeface="Arial"/>
                <a:sym typeface="Arial"/>
              </a:rPr>
              <a:t>Less Documentation:</a:t>
            </a:r>
            <a:endParaRPr b="1">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GB" sz="1300">
                <a:solidFill>
                  <a:srgbClr val="000000"/>
                </a:solidFill>
                <a:latin typeface="Arial"/>
                <a:ea typeface="Arial"/>
                <a:cs typeface="Arial"/>
                <a:sym typeface="Arial"/>
              </a:rPr>
              <a:t>Agile favors working software over comprehensive documentation, which can be a problem for projects that require detailed records.</a:t>
            </a:r>
            <a:endParaRPr sz="13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819150" y="845600"/>
            <a:ext cx="7505700" cy="56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Best environment to Apply Agile Methodology</a:t>
            </a:r>
            <a:endParaRPr/>
          </a:p>
        </p:txBody>
      </p:sp>
      <p:sp>
        <p:nvSpPr>
          <p:cNvPr id="190" name="Google Shape;190;p23"/>
          <p:cNvSpPr txBox="1"/>
          <p:nvPr>
            <p:ph idx="1" type="body"/>
          </p:nvPr>
        </p:nvSpPr>
        <p:spPr>
          <a:xfrm>
            <a:off x="819150" y="1413500"/>
            <a:ext cx="7505700" cy="3246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311150" lvl="0" marL="457200" rtl="0" algn="l">
              <a:spcBef>
                <a:spcPts val="1200"/>
              </a:spcBef>
              <a:spcAft>
                <a:spcPts val="0"/>
              </a:spcAft>
              <a:buClr>
                <a:srgbClr val="000000"/>
              </a:buClr>
              <a:buSzPts val="1300"/>
              <a:buFont typeface="Arial"/>
              <a:buChar char="●"/>
            </a:pPr>
            <a:r>
              <a:rPr b="1" lang="en-GB">
                <a:solidFill>
                  <a:srgbClr val="000000"/>
                </a:solidFill>
                <a:latin typeface="Arial"/>
                <a:ea typeface="Arial"/>
                <a:cs typeface="Arial"/>
                <a:sym typeface="Arial"/>
              </a:rPr>
              <a:t>Projects with Changing Requirements:</a:t>
            </a:r>
            <a:endParaRPr b="1">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GB" sz="1300">
                <a:solidFill>
                  <a:srgbClr val="000000"/>
                </a:solidFill>
                <a:latin typeface="Arial"/>
                <a:ea typeface="Arial"/>
                <a:cs typeface="Arial"/>
                <a:sym typeface="Arial"/>
              </a:rPr>
              <a:t>Agile is ideal for projects where requirements are likely to change or evolve over time.</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GB">
                <a:solidFill>
                  <a:srgbClr val="000000"/>
                </a:solidFill>
                <a:latin typeface="Arial"/>
                <a:ea typeface="Arial"/>
                <a:cs typeface="Arial"/>
                <a:sym typeface="Arial"/>
              </a:rPr>
              <a:t>Projects with Tight Deadlines:</a:t>
            </a:r>
            <a:endParaRPr b="1">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GB" sz="1300">
                <a:solidFill>
                  <a:srgbClr val="000000"/>
                </a:solidFill>
                <a:latin typeface="Arial"/>
                <a:ea typeface="Arial"/>
                <a:cs typeface="Arial"/>
                <a:sym typeface="Arial"/>
              </a:rPr>
              <a:t>Agile's iterative approach allows for early and frequent releases, making it suitable for projects with tight deadlines.</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GB">
                <a:solidFill>
                  <a:srgbClr val="000000"/>
                </a:solidFill>
                <a:latin typeface="Arial"/>
                <a:ea typeface="Arial"/>
                <a:cs typeface="Arial"/>
                <a:sym typeface="Arial"/>
              </a:rPr>
              <a:t>Projects with High Levels of Uncertainty:</a:t>
            </a:r>
            <a:endParaRPr b="1">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GB" sz="1300">
                <a:solidFill>
                  <a:srgbClr val="000000"/>
                </a:solidFill>
                <a:latin typeface="Arial"/>
                <a:ea typeface="Arial"/>
                <a:cs typeface="Arial"/>
                <a:sym typeface="Arial"/>
              </a:rPr>
              <a:t>Agile's flexibility and adaptability make it well-suited for projects with high levels of uncertainty or risk.</a:t>
            </a:r>
            <a:endParaRPr sz="1300">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91440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ph type="title"/>
          </p:nvPr>
        </p:nvSpPr>
        <p:spPr>
          <a:xfrm>
            <a:off x="819150" y="845600"/>
            <a:ext cx="7505700" cy="576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6" name="Google Shape;196;p24"/>
          <p:cNvSpPr txBox="1"/>
          <p:nvPr>
            <p:ph idx="1" type="body"/>
          </p:nvPr>
        </p:nvSpPr>
        <p:spPr>
          <a:xfrm>
            <a:off x="819150" y="1526075"/>
            <a:ext cx="7505700" cy="2912700"/>
          </a:xfrm>
          <a:prstGeom prst="rect">
            <a:avLst/>
          </a:prstGeom>
        </p:spPr>
        <p:txBody>
          <a:bodyPr anchorCtr="0" anchor="t" bIns="91425" lIns="91425" spcFirstLastPara="1" rIns="91425" wrap="square" tIns="91425">
            <a:normAutofit/>
          </a:bodyPr>
          <a:lstStyle/>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b="1" lang="en-GB" sz="1400">
                <a:solidFill>
                  <a:srgbClr val="000000"/>
                </a:solidFill>
                <a:latin typeface="Arial"/>
                <a:ea typeface="Arial"/>
                <a:cs typeface="Arial"/>
                <a:sym typeface="Arial"/>
              </a:rPr>
              <a:t>Projects Requiring Frequent Customer Feedback:</a:t>
            </a:r>
            <a:endParaRPr b="1"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Any project where customer satisfaction is paramount.</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GB" sz="1400">
                <a:solidFill>
                  <a:srgbClr val="000000"/>
                </a:solidFill>
                <a:latin typeface="Arial"/>
                <a:ea typeface="Arial"/>
                <a:cs typeface="Arial"/>
                <a:sym typeface="Arial"/>
              </a:rPr>
              <a:t>Projects where collaboration is valued:</a:t>
            </a:r>
            <a:endParaRPr b="1"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When the team has the ability to work closely together.</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GB" sz="1400">
                <a:solidFill>
                  <a:srgbClr val="000000"/>
                </a:solidFill>
                <a:latin typeface="Arial"/>
                <a:ea typeface="Arial"/>
                <a:cs typeface="Arial"/>
                <a:sym typeface="Arial"/>
              </a:rPr>
              <a:t>Small to Medium Sized Projects:</a:t>
            </a:r>
            <a:endParaRPr b="1"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Agile is often easier to implement in smaller to medium sized teams.</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ph type="title"/>
          </p:nvPr>
        </p:nvSpPr>
        <p:spPr>
          <a:xfrm>
            <a:off x="819150" y="573575"/>
            <a:ext cx="7505700" cy="911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Example of Agile in Action</a:t>
            </a:r>
            <a:br>
              <a:rPr lang="en-GB"/>
            </a:br>
            <a:r>
              <a:rPr lang="en-GB" sz="1900">
                <a:solidFill>
                  <a:schemeClr val="accent1"/>
                </a:solidFill>
              </a:rPr>
              <a:t>E-commerce Platform Development:</a:t>
            </a:r>
            <a:endParaRPr sz="1900">
              <a:solidFill>
                <a:schemeClr val="accent1"/>
              </a:solidFill>
            </a:endParaRPr>
          </a:p>
        </p:txBody>
      </p:sp>
      <p:sp>
        <p:nvSpPr>
          <p:cNvPr id="202" name="Google Shape;202;p25"/>
          <p:cNvSpPr txBox="1"/>
          <p:nvPr>
            <p:ph idx="1" type="body"/>
          </p:nvPr>
        </p:nvSpPr>
        <p:spPr>
          <a:xfrm>
            <a:off x="819150" y="1484675"/>
            <a:ext cx="7505700" cy="295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p>
          <a:p>
            <a:pPr indent="0" lvl="0" marL="0" rtl="0" algn="l">
              <a:spcBef>
                <a:spcPts val="1200"/>
              </a:spcBef>
              <a:spcAft>
                <a:spcPts val="0"/>
              </a:spcAft>
              <a:buNone/>
            </a:pPr>
            <a:r>
              <a:rPr lang="en-GB" sz="1400">
                <a:solidFill>
                  <a:srgbClr val="000000"/>
                </a:solidFill>
                <a:latin typeface="Arial"/>
                <a:ea typeface="Arial"/>
                <a:cs typeface="Arial"/>
                <a:sym typeface="Arial"/>
              </a:rPr>
              <a:t>Consider an organization developing an e-commerce platform. Instead of building the entire system over several months, they apply Agile principles and break the project into multiple sprints:</a:t>
            </a:r>
            <a:endParaRPr sz="1400">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b="1" lang="en-GB" sz="1400">
                <a:solidFill>
                  <a:srgbClr val="000000"/>
                </a:solidFill>
                <a:latin typeface="Arial"/>
                <a:ea typeface="Arial"/>
                <a:cs typeface="Arial"/>
                <a:sym typeface="Arial"/>
              </a:rPr>
              <a:t>Sprint 1</a:t>
            </a:r>
            <a:r>
              <a:rPr lang="en-GB" sz="1400">
                <a:solidFill>
                  <a:srgbClr val="000000"/>
                </a:solidFill>
                <a:latin typeface="Arial"/>
                <a:ea typeface="Arial"/>
                <a:cs typeface="Arial"/>
                <a:sym typeface="Arial"/>
              </a:rPr>
              <a:t>: Focus on developing the basic user interface and login functionality.</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GB" sz="1400">
                <a:solidFill>
                  <a:srgbClr val="000000"/>
                </a:solidFill>
                <a:latin typeface="Arial"/>
                <a:ea typeface="Arial"/>
                <a:cs typeface="Arial"/>
                <a:sym typeface="Arial"/>
              </a:rPr>
              <a:t>Sprint 2</a:t>
            </a:r>
            <a:r>
              <a:rPr lang="en-GB" sz="1400">
                <a:solidFill>
                  <a:srgbClr val="000000"/>
                </a:solidFill>
                <a:latin typeface="Arial"/>
                <a:ea typeface="Arial"/>
                <a:cs typeface="Arial"/>
                <a:sym typeface="Arial"/>
              </a:rPr>
              <a:t>: Develop the product catalog and search functionality.</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GB" sz="1400">
                <a:solidFill>
                  <a:srgbClr val="000000"/>
                </a:solidFill>
                <a:latin typeface="Arial"/>
                <a:ea typeface="Arial"/>
                <a:cs typeface="Arial"/>
                <a:sym typeface="Arial"/>
              </a:rPr>
              <a:t>Sprint 3</a:t>
            </a:r>
            <a:r>
              <a:rPr lang="en-GB" sz="1400">
                <a:solidFill>
                  <a:srgbClr val="000000"/>
                </a:solidFill>
                <a:latin typeface="Arial"/>
                <a:ea typeface="Arial"/>
                <a:cs typeface="Arial"/>
                <a:sym typeface="Arial"/>
              </a:rPr>
              <a:t>: Implement the shopping cart and checkout process.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GB" sz="1400">
                <a:solidFill>
                  <a:srgbClr val="000000"/>
                </a:solidFill>
                <a:latin typeface="Arial"/>
                <a:ea typeface="Arial"/>
                <a:cs typeface="Arial"/>
                <a:sym typeface="Arial"/>
              </a:rPr>
              <a:t>Sprint 4</a:t>
            </a:r>
            <a:r>
              <a:rPr lang="en-GB" sz="1400">
                <a:solidFill>
                  <a:srgbClr val="000000"/>
                </a:solidFill>
                <a:latin typeface="Arial"/>
                <a:ea typeface="Arial"/>
                <a:cs typeface="Arial"/>
                <a:sym typeface="Arial"/>
              </a:rPr>
              <a:t>: Integrate payment gateways and user profiles.</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6"/>
          <p:cNvSpPr txBox="1"/>
          <p:nvPr>
            <p:ph type="title"/>
          </p:nvPr>
        </p:nvSpPr>
        <p:spPr>
          <a:xfrm>
            <a:off x="2228025" y="832400"/>
            <a:ext cx="3644400" cy="631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8" name="Google Shape;208;p26"/>
          <p:cNvSpPr txBox="1"/>
          <p:nvPr>
            <p:ph idx="1" type="body"/>
          </p:nvPr>
        </p:nvSpPr>
        <p:spPr>
          <a:xfrm>
            <a:off x="819150" y="1567475"/>
            <a:ext cx="7505700" cy="287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solidFill>
                  <a:srgbClr val="000000"/>
                </a:solidFill>
                <a:latin typeface="Arial"/>
                <a:ea typeface="Arial"/>
                <a:cs typeface="Arial"/>
                <a:sym typeface="Arial"/>
              </a:rPr>
              <a:t>At the end of each sprint, a working version of the platform is delivered, allowing stakeholders to review, test, and provide feedback. If new business requirements arise, such as the need to integrate with a new payment provider, the development team can adapt and include it in future sprints.</a:t>
            </a:r>
            <a:endParaRPr sz="1400">
              <a:solidFill>
                <a:srgbClr val="000000"/>
              </a:solidFill>
              <a:latin typeface="Arial"/>
              <a:ea typeface="Arial"/>
              <a:cs typeface="Arial"/>
              <a:sym typeface="Arial"/>
            </a:endParaRPr>
          </a:p>
          <a:p>
            <a:pPr indent="0" lvl="0" marL="0" rtl="0" algn="l">
              <a:spcBef>
                <a:spcPts val="1200"/>
              </a:spcBef>
              <a:spcAft>
                <a:spcPts val="0"/>
              </a:spcAft>
              <a:buNone/>
            </a:pPr>
            <a:r>
              <a:rPr b="1" lang="en-GB" sz="1500">
                <a:solidFill>
                  <a:schemeClr val="accent1"/>
                </a:solidFill>
                <a:latin typeface="Arial"/>
                <a:ea typeface="Arial"/>
                <a:cs typeface="Arial"/>
                <a:sym typeface="Arial"/>
              </a:rPr>
              <a:t>Conclusion</a:t>
            </a:r>
            <a:endParaRPr b="1" sz="1500">
              <a:solidFill>
                <a:schemeClr val="accent1"/>
              </a:solidFill>
              <a:latin typeface="Arial"/>
              <a:ea typeface="Arial"/>
              <a:cs typeface="Arial"/>
              <a:sym typeface="Arial"/>
            </a:endParaRPr>
          </a:p>
          <a:p>
            <a:pPr indent="0" lvl="0" marL="0" rtl="0" algn="l">
              <a:spcBef>
                <a:spcPts val="1200"/>
              </a:spcBef>
              <a:spcAft>
                <a:spcPts val="1200"/>
              </a:spcAft>
              <a:buNone/>
            </a:pPr>
            <a:r>
              <a:rPr b="1" lang="en-GB" sz="1400">
                <a:solidFill>
                  <a:srgbClr val="000000"/>
                </a:solidFill>
              </a:rPr>
              <a:t>A</a:t>
            </a:r>
            <a:r>
              <a:rPr b="1" lang="en-GB" sz="1400">
                <a:solidFill>
                  <a:srgbClr val="000000"/>
                </a:solidFill>
                <a:latin typeface="Arial"/>
                <a:ea typeface="Arial"/>
                <a:cs typeface="Arial"/>
                <a:sym typeface="Arial"/>
              </a:rPr>
              <a:t>gile methodology</a:t>
            </a:r>
            <a:r>
              <a:rPr lang="en-GB" sz="1400">
                <a:solidFill>
                  <a:srgbClr val="000000"/>
                </a:solidFill>
                <a:latin typeface="Arial"/>
                <a:ea typeface="Arial"/>
                <a:cs typeface="Arial"/>
                <a:sym typeface="Arial"/>
              </a:rPr>
              <a:t> is a powerful tool for systems development, offering flexibility, enhanced customer collaboration, and frequent delivery of functional components. However, its success depends on having the right team, customer involvement, and an environment where change is expected and embraced.</a:t>
            </a:r>
            <a:endParaRPr sz="14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What is Agile Methodology?</a:t>
            </a:r>
            <a:endParaRPr/>
          </a:p>
        </p:txBody>
      </p:sp>
      <p:sp>
        <p:nvSpPr>
          <p:cNvPr id="135" name="Google Shape;135;p14"/>
          <p:cNvSpPr txBox="1"/>
          <p:nvPr>
            <p:ph idx="1" type="body"/>
          </p:nvPr>
        </p:nvSpPr>
        <p:spPr>
          <a:xfrm>
            <a:off x="819150" y="1689850"/>
            <a:ext cx="7505700" cy="27489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b="1" lang="en-GB" sz="1400">
                <a:solidFill>
                  <a:srgbClr val="000000"/>
                </a:solidFill>
                <a:latin typeface="Arial"/>
                <a:ea typeface="Arial"/>
                <a:cs typeface="Arial"/>
                <a:sym typeface="Arial"/>
              </a:rPr>
              <a:t>Agile methodology</a:t>
            </a:r>
            <a:r>
              <a:rPr lang="en-GB" sz="1400">
                <a:solidFill>
                  <a:srgbClr val="000000"/>
                </a:solidFill>
                <a:latin typeface="Arial"/>
                <a:ea typeface="Arial"/>
                <a:cs typeface="Arial"/>
                <a:sym typeface="Arial"/>
              </a:rPr>
              <a:t> is an iterative approach to software and systems development that emphasizes flexibility, collaboration, customer feedback, and rapid delivery of functional components. </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It focuses on breaking down large projects into smaller, manageable units called "sprints," which typically last between one to four weeks. Each sprint results in a potentially shippable product increment, which allows for regular adjustments based on feedback.</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GB" sz="1400">
                <a:solidFill>
                  <a:srgbClr val="000000"/>
                </a:solidFill>
                <a:latin typeface="Arial"/>
                <a:ea typeface="Arial"/>
                <a:cs typeface="Arial"/>
                <a:sym typeface="Arial"/>
              </a:rPr>
              <a:t>Agile promotes adaptive planning, evolutionary development, early delivery, and continuous improvement. It encourages cross-functional teams to work together and respond to changes in requirements even late in the development process.</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71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700"/>
              <a:t>Key Principles Of Agile Methodology:</a:t>
            </a:r>
            <a:endParaRPr sz="2700"/>
          </a:p>
        </p:txBody>
      </p:sp>
      <p:sp>
        <p:nvSpPr>
          <p:cNvPr id="141" name="Google Shape;141;p15"/>
          <p:cNvSpPr txBox="1"/>
          <p:nvPr>
            <p:ph idx="1" type="body"/>
          </p:nvPr>
        </p:nvSpPr>
        <p:spPr>
          <a:xfrm>
            <a:off x="819150" y="1443250"/>
            <a:ext cx="7505700" cy="29955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t/>
            </a:r>
            <a:endParaRPr b="1" sz="4800">
              <a:solidFill>
                <a:srgbClr val="000000"/>
              </a:solidFill>
              <a:latin typeface="Arial"/>
              <a:ea typeface="Arial"/>
              <a:cs typeface="Arial"/>
              <a:sym typeface="Arial"/>
            </a:endParaRPr>
          </a:p>
          <a:p>
            <a:pPr indent="0" lvl="0" marL="457200" rtl="0" algn="l">
              <a:spcBef>
                <a:spcPts val="1200"/>
              </a:spcBef>
              <a:spcAft>
                <a:spcPts val="0"/>
              </a:spcAft>
              <a:buNone/>
            </a:pPr>
            <a:r>
              <a:rPr b="1" lang="en-GB" sz="5692">
                <a:solidFill>
                  <a:srgbClr val="000000"/>
                </a:solidFill>
                <a:latin typeface="Arial"/>
                <a:ea typeface="Arial"/>
                <a:cs typeface="Arial"/>
                <a:sym typeface="Arial"/>
              </a:rPr>
              <a:t>1.Customer Satisfaction</a:t>
            </a:r>
            <a:r>
              <a:rPr lang="en-GB" sz="5692">
                <a:solidFill>
                  <a:srgbClr val="000000"/>
                </a:solidFill>
                <a:latin typeface="Arial"/>
                <a:ea typeface="Arial"/>
                <a:cs typeface="Arial"/>
                <a:sym typeface="Arial"/>
              </a:rPr>
              <a:t>: The primary goal is to satisfy the customer through continuous delivery of valuable software.</a:t>
            </a:r>
            <a:endParaRPr sz="5692">
              <a:solidFill>
                <a:srgbClr val="000000"/>
              </a:solidFill>
              <a:latin typeface="Arial"/>
              <a:ea typeface="Arial"/>
              <a:cs typeface="Arial"/>
              <a:sym typeface="Arial"/>
            </a:endParaRPr>
          </a:p>
          <a:p>
            <a:pPr indent="0" lvl="0" marL="457200" rtl="0" algn="l">
              <a:spcBef>
                <a:spcPts val="1200"/>
              </a:spcBef>
              <a:spcAft>
                <a:spcPts val="0"/>
              </a:spcAft>
              <a:buNone/>
            </a:pPr>
            <a:r>
              <a:rPr b="1" lang="en-GB" sz="5692">
                <a:solidFill>
                  <a:srgbClr val="000000"/>
                </a:solidFill>
                <a:latin typeface="Arial"/>
                <a:ea typeface="Arial"/>
                <a:cs typeface="Arial"/>
                <a:sym typeface="Arial"/>
              </a:rPr>
              <a:t>2.Embrace Change</a:t>
            </a:r>
            <a:r>
              <a:rPr lang="en-GB" sz="5692">
                <a:solidFill>
                  <a:srgbClr val="000000"/>
                </a:solidFill>
                <a:latin typeface="Arial"/>
                <a:ea typeface="Arial"/>
                <a:cs typeface="Arial"/>
                <a:sym typeface="Arial"/>
              </a:rPr>
              <a:t>: Agile welcomes changing requirements, even late in development, to meet evolving business needs.</a:t>
            </a:r>
            <a:endParaRPr sz="5692">
              <a:solidFill>
                <a:srgbClr val="000000"/>
              </a:solidFill>
              <a:latin typeface="Arial"/>
              <a:ea typeface="Arial"/>
              <a:cs typeface="Arial"/>
              <a:sym typeface="Arial"/>
            </a:endParaRPr>
          </a:p>
          <a:p>
            <a:pPr indent="0" lvl="0" marL="457200" rtl="0" algn="l">
              <a:spcBef>
                <a:spcPts val="1200"/>
              </a:spcBef>
              <a:spcAft>
                <a:spcPts val="0"/>
              </a:spcAft>
              <a:buNone/>
            </a:pPr>
            <a:r>
              <a:rPr b="1" lang="en-GB" sz="5692">
                <a:solidFill>
                  <a:srgbClr val="000000"/>
                </a:solidFill>
                <a:latin typeface="Arial"/>
                <a:ea typeface="Arial"/>
                <a:cs typeface="Arial"/>
                <a:sym typeface="Arial"/>
              </a:rPr>
              <a:t>3.Frequent Delivery</a:t>
            </a:r>
            <a:r>
              <a:rPr lang="en-GB" sz="5692">
                <a:solidFill>
                  <a:srgbClr val="000000"/>
                </a:solidFill>
                <a:latin typeface="Arial"/>
                <a:ea typeface="Arial"/>
                <a:cs typeface="Arial"/>
                <a:sym typeface="Arial"/>
              </a:rPr>
              <a:t>: Working software is delivered frequently, with a preference for shorter timescales.</a:t>
            </a:r>
            <a:endParaRPr sz="5692">
              <a:solidFill>
                <a:srgbClr val="000000"/>
              </a:solidFill>
              <a:latin typeface="Arial"/>
              <a:ea typeface="Arial"/>
              <a:cs typeface="Arial"/>
              <a:sym typeface="Arial"/>
            </a:endParaRPr>
          </a:p>
          <a:p>
            <a:pPr indent="0" lvl="0" marL="457200" rtl="0" algn="l">
              <a:spcBef>
                <a:spcPts val="1200"/>
              </a:spcBef>
              <a:spcAft>
                <a:spcPts val="0"/>
              </a:spcAft>
              <a:buNone/>
            </a:pPr>
            <a:r>
              <a:rPr b="1" lang="en-GB" sz="5692">
                <a:solidFill>
                  <a:srgbClr val="000000"/>
                </a:solidFill>
                <a:latin typeface="Arial"/>
                <a:ea typeface="Arial"/>
                <a:cs typeface="Arial"/>
                <a:sym typeface="Arial"/>
              </a:rPr>
              <a:t>4.Collaboration</a:t>
            </a:r>
            <a:r>
              <a:rPr lang="en-GB" sz="5692">
                <a:solidFill>
                  <a:srgbClr val="000000"/>
                </a:solidFill>
                <a:latin typeface="Arial"/>
                <a:ea typeface="Arial"/>
                <a:cs typeface="Arial"/>
                <a:sym typeface="Arial"/>
              </a:rPr>
              <a:t>: Developers work closely with business people throughout the project.</a:t>
            </a:r>
            <a:endParaRPr sz="5692">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48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7" name="Google Shape;147;p16"/>
          <p:cNvSpPr txBox="1"/>
          <p:nvPr>
            <p:ph idx="1" type="body"/>
          </p:nvPr>
        </p:nvSpPr>
        <p:spPr>
          <a:xfrm>
            <a:off x="819150" y="1331000"/>
            <a:ext cx="7505700" cy="2752200"/>
          </a:xfrm>
          <a:prstGeom prst="rect">
            <a:avLst/>
          </a:prstGeom>
        </p:spPr>
        <p:txBody>
          <a:bodyPr anchorCtr="0" anchor="t" bIns="91425" lIns="91425" spcFirstLastPara="1" rIns="91425" wrap="square" tIns="91425">
            <a:normAutofit/>
          </a:bodyPr>
          <a:lstStyle/>
          <a:p>
            <a:pPr indent="0" lvl="0" marL="457200" rtl="0" algn="l">
              <a:spcBef>
                <a:spcPts val="1200"/>
              </a:spcBef>
              <a:spcAft>
                <a:spcPts val="0"/>
              </a:spcAft>
              <a:buNone/>
            </a:pPr>
            <a:r>
              <a:t/>
            </a:r>
            <a:endParaRPr b="1" sz="1400">
              <a:solidFill>
                <a:srgbClr val="000000"/>
              </a:solidFill>
              <a:latin typeface="Arial"/>
              <a:ea typeface="Arial"/>
              <a:cs typeface="Arial"/>
              <a:sym typeface="Arial"/>
            </a:endParaRPr>
          </a:p>
          <a:p>
            <a:pPr indent="0" lvl="0" marL="457200" rtl="0" algn="l">
              <a:spcBef>
                <a:spcPts val="1200"/>
              </a:spcBef>
              <a:spcAft>
                <a:spcPts val="0"/>
              </a:spcAft>
              <a:buNone/>
            </a:pPr>
            <a:r>
              <a:rPr lang="en-GB" sz="1450">
                <a:solidFill>
                  <a:srgbClr val="000000"/>
                </a:solidFill>
                <a:latin typeface="Arial"/>
                <a:ea typeface="Arial"/>
                <a:cs typeface="Arial"/>
                <a:sym typeface="Arial"/>
              </a:rPr>
              <a:t>5</a:t>
            </a:r>
            <a:r>
              <a:rPr b="1" lang="en-GB" sz="1450">
                <a:solidFill>
                  <a:srgbClr val="000000"/>
                </a:solidFill>
                <a:latin typeface="Arial"/>
                <a:ea typeface="Arial"/>
                <a:cs typeface="Arial"/>
                <a:sym typeface="Arial"/>
              </a:rPr>
              <a:t>.</a:t>
            </a:r>
            <a:r>
              <a:rPr b="1" lang="en-GB" sz="1450">
                <a:solidFill>
                  <a:srgbClr val="000000"/>
                </a:solidFill>
                <a:latin typeface="Arial"/>
                <a:ea typeface="Arial"/>
                <a:cs typeface="Arial"/>
                <a:sym typeface="Arial"/>
              </a:rPr>
              <a:t>Simplicity</a:t>
            </a:r>
            <a:r>
              <a:rPr lang="en-GB" sz="1450">
                <a:solidFill>
                  <a:srgbClr val="000000"/>
                </a:solidFill>
                <a:latin typeface="Arial"/>
                <a:ea typeface="Arial"/>
                <a:cs typeface="Arial"/>
                <a:sym typeface="Arial"/>
              </a:rPr>
              <a:t>: The focus is on delivering the simplest solution that meets the requirements.  </a:t>
            </a:r>
            <a:endParaRPr sz="1450">
              <a:solidFill>
                <a:srgbClr val="000000"/>
              </a:solidFill>
              <a:latin typeface="Arial"/>
              <a:ea typeface="Arial"/>
              <a:cs typeface="Arial"/>
              <a:sym typeface="Arial"/>
            </a:endParaRPr>
          </a:p>
          <a:p>
            <a:pPr indent="0" lvl="0" marL="457200" rtl="0" algn="l">
              <a:spcBef>
                <a:spcPts val="1200"/>
              </a:spcBef>
              <a:spcAft>
                <a:spcPts val="0"/>
              </a:spcAft>
              <a:buNone/>
            </a:pPr>
            <a:r>
              <a:rPr lang="en-GB" sz="1450">
                <a:solidFill>
                  <a:srgbClr val="000000"/>
                </a:solidFill>
                <a:latin typeface="Arial"/>
                <a:ea typeface="Arial"/>
                <a:cs typeface="Arial"/>
                <a:sym typeface="Arial"/>
              </a:rPr>
              <a:t>6.</a:t>
            </a:r>
            <a:r>
              <a:rPr b="1" lang="en-GB" sz="1450">
                <a:solidFill>
                  <a:srgbClr val="000000"/>
                </a:solidFill>
                <a:latin typeface="Arial"/>
                <a:ea typeface="Arial"/>
                <a:cs typeface="Arial"/>
                <a:sym typeface="Arial"/>
              </a:rPr>
              <a:t>Self-Organizing Teams</a:t>
            </a:r>
            <a:r>
              <a:rPr lang="en-GB" sz="1450">
                <a:solidFill>
                  <a:srgbClr val="000000"/>
                </a:solidFill>
                <a:latin typeface="Arial"/>
                <a:ea typeface="Arial"/>
                <a:cs typeface="Arial"/>
                <a:sym typeface="Arial"/>
              </a:rPr>
              <a:t>: Teams have the autonomy to make decisions and are trusted to complete the work. </a:t>
            </a:r>
            <a:endParaRPr sz="1450">
              <a:solidFill>
                <a:srgbClr val="000000"/>
              </a:solidFill>
              <a:latin typeface="Arial"/>
              <a:ea typeface="Arial"/>
              <a:cs typeface="Arial"/>
              <a:sym typeface="Arial"/>
            </a:endParaRPr>
          </a:p>
          <a:p>
            <a:pPr indent="0" lvl="0" marL="457200" rtl="0" algn="l">
              <a:spcBef>
                <a:spcPts val="1200"/>
              </a:spcBef>
              <a:spcAft>
                <a:spcPts val="0"/>
              </a:spcAft>
              <a:buNone/>
            </a:pPr>
            <a:r>
              <a:rPr lang="en-GB" sz="1450">
                <a:solidFill>
                  <a:srgbClr val="000000"/>
                </a:solidFill>
                <a:latin typeface="Arial"/>
                <a:ea typeface="Arial"/>
                <a:cs typeface="Arial"/>
                <a:sym typeface="Arial"/>
              </a:rPr>
              <a:t>7.</a:t>
            </a:r>
            <a:r>
              <a:rPr b="1" lang="en-GB" sz="1450">
                <a:solidFill>
                  <a:srgbClr val="000000"/>
                </a:solidFill>
                <a:latin typeface="Arial"/>
                <a:ea typeface="Arial"/>
                <a:cs typeface="Arial"/>
                <a:sym typeface="Arial"/>
              </a:rPr>
              <a:t>Continuous Feedback and Improvement</a:t>
            </a:r>
            <a:r>
              <a:rPr lang="en-GB" sz="1450">
                <a:solidFill>
                  <a:srgbClr val="000000"/>
                </a:solidFill>
                <a:latin typeface="Arial"/>
                <a:ea typeface="Arial"/>
                <a:cs typeface="Arial"/>
                <a:sym typeface="Arial"/>
              </a:rPr>
              <a:t>: Regular reflection on how to become more effective and adjust behavior accordingly.</a:t>
            </a:r>
            <a:endParaRPr sz="1450">
              <a:solidFill>
                <a:srgbClr val="000000"/>
              </a:solidFill>
              <a:latin typeface="Arial"/>
              <a:ea typeface="Arial"/>
              <a:cs typeface="Arial"/>
              <a:sym typeface="Arial"/>
            </a:endParaRPr>
          </a:p>
          <a:p>
            <a:pPr indent="0" lvl="0" marL="0" rtl="0" algn="l">
              <a:spcBef>
                <a:spcPts val="1200"/>
              </a:spcBef>
              <a:spcAft>
                <a:spcPts val="1200"/>
              </a:spcAft>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flipH="1" rot="10800000">
            <a:off x="6771975" y="493725"/>
            <a:ext cx="460800" cy="213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3" name="Google Shape;153;p17"/>
          <p:cNvSpPr txBox="1"/>
          <p:nvPr>
            <p:ph idx="1" type="body"/>
          </p:nvPr>
        </p:nvSpPr>
        <p:spPr>
          <a:xfrm>
            <a:off x="819150" y="1990725"/>
            <a:ext cx="63726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17"/>
          <p:cNvPicPr preferRelativeResize="0"/>
          <p:nvPr/>
        </p:nvPicPr>
        <p:blipFill>
          <a:blip r:embed="rId3">
            <a:alphaModFix/>
          </a:blip>
          <a:stretch>
            <a:fillRect/>
          </a:stretch>
        </p:blipFill>
        <p:spPr>
          <a:xfrm>
            <a:off x="819150" y="891075"/>
            <a:ext cx="6915551" cy="36461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845600"/>
            <a:ext cx="7505700" cy="639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Agile Frameworks</a:t>
            </a:r>
            <a:endParaRPr/>
          </a:p>
        </p:txBody>
      </p:sp>
      <p:sp>
        <p:nvSpPr>
          <p:cNvPr id="160" name="Google Shape;160;p18"/>
          <p:cNvSpPr txBox="1"/>
          <p:nvPr>
            <p:ph idx="1" type="body"/>
          </p:nvPr>
        </p:nvSpPr>
        <p:spPr>
          <a:xfrm>
            <a:off x="757850" y="1536425"/>
            <a:ext cx="7566900" cy="2902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rPr b="1" lang="en-GB" sz="1500">
                <a:solidFill>
                  <a:srgbClr val="000000"/>
                </a:solidFill>
                <a:latin typeface="Arial"/>
                <a:ea typeface="Arial"/>
                <a:cs typeface="Arial"/>
                <a:sym typeface="Arial"/>
              </a:rPr>
              <a:t>1.Scrum:</a:t>
            </a:r>
            <a:r>
              <a:rPr lang="en-GB" sz="1500">
                <a:solidFill>
                  <a:srgbClr val="000000"/>
                </a:solidFill>
                <a:latin typeface="Arial"/>
                <a:ea typeface="Arial"/>
                <a:cs typeface="Arial"/>
                <a:sym typeface="Arial"/>
              </a:rPr>
              <a:t> A popular framework that uses sprints, daily stand-ups, sprint reviews, and retrospectives to manage development.</a:t>
            </a:r>
            <a:endParaRPr sz="1500">
              <a:solidFill>
                <a:srgbClr val="000000"/>
              </a:solidFill>
              <a:latin typeface="Arial"/>
              <a:ea typeface="Arial"/>
              <a:cs typeface="Arial"/>
              <a:sym typeface="Arial"/>
            </a:endParaRPr>
          </a:p>
          <a:p>
            <a:pPr indent="0" lvl="0" marL="457200" rtl="0" algn="l">
              <a:spcBef>
                <a:spcPts val="1200"/>
              </a:spcBef>
              <a:spcAft>
                <a:spcPts val="0"/>
              </a:spcAft>
              <a:buNone/>
            </a:pPr>
            <a:r>
              <a:rPr b="1" lang="en-GB" sz="1500">
                <a:solidFill>
                  <a:srgbClr val="000000"/>
                </a:solidFill>
                <a:latin typeface="Arial"/>
                <a:ea typeface="Arial"/>
                <a:cs typeface="Arial"/>
                <a:sym typeface="Arial"/>
              </a:rPr>
              <a:t>2.Kanban:</a:t>
            </a:r>
            <a:r>
              <a:rPr lang="en-GB" sz="1500">
                <a:solidFill>
                  <a:srgbClr val="000000"/>
                </a:solidFill>
                <a:latin typeface="Arial"/>
                <a:ea typeface="Arial"/>
                <a:cs typeface="Arial"/>
                <a:sym typeface="Arial"/>
              </a:rPr>
              <a:t> A visual system that focuses on managing workflow and limiting work in progress.</a:t>
            </a:r>
            <a:endParaRPr sz="1500">
              <a:solidFill>
                <a:srgbClr val="000000"/>
              </a:solidFill>
              <a:latin typeface="Arial"/>
              <a:ea typeface="Arial"/>
              <a:cs typeface="Arial"/>
              <a:sym typeface="Arial"/>
            </a:endParaRPr>
          </a:p>
          <a:p>
            <a:pPr indent="0" lvl="0" marL="457200" rtl="0" algn="l">
              <a:spcBef>
                <a:spcPts val="1200"/>
              </a:spcBef>
              <a:spcAft>
                <a:spcPts val="0"/>
              </a:spcAft>
              <a:buNone/>
            </a:pPr>
            <a:r>
              <a:rPr b="1" lang="en-GB" sz="1500">
                <a:solidFill>
                  <a:srgbClr val="000000"/>
                </a:solidFill>
                <a:latin typeface="Arial"/>
                <a:ea typeface="Arial"/>
                <a:cs typeface="Arial"/>
                <a:sym typeface="Arial"/>
              </a:rPr>
              <a:t>3.Extreme Programming (XP):</a:t>
            </a:r>
            <a:r>
              <a:rPr lang="en-GB" sz="1500">
                <a:solidFill>
                  <a:srgbClr val="000000"/>
                </a:solidFill>
                <a:latin typeface="Arial"/>
                <a:ea typeface="Arial"/>
                <a:cs typeface="Arial"/>
                <a:sym typeface="Arial"/>
              </a:rPr>
              <a:t> Emphasizes technical excellence, frequent releases, and pair programming.</a:t>
            </a:r>
            <a:endParaRPr sz="1500">
              <a:solidFill>
                <a:srgbClr val="000000"/>
              </a:solidFill>
              <a:latin typeface="Arial"/>
              <a:ea typeface="Arial"/>
              <a:cs typeface="Arial"/>
              <a:sym typeface="Arial"/>
            </a:endParaRPr>
          </a:p>
          <a:p>
            <a:pPr indent="0" lvl="0" marL="0" rtl="0" algn="l">
              <a:spcBef>
                <a:spcPts val="1200"/>
              </a:spcBef>
              <a:spcAft>
                <a:spcPts val="1200"/>
              </a:spcAft>
              <a:buNone/>
            </a:pPr>
            <a:r>
              <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819150" y="845600"/>
            <a:ext cx="7505700" cy="58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Advantages of Agile Method</a:t>
            </a:r>
            <a:endParaRPr/>
          </a:p>
        </p:txBody>
      </p:sp>
      <p:sp>
        <p:nvSpPr>
          <p:cNvPr id="166" name="Google Shape;166;p19"/>
          <p:cNvSpPr txBox="1"/>
          <p:nvPr>
            <p:ph idx="1" type="body"/>
          </p:nvPr>
        </p:nvSpPr>
        <p:spPr>
          <a:xfrm>
            <a:off x="819150" y="1433000"/>
            <a:ext cx="7505700" cy="30057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t/>
            </a:r>
            <a:endParaRPr b="1" sz="4850">
              <a:solidFill>
                <a:srgbClr val="000000"/>
              </a:solidFill>
              <a:latin typeface="Arial"/>
              <a:ea typeface="Arial"/>
              <a:cs typeface="Arial"/>
              <a:sym typeface="Arial"/>
            </a:endParaRPr>
          </a:p>
          <a:p>
            <a:pPr indent="-311943" lvl="0" marL="457200" rtl="0" algn="l">
              <a:spcBef>
                <a:spcPts val="1200"/>
              </a:spcBef>
              <a:spcAft>
                <a:spcPts val="0"/>
              </a:spcAft>
              <a:buClr>
                <a:srgbClr val="000000"/>
              </a:buClr>
              <a:buSzPct val="100000"/>
              <a:buFont typeface="Arial"/>
              <a:buChar char="●"/>
            </a:pPr>
            <a:r>
              <a:rPr b="1" lang="en-GB" sz="5250">
                <a:solidFill>
                  <a:srgbClr val="000000"/>
                </a:solidFill>
                <a:latin typeface="Arial"/>
                <a:ea typeface="Arial"/>
                <a:cs typeface="Arial"/>
                <a:sym typeface="Arial"/>
              </a:rPr>
              <a:t>Increased Flexibility and Adaptability:</a:t>
            </a:r>
            <a:endParaRPr b="1" sz="5250">
              <a:solidFill>
                <a:srgbClr val="000000"/>
              </a:solidFill>
              <a:latin typeface="Arial"/>
              <a:ea typeface="Arial"/>
              <a:cs typeface="Arial"/>
              <a:sym typeface="Arial"/>
            </a:endParaRPr>
          </a:p>
          <a:p>
            <a:pPr indent="-311943" lvl="1" marL="914400" rtl="0" algn="l">
              <a:spcBef>
                <a:spcPts val="0"/>
              </a:spcBef>
              <a:spcAft>
                <a:spcPts val="0"/>
              </a:spcAft>
              <a:buClr>
                <a:srgbClr val="000000"/>
              </a:buClr>
              <a:buSzPct val="100000"/>
              <a:buFont typeface="Arial"/>
              <a:buChar char="○"/>
            </a:pPr>
            <a:r>
              <a:rPr lang="en-GB" sz="5250">
                <a:solidFill>
                  <a:srgbClr val="000000"/>
                </a:solidFill>
                <a:latin typeface="Arial"/>
                <a:ea typeface="Arial"/>
                <a:cs typeface="Arial"/>
                <a:sym typeface="Arial"/>
              </a:rPr>
              <a:t>Agile allows for quick adjustments to changing requirements, making it ideal for projects with uncertain or evolving needs.</a:t>
            </a:r>
            <a:endParaRPr sz="5250">
              <a:solidFill>
                <a:srgbClr val="000000"/>
              </a:solidFill>
              <a:latin typeface="Arial"/>
              <a:ea typeface="Arial"/>
              <a:cs typeface="Arial"/>
              <a:sym typeface="Arial"/>
            </a:endParaRPr>
          </a:p>
          <a:p>
            <a:pPr indent="-311943" lvl="0" marL="457200" rtl="0" algn="l">
              <a:spcBef>
                <a:spcPts val="0"/>
              </a:spcBef>
              <a:spcAft>
                <a:spcPts val="0"/>
              </a:spcAft>
              <a:buClr>
                <a:srgbClr val="000000"/>
              </a:buClr>
              <a:buSzPct val="100000"/>
              <a:buFont typeface="Arial"/>
              <a:buChar char="●"/>
            </a:pPr>
            <a:r>
              <a:rPr b="1" lang="en-GB" sz="5250">
                <a:solidFill>
                  <a:srgbClr val="000000"/>
                </a:solidFill>
                <a:latin typeface="Arial"/>
                <a:ea typeface="Arial"/>
                <a:cs typeface="Arial"/>
                <a:sym typeface="Arial"/>
              </a:rPr>
              <a:t>Improved Customer Satisfaction:</a:t>
            </a:r>
            <a:endParaRPr b="1" sz="5250">
              <a:solidFill>
                <a:srgbClr val="000000"/>
              </a:solidFill>
              <a:latin typeface="Arial"/>
              <a:ea typeface="Arial"/>
              <a:cs typeface="Arial"/>
              <a:sym typeface="Arial"/>
            </a:endParaRPr>
          </a:p>
          <a:p>
            <a:pPr indent="-311943" lvl="1" marL="914400" rtl="0" algn="l">
              <a:spcBef>
                <a:spcPts val="0"/>
              </a:spcBef>
              <a:spcAft>
                <a:spcPts val="0"/>
              </a:spcAft>
              <a:buClr>
                <a:srgbClr val="000000"/>
              </a:buClr>
              <a:buSzPct val="100000"/>
              <a:buFont typeface="Arial"/>
              <a:buChar char="○"/>
            </a:pPr>
            <a:r>
              <a:rPr lang="en-GB" sz="5250">
                <a:solidFill>
                  <a:srgbClr val="000000"/>
                </a:solidFill>
                <a:latin typeface="Arial"/>
                <a:ea typeface="Arial"/>
                <a:cs typeface="Arial"/>
                <a:sym typeface="Arial"/>
              </a:rPr>
              <a:t>Frequent customer involvement ensures that the product meets their expectations and delivers value.</a:t>
            </a:r>
            <a:endParaRPr sz="5250">
              <a:solidFill>
                <a:srgbClr val="000000"/>
              </a:solidFill>
              <a:latin typeface="Arial"/>
              <a:ea typeface="Arial"/>
              <a:cs typeface="Arial"/>
              <a:sym typeface="Arial"/>
            </a:endParaRPr>
          </a:p>
          <a:p>
            <a:pPr indent="-311943" lvl="0" marL="457200" rtl="0" algn="l">
              <a:spcBef>
                <a:spcPts val="0"/>
              </a:spcBef>
              <a:spcAft>
                <a:spcPts val="0"/>
              </a:spcAft>
              <a:buClr>
                <a:srgbClr val="000000"/>
              </a:buClr>
              <a:buSzPct val="100000"/>
              <a:buFont typeface="Arial"/>
              <a:buChar char="●"/>
            </a:pPr>
            <a:r>
              <a:rPr b="1" lang="en-GB" sz="5250">
                <a:solidFill>
                  <a:srgbClr val="000000"/>
                </a:solidFill>
                <a:latin typeface="Arial"/>
                <a:ea typeface="Arial"/>
                <a:cs typeface="Arial"/>
                <a:sym typeface="Arial"/>
              </a:rPr>
              <a:t>Faster Time to Market:</a:t>
            </a:r>
            <a:endParaRPr b="1" sz="5250">
              <a:solidFill>
                <a:srgbClr val="000000"/>
              </a:solidFill>
              <a:latin typeface="Arial"/>
              <a:ea typeface="Arial"/>
              <a:cs typeface="Arial"/>
              <a:sym typeface="Arial"/>
            </a:endParaRPr>
          </a:p>
          <a:p>
            <a:pPr indent="-311943" lvl="1" marL="914400" rtl="0" algn="l">
              <a:spcBef>
                <a:spcPts val="0"/>
              </a:spcBef>
              <a:spcAft>
                <a:spcPts val="0"/>
              </a:spcAft>
              <a:buClr>
                <a:srgbClr val="000000"/>
              </a:buClr>
              <a:buSzPct val="100000"/>
              <a:buFont typeface="Arial"/>
              <a:buChar char="○"/>
            </a:pPr>
            <a:r>
              <a:rPr lang="en-GB" sz="5250">
                <a:solidFill>
                  <a:srgbClr val="000000"/>
                </a:solidFill>
                <a:latin typeface="Arial"/>
                <a:ea typeface="Arial"/>
                <a:cs typeface="Arial"/>
                <a:sym typeface="Arial"/>
              </a:rPr>
              <a:t>Iterative development allows for early and frequent releases of working software, reducing time to market.</a:t>
            </a:r>
            <a:endParaRPr sz="5250">
              <a:solidFill>
                <a:srgbClr val="000000"/>
              </a:solidFill>
              <a:latin typeface="Arial"/>
              <a:ea typeface="Arial"/>
              <a:cs typeface="Arial"/>
              <a:sym typeface="Arial"/>
            </a:endParaRPr>
          </a:p>
          <a:p>
            <a:pPr indent="-311943" lvl="0" marL="457200" rtl="0" algn="l">
              <a:spcBef>
                <a:spcPts val="0"/>
              </a:spcBef>
              <a:spcAft>
                <a:spcPts val="0"/>
              </a:spcAft>
              <a:buClr>
                <a:srgbClr val="000000"/>
              </a:buClr>
              <a:buSzPct val="100000"/>
              <a:buFont typeface="Arial"/>
              <a:buChar char="●"/>
            </a:pPr>
            <a:r>
              <a:rPr b="1" lang="en-GB" sz="5250">
                <a:solidFill>
                  <a:srgbClr val="000000"/>
                </a:solidFill>
                <a:latin typeface="Arial"/>
                <a:ea typeface="Arial"/>
                <a:cs typeface="Arial"/>
                <a:sym typeface="Arial"/>
              </a:rPr>
              <a:t>Enhanced Collaboration and Communication:</a:t>
            </a:r>
            <a:endParaRPr b="1" sz="5250">
              <a:solidFill>
                <a:srgbClr val="000000"/>
              </a:solidFill>
              <a:latin typeface="Arial"/>
              <a:ea typeface="Arial"/>
              <a:cs typeface="Arial"/>
              <a:sym typeface="Arial"/>
            </a:endParaRPr>
          </a:p>
          <a:p>
            <a:pPr indent="-311943" lvl="1" marL="914400" rtl="0" algn="l">
              <a:spcBef>
                <a:spcPts val="0"/>
              </a:spcBef>
              <a:spcAft>
                <a:spcPts val="0"/>
              </a:spcAft>
              <a:buClr>
                <a:srgbClr val="000000"/>
              </a:buClr>
              <a:buSzPct val="100000"/>
              <a:buFont typeface="Arial"/>
              <a:buChar char="○"/>
            </a:pPr>
            <a:r>
              <a:rPr lang="en-GB" sz="5250">
                <a:solidFill>
                  <a:srgbClr val="000000"/>
                </a:solidFill>
                <a:latin typeface="Arial"/>
                <a:ea typeface="Arial"/>
                <a:cs typeface="Arial"/>
                <a:sym typeface="Arial"/>
              </a:rPr>
              <a:t>Agile promotes close collaboration and communication among team members, leading to better teamwork and problem-solving.</a:t>
            </a:r>
            <a:endParaRPr sz="5250">
              <a:solidFill>
                <a:srgbClr val="000000"/>
              </a:solidFill>
              <a:latin typeface="Arial"/>
              <a:ea typeface="Arial"/>
              <a:cs typeface="Arial"/>
              <a:sym typeface="Arial"/>
            </a:endParaRPr>
          </a:p>
          <a:p>
            <a:pPr indent="0" lvl="0" marL="457200" rtl="0" algn="l">
              <a:spcBef>
                <a:spcPts val="1200"/>
              </a:spcBef>
              <a:spcAft>
                <a:spcPts val="0"/>
              </a:spcAft>
              <a:buNone/>
            </a:pPr>
            <a:r>
              <a:t/>
            </a:r>
            <a:endParaRPr sz="3207">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819150" y="845600"/>
            <a:ext cx="7505700" cy="608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2" name="Google Shape;172;p20"/>
          <p:cNvSpPr txBox="1"/>
          <p:nvPr>
            <p:ph idx="1" type="body"/>
          </p:nvPr>
        </p:nvSpPr>
        <p:spPr>
          <a:xfrm>
            <a:off x="819150" y="1679675"/>
            <a:ext cx="7505700" cy="27591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Clr>
                <a:srgbClr val="000000"/>
              </a:buClr>
              <a:buSzPts val="1400"/>
              <a:buFont typeface="Arial"/>
              <a:buChar char="●"/>
            </a:pPr>
            <a:r>
              <a:rPr b="1" lang="en-GB" sz="1400">
                <a:solidFill>
                  <a:srgbClr val="000000"/>
                </a:solidFill>
                <a:latin typeface="Arial"/>
                <a:ea typeface="Arial"/>
                <a:cs typeface="Arial"/>
                <a:sym typeface="Arial"/>
              </a:rPr>
              <a:t>Higher Product Quality:</a:t>
            </a:r>
            <a:endParaRPr b="1"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Continuous testing and feedback throughout the development process help to identify and fix defects early on.</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GB" sz="1400">
                <a:solidFill>
                  <a:srgbClr val="000000"/>
                </a:solidFill>
                <a:latin typeface="Arial"/>
                <a:ea typeface="Arial"/>
                <a:cs typeface="Arial"/>
                <a:sym typeface="Arial"/>
              </a:rPr>
              <a:t>Increased Transparency:</a:t>
            </a:r>
            <a:endParaRPr b="1"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Daily standups and sprint reviews keep all stakeholders informed about the project's progress.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GB" sz="1400">
                <a:solidFill>
                  <a:srgbClr val="000000"/>
                </a:solidFill>
                <a:latin typeface="Arial"/>
                <a:ea typeface="Arial"/>
                <a:cs typeface="Arial"/>
                <a:sym typeface="Arial"/>
              </a:rPr>
              <a:t>Reduced Risk:</a:t>
            </a:r>
            <a:endParaRPr b="1"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By delivering features in small increments, the risk of project failure is minimized.</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Disadvantages of Agile Method</a:t>
            </a:r>
            <a:endParaRPr/>
          </a:p>
        </p:txBody>
      </p:sp>
      <p:sp>
        <p:nvSpPr>
          <p:cNvPr id="178" name="Google Shape;178;p21"/>
          <p:cNvSpPr txBox="1"/>
          <p:nvPr>
            <p:ph idx="1" type="body"/>
          </p:nvPr>
        </p:nvSpPr>
        <p:spPr>
          <a:xfrm>
            <a:off x="819150" y="1493650"/>
            <a:ext cx="7505700" cy="27897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275"/>
              <a:buNone/>
            </a:pPr>
            <a:r>
              <a:t/>
            </a:r>
            <a:endParaRPr b="1" sz="1150">
              <a:solidFill>
                <a:srgbClr val="000000"/>
              </a:solidFill>
              <a:latin typeface="Arial"/>
              <a:ea typeface="Arial"/>
              <a:cs typeface="Arial"/>
              <a:sym typeface="Arial"/>
            </a:endParaRPr>
          </a:p>
          <a:p>
            <a:pPr indent="-314325" lvl="0" marL="457200" rtl="0" algn="l">
              <a:lnSpc>
                <a:spcPct val="95000"/>
              </a:lnSpc>
              <a:spcBef>
                <a:spcPts val="1200"/>
              </a:spcBef>
              <a:spcAft>
                <a:spcPts val="0"/>
              </a:spcAft>
              <a:buClr>
                <a:srgbClr val="000000"/>
              </a:buClr>
              <a:buSzPts val="1350"/>
              <a:buFont typeface="Arial"/>
              <a:buChar char="●"/>
            </a:pPr>
            <a:r>
              <a:rPr b="1" lang="en-GB" sz="1350">
                <a:solidFill>
                  <a:srgbClr val="000000"/>
                </a:solidFill>
                <a:latin typeface="Arial"/>
                <a:ea typeface="Arial"/>
                <a:cs typeface="Arial"/>
                <a:sym typeface="Arial"/>
              </a:rPr>
              <a:t>Lack of Detailed Planning:</a:t>
            </a:r>
            <a:endParaRPr b="1" sz="1350">
              <a:solidFill>
                <a:srgbClr val="000000"/>
              </a:solidFill>
              <a:latin typeface="Arial"/>
              <a:ea typeface="Arial"/>
              <a:cs typeface="Arial"/>
              <a:sym typeface="Arial"/>
            </a:endParaRPr>
          </a:p>
          <a:p>
            <a:pPr indent="-314325" lvl="1" marL="914400" rtl="0" algn="l">
              <a:lnSpc>
                <a:spcPct val="95000"/>
              </a:lnSpc>
              <a:spcBef>
                <a:spcPts val="0"/>
              </a:spcBef>
              <a:spcAft>
                <a:spcPts val="0"/>
              </a:spcAft>
              <a:buClr>
                <a:srgbClr val="000000"/>
              </a:buClr>
              <a:buSzPts val="1350"/>
              <a:buFont typeface="Arial"/>
              <a:buChar char="○"/>
            </a:pPr>
            <a:r>
              <a:rPr lang="en-GB" sz="1350">
                <a:solidFill>
                  <a:srgbClr val="000000"/>
                </a:solidFill>
                <a:latin typeface="Arial"/>
                <a:ea typeface="Arial"/>
                <a:cs typeface="Arial"/>
                <a:sym typeface="Arial"/>
              </a:rPr>
              <a:t>Agile's focus on flexibility can sometimes lead to a lack of detailed planning, which can be problematic for large or complex projects.</a:t>
            </a:r>
            <a:endParaRPr sz="1350">
              <a:solidFill>
                <a:srgbClr val="000000"/>
              </a:solidFill>
              <a:latin typeface="Arial"/>
              <a:ea typeface="Arial"/>
              <a:cs typeface="Arial"/>
              <a:sym typeface="Arial"/>
            </a:endParaRPr>
          </a:p>
          <a:p>
            <a:pPr indent="-314325" lvl="0" marL="457200" rtl="0" algn="l">
              <a:lnSpc>
                <a:spcPct val="95000"/>
              </a:lnSpc>
              <a:spcBef>
                <a:spcPts val="0"/>
              </a:spcBef>
              <a:spcAft>
                <a:spcPts val="0"/>
              </a:spcAft>
              <a:buClr>
                <a:srgbClr val="000000"/>
              </a:buClr>
              <a:buSzPts val="1350"/>
              <a:buFont typeface="Arial"/>
              <a:buChar char="●"/>
            </a:pPr>
            <a:r>
              <a:rPr b="1" lang="en-GB" sz="1350">
                <a:solidFill>
                  <a:srgbClr val="000000"/>
                </a:solidFill>
                <a:latin typeface="Arial"/>
                <a:ea typeface="Arial"/>
                <a:cs typeface="Arial"/>
                <a:sym typeface="Arial"/>
              </a:rPr>
              <a:t>Difficulty in Predicting Costs and Timelines:</a:t>
            </a:r>
            <a:endParaRPr b="1" sz="1350">
              <a:solidFill>
                <a:srgbClr val="000000"/>
              </a:solidFill>
              <a:latin typeface="Arial"/>
              <a:ea typeface="Arial"/>
              <a:cs typeface="Arial"/>
              <a:sym typeface="Arial"/>
            </a:endParaRPr>
          </a:p>
          <a:p>
            <a:pPr indent="-314325" lvl="1" marL="914400" rtl="0" algn="l">
              <a:lnSpc>
                <a:spcPct val="95000"/>
              </a:lnSpc>
              <a:spcBef>
                <a:spcPts val="0"/>
              </a:spcBef>
              <a:spcAft>
                <a:spcPts val="0"/>
              </a:spcAft>
              <a:buClr>
                <a:srgbClr val="000000"/>
              </a:buClr>
              <a:buSzPts val="1350"/>
              <a:buFont typeface="Arial"/>
              <a:buChar char="○"/>
            </a:pPr>
            <a:r>
              <a:rPr lang="en-GB" sz="1350">
                <a:solidFill>
                  <a:srgbClr val="000000"/>
                </a:solidFill>
                <a:latin typeface="Arial"/>
                <a:ea typeface="Arial"/>
                <a:cs typeface="Arial"/>
                <a:sym typeface="Arial"/>
              </a:rPr>
              <a:t>The iterative nature of Agile can make it challenging to accurately predict project costs and timelines.</a:t>
            </a:r>
            <a:endParaRPr sz="1350">
              <a:solidFill>
                <a:srgbClr val="000000"/>
              </a:solidFill>
              <a:latin typeface="Arial"/>
              <a:ea typeface="Arial"/>
              <a:cs typeface="Arial"/>
              <a:sym typeface="Arial"/>
            </a:endParaRPr>
          </a:p>
          <a:p>
            <a:pPr indent="-314325" lvl="0" marL="457200" rtl="0" algn="l">
              <a:lnSpc>
                <a:spcPct val="95000"/>
              </a:lnSpc>
              <a:spcBef>
                <a:spcPts val="0"/>
              </a:spcBef>
              <a:spcAft>
                <a:spcPts val="0"/>
              </a:spcAft>
              <a:buClr>
                <a:srgbClr val="000000"/>
              </a:buClr>
              <a:buSzPts val="1350"/>
              <a:buFont typeface="Arial"/>
              <a:buChar char="●"/>
            </a:pPr>
            <a:r>
              <a:rPr b="1" lang="en-GB" sz="1350">
                <a:solidFill>
                  <a:srgbClr val="000000"/>
                </a:solidFill>
                <a:latin typeface="Arial"/>
                <a:ea typeface="Arial"/>
                <a:cs typeface="Arial"/>
                <a:sym typeface="Arial"/>
              </a:rPr>
              <a:t>Requires Strong Team Collaboration:</a:t>
            </a:r>
            <a:endParaRPr b="1" sz="1350">
              <a:solidFill>
                <a:srgbClr val="000000"/>
              </a:solidFill>
              <a:latin typeface="Arial"/>
              <a:ea typeface="Arial"/>
              <a:cs typeface="Arial"/>
              <a:sym typeface="Arial"/>
            </a:endParaRPr>
          </a:p>
          <a:p>
            <a:pPr indent="-314325" lvl="1" marL="914400" rtl="0" algn="l">
              <a:lnSpc>
                <a:spcPct val="95000"/>
              </a:lnSpc>
              <a:spcBef>
                <a:spcPts val="0"/>
              </a:spcBef>
              <a:spcAft>
                <a:spcPts val="0"/>
              </a:spcAft>
              <a:buClr>
                <a:srgbClr val="000000"/>
              </a:buClr>
              <a:buSzPts val="1350"/>
              <a:buFont typeface="Arial"/>
              <a:buChar char="○"/>
            </a:pPr>
            <a:r>
              <a:rPr lang="en-GB" sz="1350">
                <a:solidFill>
                  <a:srgbClr val="000000"/>
                </a:solidFill>
                <a:latin typeface="Arial"/>
                <a:ea typeface="Arial"/>
                <a:cs typeface="Arial"/>
                <a:sym typeface="Arial"/>
              </a:rPr>
              <a:t>Agile relies heavily on team collaboration and communication, which can be difficult to achieve with distributed or dysfunctional teams.</a:t>
            </a:r>
            <a:endParaRPr sz="1350">
              <a:solidFill>
                <a:srgbClr val="000000"/>
              </a:solidFill>
              <a:latin typeface="Arial"/>
              <a:ea typeface="Arial"/>
              <a:cs typeface="Arial"/>
              <a:sym typeface="Arial"/>
            </a:endParaRPr>
          </a:p>
          <a:p>
            <a:pPr indent="0" lvl="0" marL="457200" rtl="0" algn="l">
              <a:lnSpc>
                <a:spcPct val="95000"/>
              </a:lnSpc>
              <a:spcBef>
                <a:spcPts val="1200"/>
              </a:spcBef>
              <a:spcAft>
                <a:spcPts val="0"/>
              </a:spcAft>
              <a:buSzPts val="275"/>
              <a:buNone/>
            </a:pPr>
            <a:r>
              <a:t/>
            </a:r>
            <a:endParaRPr sz="425">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425"/>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