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8229600" cx="14630400"/>
  <p:notesSz cx="8229600" cy="14630400"/>
  <p:embeddedFontLst>
    <p:embeddedFont>
      <p:font typeface="Libre Baskerville"/>
      <p:regular r:id="rId15"/>
      <p:bold r:id="rId16"/>
      <p: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Baskerville-regular.fntdata"/><Relationship Id="rId14" Type="http://schemas.openxmlformats.org/officeDocument/2006/relationships/slide" Target="slides/slide10.xml"/><Relationship Id="rId17" Type="http://schemas.openxmlformats.org/officeDocument/2006/relationships/font" Target="fonts/LibreBaskerville-italic.fntdata"/><Relationship Id="rId16" Type="http://schemas.openxmlformats.org/officeDocument/2006/relationships/font" Target="fonts/LibreBaskerville-bold.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 name="Google Shape;49;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50" name="Google Shape;50;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en-US" sz="1800" u="none" cap="none" strike="noStrike">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91" name="Google Shape;191;p10: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 name="Google Shape;60;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61" name="Google Shape;61;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73" name="Google Shape;73;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92" name="Google Shape;92;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13" name="Google Shape;113;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4" name="Google Shape;124;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25" name="Google Shape;125;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3" name="Google Shape;143;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44" name="Google Shape;144;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p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56" name="Google Shape;156;p8: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9: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175" name="Google Shape;175;p9: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Calibri"/>
                <a:ea typeface="Calibri"/>
                <a:cs typeface="Calibri"/>
                <a:sym typeface="Calibri"/>
              </a:rPr>
              <a:t>‹#›</a:t>
            </a:fld>
            <a:endParaRPr sz="18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6" name="Shape 6"/>
        <p:cNvGrpSpPr/>
        <p:nvPr/>
      </p:nvGrpSpPr>
      <p:grpSpPr>
        <a:xfrm>
          <a:off x="0" y="0"/>
          <a:ext cx="0" cy="0"/>
          <a:chOff x="0" y="0"/>
          <a:chExt cx="0" cy="0"/>
        </a:xfrm>
      </p:grpSpPr>
      <p:sp>
        <p:nvSpPr>
          <p:cNvPr id="7" name="Google Shape;7;p2"/>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2"/>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9" name="Google Shape;9;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2" name="Shape 42"/>
        <p:cNvGrpSpPr/>
        <p:nvPr/>
      </p:nvGrpSpPr>
      <p:grpSpPr>
        <a:xfrm>
          <a:off x="0" y="0"/>
          <a:ext cx="0" cy="0"/>
          <a:chOff x="0" y="0"/>
          <a:chExt cx="0" cy="0"/>
        </a:xfrm>
      </p:grpSpPr>
      <p:sp>
        <p:nvSpPr>
          <p:cNvPr id="43" name="Google Shape;43;p11"/>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1"/>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6" name="Shape 4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0" name="Shape 10"/>
        <p:cNvGrpSpPr/>
        <p:nvPr/>
      </p:nvGrpSpPr>
      <p:grpSpPr>
        <a:xfrm>
          <a:off x="0" y="0"/>
          <a:ext cx="0" cy="0"/>
          <a:chOff x="0" y="0"/>
          <a:chExt cx="0" cy="0"/>
        </a:xfrm>
      </p:grpSpPr>
      <p:sp>
        <p:nvSpPr>
          <p:cNvPr id="11" name="Google Shape;11;p3"/>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3"/>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4" name="Shape 14"/>
        <p:cNvGrpSpPr/>
        <p:nvPr/>
      </p:nvGrpSpPr>
      <p:grpSpPr>
        <a:xfrm>
          <a:off x="0" y="0"/>
          <a:ext cx="0" cy="0"/>
          <a:chOff x="0" y="0"/>
          <a:chExt cx="0" cy="0"/>
        </a:xfrm>
      </p:grpSpPr>
      <p:sp>
        <p:nvSpPr>
          <p:cNvPr id="15" name="Google Shape;15;p4"/>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8" name="Shape 18"/>
        <p:cNvGrpSpPr/>
        <p:nvPr/>
      </p:nvGrpSpPr>
      <p:grpSpPr>
        <a:xfrm>
          <a:off x="0" y="0"/>
          <a:ext cx="0" cy="0"/>
          <a:chOff x="0" y="0"/>
          <a:chExt cx="0" cy="0"/>
        </a:xfrm>
      </p:grpSpPr>
      <p:sp>
        <p:nvSpPr>
          <p:cNvPr id="19" name="Google Shape;19;p5"/>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5"/>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2" name="Shape 22"/>
        <p:cNvGrpSpPr/>
        <p:nvPr/>
      </p:nvGrpSpPr>
      <p:grpSpPr>
        <a:xfrm>
          <a:off x="0" y="0"/>
          <a:ext cx="0" cy="0"/>
          <a:chOff x="0" y="0"/>
          <a:chExt cx="0" cy="0"/>
        </a:xfrm>
      </p:grpSpPr>
      <p:sp>
        <p:nvSpPr>
          <p:cNvPr id="23" name="Google Shape;23;p6"/>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6"/>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6" name="Shape 26"/>
        <p:cNvGrpSpPr/>
        <p:nvPr/>
      </p:nvGrpSpPr>
      <p:grpSpPr>
        <a:xfrm>
          <a:off x="0" y="0"/>
          <a:ext cx="0" cy="0"/>
          <a:chOff x="0" y="0"/>
          <a:chExt cx="0" cy="0"/>
        </a:xfrm>
      </p:grpSpPr>
      <p:sp>
        <p:nvSpPr>
          <p:cNvPr id="27" name="Google Shape;27;p7"/>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7"/>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0" name="Shape 30"/>
        <p:cNvGrpSpPr/>
        <p:nvPr/>
      </p:nvGrpSpPr>
      <p:grpSpPr>
        <a:xfrm>
          <a:off x="0" y="0"/>
          <a:ext cx="0" cy="0"/>
          <a:chOff x="0" y="0"/>
          <a:chExt cx="0" cy="0"/>
        </a:xfrm>
      </p:grpSpPr>
      <p:sp>
        <p:nvSpPr>
          <p:cNvPr id="31" name="Google Shape;31;p8"/>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8"/>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4" name="Shape 34"/>
        <p:cNvGrpSpPr/>
        <p:nvPr/>
      </p:nvGrpSpPr>
      <p:grpSpPr>
        <a:xfrm>
          <a:off x="0" y="0"/>
          <a:ext cx="0" cy="0"/>
          <a:chOff x="0" y="0"/>
          <a:chExt cx="0" cy="0"/>
        </a:xfrm>
      </p:grpSpPr>
      <p:sp>
        <p:nvSpPr>
          <p:cNvPr id="35" name="Google Shape;35;p9"/>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38" name="Shape 38"/>
        <p:cNvGrpSpPr/>
        <p:nvPr/>
      </p:nvGrpSpPr>
      <p:grpSpPr>
        <a:xfrm>
          <a:off x="0" y="0"/>
          <a:ext cx="0" cy="0"/>
          <a:chOff x="0" y="0"/>
          <a:chExt cx="0" cy="0"/>
        </a:xfrm>
      </p:grpSpPr>
      <p:sp>
        <p:nvSpPr>
          <p:cNvPr id="39" name="Google Shape;39;p10"/>
          <p:cNvSpPr/>
          <p:nvPr/>
        </p:nvSpPr>
        <p:spPr>
          <a:xfrm>
            <a:off x="0" y="0"/>
            <a:ext cx="14630400" cy="8229600"/>
          </a:xfrm>
          <a:prstGeom prst="rect">
            <a:avLst/>
          </a:prstGeom>
          <a:solidFill>
            <a:srgbClr val="F4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0"/>
          <p:cNvSpPr/>
          <p:nvPr/>
        </p:nvSpPr>
        <p:spPr>
          <a:xfrm>
            <a:off x="0" y="0"/>
            <a:ext cx="14630400" cy="8229600"/>
          </a:xfrm>
          <a:prstGeom prst="rect">
            <a:avLst/>
          </a:prstGeom>
          <a:solidFill>
            <a:srgbClr val="FBF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5.png"/><Relationship Id="rId6" Type="http://schemas.openxmlformats.org/officeDocument/2006/relationships/image" Target="../media/image11.png"/><Relationship Id="rId7"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4.png"/><Relationship Id="rId6"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descr="preencoded.png" id="52" name="Google Shape;52;p13"/>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53" name="Google Shape;53;p13"/>
          <p:cNvSpPr/>
          <p:nvPr/>
        </p:nvSpPr>
        <p:spPr>
          <a:xfrm>
            <a:off x="793790" y="2002631"/>
            <a:ext cx="7556421" cy="1417558"/>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b="0" i="0" lang="en-US" sz="4450" u="none" cap="none" strike="noStrike">
                <a:solidFill>
                  <a:srgbClr val="403CCF"/>
                </a:solidFill>
                <a:latin typeface="Libre Baskerville"/>
                <a:ea typeface="Libre Baskerville"/>
                <a:cs typeface="Libre Baskerville"/>
                <a:sym typeface="Libre Baskerville"/>
              </a:rPr>
              <a:t>Feature Driven Development (FDD)</a:t>
            </a:r>
            <a:endParaRPr b="0" i="0" sz="4450" u="none" cap="none" strike="noStrike">
              <a:solidFill>
                <a:schemeClr val="dk1"/>
              </a:solidFill>
              <a:latin typeface="Calibri"/>
              <a:ea typeface="Calibri"/>
              <a:cs typeface="Calibri"/>
              <a:sym typeface="Calibri"/>
            </a:endParaRPr>
          </a:p>
        </p:txBody>
      </p:sp>
      <p:sp>
        <p:nvSpPr>
          <p:cNvPr id="54" name="Google Shape;54;p13"/>
          <p:cNvSpPr/>
          <p:nvPr/>
        </p:nvSpPr>
        <p:spPr>
          <a:xfrm>
            <a:off x="793790" y="3760351"/>
            <a:ext cx="7556421" cy="181451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b="0" i="0" lang="en-US" sz="1750" u="none" cap="none" strike="noStrike">
                <a:solidFill>
                  <a:srgbClr val="49495A"/>
                </a:solidFill>
                <a:latin typeface="Open Sans"/>
                <a:ea typeface="Open Sans"/>
                <a:cs typeface="Open Sans"/>
                <a:sym typeface="Open Sans"/>
              </a:rPr>
              <a:t>Feature Driven Development (FDD) is an agile framework. It organizes software development around delivering features. FDD is known for short iterations and frequent releases. Developers prioritize client requests and respond quickly, satisfying clients. Jeff De Luca and Peter Coad developed FDD in 1997.</a:t>
            </a:r>
            <a:endParaRPr b="0" i="0" sz="1750" u="none" cap="none" strike="noStrike">
              <a:solidFill>
                <a:schemeClr val="dk1"/>
              </a:solidFill>
              <a:latin typeface="Calibri"/>
              <a:ea typeface="Calibri"/>
              <a:cs typeface="Calibri"/>
              <a:sym typeface="Calibri"/>
            </a:endParaRPr>
          </a:p>
        </p:txBody>
      </p:sp>
      <p:sp>
        <p:nvSpPr>
          <p:cNvPr id="55" name="Google Shape;55;p13"/>
          <p:cNvSpPr/>
          <p:nvPr/>
        </p:nvSpPr>
        <p:spPr>
          <a:xfrm>
            <a:off x="793790" y="5846921"/>
            <a:ext cx="362903" cy="362903"/>
          </a:xfrm>
          <a:prstGeom prst="roundRect">
            <a:avLst>
              <a:gd fmla="val 25194296" name="adj"/>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6" name="Google Shape;56;p13"/>
          <p:cNvPicPr preferRelativeResize="0"/>
          <p:nvPr/>
        </p:nvPicPr>
        <p:blipFill rotWithShape="1">
          <a:blip r:embed="rId4">
            <a:alphaModFix/>
          </a:blip>
          <a:srcRect b="0" l="0" r="0" t="0"/>
          <a:stretch/>
        </p:blipFill>
        <p:spPr>
          <a:xfrm>
            <a:off x="801410" y="5854541"/>
            <a:ext cx="347663" cy="347663"/>
          </a:xfrm>
          <a:prstGeom prst="rect">
            <a:avLst/>
          </a:prstGeom>
          <a:noFill/>
          <a:ln>
            <a:noFill/>
          </a:ln>
        </p:spPr>
      </p:pic>
      <p:sp>
        <p:nvSpPr>
          <p:cNvPr id="57" name="Google Shape;57;p13"/>
          <p:cNvSpPr/>
          <p:nvPr/>
        </p:nvSpPr>
        <p:spPr>
          <a:xfrm>
            <a:off x="1270040" y="5830014"/>
            <a:ext cx="2541389" cy="396835"/>
          </a:xfrm>
          <a:prstGeom prst="rect">
            <a:avLst/>
          </a:prstGeom>
          <a:noFill/>
          <a:ln>
            <a:noFill/>
          </a:ln>
        </p:spPr>
        <p:txBody>
          <a:bodyPr anchorCtr="0" anchor="t" bIns="0" lIns="0" spcFirstLastPara="1" rIns="0" wrap="square" tIns="0">
            <a:noAutofit/>
          </a:bodyPr>
          <a:lstStyle/>
          <a:p>
            <a:pPr indent="0" lvl="0" marL="0" marR="0" rtl="0" algn="l">
              <a:lnSpc>
                <a:spcPct val="140909"/>
              </a:lnSpc>
              <a:spcBef>
                <a:spcPts val="0"/>
              </a:spcBef>
              <a:spcAft>
                <a:spcPts val="0"/>
              </a:spcAft>
              <a:buClr>
                <a:srgbClr val="49495A"/>
              </a:buClr>
              <a:buSzPts val="2200"/>
              <a:buFont typeface="Open Sans"/>
              <a:buNone/>
            </a:pPr>
            <a:r>
              <a:rPr b="1" i="0" lang="en-US" sz="2200" u="none" cap="none" strike="noStrike">
                <a:solidFill>
                  <a:srgbClr val="49495A"/>
                </a:solidFill>
                <a:latin typeface="Open Sans"/>
                <a:ea typeface="Open Sans"/>
                <a:cs typeface="Open Sans"/>
                <a:sym typeface="Open Sans"/>
              </a:rPr>
              <a:t>by Mokaya Favian</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2"/>
          <p:cNvSpPr/>
          <p:nvPr/>
        </p:nvSpPr>
        <p:spPr>
          <a:xfrm>
            <a:off x="4312206" y="763310"/>
            <a:ext cx="5362813" cy="670322"/>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4200"/>
              <a:buFont typeface="Libre Baskerville"/>
              <a:buNone/>
            </a:pPr>
            <a:r>
              <a:rPr lang="en-US" sz="4200">
                <a:solidFill>
                  <a:srgbClr val="403CCF"/>
                </a:solidFill>
                <a:latin typeface="Libre Baskerville"/>
                <a:ea typeface="Libre Baskerville"/>
                <a:cs typeface="Libre Baskerville"/>
                <a:sym typeface="Libre Baskerville"/>
              </a:rPr>
              <a:t>FDD in a Nutshell</a:t>
            </a:r>
            <a:endParaRPr sz="4200">
              <a:solidFill>
                <a:schemeClr val="dk1"/>
              </a:solidFill>
              <a:latin typeface="Calibri"/>
              <a:ea typeface="Calibri"/>
              <a:cs typeface="Calibri"/>
              <a:sym typeface="Calibri"/>
            </a:endParaRPr>
          </a:p>
        </p:txBody>
      </p:sp>
      <p:sp>
        <p:nvSpPr>
          <p:cNvPr id="194" name="Google Shape;194;p22"/>
          <p:cNvSpPr/>
          <p:nvPr/>
        </p:nvSpPr>
        <p:spPr>
          <a:xfrm>
            <a:off x="536258" y="1806356"/>
            <a:ext cx="6457355" cy="1235988"/>
          </a:xfrm>
          <a:prstGeom prst="roundRect">
            <a:avLst>
              <a:gd fmla="val 2603"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2"/>
          <p:cNvSpPr/>
          <p:nvPr/>
        </p:nvSpPr>
        <p:spPr>
          <a:xfrm>
            <a:off x="750690" y="2020788"/>
            <a:ext cx="2681407" cy="335161"/>
          </a:xfrm>
          <a:prstGeom prst="rect">
            <a:avLst/>
          </a:prstGeom>
          <a:noFill/>
          <a:ln>
            <a:noFill/>
          </a:ln>
        </p:spPr>
        <p:txBody>
          <a:bodyPr anchorCtr="0" anchor="t" bIns="0" lIns="0" spcFirstLastPara="1" rIns="0" wrap="square" tIns="0">
            <a:noAutofit/>
          </a:bodyPr>
          <a:lstStyle/>
          <a:p>
            <a:pPr indent="0" lvl="0" marL="0" marR="0" rtl="0" algn="l">
              <a:lnSpc>
                <a:spcPct val="123809"/>
              </a:lnSpc>
              <a:spcBef>
                <a:spcPts val="0"/>
              </a:spcBef>
              <a:spcAft>
                <a:spcPts val="0"/>
              </a:spcAft>
              <a:buClr>
                <a:srgbClr val="49495A"/>
              </a:buClr>
              <a:buSzPts val="2100"/>
              <a:buFont typeface="Libre Baskerville"/>
              <a:buNone/>
            </a:pPr>
            <a:r>
              <a:rPr lang="en-US" sz="2100">
                <a:solidFill>
                  <a:srgbClr val="49495A"/>
                </a:solidFill>
                <a:latin typeface="Libre Baskerville"/>
                <a:ea typeface="Libre Baskerville"/>
                <a:cs typeface="Libre Baskerville"/>
                <a:sym typeface="Libre Baskerville"/>
              </a:rPr>
              <a:t>Structured Agile</a:t>
            </a:r>
            <a:endParaRPr sz="2100">
              <a:solidFill>
                <a:schemeClr val="dk1"/>
              </a:solidFill>
              <a:latin typeface="Calibri"/>
              <a:ea typeface="Calibri"/>
              <a:cs typeface="Calibri"/>
              <a:sym typeface="Calibri"/>
            </a:endParaRPr>
          </a:p>
        </p:txBody>
      </p:sp>
      <p:sp>
        <p:nvSpPr>
          <p:cNvPr id="196" name="Google Shape;196;p22"/>
          <p:cNvSpPr/>
          <p:nvPr/>
        </p:nvSpPr>
        <p:spPr>
          <a:xfrm>
            <a:off x="750690" y="2484655"/>
            <a:ext cx="6028492" cy="343257"/>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49495A"/>
              </a:buClr>
              <a:buSzPts val="1650"/>
              <a:buFont typeface="Open Sans"/>
              <a:buNone/>
            </a:pPr>
            <a:r>
              <a:rPr lang="en-US" sz="1650">
                <a:solidFill>
                  <a:srgbClr val="49495A"/>
                </a:solidFill>
                <a:latin typeface="Open Sans"/>
                <a:ea typeface="Open Sans"/>
                <a:cs typeface="Open Sans"/>
                <a:sym typeface="Open Sans"/>
              </a:rPr>
              <a:t>FDD is a structured yet flexible Agile methodology.</a:t>
            </a:r>
            <a:endParaRPr sz="1650">
              <a:solidFill>
                <a:schemeClr val="dk1"/>
              </a:solidFill>
              <a:latin typeface="Calibri"/>
              <a:ea typeface="Calibri"/>
              <a:cs typeface="Calibri"/>
              <a:sym typeface="Calibri"/>
            </a:endParaRPr>
          </a:p>
        </p:txBody>
      </p:sp>
      <p:sp>
        <p:nvSpPr>
          <p:cNvPr id="197" name="Google Shape;197;p22"/>
          <p:cNvSpPr/>
          <p:nvPr/>
        </p:nvSpPr>
        <p:spPr>
          <a:xfrm>
            <a:off x="7315200" y="1775922"/>
            <a:ext cx="6457355" cy="1235988"/>
          </a:xfrm>
          <a:prstGeom prst="roundRect">
            <a:avLst>
              <a:gd fmla="val 2603"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2"/>
          <p:cNvSpPr/>
          <p:nvPr/>
        </p:nvSpPr>
        <p:spPr>
          <a:xfrm>
            <a:off x="7529632" y="1990354"/>
            <a:ext cx="2681407" cy="335161"/>
          </a:xfrm>
          <a:prstGeom prst="rect">
            <a:avLst/>
          </a:prstGeom>
          <a:noFill/>
          <a:ln>
            <a:noFill/>
          </a:ln>
        </p:spPr>
        <p:txBody>
          <a:bodyPr anchorCtr="0" anchor="t" bIns="0" lIns="0" spcFirstLastPara="1" rIns="0" wrap="square" tIns="0">
            <a:noAutofit/>
          </a:bodyPr>
          <a:lstStyle/>
          <a:p>
            <a:pPr indent="0" lvl="0" marL="0" marR="0" rtl="0" algn="l">
              <a:lnSpc>
                <a:spcPct val="123809"/>
              </a:lnSpc>
              <a:spcBef>
                <a:spcPts val="0"/>
              </a:spcBef>
              <a:spcAft>
                <a:spcPts val="0"/>
              </a:spcAft>
              <a:buClr>
                <a:srgbClr val="49495A"/>
              </a:buClr>
              <a:buSzPts val="2100"/>
              <a:buFont typeface="Libre Baskerville"/>
              <a:buNone/>
            </a:pPr>
            <a:r>
              <a:rPr lang="en-US" sz="2100">
                <a:solidFill>
                  <a:srgbClr val="49495A"/>
                </a:solidFill>
                <a:latin typeface="Libre Baskerville"/>
                <a:ea typeface="Libre Baskerville"/>
                <a:cs typeface="Libre Baskerville"/>
                <a:sym typeface="Libre Baskerville"/>
              </a:rPr>
              <a:t>Feature Focus</a:t>
            </a:r>
            <a:endParaRPr sz="2100">
              <a:solidFill>
                <a:schemeClr val="dk1"/>
              </a:solidFill>
              <a:latin typeface="Calibri"/>
              <a:ea typeface="Calibri"/>
              <a:cs typeface="Calibri"/>
              <a:sym typeface="Calibri"/>
            </a:endParaRPr>
          </a:p>
        </p:txBody>
      </p:sp>
      <p:sp>
        <p:nvSpPr>
          <p:cNvPr id="199" name="Google Shape;199;p22"/>
          <p:cNvSpPr/>
          <p:nvPr/>
        </p:nvSpPr>
        <p:spPr>
          <a:xfrm>
            <a:off x="7529632" y="2454221"/>
            <a:ext cx="6028492" cy="343257"/>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49495A"/>
              </a:buClr>
              <a:buSzPts val="1650"/>
              <a:buFont typeface="Open Sans"/>
              <a:buNone/>
            </a:pPr>
            <a:r>
              <a:rPr lang="en-US" sz="1650">
                <a:solidFill>
                  <a:srgbClr val="49495A"/>
                </a:solidFill>
                <a:latin typeface="Open Sans"/>
                <a:ea typeface="Open Sans"/>
                <a:cs typeface="Open Sans"/>
                <a:sym typeface="Open Sans"/>
              </a:rPr>
              <a:t>Focuses on delivering small, valuable features continuously.</a:t>
            </a:r>
            <a:endParaRPr sz="1650">
              <a:solidFill>
                <a:schemeClr val="dk1"/>
              </a:solidFill>
              <a:latin typeface="Calibri"/>
              <a:ea typeface="Calibri"/>
              <a:cs typeface="Calibri"/>
              <a:sym typeface="Calibri"/>
            </a:endParaRPr>
          </a:p>
        </p:txBody>
      </p:sp>
      <p:sp>
        <p:nvSpPr>
          <p:cNvPr id="200" name="Google Shape;200;p22"/>
          <p:cNvSpPr/>
          <p:nvPr/>
        </p:nvSpPr>
        <p:spPr>
          <a:xfrm>
            <a:off x="536258" y="3589109"/>
            <a:ext cx="6457355" cy="1579245"/>
          </a:xfrm>
          <a:prstGeom prst="roundRect">
            <a:avLst>
              <a:gd fmla="val 203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2"/>
          <p:cNvSpPr/>
          <p:nvPr/>
        </p:nvSpPr>
        <p:spPr>
          <a:xfrm>
            <a:off x="750690" y="3803541"/>
            <a:ext cx="2681407" cy="335161"/>
          </a:xfrm>
          <a:prstGeom prst="rect">
            <a:avLst/>
          </a:prstGeom>
          <a:noFill/>
          <a:ln>
            <a:noFill/>
          </a:ln>
        </p:spPr>
        <p:txBody>
          <a:bodyPr anchorCtr="0" anchor="t" bIns="0" lIns="0" spcFirstLastPara="1" rIns="0" wrap="square" tIns="0">
            <a:noAutofit/>
          </a:bodyPr>
          <a:lstStyle/>
          <a:p>
            <a:pPr indent="0" lvl="0" marL="0" marR="0" rtl="0" algn="l">
              <a:lnSpc>
                <a:spcPct val="123809"/>
              </a:lnSpc>
              <a:spcBef>
                <a:spcPts val="0"/>
              </a:spcBef>
              <a:spcAft>
                <a:spcPts val="0"/>
              </a:spcAft>
              <a:buClr>
                <a:srgbClr val="49495A"/>
              </a:buClr>
              <a:buSzPts val="2100"/>
              <a:buFont typeface="Libre Baskerville"/>
              <a:buNone/>
            </a:pPr>
            <a:r>
              <a:rPr lang="en-US" sz="2100">
                <a:solidFill>
                  <a:srgbClr val="49495A"/>
                </a:solidFill>
                <a:latin typeface="Libre Baskerville"/>
                <a:ea typeface="Libre Baskerville"/>
                <a:cs typeface="Libre Baskerville"/>
                <a:sym typeface="Libre Baskerville"/>
              </a:rPr>
              <a:t>Best Use Cases</a:t>
            </a:r>
            <a:endParaRPr sz="2100">
              <a:solidFill>
                <a:schemeClr val="dk1"/>
              </a:solidFill>
              <a:latin typeface="Calibri"/>
              <a:ea typeface="Calibri"/>
              <a:cs typeface="Calibri"/>
              <a:sym typeface="Calibri"/>
            </a:endParaRPr>
          </a:p>
        </p:txBody>
      </p:sp>
      <p:sp>
        <p:nvSpPr>
          <p:cNvPr id="202" name="Google Shape;202;p22"/>
          <p:cNvSpPr/>
          <p:nvPr/>
        </p:nvSpPr>
        <p:spPr>
          <a:xfrm>
            <a:off x="750690" y="4267408"/>
            <a:ext cx="6028492" cy="686514"/>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49495A"/>
              </a:buClr>
              <a:buSzPts val="1650"/>
              <a:buFont typeface="Open Sans"/>
              <a:buNone/>
            </a:pPr>
            <a:r>
              <a:rPr lang="en-US" sz="1650">
                <a:solidFill>
                  <a:srgbClr val="49495A"/>
                </a:solidFill>
                <a:latin typeface="Open Sans"/>
                <a:ea typeface="Open Sans"/>
                <a:cs typeface="Open Sans"/>
                <a:sym typeface="Open Sans"/>
              </a:rPr>
              <a:t>Best suited for large, complex projects requiring iterative feature releases.</a:t>
            </a:r>
            <a:endParaRPr sz="1650">
              <a:solidFill>
                <a:schemeClr val="dk1"/>
              </a:solidFill>
              <a:latin typeface="Calibri"/>
              <a:ea typeface="Calibri"/>
              <a:cs typeface="Calibri"/>
              <a:sym typeface="Calibri"/>
            </a:endParaRPr>
          </a:p>
        </p:txBody>
      </p:sp>
      <p:sp>
        <p:nvSpPr>
          <p:cNvPr id="203" name="Google Shape;203;p22"/>
          <p:cNvSpPr/>
          <p:nvPr/>
        </p:nvSpPr>
        <p:spPr>
          <a:xfrm>
            <a:off x="7315200" y="3587270"/>
            <a:ext cx="6457355" cy="1579245"/>
          </a:xfrm>
          <a:prstGeom prst="roundRect">
            <a:avLst>
              <a:gd fmla="val 203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2"/>
          <p:cNvSpPr/>
          <p:nvPr/>
        </p:nvSpPr>
        <p:spPr>
          <a:xfrm>
            <a:off x="7529632" y="3801702"/>
            <a:ext cx="3876794" cy="335161"/>
          </a:xfrm>
          <a:prstGeom prst="rect">
            <a:avLst/>
          </a:prstGeom>
          <a:noFill/>
          <a:ln>
            <a:noFill/>
          </a:ln>
        </p:spPr>
        <p:txBody>
          <a:bodyPr anchorCtr="0" anchor="t" bIns="0" lIns="0" spcFirstLastPara="1" rIns="0" wrap="square" tIns="0">
            <a:noAutofit/>
          </a:bodyPr>
          <a:lstStyle/>
          <a:p>
            <a:pPr indent="0" lvl="0" marL="0" marR="0" rtl="0" algn="l">
              <a:lnSpc>
                <a:spcPct val="123809"/>
              </a:lnSpc>
              <a:spcBef>
                <a:spcPts val="0"/>
              </a:spcBef>
              <a:spcAft>
                <a:spcPts val="0"/>
              </a:spcAft>
              <a:buClr>
                <a:srgbClr val="49495A"/>
              </a:buClr>
              <a:buSzPts val="2100"/>
              <a:buFont typeface="Libre Baskerville"/>
              <a:buNone/>
            </a:pPr>
            <a:r>
              <a:rPr lang="en-US" sz="2100">
                <a:solidFill>
                  <a:srgbClr val="49495A"/>
                </a:solidFill>
                <a:latin typeface="Libre Baskerville"/>
                <a:ea typeface="Libre Baskerville"/>
                <a:cs typeface="Libre Baskerville"/>
                <a:sym typeface="Libre Baskerville"/>
              </a:rPr>
              <a:t>Organization &amp; Adaptability</a:t>
            </a:r>
            <a:endParaRPr sz="2100">
              <a:solidFill>
                <a:schemeClr val="dk1"/>
              </a:solidFill>
              <a:latin typeface="Calibri"/>
              <a:ea typeface="Calibri"/>
              <a:cs typeface="Calibri"/>
              <a:sym typeface="Calibri"/>
            </a:endParaRPr>
          </a:p>
        </p:txBody>
      </p:sp>
      <p:sp>
        <p:nvSpPr>
          <p:cNvPr id="205" name="Google Shape;205;p22"/>
          <p:cNvSpPr/>
          <p:nvPr/>
        </p:nvSpPr>
        <p:spPr>
          <a:xfrm>
            <a:off x="7529632" y="4265569"/>
            <a:ext cx="6028492" cy="686514"/>
          </a:xfrm>
          <a:prstGeom prst="rect">
            <a:avLst/>
          </a:prstGeom>
          <a:noFill/>
          <a:ln>
            <a:noFill/>
          </a:ln>
        </p:spPr>
        <p:txBody>
          <a:bodyPr anchorCtr="0" anchor="t" bIns="0" lIns="0" spcFirstLastPara="1" rIns="0" wrap="square" tIns="0">
            <a:noAutofit/>
          </a:bodyPr>
          <a:lstStyle/>
          <a:p>
            <a:pPr indent="0" lvl="0" marL="0" marR="0" rtl="0" algn="l">
              <a:lnSpc>
                <a:spcPct val="163636"/>
              </a:lnSpc>
              <a:spcBef>
                <a:spcPts val="0"/>
              </a:spcBef>
              <a:spcAft>
                <a:spcPts val="0"/>
              </a:spcAft>
              <a:buClr>
                <a:srgbClr val="49495A"/>
              </a:buClr>
              <a:buSzPts val="1650"/>
              <a:buFont typeface="Open Sans"/>
              <a:buNone/>
            </a:pPr>
            <a:r>
              <a:rPr lang="en-US" sz="1650">
                <a:solidFill>
                  <a:srgbClr val="49495A"/>
                </a:solidFill>
                <a:latin typeface="Open Sans"/>
                <a:ea typeface="Open Sans"/>
                <a:cs typeface="Open Sans"/>
                <a:sym typeface="Open Sans"/>
              </a:rPr>
              <a:t>Helps teams maintain organization while remaining adaptable.</a:t>
            </a:r>
            <a:endParaRPr sz="165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p:nvPr/>
        </p:nvSpPr>
        <p:spPr>
          <a:xfrm>
            <a:off x="793790" y="2539960"/>
            <a:ext cx="721995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FDD: Ideal Project Types</a:t>
            </a:r>
            <a:endParaRPr sz="4450">
              <a:solidFill>
                <a:schemeClr val="dk1"/>
              </a:solidFill>
              <a:latin typeface="Calibri"/>
              <a:ea typeface="Calibri"/>
              <a:cs typeface="Calibri"/>
              <a:sym typeface="Calibri"/>
            </a:endParaRPr>
          </a:p>
        </p:txBody>
      </p:sp>
      <p:sp>
        <p:nvSpPr>
          <p:cNvPr id="64" name="Google Shape;64;p14"/>
          <p:cNvSpPr/>
          <p:nvPr/>
        </p:nvSpPr>
        <p:spPr>
          <a:xfrm>
            <a:off x="793790" y="3815715"/>
            <a:ext cx="390882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Large Development Teams</a:t>
            </a:r>
            <a:endParaRPr sz="2200">
              <a:solidFill>
                <a:schemeClr val="dk1"/>
              </a:solidFill>
              <a:latin typeface="Calibri"/>
              <a:ea typeface="Calibri"/>
              <a:cs typeface="Calibri"/>
              <a:sym typeface="Calibri"/>
            </a:endParaRPr>
          </a:p>
        </p:txBody>
      </p:sp>
      <p:sp>
        <p:nvSpPr>
          <p:cNvPr id="65" name="Google Shape;65;p14"/>
          <p:cNvSpPr/>
          <p:nvPr/>
        </p:nvSpPr>
        <p:spPr>
          <a:xfrm>
            <a:off x="793790" y="4396859"/>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FDD is ideal for projects with large development teams. It helps maintain structure and coordination.</a:t>
            </a:r>
            <a:endParaRPr sz="1750">
              <a:solidFill>
                <a:schemeClr val="dk1"/>
              </a:solidFill>
              <a:latin typeface="Calibri"/>
              <a:ea typeface="Calibri"/>
              <a:cs typeface="Calibri"/>
              <a:sym typeface="Calibri"/>
            </a:endParaRPr>
          </a:p>
        </p:txBody>
      </p:sp>
      <p:sp>
        <p:nvSpPr>
          <p:cNvPr id="66" name="Google Shape;66;p14"/>
          <p:cNvSpPr/>
          <p:nvPr/>
        </p:nvSpPr>
        <p:spPr>
          <a:xfrm>
            <a:off x="5332928" y="3815715"/>
            <a:ext cx="3130987"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Predefined Standards</a:t>
            </a:r>
            <a:endParaRPr sz="2200">
              <a:solidFill>
                <a:schemeClr val="dk1"/>
              </a:solidFill>
              <a:latin typeface="Calibri"/>
              <a:ea typeface="Calibri"/>
              <a:cs typeface="Calibri"/>
              <a:sym typeface="Calibri"/>
            </a:endParaRPr>
          </a:p>
        </p:txBody>
      </p:sp>
      <p:sp>
        <p:nvSpPr>
          <p:cNvPr id="67" name="Google Shape;67;p14"/>
          <p:cNvSpPr/>
          <p:nvPr/>
        </p:nvSpPr>
        <p:spPr>
          <a:xfrm>
            <a:off x="5332928" y="4396859"/>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Projects following predefined standards benefit from FDD's structured approach.</a:t>
            </a:r>
            <a:endParaRPr sz="1750">
              <a:solidFill>
                <a:schemeClr val="dk1"/>
              </a:solidFill>
              <a:latin typeface="Calibri"/>
              <a:ea typeface="Calibri"/>
              <a:cs typeface="Calibri"/>
              <a:sym typeface="Calibri"/>
            </a:endParaRPr>
          </a:p>
        </p:txBody>
      </p:sp>
      <p:sp>
        <p:nvSpPr>
          <p:cNvPr id="68" name="Google Shape;68;p14"/>
          <p:cNvSpPr/>
          <p:nvPr/>
        </p:nvSpPr>
        <p:spPr>
          <a:xfrm>
            <a:off x="9872067" y="381571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Quick Releases</a:t>
            </a:r>
            <a:endParaRPr sz="2200">
              <a:solidFill>
                <a:schemeClr val="dk1"/>
              </a:solidFill>
              <a:latin typeface="Calibri"/>
              <a:ea typeface="Calibri"/>
              <a:cs typeface="Calibri"/>
              <a:sym typeface="Calibri"/>
            </a:endParaRPr>
          </a:p>
        </p:txBody>
      </p:sp>
      <p:sp>
        <p:nvSpPr>
          <p:cNvPr id="69" name="Google Shape;69;p14"/>
          <p:cNvSpPr/>
          <p:nvPr/>
        </p:nvSpPr>
        <p:spPr>
          <a:xfrm>
            <a:off x="9872067" y="4396859"/>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FDD supports quick releases, ensuring timely delivery of value to clients.</a:t>
            </a:r>
            <a:endParaRPr sz="175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descr="preencoded.png" id="75" name="Google Shape;75;p15"/>
          <p:cNvPicPr preferRelativeResize="0"/>
          <p:nvPr/>
        </p:nvPicPr>
        <p:blipFill rotWithShape="1">
          <a:blip r:embed="rId3">
            <a:alphaModFix/>
          </a:blip>
          <a:srcRect b="0" l="0" r="0" t="0"/>
          <a:stretch/>
        </p:blipFill>
        <p:spPr>
          <a:xfrm>
            <a:off x="0" y="0"/>
            <a:ext cx="14630400" cy="2835235"/>
          </a:xfrm>
          <a:prstGeom prst="rect">
            <a:avLst/>
          </a:prstGeom>
          <a:noFill/>
          <a:ln>
            <a:noFill/>
          </a:ln>
        </p:spPr>
      </p:pic>
      <p:sp>
        <p:nvSpPr>
          <p:cNvPr id="76" name="Google Shape;76;p15"/>
          <p:cNvSpPr/>
          <p:nvPr/>
        </p:nvSpPr>
        <p:spPr>
          <a:xfrm>
            <a:off x="793790" y="4090749"/>
            <a:ext cx="7905988"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FDD Overview: Core Focus</a:t>
            </a:r>
            <a:endParaRPr sz="4450">
              <a:solidFill>
                <a:schemeClr val="dk1"/>
              </a:solidFill>
              <a:latin typeface="Calibri"/>
              <a:ea typeface="Calibri"/>
              <a:cs typeface="Calibri"/>
              <a:sym typeface="Calibri"/>
            </a:endParaRPr>
          </a:p>
        </p:txBody>
      </p:sp>
      <p:sp>
        <p:nvSpPr>
          <p:cNvPr id="77" name="Google Shape;77;p15"/>
          <p:cNvSpPr/>
          <p:nvPr/>
        </p:nvSpPr>
        <p:spPr>
          <a:xfrm>
            <a:off x="793790" y="5394841"/>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972979" y="5479852"/>
            <a:ext cx="151805"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1</a:t>
            </a:r>
            <a:endParaRPr sz="2650">
              <a:solidFill>
                <a:schemeClr val="dk1"/>
              </a:solidFill>
              <a:latin typeface="Calibri"/>
              <a:ea typeface="Calibri"/>
              <a:cs typeface="Calibri"/>
              <a:sym typeface="Calibri"/>
            </a:endParaRPr>
          </a:p>
        </p:txBody>
      </p:sp>
      <p:sp>
        <p:nvSpPr>
          <p:cNvPr id="79" name="Google Shape;79;p15"/>
          <p:cNvSpPr/>
          <p:nvPr/>
        </p:nvSpPr>
        <p:spPr>
          <a:xfrm>
            <a:off x="1530906" y="539484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Tangible Software</a:t>
            </a:r>
            <a:endParaRPr sz="2200">
              <a:solidFill>
                <a:schemeClr val="dk1"/>
              </a:solidFill>
              <a:latin typeface="Calibri"/>
              <a:ea typeface="Calibri"/>
              <a:cs typeface="Calibri"/>
              <a:sym typeface="Calibri"/>
            </a:endParaRPr>
          </a:p>
        </p:txBody>
      </p:sp>
      <p:sp>
        <p:nvSpPr>
          <p:cNvPr id="80" name="Google Shape;80;p15"/>
          <p:cNvSpPr/>
          <p:nvPr/>
        </p:nvSpPr>
        <p:spPr>
          <a:xfrm>
            <a:off x="1530906" y="5885259"/>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Delivers working software through iterative, feature-based development.</a:t>
            </a:r>
            <a:endParaRPr sz="1750">
              <a:solidFill>
                <a:schemeClr val="dk1"/>
              </a:solidFill>
              <a:latin typeface="Calibri"/>
              <a:ea typeface="Calibri"/>
              <a:cs typeface="Calibri"/>
              <a:sym typeface="Calibri"/>
            </a:endParaRPr>
          </a:p>
        </p:txBody>
      </p:sp>
      <p:sp>
        <p:nvSpPr>
          <p:cNvPr id="81" name="Google Shape;81;p15"/>
          <p:cNvSpPr/>
          <p:nvPr/>
        </p:nvSpPr>
        <p:spPr>
          <a:xfrm>
            <a:off x="5216962" y="5394841"/>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5367337" y="5479852"/>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2</a:t>
            </a:r>
            <a:endParaRPr sz="2650">
              <a:solidFill>
                <a:schemeClr val="dk1"/>
              </a:solidFill>
              <a:latin typeface="Calibri"/>
              <a:ea typeface="Calibri"/>
              <a:cs typeface="Calibri"/>
              <a:sym typeface="Calibri"/>
            </a:endParaRPr>
          </a:p>
        </p:txBody>
      </p:sp>
      <p:sp>
        <p:nvSpPr>
          <p:cNvPr id="83" name="Google Shape;83;p15"/>
          <p:cNvSpPr/>
          <p:nvPr/>
        </p:nvSpPr>
        <p:spPr>
          <a:xfrm>
            <a:off x="5954078" y="5394841"/>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Agility</a:t>
            </a:r>
            <a:endParaRPr sz="2200">
              <a:solidFill>
                <a:schemeClr val="dk1"/>
              </a:solidFill>
              <a:latin typeface="Calibri"/>
              <a:ea typeface="Calibri"/>
              <a:cs typeface="Calibri"/>
              <a:sym typeface="Calibri"/>
            </a:endParaRPr>
          </a:p>
        </p:txBody>
      </p:sp>
      <p:sp>
        <p:nvSpPr>
          <p:cNvPr id="84" name="Google Shape;84;p15"/>
          <p:cNvSpPr/>
          <p:nvPr/>
        </p:nvSpPr>
        <p:spPr>
          <a:xfrm>
            <a:off x="5954078" y="5885259"/>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Ensures continuous progress through structured steps while maintaining flexibility.</a:t>
            </a:r>
            <a:endParaRPr sz="1750">
              <a:solidFill>
                <a:schemeClr val="dk1"/>
              </a:solidFill>
              <a:latin typeface="Calibri"/>
              <a:ea typeface="Calibri"/>
              <a:cs typeface="Calibri"/>
              <a:sym typeface="Calibri"/>
            </a:endParaRPr>
          </a:p>
        </p:txBody>
      </p:sp>
      <p:sp>
        <p:nvSpPr>
          <p:cNvPr id="85" name="Google Shape;85;p15"/>
          <p:cNvSpPr/>
          <p:nvPr/>
        </p:nvSpPr>
        <p:spPr>
          <a:xfrm>
            <a:off x="9640133" y="5394841"/>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9790509" y="5479852"/>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3</a:t>
            </a:r>
            <a:endParaRPr sz="2650">
              <a:solidFill>
                <a:schemeClr val="dk1"/>
              </a:solidFill>
              <a:latin typeface="Calibri"/>
              <a:ea typeface="Calibri"/>
              <a:cs typeface="Calibri"/>
              <a:sym typeface="Calibri"/>
            </a:endParaRPr>
          </a:p>
        </p:txBody>
      </p:sp>
      <p:sp>
        <p:nvSpPr>
          <p:cNvPr id="87" name="Google Shape;87;p15"/>
          <p:cNvSpPr/>
          <p:nvPr/>
        </p:nvSpPr>
        <p:spPr>
          <a:xfrm>
            <a:off x="10377249" y="5394841"/>
            <a:ext cx="345924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Complexity Management</a:t>
            </a:r>
            <a:endParaRPr sz="2200">
              <a:solidFill>
                <a:schemeClr val="dk1"/>
              </a:solidFill>
              <a:latin typeface="Calibri"/>
              <a:ea typeface="Calibri"/>
              <a:cs typeface="Calibri"/>
              <a:sym typeface="Calibri"/>
            </a:endParaRPr>
          </a:p>
        </p:txBody>
      </p:sp>
      <p:sp>
        <p:nvSpPr>
          <p:cNvPr id="88" name="Google Shape;88;p15"/>
          <p:cNvSpPr/>
          <p:nvPr/>
        </p:nvSpPr>
        <p:spPr>
          <a:xfrm>
            <a:off x="10377249" y="6239589"/>
            <a:ext cx="3459242"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Suited for large and complex projects.</a:t>
            </a:r>
            <a:endParaRPr sz="175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p:nvPr/>
        </p:nvSpPr>
        <p:spPr>
          <a:xfrm>
            <a:off x="709136" y="557213"/>
            <a:ext cx="6181249" cy="633174"/>
          </a:xfrm>
          <a:prstGeom prst="rect">
            <a:avLst/>
          </a:prstGeom>
          <a:noFill/>
          <a:ln>
            <a:noFill/>
          </a:ln>
        </p:spPr>
        <p:txBody>
          <a:bodyPr anchorCtr="0" anchor="t" bIns="0" lIns="0" spcFirstLastPara="1" rIns="0" wrap="square" tIns="0">
            <a:noAutofit/>
          </a:bodyPr>
          <a:lstStyle/>
          <a:p>
            <a:pPr indent="0" lvl="0" marL="0" marR="0" rtl="0" algn="l">
              <a:lnSpc>
                <a:spcPct val="125316"/>
              </a:lnSpc>
              <a:spcBef>
                <a:spcPts val="0"/>
              </a:spcBef>
              <a:spcAft>
                <a:spcPts val="0"/>
              </a:spcAft>
              <a:buClr>
                <a:srgbClr val="403CCF"/>
              </a:buClr>
              <a:buSzPts val="3950"/>
              <a:buFont typeface="Libre Baskerville"/>
              <a:buNone/>
            </a:pPr>
            <a:r>
              <a:rPr lang="en-US" sz="3950">
                <a:solidFill>
                  <a:srgbClr val="403CCF"/>
                </a:solidFill>
                <a:latin typeface="Libre Baskerville"/>
                <a:ea typeface="Libre Baskerville"/>
                <a:cs typeface="Libre Baskerville"/>
                <a:sym typeface="Libre Baskerville"/>
              </a:rPr>
              <a:t>Five Main Steps of FDD</a:t>
            </a:r>
            <a:endParaRPr sz="3950">
              <a:solidFill>
                <a:schemeClr val="dk1"/>
              </a:solidFill>
              <a:latin typeface="Calibri"/>
              <a:ea typeface="Calibri"/>
              <a:cs typeface="Calibri"/>
              <a:sym typeface="Calibri"/>
            </a:endParaRPr>
          </a:p>
        </p:txBody>
      </p:sp>
      <p:pic>
        <p:nvPicPr>
          <p:cNvPr descr="preencoded.png" id="95" name="Google Shape;95;p16"/>
          <p:cNvPicPr preferRelativeResize="0"/>
          <p:nvPr/>
        </p:nvPicPr>
        <p:blipFill rotWithShape="1">
          <a:blip r:embed="rId3">
            <a:alphaModFix/>
          </a:blip>
          <a:srcRect b="0" l="0" r="0" t="0"/>
          <a:stretch/>
        </p:blipFill>
        <p:spPr>
          <a:xfrm>
            <a:off x="709136" y="1595557"/>
            <a:ext cx="1013103" cy="1215747"/>
          </a:xfrm>
          <a:prstGeom prst="rect">
            <a:avLst/>
          </a:prstGeom>
          <a:noFill/>
          <a:ln>
            <a:noFill/>
          </a:ln>
        </p:spPr>
      </p:pic>
      <p:sp>
        <p:nvSpPr>
          <p:cNvPr id="96" name="Google Shape;96;p16"/>
          <p:cNvSpPr/>
          <p:nvPr/>
        </p:nvSpPr>
        <p:spPr>
          <a:xfrm>
            <a:off x="2026087" y="1798082"/>
            <a:ext cx="3016091" cy="316468"/>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49495A"/>
              </a:buClr>
              <a:buSzPts val="1950"/>
              <a:buFont typeface="Libre Baskerville"/>
              <a:buNone/>
            </a:pPr>
            <a:r>
              <a:rPr lang="en-US" sz="1950">
                <a:solidFill>
                  <a:srgbClr val="49495A"/>
                </a:solidFill>
                <a:latin typeface="Libre Baskerville"/>
                <a:ea typeface="Libre Baskerville"/>
                <a:cs typeface="Libre Baskerville"/>
                <a:sym typeface="Libre Baskerville"/>
              </a:rPr>
              <a:t>Develop Overall Model</a:t>
            </a:r>
            <a:endParaRPr sz="1950">
              <a:solidFill>
                <a:schemeClr val="dk1"/>
              </a:solidFill>
              <a:latin typeface="Calibri"/>
              <a:ea typeface="Calibri"/>
              <a:cs typeface="Calibri"/>
              <a:sym typeface="Calibri"/>
            </a:endParaRPr>
          </a:p>
        </p:txBody>
      </p:sp>
      <p:sp>
        <p:nvSpPr>
          <p:cNvPr id="97" name="Google Shape;97;p16"/>
          <p:cNvSpPr/>
          <p:nvPr/>
        </p:nvSpPr>
        <p:spPr>
          <a:xfrm>
            <a:off x="2026087" y="2236113"/>
            <a:ext cx="11895177" cy="3242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49495A"/>
              </a:buClr>
              <a:buSzPts val="1550"/>
              <a:buFont typeface="Open Sans"/>
              <a:buNone/>
            </a:pPr>
            <a:r>
              <a:rPr lang="en-US" sz="1550">
                <a:solidFill>
                  <a:srgbClr val="49495A"/>
                </a:solidFill>
                <a:latin typeface="Open Sans"/>
                <a:ea typeface="Open Sans"/>
                <a:cs typeface="Open Sans"/>
                <a:sym typeface="Open Sans"/>
              </a:rPr>
              <a:t>Create a high-level domain model to understand system structure.</a:t>
            </a:r>
            <a:endParaRPr sz="1550">
              <a:solidFill>
                <a:schemeClr val="dk1"/>
              </a:solidFill>
              <a:latin typeface="Calibri"/>
              <a:ea typeface="Calibri"/>
              <a:cs typeface="Calibri"/>
              <a:sym typeface="Calibri"/>
            </a:endParaRPr>
          </a:p>
        </p:txBody>
      </p:sp>
      <p:pic>
        <p:nvPicPr>
          <p:cNvPr descr="preencoded.png" id="98" name="Google Shape;98;p16"/>
          <p:cNvPicPr preferRelativeResize="0"/>
          <p:nvPr/>
        </p:nvPicPr>
        <p:blipFill rotWithShape="1">
          <a:blip r:embed="rId4">
            <a:alphaModFix/>
          </a:blip>
          <a:srcRect b="0" l="0" r="0" t="0"/>
          <a:stretch/>
        </p:blipFill>
        <p:spPr>
          <a:xfrm>
            <a:off x="709136" y="2811304"/>
            <a:ext cx="1013103" cy="1215747"/>
          </a:xfrm>
          <a:prstGeom prst="rect">
            <a:avLst/>
          </a:prstGeom>
          <a:noFill/>
          <a:ln>
            <a:noFill/>
          </a:ln>
        </p:spPr>
      </p:pic>
      <p:sp>
        <p:nvSpPr>
          <p:cNvPr id="99" name="Google Shape;99;p16"/>
          <p:cNvSpPr/>
          <p:nvPr/>
        </p:nvSpPr>
        <p:spPr>
          <a:xfrm>
            <a:off x="2026087" y="3013829"/>
            <a:ext cx="2532817" cy="316468"/>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49495A"/>
              </a:buClr>
              <a:buSzPts val="1950"/>
              <a:buFont typeface="Libre Baskerville"/>
              <a:buNone/>
            </a:pPr>
            <a:r>
              <a:rPr lang="en-US" sz="1950">
                <a:solidFill>
                  <a:srgbClr val="49495A"/>
                </a:solidFill>
                <a:latin typeface="Libre Baskerville"/>
                <a:ea typeface="Libre Baskerville"/>
                <a:cs typeface="Libre Baskerville"/>
                <a:sym typeface="Libre Baskerville"/>
              </a:rPr>
              <a:t>Build Features List</a:t>
            </a:r>
            <a:endParaRPr sz="1950">
              <a:solidFill>
                <a:schemeClr val="dk1"/>
              </a:solidFill>
              <a:latin typeface="Calibri"/>
              <a:ea typeface="Calibri"/>
              <a:cs typeface="Calibri"/>
              <a:sym typeface="Calibri"/>
            </a:endParaRPr>
          </a:p>
        </p:txBody>
      </p:sp>
      <p:sp>
        <p:nvSpPr>
          <p:cNvPr id="100" name="Google Shape;100;p16"/>
          <p:cNvSpPr/>
          <p:nvPr/>
        </p:nvSpPr>
        <p:spPr>
          <a:xfrm>
            <a:off x="2026087" y="3451860"/>
            <a:ext cx="11895177" cy="3242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49495A"/>
              </a:buClr>
              <a:buSzPts val="1550"/>
              <a:buFont typeface="Open Sans"/>
              <a:buNone/>
            </a:pPr>
            <a:r>
              <a:rPr lang="en-US" sz="1550">
                <a:solidFill>
                  <a:srgbClr val="49495A"/>
                </a:solidFill>
                <a:latin typeface="Open Sans"/>
                <a:ea typeface="Open Sans"/>
                <a:cs typeface="Open Sans"/>
                <a:sym typeface="Open Sans"/>
              </a:rPr>
              <a:t>Break down functionalities into small, client-valued features.</a:t>
            </a:r>
            <a:endParaRPr sz="1550">
              <a:solidFill>
                <a:schemeClr val="dk1"/>
              </a:solidFill>
              <a:latin typeface="Calibri"/>
              <a:ea typeface="Calibri"/>
              <a:cs typeface="Calibri"/>
              <a:sym typeface="Calibri"/>
            </a:endParaRPr>
          </a:p>
        </p:txBody>
      </p:sp>
      <p:pic>
        <p:nvPicPr>
          <p:cNvPr descr="preencoded.png" id="101" name="Google Shape;101;p16"/>
          <p:cNvPicPr preferRelativeResize="0"/>
          <p:nvPr/>
        </p:nvPicPr>
        <p:blipFill rotWithShape="1">
          <a:blip r:embed="rId5">
            <a:alphaModFix/>
          </a:blip>
          <a:srcRect b="0" l="0" r="0" t="0"/>
          <a:stretch/>
        </p:blipFill>
        <p:spPr>
          <a:xfrm>
            <a:off x="709136" y="4027051"/>
            <a:ext cx="1013103" cy="1215747"/>
          </a:xfrm>
          <a:prstGeom prst="rect">
            <a:avLst/>
          </a:prstGeom>
          <a:noFill/>
          <a:ln>
            <a:noFill/>
          </a:ln>
        </p:spPr>
      </p:pic>
      <p:sp>
        <p:nvSpPr>
          <p:cNvPr id="102" name="Google Shape;102;p16"/>
          <p:cNvSpPr/>
          <p:nvPr/>
        </p:nvSpPr>
        <p:spPr>
          <a:xfrm>
            <a:off x="2026087" y="4229576"/>
            <a:ext cx="2532817" cy="316468"/>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49495A"/>
              </a:buClr>
              <a:buSzPts val="1950"/>
              <a:buFont typeface="Libre Baskerville"/>
              <a:buNone/>
            </a:pPr>
            <a:r>
              <a:rPr lang="en-US" sz="1950">
                <a:solidFill>
                  <a:srgbClr val="49495A"/>
                </a:solidFill>
                <a:latin typeface="Libre Baskerville"/>
                <a:ea typeface="Libre Baskerville"/>
                <a:cs typeface="Libre Baskerville"/>
                <a:sym typeface="Libre Baskerville"/>
              </a:rPr>
              <a:t>Plan by Feature</a:t>
            </a:r>
            <a:endParaRPr sz="1950">
              <a:solidFill>
                <a:schemeClr val="dk1"/>
              </a:solidFill>
              <a:latin typeface="Calibri"/>
              <a:ea typeface="Calibri"/>
              <a:cs typeface="Calibri"/>
              <a:sym typeface="Calibri"/>
            </a:endParaRPr>
          </a:p>
        </p:txBody>
      </p:sp>
      <p:sp>
        <p:nvSpPr>
          <p:cNvPr id="103" name="Google Shape;103;p16"/>
          <p:cNvSpPr/>
          <p:nvPr/>
        </p:nvSpPr>
        <p:spPr>
          <a:xfrm>
            <a:off x="2026087" y="4667607"/>
            <a:ext cx="11895177" cy="3242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49495A"/>
              </a:buClr>
              <a:buSzPts val="1550"/>
              <a:buFont typeface="Open Sans"/>
              <a:buNone/>
            </a:pPr>
            <a:r>
              <a:rPr lang="en-US" sz="1550">
                <a:solidFill>
                  <a:srgbClr val="49495A"/>
                </a:solidFill>
                <a:latin typeface="Open Sans"/>
                <a:ea typeface="Open Sans"/>
                <a:cs typeface="Open Sans"/>
                <a:sym typeface="Open Sans"/>
              </a:rPr>
              <a:t>Organize and prioritize features into development iterations.</a:t>
            </a:r>
            <a:endParaRPr sz="1550">
              <a:solidFill>
                <a:schemeClr val="dk1"/>
              </a:solidFill>
              <a:latin typeface="Calibri"/>
              <a:ea typeface="Calibri"/>
              <a:cs typeface="Calibri"/>
              <a:sym typeface="Calibri"/>
            </a:endParaRPr>
          </a:p>
        </p:txBody>
      </p:sp>
      <p:pic>
        <p:nvPicPr>
          <p:cNvPr descr="preencoded.png" id="104" name="Google Shape;104;p16"/>
          <p:cNvPicPr preferRelativeResize="0"/>
          <p:nvPr/>
        </p:nvPicPr>
        <p:blipFill rotWithShape="1">
          <a:blip r:embed="rId6">
            <a:alphaModFix/>
          </a:blip>
          <a:srcRect b="0" l="0" r="0" t="0"/>
          <a:stretch/>
        </p:blipFill>
        <p:spPr>
          <a:xfrm>
            <a:off x="709136" y="5242798"/>
            <a:ext cx="1013103" cy="1215747"/>
          </a:xfrm>
          <a:prstGeom prst="rect">
            <a:avLst/>
          </a:prstGeom>
          <a:noFill/>
          <a:ln>
            <a:noFill/>
          </a:ln>
        </p:spPr>
      </p:pic>
      <p:sp>
        <p:nvSpPr>
          <p:cNvPr id="105" name="Google Shape;105;p16"/>
          <p:cNvSpPr/>
          <p:nvPr/>
        </p:nvSpPr>
        <p:spPr>
          <a:xfrm>
            <a:off x="2026087" y="5445323"/>
            <a:ext cx="2532817" cy="316468"/>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49495A"/>
              </a:buClr>
              <a:buSzPts val="1950"/>
              <a:buFont typeface="Libre Baskerville"/>
              <a:buNone/>
            </a:pPr>
            <a:r>
              <a:rPr lang="en-US" sz="1950">
                <a:solidFill>
                  <a:srgbClr val="49495A"/>
                </a:solidFill>
                <a:latin typeface="Libre Baskerville"/>
                <a:ea typeface="Libre Baskerville"/>
                <a:cs typeface="Libre Baskerville"/>
                <a:sym typeface="Libre Baskerville"/>
              </a:rPr>
              <a:t>Design by Feature</a:t>
            </a:r>
            <a:endParaRPr sz="1950">
              <a:solidFill>
                <a:schemeClr val="dk1"/>
              </a:solidFill>
              <a:latin typeface="Calibri"/>
              <a:ea typeface="Calibri"/>
              <a:cs typeface="Calibri"/>
              <a:sym typeface="Calibri"/>
            </a:endParaRPr>
          </a:p>
        </p:txBody>
      </p:sp>
      <p:sp>
        <p:nvSpPr>
          <p:cNvPr id="106" name="Google Shape;106;p16"/>
          <p:cNvSpPr/>
          <p:nvPr/>
        </p:nvSpPr>
        <p:spPr>
          <a:xfrm>
            <a:off x="2026087" y="5883354"/>
            <a:ext cx="11895177" cy="3242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49495A"/>
              </a:buClr>
              <a:buSzPts val="1550"/>
              <a:buFont typeface="Open Sans"/>
              <a:buNone/>
            </a:pPr>
            <a:r>
              <a:rPr lang="en-US" sz="1550">
                <a:solidFill>
                  <a:srgbClr val="49495A"/>
                </a:solidFill>
                <a:latin typeface="Open Sans"/>
                <a:ea typeface="Open Sans"/>
                <a:cs typeface="Open Sans"/>
                <a:sym typeface="Open Sans"/>
              </a:rPr>
              <a:t>Define the feature's design, involving domain and development experts.</a:t>
            </a:r>
            <a:endParaRPr sz="1550">
              <a:solidFill>
                <a:schemeClr val="dk1"/>
              </a:solidFill>
              <a:latin typeface="Calibri"/>
              <a:ea typeface="Calibri"/>
              <a:cs typeface="Calibri"/>
              <a:sym typeface="Calibri"/>
            </a:endParaRPr>
          </a:p>
        </p:txBody>
      </p:sp>
      <p:pic>
        <p:nvPicPr>
          <p:cNvPr descr="preencoded.png" id="107" name="Google Shape;107;p16"/>
          <p:cNvPicPr preferRelativeResize="0"/>
          <p:nvPr/>
        </p:nvPicPr>
        <p:blipFill rotWithShape="1">
          <a:blip r:embed="rId7">
            <a:alphaModFix/>
          </a:blip>
          <a:srcRect b="0" l="0" r="0" t="0"/>
          <a:stretch/>
        </p:blipFill>
        <p:spPr>
          <a:xfrm>
            <a:off x="709136" y="6458545"/>
            <a:ext cx="1013103" cy="1215747"/>
          </a:xfrm>
          <a:prstGeom prst="rect">
            <a:avLst/>
          </a:prstGeom>
          <a:noFill/>
          <a:ln>
            <a:noFill/>
          </a:ln>
        </p:spPr>
      </p:pic>
      <p:sp>
        <p:nvSpPr>
          <p:cNvPr id="108" name="Google Shape;108;p16"/>
          <p:cNvSpPr/>
          <p:nvPr/>
        </p:nvSpPr>
        <p:spPr>
          <a:xfrm>
            <a:off x="2026087" y="6661071"/>
            <a:ext cx="2532817" cy="316468"/>
          </a:xfrm>
          <a:prstGeom prst="rect">
            <a:avLst/>
          </a:prstGeom>
          <a:noFill/>
          <a:ln>
            <a:noFill/>
          </a:ln>
        </p:spPr>
        <p:txBody>
          <a:bodyPr anchorCtr="0" anchor="t" bIns="0" lIns="0" spcFirstLastPara="1" rIns="0" wrap="square" tIns="0">
            <a:noAutofit/>
          </a:bodyPr>
          <a:lstStyle/>
          <a:p>
            <a:pPr indent="0" lvl="0" marL="0" marR="0" rtl="0" algn="l">
              <a:lnSpc>
                <a:spcPct val="125641"/>
              </a:lnSpc>
              <a:spcBef>
                <a:spcPts val="0"/>
              </a:spcBef>
              <a:spcAft>
                <a:spcPts val="0"/>
              </a:spcAft>
              <a:buClr>
                <a:srgbClr val="49495A"/>
              </a:buClr>
              <a:buSzPts val="1950"/>
              <a:buFont typeface="Libre Baskerville"/>
              <a:buNone/>
            </a:pPr>
            <a:r>
              <a:rPr lang="en-US" sz="1950">
                <a:solidFill>
                  <a:srgbClr val="49495A"/>
                </a:solidFill>
                <a:latin typeface="Libre Baskerville"/>
                <a:ea typeface="Libre Baskerville"/>
                <a:cs typeface="Libre Baskerville"/>
                <a:sym typeface="Libre Baskerville"/>
              </a:rPr>
              <a:t>Build by Feature</a:t>
            </a:r>
            <a:endParaRPr sz="1950">
              <a:solidFill>
                <a:schemeClr val="dk1"/>
              </a:solidFill>
              <a:latin typeface="Calibri"/>
              <a:ea typeface="Calibri"/>
              <a:cs typeface="Calibri"/>
              <a:sym typeface="Calibri"/>
            </a:endParaRPr>
          </a:p>
        </p:txBody>
      </p:sp>
      <p:sp>
        <p:nvSpPr>
          <p:cNvPr id="109" name="Google Shape;109;p16"/>
          <p:cNvSpPr/>
          <p:nvPr/>
        </p:nvSpPr>
        <p:spPr>
          <a:xfrm>
            <a:off x="2026087" y="7099102"/>
            <a:ext cx="11895177" cy="324207"/>
          </a:xfrm>
          <a:prstGeom prst="rect">
            <a:avLst/>
          </a:prstGeom>
          <a:noFill/>
          <a:ln>
            <a:noFill/>
          </a:ln>
        </p:spPr>
        <p:txBody>
          <a:bodyPr anchorCtr="0" anchor="t" bIns="0" lIns="0" spcFirstLastPara="1" rIns="0" wrap="square" tIns="0">
            <a:noAutofit/>
          </a:bodyPr>
          <a:lstStyle/>
          <a:p>
            <a:pPr indent="0" lvl="0" marL="0" marR="0" rtl="0" algn="l">
              <a:lnSpc>
                <a:spcPct val="164516"/>
              </a:lnSpc>
              <a:spcBef>
                <a:spcPts val="0"/>
              </a:spcBef>
              <a:spcAft>
                <a:spcPts val="0"/>
              </a:spcAft>
              <a:buClr>
                <a:srgbClr val="49495A"/>
              </a:buClr>
              <a:buSzPts val="1550"/>
              <a:buFont typeface="Open Sans"/>
              <a:buNone/>
            </a:pPr>
            <a:r>
              <a:rPr lang="en-US" sz="1550">
                <a:solidFill>
                  <a:srgbClr val="49495A"/>
                </a:solidFill>
                <a:latin typeface="Open Sans"/>
                <a:ea typeface="Open Sans"/>
                <a:cs typeface="Open Sans"/>
                <a:sym typeface="Open Sans"/>
              </a:rPr>
              <a:t>Implement, test, and integrate each feature incrementally.</a:t>
            </a:r>
            <a:endParaRPr sz="155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p:nvPr/>
        </p:nvSpPr>
        <p:spPr>
          <a:xfrm>
            <a:off x="793790" y="2362795"/>
            <a:ext cx="8479155"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FDD vs. Other Agile Methods</a:t>
            </a:r>
            <a:endParaRPr sz="4450">
              <a:solidFill>
                <a:schemeClr val="dk1"/>
              </a:solidFill>
              <a:latin typeface="Calibri"/>
              <a:ea typeface="Calibri"/>
              <a:cs typeface="Calibri"/>
              <a:sym typeface="Calibri"/>
            </a:endParaRPr>
          </a:p>
        </p:txBody>
      </p:sp>
      <p:sp>
        <p:nvSpPr>
          <p:cNvPr id="116" name="Google Shape;116;p17"/>
          <p:cNvSpPr/>
          <p:nvPr/>
        </p:nvSpPr>
        <p:spPr>
          <a:xfrm>
            <a:off x="793790" y="363855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Scrum and Kanban</a:t>
            </a:r>
            <a:endParaRPr sz="2200">
              <a:solidFill>
                <a:schemeClr val="dk1"/>
              </a:solidFill>
              <a:latin typeface="Calibri"/>
              <a:ea typeface="Calibri"/>
              <a:cs typeface="Calibri"/>
              <a:sym typeface="Calibri"/>
            </a:endParaRPr>
          </a:p>
        </p:txBody>
      </p:sp>
      <p:sp>
        <p:nvSpPr>
          <p:cNvPr id="117" name="Google Shape;117;p17"/>
          <p:cNvSpPr/>
          <p:nvPr/>
        </p:nvSpPr>
        <p:spPr>
          <a:xfrm>
            <a:off x="793790" y="4219694"/>
            <a:ext cx="3978116"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Emphasize tasks and workflow.</a:t>
            </a:r>
            <a:endParaRPr sz="1750">
              <a:solidFill>
                <a:schemeClr val="dk1"/>
              </a:solidFill>
              <a:latin typeface="Calibri"/>
              <a:ea typeface="Calibri"/>
              <a:cs typeface="Calibri"/>
              <a:sym typeface="Calibri"/>
            </a:endParaRPr>
          </a:p>
        </p:txBody>
      </p:sp>
      <p:sp>
        <p:nvSpPr>
          <p:cNvPr id="118" name="Google Shape;118;p17"/>
          <p:cNvSpPr/>
          <p:nvPr/>
        </p:nvSpPr>
        <p:spPr>
          <a:xfrm>
            <a:off x="5332928" y="363855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FDD Focus</a:t>
            </a:r>
            <a:endParaRPr sz="2200">
              <a:solidFill>
                <a:schemeClr val="dk1"/>
              </a:solidFill>
              <a:latin typeface="Calibri"/>
              <a:ea typeface="Calibri"/>
              <a:cs typeface="Calibri"/>
              <a:sym typeface="Calibri"/>
            </a:endParaRPr>
          </a:p>
        </p:txBody>
      </p:sp>
      <p:sp>
        <p:nvSpPr>
          <p:cNvPr id="119" name="Google Shape;119;p17"/>
          <p:cNvSpPr/>
          <p:nvPr/>
        </p:nvSpPr>
        <p:spPr>
          <a:xfrm>
            <a:off x="5332928" y="4219694"/>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Focuses on feature completion as the core unit of development.</a:t>
            </a:r>
            <a:endParaRPr sz="1750">
              <a:solidFill>
                <a:schemeClr val="dk1"/>
              </a:solidFill>
              <a:latin typeface="Calibri"/>
              <a:ea typeface="Calibri"/>
              <a:cs typeface="Calibri"/>
              <a:sym typeface="Calibri"/>
            </a:endParaRPr>
          </a:p>
        </p:txBody>
      </p:sp>
      <p:sp>
        <p:nvSpPr>
          <p:cNvPr id="120" name="Google Shape;120;p17"/>
          <p:cNvSpPr/>
          <p:nvPr/>
        </p:nvSpPr>
        <p:spPr>
          <a:xfrm>
            <a:off x="9872067" y="3638550"/>
            <a:ext cx="3978116"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Extreme Programming (XP)</a:t>
            </a:r>
            <a:endParaRPr sz="2200">
              <a:solidFill>
                <a:schemeClr val="dk1"/>
              </a:solidFill>
              <a:latin typeface="Calibri"/>
              <a:ea typeface="Calibri"/>
              <a:cs typeface="Calibri"/>
              <a:sym typeface="Calibri"/>
            </a:endParaRPr>
          </a:p>
        </p:txBody>
      </p:sp>
      <p:sp>
        <p:nvSpPr>
          <p:cNvPr id="121" name="Google Shape;121;p17"/>
          <p:cNvSpPr/>
          <p:nvPr/>
        </p:nvSpPr>
        <p:spPr>
          <a:xfrm>
            <a:off x="9872067" y="4574024"/>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Provides more structured modeling and planning upfront compared to XP.</a:t>
            </a:r>
            <a:endParaRPr sz="175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descr="preencoded.png" id="127" name="Google Shape;127;p18"/>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28" name="Google Shape;128;p18"/>
          <p:cNvSpPr/>
          <p:nvPr/>
        </p:nvSpPr>
        <p:spPr>
          <a:xfrm>
            <a:off x="793790" y="1824038"/>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Advantages of FDD</a:t>
            </a:r>
            <a:endParaRPr sz="4450">
              <a:solidFill>
                <a:schemeClr val="dk1"/>
              </a:solidFill>
              <a:latin typeface="Calibri"/>
              <a:ea typeface="Calibri"/>
              <a:cs typeface="Calibri"/>
              <a:sym typeface="Calibri"/>
            </a:endParaRPr>
          </a:p>
        </p:txBody>
      </p:sp>
      <p:sp>
        <p:nvSpPr>
          <p:cNvPr id="129" name="Google Shape;129;p18"/>
          <p:cNvSpPr/>
          <p:nvPr/>
        </p:nvSpPr>
        <p:spPr>
          <a:xfrm>
            <a:off x="793790" y="3128129"/>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972979" y="3213140"/>
            <a:ext cx="151805"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1</a:t>
            </a:r>
            <a:endParaRPr sz="2650">
              <a:solidFill>
                <a:schemeClr val="dk1"/>
              </a:solidFill>
              <a:latin typeface="Calibri"/>
              <a:ea typeface="Calibri"/>
              <a:cs typeface="Calibri"/>
              <a:sym typeface="Calibri"/>
            </a:endParaRPr>
          </a:p>
        </p:txBody>
      </p:sp>
      <p:sp>
        <p:nvSpPr>
          <p:cNvPr id="131" name="Google Shape;131;p18"/>
          <p:cNvSpPr/>
          <p:nvPr/>
        </p:nvSpPr>
        <p:spPr>
          <a:xfrm>
            <a:off x="1530906" y="3128129"/>
            <a:ext cx="2902268"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Client-Valued Focus</a:t>
            </a:r>
            <a:endParaRPr sz="2200">
              <a:solidFill>
                <a:schemeClr val="dk1"/>
              </a:solidFill>
              <a:latin typeface="Calibri"/>
              <a:ea typeface="Calibri"/>
              <a:cs typeface="Calibri"/>
              <a:sym typeface="Calibri"/>
            </a:endParaRPr>
          </a:p>
        </p:txBody>
      </p:sp>
      <p:sp>
        <p:nvSpPr>
          <p:cNvPr id="132" name="Google Shape;132;p18"/>
          <p:cNvSpPr/>
          <p:nvPr/>
        </p:nvSpPr>
        <p:spPr>
          <a:xfrm>
            <a:off x="1530906" y="3618548"/>
            <a:ext cx="2927747"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Aligns development with client needs and delivers tangible value.</a:t>
            </a:r>
            <a:endParaRPr sz="1750">
              <a:solidFill>
                <a:schemeClr val="dk1"/>
              </a:solidFill>
              <a:latin typeface="Calibri"/>
              <a:ea typeface="Calibri"/>
              <a:cs typeface="Calibri"/>
              <a:sym typeface="Calibri"/>
            </a:endParaRPr>
          </a:p>
        </p:txBody>
      </p:sp>
      <p:sp>
        <p:nvSpPr>
          <p:cNvPr id="133" name="Google Shape;133;p18"/>
          <p:cNvSpPr/>
          <p:nvPr/>
        </p:nvSpPr>
        <p:spPr>
          <a:xfrm>
            <a:off x="4685467" y="3128129"/>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4835843" y="3213140"/>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2</a:t>
            </a:r>
            <a:endParaRPr sz="2650">
              <a:solidFill>
                <a:schemeClr val="dk1"/>
              </a:solidFill>
              <a:latin typeface="Calibri"/>
              <a:ea typeface="Calibri"/>
              <a:cs typeface="Calibri"/>
              <a:sym typeface="Calibri"/>
            </a:endParaRPr>
          </a:p>
        </p:txBody>
      </p:sp>
      <p:sp>
        <p:nvSpPr>
          <p:cNvPr id="135" name="Google Shape;135;p18"/>
          <p:cNvSpPr/>
          <p:nvPr/>
        </p:nvSpPr>
        <p:spPr>
          <a:xfrm>
            <a:off x="5422583" y="3128129"/>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Defined Scope</a:t>
            </a:r>
            <a:endParaRPr sz="2200">
              <a:solidFill>
                <a:schemeClr val="dk1"/>
              </a:solidFill>
              <a:latin typeface="Calibri"/>
              <a:ea typeface="Calibri"/>
              <a:cs typeface="Calibri"/>
              <a:sym typeface="Calibri"/>
            </a:endParaRPr>
          </a:p>
        </p:txBody>
      </p:sp>
      <p:sp>
        <p:nvSpPr>
          <p:cNvPr id="136" name="Google Shape;136;p18"/>
          <p:cNvSpPr/>
          <p:nvPr/>
        </p:nvSpPr>
        <p:spPr>
          <a:xfrm>
            <a:off x="5422583" y="3618548"/>
            <a:ext cx="2927747"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Provides a clear, structured roadmap minimizing ambiguity and scope creep.</a:t>
            </a:r>
            <a:endParaRPr sz="1750">
              <a:solidFill>
                <a:schemeClr val="dk1"/>
              </a:solidFill>
              <a:latin typeface="Calibri"/>
              <a:ea typeface="Calibri"/>
              <a:cs typeface="Calibri"/>
              <a:sym typeface="Calibri"/>
            </a:endParaRPr>
          </a:p>
        </p:txBody>
      </p:sp>
      <p:sp>
        <p:nvSpPr>
          <p:cNvPr id="137" name="Google Shape;137;p18"/>
          <p:cNvSpPr/>
          <p:nvPr/>
        </p:nvSpPr>
        <p:spPr>
          <a:xfrm>
            <a:off x="793790" y="5189220"/>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944166" y="5274231"/>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3</a:t>
            </a:r>
            <a:endParaRPr sz="2650">
              <a:solidFill>
                <a:schemeClr val="dk1"/>
              </a:solidFill>
              <a:latin typeface="Calibri"/>
              <a:ea typeface="Calibri"/>
              <a:cs typeface="Calibri"/>
              <a:sym typeface="Calibri"/>
            </a:endParaRPr>
          </a:p>
        </p:txBody>
      </p:sp>
      <p:sp>
        <p:nvSpPr>
          <p:cNvPr id="139" name="Google Shape;139;p18"/>
          <p:cNvSpPr/>
          <p:nvPr/>
        </p:nvSpPr>
        <p:spPr>
          <a:xfrm>
            <a:off x="1530906" y="5189220"/>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Scalability</a:t>
            </a:r>
            <a:endParaRPr sz="2200">
              <a:solidFill>
                <a:schemeClr val="dk1"/>
              </a:solidFill>
              <a:latin typeface="Calibri"/>
              <a:ea typeface="Calibri"/>
              <a:cs typeface="Calibri"/>
              <a:sym typeface="Calibri"/>
            </a:endParaRPr>
          </a:p>
        </p:txBody>
      </p:sp>
      <p:sp>
        <p:nvSpPr>
          <p:cNvPr id="140" name="Google Shape;140;p18"/>
          <p:cNvSpPr/>
          <p:nvPr/>
        </p:nvSpPr>
        <p:spPr>
          <a:xfrm>
            <a:off x="1530906" y="5679638"/>
            <a:ext cx="6819305"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Suited for large projects, enabling parallel work without losing coherence.</a:t>
            </a:r>
            <a:endParaRPr sz="175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p:nvPr/>
        </p:nvSpPr>
        <p:spPr>
          <a:xfrm>
            <a:off x="793790" y="2539960"/>
            <a:ext cx="943225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Improved Collaboration and QA</a:t>
            </a:r>
            <a:endParaRPr sz="4450">
              <a:solidFill>
                <a:schemeClr val="dk1"/>
              </a:solidFill>
              <a:latin typeface="Calibri"/>
              <a:ea typeface="Calibri"/>
              <a:cs typeface="Calibri"/>
              <a:sym typeface="Calibri"/>
            </a:endParaRPr>
          </a:p>
        </p:txBody>
      </p:sp>
      <p:sp>
        <p:nvSpPr>
          <p:cNvPr id="147" name="Google Shape;147;p19"/>
          <p:cNvSpPr/>
          <p:nvPr/>
        </p:nvSpPr>
        <p:spPr>
          <a:xfrm>
            <a:off x="793790" y="3815715"/>
            <a:ext cx="332422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In-Team Collaboration</a:t>
            </a:r>
            <a:endParaRPr sz="2200">
              <a:solidFill>
                <a:schemeClr val="dk1"/>
              </a:solidFill>
              <a:latin typeface="Calibri"/>
              <a:ea typeface="Calibri"/>
              <a:cs typeface="Calibri"/>
              <a:sym typeface="Calibri"/>
            </a:endParaRPr>
          </a:p>
        </p:txBody>
      </p:sp>
      <p:sp>
        <p:nvSpPr>
          <p:cNvPr id="148" name="Google Shape;148;p19"/>
          <p:cNvSpPr/>
          <p:nvPr/>
        </p:nvSpPr>
        <p:spPr>
          <a:xfrm>
            <a:off x="793790" y="4396859"/>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Documentation improves communication, ensuring a common goal.</a:t>
            </a:r>
            <a:endParaRPr sz="1750">
              <a:solidFill>
                <a:schemeClr val="dk1"/>
              </a:solidFill>
              <a:latin typeface="Calibri"/>
              <a:ea typeface="Calibri"/>
              <a:cs typeface="Calibri"/>
              <a:sym typeface="Calibri"/>
            </a:endParaRPr>
          </a:p>
        </p:txBody>
      </p:sp>
      <p:sp>
        <p:nvSpPr>
          <p:cNvPr id="149" name="Google Shape;149;p19"/>
          <p:cNvSpPr/>
          <p:nvPr/>
        </p:nvSpPr>
        <p:spPr>
          <a:xfrm>
            <a:off x="5332928" y="381571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Quality Assurance</a:t>
            </a:r>
            <a:endParaRPr sz="2200">
              <a:solidFill>
                <a:schemeClr val="dk1"/>
              </a:solidFill>
              <a:latin typeface="Calibri"/>
              <a:ea typeface="Calibri"/>
              <a:cs typeface="Calibri"/>
              <a:sym typeface="Calibri"/>
            </a:endParaRPr>
          </a:p>
        </p:txBody>
      </p:sp>
      <p:sp>
        <p:nvSpPr>
          <p:cNvPr id="150" name="Google Shape;150;p19"/>
          <p:cNvSpPr/>
          <p:nvPr/>
        </p:nvSpPr>
        <p:spPr>
          <a:xfrm>
            <a:off x="5332928" y="4396859"/>
            <a:ext cx="3978116"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Maintains high quality and consistency across the codebase through reviews.</a:t>
            </a:r>
            <a:endParaRPr sz="1750">
              <a:solidFill>
                <a:schemeClr val="dk1"/>
              </a:solidFill>
              <a:latin typeface="Calibri"/>
              <a:ea typeface="Calibri"/>
              <a:cs typeface="Calibri"/>
              <a:sym typeface="Calibri"/>
            </a:endParaRPr>
          </a:p>
        </p:txBody>
      </p:sp>
      <p:sp>
        <p:nvSpPr>
          <p:cNvPr id="151" name="Google Shape;151;p19"/>
          <p:cNvSpPr/>
          <p:nvPr/>
        </p:nvSpPr>
        <p:spPr>
          <a:xfrm>
            <a:off x="9872067" y="3815715"/>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03CCF"/>
              </a:buClr>
              <a:buSzPts val="2200"/>
              <a:buFont typeface="Libre Baskerville"/>
              <a:buNone/>
            </a:pPr>
            <a:r>
              <a:rPr lang="en-US" sz="2200">
                <a:solidFill>
                  <a:srgbClr val="403CCF"/>
                </a:solidFill>
                <a:latin typeface="Libre Baskerville"/>
                <a:ea typeface="Libre Baskerville"/>
                <a:cs typeface="Libre Baskerville"/>
                <a:sym typeface="Libre Baskerville"/>
              </a:rPr>
              <a:t>Regular Builds</a:t>
            </a:r>
            <a:endParaRPr sz="2200">
              <a:solidFill>
                <a:schemeClr val="dk1"/>
              </a:solidFill>
              <a:latin typeface="Calibri"/>
              <a:ea typeface="Calibri"/>
              <a:cs typeface="Calibri"/>
              <a:sym typeface="Calibri"/>
            </a:endParaRPr>
          </a:p>
        </p:txBody>
      </p:sp>
      <p:sp>
        <p:nvSpPr>
          <p:cNvPr id="152" name="Google Shape;152;p19"/>
          <p:cNvSpPr/>
          <p:nvPr/>
        </p:nvSpPr>
        <p:spPr>
          <a:xfrm>
            <a:off x="9872067" y="4396859"/>
            <a:ext cx="3978116"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Frequent integration identifies issues early, contributing to system stability.</a:t>
            </a:r>
            <a:endParaRPr sz="175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preencoded.png" id="158" name="Google Shape;158;p20"/>
          <p:cNvPicPr preferRelativeResize="0"/>
          <p:nvPr/>
        </p:nvPicPr>
        <p:blipFill rotWithShape="1">
          <a:blip r:embed="rId3">
            <a:alphaModFix/>
          </a:blip>
          <a:srcRect b="0" l="0" r="0" t="0"/>
          <a:stretch/>
        </p:blipFill>
        <p:spPr>
          <a:xfrm>
            <a:off x="0" y="0"/>
            <a:ext cx="14630400" cy="2835235"/>
          </a:xfrm>
          <a:prstGeom prst="rect">
            <a:avLst/>
          </a:prstGeom>
          <a:noFill/>
          <a:ln>
            <a:noFill/>
          </a:ln>
        </p:spPr>
      </p:pic>
      <p:sp>
        <p:nvSpPr>
          <p:cNvPr id="159" name="Google Shape;159;p20"/>
          <p:cNvSpPr/>
          <p:nvPr/>
        </p:nvSpPr>
        <p:spPr>
          <a:xfrm>
            <a:off x="793790" y="3913584"/>
            <a:ext cx="6442591"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Disadvantages of FDD</a:t>
            </a:r>
            <a:endParaRPr sz="4450">
              <a:solidFill>
                <a:schemeClr val="dk1"/>
              </a:solidFill>
              <a:latin typeface="Calibri"/>
              <a:ea typeface="Calibri"/>
              <a:cs typeface="Calibri"/>
              <a:sym typeface="Calibri"/>
            </a:endParaRPr>
          </a:p>
        </p:txBody>
      </p:sp>
      <p:sp>
        <p:nvSpPr>
          <p:cNvPr id="160" name="Google Shape;160;p20"/>
          <p:cNvSpPr/>
          <p:nvPr/>
        </p:nvSpPr>
        <p:spPr>
          <a:xfrm>
            <a:off x="793790" y="5217676"/>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0"/>
          <p:cNvSpPr/>
          <p:nvPr/>
        </p:nvSpPr>
        <p:spPr>
          <a:xfrm>
            <a:off x="972979" y="5302687"/>
            <a:ext cx="151805"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1</a:t>
            </a:r>
            <a:endParaRPr sz="2650">
              <a:solidFill>
                <a:schemeClr val="dk1"/>
              </a:solidFill>
              <a:latin typeface="Calibri"/>
              <a:ea typeface="Calibri"/>
              <a:cs typeface="Calibri"/>
              <a:sym typeface="Calibri"/>
            </a:endParaRPr>
          </a:p>
        </p:txBody>
      </p:sp>
      <p:sp>
        <p:nvSpPr>
          <p:cNvPr id="162" name="Google Shape;162;p20"/>
          <p:cNvSpPr/>
          <p:nvPr/>
        </p:nvSpPr>
        <p:spPr>
          <a:xfrm>
            <a:off x="1530906" y="5217676"/>
            <a:ext cx="318623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High Initial Overhead</a:t>
            </a:r>
            <a:endParaRPr sz="2200">
              <a:solidFill>
                <a:schemeClr val="dk1"/>
              </a:solidFill>
              <a:latin typeface="Calibri"/>
              <a:ea typeface="Calibri"/>
              <a:cs typeface="Calibri"/>
              <a:sym typeface="Calibri"/>
            </a:endParaRPr>
          </a:p>
        </p:txBody>
      </p:sp>
      <p:sp>
        <p:nvSpPr>
          <p:cNvPr id="163" name="Google Shape;163;p20"/>
          <p:cNvSpPr/>
          <p:nvPr/>
        </p:nvSpPr>
        <p:spPr>
          <a:xfrm>
            <a:off x="1530906" y="5708094"/>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Planning and design can be time-consuming, delaying development start.</a:t>
            </a:r>
            <a:endParaRPr sz="1750">
              <a:solidFill>
                <a:schemeClr val="dk1"/>
              </a:solidFill>
              <a:latin typeface="Calibri"/>
              <a:ea typeface="Calibri"/>
              <a:cs typeface="Calibri"/>
              <a:sym typeface="Calibri"/>
            </a:endParaRPr>
          </a:p>
        </p:txBody>
      </p:sp>
      <p:sp>
        <p:nvSpPr>
          <p:cNvPr id="164" name="Google Shape;164;p20"/>
          <p:cNvSpPr/>
          <p:nvPr/>
        </p:nvSpPr>
        <p:spPr>
          <a:xfrm>
            <a:off x="5216962" y="5217676"/>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0"/>
          <p:cNvSpPr/>
          <p:nvPr/>
        </p:nvSpPr>
        <p:spPr>
          <a:xfrm>
            <a:off x="5367337" y="5302687"/>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2</a:t>
            </a:r>
            <a:endParaRPr sz="2650">
              <a:solidFill>
                <a:schemeClr val="dk1"/>
              </a:solidFill>
              <a:latin typeface="Calibri"/>
              <a:ea typeface="Calibri"/>
              <a:cs typeface="Calibri"/>
              <a:sym typeface="Calibri"/>
            </a:endParaRPr>
          </a:p>
        </p:txBody>
      </p:sp>
      <p:sp>
        <p:nvSpPr>
          <p:cNvPr id="166" name="Google Shape;166;p20"/>
          <p:cNvSpPr/>
          <p:nvPr/>
        </p:nvSpPr>
        <p:spPr>
          <a:xfrm>
            <a:off x="5954078" y="5217676"/>
            <a:ext cx="2835235"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Limited Flexibility</a:t>
            </a:r>
            <a:endParaRPr sz="2200">
              <a:solidFill>
                <a:schemeClr val="dk1"/>
              </a:solidFill>
              <a:latin typeface="Calibri"/>
              <a:ea typeface="Calibri"/>
              <a:cs typeface="Calibri"/>
              <a:sym typeface="Calibri"/>
            </a:endParaRPr>
          </a:p>
        </p:txBody>
      </p:sp>
      <p:sp>
        <p:nvSpPr>
          <p:cNvPr id="167" name="Google Shape;167;p20"/>
          <p:cNvSpPr/>
          <p:nvPr/>
        </p:nvSpPr>
        <p:spPr>
          <a:xfrm>
            <a:off x="5954078" y="5708094"/>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Structured process can be less flexible when requirements change.</a:t>
            </a:r>
            <a:endParaRPr sz="1750">
              <a:solidFill>
                <a:schemeClr val="dk1"/>
              </a:solidFill>
              <a:latin typeface="Calibri"/>
              <a:ea typeface="Calibri"/>
              <a:cs typeface="Calibri"/>
              <a:sym typeface="Calibri"/>
            </a:endParaRPr>
          </a:p>
        </p:txBody>
      </p:sp>
      <p:sp>
        <p:nvSpPr>
          <p:cNvPr id="168" name="Google Shape;168;p20"/>
          <p:cNvSpPr/>
          <p:nvPr/>
        </p:nvSpPr>
        <p:spPr>
          <a:xfrm>
            <a:off x="9640133" y="5217676"/>
            <a:ext cx="510302" cy="510302"/>
          </a:xfrm>
          <a:prstGeom prst="roundRect">
            <a:avLst>
              <a:gd fmla="val 6667" name="adj"/>
            </a:avLst>
          </a:prstGeom>
          <a:solidFill>
            <a:srgbClr val="EAE8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0"/>
          <p:cNvSpPr/>
          <p:nvPr/>
        </p:nvSpPr>
        <p:spPr>
          <a:xfrm>
            <a:off x="9790509" y="5302687"/>
            <a:ext cx="209550" cy="340281"/>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49495A"/>
              </a:buClr>
              <a:buSzPts val="2650"/>
              <a:buFont typeface="Libre Baskerville"/>
              <a:buNone/>
            </a:pPr>
            <a:r>
              <a:rPr lang="en-US" sz="2650">
                <a:solidFill>
                  <a:srgbClr val="49495A"/>
                </a:solidFill>
                <a:latin typeface="Libre Baskerville"/>
                <a:ea typeface="Libre Baskerville"/>
                <a:cs typeface="Libre Baskerville"/>
                <a:sym typeface="Libre Baskerville"/>
              </a:rPr>
              <a:t>3</a:t>
            </a:r>
            <a:endParaRPr sz="2650">
              <a:solidFill>
                <a:schemeClr val="dk1"/>
              </a:solidFill>
              <a:latin typeface="Calibri"/>
              <a:ea typeface="Calibri"/>
              <a:cs typeface="Calibri"/>
              <a:sym typeface="Calibri"/>
            </a:endParaRPr>
          </a:p>
        </p:txBody>
      </p:sp>
      <p:sp>
        <p:nvSpPr>
          <p:cNvPr id="170" name="Google Shape;170;p20"/>
          <p:cNvSpPr/>
          <p:nvPr/>
        </p:nvSpPr>
        <p:spPr>
          <a:xfrm>
            <a:off x="10377249" y="5217676"/>
            <a:ext cx="345924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Not Ideal for Small Projects</a:t>
            </a:r>
            <a:endParaRPr sz="2200">
              <a:solidFill>
                <a:schemeClr val="dk1"/>
              </a:solidFill>
              <a:latin typeface="Calibri"/>
              <a:ea typeface="Calibri"/>
              <a:cs typeface="Calibri"/>
              <a:sym typeface="Calibri"/>
            </a:endParaRPr>
          </a:p>
        </p:txBody>
      </p:sp>
      <p:sp>
        <p:nvSpPr>
          <p:cNvPr id="171" name="Google Shape;171;p20"/>
          <p:cNvSpPr/>
          <p:nvPr/>
        </p:nvSpPr>
        <p:spPr>
          <a:xfrm>
            <a:off x="10377249" y="6062424"/>
            <a:ext cx="345924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Complexity may be overkill; smaller teams may prefer Scrum or Kanban.</a:t>
            </a:r>
            <a:endParaRPr sz="175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preencoded.png" id="177" name="Google Shape;177;p21"/>
          <p:cNvPicPr preferRelativeResize="0"/>
          <p:nvPr/>
        </p:nvPicPr>
        <p:blipFill rotWithShape="1">
          <a:blip r:embed="rId3">
            <a:alphaModFix/>
          </a:blip>
          <a:srcRect b="0" l="0" r="0" t="0"/>
          <a:stretch/>
        </p:blipFill>
        <p:spPr>
          <a:xfrm>
            <a:off x="10972800" y="0"/>
            <a:ext cx="3657600" cy="8229600"/>
          </a:xfrm>
          <a:prstGeom prst="rect">
            <a:avLst/>
          </a:prstGeom>
          <a:noFill/>
          <a:ln>
            <a:noFill/>
          </a:ln>
        </p:spPr>
      </p:pic>
      <p:sp>
        <p:nvSpPr>
          <p:cNvPr id="178" name="Google Shape;178;p21"/>
          <p:cNvSpPr/>
          <p:nvPr/>
        </p:nvSpPr>
        <p:spPr>
          <a:xfrm>
            <a:off x="793790" y="2045256"/>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403CCF"/>
              </a:buClr>
              <a:buSzPts val="4450"/>
              <a:buFont typeface="Libre Baskerville"/>
              <a:buNone/>
            </a:pPr>
            <a:r>
              <a:rPr lang="en-US" sz="4450">
                <a:solidFill>
                  <a:srgbClr val="403CCF"/>
                </a:solidFill>
                <a:latin typeface="Libre Baskerville"/>
                <a:ea typeface="Libre Baskerville"/>
                <a:cs typeface="Libre Baskerville"/>
                <a:sym typeface="Libre Baskerville"/>
              </a:rPr>
              <a:t>FDD Case Studies</a:t>
            </a:r>
            <a:endParaRPr sz="4450">
              <a:solidFill>
                <a:schemeClr val="dk1"/>
              </a:solidFill>
              <a:latin typeface="Calibri"/>
              <a:ea typeface="Calibri"/>
              <a:cs typeface="Calibri"/>
              <a:sym typeface="Calibri"/>
            </a:endParaRPr>
          </a:p>
        </p:txBody>
      </p:sp>
      <p:pic>
        <p:nvPicPr>
          <p:cNvPr descr="preencoded.png" id="179" name="Google Shape;179;p21"/>
          <p:cNvPicPr preferRelativeResize="0"/>
          <p:nvPr/>
        </p:nvPicPr>
        <p:blipFill rotWithShape="1">
          <a:blip r:embed="rId4">
            <a:alphaModFix/>
          </a:blip>
          <a:srcRect b="0" l="0" r="0" t="0"/>
          <a:stretch/>
        </p:blipFill>
        <p:spPr>
          <a:xfrm>
            <a:off x="793790" y="3094196"/>
            <a:ext cx="566976" cy="566976"/>
          </a:xfrm>
          <a:prstGeom prst="rect">
            <a:avLst/>
          </a:prstGeom>
          <a:noFill/>
          <a:ln>
            <a:noFill/>
          </a:ln>
        </p:spPr>
      </p:pic>
      <p:sp>
        <p:nvSpPr>
          <p:cNvPr id="180" name="Google Shape;180;p21"/>
          <p:cNvSpPr/>
          <p:nvPr/>
        </p:nvSpPr>
        <p:spPr>
          <a:xfrm>
            <a:off x="793790" y="3887986"/>
            <a:ext cx="2901553"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Banking App Development</a:t>
            </a:r>
            <a:endParaRPr sz="2200">
              <a:solidFill>
                <a:schemeClr val="dk1"/>
              </a:solidFill>
              <a:latin typeface="Calibri"/>
              <a:ea typeface="Calibri"/>
              <a:cs typeface="Calibri"/>
              <a:sym typeface="Calibri"/>
            </a:endParaRPr>
          </a:p>
        </p:txBody>
      </p:sp>
      <p:sp>
        <p:nvSpPr>
          <p:cNvPr id="181" name="Google Shape;181;p21"/>
          <p:cNvSpPr/>
          <p:nvPr/>
        </p:nvSpPr>
        <p:spPr>
          <a:xfrm>
            <a:off x="793790" y="4732734"/>
            <a:ext cx="2901553"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Faster deployment with minimal bugs, keeping customers engaged.</a:t>
            </a:r>
            <a:endParaRPr sz="1750">
              <a:solidFill>
                <a:schemeClr val="dk1"/>
              </a:solidFill>
              <a:latin typeface="Calibri"/>
              <a:ea typeface="Calibri"/>
              <a:cs typeface="Calibri"/>
              <a:sym typeface="Calibri"/>
            </a:endParaRPr>
          </a:p>
        </p:txBody>
      </p:sp>
      <p:pic>
        <p:nvPicPr>
          <p:cNvPr descr="preencoded.png" id="182" name="Google Shape;182;p21"/>
          <p:cNvPicPr preferRelativeResize="0"/>
          <p:nvPr/>
        </p:nvPicPr>
        <p:blipFill rotWithShape="1">
          <a:blip r:embed="rId5">
            <a:alphaModFix/>
          </a:blip>
          <a:srcRect b="0" l="0" r="0" t="0"/>
          <a:stretch/>
        </p:blipFill>
        <p:spPr>
          <a:xfrm>
            <a:off x="4035504" y="3094196"/>
            <a:ext cx="566976" cy="566976"/>
          </a:xfrm>
          <a:prstGeom prst="rect">
            <a:avLst/>
          </a:prstGeom>
          <a:noFill/>
          <a:ln>
            <a:noFill/>
          </a:ln>
        </p:spPr>
      </p:pic>
      <p:sp>
        <p:nvSpPr>
          <p:cNvPr id="183" name="Google Shape;183;p21"/>
          <p:cNvSpPr/>
          <p:nvPr/>
        </p:nvSpPr>
        <p:spPr>
          <a:xfrm>
            <a:off x="4035504" y="3887986"/>
            <a:ext cx="290167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E-commerce Platform</a:t>
            </a:r>
            <a:endParaRPr sz="2200">
              <a:solidFill>
                <a:schemeClr val="dk1"/>
              </a:solidFill>
              <a:latin typeface="Calibri"/>
              <a:ea typeface="Calibri"/>
              <a:cs typeface="Calibri"/>
              <a:sym typeface="Calibri"/>
            </a:endParaRPr>
          </a:p>
        </p:txBody>
      </p:sp>
      <p:sp>
        <p:nvSpPr>
          <p:cNvPr id="184" name="Google Shape;184;p21"/>
          <p:cNvSpPr/>
          <p:nvPr/>
        </p:nvSpPr>
        <p:spPr>
          <a:xfrm>
            <a:off x="4035504" y="4732734"/>
            <a:ext cx="2901672" cy="145161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Increased user engagement, better retention, and reduced downtime.</a:t>
            </a:r>
            <a:endParaRPr sz="1750">
              <a:solidFill>
                <a:schemeClr val="dk1"/>
              </a:solidFill>
              <a:latin typeface="Calibri"/>
              <a:ea typeface="Calibri"/>
              <a:cs typeface="Calibri"/>
              <a:sym typeface="Calibri"/>
            </a:endParaRPr>
          </a:p>
        </p:txBody>
      </p:sp>
      <p:pic>
        <p:nvPicPr>
          <p:cNvPr descr="preencoded.png" id="185" name="Google Shape;185;p21"/>
          <p:cNvPicPr preferRelativeResize="0"/>
          <p:nvPr/>
        </p:nvPicPr>
        <p:blipFill rotWithShape="1">
          <a:blip r:embed="rId6">
            <a:alphaModFix/>
          </a:blip>
          <a:srcRect b="0" l="0" r="0" t="0"/>
          <a:stretch/>
        </p:blipFill>
        <p:spPr>
          <a:xfrm>
            <a:off x="7277338" y="3094196"/>
            <a:ext cx="566976" cy="566976"/>
          </a:xfrm>
          <a:prstGeom prst="rect">
            <a:avLst/>
          </a:prstGeom>
          <a:noFill/>
          <a:ln>
            <a:noFill/>
          </a:ln>
        </p:spPr>
      </p:pic>
      <p:sp>
        <p:nvSpPr>
          <p:cNvPr id="186" name="Google Shape;186;p21"/>
          <p:cNvSpPr/>
          <p:nvPr/>
        </p:nvSpPr>
        <p:spPr>
          <a:xfrm>
            <a:off x="7277338" y="3887986"/>
            <a:ext cx="2901672" cy="70866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49495A"/>
              </a:buClr>
              <a:buSzPts val="2200"/>
              <a:buFont typeface="Libre Baskerville"/>
              <a:buNone/>
            </a:pPr>
            <a:r>
              <a:rPr lang="en-US" sz="2200">
                <a:solidFill>
                  <a:srgbClr val="49495A"/>
                </a:solidFill>
                <a:latin typeface="Libre Baskerville"/>
                <a:ea typeface="Libre Baskerville"/>
                <a:cs typeface="Libre Baskerville"/>
                <a:sym typeface="Libre Baskerville"/>
              </a:rPr>
              <a:t>Game Development</a:t>
            </a:r>
            <a:endParaRPr sz="2200">
              <a:solidFill>
                <a:schemeClr val="dk1"/>
              </a:solidFill>
              <a:latin typeface="Calibri"/>
              <a:ea typeface="Calibri"/>
              <a:cs typeface="Calibri"/>
              <a:sym typeface="Calibri"/>
            </a:endParaRPr>
          </a:p>
        </p:txBody>
      </p:sp>
      <p:sp>
        <p:nvSpPr>
          <p:cNvPr id="187" name="Google Shape;187;p21"/>
          <p:cNvSpPr/>
          <p:nvPr/>
        </p:nvSpPr>
        <p:spPr>
          <a:xfrm>
            <a:off x="7277338" y="4732734"/>
            <a:ext cx="2901672"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49495A"/>
              </a:buClr>
              <a:buSzPts val="1750"/>
              <a:buFont typeface="Open Sans"/>
              <a:buNone/>
            </a:pPr>
            <a:r>
              <a:rPr lang="en-US" sz="1750">
                <a:solidFill>
                  <a:srgbClr val="49495A"/>
                </a:solidFill>
                <a:latin typeface="Open Sans"/>
                <a:ea typeface="Open Sans"/>
                <a:cs typeface="Open Sans"/>
                <a:sym typeface="Open Sans"/>
              </a:rPr>
              <a:t>Faster patch releases, improved gameplay, and better satisfaction.</a:t>
            </a:r>
            <a:endParaRPr sz="175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