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Poppins Bold" charset="1" panose="00000800000000000000"/>
      <p:regular r:id="rId13"/>
    </p:embeddedFont>
    <p:embeddedFont>
      <p:font typeface="Open Sans" charset="1" panose="00000000000000000000"/>
      <p:regular r:id="rId14"/>
    </p:embeddedFont>
    <p:embeddedFont>
      <p:font typeface="Open Sans Bold" charset="1" panose="00000000000000000000"/>
      <p:regular r:id="rId15"/>
    </p:embeddedFont>
    <p:embeddedFont>
      <p:font typeface="Canva Sans" charset="1" panose="020B0503030501040103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-18666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2299"/>
            <a:ext cx="9954542" cy="704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5"/>
              </a:lnSpc>
            </a:pPr>
            <a:r>
              <a:rPr lang="en-US" sz="9861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RAPID APPLICATION DEVELOPMENT</a:t>
            </a:r>
          </a:p>
          <a:p>
            <a:pPr algn="l">
              <a:lnSpc>
                <a:spcPts val="13805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891441"/>
            <a:ext cx="7203342" cy="210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39"/>
              </a:lnSpc>
              <a:spcBef>
                <a:spcPct val="0"/>
              </a:spcBef>
            </a:pPr>
            <a:r>
              <a:rPr lang="en-US" b="true" sz="11671">
                <a:solidFill>
                  <a:srgbClr val="2661C6"/>
                </a:solidFill>
                <a:latin typeface="Poppins Bold"/>
                <a:ea typeface="Poppins Bold"/>
                <a:cs typeface="Poppins Bold"/>
                <a:sym typeface="Poppins Bold"/>
              </a:rPr>
              <a:t>RAD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6198352"/>
            <a:ext cx="6157467" cy="564958"/>
            <a:chOff x="0" y="0"/>
            <a:chExt cx="2143011" cy="19662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43011" cy="196625"/>
            </a:xfrm>
            <a:custGeom>
              <a:avLst/>
              <a:gdLst/>
              <a:ahLst/>
              <a:cxnLst/>
              <a:rect r="r" b="b" t="t" l="l"/>
              <a:pathLst>
                <a:path h="196625" w="2143011">
                  <a:moveTo>
                    <a:pt x="0" y="0"/>
                  </a:moveTo>
                  <a:lnTo>
                    <a:pt x="2143011" y="0"/>
                  </a:lnTo>
                  <a:lnTo>
                    <a:pt x="2143011" y="196625"/>
                  </a:lnTo>
                  <a:lnTo>
                    <a:pt x="0" y="196625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143011" cy="234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71930" y="8742230"/>
            <a:ext cx="516070" cy="5160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661C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771930" y="8226160"/>
            <a:ext cx="516070" cy="51607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3697650" cy="2479992"/>
            <a:chOff x="0" y="0"/>
            <a:chExt cx="18263534" cy="330665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0"/>
              <a:ext cx="18263534" cy="3370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60"/>
                </a:lnSpc>
              </a:pPr>
              <a:r>
                <a:rPr lang="en-US" sz="8000" b="true">
                  <a:solidFill>
                    <a:srgbClr val="1F20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 and Overview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1705652" y="3211407"/>
              <a:ext cx="1035264" cy="63500"/>
              <a:chOff x="0" y="0"/>
              <a:chExt cx="1222890" cy="7500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238587" y="3211407"/>
              <a:ext cx="1035264" cy="63500"/>
              <a:chOff x="0" y="0"/>
              <a:chExt cx="1222890" cy="7500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7233376" y="3179657"/>
              <a:ext cx="1035264" cy="63500"/>
              <a:chOff x="0" y="0"/>
              <a:chExt cx="1222890" cy="7500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3175083" y="3243157"/>
              <a:ext cx="1035264" cy="63500"/>
              <a:chOff x="0" y="0"/>
              <a:chExt cx="1222890" cy="7500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4527848" y="3211407"/>
              <a:ext cx="1035264" cy="63500"/>
              <a:chOff x="0" y="0"/>
              <a:chExt cx="1222890" cy="7500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5880612" y="3211407"/>
              <a:ext cx="1035264" cy="63500"/>
              <a:chOff x="0" y="0"/>
              <a:chExt cx="1222890" cy="75008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</p:grpSp>
      <p:sp>
        <p:nvSpPr>
          <p:cNvPr name="Freeform 28" id="28"/>
          <p:cNvSpPr/>
          <p:nvPr/>
        </p:nvSpPr>
        <p:spPr>
          <a:xfrm flipH="false" flipV="false" rot="0">
            <a:off x="8470313" y="3081024"/>
            <a:ext cx="9412177" cy="4917863"/>
          </a:xfrm>
          <a:custGeom>
            <a:avLst/>
            <a:gdLst/>
            <a:ahLst/>
            <a:cxnLst/>
            <a:rect r="r" b="b" t="t" l="l"/>
            <a:pathLst>
              <a:path h="4917863" w="9412177">
                <a:moveTo>
                  <a:pt x="0" y="0"/>
                </a:moveTo>
                <a:lnTo>
                  <a:pt x="9412178" y="0"/>
                </a:lnTo>
                <a:lnTo>
                  <a:pt x="9412178" y="4917862"/>
                </a:lnTo>
                <a:lnTo>
                  <a:pt x="0" y="49178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028700" y="3920966"/>
            <a:ext cx="7813011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 software development process based on prototyping and quick feedback with less emphasis on specific planning.  This leads to more quality-focused products that meet the end users’ requirements.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410600" y="7800915"/>
            <a:ext cx="1635867" cy="197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b="true" sz="1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Learn More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7291070"/>
            <a:ext cx="8115300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The RAD model was introduced in the 1980s by James Martin as a response to the traditional Waterfall model, which was often slow and rigid.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85900"/>
            <a:ext cx="807124" cy="807124"/>
            <a:chOff x="0" y="0"/>
            <a:chExt cx="1076166" cy="1076166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76166" cy="10761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69995" y="275984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28700" y="4535975"/>
            <a:ext cx="807124" cy="807124"/>
            <a:chOff x="0" y="0"/>
            <a:chExt cx="1076166" cy="1076166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1076166" cy="1076166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69995" y="277692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5993733"/>
            <a:ext cx="807124" cy="807124"/>
            <a:chOff x="0" y="0"/>
            <a:chExt cx="1076166" cy="107616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76166" cy="10761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69995" y="277692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031786" y="2947800"/>
            <a:ext cx="70262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Speedy Development by focusing</a:t>
            </a: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on rapid prototyping and iterations to deliver a working system quickly.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933450"/>
            <a:ext cx="13697650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0"/>
              </a:lnSpc>
            </a:pPr>
            <a:r>
              <a:rPr lang="en-US" sz="80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Objectives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028700" y="2459960"/>
            <a:ext cx="6022540" cy="95250"/>
            <a:chOff x="0" y="0"/>
            <a:chExt cx="8030053" cy="127000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1467064" y="31750"/>
              <a:ext cx="1035264" cy="63500"/>
              <a:chOff x="0" y="0"/>
              <a:chExt cx="1222890" cy="75008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0" y="31750"/>
              <a:ext cx="1035264" cy="63500"/>
              <a:chOff x="0" y="0"/>
              <a:chExt cx="1222890" cy="75008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26" id="26"/>
            <p:cNvGrpSpPr/>
            <p:nvPr/>
          </p:nvGrpSpPr>
          <p:grpSpPr>
            <a:xfrm rot="0">
              <a:off x="6994789" y="0"/>
              <a:ext cx="1035264" cy="63500"/>
              <a:chOff x="0" y="0"/>
              <a:chExt cx="1222890" cy="75008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2936496" y="63500"/>
              <a:ext cx="1035264" cy="63500"/>
              <a:chOff x="0" y="0"/>
              <a:chExt cx="1222890" cy="7500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4289260" y="31750"/>
              <a:ext cx="1035264" cy="63500"/>
              <a:chOff x="0" y="0"/>
              <a:chExt cx="1222890" cy="7500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5642025" y="31750"/>
              <a:ext cx="1035264" cy="63500"/>
              <a:chOff x="0" y="0"/>
              <a:chExt cx="1222890" cy="7500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</p:grpSp>
      <p:sp>
        <p:nvSpPr>
          <p:cNvPr name="TextBox 38" id="38"/>
          <p:cNvSpPr txBox="true"/>
          <p:nvPr/>
        </p:nvSpPr>
        <p:spPr>
          <a:xfrm rot="0">
            <a:off x="2031786" y="7505708"/>
            <a:ext cx="70262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Speedy Development by focusing</a:t>
            </a: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 on rapid prototyping and iterations to deliver a working system quickly.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2031786" y="5955633"/>
            <a:ext cx="7026251" cy="139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Better Quality through Prototyping - </a:t>
            </a: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Early testing and visualization help identify issues sooner. It also ensures design validation and a user-centered final product.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2031786" y="4497875"/>
            <a:ext cx="70262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Adaptability &amp; Flexibility  - </a:t>
            </a:r>
            <a:r>
              <a:rPr lang="en-US" sz="19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Allows easy modifications based on changing requirements.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grpSp>
        <p:nvGrpSpPr>
          <p:cNvPr name="Group 41" id="41"/>
          <p:cNvGrpSpPr/>
          <p:nvPr/>
        </p:nvGrpSpPr>
        <p:grpSpPr>
          <a:xfrm rot="0">
            <a:off x="1028700" y="7543808"/>
            <a:ext cx="807124" cy="807289"/>
            <a:chOff x="0" y="0"/>
            <a:chExt cx="1076166" cy="1076385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1076166" cy="1076385"/>
              <a:chOff x="0" y="0"/>
              <a:chExt cx="812800" cy="812966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169995" y="277692"/>
              <a:ext cx="736175" cy="48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28700" y="9094047"/>
            <a:ext cx="807124" cy="807124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661C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05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2031786" y="9046422"/>
            <a:ext cx="7112214" cy="1423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Stakeholder Participation - </a:t>
            </a: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Encourages active involvement of end users and stakeholders through feedback</a:t>
            </a:r>
          </a:p>
          <a:p>
            <a:pPr algn="l">
              <a:lnSpc>
                <a:spcPts val="2834"/>
              </a:lnSpc>
            </a:pPr>
          </a:p>
          <a:p>
            <a:pPr algn="l">
              <a:lnSpc>
                <a:spcPts val="2834"/>
              </a:lnSpc>
              <a:spcBef>
                <a:spcPct val="0"/>
              </a:spcBef>
            </a:pPr>
          </a:p>
        </p:txBody>
      </p:sp>
      <p:grpSp>
        <p:nvGrpSpPr>
          <p:cNvPr name="Group 50" id="50"/>
          <p:cNvGrpSpPr/>
          <p:nvPr/>
        </p:nvGrpSpPr>
        <p:grpSpPr>
          <a:xfrm rot="5400000">
            <a:off x="9252489" y="1018241"/>
            <a:ext cx="11333305" cy="9160313"/>
            <a:chOff x="0" y="0"/>
            <a:chExt cx="2984903" cy="241259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984903" cy="2412593"/>
            </a:xfrm>
            <a:custGeom>
              <a:avLst/>
              <a:gdLst/>
              <a:ahLst/>
              <a:cxnLst/>
              <a:rect r="r" b="b" t="t" l="l"/>
              <a:pathLst>
                <a:path h="2412593" w="2984903">
                  <a:moveTo>
                    <a:pt x="0" y="0"/>
                  </a:moveTo>
                  <a:lnTo>
                    <a:pt x="2984903" y="0"/>
                  </a:lnTo>
                  <a:lnTo>
                    <a:pt x="2984903" y="2412593"/>
                  </a:lnTo>
                  <a:lnTo>
                    <a:pt x="0" y="2412593"/>
                  </a:lnTo>
                  <a:close/>
                </a:path>
              </a:pathLst>
            </a:custGeom>
            <a:solidFill>
              <a:srgbClr val="2661C6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2984903" cy="2441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338" y="6496058"/>
            <a:ext cx="717698" cy="717698"/>
            <a:chOff x="0" y="0"/>
            <a:chExt cx="956930" cy="95693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956930" cy="956930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51160" y="241184"/>
              <a:ext cx="654609" cy="4334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  <a:spcBef>
                  <a:spcPct val="0"/>
                </a:spcBef>
              </a:pPr>
              <a:r>
                <a:rPr lang="en-US" b="true" sz="1966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9559976" y="6496058"/>
            <a:ext cx="717698" cy="717844"/>
            <a:chOff x="0" y="0"/>
            <a:chExt cx="956930" cy="95712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956930" cy="957125"/>
              <a:chOff x="0" y="0"/>
              <a:chExt cx="812800" cy="812966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51160" y="242703"/>
              <a:ext cx="654609" cy="433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  <a:spcBef>
                  <a:spcPct val="0"/>
                </a:spcBef>
              </a:pPr>
              <a:r>
                <a:rPr lang="en-US" b="true" sz="1966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74111" y="5143500"/>
            <a:ext cx="807124" cy="807124"/>
            <a:chOff x="0" y="0"/>
            <a:chExt cx="1076166" cy="1076166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0"/>
              <a:ext cx="1076166" cy="1076166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6" id="16"/>
            <p:cNvSpPr txBox="true"/>
            <p:nvPr/>
          </p:nvSpPr>
          <p:spPr>
            <a:xfrm rot="0">
              <a:off x="169995" y="277692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87549" y="560744"/>
            <a:ext cx="13697650" cy="1526510"/>
            <a:chOff x="0" y="0"/>
            <a:chExt cx="18263534" cy="2035346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1467064" y="1940096"/>
              <a:ext cx="1035264" cy="63500"/>
              <a:chOff x="0" y="0"/>
              <a:chExt cx="1222890" cy="7500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1940096"/>
              <a:ext cx="1035264" cy="63500"/>
              <a:chOff x="0" y="0"/>
              <a:chExt cx="1222890" cy="75008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6994789" y="1908346"/>
              <a:ext cx="1035264" cy="63500"/>
              <a:chOff x="0" y="0"/>
              <a:chExt cx="1222890" cy="75008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0">
              <a:off x="2936496" y="1971846"/>
              <a:ext cx="1035264" cy="63500"/>
              <a:chOff x="0" y="0"/>
              <a:chExt cx="1222890" cy="75008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4289260" y="1940096"/>
              <a:ext cx="1035264" cy="63500"/>
              <a:chOff x="0" y="0"/>
              <a:chExt cx="1222890" cy="75008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33" id="33"/>
            <p:cNvGrpSpPr/>
            <p:nvPr/>
          </p:nvGrpSpPr>
          <p:grpSpPr>
            <a:xfrm rot="0">
              <a:off x="5642025" y="1940096"/>
              <a:ext cx="1035264" cy="63500"/>
              <a:chOff x="0" y="0"/>
              <a:chExt cx="1222890" cy="75008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0" y="-95250"/>
              <a:ext cx="18263534" cy="171915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760"/>
                </a:lnSpc>
              </a:pPr>
              <a:r>
                <a:rPr lang="en-US" sz="8000" b="true">
                  <a:solidFill>
                    <a:srgbClr val="1F202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Phases of RAD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2912412" y="2182503"/>
            <a:ext cx="11389026" cy="4313554"/>
          </a:xfrm>
          <a:custGeom>
            <a:avLst/>
            <a:gdLst/>
            <a:ahLst/>
            <a:cxnLst/>
            <a:rect r="r" b="b" t="t" l="l"/>
            <a:pathLst>
              <a:path h="4313554" w="11389026">
                <a:moveTo>
                  <a:pt x="0" y="0"/>
                </a:moveTo>
                <a:lnTo>
                  <a:pt x="11389026" y="0"/>
                </a:lnTo>
                <a:lnTo>
                  <a:pt x="11389026" y="4313555"/>
                </a:lnTo>
                <a:lnTo>
                  <a:pt x="0" y="4313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511" t="-32864" r="-5580" b="-21772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2031786" y="6448433"/>
            <a:ext cx="7112214" cy="177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Requirements Planning Phase</a:t>
            </a:r>
          </a:p>
          <a:p>
            <a:pPr algn="l" marL="437080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Combines system planning and analysis from the SDLC</a:t>
            </a:r>
          </a:p>
          <a:p>
            <a:pPr algn="l" marL="437080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Defines critical data and methods for processing into a refined model.</a:t>
            </a:r>
          </a:p>
          <a:p>
            <a:pPr algn="l">
              <a:lnSpc>
                <a:spcPts val="2834"/>
              </a:lnSpc>
              <a:spcBef>
                <a:spcPct val="0"/>
              </a:spcBef>
            </a:pPr>
          </a:p>
        </p:txBody>
      </p:sp>
      <p:sp>
        <p:nvSpPr>
          <p:cNvPr name="TextBox 39" id="39"/>
          <p:cNvSpPr txBox="true"/>
          <p:nvPr/>
        </p:nvSpPr>
        <p:spPr>
          <a:xfrm rot="0">
            <a:off x="2031786" y="8277233"/>
            <a:ext cx="7112214" cy="1779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User Design/Prototype Phase</a:t>
            </a:r>
          </a:p>
          <a:p>
            <a:pPr algn="l" marL="437080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Gathers user feedback and builds a prototype using development tools.</a:t>
            </a:r>
          </a:p>
          <a:p>
            <a:pPr algn="l" marL="437080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Re-examines and validates data from the first phase.</a:t>
            </a:r>
          </a:p>
          <a:p>
            <a:pPr algn="l">
              <a:lnSpc>
                <a:spcPts val="2834"/>
              </a:lnSpc>
              <a:spcBef>
                <a:spcPct val="0"/>
              </a:spcBef>
            </a:pPr>
          </a:p>
        </p:txBody>
      </p:sp>
      <p:sp>
        <p:nvSpPr>
          <p:cNvPr name="TextBox 40" id="40"/>
          <p:cNvSpPr txBox="true"/>
          <p:nvPr/>
        </p:nvSpPr>
        <p:spPr>
          <a:xfrm rot="0">
            <a:off x="10563424" y="6448433"/>
            <a:ext cx="7724576" cy="213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Construction Phase</a:t>
            </a:r>
          </a:p>
          <a:p>
            <a:pPr algn="l" marL="437080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Refines the prototype into a final working product.</a:t>
            </a:r>
          </a:p>
          <a:p>
            <a:pPr algn="l" marL="437080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Uses automated tools to transform processes and data models and incorporates required modifications and enhancements.</a:t>
            </a:r>
          </a:p>
          <a:p>
            <a:pPr algn="l">
              <a:lnSpc>
                <a:spcPts val="2834"/>
              </a:lnSpc>
              <a:spcBef>
                <a:spcPct val="0"/>
              </a:spcBef>
            </a:pPr>
          </a:p>
        </p:txBody>
      </p:sp>
      <p:grpSp>
        <p:nvGrpSpPr>
          <p:cNvPr name="Group 41" id="41"/>
          <p:cNvGrpSpPr/>
          <p:nvPr/>
        </p:nvGrpSpPr>
        <p:grpSpPr>
          <a:xfrm rot="0">
            <a:off x="9559976" y="8324858"/>
            <a:ext cx="717698" cy="717844"/>
            <a:chOff x="0" y="0"/>
            <a:chExt cx="956930" cy="957125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0"/>
              <a:ext cx="956930" cy="957125"/>
              <a:chOff x="0" y="0"/>
              <a:chExt cx="812800" cy="812966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45" id="45"/>
            <p:cNvSpPr txBox="true"/>
            <p:nvPr/>
          </p:nvSpPr>
          <p:spPr>
            <a:xfrm rot="0">
              <a:off x="151160" y="241184"/>
              <a:ext cx="654609" cy="433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  <a:spcBef>
                  <a:spcPct val="0"/>
                </a:spcBef>
              </a:pPr>
              <a:r>
                <a:rPr lang="en-US" b="true" sz="1966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1028700" y="8324858"/>
            <a:ext cx="717698" cy="717844"/>
            <a:chOff x="0" y="0"/>
            <a:chExt cx="956930" cy="957125"/>
          </a:xfrm>
        </p:grpSpPr>
        <p:grpSp>
          <p:nvGrpSpPr>
            <p:cNvPr name="Group 47" id="47"/>
            <p:cNvGrpSpPr/>
            <p:nvPr/>
          </p:nvGrpSpPr>
          <p:grpSpPr>
            <a:xfrm rot="0">
              <a:off x="0" y="0"/>
              <a:ext cx="956930" cy="957125"/>
              <a:chOff x="0" y="0"/>
              <a:chExt cx="812800" cy="812966"/>
            </a:xfrm>
          </p:grpSpPr>
          <p:sp>
            <p:nvSpPr>
              <p:cNvPr name="Freeform 48" id="48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49" id="49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50" id="50"/>
            <p:cNvSpPr txBox="true"/>
            <p:nvPr/>
          </p:nvSpPr>
          <p:spPr>
            <a:xfrm rot="0">
              <a:off x="151160" y="241184"/>
              <a:ext cx="654609" cy="433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53"/>
                </a:lnSpc>
                <a:spcBef>
                  <a:spcPct val="0"/>
                </a:spcBef>
              </a:pPr>
              <a:r>
                <a:rPr lang="en-US" b="true" sz="1966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0563424" y="8277233"/>
            <a:ext cx="7724576" cy="1405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Cutover Phase.</a:t>
            </a:r>
          </a:p>
          <a:p>
            <a:pPr algn="l" marL="437081" indent="-218540" lvl="1">
              <a:lnSpc>
                <a:spcPts val="2834"/>
              </a:lnSpc>
              <a:buFont typeface="Arial"/>
              <a:buChar char="•"/>
            </a:pPr>
            <a:r>
              <a:rPr lang="en-US" sz="2024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Includes data conversion, system testing, changeover to the new system, and user training before deploying</a:t>
            </a:r>
          </a:p>
          <a:p>
            <a:pPr algn="l">
              <a:lnSpc>
                <a:spcPts val="28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985900"/>
            <a:ext cx="8115300" cy="7126936"/>
            <a:chOff x="0" y="0"/>
            <a:chExt cx="10820400" cy="950258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1076166" cy="1076166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6" id="6"/>
            <p:cNvSpPr txBox="true"/>
            <p:nvPr/>
          </p:nvSpPr>
          <p:spPr>
            <a:xfrm rot="0">
              <a:off x="169995" y="275984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0">
              <a:off x="0" y="2066766"/>
              <a:ext cx="1076166" cy="1076166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69995" y="2344458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  <p:grpSp>
          <p:nvGrpSpPr>
            <p:cNvPr name="Group 11" id="11"/>
            <p:cNvGrpSpPr/>
            <p:nvPr/>
          </p:nvGrpSpPr>
          <p:grpSpPr>
            <a:xfrm rot="0">
              <a:off x="0" y="4010444"/>
              <a:ext cx="1076166" cy="1076166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69995" y="4288136"/>
              <a:ext cx="736175" cy="4826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337448" y="-38100"/>
              <a:ext cx="9368335" cy="23198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Risk control - </a:t>
              </a: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ncremental development minimizes the risk of major project failures. Each iteration is easily tested as it is a small manageable unit,  before full deployment.</a:t>
              </a:r>
            </a:p>
            <a:p>
              <a:pPr algn="l">
                <a:lnSpc>
                  <a:spcPts val="2799"/>
                </a:lnSpc>
              </a:pPr>
            </a:p>
            <a:p>
              <a:pPr algn="l">
                <a:lnSpc>
                  <a:spcPts val="2799"/>
                </a:lnSpc>
                <a:spcBef>
                  <a:spcPct val="0"/>
                </a:spcBef>
              </a:pP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1337448" y="6039110"/>
              <a:ext cx="9368335" cy="1380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Better Quality - User feedback throughout ensures the final product meets end user expectations.</a:t>
              </a:r>
            </a:p>
            <a:p>
              <a:pPr algn="l">
                <a:lnSpc>
                  <a:spcPts val="2799"/>
                </a:lnSpc>
                <a:spcBef>
                  <a:spcPct val="0"/>
                </a:spcBef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337448" y="3972344"/>
              <a:ext cx="9368335" cy="13800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  <a:spcBef>
                  <a:spcPct val="0"/>
                </a:spcBef>
              </a:pP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software can be more usable and has a better chance to focus on business problems that are critical to end users rather than technical problems of interest to developers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1337448" y="2028666"/>
              <a:ext cx="9368335" cy="1849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More projects completed on time and within budget - Early error detecti</a:t>
              </a:r>
              <a:r>
                <a:rPr lang="en-US" sz="1999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on reduces debugging costs. Faster product launch means quicker revenue generation.</a:t>
              </a:r>
            </a:p>
            <a:p>
              <a:pPr algn="l">
                <a:lnSpc>
                  <a:spcPts val="2799"/>
                </a:lnSpc>
                <a:spcBef>
                  <a:spcPct val="0"/>
                </a:spcBef>
              </a:pP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0" y="6077210"/>
              <a:ext cx="1076166" cy="1076385"/>
              <a:chOff x="0" y="0"/>
              <a:chExt cx="812800" cy="81296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169995" y="6354902"/>
              <a:ext cx="736175" cy="48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  <p:grpSp>
          <p:nvGrpSpPr>
            <p:cNvPr name="Group 23" id="23"/>
            <p:cNvGrpSpPr/>
            <p:nvPr/>
          </p:nvGrpSpPr>
          <p:grpSpPr>
            <a:xfrm rot="0">
              <a:off x="0" y="8144196"/>
              <a:ext cx="1076166" cy="1076166"/>
              <a:chOff x="0" y="0"/>
              <a:chExt cx="812800" cy="81280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05</a:t>
                </a: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1337448" y="8096571"/>
              <a:ext cx="9482952" cy="14060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34"/>
                </a:lnSpc>
              </a:pPr>
              <a:r>
                <a:rPr lang="en-US" sz="2024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The use of reusable components helps to reduce the cycle time of the project.</a:t>
              </a:r>
            </a:p>
            <a:p>
              <a:pPr algn="l">
                <a:lnSpc>
                  <a:spcPts val="2834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28700" y="933450"/>
            <a:ext cx="13697650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0"/>
              </a:lnSpc>
            </a:pPr>
            <a:r>
              <a:rPr lang="en-US" sz="80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Advantages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28700" y="2459960"/>
            <a:ext cx="6022540" cy="95250"/>
            <a:chOff x="0" y="0"/>
            <a:chExt cx="8030053" cy="127000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1467064" y="31750"/>
              <a:ext cx="1035264" cy="63500"/>
              <a:chOff x="0" y="0"/>
              <a:chExt cx="1222890" cy="75008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32" id="32"/>
            <p:cNvGrpSpPr/>
            <p:nvPr/>
          </p:nvGrpSpPr>
          <p:grpSpPr>
            <a:xfrm rot="0">
              <a:off x="0" y="31750"/>
              <a:ext cx="1035264" cy="63500"/>
              <a:chOff x="0" y="0"/>
              <a:chExt cx="1222890" cy="7500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0">
              <a:off x="6994789" y="0"/>
              <a:ext cx="1035264" cy="63500"/>
              <a:chOff x="0" y="0"/>
              <a:chExt cx="1222890" cy="7500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2936496" y="63500"/>
              <a:ext cx="1035264" cy="63500"/>
              <a:chOff x="0" y="0"/>
              <a:chExt cx="1222890" cy="7500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4289260" y="31750"/>
              <a:ext cx="1035264" cy="63500"/>
              <a:chOff x="0" y="0"/>
              <a:chExt cx="1222890" cy="75008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5642025" y="31750"/>
              <a:ext cx="1035264" cy="63500"/>
              <a:chOff x="0" y="0"/>
              <a:chExt cx="1222890" cy="75008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-228600"/>
                <a:ext cx="1222890" cy="3036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800"/>
                  </a:lnSpc>
                </a:pPr>
              </a:p>
            </p:txBody>
          </p:sp>
        </p:grpSp>
      </p:grpSp>
      <p:grpSp>
        <p:nvGrpSpPr>
          <p:cNvPr name="Group 47" id="47"/>
          <p:cNvGrpSpPr/>
          <p:nvPr/>
        </p:nvGrpSpPr>
        <p:grpSpPr>
          <a:xfrm rot="5400000">
            <a:off x="8257529" y="1086496"/>
            <a:ext cx="11333305" cy="9160313"/>
            <a:chOff x="0" y="0"/>
            <a:chExt cx="2984903" cy="2412593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2984903" cy="2412593"/>
            </a:xfrm>
            <a:custGeom>
              <a:avLst/>
              <a:gdLst/>
              <a:ahLst/>
              <a:cxnLst/>
              <a:rect r="r" b="b" t="t" l="l"/>
              <a:pathLst>
                <a:path h="2412593" w="2984903">
                  <a:moveTo>
                    <a:pt x="0" y="0"/>
                  </a:moveTo>
                  <a:lnTo>
                    <a:pt x="2984903" y="0"/>
                  </a:lnTo>
                  <a:lnTo>
                    <a:pt x="2984903" y="2412593"/>
                  </a:lnTo>
                  <a:lnTo>
                    <a:pt x="0" y="2412593"/>
                  </a:lnTo>
                  <a:close/>
                </a:path>
              </a:pathLst>
            </a:custGeom>
            <a:solidFill>
              <a:srgbClr val="2661C6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28575"/>
              <a:ext cx="2984903" cy="24411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9793550" y="933450"/>
            <a:ext cx="13697650" cy="1313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60"/>
              </a:lnSpc>
            </a:pPr>
            <a:r>
              <a:rPr lang="en-US" sz="8000" b="true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Disadvantages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9793550" y="2803327"/>
            <a:ext cx="807124" cy="807124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4396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9921047" y="3000790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A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9793550" y="4353402"/>
            <a:ext cx="807124" cy="807124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8" id="58"/>
          <p:cNvSpPr txBox="true"/>
          <p:nvPr/>
        </p:nvSpPr>
        <p:spPr>
          <a:xfrm rot="0">
            <a:off x="9921047" y="4552146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A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9793550" y="5811161"/>
            <a:ext cx="807124" cy="807124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4396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9921047" y="6009904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A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796636" y="2765227"/>
            <a:ext cx="70262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Lack of emphasis on non functional requirements,</a:t>
            </a:r>
            <a:r>
              <a:rPr lang="en-US" sz="1999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which are often not visible to the end user in normal operation.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</a:p>
        </p:txBody>
      </p:sp>
      <p:sp>
        <p:nvSpPr>
          <p:cNvPr name="TextBox 64" id="64"/>
          <p:cNvSpPr txBox="true"/>
          <p:nvPr/>
        </p:nvSpPr>
        <p:spPr>
          <a:xfrm rot="0">
            <a:off x="10796636" y="7323135"/>
            <a:ext cx="70262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Heavy need for userinvolvment as  continuous feedback requires users to be highly available. A lack of leads to project failure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796636" y="5773061"/>
            <a:ext cx="7026251" cy="1044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Reduced scalability occurs because a RAD developed application begins as a prototype and evolves into a finished application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0796636" y="4315302"/>
            <a:ext cx="7026251" cy="69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Reduced features due to time boxing, where features are pushed to a later version to finish a release in short period</a:t>
            </a:r>
          </a:p>
        </p:txBody>
      </p:sp>
      <p:grpSp>
        <p:nvGrpSpPr>
          <p:cNvPr name="Group 67" id="67"/>
          <p:cNvGrpSpPr/>
          <p:nvPr/>
        </p:nvGrpSpPr>
        <p:grpSpPr>
          <a:xfrm rot="0">
            <a:off x="9793550" y="7361235"/>
            <a:ext cx="807124" cy="807289"/>
            <a:chOff x="0" y="0"/>
            <a:chExt cx="812800" cy="812966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966"/>
            </a:xfrm>
            <a:custGeom>
              <a:avLst/>
              <a:gdLst/>
              <a:ahLst/>
              <a:cxnLst/>
              <a:rect r="r" b="b" t="t" l="l"/>
              <a:pathLst>
                <a:path h="81296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966"/>
                  </a:lnTo>
                  <a:lnTo>
                    <a:pt x="0" y="812966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812800" cy="851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9921047" y="7559979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A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name="Group 71" id="71"/>
          <p:cNvGrpSpPr/>
          <p:nvPr/>
        </p:nvGrpSpPr>
        <p:grpSpPr>
          <a:xfrm rot="0">
            <a:off x="9793550" y="8911474"/>
            <a:ext cx="807124" cy="807124"/>
            <a:chOff x="0" y="0"/>
            <a:chExt cx="812800" cy="8128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14396"/>
            </a:solidFill>
          </p:spPr>
        </p:sp>
        <p:sp>
          <p:nvSpPr>
            <p:cNvPr name="TextBox 73" id="7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AFAFA"/>
                  </a:solidFill>
                  <a:latin typeface="Canva Sans"/>
                  <a:ea typeface="Canva Sans"/>
                  <a:cs typeface="Canva Sans"/>
                  <a:sym typeface="Canva Sans"/>
                </a:rPr>
                <a:t>05</a:t>
              </a:r>
            </a:p>
          </p:txBody>
        </p:sp>
      </p:grpSp>
      <p:sp>
        <p:nvSpPr>
          <p:cNvPr name="TextBox 74" id="74"/>
          <p:cNvSpPr txBox="true"/>
          <p:nvPr/>
        </p:nvSpPr>
        <p:spPr>
          <a:xfrm rot="0">
            <a:off x="10796636" y="8804842"/>
            <a:ext cx="7112214" cy="106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34"/>
              </a:lnSpc>
              <a:spcBef>
                <a:spcPct val="0"/>
              </a:spcBef>
            </a:pPr>
            <a:r>
              <a:rPr lang="en-US" sz="2024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Poor Documentation as the</a:t>
            </a:r>
            <a:r>
              <a:rPr lang="en-US" sz="2024">
                <a:solidFill>
                  <a:srgbClr val="FAFAFA"/>
                </a:solidFill>
                <a:latin typeface="Open Sans"/>
                <a:ea typeface="Open Sans"/>
                <a:cs typeface="Open Sans"/>
                <a:sym typeface="Open Sans"/>
              </a:rPr>
              <a:t> focus on rapid development often leads to inadequate documentation making maintenance and upgrades harder.</a:t>
            </a:r>
          </a:p>
        </p:txBody>
      </p:sp>
      <p:grpSp>
        <p:nvGrpSpPr>
          <p:cNvPr name="Group 75" id="75"/>
          <p:cNvGrpSpPr/>
          <p:nvPr/>
        </p:nvGrpSpPr>
        <p:grpSpPr>
          <a:xfrm rot="0">
            <a:off x="10893849" y="2313746"/>
            <a:ext cx="776448" cy="79098"/>
            <a:chOff x="0" y="0"/>
            <a:chExt cx="1222890" cy="124577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1222890" cy="124577"/>
            </a:xfrm>
            <a:custGeom>
              <a:avLst/>
              <a:gdLst/>
              <a:ahLst/>
              <a:cxnLst/>
              <a:rect r="r" b="b" t="t" l="l"/>
              <a:pathLst>
                <a:path h="124577" w="1222890">
                  <a:moveTo>
                    <a:pt x="0" y="0"/>
                  </a:moveTo>
                  <a:lnTo>
                    <a:pt x="1222890" y="0"/>
                  </a:lnTo>
                  <a:lnTo>
                    <a:pt x="1222890" y="124577"/>
                  </a:lnTo>
                  <a:lnTo>
                    <a:pt x="0" y="124577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77" id="77"/>
            <p:cNvSpPr txBox="true"/>
            <p:nvPr/>
          </p:nvSpPr>
          <p:spPr>
            <a:xfrm>
              <a:off x="0" y="-28575"/>
              <a:ext cx="1222890" cy="153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78" id="78"/>
          <p:cNvGrpSpPr/>
          <p:nvPr/>
        </p:nvGrpSpPr>
        <p:grpSpPr>
          <a:xfrm rot="0">
            <a:off x="9793550" y="2313746"/>
            <a:ext cx="776448" cy="79098"/>
            <a:chOff x="0" y="0"/>
            <a:chExt cx="1222890" cy="124577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1222890" cy="124577"/>
            </a:xfrm>
            <a:custGeom>
              <a:avLst/>
              <a:gdLst/>
              <a:ahLst/>
              <a:cxnLst/>
              <a:rect r="r" b="b" t="t" l="l"/>
              <a:pathLst>
                <a:path h="124577" w="1222890">
                  <a:moveTo>
                    <a:pt x="0" y="0"/>
                  </a:moveTo>
                  <a:lnTo>
                    <a:pt x="1222890" y="0"/>
                  </a:lnTo>
                  <a:lnTo>
                    <a:pt x="1222890" y="124577"/>
                  </a:lnTo>
                  <a:lnTo>
                    <a:pt x="0" y="124577"/>
                  </a:lnTo>
                  <a:close/>
                </a:path>
              </a:pathLst>
            </a:custGeom>
            <a:solidFill>
              <a:srgbClr val="C14396"/>
            </a:solidFill>
          </p:spPr>
        </p:sp>
        <p:sp>
          <p:nvSpPr>
            <p:cNvPr name="TextBox 80" id="80"/>
            <p:cNvSpPr txBox="true"/>
            <p:nvPr/>
          </p:nvSpPr>
          <p:spPr>
            <a:xfrm>
              <a:off x="0" y="-228600"/>
              <a:ext cx="1222890" cy="35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0"/>
                </a:lnSpc>
              </a:pPr>
            </a:p>
          </p:txBody>
        </p:sp>
      </p:grpSp>
      <p:grpSp>
        <p:nvGrpSpPr>
          <p:cNvPr name="Group 81" id="81"/>
          <p:cNvGrpSpPr/>
          <p:nvPr/>
        </p:nvGrpSpPr>
        <p:grpSpPr>
          <a:xfrm rot="0">
            <a:off x="15125367" y="2313746"/>
            <a:ext cx="776448" cy="79098"/>
            <a:chOff x="0" y="0"/>
            <a:chExt cx="1222890" cy="124577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0" y="0"/>
              <a:ext cx="1222890" cy="124577"/>
            </a:xfrm>
            <a:custGeom>
              <a:avLst/>
              <a:gdLst/>
              <a:ahLst/>
              <a:cxnLst/>
              <a:rect r="r" b="b" t="t" l="l"/>
              <a:pathLst>
                <a:path h="124577" w="1222890">
                  <a:moveTo>
                    <a:pt x="0" y="0"/>
                  </a:moveTo>
                  <a:lnTo>
                    <a:pt x="1222890" y="0"/>
                  </a:lnTo>
                  <a:lnTo>
                    <a:pt x="1222890" y="124577"/>
                  </a:lnTo>
                  <a:lnTo>
                    <a:pt x="0" y="124577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83" id="83"/>
            <p:cNvSpPr txBox="true"/>
            <p:nvPr/>
          </p:nvSpPr>
          <p:spPr>
            <a:xfrm>
              <a:off x="0" y="-28575"/>
              <a:ext cx="1222890" cy="153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4" id="84"/>
          <p:cNvGrpSpPr/>
          <p:nvPr/>
        </p:nvGrpSpPr>
        <p:grpSpPr>
          <a:xfrm rot="0">
            <a:off x="11995922" y="2353295"/>
            <a:ext cx="776448" cy="79098"/>
            <a:chOff x="0" y="0"/>
            <a:chExt cx="1222890" cy="124577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1222890" cy="124577"/>
            </a:xfrm>
            <a:custGeom>
              <a:avLst/>
              <a:gdLst/>
              <a:ahLst/>
              <a:cxnLst/>
              <a:rect r="r" b="b" t="t" l="l"/>
              <a:pathLst>
                <a:path h="124577" w="1222890">
                  <a:moveTo>
                    <a:pt x="0" y="0"/>
                  </a:moveTo>
                  <a:lnTo>
                    <a:pt x="1222890" y="0"/>
                  </a:lnTo>
                  <a:lnTo>
                    <a:pt x="1222890" y="124577"/>
                  </a:lnTo>
                  <a:lnTo>
                    <a:pt x="0" y="124577"/>
                  </a:lnTo>
                  <a:close/>
                </a:path>
              </a:pathLst>
            </a:custGeom>
            <a:solidFill>
              <a:srgbClr val="C14396"/>
            </a:solidFill>
          </p:spPr>
        </p:sp>
        <p:sp>
          <p:nvSpPr>
            <p:cNvPr name="TextBox 86" id="86"/>
            <p:cNvSpPr txBox="true"/>
            <p:nvPr/>
          </p:nvSpPr>
          <p:spPr>
            <a:xfrm>
              <a:off x="0" y="-228600"/>
              <a:ext cx="1222890" cy="35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0"/>
                </a:lnSpc>
              </a:pP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13010495" y="2313746"/>
            <a:ext cx="776448" cy="79098"/>
            <a:chOff x="0" y="0"/>
            <a:chExt cx="1222890" cy="124577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1222890" cy="124577"/>
            </a:xfrm>
            <a:custGeom>
              <a:avLst/>
              <a:gdLst/>
              <a:ahLst/>
              <a:cxnLst/>
              <a:rect r="r" b="b" t="t" l="l"/>
              <a:pathLst>
                <a:path h="124577" w="1222890">
                  <a:moveTo>
                    <a:pt x="0" y="0"/>
                  </a:moveTo>
                  <a:lnTo>
                    <a:pt x="1222890" y="0"/>
                  </a:lnTo>
                  <a:lnTo>
                    <a:pt x="1222890" y="124577"/>
                  </a:lnTo>
                  <a:lnTo>
                    <a:pt x="0" y="124577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228600"/>
              <a:ext cx="1222890" cy="35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0"/>
                </a:lnSpc>
              </a:pP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14025069" y="2313746"/>
            <a:ext cx="776448" cy="79098"/>
            <a:chOff x="0" y="0"/>
            <a:chExt cx="1222890" cy="124577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222890" cy="124577"/>
            </a:xfrm>
            <a:custGeom>
              <a:avLst/>
              <a:gdLst/>
              <a:ahLst/>
              <a:cxnLst/>
              <a:rect r="r" b="b" t="t" l="l"/>
              <a:pathLst>
                <a:path h="124577" w="1222890">
                  <a:moveTo>
                    <a:pt x="0" y="0"/>
                  </a:moveTo>
                  <a:lnTo>
                    <a:pt x="1222890" y="0"/>
                  </a:lnTo>
                  <a:lnTo>
                    <a:pt x="1222890" y="124577"/>
                  </a:lnTo>
                  <a:lnTo>
                    <a:pt x="0" y="124577"/>
                  </a:lnTo>
                  <a:close/>
                </a:path>
              </a:pathLst>
            </a:custGeom>
            <a:solidFill>
              <a:srgbClr val="C14396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228600"/>
              <a:ext cx="1222890" cy="3531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0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12391" y="2617484"/>
            <a:ext cx="5116012" cy="156900"/>
            <a:chOff x="0" y="0"/>
            <a:chExt cx="6821350" cy="20920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410675" y="0"/>
              <a:ext cx="3410675" cy="209201"/>
              <a:chOff x="0" y="0"/>
              <a:chExt cx="1222890" cy="7500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3410675" cy="209201"/>
              <a:chOff x="0" y="0"/>
              <a:chExt cx="1222890" cy="750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5709797" y="971550"/>
            <a:ext cx="7521201" cy="15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b="true" sz="50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Best Applications of RAD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7075" y="7512058"/>
            <a:ext cx="552131" cy="371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49930" y="3743011"/>
            <a:ext cx="4116326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Small to Medium-Sized Projects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Works well when project complexity is moderate.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- Example: Customer Relationship Management (CRM) systems.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476410" y="3850709"/>
            <a:ext cx="807124" cy="807289"/>
            <a:chOff x="0" y="0"/>
            <a:chExt cx="812800" cy="8129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966"/>
            </a:xfrm>
            <a:custGeom>
              <a:avLst/>
              <a:gdLst/>
              <a:ahLst/>
              <a:cxnLst/>
              <a:rect r="r" b="b" t="t" l="l"/>
              <a:pathLst>
                <a:path h="81296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966"/>
                  </a:lnTo>
                  <a:lnTo>
                    <a:pt x="0" y="812966"/>
                  </a:lnTo>
                  <a:close/>
                </a:path>
              </a:pathLst>
            </a:custGeom>
            <a:solidFill>
              <a:srgbClr val="61CAE8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1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03906" y="4049453"/>
            <a:ext cx="552131" cy="37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6"/>
              </a:lnSpc>
              <a:spcBef>
                <a:spcPct val="0"/>
              </a:spcBef>
            </a:pPr>
            <a:r>
              <a:rPr lang="en-US" b="true" sz="2212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49930" y="6928171"/>
            <a:ext cx="4116326" cy="258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Applications with Unclear Requirements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Ideal when requirements are expected to evolve.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Example: Startups developing MVPs (Minimum Viable Products).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76410" y="6966271"/>
            <a:ext cx="807124" cy="807289"/>
            <a:chOff x="0" y="0"/>
            <a:chExt cx="1076166" cy="107638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1076166" cy="1076385"/>
              <a:chOff x="0" y="0"/>
              <a:chExt cx="812800" cy="812966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169995" y="277692"/>
              <a:ext cx="736175" cy="48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237668" y="3743011"/>
            <a:ext cx="4116326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UI/UX-Centric Applications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Suitable for applications where user experience is critical.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Example: Mobile apps, web-based applications.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6264148" y="3850709"/>
            <a:ext cx="807124" cy="807289"/>
            <a:chOff x="0" y="0"/>
            <a:chExt cx="1076166" cy="1076385"/>
          </a:xfrm>
        </p:grpSpPr>
        <p:grpSp>
          <p:nvGrpSpPr>
            <p:cNvPr name="Group 24" id="24"/>
            <p:cNvGrpSpPr/>
            <p:nvPr/>
          </p:nvGrpSpPr>
          <p:grpSpPr>
            <a:xfrm rot="0">
              <a:off x="0" y="0"/>
              <a:ext cx="1076166" cy="1076385"/>
              <a:chOff x="0" y="0"/>
              <a:chExt cx="812800" cy="812966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169995" y="277692"/>
              <a:ext cx="736175" cy="48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03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7237668" y="6997769"/>
            <a:ext cx="4116326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true">
                <a:solidFill>
                  <a:srgbClr val="1F202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Time-Sensitive Projects</a:t>
            </a:r>
          </a:p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When there is a strict deadline, RAD ensures faster delivery.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- Example: Internal business applications that need quick deployment.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6264148" y="7035869"/>
            <a:ext cx="807124" cy="807289"/>
            <a:chOff x="0" y="0"/>
            <a:chExt cx="1076166" cy="1076385"/>
          </a:xfrm>
        </p:grpSpPr>
        <p:grpSp>
          <p:nvGrpSpPr>
            <p:cNvPr name="Group 30" id="30"/>
            <p:cNvGrpSpPr/>
            <p:nvPr/>
          </p:nvGrpSpPr>
          <p:grpSpPr>
            <a:xfrm rot="0">
              <a:off x="0" y="0"/>
              <a:ext cx="1076166" cy="1076385"/>
              <a:chOff x="0" y="0"/>
              <a:chExt cx="812800" cy="812966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3" id="33"/>
            <p:cNvSpPr txBox="true"/>
            <p:nvPr/>
          </p:nvSpPr>
          <p:spPr>
            <a:xfrm rot="0">
              <a:off x="169995" y="277692"/>
              <a:ext cx="736175" cy="48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04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1906445" y="5054604"/>
            <a:ext cx="5089847" cy="2918460"/>
            <a:chOff x="0" y="0"/>
            <a:chExt cx="6786462" cy="3891280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1298027" y="-38100"/>
              <a:ext cx="5488435" cy="39293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40"/>
                </a:lnSpc>
              </a:pPr>
              <a:r>
                <a:rPr lang="en-US" sz="2100" b="true">
                  <a:solidFill>
                    <a:srgbClr val="1F202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Prototyping-Based Development</a:t>
              </a:r>
            </a:p>
            <a:p>
              <a:pPr algn="l">
                <a:lnSpc>
                  <a:spcPts val="2940"/>
                </a:lnSpc>
              </a:pPr>
              <a:r>
                <a:rPr lang="en-US" sz="2100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Useful when stakeholders need a working model before finalizing requirements.</a:t>
              </a:r>
            </a:p>
            <a:p>
              <a:pPr algn="l">
                <a:lnSpc>
                  <a:spcPts val="2940"/>
                </a:lnSpc>
                <a:spcBef>
                  <a:spcPct val="0"/>
                </a:spcBef>
              </a:pPr>
              <a:r>
                <a:rPr lang="en-US" sz="2100">
                  <a:solidFill>
                    <a:srgbClr val="1F2020"/>
                  </a:solidFill>
                  <a:latin typeface="Open Sans"/>
                  <a:ea typeface="Open Sans"/>
                  <a:cs typeface="Open Sans"/>
                  <a:sym typeface="Open Sans"/>
                </a:rPr>
                <a:t>Example: E-commerce platforms with frequently changing features.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0" y="92797"/>
              <a:ext cx="1076166" cy="1076385"/>
              <a:chOff x="0" y="0"/>
              <a:chExt cx="812800" cy="812966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812800" cy="812966"/>
              </a:xfrm>
              <a:custGeom>
                <a:avLst/>
                <a:gdLst/>
                <a:ahLst/>
                <a:cxnLst/>
                <a:rect r="r" b="b" t="t" l="l"/>
                <a:pathLst>
                  <a:path h="812966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966"/>
                    </a:lnTo>
                    <a:lnTo>
                      <a:pt x="0" y="812966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38100"/>
                <a:ext cx="812800" cy="8510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39" id="39"/>
            <p:cNvSpPr txBox="true"/>
            <p:nvPr/>
          </p:nvSpPr>
          <p:spPr>
            <a:xfrm rot="0">
              <a:off x="169995" y="370489"/>
              <a:ext cx="736175" cy="4829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096"/>
                </a:lnSpc>
                <a:spcBef>
                  <a:spcPct val="0"/>
                </a:spcBef>
              </a:pPr>
              <a:r>
                <a:rPr lang="en-US" b="true" sz="2212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05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85994" y="2354326"/>
            <a:ext cx="5116012" cy="156900"/>
            <a:chOff x="0" y="0"/>
            <a:chExt cx="6821350" cy="20920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3410675" y="0"/>
              <a:ext cx="3410675" cy="209201"/>
              <a:chOff x="0" y="0"/>
              <a:chExt cx="1222890" cy="75008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2661C6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0"/>
              <a:ext cx="3410675" cy="209201"/>
              <a:chOff x="0" y="0"/>
              <a:chExt cx="1222890" cy="7500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22890" cy="75008"/>
              </a:xfrm>
              <a:custGeom>
                <a:avLst/>
                <a:gdLst/>
                <a:ahLst/>
                <a:cxnLst/>
                <a:rect r="r" b="b" t="t" l="l"/>
                <a:pathLst>
                  <a:path h="75008" w="1222890">
                    <a:moveTo>
                      <a:pt x="0" y="0"/>
                    </a:moveTo>
                    <a:lnTo>
                      <a:pt x="1222890" y="0"/>
                    </a:lnTo>
                    <a:lnTo>
                      <a:pt x="1222890" y="75008"/>
                    </a:lnTo>
                    <a:lnTo>
                      <a:pt x="0" y="75008"/>
                    </a:lnTo>
                    <a:close/>
                  </a:path>
                </a:pathLst>
              </a:custGeom>
              <a:solidFill>
                <a:srgbClr val="61CAE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1222890" cy="10358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60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5207404" y="971550"/>
            <a:ext cx="7521201" cy="81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0"/>
              </a:lnSpc>
            </a:pPr>
            <a:r>
              <a:rPr lang="en-US" b="true" sz="5000">
                <a:solidFill>
                  <a:srgbClr val="1F202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43808" y="3723961"/>
            <a:ext cx="13853180" cy="246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1F2020"/>
                </a:solidFill>
                <a:latin typeface="Open Sans"/>
                <a:ea typeface="Open Sans"/>
                <a:cs typeface="Open Sans"/>
                <a:sym typeface="Open Sans"/>
              </a:rPr>
              <a:t>RAD is an effective development methodology for projects that require speed, user involvement, and flexibility. However, it is not ideal for large-scale, security-critical applications that demand extensive documentation and rigorous testing. Organizations must assess their project requirements, team expertise, and user availability before adopting RAD.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DAGgQxcbJ4Y</dc:identifier>
  <dcterms:modified xsi:type="dcterms:W3CDTF">2011-08-01T06:04:30Z</dcterms:modified>
  <cp:revision>1</cp:revision>
  <dc:title>Methodology Rad</dc:title>
</cp:coreProperties>
</file>