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a4effd2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a4effd2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a4effd2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a4effd2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a1c4645e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a1c4645e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a1c4645e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a1c4645e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a1c4645e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a1c4645e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a4effd2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a4effd2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a4effd2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a4effd2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a4effd2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a4effd2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a4effd2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a4effd2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a4effd2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a4effd2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PROTOTYPING.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customer might lose interest in the product if he/she is not satisfied with the initial prototype.</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not be scalable to meet the future needs of the customer.</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not accurately represent the final product due to limited functionality or incomplete features.</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focus on prototype development may shift away from the final product, leading to delays in the development process.</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give a false sense of completion, leading to the premature release of the product.</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not consider technical feasibility and scalability issues that can arise during the final product development.</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be developed using different tools and technologies, leading to additional training and maintenance costs.</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prototype may not reflect the actual business requirements of the customer, leading to dissatisfaction with the final product.</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Applications of Prototyping Model </a:t>
            </a:r>
            <a:endParaRPr b="1">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Prototyping Model should be used when the requirements of the product are not clearly understood or are unstable. </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prototyping model can also be used if requirements are changing quickly. </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This model can be successfully used for developing user interfaces, high-technology software-intensive systems, and systems with complex algorithms and interfaces. </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prototyping Model is also a very good choice to demonstrate the technical feasibility of the product.</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rPr lang="en"/>
              <a:t>THE END.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rgbClr val="273239"/>
                </a:solidFill>
                <a:highlight>
                  <a:srgbClr val="FFFFFF"/>
                </a:highlight>
                <a:latin typeface="Nunito"/>
                <a:ea typeface="Nunito"/>
                <a:cs typeface="Nunito"/>
                <a:sym typeface="Nunito"/>
              </a:rPr>
              <a:t>Prototyping is defined as the process of developing a working replication of a product or system that has to be engineered. It offers a small-scale facsimile of the end product and is used for obtaining customer feedback.</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350">
                <a:solidFill>
                  <a:srgbClr val="273239"/>
                </a:solidFill>
                <a:highlight>
                  <a:srgbClr val="FFFFFF"/>
                </a:highlight>
                <a:latin typeface="Nunito"/>
                <a:ea typeface="Nunito"/>
                <a:cs typeface="Nunito"/>
                <a:sym typeface="Nunito"/>
              </a:rPr>
              <a:t>This model is used when the customers do not know the exact project requirements beforehand. In this model, a prototype of the end product is first developed, tested, and refined as per customer feedback repeatedly till a final acceptable prototype is achieved which forms the basis for developing the final product.</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350">
                <a:solidFill>
                  <a:srgbClr val="273239"/>
                </a:solidFill>
                <a:highlight>
                  <a:srgbClr val="FFFFFF"/>
                </a:highlight>
                <a:latin typeface="Nunito"/>
                <a:ea typeface="Nunito"/>
                <a:cs typeface="Nunito"/>
                <a:sym typeface="Nunito"/>
              </a:rPr>
              <a:t>In this process model, the system is partially implemented before or during the analysis phase thereby allowing the customers to see the product early in the life cycle. The process starts by interviewing the customers and developing the incomplete high-level paper model. This document is used to build the initial prototype supporting only the basic functionality as desired by the customer. Once the customer figures out the problems, the prototype is further refined to eliminate them. The process continues until the user approves the prototype and finds the working model to be satisfactory.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1350">
                <a:solidFill>
                  <a:srgbClr val="273239"/>
                </a:solidFill>
                <a:highlight>
                  <a:srgbClr val="FFFFFF"/>
                </a:highlight>
                <a:latin typeface="Nunito"/>
                <a:ea typeface="Nunito"/>
                <a:cs typeface="Nunito"/>
                <a:sym typeface="Nunito"/>
              </a:rPr>
              <a:t>The goal of a prototype is to evaluate an idea.</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b="1" lang="en">
                <a:solidFill>
                  <a:srgbClr val="273239"/>
                </a:solidFill>
                <a:highlight>
                  <a:srgbClr val="FFFFFF"/>
                </a:highlight>
                <a:latin typeface="Nunito"/>
                <a:ea typeface="Nunito"/>
                <a:cs typeface="Nunito"/>
                <a:sym typeface="Nunito"/>
              </a:rPr>
              <a:t>Steps of Prototyping Model</a:t>
            </a:r>
            <a:endParaRPr b="1">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1: Requirement Gathering and Analysis: </a:t>
            </a:r>
            <a:r>
              <a:rPr lang="en" sz="1350">
                <a:solidFill>
                  <a:srgbClr val="273239"/>
                </a:solidFill>
                <a:highlight>
                  <a:srgbClr val="FFFFFF"/>
                </a:highlight>
                <a:latin typeface="Nunito"/>
                <a:ea typeface="Nunito"/>
                <a:cs typeface="Nunito"/>
                <a:sym typeface="Nunito"/>
              </a:rPr>
              <a:t>This is the initial step in designing a prototype model. In this phase, users are asked about what they expect or what they want from the system.</a:t>
            </a:r>
            <a:endParaRPr sz="13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2: Quick Design: </a:t>
            </a:r>
            <a:r>
              <a:rPr lang="en" sz="1350">
                <a:solidFill>
                  <a:srgbClr val="273239"/>
                </a:solidFill>
                <a:highlight>
                  <a:srgbClr val="FFFFFF"/>
                </a:highlight>
                <a:latin typeface="Nunito"/>
                <a:ea typeface="Nunito"/>
                <a:cs typeface="Nunito"/>
                <a:sym typeface="Nunito"/>
              </a:rPr>
              <a:t>This is the second step in the Prototyping Model. This model covers the basic design of the requirement through which a quick overview can be easily described.</a:t>
            </a:r>
            <a:endParaRPr sz="13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3: Build a Prototype: </a:t>
            </a:r>
            <a:r>
              <a:rPr lang="en" sz="1350">
                <a:solidFill>
                  <a:srgbClr val="273239"/>
                </a:solidFill>
                <a:highlight>
                  <a:srgbClr val="FFFFFF"/>
                </a:highlight>
                <a:latin typeface="Nunito"/>
                <a:ea typeface="Nunito"/>
                <a:cs typeface="Nunito"/>
                <a:sym typeface="Nunito"/>
              </a:rPr>
              <a:t>This step helps in building an actual prototype from the knowledge gained from prototype design.</a:t>
            </a:r>
            <a:endParaRPr sz="13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4: Initial User Evaluation: </a:t>
            </a:r>
            <a:r>
              <a:rPr lang="en" sz="1350">
                <a:solidFill>
                  <a:srgbClr val="273239"/>
                </a:solidFill>
                <a:highlight>
                  <a:srgbClr val="FFFFFF"/>
                </a:highlight>
                <a:latin typeface="Nunito"/>
                <a:ea typeface="Nunito"/>
                <a:cs typeface="Nunito"/>
                <a:sym typeface="Nunito"/>
              </a:rPr>
              <a:t>This step describes the preliminary testing where the investigation of the performance model occurs, as the customer will tell the strengths and weaknesses of the design, which was sent to the developer.</a:t>
            </a:r>
            <a:endParaRPr sz="13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5: Refining Prototype: </a:t>
            </a:r>
            <a:r>
              <a:rPr lang="en" sz="1350">
                <a:solidFill>
                  <a:srgbClr val="273239"/>
                </a:solidFill>
                <a:highlight>
                  <a:srgbClr val="FFFFFF"/>
                </a:highlight>
                <a:latin typeface="Nunito"/>
                <a:ea typeface="Nunito"/>
                <a:cs typeface="Nunito"/>
                <a:sym typeface="Nunito"/>
              </a:rPr>
              <a:t>If any feedback is given by the user, then improving the client’s response to feedback and suggestions, the final system is approved.</a:t>
            </a:r>
            <a:endParaRPr sz="13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Step 6: Implement Product and Maintain: </a:t>
            </a:r>
            <a:r>
              <a:rPr lang="en" sz="1350">
                <a:solidFill>
                  <a:srgbClr val="273239"/>
                </a:solidFill>
                <a:highlight>
                  <a:srgbClr val="FFFFFF"/>
                </a:highlight>
                <a:latin typeface="Nunito"/>
                <a:ea typeface="Nunito"/>
                <a:cs typeface="Nunito"/>
                <a:sym typeface="Nunito"/>
              </a:rPr>
              <a:t>This is the final step in the phase of the Prototyping Model where the final system is tested and distributed to production, here the program is run regularly to prevent failures.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Types of Prototyping Models</a:t>
            </a:r>
            <a:endParaRPr b="1">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There are four types of Prototyping Models, which are described below.</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Rapid Throwaway Prototyping</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Evolutionary Prototyping</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Incremental Prototyping</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Extreme Prototyping</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1. Rapid Throwaway Prototyping</a:t>
            </a:r>
            <a:endParaRPr b="1" sz="1500">
              <a:solidFill>
                <a:srgbClr val="273239"/>
              </a:solidFill>
              <a:highlight>
                <a:srgbClr val="FFFFFF"/>
              </a:highlight>
              <a:latin typeface="Nunito"/>
              <a:ea typeface="Nunito"/>
              <a:cs typeface="Nunito"/>
              <a:sym typeface="Nunito"/>
            </a:endParaRPr>
          </a:p>
          <a:p>
            <a:pPr indent="-295036" lvl="0" marL="685800" rtl="0" algn="l">
              <a:lnSpc>
                <a:spcPct val="158000"/>
              </a:lnSpc>
              <a:spcBef>
                <a:spcPts val="180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This technique offers a useful method of exploring ideas and getting customer feedback for each of them.</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this method, a developed prototype need not necessarily be a part of the accepted prototype.</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Customer feedback helps prevent unnecessary design faults and hence, the final prototype developed is of better quality.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2. Evolutionary Prototyping</a:t>
            </a:r>
            <a:endParaRPr b="1" sz="1500">
              <a:solidFill>
                <a:srgbClr val="273239"/>
              </a:solidFill>
              <a:highlight>
                <a:srgbClr val="FFFFFF"/>
              </a:highlight>
              <a:latin typeface="Nunito"/>
              <a:ea typeface="Nunito"/>
              <a:cs typeface="Nunito"/>
              <a:sym typeface="Nunito"/>
            </a:endParaRPr>
          </a:p>
          <a:p>
            <a:pPr indent="-295036" lvl="0" marL="685800" rtl="0" algn="l">
              <a:lnSpc>
                <a:spcPct val="158000"/>
              </a:lnSpc>
              <a:spcBef>
                <a:spcPts val="180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this method, the prototype developed initially is incrementally refined based on customer feedback till it finally gets accepted.</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comparison to Rapid Throwaway Prototyping, it offers a better approach that saves time as well as effort.</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This is because developing a prototype from scratch for every iteration of the process can sometimes be very frustrating for the developers.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3. Incremental Prototyping</a:t>
            </a:r>
            <a:endParaRPr b="1" sz="1500">
              <a:solidFill>
                <a:srgbClr val="273239"/>
              </a:solidFill>
              <a:highlight>
                <a:srgbClr val="FFFFFF"/>
              </a:highlight>
              <a:latin typeface="Nunito"/>
              <a:ea typeface="Nunito"/>
              <a:cs typeface="Nunito"/>
              <a:sym typeface="Nunito"/>
            </a:endParaRPr>
          </a:p>
          <a:p>
            <a:pPr indent="-295036" lvl="0" marL="685800" rtl="0" algn="l">
              <a:lnSpc>
                <a:spcPct val="158000"/>
              </a:lnSpc>
              <a:spcBef>
                <a:spcPts val="180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this type of incremental prototyping, the final expected product is broken into different small pieces of prototypes and developed individually.</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the end, when all individual pieces are properly developed, then the different prototypes are collectively merged into a single final product in their predefined order.</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It’s a very efficient approach that reduces the complexity of the development process, where the goal is divided into sub-parts and each sub-part is developed individually.</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time interval between the project’s beginning and final delivery is substantially reduced because all parts of the system are prototyped and tested simultaneously.</a:t>
            </a:r>
            <a:endParaRPr sz="1350">
              <a:solidFill>
                <a:srgbClr val="273239"/>
              </a:solidFill>
              <a:highlight>
                <a:srgbClr val="FFFFFF"/>
              </a:highlight>
              <a:latin typeface="Nunito"/>
              <a:ea typeface="Nunito"/>
              <a:cs typeface="Nunito"/>
              <a:sym typeface="Nunito"/>
            </a:endParaRPr>
          </a:p>
          <a:p>
            <a:pPr indent="-295036"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Of course, there might be the possibility that the pieces just do not fit together due to some lack of ness in the development phase – this can only be fixed by careful and complete plotting of the entire system before prototyping starts.</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4. Extreme Prototyping</a:t>
            </a:r>
            <a:endParaRPr b="1" sz="1500">
              <a:solidFill>
                <a:srgbClr val="273239"/>
              </a:solidFill>
              <a:highlight>
                <a:srgbClr val="FFFFFF"/>
              </a:highlight>
              <a:latin typeface="Nunito"/>
              <a:ea typeface="Nunito"/>
              <a:cs typeface="Nunito"/>
              <a:sym typeface="Nunito"/>
            </a:endParaRPr>
          </a:p>
          <a:p>
            <a:pPr indent="0" lvl="0" marL="0" rtl="0" algn="just">
              <a:spcBef>
                <a:spcPts val="1800"/>
              </a:spcBef>
              <a:spcAft>
                <a:spcPts val="0"/>
              </a:spcAft>
              <a:buClr>
                <a:schemeClr val="dk1"/>
              </a:buClr>
              <a:buSzPct val="81481"/>
              <a:buFont typeface="Arial"/>
              <a:buNone/>
            </a:pPr>
            <a:r>
              <a:rPr lang="en" sz="1350">
                <a:solidFill>
                  <a:srgbClr val="273239"/>
                </a:solidFill>
                <a:highlight>
                  <a:srgbClr val="FFFFFF"/>
                </a:highlight>
                <a:latin typeface="Nunito"/>
                <a:ea typeface="Nunito"/>
                <a:cs typeface="Nunito"/>
                <a:sym typeface="Nunito"/>
              </a:rPr>
              <a:t>This method is mainly used for web development. It consists of three sequential independent phases:</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80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this phase, a basic prototype with all the existing static pages is presented in HTML format.</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the 2nd phase, Functional screens are made with a simulated data process using a prototype services layer.</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This is the final step where all the services are implemented and associated with the final prototype.</a:t>
            </a:r>
            <a:endParaRPr sz="1350">
              <a:solidFill>
                <a:srgbClr val="273239"/>
              </a:solidFill>
              <a:highlight>
                <a:srgbClr val="FFFFFF"/>
              </a:highlight>
              <a:latin typeface="Nunito"/>
              <a:ea typeface="Nunito"/>
              <a:cs typeface="Nunito"/>
              <a:sym typeface="Nunito"/>
            </a:endParaRPr>
          </a:p>
          <a:p>
            <a:pPr indent="0" lvl="0" marL="0" rtl="0" algn="just">
              <a:spcBef>
                <a:spcPts val="1800"/>
              </a:spcBef>
              <a:spcAft>
                <a:spcPts val="0"/>
              </a:spcAft>
              <a:buClr>
                <a:schemeClr val="dk1"/>
              </a:buClr>
              <a:buSzPct val="81481"/>
              <a:buFont typeface="Arial"/>
              <a:buNone/>
            </a:pPr>
            <a:r>
              <a:rPr lang="en" sz="1350">
                <a:solidFill>
                  <a:srgbClr val="273239"/>
                </a:solidFill>
                <a:highlight>
                  <a:srgbClr val="FFFFFF"/>
                </a:highlight>
                <a:latin typeface="Nunito"/>
                <a:ea typeface="Nunito"/>
                <a:cs typeface="Nunito"/>
                <a:sym typeface="Nunito"/>
              </a:rPr>
              <a:t>This Extreme Prototyping method makes the project cycling and delivery robust and fast and keeps the entire developer team focused and centralized on product deliveries rather than discovering all possible needs and specifications and adding necessitated features.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Clr>
                <a:schemeClr val="dk1"/>
              </a:buClr>
              <a:buSzPct val="61111"/>
              <a:buFont typeface="Arial"/>
              <a:buNone/>
            </a:pPr>
            <a:r>
              <a:rPr b="1" lang="en">
                <a:solidFill>
                  <a:srgbClr val="273239"/>
                </a:solidFill>
                <a:highlight>
                  <a:srgbClr val="FFFFFF"/>
                </a:highlight>
                <a:latin typeface="Nunito"/>
                <a:ea typeface="Nunito"/>
                <a:cs typeface="Nunito"/>
                <a:sym typeface="Nunito"/>
              </a:rPr>
              <a:t>Advantages of Prototyping Model</a:t>
            </a:r>
            <a:endParaRPr b="1">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customers get to see the partial product early in the life cycle. This ensures a greater level of customer satisfaction and comfort.</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New requirements can be easily accommodated as there is scope for refinement.</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Missing functionalities can be easily figured out.</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Errors can be detected much earlier thereby saving a lot of effort and cost, besides enhancing the quality of the software.</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 developed prototype can be reused by the developer for more complicated projects in the future. </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Flexibility in design.</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Early feedback from customers and stakeholders can help guide the development process and ensure that the final product meets their needs and expectations.</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Prototyping can be used to test and validate design decisions, allowing for adjustments to be made before significant resources are invested in development.</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Prototyping can help reduce the risk of project failure by identifying potential issues and addressing them early in the process.</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Prototyping can facilitate communication and collaboration among team members and stakeholders, improving overall project efficiency and effectiveness.</a:t>
            </a:r>
            <a:endParaRPr sz="1350">
              <a:solidFill>
                <a:srgbClr val="273239"/>
              </a:solidFill>
              <a:highlight>
                <a:srgbClr val="FFFFFF"/>
              </a:highlight>
              <a:latin typeface="Nunito"/>
              <a:ea typeface="Nunito"/>
              <a:cs typeface="Nunito"/>
              <a:sym typeface="Nunito"/>
            </a:endParaRPr>
          </a:p>
          <a:p>
            <a:pPr indent="-282178"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Prototyping can help bridge the gap between technical and non-technical stakeholders by providing a tangible representation of the product.</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b="1" lang="en">
                <a:solidFill>
                  <a:srgbClr val="273239"/>
                </a:solidFill>
                <a:highlight>
                  <a:srgbClr val="FFFFFF"/>
                </a:highlight>
                <a:latin typeface="Nunito"/>
                <a:ea typeface="Nunito"/>
                <a:cs typeface="Nunito"/>
                <a:sym typeface="Nunito"/>
              </a:rPr>
              <a:t>Disadvantages of the Prototyping Model</a:t>
            </a:r>
            <a:endParaRPr b="1">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Costly concerning time as well as money.</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There may be too much variation in requirements each time the prototype is evaluated by the customer.</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Poor Documentation due to continuously changing customer requirements.</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It is very difficult for developers to accommodate all the changes demanded by the customer.</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There is uncertainty in determining the number of iterations that would be required before the prototype is finally accepted by the customer.</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After seeing an early prototype, the customers sometimes demand the actual product to be delivered soon.</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Developers in a hurry to build prototypes may end up with sub-optimal solutions.</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