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Quicksand"/>
      <p:bold r:id="rId19"/>
    </p:embeddedFont>
    <p:embeddedFont>
      <p:font typeface="Shrikhand"/>
      <p:regular r:id="rId20"/>
    </p:embeddedFont>
    <p:embeddedFont>
      <p:font typeface="Quicksand Medium"/>
      <p:regular r:id="rId21"/>
      <p:bold r:id="rId22"/>
    </p:embeddedFont>
    <p:embeddedFont>
      <p:font typeface="Open Sans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hrikhand-regular.fntdata"/><Relationship Id="rId11" Type="http://schemas.openxmlformats.org/officeDocument/2006/relationships/slide" Target="slides/slide5.xml"/><Relationship Id="rId22" Type="http://schemas.openxmlformats.org/officeDocument/2006/relationships/font" Target="fonts/QuicksandMedium-bold.fntdata"/><Relationship Id="rId10" Type="http://schemas.openxmlformats.org/officeDocument/2006/relationships/slide" Target="slides/slide4.xml"/><Relationship Id="rId21" Type="http://schemas.openxmlformats.org/officeDocument/2006/relationships/font" Target="fonts/QuicksandMedium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Quicksand-bold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3a6ccf1c99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33a6ccf1c99_2_2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3a6ccf1c99_2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33a6ccf1c99_2_2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3a6ccf1c99_2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33a6ccf1c99_2_2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a6ccf1c99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3a6ccf1c99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a6ccf1c99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3a6ccf1c99_2_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a6ccf1c99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3a6ccf1c99_2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a6ccf1c99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3a6ccf1c99_2_1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a6ccf1c99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3a6ccf1c99_2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a6ccf1c99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3a6ccf1c99_2_1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a6ccf1c99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3a6ccf1c99_2_1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a6ccf1c99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3a6ccf1c99_2_1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270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2188344" y="485775"/>
            <a:ext cx="4767312" cy="520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PROTOTYPING TOOLS</a:t>
            </a:r>
            <a:endParaRPr sz="700"/>
          </a:p>
        </p:txBody>
      </p:sp>
      <p:sp>
        <p:nvSpPr>
          <p:cNvPr id="277" name="Google Shape;277;p34"/>
          <p:cNvSpPr txBox="1"/>
          <p:nvPr/>
        </p:nvSpPr>
        <p:spPr>
          <a:xfrm>
            <a:off x="1185850" y="1060546"/>
            <a:ext cx="6772300" cy="3726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1" marL="596900" marR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E1F16B"/>
              </a:buClr>
              <a:buSzPts val="2800"/>
              <a:buFont typeface="Quicksand Medium"/>
              <a:buAutoNum type="arabicPeriod"/>
            </a:pPr>
            <a:r>
              <a:rPr b="1" i="0" lang="en" sz="2800" u="none" cap="none" strike="noStrike">
                <a:solidFill>
                  <a:srgbClr val="E1F16B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Wireframing tools: Figma, Sketch, Adobe XD.</a:t>
            </a:r>
            <a:endParaRPr sz="700"/>
          </a:p>
          <a:p>
            <a:pPr indent="-304800" lvl="1" marL="596900" marR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E1F16B"/>
              </a:buClr>
              <a:buSzPts val="2800"/>
              <a:buFont typeface="Quicksand Medium"/>
              <a:buAutoNum type="arabicPeriod"/>
            </a:pPr>
            <a:r>
              <a:rPr b="1" i="0" lang="en" sz="2800" u="none" cap="none" strike="noStrike">
                <a:solidFill>
                  <a:srgbClr val="E1F16B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Development Frameworks: Bootstrap, React.</a:t>
            </a:r>
            <a:endParaRPr sz="700"/>
          </a:p>
          <a:p>
            <a:pPr indent="-304800" lvl="1" marL="596900" marR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E1F16B"/>
              </a:buClr>
              <a:buSzPts val="2800"/>
              <a:buFont typeface="Quicksand Medium"/>
              <a:buAutoNum type="arabicPeriod"/>
            </a:pPr>
            <a:r>
              <a:rPr b="1" i="0" lang="en" sz="2800" u="none" cap="none" strike="noStrike">
                <a:solidFill>
                  <a:srgbClr val="E1F16B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Mockup Tools: InVision, Basalmiq.</a:t>
            </a:r>
            <a:endParaRPr sz="700"/>
          </a:p>
          <a:p>
            <a:pPr indent="-304800" lvl="1" marL="596900" marR="0" rtl="0" algn="l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rgbClr val="E1F16B"/>
              </a:buClr>
              <a:buSzPts val="2800"/>
              <a:buFont typeface="Quicksand Medium"/>
              <a:buAutoNum type="arabicPeriod"/>
            </a:pPr>
            <a:r>
              <a:rPr b="1" i="0" lang="en" sz="2800" u="none" cap="none" strike="noStrike">
                <a:solidFill>
                  <a:srgbClr val="E1F16B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RAD Tools: OutSystems, Mendix.</a:t>
            </a:r>
            <a:endParaRPr sz="7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E1F16B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559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/>
        </p:nvSpPr>
        <p:spPr>
          <a:xfrm>
            <a:off x="5282700" y="1427797"/>
            <a:ext cx="3073122" cy="3188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09550" lvl="1" marL="41910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2C346B"/>
              </a:buClr>
              <a:buSzPts val="1900"/>
              <a:buFont typeface="Arial"/>
              <a:buChar char="•"/>
            </a:pPr>
            <a:r>
              <a:rPr b="1" i="0" lang="en" sz="1900" u="none" cap="none" strike="noStrike">
                <a:solidFill>
                  <a:srgbClr val="2C346B"/>
                </a:solidFill>
                <a:latin typeface="Quicksand"/>
                <a:ea typeface="Quicksand"/>
                <a:cs typeface="Quicksand"/>
                <a:sym typeface="Quicksand"/>
              </a:rPr>
              <a:t>User-centric and iterative.</a:t>
            </a:r>
            <a:endParaRPr sz="700"/>
          </a:p>
          <a:p>
            <a:pPr indent="0" lvl="0" marL="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 cap="none" strike="noStrike">
              <a:solidFill>
                <a:srgbClr val="2C34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09550" lvl="1" marL="41910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2C346B"/>
              </a:buClr>
              <a:buSzPts val="1900"/>
              <a:buFont typeface="Arial"/>
              <a:buChar char="•"/>
            </a:pPr>
            <a:r>
              <a:rPr b="1" i="0" lang="en" sz="1900" u="none" cap="none" strike="noStrike">
                <a:solidFill>
                  <a:srgbClr val="2C346B"/>
                </a:solidFill>
                <a:latin typeface="Quicksand"/>
                <a:ea typeface="Quicksand"/>
                <a:cs typeface="Quicksand"/>
                <a:sym typeface="Quicksand"/>
              </a:rPr>
              <a:t>Risk reduction and faster delivery.</a:t>
            </a:r>
            <a:endParaRPr sz="700"/>
          </a:p>
          <a:p>
            <a:pPr indent="0" lvl="0" marL="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 cap="none" strike="noStrike">
              <a:solidFill>
                <a:srgbClr val="2C346B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09550" lvl="1" marL="419100" marR="0" rtl="0" algn="l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Clr>
                <a:srgbClr val="2C346B"/>
              </a:buClr>
              <a:buSzPts val="1900"/>
              <a:buFont typeface="Arial"/>
              <a:buChar char="•"/>
            </a:pPr>
            <a:r>
              <a:rPr b="1" i="0" lang="en" sz="1900" u="none" cap="none" strike="noStrike">
                <a:solidFill>
                  <a:srgbClr val="2C346B"/>
                </a:solidFill>
                <a:latin typeface="Quicksand"/>
                <a:ea typeface="Quicksand"/>
                <a:cs typeface="Quicksand"/>
                <a:sym typeface="Quicksand"/>
              </a:rPr>
              <a:t>Essential for modern system development</a:t>
            </a:r>
            <a:r>
              <a:rPr b="1" i="0" lang="en" sz="1900" u="none" cap="none" strike="noStrike">
                <a:solidFill>
                  <a:srgbClr val="C87DBC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700"/>
          </a:p>
          <a:p>
            <a:pPr indent="0" lvl="0" marL="0" marR="0" rtl="0" algn="l">
              <a:lnSpc>
                <a:spcPct val="1076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0" u="none" cap="none" strike="noStrike">
              <a:solidFill>
                <a:srgbClr val="C87DBC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83" name="Google Shape;283;p35"/>
          <p:cNvSpPr txBox="1"/>
          <p:nvPr/>
        </p:nvSpPr>
        <p:spPr>
          <a:xfrm>
            <a:off x="5100994" y="514350"/>
            <a:ext cx="343653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2C346B"/>
                </a:solidFill>
                <a:latin typeface="Shrikhand"/>
                <a:ea typeface="Shrikhand"/>
                <a:cs typeface="Shrikhand"/>
                <a:sym typeface="Shrikhand"/>
              </a:rPr>
              <a:t>CONCLUSION</a:t>
            </a:r>
            <a:endParaRPr sz="700"/>
          </a:p>
        </p:txBody>
      </p:sp>
      <p:pic>
        <p:nvPicPr>
          <p:cNvPr id="284" name="Google Shape;284;p35"/>
          <p:cNvPicPr preferRelativeResize="0"/>
          <p:nvPr/>
        </p:nvPicPr>
        <p:blipFill rotWithShape="1">
          <a:blip r:embed="rId3">
            <a:alphaModFix/>
          </a:blip>
          <a:srcRect b="0" l="20388" r="20388" t="0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/>
        </p:nvSpPr>
        <p:spPr>
          <a:xfrm>
            <a:off x="2653258" y="1993481"/>
            <a:ext cx="3837484" cy="723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500" u="none" cap="none" strike="noStrike">
                <a:solidFill>
                  <a:srgbClr val="C87DBC"/>
                </a:solidFill>
                <a:latin typeface="Shrikhand"/>
                <a:ea typeface="Shrikhand"/>
                <a:cs typeface="Shrikhand"/>
                <a:sym typeface="Shrikhand"/>
              </a:rPr>
              <a:t>THANK   YOU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98D8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70442" y="75267"/>
            <a:ext cx="9003117" cy="4992967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/>
        </p:nvSpPr>
        <p:spPr>
          <a:xfrm>
            <a:off x="1957599" y="898025"/>
            <a:ext cx="5386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200" u="none" cap="none" strike="noStrike">
                <a:solidFill>
                  <a:srgbClr val="FFF559"/>
                </a:solidFill>
                <a:latin typeface="Shrikhand"/>
                <a:ea typeface="Shrikhand"/>
                <a:cs typeface="Shrikhand"/>
                <a:sym typeface="Shrikhand"/>
              </a:rPr>
              <a:t>PROTOTYPING</a:t>
            </a:r>
            <a:endParaRPr sz="700"/>
          </a:p>
        </p:txBody>
      </p:sp>
      <p:sp>
        <p:nvSpPr>
          <p:cNvPr id="137" name="Google Shape;137;p26"/>
          <p:cNvSpPr/>
          <p:nvPr/>
        </p:nvSpPr>
        <p:spPr>
          <a:xfrm>
            <a:off x="6248400" y="3719141"/>
            <a:ext cx="2381250" cy="1424359"/>
          </a:xfrm>
          <a:custGeom>
            <a:rect b="b" l="l" r="r" t="t"/>
            <a:pathLst>
              <a:path extrusionOk="0" h="2848718" w="4762500">
                <a:moveTo>
                  <a:pt x="0" y="0"/>
                </a:moveTo>
                <a:lnTo>
                  <a:pt x="4762500" y="0"/>
                </a:lnTo>
                <a:lnTo>
                  <a:pt x="4762500" y="2848718"/>
                </a:lnTo>
                <a:lnTo>
                  <a:pt x="0" y="28487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26"/>
          <p:cNvSpPr txBox="1"/>
          <p:nvPr/>
        </p:nvSpPr>
        <p:spPr>
          <a:xfrm>
            <a:off x="2327512" y="4280478"/>
            <a:ext cx="3429248" cy="304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900" u="none" cap="none" strike="noStrike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PRESENTED BY: GROUP  A9</a:t>
            </a:r>
            <a:endParaRPr sz="700"/>
          </a:p>
        </p:txBody>
      </p:sp>
      <p:sp>
        <p:nvSpPr>
          <p:cNvPr id="139" name="Google Shape;139;p26"/>
          <p:cNvSpPr txBox="1"/>
          <p:nvPr/>
        </p:nvSpPr>
        <p:spPr>
          <a:xfrm>
            <a:off x="1573763" y="2103801"/>
            <a:ext cx="6405338" cy="1340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600" u="none" cap="none" strike="noStrike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From concept to reality: How prototyping shapes successful systems.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98D8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7"/>
          <p:cNvGrpSpPr/>
          <p:nvPr/>
        </p:nvGrpSpPr>
        <p:grpSpPr>
          <a:xfrm>
            <a:off x="4986553" y="1076283"/>
            <a:ext cx="3500305" cy="952501"/>
            <a:chOff x="0" y="0"/>
            <a:chExt cx="9334146" cy="2540002"/>
          </a:xfrm>
        </p:grpSpPr>
        <p:sp>
          <p:nvSpPr>
            <p:cNvPr id="145" name="Google Shape;145;p27"/>
            <p:cNvSpPr/>
            <p:nvPr/>
          </p:nvSpPr>
          <p:spPr>
            <a:xfrm>
              <a:off x="0" y="0"/>
              <a:ext cx="9334146" cy="2540002"/>
            </a:xfrm>
            <a:custGeom>
              <a:rect b="b" l="l" r="r" t="t"/>
              <a:pathLst>
                <a:path extrusionOk="0" h="1474944" w="5420212">
                  <a:moveTo>
                    <a:pt x="5295752" y="1474943"/>
                  </a:moveTo>
                  <a:lnTo>
                    <a:pt x="124460" y="1474943"/>
                  </a:lnTo>
                  <a:cubicBezTo>
                    <a:pt x="55880" y="1474943"/>
                    <a:pt x="0" y="1419063"/>
                    <a:pt x="0" y="13504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1350484"/>
                  </a:lnTo>
                  <a:cubicBezTo>
                    <a:pt x="5420212" y="1419063"/>
                    <a:pt x="5364332" y="1474944"/>
                    <a:pt x="5295752" y="1474944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 txBox="1"/>
            <p:nvPr/>
          </p:nvSpPr>
          <p:spPr>
            <a:xfrm>
              <a:off x="623125" y="494030"/>
              <a:ext cx="7968186" cy="1532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800" u="none" cap="none" strike="noStrike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CLARIFY REQUIREMENTS</a:t>
              </a:r>
              <a:endParaRPr sz="700"/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rgbClr val="FFF559"/>
                </a:solidFill>
                <a:latin typeface="Quicksand Medium"/>
                <a:ea typeface="Quicksand Medium"/>
                <a:cs typeface="Quicksand Medium"/>
                <a:sym typeface="Quicksand Medium"/>
              </a:endParaRPr>
            </a:p>
          </p:txBody>
        </p:sp>
      </p:grpSp>
      <p:grpSp>
        <p:nvGrpSpPr>
          <p:cNvPr id="147" name="Google Shape;147;p27"/>
          <p:cNvGrpSpPr/>
          <p:nvPr/>
        </p:nvGrpSpPr>
        <p:grpSpPr>
          <a:xfrm>
            <a:off x="4986553" y="2233395"/>
            <a:ext cx="3500305" cy="952501"/>
            <a:chOff x="0" y="0"/>
            <a:chExt cx="9334146" cy="2540002"/>
          </a:xfrm>
        </p:grpSpPr>
        <p:sp>
          <p:nvSpPr>
            <p:cNvPr id="148" name="Google Shape;148;p27"/>
            <p:cNvSpPr/>
            <p:nvPr/>
          </p:nvSpPr>
          <p:spPr>
            <a:xfrm>
              <a:off x="0" y="0"/>
              <a:ext cx="9334146" cy="2540002"/>
            </a:xfrm>
            <a:custGeom>
              <a:rect b="b" l="l" r="r" t="t"/>
              <a:pathLst>
                <a:path extrusionOk="0" h="1474944" w="5420212">
                  <a:moveTo>
                    <a:pt x="5295752" y="1474943"/>
                  </a:moveTo>
                  <a:lnTo>
                    <a:pt x="124460" y="1474943"/>
                  </a:lnTo>
                  <a:cubicBezTo>
                    <a:pt x="55880" y="1474943"/>
                    <a:pt x="0" y="1419063"/>
                    <a:pt x="0" y="13504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1350484"/>
                  </a:lnTo>
                  <a:cubicBezTo>
                    <a:pt x="5420212" y="1419063"/>
                    <a:pt x="5364332" y="1474944"/>
                    <a:pt x="5295752" y="1474944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 txBox="1"/>
            <p:nvPr/>
          </p:nvSpPr>
          <p:spPr>
            <a:xfrm>
              <a:off x="623125" y="514635"/>
              <a:ext cx="7968186" cy="1532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800" u="none" cap="none" strike="noStrike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VISUALIZE THE SYSTEM EARLY</a:t>
              </a:r>
              <a:endParaRPr sz="700"/>
            </a:p>
          </p:txBody>
        </p:sp>
      </p:grpSp>
      <p:grpSp>
        <p:nvGrpSpPr>
          <p:cNvPr id="150" name="Google Shape;150;p27"/>
          <p:cNvGrpSpPr/>
          <p:nvPr/>
        </p:nvGrpSpPr>
        <p:grpSpPr>
          <a:xfrm>
            <a:off x="4986553" y="3390506"/>
            <a:ext cx="3500305" cy="952584"/>
            <a:chOff x="0" y="0"/>
            <a:chExt cx="9334146" cy="2540224"/>
          </a:xfrm>
        </p:grpSpPr>
        <p:sp>
          <p:nvSpPr>
            <p:cNvPr id="151" name="Google Shape;151;p27"/>
            <p:cNvSpPr/>
            <p:nvPr/>
          </p:nvSpPr>
          <p:spPr>
            <a:xfrm>
              <a:off x="0" y="0"/>
              <a:ext cx="9334146" cy="2540224"/>
            </a:xfrm>
            <a:custGeom>
              <a:rect b="b" l="l" r="r" t="t"/>
              <a:pathLst>
                <a:path extrusionOk="0" h="1475074" w="5420212">
                  <a:moveTo>
                    <a:pt x="5295752" y="1475074"/>
                  </a:moveTo>
                  <a:lnTo>
                    <a:pt x="124460" y="1475074"/>
                  </a:lnTo>
                  <a:cubicBezTo>
                    <a:pt x="55880" y="1475074"/>
                    <a:pt x="0" y="1419194"/>
                    <a:pt x="0" y="135061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95752" y="0"/>
                  </a:lnTo>
                  <a:cubicBezTo>
                    <a:pt x="5364332" y="0"/>
                    <a:pt x="5420212" y="55880"/>
                    <a:pt x="5420212" y="124460"/>
                  </a:cubicBezTo>
                  <a:lnTo>
                    <a:pt x="5420212" y="1350614"/>
                  </a:lnTo>
                  <a:cubicBezTo>
                    <a:pt x="5420212" y="1419194"/>
                    <a:pt x="5364332" y="1475074"/>
                    <a:pt x="5295752" y="1475074"/>
                  </a:cubicBez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 txBox="1"/>
            <p:nvPr/>
          </p:nvSpPr>
          <p:spPr>
            <a:xfrm>
              <a:off x="682980" y="494142"/>
              <a:ext cx="7968186" cy="1532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800" u="none" cap="none" strike="noStrike">
                  <a:solidFill>
                    <a:srgbClr val="FFF559"/>
                  </a:solidFill>
                  <a:latin typeface="Quicksand Medium"/>
                  <a:ea typeface="Quicksand Medium"/>
                  <a:cs typeface="Quicksand Medium"/>
                  <a:sym typeface="Quicksand Medium"/>
                </a:rPr>
                <a:t>ITERATE BASED ON USER FEEDBACK</a:t>
              </a:r>
              <a:endParaRPr sz="700"/>
            </a:p>
          </p:txBody>
        </p:sp>
      </p:grpSp>
      <p:sp>
        <p:nvSpPr>
          <p:cNvPr id="153" name="Google Shape;153;p27"/>
          <p:cNvSpPr txBox="1"/>
          <p:nvPr/>
        </p:nvSpPr>
        <p:spPr>
          <a:xfrm>
            <a:off x="514350" y="1081045"/>
            <a:ext cx="3517021" cy="1014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400" u="none" cap="none" strike="noStrike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WHAT IS PROTOTYPING?</a:t>
            </a:r>
            <a:endParaRPr sz="700"/>
          </a:p>
        </p:txBody>
      </p:sp>
      <p:sp>
        <p:nvSpPr>
          <p:cNvPr id="154" name="Google Shape;154;p27"/>
          <p:cNvSpPr txBox="1"/>
          <p:nvPr/>
        </p:nvSpPr>
        <p:spPr>
          <a:xfrm>
            <a:off x="0" y="2557463"/>
            <a:ext cx="4572000" cy="1089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81000" marR="0" rtl="0" algn="ctr">
              <a:lnSpc>
                <a:spcPct val="129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Definition: A methodology to create early, simplified versions of a system to explore ideas and gather feedback.</a:t>
            </a:r>
            <a:endParaRPr sz="700"/>
          </a:p>
          <a:p>
            <a:pPr indent="0" lvl="0" marL="0" marR="0" rtl="0" algn="ctr">
              <a:lnSpc>
                <a:spcPct val="1004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5498371" y="5"/>
            <a:ext cx="29886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KEY PURPOSE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0F8EE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/>
        </p:nvSpPr>
        <p:spPr>
          <a:xfrm>
            <a:off x="3043179" y="514350"/>
            <a:ext cx="3560647" cy="4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4C5270"/>
                </a:solidFill>
                <a:latin typeface="Shrikhand"/>
                <a:ea typeface="Shrikhand"/>
                <a:cs typeface="Shrikhand"/>
                <a:sym typeface="Shrikhand"/>
              </a:rPr>
              <a:t>CHARACTERISTICS</a:t>
            </a:r>
            <a:endParaRPr sz="700"/>
          </a:p>
        </p:txBody>
      </p:sp>
      <p:grpSp>
        <p:nvGrpSpPr>
          <p:cNvPr id="161" name="Google Shape;161;p28"/>
          <p:cNvGrpSpPr/>
          <p:nvPr/>
        </p:nvGrpSpPr>
        <p:grpSpPr>
          <a:xfrm>
            <a:off x="2551856" y="1162368"/>
            <a:ext cx="4826995" cy="543029"/>
            <a:chOff x="0" y="0"/>
            <a:chExt cx="12871986" cy="1448076"/>
          </a:xfrm>
        </p:grpSpPr>
        <p:sp>
          <p:nvSpPr>
            <p:cNvPr id="162" name="Google Shape;162;p28"/>
            <p:cNvSpPr/>
            <p:nvPr/>
          </p:nvSpPr>
          <p:spPr>
            <a:xfrm>
              <a:off x="0" y="0"/>
              <a:ext cx="12871986" cy="1448076"/>
            </a:xfrm>
            <a:custGeom>
              <a:rect b="b" l="l" r="r" t="t"/>
              <a:pathLst>
                <a:path extrusionOk="0" h="1700208" w="15113188">
                  <a:moveTo>
                    <a:pt x="14988727" y="1700208"/>
                  </a:moveTo>
                  <a:lnTo>
                    <a:pt x="124460" y="1700208"/>
                  </a:lnTo>
                  <a:cubicBezTo>
                    <a:pt x="55880" y="1700208"/>
                    <a:pt x="0" y="1644328"/>
                    <a:pt x="0" y="157574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988727" y="0"/>
                  </a:lnTo>
                  <a:cubicBezTo>
                    <a:pt x="15057307" y="0"/>
                    <a:pt x="15113188" y="55880"/>
                    <a:pt x="15113188" y="124460"/>
                  </a:cubicBezTo>
                  <a:lnTo>
                    <a:pt x="15113188" y="1575748"/>
                  </a:lnTo>
                  <a:cubicBezTo>
                    <a:pt x="15113188" y="1644328"/>
                    <a:pt x="15057307" y="1700208"/>
                    <a:pt x="14988727" y="1700208"/>
                  </a:cubicBezTo>
                  <a:close/>
                </a:path>
              </a:pathLst>
            </a:custGeom>
            <a:solidFill>
              <a:srgbClr val="FFF5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8"/>
            <p:cNvSpPr txBox="1"/>
            <p:nvPr/>
          </p:nvSpPr>
          <p:spPr>
            <a:xfrm>
              <a:off x="997930" y="423895"/>
              <a:ext cx="10876125" cy="619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600" u="none" cap="none" strike="noStrike">
                  <a:solidFill>
                    <a:srgbClr val="272727"/>
                  </a:solidFill>
                  <a:latin typeface="Quicksand"/>
                  <a:ea typeface="Quicksand"/>
                  <a:cs typeface="Quicksand"/>
                  <a:sym typeface="Quicksand"/>
                </a:rPr>
                <a:t>ITERATIVE PROCESS</a:t>
              </a:r>
              <a:endParaRPr sz="700"/>
            </a:p>
          </p:txBody>
        </p:sp>
      </p:grpSp>
      <p:grpSp>
        <p:nvGrpSpPr>
          <p:cNvPr id="164" name="Google Shape;164;p28"/>
          <p:cNvGrpSpPr/>
          <p:nvPr/>
        </p:nvGrpSpPr>
        <p:grpSpPr>
          <a:xfrm>
            <a:off x="2551856" y="2558574"/>
            <a:ext cx="4826995" cy="538318"/>
            <a:chOff x="0" y="0"/>
            <a:chExt cx="12871986" cy="1435515"/>
          </a:xfrm>
        </p:grpSpPr>
        <p:sp>
          <p:nvSpPr>
            <p:cNvPr id="165" name="Google Shape;165;p28"/>
            <p:cNvSpPr/>
            <p:nvPr/>
          </p:nvSpPr>
          <p:spPr>
            <a:xfrm>
              <a:off x="0" y="0"/>
              <a:ext cx="12871986" cy="1435515"/>
            </a:xfrm>
            <a:custGeom>
              <a:rect b="b" l="l" r="r" t="t"/>
              <a:pathLst>
                <a:path extrusionOk="0" h="1685459" w="15113188">
                  <a:moveTo>
                    <a:pt x="14988727" y="1685458"/>
                  </a:moveTo>
                  <a:lnTo>
                    <a:pt x="124460" y="1685458"/>
                  </a:lnTo>
                  <a:cubicBezTo>
                    <a:pt x="55880" y="1685458"/>
                    <a:pt x="0" y="1629578"/>
                    <a:pt x="0" y="156099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988727" y="0"/>
                  </a:lnTo>
                  <a:cubicBezTo>
                    <a:pt x="15057307" y="0"/>
                    <a:pt x="15113188" y="55880"/>
                    <a:pt x="15113188" y="124460"/>
                  </a:cubicBezTo>
                  <a:lnTo>
                    <a:pt x="15113188" y="1560998"/>
                  </a:lnTo>
                  <a:cubicBezTo>
                    <a:pt x="15113188" y="1629578"/>
                    <a:pt x="15057307" y="1685459"/>
                    <a:pt x="14988727" y="1685459"/>
                  </a:cubicBezTo>
                  <a:close/>
                </a:path>
              </a:pathLst>
            </a:custGeom>
            <a:solidFill>
              <a:srgbClr val="FFF5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8"/>
            <p:cNvSpPr txBox="1"/>
            <p:nvPr/>
          </p:nvSpPr>
          <p:spPr>
            <a:xfrm>
              <a:off x="997930" y="417614"/>
              <a:ext cx="10876125" cy="619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600" u="none" cap="none" strike="noStrike">
                  <a:solidFill>
                    <a:srgbClr val="272727"/>
                  </a:solidFill>
                  <a:latin typeface="Quicksand"/>
                  <a:ea typeface="Quicksand"/>
                  <a:cs typeface="Quicksand"/>
                  <a:sym typeface="Quicksand"/>
                </a:rPr>
                <a:t>RAPID DEVELOPMENT</a:t>
              </a:r>
              <a:endParaRPr sz="700"/>
            </a:p>
          </p:txBody>
        </p:sp>
      </p:grpSp>
      <p:grpSp>
        <p:nvGrpSpPr>
          <p:cNvPr id="167" name="Google Shape;167;p28"/>
          <p:cNvGrpSpPr/>
          <p:nvPr/>
        </p:nvGrpSpPr>
        <p:grpSpPr>
          <a:xfrm>
            <a:off x="2551856" y="1860018"/>
            <a:ext cx="4826995" cy="543029"/>
            <a:chOff x="0" y="0"/>
            <a:chExt cx="12871986" cy="1448076"/>
          </a:xfrm>
        </p:grpSpPr>
        <p:sp>
          <p:nvSpPr>
            <p:cNvPr id="168" name="Google Shape;168;p28"/>
            <p:cNvSpPr/>
            <p:nvPr/>
          </p:nvSpPr>
          <p:spPr>
            <a:xfrm>
              <a:off x="0" y="0"/>
              <a:ext cx="12871986" cy="1448076"/>
            </a:xfrm>
            <a:custGeom>
              <a:rect b="b" l="l" r="r" t="t"/>
              <a:pathLst>
                <a:path extrusionOk="0" h="1700208" w="15113188">
                  <a:moveTo>
                    <a:pt x="14988727" y="1700208"/>
                  </a:moveTo>
                  <a:lnTo>
                    <a:pt x="124460" y="1700208"/>
                  </a:lnTo>
                  <a:cubicBezTo>
                    <a:pt x="55880" y="1700208"/>
                    <a:pt x="0" y="1644328"/>
                    <a:pt x="0" y="157574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988727" y="0"/>
                  </a:lnTo>
                  <a:cubicBezTo>
                    <a:pt x="15057307" y="0"/>
                    <a:pt x="15113188" y="55880"/>
                    <a:pt x="15113188" y="124460"/>
                  </a:cubicBezTo>
                  <a:lnTo>
                    <a:pt x="15113188" y="1575748"/>
                  </a:lnTo>
                  <a:cubicBezTo>
                    <a:pt x="15113188" y="1644328"/>
                    <a:pt x="15057307" y="1700208"/>
                    <a:pt x="14988727" y="1700208"/>
                  </a:cubicBezTo>
                  <a:close/>
                </a:path>
              </a:pathLst>
            </a:custGeom>
            <a:solidFill>
              <a:srgbClr val="FFF5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8"/>
            <p:cNvSpPr txBox="1"/>
            <p:nvPr/>
          </p:nvSpPr>
          <p:spPr>
            <a:xfrm>
              <a:off x="997930" y="423895"/>
              <a:ext cx="10876125" cy="619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600" u="none" cap="none" strike="noStrike">
                  <a:solidFill>
                    <a:srgbClr val="272727"/>
                  </a:solidFill>
                  <a:latin typeface="Quicksand"/>
                  <a:ea typeface="Quicksand"/>
                  <a:cs typeface="Quicksand"/>
                  <a:sym typeface="Quicksand"/>
                </a:rPr>
                <a:t>USER INVOLVEMENT</a:t>
              </a:r>
              <a:endParaRPr sz="700"/>
            </a:p>
          </p:txBody>
        </p:sp>
      </p:grpSp>
      <p:grpSp>
        <p:nvGrpSpPr>
          <p:cNvPr id="170" name="Google Shape;170;p28"/>
          <p:cNvGrpSpPr/>
          <p:nvPr/>
        </p:nvGrpSpPr>
        <p:grpSpPr>
          <a:xfrm>
            <a:off x="2551856" y="3251514"/>
            <a:ext cx="4826995" cy="538318"/>
            <a:chOff x="0" y="0"/>
            <a:chExt cx="12871986" cy="1435515"/>
          </a:xfrm>
        </p:grpSpPr>
        <p:sp>
          <p:nvSpPr>
            <p:cNvPr id="171" name="Google Shape;171;p28"/>
            <p:cNvSpPr/>
            <p:nvPr/>
          </p:nvSpPr>
          <p:spPr>
            <a:xfrm>
              <a:off x="0" y="0"/>
              <a:ext cx="12871986" cy="1435515"/>
            </a:xfrm>
            <a:custGeom>
              <a:rect b="b" l="l" r="r" t="t"/>
              <a:pathLst>
                <a:path extrusionOk="0" h="1685459" w="15113188">
                  <a:moveTo>
                    <a:pt x="14988727" y="1685458"/>
                  </a:moveTo>
                  <a:lnTo>
                    <a:pt x="124460" y="1685458"/>
                  </a:lnTo>
                  <a:cubicBezTo>
                    <a:pt x="55880" y="1685458"/>
                    <a:pt x="0" y="1629578"/>
                    <a:pt x="0" y="156099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988727" y="0"/>
                  </a:lnTo>
                  <a:cubicBezTo>
                    <a:pt x="15057307" y="0"/>
                    <a:pt x="15113188" y="55880"/>
                    <a:pt x="15113188" y="124460"/>
                  </a:cubicBezTo>
                  <a:lnTo>
                    <a:pt x="15113188" y="1560998"/>
                  </a:lnTo>
                  <a:cubicBezTo>
                    <a:pt x="15113188" y="1629578"/>
                    <a:pt x="15057307" y="1685459"/>
                    <a:pt x="14988727" y="1685459"/>
                  </a:cubicBezTo>
                  <a:close/>
                </a:path>
              </a:pathLst>
            </a:custGeom>
            <a:solidFill>
              <a:srgbClr val="FFF5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8"/>
            <p:cNvSpPr txBox="1"/>
            <p:nvPr/>
          </p:nvSpPr>
          <p:spPr>
            <a:xfrm>
              <a:off x="997930" y="417614"/>
              <a:ext cx="10876125" cy="619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600" u="none" cap="none" strike="noStrike">
                  <a:solidFill>
                    <a:srgbClr val="272727"/>
                  </a:solidFill>
                  <a:latin typeface="Quicksand"/>
                  <a:ea typeface="Quicksand"/>
                  <a:cs typeface="Quicksand"/>
                  <a:sym typeface="Quicksand"/>
                </a:rPr>
                <a:t>CORE FEATURES FOCUS</a:t>
              </a:r>
              <a:endParaRPr sz="700"/>
            </a:p>
          </p:txBody>
        </p:sp>
      </p:grpSp>
      <p:grpSp>
        <p:nvGrpSpPr>
          <p:cNvPr id="173" name="Google Shape;173;p28"/>
          <p:cNvGrpSpPr/>
          <p:nvPr/>
        </p:nvGrpSpPr>
        <p:grpSpPr>
          <a:xfrm>
            <a:off x="2551856" y="3944455"/>
            <a:ext cx="4826995" cy="538318"/>
            <a:chOff x="0" y="0"/>
            <a:chExt cx="12871986" cy="1435515"/>
          </a:xfrm>
        </p:grpSpPr>
        <p:sp>
          <p:nvSpPr>
            <p:cNvPr id="174" name="Google Shape;174;p28"/>
            <p:cNvSpPr/>
            <p:nvPr/>
          </p:nvSpPr>
          <p:spPr>
            <a:xfrm>
              <a:off x="0" y="0"/>
              <a:ext cx="12871986" cy="1435515"/>
            </a:xfrm>
            <a:custGeom>
              <a:rect b="b" l="l" r="r" t="t"/>
              <a:pathLst>
                <a:path extrusionOk="0" h="1685459" w="15113188">
                  <a:moveTo>
                    <a:pt x="14988727" y="1685458"/>
                  </a:moveTo>
                  <a:lnTo>
                    <a:pt x="124460" y="1685458"/>
                  </a:lnTo>
                  <a:cubicBezTo>
                    <a:pt x="55880" y="1685458"/>
                    <a:pt x="0" y="1629578"/>
                    <a:pt x="0" y="156099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988727" y="0"/>
                  </a:lnTo>
                  <a:cubicBezTo>
                    <a:pt x="15057307" y="0"/>
                    <a:pt x="15113188" y="55880"/>
                    <a:pt x="15113188" y="124460"/>
                  </a:cubicBezTo>
                  <a:lnTo>
                    <a:pt x="15113188" y="1560998"/>
                  </a:lnTo>
                  <a:cubicBezTo>
                    <a:pt x="15113188" y="1629578"/>
                    <a:pt x="15057307" y="1685459"/>
                    <a:pt x="14988727" y="1685459"/>
                  </a:cubicBezTo>
                  <a:close/>
                </a:path>
              </a:pathLst>
            </a:custGeom>
            <a:solidFill>
              <a:srgbClr val="FFF5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8"/>
            <p:cNvSpPr txBox="1"/>
            <p:nvPr/>
          </p:nvSpPr>
          <p:spPr>
            <a:xfrm>
              <a:off x="997930" y="417614"/>
              <a:ext cx="10876125" cy="619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0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1600" u="none" cap="none" strike="noStrike">
                  <a:solidFill>
                    <a:srgbClr val="272727"/>
                  </a:solidFill>
                  <a:latin typeface="Quicksand"/>
                  <a:ea typeface="Quicksand"/>
                  <a:cs typeface="Quicksand"/>
                  <a:sym typeface="Quicksand"/>
                </a:rPr>
                <a:t>FLEXIBILITY</a:t>
              </a:r>
              <a:endParaRPr sz="700"/>
            </a:p>
          </p:txBody>
        </p:sp>
      </p:grpSp>
      <p:sp>
        <p:nvSpPr>
          <p:cNvPr id="176" name="Google Shape;176;p28"/>
          <p:cNvSpPr txBox="1"/>
          <p:nvPr/>
        </p:nvSpPr>
        <p:spPr>
          <a:xfrm>
            <a:off x="1792759" y="1224675"/>
            <a:ext cx="481455" cy="3807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482600" marR="0" rtl="0" algn="ctr">
              <a:lnSpc>
                <a:spcPct val="346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792759" y="1919735"/>
            <a:ext cx="481455" cy="380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482600" marR="0" rtl="0" algn="ctr">
              <a:lnSpc>
                <a:spcPct val="346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792759" y="2613816"/>
            <a:ext cx="481455" cy="380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482600" marR="0" rtl="0" algn="ctr">
              <a:lnSpc>
                <a:spcPct val="346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1792759" y="3308875"/>
            <a:ext cx="481455" cy="380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482600" marR="0" rtl="0" algn="ctr">
              <a:lnSpc>
                <a:spcPct val="346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1792759" y="4001815"/>
            <a:ext cx="481455" cy="380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482600" marR="0" rtl="0" algn="ctr">
              <a:lnSpc>
                <a:spcPct val="346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F16B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/>
        </p:nvSpPr>
        <p:spPr>
          <a:xfrm>
            <a:off x="1111622" y="952400"/>
            <a:ext cx="2653437" cy="10698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500" u="none" cap="none" strike="noStrike">
                <a:solidFill>
                  <a:srgbClr val="C87DBC"/>
                </a:solidFill>
                <a:latin typeface="Quicksand"/>
                <a:ea typeface="Quicksand"/>
                <a:cs typeface="Quicksand"/>
                <a:sym typeface="Quicksand"/>
              </a:rPr>
              <a:t>1. THROWAWAY PROTYPING</a:t>
            </a:r>
            <a:endParaRPr sz="700"/>
          </a:p>
          <a:p>
            <a:pPr indent="0" lvl="0" marL="0" marR="0" rtl="0" algn="ctr">
              <a:lnSpc>
                <a:spcPct val="13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Discarded after feedback</a:t>
            </a:r>
            <a:endParaRPr sz="700"/>
          </a:p>
        </p:txBody>
      </p:sp>
      <p:sp>
        <p:nvSpPr>
          <p:cNvPr id="186" name="Google Shape;186;p29"/>
          <p:cNvSpPr txBox="1"/>
          <p:nvPr/>
        </p:nvSpPr>
        <p:spPr>
          <a:xfrm>
            <a:off x="5498388" y="947638"/>
            <a:ext cx="3131262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C87DBC"/>
                </a:solidFill>
                <a:latin typeface="Quicksand"/>
                <a:ea typeface="Quicksand"/>
                <a:cs typeface="Quicksand"/>
                <a:sym typeface="Quicksand"/>
              </a:rPr>
              <a:t>2. EVOLUTIONARY PROTOTYPING</a:t>
            </a:r>
            <a:endParaRPr sz="700"/>
          </a:p>
          <a:p>
            <a:pPr indent="0" lvl="0" marL="0" marR="0" rtl="0" algn="ctr">
              <a:lnSpc>
                <a:spcPct val="130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Evolves into the final product</a:t>
            </a:r>
            <a:endParaRPr sz="700"/>
          </a:p>
        </p:txBody>
      </p:sp>
      <p:sp>
        <p:nvSpPr>
          <p:cNvPr id="187" name="Google Shape;187;p29"/>
          <p:cNvSpPr txBox="1"/>
          <p:nvPr/>
        </p:nvSpPr>
        <p:spPr>
          <a:xfrm>
            <a:off x="1111622" y="2457910"/>
            <a:ext cx="2653437" cy="10698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500" u="none" cap="none" strike="noStrike">
                <a:solidFill>
                  <a:srgbClr val="C87DBC"/>
                </a:solidFill>
                <a:latin typeface="Quicksand"/>
                <a:ea typeface="Quicksand"/>
                <a:cs typeface="Quicksand"/>
                <a:sym typeface="Quicksand"/>
              </a:rPr>
              <a:t>3. HORIZONTAL PROTOTYPING</a:t>
            </a:r>
            <a:endParaRPr sz="700"/>
          </a:p>
          <a:p>
            <a:pPr indent="0" lvl="0" marL="0" marR="0" rtl="0" algn="ctr">
              <a:lnSpc>
                <a:spcPct val="12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Focus on UI/UX</a:t>
            </a:r>
            <a:endParaRPr sz="700"/>
          </a:p>
        </p:txBody>
      </p:sp>
      <p:sp>
        <p:nvSpPr>
          <p:cNvPr id="188" name="Google Shape;188;p29"/>
          <p:cNvSpPr txBox="1"/>
          <p:nvPr/>
        </p:nvSpPr>
        <p:spPr>
          <a:xfrm>
            <a:off x="1879614" y="261938"/>
            <a:ext cx="5384771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300" u="none" cap="none" strike="noStrike">
                <a:solidFill>
                  <a:srgbClr val="454B85"/>
                </a:solidFill>
                <a:latin typeface="Shrikhand"/>
                <a:ea typeface="Shrikhand"/>
                <a:cs typeface="Shrikhand"/>
                <a:sym typeface="Shrikhand"/>
              </a:rPr>
              <a:t>TYPES OF PROTOTYPING</a:t>
            </a:r>
            <a:endParaRPr sz="700"/>
          </a:p>
        </p:txBody>
      </p:sp>
      <p:sp>
        <p:nvSpPr>
          <p:cNvPr id="189" name="Google Shape;189;p29"/>
          <p:cNvSpPr txBox="1"/>
          <p:nvPr/>
        </p:nvSpPr>
        <p:spPr>
          <a:xfrm>
            <a:off x="5736455" y="2457910"/>
            <a:ext cx="2655128" cy="13127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500" u="none" cap="none" strike="noStrike">
                <a:solidFill>
                  <a:srgbClr val="C87DBC"/>
                </a:solidFill>
                <a:latin typeface="Quicksand"/>
                <a:ea typeface="Quicksand"/>
                <a:cs typeface="Quicksand"/>
                <a:sym typeface="Quicksand"/>
              </a:rPr>
              <a:t>4. VERTICAL PROTOTYPING</a:t>
            </a:r>
            <a:endParaRPr sz="700"/>
          </a:p>
          <a:p>
            <a:pPr indent="0" lvl="0" marL="0" marR="0" rtl="0" algn="ctr">
              <a:lnSpc>
                <a:spcPct val="13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Focus on specific functionality</a:t>
            </a:r>
            <a:endParaRPr sz="700"/>
          </a:p>
        </p:txBody>
      </p:sp>
      <p:sp>
        <p:nvSpPr>
          <p:cNvPr id="190" name="Google Shape;190;p29"/>
          <p:cNvSpPr txBox="1"/>
          <p:nvPr/>
        </p:nvSpPr>
        <p:spPr>
          <a:xfrm>
            <a:off x="4098150" y="1146995"/>
            <a:ext cx="947700" cy="61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VS</a:t>
            </a:r>
            <a:endParaRPr sz="700"/>
          </a:p>
        </p:txBody>
      </p:sp>
      <p:sp>
        <p:nvSpPr>
          <p:cNvPr id="191" name="Google Shape;191;p29"/>
          <p:cNvSpPr txBox="1"/>
          <p:nvPr/>
        </p:nvSpPr>
        <p:spPr>
          <a:xfrm>
            <a:off x="4184444" y="2652505"/>
            <a:ext cx="947700" cy="61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VS</a:t>
            </a:r>
            <a:endParaRPr sz="700"/>
          </a:p>
        </p:txBody>
      </p:sp>
      <p:sp>
        <p:nvSpPr>
          <p:cNvPr id="192" name="Google Shape;192;p29"/>
          <p:cNvSpPr txBox="1"/>
          <p:nvPr/>
        </p:nvSpPr>
        <p:spPr>
          <a:xfrm>
            <a:off x="3290112" y="3690641"/>
            <a:ext cx="2563776" cy="130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500" u="none" cap="none" strike="noStrike">
                <a:solidFill>
                  <a:srgbClr val="C87DBC"/>
                </a:solidFill>
                <a:latin typeface="Quicksand"/>
                <a:ea typeface="Quicksand"/>
                <a:cs typeface="Quicksand"/>
                <a:sym typeface="Quicksand"/>
              </a:rPr>
              <a:t>5. INCREMENTAL PROTOTYPING</a:t>
            </a:r>
            <a:endParaRPr sz="700"/>
          </a:p>
          <a:p>
            <a:pPr indent="0" lvl="0" marL="0" marR="0" rtl="0" algn="ctr">
              <a:lnSpc>
                <a:spcPct val="12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Components built separately and integrated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4B85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30"/>
          <p:cNvCxnSpPr/>
          <p:nvPr/>
        </p:nvCxnSpPr>
        <p:spPr>
          <a:xfrm>
            <a:off x="514350" y="2576513"/>
            <a:ext cx="7389493" cy="0"/>
          </a:xfrm>
          <a:prstGeom prst="straightConnector1">
            <a:avLst/>
          </a:prstGeom>
          <a:noFill/>
          <a:ln cap="rnd" cmpd="sng" w="952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30"/>
          <p:cNvSpPr/>
          <p:nvPr/>
        </p:nvSpPr>
        <p:spPr>
          <a:xfrm>
            <a:off x="433388" y="2490788"/>
            <a:ext cx="161925" cy="1619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2034888" y="2495550"/>
            <a:ext cx="161925" cy="1619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/>
          <p:nvPr/>
        </p:nvSpPr>
        <p:spPr>
          <a:xfrm>
            <a:off x="3538456" y="2495550"/>
            <a:ext cx="161925" cy="1619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5043406" y="2490788"/>
            <a:ext cx="161925" cy="1619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 txBox="1"/>
          <p:nvPr/>
        </p:nvSpPr>
        <p:spPr>
          <a:xfrm>
            <a:off x="514350" y="514350"/>
            <a:ext cx="8115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C87DBC"/>
                </a:solidFill>
                <a:latin typeface="Shrikhand"/>
                <a:ea typeface="Shrikhand"/>
                <a:cs typeface="Shrikhand"/>
                <a:sym typeface="Shrikhand"/>
              </a:rPr>
              <a:t>STEPS IN PROTOTYPING</a:t>
            </a:r>
            <a:endParaRPr sz="700"/>
          </a:p>
        </p:txBody>
      </p:sp>
      <p:sp>
        <p:nvSpPr>
          <p:cNvPr id="203" name="Google Shape;203;p30"/>
          <p:cNvSpPr txBox="1"/>
          <p:nvPr/>
        </p:nvSpPr>
        <p:spPr>
          <a:xfrm>
            <a:off x="433388" y="2958465"/>
            <a:ext cx="1682463" cy="83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FFF559"/>
                </a:solidFill>
                <a:latin typeface="Open Sans"/>
                <a:ea typeface="Open Sans"/>
                <a:cs typeface="Open Sans"/>
                <a:sym typeface="Open Sans"/>
              </a:rPr>
              <a:t>Identify</a:t>
            </a:r>
            <a:endParaRPr sz="7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rgbClr val="FFF5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FFF559"/>
                </a:solidFill>
                <a:latin typeface="Open Sans"/>
                <a:ea typeface="Open Sans"/>
                <a:cs typeface="Open Sans"/>
                <a:sym typeface="Open Sans"/>
              </a:rPr>
              <a:t>Requirements</a:t>
            </a:r>
            <a:endParaRPr sz="700"/>
          </a:p>
        </p:txBody>
      </p:sp>
      <p:sp>
        <p:nvSpPr>
          <p:cNvPr id="204" name="Google Shape;204;p30"/>
          <p:cNvSpPr txBox="1"/>
          <p:nvPr/>
        </p:nvSpPr>
        <p:spPr>
          <a:xfrm>
            <a:off x="2115850" y="2958465"/>
            <a:ext cx="1422607" cy="83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FFF559"/>
                </a:solidFill>
                <a:latin typeface="Open Sans"/>
                <a:ea typeface="Open Sans"/>
                <a:cs typeface="Open Sans"/>
                <a:sym typeface="Open Sans"/>
              </a:rPr>
              <a:t>Develop the Prototype.</a:t>
            </a:r>
            <a:endParaRPr sz="7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rgbClr val="FFF5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3538456" y="2958434"/>
            <a:ext cx="1423988" cy="16783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FFF559"/>
                </a:solidFill>
                <a:latin typeface="Open Sans"/>
                <a:ea typeface="Open Sans"/>
                <a:cs typeface="Open Sans"/>
                <a:sym typeface="Open Sans"/>
              </a:rPr>
              <a:t>Evaluate the Prototype based on user feedback.</a:t>
            </a:r>
            <a:endParaRPr sz="700"/>
          </a:p>
          <a:p>
            <a:pPr indent="0" lvl="0" marL="0" marR="0" rtl="0" algn="l">
              <a:lnSpc>
                <a:spcPct val="1296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rgbClr val="FFF5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5043406" y="2958434"/>
            <a:ext cx="1158779" cy="83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FFF559"/>
                </a:solidFill>
                <a:latin typeface="Open Sans"/>
                <a:ea typeface="Open Sans"/>
                <a:cs typeface="Open Sans"/>
                <a:sym typeface="Open Sans"/>
              </a:rPr>
              <a:t>Refine the Prototype.</a:t>
            </a:r>
            <a:endParaRPr sz="700"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rgbClr val="FFF5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6548356" y="2495550"/>
            <a:ext cx="161925" cy="1619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7727156" y="2490788"/>
            <a:ext cx="161925" cy="1619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7148513" y="2958465"/>
            <a:ext cx="1481138" cy="554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FFF559"/>
                </a:solidFill>
                <a:latin typeface="Open Sans"/>
                <a:ea typeface="Open Sans"/>
                <a:cs typeface="Open Sans"/>
                <a:sym typeface="Open Sans"/>
              </a:rPr>
              <a:t>Develop the Final System</a:t>
            </a:r>
            <a:endParaRPr sz="700"/>
          </a:p>
        </p:txBody>
      </p:sp>
      <p:cxnSp>
        <p:nvCxnSpPr>
          <p:cNvPr id="210" name="Google Shape;210;p30"/>
          <p:cNvCxnSpPr/>
          <p:nvPr/>
        </p:nvCxnSpPr>
        <p:spPr>
          <a:xfrm flipH="1" rot="10800000">
            <a:off x="523875" y="1506638"/>
            <a:ext cx="6129256" cy="9525"/>
          </a:xfrm>
          <a:prstGeom prst="straightConnector1">
            <a:avLst/>
          </a:prstGeom>
          <a:noFill/>
          <a:ln cap="flat" cmpd="sng" w="952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30"/>
          <p:cNvCxnSpPr/>
          <p:nvPr/>
        </p:nvCxnSpPr>
        <p:spPr>
          <a:xfrm>
            <a:off x="6653131" y="1516163"/>
            <a:ext cx="57150" cy="1125958"/>
          </a:xfrm>
          <a:prstGeom prst="straightConnector1">
            <a:avLst/>
          </a:prstGeom>
          <a:noFill/>
          <a:ln cap="flat" cmpd="sng" w="952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30"/>
          <p:cNvCxnSpPr/>
          <p:nvPr/>
        </p:nvCxnSpPr>
        <p:spPr>
          <a:xfrm>
            <a:off x="523875" y="1516163"/>
            <a:ext cx="0" cy="1055587"/>
          </a:xfrm>
          <a:prstGeom prst="straightConnector1">
            <a:avLst/>
          </a:prstGeom>
          <a:noFill/>
          <a:ln cap="flat" cmpd="sng" w="952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30"/>
          <p:cNvSpPr txBox="1"/>
          <p:nvPr/>
        </p:nvSpPr>
        <p:spPr>
          <a:xfrm>
            <a:off x="2702037" y="1492350"/>
            <a:ext cx="1772932" cy="273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FFF559"/>
                </a:solidFill>
                <a:latin typeface="Open Sans"/>
                <a:ea typeface="Open Sans"/>
                <a:cs typeface="Open Sans"/>
                <a:sym typeface="Open Sans"/>
              </a:rPr>
              <a:t>Repeat (Iterate)</a:t>
            </a:r>
            <a:endParaRPr sz="700"/>
          </a:p>
        </p:txBody>
      </p:sp>
      <p:cxnSp>
        <p:nvCxnSpPr>
          <p:cNvPr id="214" name="Google Shape;214;p30"/>
          <p:cNvCxnSpPr/>
          <p:nvPr/>
        </p:nvCxnSpPr>
        <p:spPr>
          <a:xfrm rot="10800000">
            <a:off x="3588503" y="1497113"/>
            <a:ext cx="552368" cy="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5" name="Google Shape;215;p30"/>
          <p:cNvCxnSpPr/>
          <p:nvPr/>
        </p:nvCxnSpPr>
        <p:spPr>
          <a:xfrm>
            <a:off x="5649817" y="2586038"/>
            <a:ext cx="552368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6" name="Google Shape;216;p30"/>
          <p:cNvCxnSpPr/>
          <p:nvPr/>
        </p:nvCxnSpPr>
        <p:spPr>
          <a:xfrm>
            <a:off x="4052806" y="2581275"/>
            <a:ext cx="552368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7" name="Google Shape;217;p30"/>
          <p:cNvCxnSpPr/>
          <p:nvPr/>
        </p:nvCxnSpPr>
        <p:spPr>
          <a:xfrm>
            <a:off x="2550968" y="2586038"/>
            <a:ext cx="552369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8" name="Google Shape;218;p30"/>
          <p:cNvCxnSpPr/>
          <p:nvPr/>
        </p:nvCxnSpPr>
        <p:spPr>
          <a:xfrm>
            <a:off x="1038916" y="2566988"/>
            <a:ext cx="552369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270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/>
        </p:nvSpPr>
        <p:spPr>
          <a:xfrm>
            <a:off x="666965" y="593408"/>
            <a:ext cx="7810069" cy="442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500" u="none" cap="none" strike="noStrike">
                <a:solidFill>
                  <a:srgbClr val="C87DBC"/>
                </a:solidFill>
                <a:latin typeface="Shrikhand"/>
                <a:ea typeface="Shrikhand"/>
                <a:cs typeface="Shrikhand"/>
                <a:sym typeface="Shrikhand"/>
              </a:rPr>
              <a:t>PROS AND CONS OF PROTOTYPING</a:t>
            </a:r>
            <a:endParaRPr sz="700"/>
          </a:p>
        </p:txBody>
      </p:sp>
      <p:grpSp>
        <p:nvGrpSpPr>
          <p:cNvPr id="224" name="Google Shape;224;p31"/>
          <p:cNvGrpSpPr/>
          <p:nvPr/>
        </p:nvGrpSpPr>
        <p:grpSpPr>
          <a:xfrm>
            <a:off x="514350" y="2219934"/>
            <a:ext cx="3950494" cy="323790"/>
            <a:chOff x="0" y="-38100"/>
            <a:chExt cx="2080919" cy="170556"/>
          </a:xfrm>
        </p:grpSpPr>
        <p:sp>
          <p:nvSpPr>
            <p:cNvPr id="225" name="Google Shape;225;p31"/>
            <p:cNvSpPr/>
            <p:nvPr/>
          </p:nvSpPr>
          <p:spPr>
            <a:xfrm>
              <a:off x="0" y="0"/>
              <a:ext cx="2080919" cy="132456"/>
            </a:xfrm>
            <a:custGeom>
              <a:rect b="b" l="l" r="r" t="t"/>
              <a:pathLst>
                <a:path extrusionOk="0" h="132456" w="2080919">
                  <a:moveTo>
                    <a:pt x="0" y="0"/>
                  </a:moveTo>
                  <a:lnTo>
                    <a:pt x="2080919" y="0"/>
                  </a:lnTo>
                  <a:lnTo>
                    <a:pt x="2080919" y="132456"/>
                  </a:lnTo>
                  <a:lnTo>
                    <a:pt x="0" y="132456"/>
                  </a:lnTo>
                  <a:close/>
                </a:path>
              </a:pathLst>
            </a:custGeom>
            <a:solidFill>
              <a:srgbClr val="4C5270"/>
            </a:solidFill>
            <a:ln cap="sq" cmpd="sng" w="47625">
              <a:solidFill>
                <a:srgbClr val="4C52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26" name="Google Shape;226;p31"/>
            <p:cNvSpPr txBox="1"/>
            <p:nvPr/>
          </p:nvSpPr>
          <p:spPr>
            <a:xfrm>
              <a:off x="0" y="-38100"/>
              <a:ext cx="2080919" cy="1705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31"/>
          <p:cNvGrpSpPr/>
          <p:nvPr/>
        </p:nvGrpSpPr>
        <p:grpSpPr>
          <a:xfrm>
            <a:off x="514350" y="1143147"/>
            <a:ext cx="3950494" cy="3486003"/>
            <a:chOff x="0" y="-38100"/>
            <a:chExt cx="2080919" cy="1836249"/>
          </a:xfrm>
        </p:grpSpPr>
        <p:sp>
          <p:nvSpPr>
            <p:cNvPr id="228" name="Google Shape;228;p31"/>
            <p:cNvSpPr/>
            <p:nvPr/>
          </p:nvSpPr>
          <p:spPr>
            <a:xfrm>
              <a:off x="0" y="0"/>
              <a:ext cx="2080919" cy="1798149"/>
            </a:xfrm>
            <a:custGeom>
              <a:rect b="b" l="l" r="r" t="t"/>
              <a:pathLst>
                <a:path extrusionOk="0" h="1798149" w="2080919">
                  <a:moveTo>
                    <a:pt x="0" y="0"/>
                  </a:moveTo>
                  <a:lnTo>
                    <a:pt x="2080919" y="0"/>
                  </a:lnTo>
                  <a:lnTo>
                    <a:pt x="2080919" y="1798149"/>
                  </a:lnTo>
                  <a:lnTo>
                    <a:pt x="0" y="17981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476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29" name="Google Shape;229;p31"/>
            <p:cNvSpPr txBox="1"/>
            <p:nvPr/>
          </p:nvSpPr>
          <p:spPr>
            <a:xfrm>
              <a:off x="0" y="-38100"/>
              <a:ext cx="2080919" cy="183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31"/>
          <p:cNvSpPr txBox="1"/>
          <p:nvPr/>
        </p:nvSpPr>
        <p:spPr>
          <a:xfrm>
            <a:off x="666965" y="1381876"/>
            <a:ext cx="3461416" cy="334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A0F8EE"/>
                </a:solidFill>
                <a:latin typeface="Shrikhand"/>
                <a:ea typeface="Shrikhand"/>
                <a:cs typeface="Shrikhand"/>
                <a:sym typeface="Shrikhand"/>
              </a:rPr>
              <a:t>Advantages</a:t>
            </a:r>
            <a:endParaRPr sz="700"/>
          </a:p>
        </p:txBody>
      </p:sp>
      <p:grpSp>
        <p:nvGrpSpPr>
          <p:cNvPr id="231" name="Google Shape;231;p31"/>
          <p:cNvGrpSpPr/>
          <p:nvPr/>
        </p:nvGrpSpPr>
        <p:grpSpPr>
          <a:xfrm>
            <a:off x="4679156" y="1995143"/>
            <a:ext cx="3950494" cy="548581"/>
            <a:chOff x="0" y="-38100"/>
            <a:chExt cx="2080919" cy="288964"/>
          </a:xfrm>
        </p:grpSpPr>
        <p:sp>
          <p:nvSpPr>
            <p:cNvPr id="232" name="Google Shape;232;p31"/>
            <p:cNvSpPr/>
            <p:nvPr/>
          </p:nvSpPr>
          <p:spPr>
            <a:xfrm>
              <a:off x="0" y="0"/>
              <a:ext cx="2080919" cy="250864"/>
            </a:xfrm>
            <a:custGeom>
              <a:rect b="b" l="l" r="r" t="t"/>
              <a:pathLst>
                <a:path extrusionOk="0" h="250864" w="2080919">
                  <a:moveTo>
                    <a:pt x="0" y="0"/>
                  </a:moveTo>
                  <a:lnTo>
                    <a:pt x="2080919" y="0"/>
                  </a:lnTo>
                  <a:lnTo>
                    <a:pt x="2080919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cap="sq" cmpd="sng" w="47625">
              <a:solidFill>
                <a:srgbClr val="4C527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33" name="Google Shape;233;p31"/>
            <p:cNvSpPr txBox="1"/>
            <p:nvPr/>
          </p:nvSpPr>
          <p:spPr>
            <a:xfrm>
              <a:off x="0" y="-38100"/>
              <a:ext cx="2080919" cy="2889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1"/>
          <p:cNvGrpSpPr/>
          <p:nvPr/>
        </p:nvGrpSpPr>
        <p:grpSpPr>
          <a:xfrm>
            <a:off x="4679157" y="1143147"/>
            <a:ext cx="3950494" cy="3486003"/>
            <a:chOff x="0" y="-38100"/>
            <a:chExt cx="2080919" cy="1836249"/>
          </a:xfrm>
        </p:grpSpPr>
        <p:sp>
          <p:nvSpPr>
            <p:cNvPr id="235" name="Google Shape;235;p31"/>
            <p:cNvSpPr/>
            <p:nvPr/>
          </p:nvSpPr>
          <p:spPr>
            <a:xfrm>
              <a:off x="0" y="0"/>
              <a:ext cx="2080919" cy="1798149"/>
            </a:xfrm>
            <a:custGeom>
              <a:rect b="b" l="l" r="r" t="t"/>
              <a:pathLst>
                <a:path extrusionOk="0" h="1798149" w="2080919">
                  <a:moveTo>
                    <a:pt x="0" y="0"/>
                  </a:moveTo>
                  <a:lnTo>
                    <a:pt x="2080919" y="0"/>
                  </a:lnTo>
                  <a:lnTo>
                    <a:pt x="2080919" y="1798149"/>
                  </a:lnTo>
                  <a:lnTo>
                    <a:pt x="0" y="17981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476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36" name="Google Shape;236;p31"/>
            <p:cNvSpPr txBox="1"/>
            <p:nvPr/>
          </p:nvSpPr>
          <p:spPr>
            <a:xfrm>
              <a:off x="0" y="-38100"/>
              <a:ext cx="2080919" cy="183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31"/>
          <p:cNvSpPr txBox="1"/>
          <p:nvPr/>
        </p:nvSpPr>
        <p:spPr>
          <a:xfrm>
            <a:off x="4923695" y="1352463"/>
            <a:ext cx="3461416" cy="334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A0F8EE"/>
                </a:solidFill>
                <a:latin typeface="Shrikhand"/>
                <a:ea typeface="Shrikhand"/>
                <a:cs typeface="Shrikhand"/>
                <a:sym typeface="Shrikhand"/>
              </a:rPr>
              <a:t>Disadvantages</a:t>
            </a:r>
            <a:endParaRPr sz="700"/>
          </a:p>
        </p:txBody>
      </p:sp>
      <p:sp>
        <p:nvSpPr>
          <p:cNvPr id="238" name="Google Shape;238;p31"/>
          <p:cNvSpPr txBox="1"/>
          <p:nvPr/>
        </p:nvSpPr>
        <p:spPr>
          <a:xfrm>
            <a:off x="794527" y="2558011"/>
            <a:ext cx="3670316" cy="314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1" marL="381000" marR="0" rtl="0" algn="ctr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Clr>
                <a:srgbClr val="FFF559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rgbClr val="FFF559"/>
                </a:solidFill>
                <a:latin typeface="Quicksand"/>
                <a:ea typeface="Quicksand"/>
                <a:cs typeface="Quicksand"/>
                <a:sym typeface="Quicksand"/>
              </a:rPr>
              <a:t>Early Error Detection</a:t>
            </a:r>
            <a:endParaRPr sz="700"/>
          </a:p>
        </p:txBody>
      </p:sp>
      <p:sp>
        <p:nvSpPr>
          <p:cNvPr id="239" name="Google Shape;239;p31"/>
          <p:cNvSpPr txBox="1"/>
          <p:nvPr/>
        </p:nvSpPr>
        <p:spPr>
          <a:xfrm>
            <a:off x="794527" y="1731147"/>
            <a:ext cx="3614032" cy="642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1" marL="381000" marR="0" rtl="0" algn="ctr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Clr>
                <a:srgbClr val="FFF559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rgbClr val="FFF559"/>
                </a:solidFill>
                <a:latin typeface="Quicksand"/>
                <a:ea typeface="Quicksand"/>
                <a:cs typeface="Quicksand"/>
                <a:sym typeface="Quicksand"/>
              </a:rPr>
              <a:t>Improved Requirement Understanding</a:t>
            </a:r>
            <a:endParaRPr sz="700"/>
          </a:p>
        </p:txBody>
      </p:sp>
      <p:sp>
        <p:nvSpPr>
          <p:cNvPr id="240" name="Google Shape;240;p31"/>
          <p:cNvSpPr txBox="1"/>
          <p:nvPr/>
        </p:nvSpPr>
        <p:spPr>
          <a:xfrm>
            <a:off x="794527" y="3058074"/>
            <a:ext cx="3565866" cy="314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1" marL="381000" marR="0" rtl="0" algn="ctr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Clr>
                <a:srgbClr val="FFF559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rgbClr val="FFF559"/>
                </a:solidFill>
                <a:latin typeface="Quicksand"/>
                <a:ea typeface="Quicksand"/>
                <a:cs typeface="Quicksand"/>
                <a:sym typeface="Quicksand"/>
              </a:rPr>
              <a:t>Enhanced User Involvement</a:t>
            </a:r>
            <a:endParaRPr sz="700"/>
          </a:p>
        </p:txBody>
      </p:sp>
      <p:sp>
        <p:nvSpPr>
          <p:cNvPr id="241" name="Google Shape;241;p31"/>
          <p:cNvSpPr txBox="1"/>
          <p:nvPr/>
        </p:nvSpPr>
        <p:spPr>
          <a:xfrm>
            <a:off x="794527" y="3558137"/>
            <a:ext cx="3565866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1" marL="381000" marR="0" rtl="0" algn="ctr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Clr>
                <a:srgbClr val="FFF559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rgbClr val="FFF559"/>
                </a:solidFill>
                <a:latin typeface="Quicksand"/>
                <a:ea typeface="Quicksand"/>
                <a:cs typeface="Quicksand"/>
                <a:sym typeface="Quicksand"/>
              </a:rPr>
              <a:t>Faster Development</a:t>
            </a:r>
            <a:endParaRPr sz="700"/>
          </a:p>
        </p:txBody>
      </p:sp>
      <p:sp>
        <p:nvSpPr>
          <p:cNvPr id="242" name="Google Shape;242;p31"/>
          <p:cNvSpPr txBox="1"/>
          <p:nvPr/>
        </p:nvSpPr>
        <p:spPr>
          <a:xfrm>
            <a:off x="794527" y="4058200"/>
            <a:ext cx="3614032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1" marL="381000" marR="0" rtl="0" algn="ctr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Clr>
                <a:srgbClr val="FFF559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rgbClr val="FFF559"/>
                </a:solidFill>
                <a:latin typeface="Quicksand"/>
                <a:ea typeface="Quicksand"/>
                <a:cs typeface="Quicksand"/>
                <a:sym typeface="Quicksand"/>
              </a:rPr>
              <a:t>Flexibility</a:t>
            </a:r>
            <a:endParaRPr sz="700"/>
          </a:p>
        </p:txBody>
      </p:sp>
      <p:sp>
        <p:nvSpPr>
          <p:cNvPr id="243" name="Google Shape;243;p31"/>
          <p:cNvSpPr txBox="1"/>
          <p:nvPr/>
        </p:nvSpPr>
        <p:spPr>
          <a:xfrm>
            <a:off x="4870499" y="1806488"/>
            <a:ext cx="3670317" cy="314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1" marL="381000" marR="0" rtl="0" algn="ctr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Clr>
                <a:srgbClr val="FFF559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rgbClr val="FFF559"/>
                </a:solidFill>
                <a:latin typeface="Quicksand"/>
                <a:ea typeface="Quicksand"/>
                <a:cs typeface="Quicksand"/>
                <a:sym typeface="Quicksand"/>
              </a:rPr>
              <a:t>Scope Creep</a:t>
            </a:r>
            <a:endParaRPr sz="700"/>
          </a:p>
        </p:txBody>
      </p:sp>
      <p:sp>
        <p:nvSpPr>
          <p:cNvPr id="244" name="Google Shape;244;p31"/>
          <p:cNvSpPr txBox="1"/>
          <p:nvPr/>
        </p:nvSpPr>
        <p:spPr>
          <a:xfrm>
            <a:off x="4870499" y="2229398"/>
            <a:ext cx="3670317" cy="314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1" marL="381000" marR="0" rtl="0" algn="ctr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Clr>
                <a:srgbClr val="FFF559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rgbClr val="FFF559"/>
                </a:solidFill>
                <a:latin typeface="Quicksand"/>
                <a:ea typeface="Quicksand"/>
                <a:cs typeface="Quicksand"/>
                <a:sym typeface="Quicksand"/>
              </a:rPr>
              <a:t>High Cost &amp; Time Consumption</a:t>
            </a:r>
            <a:endParaRPr sz="700"/>
          </a:p>
        </p:txBody>
      </p:sp>
      <p:sp>
        <p:nvSpPr>
          <p:cNvPr id="245" name="Google Shape;245;p31"/>
          <p:cNvSpPr txBox="1"/>
          <p:nvPr/>
        </p:nvSpPr>
        <p:spPr>
          <a:xfrm>
            <a:off x="4870499" y="2662786"/>
            <a:ext cx="3670317" cy="314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1" marL="381000" marR="0" rtl="0" algn="ctr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Clr>
                <a:srgbClr val="FFF559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rgbClr val="FFF559"/>
                </a:solidFill>
                <a:latin typeface="Quicksand"/>
                <a:ea typeface="Quicksand"/>
                <a:cs typeface="Quicksand"/>
                <a:sym typeface="Quicksand"/>
              </a:rPr>
              <a:t>Miscommunication</a:t>
            </a:r>
            <a:endParaRPr sz="700"/>
          </a:p>
        </p:txBody>
      </p:sp>
      <p:sp>
        <p:nvSpPr>
          <p:cNvPr id="246" name="Google Shape;246;p31"/>
          <p:cNvSpPr txBox="1"/>
          <p:nvPr/>
        </p:nvSpPr>
        <p:spPr>
          <a:xfrm>
            <a:off x="4870499" y="3096174"/>
            <a:ext cx="3670317" cy="314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1" marL="381000" marR="0" rtl="0" algn="ctr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Clr>
                <a:srgbClr val="FFF559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rgbClr val="FFF559"/>
                </a:solidFill>
                <a:latin typeface="Quicksand"/>
                <a:ea typeface="Quicksand"/>
                <a:cs typeface="Quicksand"/>
                <a:sym typeface="Quicksand"/>
              </a:rPr>
              <a:t>Poor Documentation</a:t>
            </a:r>
            <a:endParaRPr sz="700"/>
          </a:p>
        </p:txBody>
      </p:sp>
      <p:sp>
        <p:nvSpPr>
          <p:cNvPr id="247" name="Google Shape;247;p31"/>
          <p:cNvSpPr txBox="1"/>
          <p:nvPr/>
        </p:nvSpPr>
        <p:spPr>
          <a:xfrm>
            <a:off x="4870499" y="3558137"/>
            <a:ext cx="3670317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1" marL="381000" marR="0" rtl="0" algn="ctr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Clr>
                <a:srgbClr val="FFF559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rgbClr val="FFF559"/>
                </a:solidFill>
                <a:latin typeface="Quicksand"/>
                <a:ea typeface="Quicksand"/>
                <a:cs typeface="Quicksand"/>
                <a:sym typeface="Quicksand"/>
              </a:rPr>
              <a:t>Not Suitable for Large Systems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98D8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>
            <a:off x="799897" y="209550"/>
            <a:ext cx="7544206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272727"/>
                </a:solidFill>
                <a:latin typeface="Shrikhand"/>
                <a:ea typeface="Shrikhand"/>
                <a:cs typeface="Shrikhand"/>
                <a:sym typeface="Shrikhand"/>
              </a:rPr>
              <a:t>REAL-WORLD Application</a:t>
            </a:r>
            <a:endParaRPr sz="700"/>
          </a:p>
        </p:txBody>
      </p:sp>
      <p:sp>
        <p:nvSpPr>
          <p:cNvPr id="253" name="Google Shape;253;p32"/>
          <p:cNvSpPr txBox="1"/>
          <p:nvPr/>
        </p:nvSpPr>
        <p:spPr>
          <a:xfrm>
            <a:off x="1488540" y="1518754"/>
            <a:ext cx="6288643" cy="3041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2250" lvl="1" marL="444500" marR="0" rtl="0" algn="l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Clr>
                <a:srgbClr val="454B85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454B85"/>
                </a:solidFill>
                <a:latin typeface="Quicksand"/>
                <a:ea typeface="Quicksand"/>
                <a:cs typeface="Quicksand"/>
                <a:sym typeface="Quicksand"/>
              </a:rPr>
              <a:t>Project with Unclear Requirements</a:t>
            </a:r>
            <a:endParaRPr sz="700"/>
          </a:p>
          <a:p>
            <a:pPr indent="0" lvl="0" marL="0" marR="0" rtl="0" algn="l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rgbClr val="454B8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22250" lvl="1" marL="444500" marR="0" rtl="0" algn="l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Clr>
                <a:srgbClr val="454B85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454B85"/>
                </a:solidFill>
                <a:latin typeface="Quicksand"/>
                <a:ea typeface="Quicksand"/>
                <a:cs typeface="Quicksand"/>
                <a:sym typeface="Quicksand"/>
              </a:rPr>
              <a:t>User-Centric Systems</a:t>
            </a:r>
            <a:endParaRPr sz="700"/>
          </a:p>
          <a:p>
            <a:pPr indent="0" lvl="0" marL="0" marR="0" rtl="0" algn="l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rgbClr val="454B8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22250" lvl="1" marL="444500" marR="0" rtl="0" algn="l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Clr>
                <a:srgbClr val="454B85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454B85"/>
                </a:solidFill>
                <a:latin typeface="Quicksand"/>
                <a:ea typeface="Quicksand"/>
                <a:cs typeface="Quicksand"/>
                <a:sym typeface="Quicksand"/>
              </a:rPr>
              <a:t>Innovative and Experimental Systems</a:t>
            </a:r>
            <a:endParaRPr sz="700"/>
          </a:p>
          <a:p>
            <a:pPr indent="0" lvl="0" marL="0" marR="0" rtl="0" algn="l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rgbClr val="454B8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22250" lvl="1" marL="444500" marR="0" rtl="0" algn="l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Clr>
                <a:srgbClr val="454B85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454B85"/>
                </a:solidFill>
                <a:latin typeface="Quicksand"/>
                <a:ea typeface="Quicksand"/>
                <a:cs typeface="Quicksand"/>
                <a:sym typeface="Quicksand"/>
              </a:rPr>
              <a:t>Short-Lifecycle Applications</a:t>
            </a:r>
            <a:endParaRPr sz="700"/>
          </a:p>
          <a:p>
            <a:pPr indent="0" lvl="0" marL="0" marR="0" rtl="0" algn="l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rgbClr val="454B85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22250" lvl="1" marL="444500" marR="0" rtl="0" algn="l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Clr>
                <a:srgbClr val="454B85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454B85"/>
                </a:solidFill>
                <a:latin typeface="Quicksand"/>
                <a:ea typeface="Quicksand"/>
                <a:cs typeface="Quicksand"/>
                <a:sym typeface="Quicksand"/>
              </a:rPr>
              <a:t>Small to Medium-Scale Projects</a:t>
            </a:r>
            <a:endParaRPr sz="700"/>
          </a:p>
        </p:txBody>
      </p:sp>
      <p:sp>
        <p:nvSpPr>
          <p:cNvPr id="254" name="Google Shape;254;p32"/>
          <p:cNvSpPr txBox="1"/>
          <p:nvPr/>
        </p:nvSpPr>
        <p:spPr>
          <a:xfrm>
            <a:off x="817271" y="795338"/>
            <a:ext cx="7526833" cy="747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300" u="none" cap="none" strike="noStrike">
                <a:solidFill>
                  <a:srgbClr val="E1F16B"/>
                </a:solidFill>
                <a:latin typeface="Quicksand"/>
                <a:ea typeface="Quicksand"/>
                <a:cs typeface="Quicksand"/>
                <a:sym typeface="Quicksand"/>
              </a:rPr>
              <a:t>Best Application Environments suited for prototyping:</a:t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346B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/>
        </p:nvSpPr>
        <p:spPr>
          <a:xfrm>
            <a:off x="327744" y="82509"/>
            <a:ext cx="7866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E1F16B"/>
                </a:solidFill>
                <a:latin typeface="Shrikhand"/>
                <a:ea typeface="Shrikhand"/>
                <a:cs typeface="Shrikhand"/>
                <a:sym typeface="Shrikhand"/>
              </a:rPr>
              <a:t>Examples of such Applications</a:t>
            </a:r>
            <a:endParaRPr sz="700"/>
          </a:p>
        </p:txBody>
      </p:sp>
      <p:sp>
        <p:nvSpPr>
          <p:cNvPr id="260" name="Google Shape;260;p33"/>
          <p:cNvSpPr/>
          <p:nvPr/>
        </p:nvSpPr>
        <p:spPr>
          <a:xfrm>
            <a:off x="955065" y="1504300"/>
            <a:ext cx="2304448" cy="2637720"/>
          </a:xfrm>
          <a:custGeom>
            <a:rect b="b" l="l" r="r" t="t"/>
            <a:pathLst>
              <a:path extrusionOk="0" h="7093491" w="6197240">
                <a:moveTo>
                  <a:pt x="6072779" y="7093491"/>
                </a:moveTo>
                <a:lnTo>
                  <a:pt x="124460" y="7093491"/>
                </a:lnTo>
                <a:cubicBezTo>
                  <a:pt x="55880" y="7093491"/>
                  <a:pt x="0" y="7037611"/>
                  <a:pt x="0" y="69690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072780" y="0"/>
                </a:lnTo>
                <a:cubicBezTo>
                  <a:pt x="6141360" y="0"/>
                  <a:pt x="6197240" y="55880"/>
                  <a:pt x="6197240" y="124460"/>
                </a:cubicBezTo>
                <a:lnTo>
                  <a:pt x="6197240" y="6969031"/>
                </a:lnTo>
                <a:cubicBezTo>
                  <a:pt x="6197240" y="7037611"/>
                  <a:pt x="6141360" y="7093491"/>
                  <a:pt x="6072780" y="7093491"/>
                </a:cubicBezTo>
                <a:close/>
              </a:path>
            </a:pathLst>
          </a:custGeom>
          <a:solidFill>
            <a:srgbClr val="A0F8E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/>
          <p:nvPr/>
        </p:nvSpPr>
        <p:spPr>
          <a:xfrm>
            <a:off x="5874565" y="1504300"/>
            <a:ext cx="2319798" cy="2637719"/>
          </a:xfrm>
          <a:custGeom>
            <a:rect b="b" l="l" r="r" t="t"/>
            <a:pathLst>
              <a:path extrusionOk="0" h="7046554" w="6197240">
                <a:moveTo>
                  <a:pt x="6072779" y="7046554"/>
                </a:moveTo>
                <a:lnTo>
                  <a:pt x="124460" y="7046554"/>
                </a:lnTo>
                <a:cubicBezTo>
                  <a:pt x="55880" y="7046554"/>
                  <a:pt x="0" y="6990674"/>
                  <a:pt x="0" y="6922094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072780" y="0"/>
                </a:lnTo>
                <a:cubicBezTo>
                  <a:pt x="6141360" y="0"/>
                  <a:pt x="6197240" y="55880"/>
                  <a:pt x="6197240" y="124460"/>
                </a:cubicBezTo>
                <a:lnTo>
                  <a:pt x="6197240" y="6922094"/>
                </a:lnTo>
                <a:cubicBezTo>
                  <a:pt x="6197240" y="6990674"/>
                  <a:pt x="6141360" y="7046554"/>
                  <a:pt x="6072780" y="7046554"/>
                </a:cubicBezTo>
                <a:close/>
              </a:path>
            </a:pathLst>
          </a:custGeom>
          <a:solidFill>
            <a:srgbClr val="A0F8E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/>
          <p:nvPr/>
        </p:nvSpPr>
        <p:spPr>
          <a:xfrm>
            <a:off x="3414814" y="1504300"/>
            <a:ext cx="2304448" cy="2637720"/>
          </a:xfrm>
          <a:custGeom>
            <a:rect b="b" l="l" r="r" t="t"/>
            <a:pathLst>
              <a:path extrusionOk="0" h="7093491" w="6197240">
                <a:moveTo>
                  <a:pt x="6072779" y="7093491"/>
                </a:moveTo>
                <a:lnTo>
                  <a:pt x="124460" y="7093491"/>
                </a:lnTo>
                <a:cubicBezTo>
                  <a:pt x="55880" y="7093491"/>
                  <a:pt x="0" y="7037611"/>
                  <a:pt x="0" y="696903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6072780" y="0"/>
                </a:lnTo>
                <a:cubicBezTo>
                  <a:pt x="6141360" y="0"/>
                  <a:pt x="6197240" y="55880"/>
                  <a:pt x="6197240" y="124460"/>
                </a:cubicBezTo>
                <a:lnTo>
                  <a:pt x="6197240" y="6969031"/>
                </a:lnTo>
                <a:cubicBezTo>
                  <a:pt x="6197240" y="7037611"/>
                  <a:pt x="6141360" y="7093491"/>
                  <a:pt x="6072780" y="7093491"/>
                </a:cubicBezTo>
                <a:close/>
              </a:path>
            </a:pathLst>
          </a:custGeom>
          <a:solidFill>
            <a:srgbClr val="A0F8E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3"/>
          <p:cNvSpPr/>
          <p:nvPr/>
        </p:nvSpPr>
        <p:spPr>
          <a:xfrm>
            <a:off x="1451221" y="2188970"/>
            <a:ext cx="1312135" cy="1071179"/>
          </a:xfrm>
          <a:custGeom>
            <a:rect b="b" l="l" r="r" t="t"/>
            <a:pathLst>
              <a:path extrusionOk="0" h="2142359" w="2624271">
                <a:moveTo>
                  <a:pt x="0" y="0"/>
                </a:moveTo>
                <a:lnTo>
                  <a:pt x="2624271" y="0"/>
                </a:lnTo>
                <a:lnTo>
                  <a:pt x="2624271" y="2142360"/>
                </a:lnTo>
                <a:lnTo>
                  <a:pt x="0" y="21423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4" name="Google Shape;264;p33"/>
          <p:cNvSpPr/>
          <p:nvPr/>
        </p:nvSpPr>
        <p:spPr>
          <a:xfrm>
            <a:off x="3904144" y="2050963"/>
            <a:ext cx="1312135" cy="1095036"/>
          </a:xfrm>
          <a:custGeom>
            <a:rect b="b" l="l" r="r" t="t"/>
            <a:pathLst>
              <a:path extrusionOk="0" h="2190073" w="2624271">
                <a:moveTo>
                  <a:pt x="0" y="0"/>
                </a:moveTo>
                <a:lnTo>
                  <a:pt x="2624271" y="0"/>
                </a:lnTo>
                <a:lnTo>
                  <a:pt x="2624271" y="2190074"/>
                </a:lnTo>
                <a:lnTo>
                  <a:pt x="0" y="21900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5" name="Google Shape;265;p33"/>
          <p:cNvSpPr/>
          <p:nvPr/>
        </p:nvSpPr>
        <p:spPr>
          <a:xfrm>
            <a:off x="6378396" y="2086748"/>
            <a:ext cx="1312136" cy="1059251"/>
          </a:xfrm>
          <a:custGeom>
            <a:rect b="b" l="l" r="r" t="t"/>
            <a:pathLst>
              <a:path extrusionOk="0" h="2118502" w="2624271">
                <a:moveTo>
                  <a:pt x="0" y="0"/>
                </a:moveTo>
                <a:lnTo>
                  <a:pt x="2624271" y="0"/>
                </a:lnTo>
                <a:lnTo>
                  <a:pt x="2624271" y="2118503"/>
                </a:lnTo>
                <a:lnTo>
                  <a:pt x="0" y="21185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6" name="Google Shape;266;p33"/>
          <p:cNvSpPr txBox="1"/>
          <p:nvPr/>
        </p:nvSpPr>
        <p:spPr>
          <a:xfrm>
            <a:off x="1385222" y="1524177"/>
            <a:ext cx="1444132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E-Commerce Website</a:t>
            </a:r>
            <a:endParaRPr sz="700"/>
          </a:p>
        </p:txBody>
      </p:sp>
      <p:sp>
        <p:nvSpPr>
          <p:cNvPr id="267" name="Google Shape;267;p33"/>
          <p:cNvSpPr txBox="1"/>
          <p:nvPr/>
        </p:nvSpPr>
        <p:spPr>
          <a:xfrm>
            <a:off x="3838146" y="1524177"/>
            <a:ext cx="1444132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Gaming Industry</a:t>
            </a:r>
            <a:endParaRPr sz="700"/>
          </a:p>
        </p:txBody>
      </p:sp>
      <p:sp>
        <p:nvSpPr>
          <p:cNvPr id="268" name="Google Shape;268;p33"/>
          <p:cNvSpPr txBox="1"/>
          <p:nvPr/>
        </p:nvSpPr>
        <p:spPr>
          <a:xfrm>
            <a:off x="6207860" y="1524177"/>
            <a:ext cx="1444132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272727"/>
                </a:solidFill>
                <a:latin typeface="Quicksand"/>
                <a:ea typeface="Quicksand"/>
                <a:cs typeface="Quicksand"/>
                <a:sym typeface="Quicksand"/>
              </a:rPr>
              <a:t>Healthcare System</a:t>
            </a:r>
            <a:endParaRPr sz="700"/>
          </a:p>
        </p:txBody>
      </p:sp>
      <p:sp>
        <p:nvSpPr>
          <p:cNvPr id="269" name="Google Shape;269;p33"/>
          <p:cNvSpPr txBox="1"/>
          <p:nvPr/>
        </p:nvSpPr>
        <p:spPr>
          <a:xfrm>
            <a:off x="1385222" y="3365075"/>
            <a:ext cx="1444132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Testing UI/UX for online stores</a:t>
            </a:r>
            <a:endParaRPr sz="700"/>
          </a:p>
        </p:txBody>
      </p:sp>
      <p:sp>
        <p:nvSpPr>
          <p:cNvPr id="270" name="Google Shape;270;p33"/>
          <p:cNvSpPr txBox="1"/>
          <p:nvPr/>
        </p:nvSpPr>
        <p:spPr>
          <a:xfrm>
            <a:off x="3838146" y="3160287"/>
            <a:ext cx="1444132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Game mechanics and gameplay testing</a:t>
            </a:r>
            <a:endParaRPr sz="700"/>
          </a:p>
        </p:txBody>
      </p:sp>
      <p:sp>
        <p:nvSpPr>
          <p:cNvPr id="271" name="Google Shape;271;p33"/>
          <p:cNvSpPr txBox="1"/>
          <p:nvPr/>
        </p:nvSpPr>
        <p:spPr>
          <a:xfrm>
            <a:off x="6137520" y="3331737"/>
            <a:ext cx="1793888" cy="618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27272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Patient management system refinement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