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  <p:sldMasterId id="2147483687" r:id="rId3"/>
    <p:sldMasterId id="2147483702" r:id="rId4"/>
  </p:sldMasterIdLst>
  <p:notesMasterIdLst>
    <p:notesMasterId r:id="rId22"/>
  </p:notesMasterIdLst>
  <p:handoutMasterIdLst>
    <p:handoutMasterId r:id="rId23"/>
  </p:handoutMasterIdLst>
  <p:sldIdLst>
    <p:sldId id="297" r:id="rId5"/>
    <p:sldId id="299" r:id="rId6"/>
    <p:sldId id="309" r:id="rId7"/>
    <p:sldId id="315" r:id="rId8"/>
    <p:sldId id="317" r:id="rId9"/>
    <p:sldId id="304" r:id="rId10"/>
    <p:sldId id="325" r:id="rId11"/>
    <p:sldId id="326" r:id="rId12"/>
    <p:sldId id="327" r:id="rId13"/>
    <p:sldId id="329" r:id="rId14"/>
    <p:sldId id="311" r:id="rId15"/>
    <p:sldId id="330" r:id="rId16"/>
    <p:sldId id="332" r:id="rId17"/>
    <p:sldId id="324" r:id="rId18"/>
    <p:sldId id="319" r:id="rId19"/>
    <p:sldId id="307" r:id="rId20"/>
    <p:sldId id="308" r:id="rId21"/>
  </p:sldIdLst>
  <p:sldSz cx="9144000" cy="6858000" type="screen4x3"/>
  <p:notesSz cx="6781800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923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 autoAdjust="0"/>
  </p:normalViewPr>
  <p:slideViewPr>
    <p:cSldViewPr>
      <p:cViewPr varScale="1">
        <p:scale>
          <a:sx n="71" d="100"/>
          <a:sy n="71" d="100"/>
        </p:scale>
        <p:origin x="127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EEB\Desktop\cret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800" baseline="0" smtClean="0"/>
              <a:t>Time </a:t>
            </a:r>
            <a:r>
              <a:rPr lang="en-US" sz="2800" baseline="0" dirty="0"/>
              <a:t>according to data size</a:t>
            </a:r>
          </a:p>
        </c:rich>
      </c:tx>
      <c:layout>
        <c:manualLayout>
          <c:xMode val="edge"/>
          <c:yMode val="edge"/>
          <c:x val="9.5078981273171548E-2"/>
          <c:y val="3.13224043940629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Sheet1!$D$4</c:f>
              <c:strCache>
                <c:ptCount val="1"/>
                <c:pt idx="0">
                  <c:v>RSA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16</c:v>
              </c:pt>
              <c:pt idx="1">
                <c:v>32</c:v>
              </c:pt>
              <c:pt idx="2">
                <c:v>64</c:v>
              </c:pt>
              <c:pt idx="3">
                <c:v>128</c:v>
              </c:pt>
              <c:pt idx="4">
                <c:v>256</c:v>
              </c:pt>
              <c:pt idx="5">
                <c:v>512</c:v>
              </c:pt>
            </c:numLit>
          </c:cat>
          <c:val>
            <c:numRef>
              <c:f>Sheet1!$D$5:$D$10</c:f>
              <c:numCache>
                <c:formatCode>General</c:formatCode>
                <c:ptCount val="6"/>
                <c:pt idx="0">
                  <c:v>0.2137</c:v>
                </c:pt>
                <c:pt idx="1">
                  <c:v>0.39155000000000001</c:v>
                </c:pt>
                <c:pt idx="2">
                  <c:v>0.70509999999999995</c:v>
                </c:pt>
                <c:pt idx="3">
                  <c:v>1.0639000000000001</c:v>
                </c:pt>
                <c:pt idx="4">
                  <c:v>2.964</c:v>
                </c:pt>
                <c:pt idx="5">
                  <c:v>4.9795999999999996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Sheet1!$E$4</c:f>
              <c:strCache>
                <c:ptCount val="1"/>
                <c:pt idx="0">
                  <c:v>Improved RSA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16</c:v>
              </c:pt>
              <c:pt idx="1">
                <c:v>32</c:v>
              </c:pt>
              <c:pt idx="2">
                <c:v>64</c:v>
              </c:pt>
              <c:pt idx="3">
                <c:v>128</c:v>
              </c:pt>
              <c:pt idx="4">
                <c:v>256</c:v>
              </c:pt>
              <c:pt idx="5">
                <c:v>512</c:v>
              </c:pt>
            </c:numLit>
          </c:cat>
          <c:val>
            <c:numRef>
              <c:f>Sheet1!$E$5:$E$10</c:f>
              <c:numCache>
                <c:formatCode>General</c:formatCode>
                <c:ptCount val="6"/>
                <c:pt idx="0">
                  <c:v>0.33539999999999998</c:v>
                </c:pt>
                <c:pt idx="1">
                  <c:v>0.76439999999999997</c:v>
                </c:pt>
                <c:pt idx="2">
                  <c:v>1.2074</c:v>
                </c:pt>
                <c:pt idx="3">
                  <c:v>1.9764999999999999</c:v>
                </c:pt>
                <c:pt idx="4">
                  <c:v>4.7877000000000001</c:v>
                </c:pt>
                <c:pt idx="5">
                  <c:v>5.2541000000000002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0911992"/>
        <c:axId val="310912776"/>
      </c:lineChart>
      <c:catAx>
        <c:axId val="310911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Data </a:t>
                </a:r>
                <a:r>
                  <a:rPr lang="en-US" sz="1800" dirty="0" smtClean="0"/>
                  <a:t>size in Bytes</a:t>
                </a:r>
                <a:endParaRPr lang="en-US" sz="18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912776"/>
        <c:crosses val="autoZero"/>
        <c:auto val="1"/>
        <c:lblAlgn val="ctr"/>
        <c:lblOffset val="100"/>
        <c:noMultiLvlLbl val="0"/>
      </c:catAx>
      <c:valAx>
        <c:axId val="310912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Time in second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91199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for various data size</a:t>
            </a:r>
          </a:p>
        </c:rich>
      </c:tx>
      <c:layout>
        <c:manualLayout>
          <c:xMode val="edge"/>
          <c:yMode val="edge"/>
          <c:x val="0.35258626208309329"/>
          <c:y val="1.37029706673706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Propose system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Lit>
              <c:formatCode>General</c:formatCode>
              <c:ptCount val="10"/>
              <c:pt idx="0">
                <c:v>0.68500000000000005</c:v>
              </c:pt>
              <c:pt idx="1">
                <c:v>3.52</c:v>
              </c:pt>
              <c:pt idx="2">
                <c:v>22</c:v>
              </c:pt>
              <c:pt idx="3">
                <c:v>40.1</c:v>
              </c:pt>
              <c:pt idx="4">
                <c:v>80.3</c:v>
              </c:pt>
              <c:pt idx="5">
                <c:v>121</c:v>
              </c:pt>
              <c:pt idx="6">
                <c:v>175</c:v>
              </c:pt>
              <c:pt idx="7">
                <c:v>256</c:v>
              </c:pt>
              <c:pt idx="8">
                <c:v>465</c:v>
              </c:pt>
              <c:pt idx="9">
                <c:v>732</c:v>
              </c:pt>
            </c:numLit>
          </c:cat>
          <c:val>
            <c:numRef>
              <c:f>Sheet1!$E$3:$E$12</c:f>
              <c:numCache>
                <c:formatCode>General</c:formatCode>
                <c:ptCount val="10"/>
                <c:pt idx="0">
                  <c:v>0.83409999999999995</c:v>
                </c:pt>
                <c:pt idx="1">
                  <c:v>1.113</c:v>
                </c:pt>
                <c:pt idx="2">
                  <c:v>2.984</c:v>
                </c:pt>
                <c:pt idx="3">
                  <c:v>4.0170000000000003</c:v>
                </c:pt>
                <c:pt idx="4">
                  <c:v>6.9321999999999999</c:v>
                </c:pt>
                <c:pt idx="5">
                  <c:v>7.5570000000000004</c:v>
                </c:pt>
                <c:pt idx="6">
                  <c:v>8.8183000000000007</c:v>
                </c:pt>
                <c:pt idx="7">
                  <c:v>12.138</c:v>
                </c:pt>
                <c:pt idx="8">
                  <c:v>23.773199999999999</c:v>
                </c:pt>
                <c:pt idx="9">
                  <c:v>34.3264</c:v>
                </c:pt>
              </c:numCache>
            </c:numRef>
          </c:val>
          <c:smooth val="0"/>
        </c:ser>
        <c:ser>
          <c:idx val="0"/>
          <c:order val="1"/>
          <c:tx>
            <c:v>Latest exist system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Lit>
              <c:formatCode>General</c:formatCode>
              <c:ptCount val="10"/>
              <c:pt idx="0">
                <c:v>0.68500000000000005</c:v>
              </c:pt>
              <c:pt idx="1">
                <c:v>3.52</c:v>
              </c:pt>
              <c:pt idx="2">
                <c:v>22</c:v>
              </c:pt>
              <c:pt idx="3">
                <c:v>40.1</c:v>
              </c:pt>
              <c:pt idx="4">
                <c:v>80.3</c:v>
              </c:pt>
              <c:pt idx="5">
                <c:v>121</c:v>
              </c:pt>
              <c:pt idx="6">
                <c:v>175</c:v>
              </c:pt>
              <c:pt idx="7">
                <c:v>256</c:v>
              </c:pt>
              <c:pt idx="8">
                <c:v>465</c:v>
              </c:pt>
              <c:pt idx="9">
                <c:v>732</c:v>
              </c:pt>
            </c:numLit>
          </c:cat>
          <c:val>
            <c:numRef>
              <c:f>Sheet1!$D$3:$D$12</c:f>
              <c:numCache>
                <c:formatCode>General</c:formatCode>
                <c:ptCount val="10"/>
                <c:pt idx="0">
                  <c:v>1.5149999999999999</c:v>
                </c:pt>
                <c:pt idx="1">
                  <c:v>1.875</c:v>
                </c:pt>
                <c:pt idx="2">
                  <c:v>2.1560000000000001</c:v>
                </c:pt>
                <c:pt idx="3">
                  <c:v>2.867</c:v>
                </c:pt>
                <c:pt idx="4">
                  <c:v>4.8600000000000003</c:v>
                </c:pt>
                <c:pt idx="5">
                  <c:v>9.11</c:v>
                </c:pt>
                <c:pt idx="6">
                  <c:v>20.515000000000001</c:v>
                </c:pt>
                <c:pt idx="7">
                  <c:v>38.061999999999998</c:v>
                </c:pt>
                <c:pt idx="8">
                  <c:v>82.438000000000002</c:v>
                </c:pt>
                <c:pt idx="9">
                  <c:v>288.15699999999998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0913952"/>
        <c:axId val="310914736"/>
      </c:lineChart>
      <c:catAx>
        <c:axId val="310913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0" dirty="0"/>
                  <a:t>Data size in </a:t>
                </a:r>
                <a:r>
                  <a:rPr lang="en-US" sz="2000" baseline="0" dirty="0" smtClean="0"/>
                  <a:t>KB</a:t>
                </a:r>
                <a:endParaRPr lang="en-US" sz="2000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914736"/>
        <c:crosses val="autoZero"/>
        <c:auto val="1"/>
        <c:lblAlgn val="ctr"/>
        <c:lblOffset val="100"/>
        <c:noMultiLvlLbl val="0"/>
      </c:catAx>
      <c:valAx>
        <c:axId val="31091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Encryption time </a:t>
                </a:r>
                <a:r>
                  <a:rPr lang="en-US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second</a:t>
                </a:r>
              </a:p>
            </c:rich>
          </c:tx>
          <c:layout>
            <c:manualLayout>
              <c:xMode val="edge"/>
              <c:yMode val="edge"/>
              <c:x val="0.16666666666666666"/>
              <c:y val="0.14516930721592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91395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DF5A8F-E060-477A-9D9D-67313956FF2D}" type="doc">
      <dgm:prSet loTypeId="urn:microsoft.com/office/officeart/2005/8/layout/process5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06BDFA-6A17-45BF-B5E0-D1581870412E}">
      <dgm:prSet phldrT="[Text]" custT="1"/>
      <dgm:spPr/>
      <dgm:t>
        <a:bodyPr/>
        <a:lstStyle/>
        <a:p>
          <a:r>
            <a:rPr lang="en-US" sz="3200" dirty="0" smtClean="0">
              <a:solidFill>
                <a:srgbClr val="FF0000"/>
              </a:solidFill>
            </a:rPr>
            <a:t>Man-in-the-Middle Attack</a:t>
          </a:r>
          <a:endParaRPr lang="en-US" sz="3200" dirty="0">
            <a:solidFill>
              <a:srgbClr val="FF0000"/>
            </a:solidFill>
          </a:endParaRPr>
        </a:p>
      </dgm:t>
    </dgm:pt>
    <dgm:pt modelId="{E9DA1967-7F79-4DA8-B3DC-A22345E8A37C}" type="parTrans" cxnId="{8C1A7AEA-F988-4626-985C-F5424B6ADD1B}">
      <dgm:prSet/>
      <dgm:spPr/>
      <dgm:t>
        <a:bodyPr/>
        <a:lstStyle/>
        <a:p>
          <a:endParaRPr lang="en-US"/>
        </a:p>
      </dgm:t>
    </dgm:pt>
    <dgm:pt modelId="{B0D0BC80-6872-4CB4-8564-E419FFC1F83A}" type="sibTrans" cxnId="{8C1A7AEA-F988-4626-985C-F5424B6ADD1B}">
      <dgm:prSet/>
      <dgm:spPr/>
      <dgm:t>
        <a:bodyPr/>
        <a:lstStyle/>
        <a:p>
          <a:endParaRPr lang="en-US"/>
        </a:p>
      </dgm:t>
    </dgm:pt>
    <dgm:pt modelId="{07B10FDA-E590-42CC-A962-52F5AB9A72F0}">
      <dgm:prSet phldrT="[Text]" custT="1"/>
      <dgm:spPr/>
      <dgm:t>
        <a:bodyPr/>
        <a:lstStyle/>
        <a:p>
          <a:r>
            <a:rPr lang="en-US" sz="3100" dirty="0" smtClean="0">
              <a:solidFill>
                <a:srgbClr val="FF0000"/>
              </a:solidFill>
            </a:rPr>
            <a:t>Surveillanc</a:t>
          </a:r>
          <a:r>
            <a:rPr lang="en-US" sz="3200" dirty="0" smtClean="0">
              <a:solidFill>
                <a:srgbClr val="FF0000"/>
              </a:solidFill>
            </a:rPr>
            <a:t>e Attacks</a:t>
          </a:r>
          <a:endParaRPr lang="en-US" sz="3200" dirty="0">
            <a:solidFill>
              <a:srgbClr val="FF0000"/>
            </a:solidFill>
          </a:endParaRPr>
        </a:p>
      </dgm:t>
    </dgm:pt>
    <dgm:pt modelId="{9C2D8BBA-9B41-4FB6-839E-542096E5FAC7}" type="parTrans" cxnId="{2C1D4A87-8E3A-40C9-993C-772AD8C75FE9}">
      <dgm:prSet/>
      <dgm:spPr/>
      <dgm:t>
        <a:bodyPr/>
        <a:lstStyle/>
        <a:p>
          <a:endParaRPr lang="en-US"/>
        </a:p>
      </dgm:t>
    </dgm:pt>
    <dgm:pt modelId="{6E3433FD-97D1-4C88-86F3-E8AD52C3CDD1}" type="sibTrans" cxnId="{2C1D4A87-8E3A-40C9-993C-772AD8C75FE9}">
      <dgm:prSet/>
      <dgm:spPr/>
      <dgm:t>
        <a:bodyPr/>
        <a:lstStyle/>
        <a:p>
          <a:endParaRPr lang="en-US"/>
        </a:p>
      </dgm:t>
    </dgm:pt>
    <dgm:pt modelId="{F7CF00FC-AD96-4401-BB5C-B177E1CAF5FB}">
      <dgm:prSet custT="1"/>
      <dgm:spPr/>
      <dgm:t>
        <a:bodyPr/>
        <a:lstStyle/>
        <a:p>
          <a:r>
            <a:rPr lang="en-US" sz="3200" dirty="0" err="1" smtClean="0">
              <a:solidFill>
                <a:srgbClr val="FF0000"/>
              </a:solidFill>
            </a:rPr>
            <a:t>DoS</a:t>
          </a:r>
          <a:r>
            <a:rPr lang="en-US" sz="3200" dirty="0" smtClean="0">
              <a:solidFill>
                <a:srgbClr val="FF0000"/>
              </a:solidFill>
            </a:rPr>
            <a:t> Attacks</a:t>
          </a:r>
        </a:p>
      </dgm:t>
    </dgm:pt>
    <dgm:pt modelId="{55C3E5E4-5805-4919-9742-B249F3DB5AEE}" type="parTrans" cxnId="{18A4C688-53CA-413E-9E8B-038728287B6D}">
      <dgm:prSet/>
      <dgm:spPr/>
      <dgm:t>
        <a:bodyPr/>
        <a:lstStyle/>
        <a:p>
          <a:endParaRPr lang="en-US"/>
        </a:p>
      </dgm:t>
    </dgm:pt>
    <dgm:pt modelId="{016700F9-83A3-4C0B-875D-2E5FADEE1030}" type="sibTrans" cxnId="{18A4C688-53CA-413E-9E8B-038728287B6D}">
      <dgm:prSet/>
      <dgm:spPr/>
      <dgm:t>
        <a:bodyPr/>
        <a:lstStyle/>
        <a:p>
          <a:endParaRPr lang="en-US"/>
        </a:p>
      </dgm:t>
    </dgm:pt>
    <dgm:pt modelId="{755F84B0-9D7F-4341-9A78-0B82DC1178AB}">
      <dgm:prSet custT="1"/>
      <dgm:spPr/>
      <dgm:t>
        <a:bodyPr/>
        <a:lstStyle/>
        <a:p>
          <a:r>
            <a:rPr lang="en-US" sz="3200" dirty="0" smtClean="0">
              <a:solidFill>
                <a:srgbClr val="FF0000"/>
              </a:solidFill>
            </a:rPr>
            <a:t>Malware Attacks</a:t>
          </a:r>
        </a:p>
      </dgm:t>
    </dgm:pt>
    <dgm:pt modelId="{F72C3B93-4DDA-48FB-8B87-DF2BE90DBF64}" type="parTrans" cxnId="{CFF7DA0C-CD21-4AAE-B3B0-314A9E2146A4}">
      <dgm:prSet/>
      <dgm:spPr/>
      <dgm:t>
        <a:bodyPr/>
        <a:lstStyle/>
        <a:p>
          <a:endParaRPr lang="en-US"/>
        </a:p>
      </dgm:t>
    </dgm:pt>
    <dgm:pt modelId="{6208A4A7-750D-4881-870C-025EF1583A0A}" type="sibTrans" cxnId="{CFF7DA0C-CD21-4AAE-B3B0-314A9E2146A4}">
      <dgm:prSet/>
      <dgm:spPr/>
      <dgm:t>
        <a:bodyPr/>
        <a:lstStyle/>
        <a:p>
          <a:endParaRPr lang="en-US"/>
        </a:p>
      </dgm:t>
    </dgm:pt>
    <dgm:pt modelId="{0D5C3B02-6ADC-45B2-9CE0-A1D45E02210C}">
      <dgm:prSet custT="1"/>
      <dgm:spPr/>
      <dgm:t>
        <a:bodyPr/>
        <a:lstStyle/>
        <a:p>
          <a:r>
            <a:rPr lang="en-US" sz="3200" dirty="0" smtClean="0">
              <a:solidFill>
                <a:srgbClr val="FF0000"/>
              </a:solidFill>
            </a:rPr>
            <a:t>Obfuscation Attacks</a:t>
          </a:r>
        </a:p>
      </dgm:t>
    </dgm:pt>
    <dgm:pt modelId="{A2B794DC-BC7A-45B1-9C78-B232AA2D13F3}" type="parTrans" cxnId="{950AB81F-B9A7-417C-A465-C34AC94C3E17}">
      <dgm:prSet/>
      <dgm:spPr/>
      <dgm:t>
        <a:bodyPr/>
        <a:lstStyle/>
        <a:p>
          <a:endParaRPr lang="en-US"/>
        </a:p>
      </dgm:t>
    </dgm:pt>
    <dgm:pt modelId="{2AAAB734-CA64-4BB7-ADDB-B220EC88E0E3}" type="sibTrans" cxnId="{950AB81F-B9A7-417C-A465-C34AC94C3E17}">
      <dgm:prSet/>
      <dgm:spPr/>
      <dgm:t>
        <a:bodyPr/>
        <a:lstStyle/>
        <a:p>
          <a:endParaRPr lang="en-US"/>
        </a:p>
      </dgm:t>
    </dgm:pt>
    <dgm:pt modelId="{5E33C16D-AEF7-43E0-AC60-D2139F52679D}">
      <dgm:prSet custT="1"/>
      <dgm:spPr/>
      <dgm:t>
        <a:bodyPr/>
        <a:lstStyle/>
        <a:p>
          <a:r>
            <a:rPr lang="en-US" sz="3200" dirty="0" smtClean="0">
              <a:solidFill>
                <a:srgbClr val="FF0000"/>
              </a:solidFill>
            </a:rPr>
            <a:t>Sniffing Attacks</a:t>
          </a:r>
        </a:p>
      </dgm:t>
    </dgm:pt>
    <dgm:pt modelId="{74EF8110-1B71-46DF-B06A-6C0FC34DC9AA}" type="parTrans" cxnId="{2667A4CD-1D7D-471D-A7AC-2C76CC7523B7}">
      <dgm:prSet/>
      <dgm:spPr/>
      <dgm:t>
        <a:bodyPr/>
        <a:lstStyle/>
        <a:p>
          <a:endParaRPr lang="en-US"/>
        </a:p>
      </dgm:t>
    </dgm:pt>
    <dgm:pt modelId="{1BB596C2-0D71-4AC7-BCBB-94918FD73854}" type="sibTrans" cxnId="{2667A4CD-1D7D-471D-A7AC-2C76CC7523B7}">
      <dgm:prSet/>
      <dgm:spPr/>
      <dgm:t>
        <a:bodyPr/>
        <a:lstStyle/>
        <a:p>
          <a:endParaRPr lang="en-US"/>
        </a:p>
      </dgm:t>
    </dgm:pt>
    <dgm:pt modelId="{FC32EFED-C6B4-41B8-9792-3CF60A2B7970}">
      <dgm:prSet custT="1"/>
      <dgm:spPr/>
      <dgm:t>
        <a:bodyPr/>
        <a:lstStyle/>
        <a:p>
          <a:r>
            <a:rPr lang="en-US" sz="3200" dirty="0" smtClean="0">
              <a:solidFill>
                <a:srgbClr val="FF0000"/>
              </a:solidFill>
            </a:rPr>
            <a:t>UDDA Attacks</a:t>
          </a:r>
          <a:endParaRPr lang="en-US" sz="3200" dirty="0">
            <a:solidFill>
              <a:srgbClr val="FF0000"/>
            </a:solidFill>
          </a:endParaRPr>
        </a:p>
      </dgm:t>
    </dgm:pt>
    <dgm:pt modelId="{76E74333-F224-4DC4-964F-8A9CE84B3013}" type="parTrans" cxnId="{D8A1FCEE-B407-4098-9B93-5886B8C76B94}">
      <dgm:prSet/>
      <dgm:spPr/>
      <dgm:t>
        <a:bodyPr/>
        <a:lstStyle/>
        <a:p>
          <a:endParaRPr lang="en-US"/>
        </a:p>
      </dgm:t>
    </dgm:pt>
    <dgm:pt modelId="{C1E7C5D8-ECE4-480F-961A-E9F99E3BD631}" type="sibTrans" cxnId="{D8A1FCEE-B407-4098-9B93-5886B8C76B94}">
      <dgm:prSet/>
      <dgm:spPr/>
      <dgm:t>
        <a:bodyPr/>
        <a:lstStyle/>
        <a:p>
          <a:endParaRPr lang="en-US"/>
        </a:p>
      </dgm:t>
    </dgm:pt>
    <dgm:pt modelId="{F4638695-9ACF-4187-B1E4-2D4FC03C6BA1}">
      <dgm:prSet custT="1"/>
      <dgm:spPr/>
      <dgm:t>
        <a:bodyPr/>
        <a:lstStyle/>
        <a:p>
          <a:r>
            <a:rPr lang="en-US" sz="3200" dirty="0" err="1" smtClean="0">
              <a:solidFill>
                <a:srgbClr val="FF0000"/>
              </a:solidFill>
            </a:rPr>
            <a:t>Fuzzer</a:t>
          </a:r>
          <a:r>
            <a:rPr lang="en-US" sz="3200" dirty="0" smtClean="0">
              <a:solidFill>
                <a:srgbClr val="FF0000"/>
              </a:solidFill>
            </a:rPr>
            <a:t> Attacks</a:t>
          </a:r>
        </a:p>
      </dgm:t>
    </dgm:pt>
    <dgm:pt modelId="{6FD54E90-D394-47C6-AAEB-7D7C9E4D3DD2}" type="parTrans" cxnId="{066E82B9-CCCC-4D29-95CA-6DF5CE2CBB26}">
      <dgm:prSet/>
      <dgm:spPr/>
      <dgm:t>
        <a:bodyPr/>
        <a:lstStyle/>
        <a:p>
          <a:endParaRPr lang="en-US"/>
        </a:p>
      </dgm:t>
    </dgm:pt>
    <dgm:pt modelId="{970926BB-B0C7-43B0-ACBC-3B0FD7811940}" type="sibTrans" cxnId="{066E82B9-CCCC-4D29-95CA-6DF5CE2CBB26}">
      <dgm:prSet/>
      <dgm:spPr/>
      <dgm:t>
        <a:bodyPr/>
        <a:lstStyle/>
        <a:p>
          <a:endParaRPr lang="en-US"/>
        </a:p>
      </dgm:t>
    </dgm:pt>
    <dgm:pt modelId="{2F6E860F-DC5E-44B3-9EC5-264308DCBEF8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sz="2000" b="1" dirty="0" smtClean="0">
              <a:solidFill>
                <a:schemeClr val="accent4">
                  <a:lumMod val="95000"/>
                  <a:lumOff val="5000"/>
                </a:schemeClr>
              </a:solidFill>
            </a:rPr>
            <a:t>Bluetooth</a:t>
          </a:r>
          <a:endParaRPr lang="en-US" sz="2000" b="1" dirty="0">
            <a:solidFill>
              <a:schemeClr val="accent4">
                <a:lumMod val="95000"/>
                <a:lumOff val="5000"/>
              </a:schemeClr>
            </a:solidFill>
          </a:endParaRPr>
        </a:p>
      </dgm:t>
    </dgm:pt>
    <dgm:pt modelId="{66FEF398-8F6A-4777-9813-350C15593CFD}" type="sibTrans" cxnId="{DC4478FC-97A5-4D79-BC8D-94FAEB10A9A7}">
      <dgm:prSet/>
      <dgm:spPr/>
      <dgm:t>
        <a:bodyPr/>
        <a:lstStyle/>
        <a:p>
          <a:endParaRPr lang="en-US"/>
        </a:p>
      </dgm:t>
    </dgm:pt>
    <dgm:pt modelId="{48B787DA-014A-45E8-AE96-E15DC3C60E9A}" type="parTrans" cxnId="{DC4478FC-97A5-4D79-BC8D-94FAEB10A9A7}">
      <dgm:prSet/>
      <dgm:spPr/>
      <dgm:t>
        <a:bodyPr/>
        <a:lstStyle/>
        <a:p>
          <a:endParaRPr lang="en-US"/>
        </a:p>
      </dgm:t>
    </dgm:pt>
    <dgm:pt modelId="{B96F4320-DBD3-4487-BB29-F34B83F66581}" type="pres">
      <dgm:prSet presAssocID="{A1DF5A8F-E060-477A-9D9D-67313956FF2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2B0844-A09A-4032-8569-3932FDA68DAC}" type="pres">
      <dgm:prSet presAssocID="{0B06BDFA-6A17-45BF-B5E0-D1581870412E}" presName="node" presStyleLbl="node1" presStyleIdx="0" presStyleCnt="9" custLinFactNeighborX="5301" custLinFactNeighborY="23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9D8478-2B26-4DCD-BF98-1097CD492CD0}" type="pres">
      <dgm:prSet presAssocID="{B0D0BC80-6872-4CB4-8564-E419FFC1F83A}" presName="sibTrans" presStyleLbl="sibTrans2D1" presStyleIdx="0" presStyleCnt="8" custAng="12723385" custLinFactY="50374" custLinFactNeighborX="-43299" custLinFactNeighborY="100000"/>
      <dgm:spPr/>
      <dgm:t>
        <a:bodyPr/>
        <a:lstStyle/>
        <a:p>
          <a:endParaRPr lang="en-US"/>
        </a:p>
      </dgm:t>
    </dgm:pt>
    <dgm:pt modelId="{3D4377F1-C6F6-4C4E-97AA-A26D8B79905F}" type="pres">
      <dgm:prSet presAssocID="{B0D0BC80-6872-4CB4-8564-E419FFC1F83A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0CEAED7B-ED0F-4C4C-9EF2-681750A83ABE}" type="pres">
      <dgm:prSet presAssocID="{07B10FDA-E590-42CC-A962-52F5AB9A72F0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960D61-C47F-4F63-9D3A-54F23231FA26}" type="pres">
      <dgm:prSet presAssocID="{6E3433FD-97D1-4C88-86F3-E8AD52C3CDD1}" presName="sibTrans" presStyleLbl="sibTrans2D1" presStyleIdx="1" presStyleCnt="8" custAng="16200000" custLinFactX="-120761" custLinFactY="72414" custLinFactNeighborX="-200000" custLinFactNeighborY="100000"/>
      <dgm:spPr/>
      <dgm:t>
        <a:bodyPr/>
        <a:lstStyle/>
        <a:p>
          <a:endParaRPr lang="en-US"/>
        </a:p>
      </dgm:t>
    </dgm:pt>
    <dgm:pt modelId="{B6FC4E2B-1C3C-4F9C-942C-C161F2E84129}" type="pres">
      <dgm:prSet presAssocID="{6E3433FD-97D1-4C88-86F3-E8AD52C3CDD1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019ECED4-85D3-4D16-9689-586C6BC3A096}" type="pres">
      <dgm:prSet presAssocID="{755F84B0-9D7F-4341-9A78-0B82DC1178AB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3E43C0-854A-4BB8-94AE-DDD85DD7826D}" type="pres">
      <dgm:prSet presAssocID="{6208A4A7-750D-4881-870C-025EF1583A0A}" presName="sibTrans" presStyleLbl="sibTrans2D1" presStyleIdx="2" presStyleCnt="8" custAng="13686625" custLinFactX="-100000" custLinFactNeighborX="-172744" custLinFactNeighborY="-33334"/>
      <dgm:spPr/>
      <dgm:t>
        <a:bodyPr/>
        <a:lstStyle/>
        <a:p>
          <a:endParaRPr lang="en-US"/>
        </a:p>
      </dgm:t>
    </dgm:pt>
    <dgm:pt modelId="{6E2886E7-5845-4BBB-B43E-8D5C04745207}" type="pres">
      <dgm:prSet presAssocID="{6208A4A7-750D-4881-870C-025EF1583A0A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69E5975E-6AE4-49AB-884E-86E17FD4C2AC}" type="pres">
      <dgm:prSet presAssocID="{F7CF00FC-AD96-4401-BB5C-B177E1CAF5FB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36DA8-A95C-4C38-B00B-531CFEF61E84}" type="pres">
      <dgm:prSet presAssocID="{016700F9-83A3-4C0B-875D-2E5FADEE1030}" presName="sibTrans" presStyleLbl="sibTrans2D1" presStyleIdx="3" presStyleCnt="8" custAng="11055563"/>
      <dgm:spPr/>
      <dgm:t>
        <a:bodyPr/>
        <a:lstStyle/>
        <a:p>
          <a:endParaRPr lang="en-US"/>
        </a:p>
      </dgm:t>
    </dgm:pt>
    <dgm:pt modelId="{AA996C56-AB76-4EF4-8B98-57303ED19E2C}" type="pres">
      <dgm:prSet presAssocID="{016700F9-83A3-4C0B-875D-2E5FADEE1030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0DB29E54-9F6F-4A35-A6E1-C35C8D1E5A2F}" type="pres">
      <dgm:prSet presAssocID="{2F6E860F-DC5E-44B3-9EC5-264308DCBEF8}" presName="node" presStyleLbl="node1" presStyleIdx="4" presStyleCnt="9" custAng="18548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2789E-C5FC-443D-8086-BDE41E3617A7}" type="pres">
      <dgm:prSet presAssocID="{66FEF398-8F6A-4777-9813-350C15593CFD}" presName="sibTrans" presStyleLbl="sibTrans2D1" presStyleIdx="4" presStyleCnt="8"/>
      <dgm:spPr/>
      <dgm:t>
        <a:bodyPr/>
        <a:lstStyle/>
        <a:p>
          <a:endParaRPr lang="en-US"/>
        </a:p>
      </dgm:t>
    </dgm:pt>
    <dgm:pt modelId="{68E42FC9-42F8-43EC-81C8-662283388D62}" type="pres">
      <dgm:prSet presAssocID="{66FEF398-8F6A-4777-9813-350C15593CFD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9C6122F2-2781-46A4-989F-B949D25C80B2}" type="pres">
      <dgm:prSet presAssocID="{0D5C3B02-6ADC-45B2-9CE0-A1D45E02210C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C07C48-782B-4F41-AB15-5FD5F066AB48}" type="pres">
      <dgm:prSet presAssocID="{2AAAB734-CA64-4BB7-ADDB-B220EC88E0E3}" presName="sibTrans" presStyleLbl="sibTrans2D1" presStyleIdx="5" presStyleCnt="8" custAng="3755154" custLinFactX="100000" custLinFactNeighborX="199252" custLinFactNeighborY="34918"/>
      <dgm:spPr/>
      <dgm:t>
        <a:bodyPr/>
        <a:lstStyle/>
        <a:p>
          <a:endParaRPr lang="en-US"/>
        </a:p>
      </dgm:t>
    </dgm:pt>
    <dgm:pt modelId="{DAEBE41F-137E-4C7F-9D7D-768C8CEDF349}" type="pres">
      <dgm:prSet presAssocID="{2AAAB734-CA64-4BB7-ADDB-B220EC88E0E3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BCC6E785-DBF1-439F-9117-92129683AA26}" type="pres">
      <dgm:prSet presAssocID="{5E33C16D-AEF7-43E0-AC60-D2139F52679D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1EEDB8-85AD-4C61-BE35-36B9FF5C688E}" type="pres">
      <dgm:prSet presAssocID="{1BB596C2-0D71-4AC7-BCBB-94918FD73854}" presName="sibTrans" presStyleLbl="sibTrans2D1" presStyleIdx="6" presStyleCnt="8" custAng="5400000" custLinFactX="143043" custLinFactY="-72184" custLinFactNeighborX="200000" custLinFactNeighborY="-100000"/>
      <dgm:spPr/>
      <dgm:t>
        <a:bodyPr/>
        <a:lstStyle/>
        <a:p>
          <a:endParaRPr lang="en-US"/>
        </a:p>
      </dgm:t>
    </dgm:pt>
    <dgm:pt modelId="{34392974-CF93-4B7A-BB7F-9B82DC540733}" type="pres">
      <dgm:prSet presAssocID="{1BB596C2-0D71-4AC7-BCBB-94918FD7385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1E7D7872-5DCE-4B4F-AC83-43A594DD26AA}" type="pres">
      <dgm:prSet presAssocID="{FC32EFED-C6B4-41B8-9792-3CF60A2B7970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92BD9C-BDE6-4C38-89B9-83C0FC8B775B}" type="pres">
      <dgm:prSet presAssocID="{C1E7C5D8-ECE4-480F-961A-E9F99E3BD631}" presName="sibTrans" presStyleLbl="sibTrans2D1" presStyleIdx="7" presStyleCnt="8" custAng="2606039" custLinFactY="-52698" custLinFactNeighborX="60520" custLinFactNeighborY="-100000"/>
      <dgm:spPr/>
      <dgm:t>
        <a:bodyPr/>
        <a:lstStyle/>
        <a:p>
          <a:endParaRPr lang="en-US"/>
        </a:p>
      </dgm:t>
    </dgm:pt>
    <dgm:pt modelId="{7419D542-3FD9-44D1-921D-1FCBE8D22CFA}" type="pres">
      <dgm:prSet presAssocID="{C1E7C5D8-ECE4-480F-961A-E9F99E3BD631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D49EF843-1D11-4943-8C43-2014DE89984C}" type="pres">
      <dgm:prSet presAssocID="{F4638695-9ACF-4187-B1E4-2D4FC03C6BA1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D3F155-45B4-44A6-8488-19CDD204AD0A}" type="presOf" srcId="{F7CF00FC-AD96-4401-BB5C-B177E1CAF5FB}" destId="{69E5975E-6AE4-49AB-884E-86E17FD4C2AC}" srcOrd="0" destOrd="0" presId="urn:microsoft.com/office/officeart/2005/8/layout/process5"/>
    <dgm:cxn modelId="{7D95E6D0-EB2C-4F50-81C4-79ACA4BD0054}" type="presOf" srcId="{F4638695-9ACF-4187-B1E4-2D4FC03C6BA1}" destId="{D49EF843-1D11-4943-8C43-2014DE89984C}" srcOrd="0" destOrd="0" presId="urn:microsoft.com/office/officeart/2005/8/layout/process5"/>
    <dgm:cxn modelId="{237ED927-5B38-4EF2-A979-9514341336E9}" type="presOf" srcId="{0B06BDFA-6A17-45BF-B5E0-D1581870412E}" destId="{572B0844-A09A-4032-8569-3932FDA68DAC}" srcOrd="0" destOrd="0" presId="urn:microsoft.com/office/officeart/2005/8/layout/process5"/>
    <dgm:cxn modelId="{D8A1FCEE-B407-4098-9B93-5886B8C76B94}" srcId="{A1DF5A8F-E060-477A-9D9D-67313956FF2D}" destId="{FC32EFED-C6B4-41B8-9792-3CF60A2B7970}" srcOrd="7" destOrd="0" parTransId="{76E74333-F224-4DC4-964F-8A9CE84B3013}" sibTransId="{C1E7C5D8-ECE4-480F-961A-E9F99E3BD631}"/>
    <dgm:cxn modelId="{CD6316E8-D5E3-4EFA-85ED-557200892DDC}" type="presOf" srcId="{755F84B0-9D7F-4341-9A78-0B82DC1178AB}" destId="{019ECED4-85D3-4D16-9689-586C6BC3A096}" srcOrd="0" destOrd="0" presId="urn:microsoft.com/office/officeart/2005/8/layout/process5"/>
    <dgm:cxn modelId="{8C1A7AEA-F988-4626-985C-F5424B6ADD1B}" srcId="{A1DF5A8F-E060-477A-9D9D-67313956FF2D}" destId="{0B06BDFA-6A17-45BF-B5E0-D1581870412E}" srcOrd="0" destOrd="0" parTransId="{E9DA1967-7F79-4DA8-B3DC-A22345E8A37C}" sibTransId="{B0D0BC80-6872-4CB4-8564-E419FFC1F83A}"/>
    <dgm:cxn modelId="{1373F16D-DE4D-46FF-B772-BFDE5E5E08EB}" type="presOf" srcId="{07B10FDA-E590-42CC-A962-52F5AB9A72F0}" destId="{0CEAED7B-ED0F-4C4C-9EF2-681750A83ABE}" srcOrd="0" destOrd="0" presId="urn:microsoft.com/office/officeart/2005/8/layout/process5"/>
    <dgm:cxn modelId="{4DFA33E8-B774-4D25-AF5D-0E62B65B2868}" type="presOf" srcId="{016700F9-83A3-4C0B-875D-2E5FADEE1030}" destId="{8E836DA8-A95C-4C38-B00B-531CFEF61E84}" srcOrd="0" destOrd="0" presId="urn:microsoft.com/office/officeart/2005/8/layout/process5"/>
    <dgm:cxn modelId="{F9EA541E-5FEA-47C4-94C3-61E613E81669}" type="presOf" srcId="{B0D0BC80-6872-4CB4-8564-E419FFC1F83A}" destId="{F39D8478-2B26-4DCD-BF98-1097CD492CD0}" srcOrd="0" destOrd="0" presId="urn:microsoft.com/office/officeart/2005/8/layout/process5"/>
    <dgm:cxn modelId="{C118DC09-D326-4A2E-BF88-910689704104}" type="presOf" srcId="{C1E7C5D8-ECE4-480F-961A-E9F99E3BD631}" destId="{A492BD9C-BDE6-4C38-89B9-83C0FC8B775B}" srcOrd="0" destOrd="0" presId="urn:microsoft.com/office/officeart/2005/8/layout/process5"/>
    <dgm:cxn modelId="{80483218-1A3E-48C2-B428-9D5CEEDB7D1B}" type="presOf" srcId="{A1DF5A8F-E060-477A-9D9D-67313956FF2D}" destId="{B96F4320-DBD3-4487-BB29-F34B83F66581}" srcOrd="0" destOrd="0" presId="urn:microsoft.com/office/officeart/2005/8/layout/process5"/>
    <dgm:cxn modelId="{B5F9F5C9-957E-4D75-81C4-32A674479B32}" type="presOf" srcId="{016700F9-83A3-4C0B-875D-2E5FADEE1030}" destId="{AA996C56-AB76-4EF4-8B98-57303ED19E2C}" srcOrd="1" destOrd="0" presId="urn:microsoft.com/office/officeart/2005/8/layout/process5"/>
    <dgm:cxn modelId="{2C1D4A87-8E3A-40C9-993C-772AD8C75FE9}" srcId="{A1DF5A8F-E060-477A-9D9D-67313956FF2D}" destId="{07B10FDA-E590-42CC-A962-52F5AB9A72F0}" srcOrd="1" destOrd="0" parTransId="{9C2D8BBA-9B41-4FB6-839E-542096E5FAC7}" sibTransId="{6E3433FD-97D1-4C88-86F3-E8AD52C3CDD1}"/>
    <dgm:cxn modelId="{18A4C688-53CA-413E-9E8B-038728287B6D}" srcId="{A1DF5A8F-E060-477A-9D9D-67313956FF2D}" destId="{F7CF00FC-AD96-4401-BB5C-B177E1CAF5FB}" srcOrd="3" destOrd="0" parTransId="{55C3E5E4-5805-4919-9742-B249F3DB5AEE}" sibTransId="{016700F9-83A3-4C0B-875D-2E5FADEE1030}"/>
    <dgm:cxn modelId="{B48BC473-2A63-4927-87BF-4E04C8E0C901}" type="presOf" srcId="{B0D0BC80-6872-4CB4-8564-E419FFC1F83A}" destId="{3D4377F1-C6F6-4C4E-97AA-A26D8B79905F}" srcOrd="1" destOrd="0" presId="urn:microsoft.com/office/officeart/2005/8/layout/process5"/>
    <dgm:cxn modelId="{F64A717B-5976-472B-90C8-47CCA1C2525C}" type="presOf" srcId="{6208A4A7-750D-4881-870C-025EF1583A0A}" destId="{6E2886E7-5845-4BBB-B43E-8D5C04745207}" srcOrd="1" destOrd="0" presId="urn:microsoft.com/office/officeart/2005/8/layout/process5"/>
    <dgm:cxn modelId="{C2003647-2B34-40C2-A727-48139322C1E5}" type="presOf" srcId="{6208A4A7-750D-4881-870C-025EF1583A0A}" destId="{593E43C0-854A-4BB8-94AE-DDD85DD7826D}" srcOrd="0" destOrd="0" presId="urn:microsoft.com/office/officeart/2005/8/layout/process5"/>
    <dgm:cxn modelId="{CD4D33CB-6C96-4039-98BD-E93BC714ABDA}" type="presOf" srcId="{6E3433FD-97D1-4C88-86F3-E8AD52C3CDD1}" destId="{B6FC4E2B-1C3C-4F9C-942C-C161F2E84129}" srcOrd="1" destOrd="0" presId="urn:microsoft.com/office/officeart/2005/8/layout/process5"/>
    <dgm:cxn modelId="{950AB81F-B9A7-417C-A465-C34AC94C3E17}" srcId="{A1DF5A8F-E060-477A-9D9D-67313956FF2D}" destId="{0D5C3B02-6ADC-45B2-9CE0-A1D45E02210C}" srcOrd="5" destOrd="0" parTransId="{A2B794DC-BC7A-45B1-9C78-B232AA2D13F3}" sibTransId="{2AAAB734-CA64-4BB7-ADDB-B220EC88E0E3}"/>
    <dgm:cxn modelId="{290A1474-28AB-47A3-B7AA-523218E9A96C}" type="presOf" srcId="{C1E7C5D8-ECE4-480F-961A-E9F99E3BD631}" destId="{7419D542-3FD9-44D1-921D-1FCBE8D22CFA}" srcOrd="1" destOrd="0" presId="urn:microsoft.com/office/officeart/2005/8/layout/process5"/>
    <dgm:cxn modelId="{79C4DE37-2ABD-4E99-A7C1-296638D2C370}" type="presOf" srcId="{66FEF398-8F6A-4777-9813-350C15593CFD}" destId="{68E42FC9-42F8-43EC-81C8-662283388D62}" srcOrd="1" destOrd="0" presId="urn:microsoft.com/office/officeart/2005/8/layout/process5"/>
    <dgm:cxn modelId="{BBEEB649-6C47-47C4-9D8D-BE3811B1DBFD}" type="presOf" srcId="{1BB596C2-0D71-4AC7-BCBB-94918FD73854}" destId="{34392974-CF93-4B7A-BB7F-9B82DC540733}" srcOrd="1" destOrd="0" presId="urn:microsoft.com/office/officeart/2005/8/layout/process5"/>
    <dgm:cxn modelId="{066E82B9-CCCC-4D29-95CA-6DF5CE2CBB26}" srcId="{A1DF5A8F-E060-477A-9D9D-67313956FF2D}" destId="{F4638695-9ACF-4187-B1E4-2D4FC03C6BA1}" srcOrd="8" destOrd="0" parTransId="{6FD54E90-D394-47C6-AAEB-7D7C9E4D3DD2}" sibTransId="{970926BB-B0C7-43B0-ACBC-3B0FD7811940}"/>
    <dgm:cxn modelId="{46664949-7DEF-4354-B9E5-0BD36B4CFCDE}" type="presOf" srcId="{5E33C16D-AEF7-43E0-AC60-D2139F52679D}" destId="{BCC6E785-DBF1-439F-9117-92129683AA26}" srcOrd="0" destOrd="0" presId="urn:microsoft.com/office/officeart/2005/8/layout/process5"/>
    <dgm:cxn modelId="{5CC6C951-83F1-4AC0-BC67-21346CFC7C3B}" type="presOf" srcId="{2AAAB734-CA64-4BB7-ADDB-B220EC88E0E3}" destId="{DAEBE41F-137E-4C7F-9D7D-768C8CEDF349}" srcOrd="1" destOrd="0" presId="urn:microsoft.com/office/officeart/2005/8/layout/process5"/>
    <dgm:cxn modelId="{03024E60-0131-4213-887B-C0B11B59544D}" type="presOf" srcId="{0D5C3B02-6ADC-45B2-9CE0-A1D45E02210C}" destId="{9C6122F2-2781-46A4-989F-B949D25C80B2}" srcOrd="0" destOrd="0" presId="urn:microsoft.com/office/officeart/2005/8/layout/process5"/>
    <dgm:cxn modelId="{FFF6DE16-609B-41F7-95C1-2768DCE94E3C}" type="presOf" srcId="{2AAAB734-CA64-4BB7-ADDB-B220EC88E0E3}" destId="{6CC07C48-782B-4F41-AB15-5FD5F066AB48}" srcOrd="0" destOrd="0" presId="urn:microsoft.com/office/officeart/2005/8/layout/process5"/>
    <dgm:cxn modelId="{67274EC6-0EF7-4D5F-B959-7C2596D3128B}" type="presOf" srcId="{2F6E860F-DC5E-44B3-9EC5-264308DCBEF8}" destId="{0DB29E54-9F6F-4A35-A6E1-C35C8D1E5A2F}" srcOrd="0" destOrd="0" presId="urn:microsoft.com/office/officeart/2005/8/layout/process5"/>
    <dgm:cxn modelId="{50FAD700-62DA-4954-BA61-0F02D5E7E8A8}" type="presOf" srcId="{1BB596C2-0D71-4AC7-BCBB-94918FD73854}" destId="{8A1EEDB8-85AD-4C61-BE35-36B9FF5C688E}" srcOrd="0" destOrd="0" presId="urn:microsoft.com/office/officeart/2005/8/layout/process5"/>
    <dgm:cxn modelId="{D32D68FB-3154-4E05-AD29-CAF8215CB878}" type="presOf" srcId="{66FEF398-8F6A-4777-9813-350C15593CFD}" destId="{C1E2789E-C5FC-443D-8086-BDE41E3617A7}" srcOrd="0" destOrd="0" presId="urn:microsoft.com/office/officeart/2005/8/layout/process5"/>
    <dgm:cxn modelId="{FC99DD75-60FC-4939-B50C-292F04BB0011}" type="presOf" srcId="{FC32EFED-C6B4-41B8-9792-3CF60A2B7970}" destId="{1E7D7872-5DCE-4B4F-AC83-43A594DD26AA}" srcOrd="0" destOrd="0" presId="urn:microsoft.com/office/officeart/2005/8/layout/process5"/>
    <dgm:cxn modelId="{CFF7DA0C-CD21-4AAE-B3B0-314A9E2146A4}" srcId="{A1DF5A8F-E060-477A-9D9D-67313956FF2D}" destId="{755F84B0-9D7F-4341-9A78-0B82DC1178AB}" srcOrd="2" destOrd="0" parTransId="{F72C3B93-4DDA-48FB-8B87-DF2BE90DBF64}" sibTransId="{6208A4A7-750D-4881-870C-025EF1583A0A}"/>
    <dgm:cxn modelId="{0F9C0420-FAB7-41A8-A629-0865731EE510}" type="presOf" srcId="{6E3433FD-97D1-4C88-86F3-E8AD52C3CDD1}" destId="{19960D61-C47F-4F63-9D3A-54F23231FA26}" srcOrd="0" destOrd="0" presId="urn:microsoft.com/office/officeart/2005/8/layout/process5"/>
    <dgm:cxn modelId="{2667A4CD-1D7D-471D-A7AC-2C76CC7523B7}" srcId="{A1DF5A8F-E060-477A-9D9D-67313956FF2D}" destId="{5E33C16D-AEF7-43E0-AC60-D2139F52679D}" srcOrd="6" destOrd="0" parTransId="{74EF8110-1B71-46DF-B06A-6C0FC34DC9AA}" sibTransId="{1BB596C2-0D71-4AC7-BCBB-94918FD73854}"/>
    <dgm:cxn modelId="{DC4478FC-97A5-4D79-BC8D-94FAEB10A9A7}" srcId="{A1DF5A8F-E060-477A-9D9D-67313956FF2D}" destId="{2F6E860F-DC5E-44B3-9EC5-264308DCBEF8}" srcOrd="4" destOrd="0" parTransId="{48B787DA-014A-45E8-AE96-E15DC3C60E9A}" sibTransId="{66FEF398-8F6A-4777-9813-350C15593CFD}"/>
    <dgm:cxn modelId="{E28F2077-78C4-43FC-AA3B-048D870DF1AA}" type="presParOf" srcId="{B96F4320-DBD3-4487-BB29-F34B83F66581}" destId="{572B0844-A09A-4032-8569-3932FDA68DAC}" srcOrd="0" destOrd="0" presId="urn:microsoft.com/office/officeart/2005/8/layout/process5"/>
    <dgm:cxn modelId="{048318D3-D23E-4A82-A625-DE7E23A1F380}" type="presParOf" srcId="{B96F4320-DBD3-4487-BB29-F34B83F66581}" destId="{F39D8478-2B26-4DCD-BF98-1097CD492CD0}" srcOrd="1" destOrd="0" presId="urn:microsoft.com/office/officeart/2005/8/layout/process5"/>
    <dgm:cxn modelId="{6EDDA44E-2D18-44E8-9A10-8A1DADC399AE}" type="presParOf" srcId="{F39D8478-2B26-4DCD-BF98-1097CD492CD0}" destId="{3D4377F1-C6F6-4C4E-97AA-A26D8B79905F}" srcOrd="0" destOrd="0" presId="urn:microsoft.com/office/officeart/2005/8/layout/process5"/>
    <dgm:cxn modelId="{D4C17E34-BA45-4582-91A8-A378A8F48E87}" type="presParOf" srcId="{B96F4320-DBD3-4487-BB29-F34B83F66581}" destId="{0CEAED7B-ED0F-4C4C-9EF2-681750A83ABE}" srcOrd="2" destOrd="0" presId="urn:microsoft.com/office/officeart/2005/8/layout/process5"/>
    <dgm:cxn modelId="{4E1AE9CD-6660-4CD1-97CC-AE4130449AB8}" type="presParOf" srcId="{B96F4320-DBD3-4487-BB29-F34B83F66581}" destId="{19960D61-C47F-4F63-9D3A-54F23231FA26}" srcOrd="3" destOrd="0" presId="urn:microsoft.com/office/officeart/2005/8/layout/process5"/>
    <dgm:cxn modelId="{75617255-5533-48D5-A569-60B86C35E048}" type="presParOf" srcId="{19960D61-C47F-4F63-9D3A-54F23231FA26}" destId="{B6FC4E2B-1C3C-4F9C-942C-C161F2E84129}" srcOrd="0" destOrd="0" presId="urn:microsoft.com/office/officeart/2005/8/layout/process5"/>
    <dgm:cxn modelId="{92BB53AD-3E61-4A2A-AF2B-C312D947B8AC}" type="presParOf" srcId="{B96F4320-DBD3-4487-BB29-F34B83F66581}" destId="{019ECED4-85D3-4D16-9689-586C6BC3A096}" srcOrd="4" destOrd="0" presId="urn:microsoft.com/office/officeart/2005/8/layout/process5"/>
    <dgm:cxn modelId="{FF656BD3-BB2A-466B-9294-F5CBDC2F740D}" type="presParOf" srcId="{B96F4320-DBD3-4487-BB29-F34B83F66581}" destId="{593E43C0-854A-4BB8-94AE-DDD85DD7826D}" srcOrd="5" destOrd="0" presId="urn:microsoft.com/office/officeart/2005/8/layout/process5"/>
    <dgm:cxn modelId="{98555C52-6AF8-4C0B-ADA9-6040F9356872}" type="presParOf" srcId="{593E43C0-854A-4BB8-94AE-DDD85DD7826D}" destId="{6E2886E7-5845-4BBB-B43E-8D5C04745207}" srcOrd="0" destOrd="0" presId="urn:microsoft.com/office/officeart/2005/8/layout/process5"/>
    <dgm:cxn modelId="{9A6F6D1D-2989-429F-98BD-DE8BF479730D}" type="presParOf" srcId="{B96F4320-DBD3-4487-BB29-F34B83F66581}" destId="{69E5975E-6AE4-49AB-884E-86E17FD4C2AC}" srcOrd="6" destOrd="0" presId="urn:microsoft.com/office/officeart/2005/8/layout/process5"/>
    <dgm:cxn modelId="{195C2D71-8D20-4323-B9E0-F846CAC93A4E}" type="presParOf" srcId="{B96F4320-DBD3-4487-BB29-F34B83F66581}" destId="{8E836DA8-A95C-4C38-B00B-531CFEF61E84}" srcOrd="7" destOrd="0" presId="urn:microsoft.com/office/officeart/2005/8/layout/process5"/>
    <dgm:cxn modelId="{56E55396-81BE-452E-A7B6-A3C25FDF51F3}" type="presParOf" srcId="{8E836DA8-A95C-4C38-B00B-531CFEF61E84}" destId="{AA996C56-AB76-4EF4-8B98-57303ED19E2C}" srcOrd="0" destOrd="0" presId="urn:microsoft.com/office/officeart/2005/8/layout/process5"/>
    <dgm:cxn modelId="{596D2792-A63C-4D8A-B5F3-449948C661E8}" type="presParOf" srcId="{B96F4320-DBD3-4487-BB29-F34B83F66581}" destId="{0DB29E54-9F6F-4A35-A6E1-C35C8D1E5A2F}" srcOrd="8" destOrd="0" presId="urn:microsoft.com/office/officeart/2005/8/layout/process5"/>
    <dgm:cxn modelId="{2E3EBD02-E205-4B6C-83FD-656E01D3BBDD}" type="presParOf" srcId="{B96F4320-DBD3-4487-BB29-F34B83F66581}" destId="{C1E2789E-C5FC-443D-8086-BDE41E3617A7}" srcOrd="9" destOrd="0" presId="urn:microsoft.com/office/officeart/2005/8/layout/process5"/>
    <dgm:cxn modelId="{E7CEFF2C-506E-4CB5-B812-F50A782108A2}" type="presParOf" srcId="{C1E2789E-C5FC-443D-8086-BDE41E3617A7}" destId="{68E42FC9-42F8-43EC-81C8-662283388D62}" srcOrd="0" destOrd="0" presId="urn:microsoft.com/office/officeart/2005/8/layout/process5"/>
    <dgm:cxn modelId="{D3A01081-B3A2-480A-BADF-E99F189A33D6}" type="presParOf" srcId="{B96F4320-DBD3-4487-BB29-F34B83F66581}" destId="{9C6122F2-2781-46A4-989F-B949D25C80B2}" srcOrd="10" destOrd="0" presId="urn:microsoft.com/office/officeart/2005/8/layout/process5"/>
    <dgm:cxn modelId="{9FAAE925-9E81-4356-B1AB-674D9F1A9B1A}" type="presParOf" srcId="{B96F4320-DBD3-4487-BB29-F34B83F66581}" destId="{6CC07C48-782B-4F41-AB15-5FD5F066AB48}" srcOrd="11" destOrd="0" presId="urn:microsoft.com/office/officeart/2005/8/layout/process5"/>
    <dgm:cxn modelId="{8D8DC2F1-AB46-406C-8BE7-813236A91A82}" type="presParOf" srcId="{6CC07C48-782B-4F41-AB15-5FD5F066AB48}" destId="{DAEBE41F-137E-4C7F-9D7D-768C8CEDF349}" srcOrd="0" destOrd="0" presId="urn:microsoft.com/office/officeart/2005/8/layout/process5"/>
    <dgm:cxn modelId="{CD720F2C-700E-4EAF-BB1E-C957CD283932}" type="presParOf" srcId="{B96F4320-DBD3-4487-BB29-F34B83F66581}" destId="{BCC6E785-DBF1-439F-9117-92129683AA26}" srcOrd="12" destOrd="0" presId="urn:microsoft.com/office/officeart/2005/8/layout/process5"/>
    <dgm:cxn modelId="{23DE8229-B18B-4D89-BF2E-06BC41E8D64F}" type="presParOf" srcId="{B96F4320-DBD3-4487-BB29-F34B83F66581}" destId="{8A1EEDB8-85AD-4C61-BE35-36B9FF5C688E}" srcOrd="13" destOrd="0" presId="urn:microsoft.com/office/officeart/2005/8/layout/process5"/>
    <dgm:cxn modelId="{540A331C-91D1-461B-821B-BDB40362BA10}" type="presParOf" srcId="{8A1EEDB8-85AD-4C61-BE35-36B9FF5C688E}" destId="{34392974-CF93-4B7A-BB7F-9B82DC540733}" srcOrd="0" destOrd="0" presId="urn:microsoft.com/office/officeart/2005/8/layout/process5"/>
    <dgm:cxn modelId="{CA595443-E55E-4F08-8AC3-5EA62FB20837}" type="presParOf" srcId="{B96F4320-DBD3-4487-BB29-F34B83F66581}" destId="{1E7D7872-5DCE-4B4F-AC83-43A594DD26AA}" srcOrd="14" destOrd="0" presId="urn:microsoft.com/office/officeart/2005/8/layout/process5"/>
    <dgm:cxn modelId="{3A481770-45B5-40FE-A70A-8858E1AA1413}" type="presParOf" srcId="{B96F4320-DBD3-4487-BB29-F34B83F66581}" destId="{A492BD9C-BDE6-4C38-89B9-83C0FC8B775B}" srcOrd="15" destOrd="0" presId="urn:microsoft.com/office/officeart/2005/8/layout/process5"/>
    <dgm:cxn modelId="{E6D7408D-9AB5-4C37-9702-833B695C470E}" type="presParOf" srcId="{A492BD9C-BDE6-4C38-89B9-83C0FC8B775B}" destId="{7419D542-3FD9-44D1-921D-1FCBE8D22CFA}" srcOrd="0" destOrd="0" presId="urn:microsoft.com/office/officeart/2005/8/layout/process5"/>
    <dgm:cxn modelId="{CF2C8F8F-B999-4FAA-877C-B0ADFDAB2468}" type="presParOf" srcId="{B96F4320-DBD3-4487-BB29-F34B83F66581}" destId="{D49EF843-1D11-4943-8C43-2014DE89984C}" srcOrd="16" destOrd="0" presId="urn:microsoft.com/office/officeart/2005/8/layout/process5"/>
  </dgm:cxnLst>
  <dgm:bg>
    <a:solidFill>
      <a:schemeClr val="accent3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2DEB4D-047E-48AB-803E-F656E4481CC7}" type="doc">
      <dgm:prSet loTypeId="urn:microsoft.com/office/officeart/2005/8/layout/hChevron3" loCatId="process" qsTypeId="urn:microsoft.com/office/officeart/2005/8/quickstyle/3d2" qsCatId="3D" csTypeId="urn:microsoft.com/office/officeart/2005/8/colors/accent1_2" csCatId="accent1" phldr="1"/>
      <dgm:spPr/>
    </dgm:pt>
    <dgm:pt modelId="{6C5ECA31-6273-4D7E-B4F9-446743FB0DB9}">
      <dgm:prSet phldrT="[Text]" custT="1"/>
      <dgm:spPr/>
      <dgm:t>
        <a:bodyPr/>
        <a:lstStyle/>
        <a:p>
          <a:r>
            <a:rPr lang="en-US" sz="4800" dirty="0" smtClean="0"/>
            <a:t>Thanks to all</a:t>
          </a:r>
        </a:p>
        <a:p>
          <a:r>
            <a:rPr lang="en-US" sz="4000" dirty="0" smtClean="0">
              <a:solidFill>
                <a:schemeClr val="tx2">
                  <a:lumMod val="60000"/>
                  <a:lumOff val="40000"/>
                </a:schemeClr>
              </a:solidFill>
            </a:rPr>
            <a:t>Be Safe</a:t>
          </a:r>
        </a:p>
      </dgm:t>
    </dgm:pt>
    <dgm:pt modelId="{5D7CF068-57B5-45D1-9171-F6DD748CA970}" type="parTrans" cxnId="{EB44AB88-90A8-484B-BC6F-4339B3A32F7B}">
      <dgm:prSet/>
      <dgm:spPr/>
      <dgm:t>
        <a:bodyPr/>
        <a:lstStyle/>
        <a:p>
          <a:endParaRPr lang="en-US"/>
        </a:p>
      </dgm:t>
    </dgm:pt>
    <dgm:pt modelId="{38D7AA42-DAB3-4043-B61F-B1888B7C2D2C}" type="sibTrans" cxnId="{EB44AB88-90A8-484B-BC6F-4339B3A32F7B}">
      <dgm:prSet/>
      <dgm:spPr/>
      <dgm:t>
        <a:bodyPr/>
        <a:lstStyle/>
        <a:p>
          <a:endParaRPr lang="en-US"/>
        </a:p>
      </dgm:t>
    </dgm:pt>
    <dgm:pt modelId="{A64B16BF-5F5C-424C-8A74-3AA8B3A8BB4C}" type="pres">
      <dgm:prSet presAssocID="{532DEB4D-047E-48AB-803E-F656E4481CC7}" presName="Name0" presStyleCnt="0">
        <dgm:presLayoutVars>
          <dgm:dir/>
          <dgm:resizeHandles val="exact"/>
        </dgm:presLayoutVars>
      </dgm:prSet>
      <dgm:spPr/>
    </dgm:pt>
    <dgm:pt modelId="{FAE036FE-D364-4C24-827B-F83D2EF435CD}" type="pres">
      <dgm:prSet presAssocID="{6C5ECA31-6273-4D7E-B4F9-446743FB0DB9}" presName="parTxOnly" presStyleLbl="node1" presStyleIdx="0" presStyleCnt="1" custScaleY="135999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en-US"/>
        </a:p>
      </dgm:t>
    </dgm:pt>
  </dgm:ptLst>
  <dgm:cxnLst>
    <dgm:cxn modelId="{EB44AB88-90A8-484B-BC6F-4339B3A32F7B}" srcId="{532DEB4D-047E-48AB-803E-F656E4481CC7}" destId="{6C5ECA31-6273-4D7E-B4F9-446743FB0DB9}" srcOrd="0" destOrd="0" parTransId="{5D7CF068-57B5-45D1-9171-F6DD748CA970}" sibTransId="{38D7AA42-DAB3-4043-B61F-B1888B7C2D2C}"/>
    <dgm:cxn modelId="{D93EC999-25B9-4391-8D70-8EB82BD1EC9C}" type="presOf" srcId="{532DEB4D-047E-48AB-803E-F656E4481CC7}" destId="{A64B16BF-5F5C-424C-8A74-3AA8B3A8BB4C}" srcOrd="0" destOrd="0" presId="urn:microsoft.com/office/officeart/2005/8/layout/hChevron3"/>
    <dgm:cxn modelId="{D99A1BCE-6E20-4335-94F8-46BC699212D2}" type="presOf" srcId="{6C5ECA31-6273-4D7E-B4F9-446743FB0DB9}" destId="{FAE036FE-D364-4C24-827B-F83D2EF435CD}" srcOrd="0" destOrd="0" presId="urn:microsoft.com/office/officeart/2005/8/layout/hChevron3"/>
    <dgm:cxn modelId="{BE93799E-9413-4A8D-9F41-35C170B26B97}" type="presParOf" srcId="{A64B16BF-5F5C-424C-8A74-3AA8B3A8BB4C}" destId="{FAE036FE-D364-4C24-827B-F83D2EF435CD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2B0844-A09A-4032-8569-3932FDA68DAC}">
      <dsp:nvSpPr>
        <dsp:cNvPr id="0" name=""/>
        <dsp:cNvSpPr/>
      </dsp:nvSpPr>
      <dsp:spPr>
        <a:xfrm>
          <a:off x="124468" y="33602"/>
          <a:ext cx="2077938" cy="1246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rgbClr val="FF0000"/>
              </a:solidFill>
            </a:rPr>
            <a:t>Man-in-the-Middle Attack</a:t>
          </a:r>
          <a:endParaRPr lang="en-US" sz="3200" kern="1200" dirty="0">
            <a:solidFill>
              <a:srgbClr val="FF0000"/>
            </a:solidFill>
          </a:endParaRPr>
        </a:p>
      </dsp:txBody>
      <dsp:txXfrm>
        <a:off x="160984" y="70118"/>
        <a:ext cx="2004906" cy="1173730"/>
      </dsp:txXfrm>
    </dsp:sp>
    <dsp:sp modelId="{F39D8478-2B26-4DCD-BF98-1097CD492CD0}">
      <dsp:nvSpPr>
        <dsp:cNvPr id="0" name=""/>
        <dsp:cNvSpPr/>
      </dsp:nvSpPr>
      <dsp:spPr>
        <a:xfrm rot="12686758">
          <a:off x="2195548" y="1159444"/>
          <a:ext cx="382164" cy="515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301778" y="1292416"/>
        <a:ext cx="267515" cy="309196"/>
      </dsp:txXfrm>
    </dsp:sp>
    <dsp:sp modelId="{0CEAED7B-ED0F-4C4C-9EF2-681750A83ABE}">
      <dsp:nvSpPr>
        <dsp:cNvPr id="0" name=""/>
        <dsp:cNvSpPr/>
      </dsp:nvSpPr>
      <dsp:spPr>
        <a:xfrm>
          <a:off x="2923430" y="3780"/>
          <a:ext cx="2077938" cy="1246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rgbClr val="FF0000"/>
              </a:solidFill>
            </a:rPr>
            <a:t>Surveillanc</a:t>
          </a:r>
          <a:r>
            <a:rPr lang="en-US" sz="3200" kern="1200" dirty="0" smtClean="0">
              <a:solidFill>
                <a:srgbClr val="FF0000"/>
              </a:solidFill>
            </a:rPr>
            <a:t>e Attacks</a:t>
          </a:r>
          <a:endParaRPr lang="en-US" sz="3200" kern="1200" dirty="0">
            <a:solidFill>
              <a:srgbClr val="FF0000"/>
            </a:solidFill>
          </a:endParaRPr>
        </a:p>
      </dsp:txBody>
      <dsp:txXfrm>
        <a:off x="2959946" y="40296"/>
        <a:ext cx="2004906" cy="1173730"/>
      </dsp:txXfrm>
    </dsp:sp>
    <dsp:sp modelId="{19960D61-C47F-4F63-9D3A-54F23231FA26}">
      <dsp:nvSpPr>
        <dsp:cNvPr id="0" name=""/>
        <dsp:cNvSpPr/>
      </dsp:nvSpPr>
      <dsp:spPr>
        <a:xfrm rot="16200000">
          <a:off x="3771201" y="1257996"/>
          <a:ext cx="440522" cy="515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3837280" y="1427141"/>
        <a:ext cx="308365" cy="309196"/>
      </dsp:txXfrm>
    </dsp:sp>
    <dsp:sp modelId="{019ECED4-85D3-4D16-9689-586C6BC3A096}">
      <dsp:nvSpPr>
        <dsp:cNvPr id="0" name=""/>
        <dsp:cNvSpPr/>
      </dsp:nvSpPr>
      <dsp:spPr>
        <a:xfrm>
          <a:off x="5832544" y="3780"/>
          <a:ext cx="2077938" cy="1246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rgbClr val="FF0000"/>
              </a:solidFill>
            </a:rPr>
            <a:t>Malware Attacks</a:t>
          </a:r>
        </a:p>
      </dsp:txBody>
      <dsp:txXfrm>
        <a:off x="5869060" y="40296"/>
        <a:ext cx="2004906" cy="1173730"/>
      </dsp:txXfrm>
    </dsp:sp>
    <dsp:sp modelId="{593E43C0-854A-4BB8-94AE-DDD85DD7826D}">
      <dsp:nvSpPr>
        <dsp:cNvPr id="0" name=""/>
        <dsp:cNvSpPr/>
      </dsp:nvSpPr>
      <dsp:spPr>
        <a:xfrm rot="19086625">
          <a:off x="5449752" y="1224219"/>
          <a:ext cx="440522" cy="515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-5400000">
        <a:off x="5466224" y="1371820"/>
        <a:ext cx="309196" cy="308365"/>
      </dsp:txXfrm>
    </dsp:sp>
    <dsp:sp modelId="{69E5975E-6AE4-49AB-884E-86E17FD4C2AC}">
      <dsp:nvSpPr>
        <dsp:cNvPr id="0" name=""/>
        <dsp:cNvSpPr/>
      </dsp:nvSpPr>
      <dsp:spPr>
        <a:xfrm>
          <a:off x="5832544" y="2081718"/>
          <a:ext cx="2077938" cy="1246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solidFill>
                <a:srgbClr val="FF0000"/>
              </a:solidFill>
            </a:rPr>
            <a:t>DoS</a:t>
          </a:r>
          <a:r>
            <a:rPr lang="en-US" sz="3200" kern="1200" dirty="0" smtClean="0">
              <a:solidFill>
                <a:srgbClr val="FF0000"/>
              </a:solidFill>
            </a:rPr>
            <a:t> Attacks</a:t>
          </a:r>
        </a:p>
      </dsp:txBody>
      <dsp:txXfrm>
        <a:off x="5869060" y="2118234"/>
        <a:ext cx="2004906" cy="1173730"/>
      </dsp:txXfrm>
    </dsp:sp>
    <dsp:sp modelId="{8E836DA8-A95C-4C38-B00B-531CFEF61E84}">
      <dsp:nvSpPr>
        <dsp:cNvPr id="0" name=""/>
        <dsp:cNvSpPr/>
      </dsp:nvSpPr>
      <dsp:spPr>
        <a:xfrm rot="255563">
          <a:off x="5209162" y="2447435"/>
          <a:ext cx="440522" cy="515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10800000">
        <a:off x="5209345" y="2545593"/>
        <a:ext cx="308365" cy="309196"/>
      </dsp:txXfrm>
    </dsp:sp>
    <dsp:sp modelId="{0DB29E54-9F6F-4A35-A6E1-C35C8D1E5A2F}">
      <dsp:nvSpPr>
        <dsp:cNvPr id="0" name=""/>
        <dsp:cNvSpPr/>
      </dsp:nvSpPr>
      <dsp:spPr>
        <a:xfrm rot="1854852">
          <a:off x="2923430" y="2081718"/>
          <a:ext cx="2077938" cy="124676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3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accent4">
                  <a:lumMod val="95000"/>
                  <a:lumOff val="5000"/>
                </a:schemeClr>
              </a:solidFill>
            </a:rPr>
            <a:t>Bluetooth</a:t>
          </a:r>
          <a:endParaRPr lang="en-US" sz="2000" b="1" kern="1200" dirty="0">
            <a:solidFill>
              <a:schemeClr val="accent4">
                <a:lumMod val="95000"/>
                <a:lumOff val="5000"/>
              </a:schemeClr>
            </a:solidFill>
          </a:endParaRPr>
        </a:p>
      </dsp:txBody>
      <dsp:txXfrm>
        <a:off x="2959946" y="2118234"/>
        <a:ext cx="2004906" cy="1173730"/>
      </dsp:txXfrm>
    </dsp:sp>
    <dsp:sp modelId="{C1E2789E-C5FC-443D-8086-BDE41E3617A7}">
      <dsp:nvSpPr>
        <dsp:cNvPr id="0" name=""/>
        <dsp:cNvSpPr/>
      </dsp:nvSpPr>
      <dsp:spPr>
        <a:xfrm rot="10800000">
          <a:off x="2300049" y="2447435"/>
          <a:ext cx="440522" cy="515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10800000">
        <a:off x="2432206" y="2550501"/>
        <a:ext cx="308365" cy="309196"/>
      </dsp:txXfrm>
    </dsp:sp>
    <dsp:sp modelId="{9C6122F2-2781-46A4-989F-B949D25C80B2}">
      <dsp:nvSpPr>
        <dsp:cNvPr id="0" name=""/>
        <dsp:cNvSpPr/>
      </dsp:nvSpPr>
      <dsp:spPr>
        <a:xfrm>
          <a:off x="14317" y="2081718"/>
          <a:ext cx="2077938" cy="1246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rgbClr val="FF0000"/>
              </a:solidFill>
            </a:rPr>
            <a:t>Obfuscation Attacks</a:t>
          </a:r>
        </a:p>
      </dsp:txBody>
      <dsp:txXfrm>
        <a:off x="50833" y="2118234"/>
        <a:ext cx="2004906" cy="1173730"/>
      </dsp:txXfrm>
    </dsp:sp>
    <dsp:sp modelId="{6CC07C48-782B-4F41-AB15-5FD5F066AB48}">
      <dsp:nvSpPr>
        <dsp:cNvPr id="0" name=""/>
        <dsp:cNvSpPr/>
      </dsp:nvSpPr>
      <dsp:spPr>
        <a:xfrm rot="9155154">
          <a:off x="2151298" y="3653879"/>
          <a:ext cx="440522" cy="515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-5400000">
        <a:off x="2275620" y="3726936"/>
        <a:ext cx="309196" cy="308365"/>
      </dsp:txXfrm>
    </dsp:sp>
    <dsp:sp modelId="{BCC6E785-DBF1-439F-9117-92129683AA26}">
      <dsp:nvSpPr>
        <dsp:cNvPr id="0" name=""/>
        <dsp:cNvSpPr/>
      </dsp:nvSpPr>
      <dsp:spPr>
        <a:xfrm>
          <a:off x="14317" y="4159656"/>
          <a:ext cx="2077938" cy="1246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rgbClr val="FF0000"/>
              </a:solidFill>
            </a:rPr>
            <a:t>Sniffing Attacks</a:t>
          </a:r>
        </a:p>
      </dsp:txBody>
      <dsp:txXfrm>
        <a:off x="50833" y="4196172"/>
        <a:ext cx="2004906" cy="1173730"/>
      </dsp:txXfrm>
    </dsp:sp>
    <dsp:sp modelId="{8A1EEDB8-85AD-4C61-BE35-36B9FF5C688E}">
      <dsp:nvSpPr>
        <dsp:cNvPr id="0" name=""/>
        <dsp:cNvSpPr/>
      </dsp:nvSpPr>
      <dsp:spPr>
        <a:xfrm rot="5400000">
          <a:off x="3786297" y="3638060"/>
          <a:ext cx="440522" cy="515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3852376" y="3675048"/>
        <a:ext cx="308365" cy="309196"/>
      </dsp:txXfrm>
    </dsp:sp>
    <dsp:sp modelId="{1E7D7872-5DCE-4B4F-AC83-43A594DD26AA}">
      <dsp:nvSpPr>
        <dsp:cNvPr id="0" name=""/>
        <dsp:cNvSpPr/>
      </dsp:nvSpPr>
      <dsp:spPr>
        <a:xfrm>
          <a:off x="2923430" y="4159656"/>
          <a:ext cx="2077938" cy="1246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rgbClr val="FF0000"/>
              </a:solidFill>
            </a:rPr>
            <a:t>UDDA Attacks</a:t>
          </a:r>
          <a:endParaRPr lang="en-US" sz="3200" kern="1200" dirty="0">
            <a:solidFill>
              <a:srgbClr val="FF0000"/>
            </a:solidFill>
          </a:endParaRPr>
        </a:p>
      </dsp:txBody>
      <dsp:txXfrm>
        <a:off x="2959946" y="4196172"/>
        <a:ext cx="2004906" cy="1173730"/>
      </dsp:txXfrm>
    </dsp:sp>
    <dsp:sp modelId="{A492BD9C-BDE6-4C38-89B9-83C0FC8B775B}">
      <dsp:nvSpPr>
        <dsp:cNvPr id="0" name=""/>
        <dsp:cNvSpPr/>
      </dsp:nvSpPr>
      <dsp:spPr>
        <a:xfrm rot="2606039">
          <a:off x="5450832" y="3738477"/>
          <a:ext cx="440522" cy="515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468926" y="3796113"/>
        <a:ext cx="308365" cy="309196"/>
      </dsp:txXfrm>
    </dsp:sp>
    <dsp:sp modelId="{D49EF843-1D11-4943-8C43-2014DE89984C}">
      <dsp:nvSpPr>
        <dsp:cNvPr id="0" name=""/>
        <dsp:cNvSpPr/>
      </dsp:nvSpPr>
      <dsp:spPr>
        <a:xfrm>
          <a:off x="5832544" y="4159656"/>
          <a:ext cx="2077938" cy="1246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solidFill>
                <a:srgbClr val="FF0000"/>
              </a:solidFill>
            </a:rPr>
            <a:t>Fuzzer</a:t>
          </a:r>
          <a:r>
            <a:rPr lang="en-US" sz="3200" kern="1200" dirty="0" smtClean="0">
              <a:solidFill>
                <a:srgbClr val="FF0000"/>
              </a:solidFill>
            </a:rPr>
            <a:t> Attacks</a:t>
          </a:r>
        </a:p>
      </dsp:txBody>
      <dsp:txXfrm>
        <a:off x="5869060" y="4196172"/>
        <a:ext cx="2004906" cy="11737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036FE-D364-4C24-827B-F83D2EF435CD}">
      <dsp:nvSpPr>
        <dsp:cNvPr id="0" name=""/>
        <dsp:cNvSpPr/>
      </dsp:nvSpPr>
      <dsp:spPr>
        <a:xfrm>
          <a:off x="2492" y="200197"/>
          <a:ext cx="5100414" cy="2774604"/>
        </a:xfrm>
        <a:prstGeom prst="cloud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28016" rIns="64008" bIns="128016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Thanks to all</a:t>
          </a:r>
        </a:p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Be Safe</a:t>
          </a:r>
        </a:p>
      </dsp:txBody>
      <dsp:txXfrm>
        <a:off x="705452" y="619214"/>
        <a:ext cx="3331798" cy="1807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175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C88BA-ACE1-4930-BF0A-7CC61A1FA2BD}" type="datetimeFigureOut">
              <a:rPr lang="en-US" smtClean="0"/>
              <a:t>10-Oct-13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175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A4560-E08B-4204-9318-6A5D2004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071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1236C-35A5-4802-937B-DE5808855C06}" type="datetimeFigureOut">
              <a:rPr lang="en-US" smtClean="0"/>
              <a:pPr/>
              <a:t>10-Oct-13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180" y="4715153"/>
            <a:ext cx="54254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451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FB7CC-6A9B-4236-9CE9-531875BFD4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883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D4A83B-504C-4958-9999-3C620EB00697}" type="slidenum">
              <a:rPr lang="en-NZ" smtClean="0"/>
              <a:pPr>
                <a:defRPr/>
              </a:pPr>
              <a:t>1</a:t>
            </a:fld>
            <a:endParaRPr lang="en-NZ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NZ" smtClean="0"/>
          </a:p>
        </p:txBody>
      </p:sp>
    </p:spTree>
    <p:extLst>
      <p:ext uri="{BB962C8B-B14F-4D97-AF65-F5344CB8AC3E}">
        <p14:creationId xmlns:p14="http://schemas.microsoft.com/office/powerpoint/2010/main" val="3664465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FB7CC-6A9B-4236-9CE9-531875BFD4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46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FB7CC-6A9B-4236-9CE9-531875BFD47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42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FB7CC-6A9B-4236-9CE9-531875BFD47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94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95300" y="3933825"/>
            <a:ext cx="815340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endParaRPr lang="ko-KR" altLang="en-US" sz="2400">
              <a:ea typeface="Gulim" pitchFamily="50" charset="-127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gray">
          <a:xfrm>
            <a:off x="0" y="2636838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kumimoji="1" lang="ko-KR" altLang="en-US" sz="2400" b="0">
              <a:latin typeface="Tahoma" pitchFamily="34" charset="0"/>
              <a:ea typeface="Gulim" pitchFamily="50" charset="-127"/>
            </a:endParaRP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625" y="981075"/>
            <a:ext cx="8718550" cy="1466850"/>
          </a:xfrm>
          <a:noFill/>
        </p:spPr>
        <p:txBody>
          <a:bodyPr lIns="91440" tIns="45720" rIns="91440" bIns="45720" anchor="b" anchorCtr="0"/>
          <a:lstStyle>
            <a:lvl1pPr>
              <a:defRPr sz="3600" b="1"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  <p:pic>
        <p:nvPicPr>
          <p:cNvPr id="6" name="Picture 8" descr="neomail.gif"/>
          <p:cNvPicPr>
            <a:picLocks noChangeAspect="1"/>
          </p:cNvPicPr>
          <p:nvPr userDrawn="1"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3647621" y="3429000"/>
            <a:ext cx="168637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95300" y="3933825"/>
            <a:ext cx="815340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2400">
              <a:ea typeface="Gulim" pitchFamily="50" charset="-127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gray">
          <a:xfrm>
            <a:off x="0" y="2636838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ko-KR" altLang="en-US" sz="2400" b="0">
              <a:latin typeface="Tahoma" pitchFamily="34" charset="0"/>
              <a:ea typeface="Gulim" pitchFamily="50" charset="-127"/>
            </a:endParaRPr>
          </a:p>
        </p:txBody>
      </p:sp>
      <p:pic>
        <p:nvPicPr>
          <p:cNvPr id="6" name="Picture 2" descr="cuet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4357688"/>
            <a:ext cx="1714500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625" y="981075"/>
            <a:ext cx="8718550" cy="1466850"/>
          </a:xfrm>
          <a:noFill/>
        </p:spPr>
        <p:txBody>
          <a:bodyPr lIns="91440" tIns="45720" rIns="91440" bIns="45720" anchor="b" anchorCtr="0"/>
          <a:lstStyle>
            <a:lvl1pPr>
              <a:defRPr sz="3600" b="1"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</a:lstStyle>
          <a:p>
            <a:r>
              <a:rPr lang="en-US" altLang="ko-KR" dirty="0"/>
              <a:t>Master </a:t>
            </a:r>
            <a:endParaRPr lang="ko-KR" alt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99792" y="2924944"/>
            <a:ext cx="6121375" cy="863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Master second subjective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7622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479CB-C21A-4FD3-A014-26420809F55B}" type="datetime1">
              <a:rPr lang="en-US" smtClean="0"/>
              <a:t>10-Oct-13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0538F-4315-4D0F-8A47-B54993D1D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50744-5942-44E7-920E-4F861FCE7359}" type="datetime1">
              <a:rPr lang="en-US" smtClean="0"/>
              <a:t>10-Oct-13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C2736-D6FA-4FEC-BE33-F13E87915D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DEDAF-7DA8-4196-B3B8-DD17E67F40DD}" type="datetime1">
              <a:rPr lang="en-US" smtClean="0"/>
              <a:t>10-Oct-13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91DF6-EB71-44E9-9116-6334731995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B9FA1-E000-4392-8079-70259B8786D9}" type="datetime1">
              <a:rPr lang="en-US" smtClean="0"/>
              <a:t>10-Oct-13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2FFB9-CEC3-41C1-9FA6-A847CB9A5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6EE47-8FD9-4D72-9EBC-9CD44636BBEA}" type="datetime1">
              <a:rPr lang="en-US" smtClean="0"/>
              <a:t>10-Oct-13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7F3BB-E770-4EEA-BCD0-05095A0A8E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24958-5C1E-48ED-8783-36EE65C72882}" type="datetime1">
              <a:rPr lang="en-US" smtClean="0"/>
              <a:t>10-Oct-13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00E97-36A0-4AA8-BD3E-DADEE7908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F65FE-A14C-40C4-8E29-57269C33CE2F}" type="datetime1">
              <a:rPr lang="en-US" smtClean="0"/>
              <a:t>10-Oct-13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916C4-CC8D-467E-8C2A-2105377D1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A0EAA-76AD-4701-9E76-CA9DCEF86D05}" type="datetime1">
              <a:rPr lang="en-US" smtClean="0"/>
              <a:t>10-Oct-13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FEEC0-3DAB-42A9-A1B1-C0533ADC4A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68CAE-2830-40FC-A016-5B9B6511B2BC}" type="datetime1">
              <a:rPr lang="en-US" smtClean="0"/>
              <a:t>10-Oct-13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C6AC7-A10C-4EDE-87C1-6BBEB44ED3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2479D-BA35-46D5-A673-0B067C1A1105}" type="datetime1">
              <a:rPr lang="en-US" smtClean="0"/>
              <a:t>10-Oct-13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F4AC8-E605-4E8B-9795-7FF4CB0A4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E0F88-6E63-4EDA-9F62-2B8297CDBABD}" type="datetime1">
              <a:rPr lang="en-US" smtClean="0"/>
              <a:t>10-Oct-13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67CAE-E81B-4F4B-80DC-847EF8A1C5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95300" y="3933825"/>
            <a:ext cx="815340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2400">
              <a:ea typeface="Gulim" pitchFamily="50" charset="-127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gray">
          <a:xfrm>
            <a:off x="0" y="2636838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ko-KR" altLang="en-US" sz="2400" b="0">
              <a:latin typeface="Tahoma" pitchFamily="34" charset="0"/>
              <a:ea typeface="Gulim" pitchFamily="50" charset="-127"/>
            </a:endParaRPr>
          </a:p>
        </p:txBody>
      </p:sp>
      <p:pic>
        <p:nvPicPr>
          <p:cNvPr id="6" name="Picture 2" descr="cuet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4357688"/>
            <a:ext cx="1714500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625" y="981075"/>
            <a:ext cx="8718550" cy="1466850"/>
          </a:xfrm>
          <a:noFill/>
        </p:spPr>
        <p:txBody>
          <a:bodyPr lIns="91440" tIns="45720" rIns="91440" bIns="45720" anchor="b" anchorCtr="0"/>
          <a:lstStyle>
            <a:lvl1pPr>
              <a:defRPr sz="3600" b="1"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</a:lstStyle>
          <a:p>
            <a:r>
              <a:rPr lang="en-US" altLang="ko-KR" dirty="0"/>
              <a:t>Master </a:t>
            </a:r>
            <a:endParaRPr lang="ko-KR" alt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99792" y="2924944"/>
            <a:ext cx="6121375" cy="863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Master second subjective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76222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95300" y="3933825"/>
            <a:ext cx="815340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endParaRPr lang="ko-KR" altLang="en-US" sz="2400">
              <a:ea typeface="Gulim" pitchFamily="50" charset="-127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gray">
          <a:xfrm>
            <a:off x="0" y="2636838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kumimoji="1" lang="ko-KR" altLang="en-US" sz="2400" b="0">
              <a:latin typeface="Tahoma" pitchFamily="34" charset="0"/>
              <a:ea typeface="Gulim" pitchFamily="50" charset="-127"/>
            </a:endParaRP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625" y="981075"/>
            <a:ext cx="8718550" cy="1466850"/>
          </a:xfrm>
          <a:noFill/>
        </p:spPr>
        <p:txBody>
          <a:bodyPr lIns="91440" tIns="45720" rIns="91440" bIns="45720" anchor="b" anchorCtr="0"/>
          <a:lstStyle>
            <a:lvl1pPr>
              <a:defRPr sz="3600" b="1"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  <p:pic>
        <p:nvPicPr>
          <p:cNvPr id="6" name="Picture 8" descr="neomail.gif"/>
          <p:cNvPicPr>
            <a:picLocks noChangeAspect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3647621" y="3429000"/>
            <a:ext cx="168637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95300" y="3933825"/>
            <a:ext cx="815340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2400">
              <a:ea typeface="Gulim" pitchFamily="50" charset="-127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gray">
          <a:xfrm>
            <a:off x="0" y="2636838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ko-KR" altLang="en-US" sz="2400" b="0">
              <a:latin typeface="Tahoma" pitchFamily="34" charset="0"/>
              <a:ea typeface="Gulim" pitchFamily="50" charset="-127"/>
            </a:endParaRPr>
          </a:p>
        </p:txBody>
      </p:sp>
      <p:pic>
        <p:nvPicPr>
          <p:cNvPr id="6" name="Picture 2" descr="cuet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4357688"/>
            <a:ext cx="1714500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625" y="981075"/>
            <a:ext cx="8718550" cy="1466850"/>
          </a:xfrm>
          <a:noFill/>
        </p:spPr>
        <p:txBody>
          <a:bodyPr lIns="91440" tIns="45720" rIns="91440" bIns="45720" anchor="b" anchorCtr="0"/>
          <a:lstStyle>
            <a:lvl1pPr>
              <a:defRPr sz="3600" b="1"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</a:lstStyle>
          <a:p>
            <a:r>
              <a:rPr lang="en-US" altLang="ko-KR" dirty="0"/>
              <a:t>Master </a:t>
            </a:r>
            <a:endParaRPr lang="ko-KR" alt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99792" y="2924944"/>
            <a:ext cx="6121375" cy="863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Master second subjective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762223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61BD6-DC13-4055-89DF-9626385DB495}" type="datetime1">
              <a:rPr lang="en-US" smtClean="0"/>
              <a:t>10-Oct-13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0538F-4315-4D0F-8A47-B54993D1D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D6E93-594E-41C3-A6EA-5A4DD013FAEB}" type="datetime1">
              <a:rPr lang="en-US" smtClean="0"/>
              <a:t>10-Oct-13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C2736-D6FA-4FEC-BE33-F13E87915D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AAF75-2993-4183-8686-CE957572E39B}" type="datetime1">
              <a:rPr lang="en-US" smtClean="0"/>
              <a:t>10-Oct-13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91DF6-EB71-44E9-9116-6334731995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44D25-D28B-44F3-9592-E9C2DDB1D19F}" type="datetime1">
              <a:rPr lang="en-US" smtClean="0"/>
              <a:t>10-Oct-13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2FFB9-CEC3-41C1-9FA6-A847CB9A5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00A23-EE49-4C18-AA76-92A2B82DDBA1}" type="datetime1">
              <a:rPr lang="en-US" smtClean="0"/>
              <a:t>10-Oct-13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7F3BB-E770-4EEA-BCD0-05095A0A8E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7CAD4-41A2-4270-81F6-C71DD8DF7D02}" type="datetime1">
              <a:rPr lang="en-US" smtClean="0"/>
              <a:t>10-Oct-13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00E97-36A0-4AA8-BD3E-DADEE7908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03D3E-5D4E-4B35-8BCD-45F2766FF99D}" type="datetime1">
              <a:rPr lang="en-US" smtClean="0"/>
              <a:t>10-Oct-13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916C4-CC8D-467E-8C2A-2105377D1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6ADC4-8080-44F3-9551-61672485CADF}" type="datetime1">
              <a:rPr lang="en-US" smtClean="0"/>
              <a:t>10-Oct-13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FEEC0-3DAB-42A9-A1B1-C0533ADC4A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2B239-D3A6-46F8-9E1A-314A6A0A61E8}" type="datetime1">
              <a:rPr lang="en-US" smtClean="0"/>
              <a:t>10-Oct-13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C6AC7-A10C-4EDE-87C1-6BBEB44ED3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335AF-5A5B-44BB-8A8C-D1DC9465DD86}" type="datetime1">
              <a:rPr lang="en-US" smtClean="0"/>
              <a:t>10-Oct-13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F4AC8-E605-4E8B-9795-7FF4CB0A4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44F19-953D-4DF5-B524-7E7CF4952FBB}" type="datetime1">
              <a:rPr lang="en-US" smtClean="0"/>
              <a:t>10-Oct-13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67CAE-E81B-4F4B-80DC-847EF8A1C5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7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alphaModFix amt="14000"/>
            <a:biLevel thresh="75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GlowDiffused intensity="10"/>
                    </a14:imgEffect>
                    <a14:imgEffect>
                      <a14:sharpenSoften amount="13000"/>
                    </a14:imgEffect>
                    <a14:imgEffect>
                      <a14:colorTemperature colorTemp="9575"/>
                    </a14:imgEffect>
                    <a14:imgEffect>
                      <a14:saturation sat="6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/>
          <a:stretch>
            <a:fillRect l="26000" t="6000" r="-31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6613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18000" tIns="10800" rIns="18000" bIns="1080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492" y="928670"/>
            <a:ext cx="8642350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Master </a:t>
            </a:r>
            <a:endParaRPr lang="ko-KR" altLang="en-US" smtClean="0"/>
          </a:p>
          <a:p>
            <a:pPr lvl="1"/>
            <a:r>
              <a:rPr lang="en-US" altLang="ko-KR" smtClean="0"/>
              <a:t>Master </a:t>
            </a:r>
          </a:p>
          <a:p>
            <a:pPr lvl="2"/>
            <a:r>
              <a:rPr lang="en-US" altLang="ko-KR" smtClean="0"/>
              <a:t>Master</a:t>
            </a:r>
            <a:endParaRPr lang="ko-KR" altLang="en-US" smtClean="0"/>
          </a:p>
          <a:p>
            <a:pPr lvl="3"/>
            <a:r>
              <a:rPr lang="en-US" altLang="ko-KR" smtClean="0"/>
              <a:t>Master</a:t>
            </a:r>
            <a:endParaRPr lang="ko-KR" altLang="en-US" smtClean="0"/>
          </a:p>
          <a:p>
            <a:pPr lvl="4"/>
            <a:r>
              <a:rPr lang="en-US" altLang="ko-KR" smtClean="0"/>
              <a:t>Master</a:t>
            </a:r>
            <a:endParaRPr lang="ko-KR" altLang="en-US" smtClean="0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28574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spcBef>
                <a:spcPct val="0"/>
              </a:spcBef>
              <a:defRPr/>
            </a:pPr>
            <a:fld id="{3F9C6642-CE8B-45ED-A0A4-E57DCF5B5956}" type="slidenum">
              <a:rPr lang="ko-KR" altLang="en-US" sz="1400" b="0">
                <a:latin typeface="Tahoma" pitchFamily="34" charset="0"/>
                <a:ea typeface="Gulim" pitchFamily="50" charset="-127"/>
              </a:rPr>
              <a:pPr algn="r">
                <a:spcBef>
                  <a:spcPct val="0"/>
                </a:spcBef>
                <a:defRPr/>
              </a:pPr>
              <a:t>‹#›</a:t>
            </a:fld>
            <a:endParaRPr lang="en-US" altLang="ko-KR" sz="1400" b="0" dirty="0">
              <a:latin typeface="Tahoma" pitchFamily="34" charset="0"/>
              <a:ea typeface="Gulim" pitchFamily="50" charset="-127"/>
            </a:endParaRP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6072198" y="6215082"/>
            <a:ext cx="3143272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defRPr/>
            </a:pPr>
            <a:r>
              <a:rPr lang="en-US" altLang="ko-KR" sz="1600" dirty="0">
                <a:solidFill>
                  <a:srgbClr val="444444"/>
                </a:solidFill>
                <a:latin typeface="Constantia" pitchFamily="18" charset="0"/>
                <a:cs typeface="Times New Roman" pitchFamily="18" charset="0"/>
              </a:rPr>
              <a:t>Department of </a:t>
            </a:r>
            <a:r>
              <a:rPr lang="en-US" altLang="ko-KR" sz="1600" dirty="0" smtClean="0">
                <a:solidFill>
                  <a:srgbClr val="444444"/>
                </a:solidFill>
                <a:latin typeface="Constantia" pitchFamily="18" charset="0"/>
                <a:cs typeface="Times New Roman" pitchFamily="18" charset="0"/>
              </a:rPr>
              <a:t>CSE, CUET</a:t>
            </a:r>
            <a:endParaRPr lang="en-US" altLang="ko-KR" sz="1600" dirty="0">
              <a:solidFill>
                <a:srgbClr val="444444"/>
              </a:solidFill>
              <a:latin typeface="Constantia" pitchFamily="18" charset="0"/>
              <a:cs typeface="Times New Roman" pitchFamily="18" charset="0"/>
            </a:endParaRP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gray">
          <a:xfrm>
            <a:off x="0" y="6351588"/>
            <a:ext cx="9144000" cy="6985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D0D0D0"/>
              </a:gs>
            </a:gsLst>
            <a:lin ang="0" scaled="1"/>
          </a:gradFill>
          <a:ln w="3175">
            <a:solidFill>
              <a:srgbClr val="ABABA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kumimoji="1" lang="ko-KR" altLang="en-US" sz="2400" b="0">
              <a:latin typeface="Tahoma" pitchFamily="34" charset="0"/>
              <a:ea typeface="Gulim" pitchFamily="50" charset="-127"/>
            </a:endParaRPr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gray">
          <a:xfrm>
            <a:off x="0" y="857233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E8B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kumimoji="1" lang="ko-KR" altLang="en-US" sz="2400" b="0">
              <a:latin typeface="Tahoma" pitchFamily="34" charset="0"/>
              <a:ea typeface="Gulim" pitchFamily="50" charset="-127"/>
            </a:endParaRPr>
          </a:p>
        </p:txBody>
      </p:sp>
      <p:pic>
        <p:nvPicPr>
          <p:cNvPr id="9" name="Picture 8" descr="Picture1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406" y="6215082"/>
            <a:ext cx="500066" cy="613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85" r:id="rId13"/>
  </p:sldLayoutIdLst>
  <p:transition/>
  <p:hf hdr="0" ftr="0"/>
  <p:txStyles>
    <p:titleStyle>
      <a:lvl1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2pPr>
      <a:lvl3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3pPr>
      <a:lvl4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4pPr>
      <a:lvl5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5pPr>
      <a:lvl6pPr marL="4572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6pPr>
      <a:lvl7pPr marL="9144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7pPr>
      <a:lvl8pPr marL="13716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8pPr>
      <a:lvl9pPr marL="18288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Blip>
          <a:blip r:embed="rId18"/>
        </a:buBlip>
        <a:defRPr kumimoji="1"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Blip>
          <a:blip r:embed="rId18"/>
        </a:buBlip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Blip>
          <a:blip r:embed="rId18"/>
        </a:buBlip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Blip>
          <a:blip r:embed="rId18"/>
        </a:buBlip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8"/>
        </a:buBlip>
        <a:defRPr kumimoji="1" sz="16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14000"/>
            <a:biLevel thresh="7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GlowDiffused intensity="10"/>
                    </a14:imgEffect>
                    <a14:imgEffect>
                      <a14:sharpenSoften amount="13000"/>
                    </a14:imgEffect>
                    <a14:imgEffect>
                      <a14:colorTemperature colorTemp="9575"/>
                    </a14:imgEffect>
                    <a14:imgEffect>
                      <a14:saturation sat="6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/>
          <a:stretch>
            <a:fillRect l="26000" t="6000" r="-31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4F92AB0-200A-4945-9AE5-CF6F91F9C6A7}" type="datetime1">
              <a:rPr lang="en-US" smtClean="0"/>
              <a:t>10-Oct-13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6A6C32-39EB-458B-BC85-C22854DD86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alphaModFix amt="14000"/>
            <a:biLevel thresh="75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GlowDiffused intensity="10"/>
                    </a14:imgEffect>
                    <a14:imgEffect>
                      <a14:sharpenSoften amount="13000"/>
                    </a14:imgEffect>
                    <a14:imgEffect>
                      <a14:colorTemperature colorTemp="9575"/>
                    </a14:imgEffect>
                    <a14:imgEffect>
                      <a14:saturation sat="6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/>
          <a:stretch>
            <a:fillRect l="26000" t="6000" r="-31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6613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18000" tIns="10800" rIns="18000" bIns="1080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492" y="928670"/>
            <a:ext cx="8642350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Master </a:t>
            </a:r>
            <a:endParaRPr lang="ko-KR" altLang="en-US" smtClean="0"/>
          </a:p>
          <a:p>
            <a:pPr lvl="1"/>
            <a:r>
              <a:rPr lang="en-US" altLang="ko-KR" smtClean="0"/>
              <a:t>Master </a:t>
            </a:r>
          </a:p>
          <a:p>
            <a:pPr lvl="2"/>
            <a:r>
              <a:rPr lang="en-US" altLang="ko-KR" smtClean="0"/>
              <a:t>Master</a:t>
            </a:r>
            <a:endParaRPr lang="ko-KR" altLang="en-US" smtClean="0"/>
          </a:p>
          <a:p>
            <a:pPr lvl="3"/>
            <a:r>
              <a:rPr lang="en-US" altLang="ko-KR" smtClean="0"/>
              <a:t>Master</a:t>
            </a:r>
            <a:endParaRPr lang="ko-KR" altLang="en-US" smtClean="0"/>
          </a:p>
          <a:p>
            <a:pPr lvl="4"/>
            <a:r>
              <a:rPr lang="en-US" altLang="ko-KR" smtClean="0"/>
              <a:t>Master</a:t>
            </a:r>
            <a:endParaRPr lang="ko-KR" altLang="en-US" smtClean="0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28574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spcBef>
                <a:spcPct val="0"/>
              </a:spcBef>
              <a:defRPr/>
            </a:pPr>
            <a:fld id="{3F9C6642-CE8B-45ED-A0A4-E57DCF5B5956}" type="slidenum">
              <a:rPr lang="ko-KR" altLang="en-US" sz="1400" b="0">
                <a:latin typeface="Tahoma" pitchFamily="34" charset="0"/>
                <a:ea typeface="Gulim" pitchFamily="50" charset="-127"/>
              </a:rPr>
              <a:pPr algn="r">
                <a:spcBef>
                  <a:spcPct val="0"/>
                </a:spcBef>
                <a:defRPr/>
              </a:pPr>
              <a:t>‹#›</a:t>
            </a:fld>
            <a:endParaRPr lang="en-US" altLang="ko-KR" sz="1400" b="0" dirty="0">
              <a:latin typeface="Tahoma" pitchFamily="34" charset="0"/>
              <a:ea typeface="Gulim" pitchFamily="50" charset="-127"/>
            </a:endParaRP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6072198" y="6215082"/>
            <a:ext cx="3143272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defRPr/>
            </a:pPr>
            <a:r>
              <a:rPr lang="en-US" altLang="ko-KR" sz="1600" dirty="0">
                <a:solidFill>
                  <a:srgbClr val="444444"/>
                </a:solidFill>
                <a:latin typeface="Constantia" pitchFamily="18" charset="0"/>
                <a:cs typeface="Times New Roman" pitchFamily="18" charset="0"/>
              </a:rPr>
              <a:t>Department of </a:t>
            </a:r>
            <a:r>
              <a:rPr lang="en-US" altLang="ko-KR" sz="1600" dirty="0" smtClean="0">
                <a:solidFill>
                  <a:srgbClr val="444444"/>
                </a:solidFill>
                <a:latin typeface="Constantia" pitchFamily="18" charset="0"/>
                <a:cs typeface="Times New Roman" pitchFamily="18" charset="0"/>
              </a:rPr>
              <a:t>CSE, CUET</a:t>
            </a:r>
            <a:endParaRPr lang="en-US" altLang="ko-KR" sz="1600" dirty="0">
              <a:solidFill>
                <a:srgbClr val="444444"/>
              </a:solidFill>
              <a:latin typeface="Constantia" pitchFamily="18" charset="0"/>
              <a:cs typeface="Times New Roman" pitchFamily="18" charset="0"/>
            </a:endParaRP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gray">
          <a:xfrm>
            <a:off x="0" y="6351588"/>
            <a:ext cx="9144000" cy="6985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D0D0D0"/>
              </a:gs>
            </a:gsLst>
            <a:lin ang="0" scaled="1"/>
          </a:gradFill>
          <a:ln w="3175">
            <a:solidFill>
              <a:srgbClr val="ABABA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kumimoji="1" lang="ko-KR" altLang="en-US" sz="2400" b="0">
              <a:latin typeface="Tahoma" pitchFamily="34" charset="0"/>
              <a:ea typeface="Gulim" pitchFamily="50" charset="-127"/>
            </a:endParaRPr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gray">
          <a:xfrm>
            <a:off x="0" y="857233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E8B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kumimoji="1" lang="ko-KR" altLang="en-US" sz="2400" b="0">
              <a:latin typeface="Tahoma" pitchFamily="34" charset="0"/>
              <a:ea typeface="Gulim" pitchFamily="50" charset="-127"/>
            </a:endParaRPr>
          </a:p>
        </p:txBody>
      </p:sp>
      <p:pic>
        <p:nvPicPr>
          <p:cNvPr id="9" name="Picture 8" descr="Picture1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406" y="6215082"/>
            <a:ext cx="500066" cy="613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transition/>
  <p:hf hdr="0" ftr="0"/>
  <p:txStyles>
    <p:titleStyle>
      <a:lvl1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2pPr>
      <a:lvl3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3pPr>
      <a:lvl4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4pPr>
      <a:lvl5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5pPr>
      <a:lvl6pPr marL="4572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6pPr>
      <a:lvl7pPr marL="9144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7pPr>
      <a:lvl8pPr marL="13716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8pPr>
      <a:lvl9pPr marL="18288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Blip>
          <a:blip r:embed="rId18"/>
        </a:buBlip>
        <a:defRPr kumimoji="1"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Blip>
          <a:blip r:embed="rId18"/>
        </a:buBlip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Blip>
          <a:blip r:embed="rId18"/>
        </a:buBlip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Blip>
          <a:blip r:embed="rId18"/>
        </a:buBlip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8"/>
        </a:buBlip>
        <a:defRPr kumimoji="1" sz="16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14000"/>
            <a:biLevel thresh="7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Diffused intensity="10"/>
                    </a14:imgEffect>
                    <a14:imgEffect>
                      <a14:sharpenSoften amount="13000"/>
                    </a14:imgEffect>
                    <a14:imgEffect>
                      <a14:colorTemperature colorTemp="9575"/>
                    </a14:imgEffect>
                    <a14:imgEffect>
                      <a14:saturation sat="6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/>
          <a:stretch>
            <a:fillRect l="26000" t="6000" r="-31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9BA90F9-559C-4B3E-858F-BC7C66D7556D}" type="datetime1">
              <a:rPr lang="en-US" smtClean="0"/>
              <a:t>10-Oct-13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6A6C32-39EB-458B-BC85-C22854DD86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8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jpeg"/><Relationship Id="rId5" Type="http://schemas.openxmlformats.org/officeDocument/2006/relationships/image" Target="../media/image10.jpg"/><Relationship Id="rId4" Type="http://schemas.openxmlformats.org/officeDocument/2006/relationships/image" Target="../media/image28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25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ubtitle 5"/>
          <p:cNvSpPr>
            <a:spLocks noGrp="1"/>
          </p:cNvSpPr>
          <p:nvPr>
            <p:ph type="subTitle" idx="1"/>
          </p:nvPr>
        </p:nvSpPr>
        <p:spPr>
          <a:xfrm>
            <a:off x="3593308" y="2743200"/>
            <a:ext cx="5550692" cy="863600"/>
          </a:xfrm>
        </p:spPr>
        <p:txBody>
          <a:bodyPr/>
          <a:lstStyle/>
          <a:p>
            <a:pPr algn="l"/>
            <a:r>
              <a:rPr lang="en-US" dirty="0" smtClean="0"/>
              <a:t>                                 Supervised By</a:t>
            </a:r>
          </a:p>
          <a:p>
            <a:pPr algn="l"/>
            <a:r>
              <a:rPr lang="en-US" dirty="0" smtClean="0"/>
              <a:t>                               Thomas Chowdhury</a:t>
            </a:r>
          </a:p>
          <a:p>
            <a:r>
              <a:rPr lang="en-US" dirty="0" smtClean="0"/>
              <a:t>       Assistant Professor, Dept. of CSE, CUET</a:t>
            </a:r>
          </a:p>
        </p:txBody>
      </p:sp>
      <p:sp>
        <p:nvSpPr>
          <p:cNvPr id="4099" name="Rectangle 1035"/>
          <p:cNvSpPr>
            <a:spLocks noChangeArrowheads="1"/>
          </p:cNvSpPr>
          <p:nvPr/>
        </p:nvSpPr>
        <p:spPr bwMode="auto">
          <a:xfrm>
            <a:off x="531812" y="3247231"/>
            <a:ext cx="81534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latinLnBrk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en-US" altLang="ko-KR" sz="500">
              <a:ea typeface="Gulim" pitchFamily="34" charset="-127"/>
            </a:endParaRPr>
          </a:p>
          <a:p>
            <a:pPr algn="ctr" latinLnBrk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en-US" altLang="ko-KR" sz="2000"/>
          </a:p>
        </p:txBody>
      </p:sp>
      <p:sp>
        <p:nvSpPr>
          <p:cNvPr id="3" name="Rectangle 2"/>
          <p:cNvSpPr/>
          <p:nvPr/>
        </p:nvSpPr>
        <p:spPr bwMode="auto">
          <a:xfrm>
            <a:off x="0" y="914400"/>
            <a:ext cx="8991600" cy="1600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7469" y="866359"/>
            <a:ext cx="93519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Enhancement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Bluetooth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by Improving RSA Algorithm</a:t>
            </a:r>
            <a:endParaRPr lang="en-US" sz="4800" b="1" dirty="0">
              <a:latin typeface="Times New Roman" panose="02020603050405020304" pitchFamily="18" charset="0"/>
              <a:ea typeface="MS PGothic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Subtitle 5"/>
          <p:cNvSpPr txBox="1">
            <a:spLocks/>
          </p:cNvSpPr>
          <p:nvPr/>
        </p:nvSpPr>
        <p:spPr bwMode="auto">
          <a:xfrm>
            <a:off x="-1219200" y="2743200"/>
            <a:ext cx="555069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kumimoji="1" sz="20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kern="0" dirty="0" smtClean="0"/>
              <a:t>                                 Submitted by</a:t>
            </a:r>
          </a:p>
          <a:p>
            <a:pPr algn="l"/>
            <a:r>
              <a:rPr lang="en-US" kern="0" dirty="0" smtClean="0"/>
              <a:t>                            Md. </a:t>
            </a:r>
            <a:r>
              <a:rPr lang="en-US" kern="0" dirty="0" err="1" smtClean="0"/>
              <a:t>Akibul</a:t>
            </a:r>
            <a:r>
              <a:rPr lang="en-US" kern="0" dirty="0" smtClean="0"/>
              <a:t> Alam (0804060)</a:t>
            </a:r>
          </a:p>
          <a:p>
            <a:r>
              <a:rPr lang="en-US" kern="0" dirty="0" smtClean="0"/>
              <a:t>     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949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575D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575D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Sequential Access Storage 3"/>
          <p:cNvSpPr/>
          <p:nvPr/>
        </p:nvSpPr>
        <p:spPr bwMode="auto">
          <a:xfrm>
            <a:off x="-838200" y="774488"/>
            <a:ext cx="5638800" cy="1947565"/>
          </a:xfrm>
          <a:prstGeom prst="flowChartMagneticTap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Existing latest Bluetooth security</a:t>
            </a: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rPr>
              <a:t>Vs</a:t>
            </a:r>
            <a:r>
              <a:rPr lang="en-US" sz="2800" b="1" dirty="0" smtClean="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Proposed</a:t>
            </a: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 Security system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1E923C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-22412" y="8965"/>
            <a:ext cx="9144000" cy="83099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Complexity (Cont.…)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MS PGothic" pitchFamily="34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790196697"/>
              </p:ext>
            </p:extLst>
          </p:nvPr>
        </p:nvGraphicFramePr>
        <p:xfrm>
          <a:off x="2514600" y="839962"/>
          <a:ext cx="6248400" cy="556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92063">
            <a:off x="-278543" y="2930263"/>
            <a:ext cx="2273300" cy="2134825"/>
          </a:xfrm>
          <a:prstGeom prst="rect">
            <a:avLst/>
          </a:prstGeom>
        </p:spPr>
      </p:pic>
      <p:sp>
        <p:nvSpPr>
          <p:cNvPr id="7" name="Cloud 6"/>
          <p:cNvSpPr/>
          <p:nvPr/>
        </p:nvSpPr>
        <p:spPr bwMode="auto">
          <a:xfrm>
            <a:off x="3733800" y="1054815"/>
            <a:ext cx="6477000" cy="4076045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Though time complexity is higher than RSA, but comparing with latest  Bluetooth security system, propose system is secure &amp; faster.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MS PGothic" pitchFamily="34" charset="-128"/>
              <a:cs typeface="Times New Roman" panose="02020603050405020304" pitchFamily="18" charset="0"/>
            </a:endParaRPr>
          </a:p>
        </p:txBody>
      </p:sp>
      <p:sp>
        <p:nvSpPr>
          <p:cNvPr id="8" name="Cloud Callout 7"/>
          <p:cNvSpPr/>
          <p:nvPr/>
        </p:nvSpPr>
        <p:spPr bwMode="auto">
          <a:xfrm rot="16200000">
            <a:off x="3315603" y="2594755"/>
            <a:ext cx="416857" cy="41777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" name="Cloud Callout 8"/>
          <p:cNvSpPr/>
          <p:nvPr/>
        </p:nvSpPr>
        <p:spPr bwMode="auto">
          <a:xfrm rot="18215347">
            <a:off x="2232776" y="2883947"/>
            <a:ext cx="416857" cy="41777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" name="Cloud Callout 9"/>
          <p:cNvSpPr/>
          <p:nvPr/>
        </p:nvSpPr>
        <p:spPr bwMode="auto">
          <a:xfrm rot="19921504">
            <a:off x="1212409" y="2904002"/>
            <a:ext cx="360939" cy="41777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1" name="Cloud 10"/>
          <p:cNvSpPr/>
          <p:nvPr/>
        </p:nvSpPr>
        <p:spPr bwMode="auto">
          <a:xfrm>
            <a:off x="-615938" y="4830760"/>
            <a:ext cx="3848100" cy="1452384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Bluetooth System Analysis</a:t>
            </a:r>
          </a:p>
        </p:txBody>
      </p:sp>
    </p:spTree>
    <p:extLst>
      <p:ext uri="{BB962C8B-B14F-4D97-AF65-F5344CB8AC3E}">
        <p14:creationId xmlns:p14="http://schemas.microsoft.com/office/powerpoint/2010/main" val="161412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 bwMode="auto">
          <a:xfrm>
            <a:off x="0" y="0"/>
            <a:ext cx="9144000" cy="851297"/>
          </a:xfrm>
          <a:prstGeom prst="round2Diag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        Challenges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419" y="1432069"/>
            <a:ext cx="2503576" cy="263674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 bwMode="auto">
          <a:xfrm>
            <a:off x="3462395" y="948617"/>
            <a:ext cx="4800600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Cipher text with</a:t>
            </a: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 improved RSA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2147">
            <a:off x="2443283" y="1441439"/>
            <a:ext cx="1274516" cy="24119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30027">
            <a:off x="4401136" y="2726527"/>
            <a:ext cx="1371791" cy="25340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74" y="1331018"/>
            <a:ext cx="1533739" cy="2838846"/>
          </a:xfrm>
          <a:prstGeom prst="rect">
            <a:avLst/>
          </a:prstGeom>
        </p:spPr>
      </p:pic>
      <p:sp>
        <p:nvSpPr>
          <p:cNvPr id="14" name="Curved Down Arrow 13"/>
          <p:cNvSpPr/>
          <p:nvPr/>
        </p:nvSpPr>
        <p:spPr bwMode="auto">
          <a:xfrm rot="20423457">
            <a:off x="4507612" y="1559549"/>
            <a:ext cx="1552447" cy="822314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097119" y="5368539"/>
            <a:ext cx="4914088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Cipher text, timing &amp; key Attacker</a:t>
            </a:r>
          </a:p>
        </p:txBody>
      </p:sp>
      <p:sp>
        <p:nvSpPr>
          <p:cNvPr id="17" name="Right Arrow 16"/>
          <p:cNvSpPr/>
          <p:nvPr/>
        </p:nvSpPr>
        <p:spPr bwMode="auto">
          <a:xfrm>
            <a:off x="-4252387" y="1971878"/>
            <a:ext cx="4160688" cy="103935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Apply Successful Attack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1940859" y="5368539"/>
            <a:ext cx="7239000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Results : Another Cipher text found </a:t>
            </a:r>
          </a:p>
        </p:txBody>
      </p:sp>
      <p:sp>
        <p:nvSpPr>
          <p:cNvPr id="20" name="&quot;No&quot; Symbol 19"/>
          <p:cNvSpPr/>
          <p:nvPr/>
        </p:nvSpPr>
        <p:spPr bwMode="auto">
          <a:xfrm>
            <a:off x="1862772" y="5172949"/>
            <a:ext cx="914400" cy="914400"/>
          </a:xfrm>
          <a:prstGeom prst="noSmoking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816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73785 0.04514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92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  <p:bldP spid="17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 bwMode="auto">
          <a:xfrm>
            <a:off x="0" y="0"/>
            <a:ext cx="9144000" cy="830997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800" b="1" dirty="0" smtClean="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rPr>
              <a:t>Attacks Removing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" name="Cloud 3"/>
          <p:cNvSpPr/>
          <p:nvPr/>
        </p:nvSpPr>
        <p:spPr bwMode="auto">
          <a:xfrm rot="1516948">
            <a:off x="7063150" y="1060313"/>
            <a:ext cx="2362200" cy="1452384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Winners</a:t>
            </a: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 Attack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MS PGothic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" name="Picture 4" descr="C:\Users\AKEEB\Google Drive\paper picture\cipher text 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" y="1126929"/>
            <a:ext cx="2936349" cy="16410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loud 6"/>
          <p:cNvSpPr/>
          <p:nvPr/>
        </p:nvSpPr>
        <p:spPr bwMode="auto">
          <a:xfrm rot="20640405">
            <a:off x="-685800" y="3886200"/>
            <a:ext cx="4886325" cy="1452384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Cipher text using proposed system</a:t>
            </a:r>
          </a:p>
        </p:txBody>
      </p:sp>
      <p:sp>
        <p:nvSpPr>
          <p:cNvPr id="8" name="Cloud Callout 7"/>
          <p:cNvSpPr/>
          <p:nvPr/>
        </p:nvSpPr>
        <p:spPr bwMode="auto">
          <a:xfrm rot="18902617">
            <a:off x="943219" y="2663660"/>
            <a:ext cx="416857" cy="41777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" name="Cloud Callout 8"/>
          <p:cNvSpPr/>
          <p:nvPr/>
        </p:nvSpPr>
        <p:spPr bwMode="auto">
          <a:xfrm rot="20419677">
            <a:off x="1282350" y="3373621"/>
            <a:ext cx="416857" cy="41777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" name="Cloud 9"/>
          <p:cNvSpPr/>
          <p:nvPr/>
        </p:nvSpPr>
        <p:spPr bwMode="auto">
          <a:xfrm>
            <a:off x="936378" y="3327696"/>
            <a:ext cx="5867400" cy="2108299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From Successful Winners</a:t>
            </a: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 Attack.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p=79 , q=53. RSA is decrypted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ea typeface="MS PGothic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1" y="1275160"/>
            <a:ext cx="3067982" cy="1323443"/>
          </a:xfrm>
          <a:prstGeom prst="rect">
            <a:avLst/>
          </a:prstGeom>
        </p:spPr>
      </p:pic>
      <p:sp>
        <p:nvSpPr>
          <p:cNvPr id="12" name="Chevron 11"/>
          <p:cNvSpPr/>
          <p:nvPr/>
        </p:nvSpPr>
        <p:spPr bwMode="auto">
          <a:xfrm>
            <a:off x="3062741" y="1236951"/>
            <a:ext cx="533400" cy="1371600"/>
          </a:xfrm>
          <a:prstGeom prst="chevr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4" name="Cloud Callout 13"/>
          <p:cNvSpPr/>
          <p:nvPr/>
        </p:nvSpPr>
        <p:spPr bwMode="auto">
          <a:xfrm rot="20916137">
            <a:off x="4284408" y="2547756"/>
            <a:ext cx="416857" cy="41777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5" name="Cloud Callout 14"/>
          <p:cNvSpPr/>
          <p:nvPr/>
        </p:nvSpPr>
        <p:spPr bwMode="auto">
          <a:xfrm rot="224580">
            <a:off x="3937462" y="3019020"/>
            <a:ext cx="416857" cy="41777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6" name="Cloud 15"/>
          <p:cNvSpPr/>
          <p:nvPr/>
        </p:nvSpPr>
        <p:spPr bwMode="auto">
          <a:xfrm>
            <a:off x="1986866" y="3623756"/>
            <a:ext cx="4179939" cy="2108299"/>
          </a:xfrm>
          <a:prstGeom prst="cloud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Final Results: Another cipher text found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MS PGothic" pitchFamily="34" charset="-128"/>
              <a:cs typeface="Times New Roman" panose="02020603050405020304" pitchFamily="18" charset="0"/>
            </a:endParaRPr>
          </a:p>
        </p:txBody>
      </p:sp>
      <p:sp>
        <p:nvSpPr>
          <p:cNvPr id="17" name="Cloud Callout 16"/>
          <p:cNvSpPr/>
          <p:nvPr/>
        </p:nvSpPr>
        <p:spPr bwMode="auto">
          <a:xfrm rot="17333148">
            <a:off x="1363257" y="3402055"/>
            <a:ext cx="416857" cy="41777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8" name="Cloud Callout 17"/>
          <p:cNvSpPr/>
          <p:nvPr/>
        </p:nvSpPr>
        <p:spPr bwMode="auto">
          <a:xfrm rot="16927965">
            <a:off x="4259149" y="3217097"/>
            <a:ext cx="416857" cy="41777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9" name="Cloud 18"/>
          <p:cNvSpPr/>
          <p:nvPr/>
        </p:nvSpPr>
        <p:spPr bwMode="auto">
          <a:xfrm rot="19681591">
            <a:off x="2279782" y="3261161"/>
            <a:ext cx="6225481" cy="1452384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Attackers decide that, attack was not successful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MS PGothic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5284">
            <a:off x="94270" y="3992262"/>
            <a:ext cx="2074041" cy="2126622"/>
          </a:xfrm>
          <a:prstGeom prst="rect">
            <a:avLst/>
          </a:prstGeom>
        </p:spPr>
      </p:pic>
      <p:sp>
        <p:nvSpPr>
          <p:cNvPr id="21" name="Cloud Callout 20"/>
          <p:cNvSpPr/>
          <p:nvPr/>
        </p:nvSpPr>
        <p:spPr bwMode="auto">
          <a:xfrm rot="16020422">
            <a:off x="2965763" y="3195023"/>
            <a:ext cx="416857" cy="41777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22" name="Cloud Callout 21"/>
          <p:cNvSpPr/>
          <p:nvPr/>
        </p:nvSpPr>
        <p:spPr bwMode="auto">
          <a:xfrm rot="14114946">
            <a:off x="2100532" y="3387107"/>
            <a:ext cx="416857" cy="41777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24" name="Cloud Callout 23"/>
          <p:cNvSpPr/>
          <p:nvPr/>
        </p:nvSpPr>
        <p:spPr bwMode="auto">
          <a:xfrm rot="1468171">
            <a:off x="4706832" y="3258980"/>
            <a:ext cx="416857" cy="41777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25" name="Cloud Callout 24"/>
          <p:cNvSpPr/>
          <p:nvPr/>
        </p:nvSpPr>
        <p:spPr bwMode="auto">
          <a:xfrm rot="1529181">
            <a:off x="4835127" y="2551632"/>
            <a:ext cx="416857" cy="41777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983" y="4226301"/>
            <a:ext cx="2092806" cy="15682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862" y="4373657"/>
            <a:ext cx="1698107" cy="1273580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 bwMode="auto">
          <a:xfrm>
            <a:off x="2308960" y="5732055"/>
            <a:ext cx="4557180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Figure 14: Winner attack</a:t>
            </a:r>
          </a:p>
        </p:txBody>
      </p:sp>
    </p:spTree>
    <p:extLst>
      <p:ext uri="{BB962C8B-B14F-4D97-AF65-F5344CB8AC3E}">
        <p14:creationId xmlns:p14="http://schemas.microsoft.com/office/powerpoint/2010/main" val="3669510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 bwMode="auto">
          <a:xfrm>
            <a:off x="0" y="0"/>
            <a:ext cx="9144000" cy="830997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800" b="1" dirty="0" smtClean="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rPr>
              <a:t>Attacks Removing (Cont.…)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" name="Cloud 3"/>
          <p:cNvSpPr/>
          <p:nvPr/>
        </p:nvSpPr>
        <p:spPr bwMode="auto">
          <a:xfrm rot="1516948">
            <a:off x="7009896" y="937188"/>
            <a:ext cx="2592704" cy="1452384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Timing attacks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MS PGothic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" name="Picture 5" descr="C:\Users\AKEEB\Google Drive\paper picture\cipher text 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3247"/>
            <a:ext cx="2936349" cy="1641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905" y="3276600"/>
            <a:ext cx="3496542" cy="1508312"/>
          </a:xfrm>
          <a:prstGeom prst="rect">
            <a:avLst/>
          </a:prstGeom>
        </p:spPr>
      </p:pic>
      <p:sp>
        <p:nvSpPr>
          <p:cNvPr id="9" name="Lightning Bolt 8"/>
          <p:cNvSpPr/>
          <p:nvPr/>
        </p:nvSpPr>
        <p:spPr bwMode="auto">
          <a:xfrm>
            <a:off x="6096000" y="2664334"/>
            <a:ext cx="752210" cy="461154"/>
          </a:xfrm>
          <a:prstGeom prst="lightningBol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" name="Cloud 9"/>
          <p:cNvSpPr/>
          <p:nvPr/>
        </p:nvSpPr>
        <p:spPr bwMode="auto">
          <a:xfrm rot="20640405">
            <a:off x="-808882" y="3570118"/>
            <a:ext cx="4886325" cy="1452384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Cipher text using proposed system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016415" y="5818657"/>
            <a:ext cx="4557180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Figure 15: Timing attack</a:t>
            </a:r>
          </a:p>
        </p:txBody>
      </p:sp>
      <p:sp>
        <p:nvSpPr>
          <p:cNvPr id="12" name="Cloud Callout 11"/>
          <p:cNvSpPr/>
          <p:nvPr/>
        </p:nvSpPr>
        <p:spPr bwMode="auto">
          <a:xfrm rot="20475263">
            <a:off x="1098916" y="2521806"/>
            <a:ext cx="416857" cy="41777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3" name="Cloud Callout 12"/>
          <p:cNvSpPr/>
          <p:nvPr/>
        </p:nvSpPr>
        <p:spPr bwMode="auto">
          <a:xfrm rot="20435139">
            <a:off x="993734" y="3199136"/>
            <a:ext cx="416857" cy="41777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4" name="Cloud 13"/>
          <p:cNvSpPr/>
          <p:nvPr/>
        </p:nvSpPr>
        <p:spPr bwMode="auto">
          <a:xfrm>
            <a:off x="2138909" y="3694198"/>
            <a:ext cx="7000609" cy="2108299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A successful approach to timing attack (Cipher text separation)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MS PGothic" pitchFamily="34" charset="-128"/>
              <a:cs typeface="Times New Roman" panose="02020603050405020304" pitchFamily="18" charset="0"/>
            </a:endParaRPr>
          </a:p>
        </p:txBody>
      </p:sp>
      <p:sp>
        <p:nvSpPr>
          <p:cNvPr id="15" name="Cloud Callout 14"/>
          <p:cNvSpPr/>
          <p:nvPr/>
        </p:nvSpPr>
        <p:spPr bwMode="auto">
          <a:xfrm rot="1584411">
            <a:off x="5294489" y="3515405"/>
            <a:ext cx="416857" cy="41777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6" name="Cloud Callout 15"/>
          <p:cNvSpPr/>
          <p:nvPr/>
        </p:nvSpPr>
        <p:spPr bwMode="auto">
          <a:xfrm rot="486132">
            <a:off x="4098958" y="4045997"/>
            <a:ext cx="416857" cy="41777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7" name="Cloud 16"/>
          <p:cNvSpPr/>
          <p:nvPr/>
        </p:nvSpPr>
        <p:spPr bwMode="auto">
          <a:xfrm rot="1316082">
            <a:off x="-196092" y="3537728"/>
            <a:ext cx="3591336" cy="1452384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Attacks on multiplication</a:t>
            </a:r>
          </a:p>
        </p:txBody>
      </p:sp>
      <p:sp>
        <p:nvSpPr>
          <p:cNvPr id="18" name="Cloud Callout 17"/>
          <p:cNvSpPr/>
          <p:nvPr/>
        </p:nvSpPr>
        <p:spPr bwMode="auto">
          <a:xfrm rot="1707475">
            <a:off x="4716346" y="3799108"/>
            <a:ext cx="416857" cy="41777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9" name="Cloud Callout 18"/>
          <p:cNvSpPr/>
          <p:nvPr/>
        </p:nvSpPr>
        <p:spPr bwMode="auto">
          <a:xfrm rot="19868847">
            <a:off x="4962400" y="4527142"/>
            <a:ext cx="416857" cy="41777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pic>
        <p:nvPicPr>
          <p:cNvPr id="20" name="Picture 19" descr="C:\Users\AKEEB\Google Drive\paper picture\cipher text 3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275" y="962489"/>
            <a:ext cx="3200400" cy="149962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Chevron 20"/>
          <p:cNvSpPr/>
          <p:nvPr/>
        </p:nvSpPr>
        <p:spPr bwMode="auto">
          <a:xfrm>
            <a:off x="3068101" y="1134261"/>
            <a:ext cx="533400" cy="1371600"/>
          </a:xfrm>
          <a:prstGeom prst="chevr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22" name="Cloud Callout 21"/>
          <p:cNvSpPr/>
          <p:nvPr/>
        </p:nvSpPr>
        <p:spPr bwMode="auto">
          <a:xfrm rot="165346">
            <a:off x="4926371" y="3197442"/>
            <a:ext cx="416857" cy="41777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23" name="Cloud Callout 22"/>
          <p:cNvSpPr/>
          <p:nvPr/>
        </p:nvSpPr>
        <p:spPr bwMode="auto">
          <a:xfrm rot="486132">
            <a:off x="5267361" y="2427082"/>
            <a:ext cx="416857" cy="41777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24" name="Cloud Callout 23"/>
          <p:cNvSpPr/>
          <p:nvPr/>
        </p:nvSpPr>
        <p:spPr bwMode="auto">
          <a:xfrm rot="811587">
            <a:off x="4174897" y="3408524"/>
            <a:ext cx="416857" cy="41777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25" name="Cloud Callout 24"/>
          <p:cNvSpPr/>
          <p:nvPr/>
        </p:nvSpPr>
        <p:spPr bwMode="auto">
          <a:xfrm rot="2378240">
            <a:off x="3304761" y="3665490"/>
            <a:ext cx="416857" cy="41777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26" name="Cloud 25"/>
          <p:cNvSpPr/>
          <p:nvPr/>
        </p:nvSpPr>
        <p:spPr bwMode="auto">
          <a:xfrm rot="1516948">
            <a:off x="880712" y="4087038"/>
            <a:ext cx="4537478" cy="1452384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Final Results of timing attack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MS PGothic" pitchFamily="34" charset="-128"/>
              <a:cs typeface="Times New Roman" panose="02020603050405020304" pitchFamily="18" charset="0"/>
            </a:endParaRPr>
          </a:p>
        </p:txBody>
      </p:sp>
      <p:sp>
        <p:nvSpPr>
          <p:cNvPr id="29" name="Cloud 28"/>
          <p:cNvSpPr/>
          <p:nvPr/>
        </p:nvSpPr>
        <p:spPr bwMode="auto">
          <a:xfrm rot="1490247">
            <a:off x="1152570" y="2757027"/>
            <a:ext cx="5871208" cy="2108299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So</a:t>
            </a: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 attackers decide that, attack was not successful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MS PGothic" pitchFamily="34" charset="-128"/>
              <a:cs typeface="Times New Roman" panose="02020603050405020304" pitchFamily="18" charset="0"/>
            </a:endParaRPr>
          </a:p>
        </p:txBody>
      </p:sp>
      <p:sp>
        <p:nvSpPr>
          <p:cNvPr id="30" name="Cloud Callout 29"/>
          <p:cNvSpPr/>
          <p:nvPr/>
        </p:nvSpPr>
        <p:spPr bwMode="auto">
          <a:xfrm rot="12727378">
            <a:off x="2120552" y="4670179"/>
            <a:ext cx="416857" cy="41777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31" name="Cloud Callout 30"/>
          <p:cNvSpPr/>
          <p:nvPr/>
        </p:nvSpPr>
        <p:spPr bwMode="auto">
          <a:xfrm rot="14744902">
            <a:off x="2929697" y="4371199"/>
            <a:ext cx="416857" cy="41777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32" name="Cloud Callout 31"/>
          <p:cNvSpPr/>
          <p:nvPr/>
        </p:nvSpPr>
        <p:spPr bwMode="auto">
          <a:xfrm rot="14243524">
            <a:off x="1473954" y="5048001"/>
            <a:ext cx="416857" cy="41777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pic>
        <p:nvPicPr>
          <p:cNvPr id="33" name="Content Placeholder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19701714">
            <a:off x="344706" y="4953076"/>
            <a:ext cx="1394400" cy="175815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93095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52400" y="76200"/>
            <a:ext cx="8763000" cy="70788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b="1" dirty="0" smtClean="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rPr>
              <a:t>Comparison of Bluetooth Securities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3" name="Cloud Callout 2"/>
          <p:cNvSpPr/>
          <p:nvPr/>
        </p:nvSpPr>
        <p:spPr bwMode="auto">
          <a:xfrm rot="1107739">
            <a:off x="2585022" y="1078900"/>
            <a:ext cx="6781800" cy="2764215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Current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128 bit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low </a:t>
            </a: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credibility of PIN, Address spoofing &amp; same keys are use for different parties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48134">
            <a:off x="2199199" y="3758748"/>
            <a:ext cx="1663700" cy="1562358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 bwMode="auto">
          <a:xfrm>
            <a:off x="1143000" y="1487224"/>
            <a:ext cx="8229600" cy="1947565"/>
          </a:xfrm>
          <a:prstGeom prst="wedgeEllipse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2. DES has key distribution problem &amp; more vulnerable to attacks because of small key size.</a:t>
            </a: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1447800" y="1066800"/>
            <a:ext cx="6705600" cy="2062103"/>
          </a:xfrm>
          <a:prstGeom prst="wedgeRect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3.  DES &amp; RSA has Brute force attack, high time complexity &amp; No any process proposed for verifying the integrity of message.</a:t>
            </a:r>
          </a:p>
        </p:txBody>
      </p:sp>
      <p:sp>
        <p:nvSpPr>
          <p:cNvPr id="12" name="Cloud Callout 11"/>
          <p:cNvSpPr/>
          <p:nvPr/>
        </p:nvSpPr>
        <p:spPr bwMode="auto">
          <a:xfrm rot="520100">
            <a:off x="1496936" y="857188"/>
            <a:ext cx="7453083" cy="3139023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rPr>
              <a:t>4.Triple DES,RSA, MD5 has</a:t>
            </a:r>
            <a:r>
              <a:rPr lang="en-US" sz="3200" b="1" dirty="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rPr>
              <a:t> high t</a:t>
            </a:r>
            <a:r>
              <a:rPr lang="en-US" sz="3200" b="1" dirty="0" smtClean="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rPr>
              <a:t>ime complexity. Exceed the memory &amp; space complexity.</a:t>
            </a:r>
            <a:endParaRPr lang="en-US" sz="3200" b="1" dirty="0">
              <a:solidFill>
                <a:schemeClr val="tx1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3" name="Pentagon 12"/>
          <p:cNvSpPr/>
          <p:nvPr/>
        </p:nvSpPr>
        <p:spPr bwMode="auto">
          <a:xfrm rot="18672429">
            <a:off x="40376" y="3955151"/>
            <a:ext cx="2342028" cy="1169551"/>
          </a:xfrm>
          <a:prstGeom prst="homePlat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b="1" dirty="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rPr>
              <a:t>Latest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Existing</a:t>
            </a:r>
          </a:p>
        </p:txBody>
      </p:sp>
      <p:sp>
        <p:nvSpPr>
          <p:cNvPr id="14" name="Flowchart: Manual Input 13"/>
          <p:cNvSpPr/>
          <p:nvPr/>
        </p:nvSpPr>
        <p:spPr bwMode="auto">
          <a:xfrm>
            <a:off x="381000" y="2426699"/>
            <a:ext cx="5594922" cy="3860125"/>
          </a:xfrm>
          <a:prstGeom prst="flowChartManualInp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rPr>
              <a:t>1. Higher </a:t>
            </a:r>
            <a:r>
              <a:rPr lang="en-US" sz="2800" b="1" dirty="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rPr>
              <a:t>speed </a:t>
            </a:r>
            <a:r>
              <a:rPr lang="en-US" sz="2800" b="1" dirty="0" smtClean="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rPr>
              <a:t>&amp; </a:t>
            </a:r>
            <a:r>
              <a:rPr lang="en-US" sz="2800" b="1" dirty="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rPr>
              <a:t>security </a:t>
            </a:r>
            <a:r>
              <a:rPr lang="en-US" sz="2800" b="1" dirty="0" smtClean="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rPr>
              <a:t> for </a:t>
            </a:r>
            <a:r>
              <a:rPr lang="en-US" sz="2800" b="1" dirty="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rPr>
              <a:t>Bluetooth data transfer. </a:t>
            </a:r>
            <a:endParaRPr lang="en-US" sz="2800" b="1" dirty="0" smtClean="0">
              <a:solidFill>
                <a:schemeClr val="tx1"/>
              </a:solidFill>
              <a:latin typeface="Arial Narrow" pitchFamily="34" charset="0"/>
              <a:ea typeface="MS PGothic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rPr>
              <a:t>2. Latest attacks like winners, timing etc. solved.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rPr>
              <a:t>3. Gives a new era of safeness for vehicular technology.</a:t>
            </a:r>
            <a:endParaRPr lang="en-US" sz="2800" b="1" dirty="0">
              <a:solidFill>
                <a:schemeClr val="tx1"/>
              </a:solidFill>
              <a:latin typeface="Arial Narrow" pitchFamily="34" charset="0"/>
              <a:ea typeface="MS PGothic" pitchFamily="34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94301">
            <a:off x="7567276" y="813321"/>
            <a:ext cx="1616243" cy="2441934"/>
          </a:xfrm>
          <a:prstGeom prst="rect">
            <a:avLst/>
          </a:prstGeom>
        </p:spPr>
      </p:pic>
      <p:sp>
        <p:nvSpPr>
          <p:cNvPr id="16" name="Cloud Callout 15"/>
          <p:cNvSpPr/>
          <p:nvPr/>
        </p:nvSpPr>
        <p:spPr bwMode="auto">
          <a:xfrm rot="16200000">
            <a:off x="6993635" y="1888963"/>
            <a:ext cx="416857" cy="41777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7" name="Cloud Callout 16"/>
          <p:cNvSpPr/>
          <p:nvPr/>
        </p:nvSpPr>
        <p:spPr bwMode="auto">
          <a:xfrm rot="16200000">
            <a:off x="5929943" y="1525856"/>
            <a:ext cx="416857" cy="41777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8" name="Cloud Callout 17"/>
          <p:cNvSpPr/>
          <p:nvPr/>
        </p:nvSpPr>
        <p:spPr bwMode="auto">
          <a:xfrm rot="19002439">
            <a:off x="5127398" y="1554129"/>
            <a:ext cx="360939" cy="41777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9" name="Cloud Callout 18"/>
          <p:cNvSpPr/>
          <p:nvPr/>
        </p:nvSpPr>
        <p:spPr bwMode="auto">
          <a:xfrm>
            <a:off x="4178926" y="2007599"/>
            <a:ext cx="416857" cy="41777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20" name="Double Wave 19"/>
          <p:cNvSpPr/>
          <p:nvPr/>
        </p:nvSpPr>
        <p:spPr bwMode="auto">
          <a:xfrm>
            <a:off x="48672" y="793316"/>
            <a:ext cx="3380611" cy="777061"/>
          </a:xfrm>
          <a:prstGeom prst="doubleWav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Proposed System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134" y="4066565"/>
            <a:ext cx="2591066" cy="2334235"/>
          </a:xfrm>
          <a:prstGeom prst="rect">
            <a:avLst/>
          </a:prstGeom>
        </p:spPr>
      </p:pic>
      <p:sp>
        <p:nvSpPr>
          <p:cNvPr id="5" name="Diagonal Stripe 4"/>
          <p:cNvSpPr/>
          <p:nvPr/>
        </p:nvSpPr>
        <p:spPr bwMode="auto">
          <a:xfrm>
            <a:off x="6138371" y="4356761"/>
            <a:ext cx="1481629" cy="876921"/>
          </a:xfrm>
          <a:prstGeom prst="diagStrip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" name="Curved Right Arrow 6"/>
          <p:cNvSpPr/>
          <p:nvPr/>
        </p:nvSpPr>
        <p:spPr bwMode="auto">
          <a:xfrm rot="6696013">
            <a:off x="6318858" y="3218501"/>
            <a:ext cx="791283" cy="1570279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15" y="1730394"/>
            <a:ext cx="1295605" cy="13647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" y="1570377"/>
            <a:ext cx="1795537" cy="157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557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0" y="0"/>
            <a:ext cx="9144000" cy="91940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Applications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" y="840561"/>
            <a:ext cx="4247619" cy="27523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552" y="3374596"/>
            <a:ext cx="5039428" cy="3086531"/>
          </a:xfrm>
          <a:prstGeom prst="rect">
            <a:avLst/>
          </a:prstGeom>
        </p:spPr>
      </p:pic>
      <p:sp>
        <p:nvSpPr>
          <p:cNvPr id="5" name="Cloud 4"/>
          <p:cNvSpPr/>
          <p:nvPr/>
        </p:nvSpPr>
        <p:spPr bwMode="auto">
          <a:xfrm rot="1055118">
            <a:off x="3934800" y="960272"/>
            <a:ext cx="4373546" cy="2108299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Vehicular</a:t>
            </a: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 Communication infrastructure (VCI)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" name="Pentagon 6"/>
          <p:cNvSpPr/>
          <p:nvPr/>
        </p:nvSpPr>
        <p:spPr bwMode="auto">
          <a:xfrm>
            <a:off x="-2584" y="3609402"/>
            <a:ext cx="4104572" cy="954107"/>
          </a:xfrm>
          <a:prstGeom prst="homePlat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1. Carrying atomic or any</a:t>
            </a: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  </a:t>
            </a:r>
            <a:r>
              <a:rPr lang="en-US" sz="2800" b="1" dirty="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rPr>
              <a:t>bomb </a:t>
            </a:r>
            <a:r>
              <a:rPr lang="en-US" sz="2800" b="1" dirty="0" smtClean="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rPr>
              <a:t>in road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" name="Pentagon 7"/>
          <p:cNvSpPr/>
          <p:nvPr/>
        </p:nvSpPr>
        <p:spPr bwMode="auto">
          <a:xfrm>
            <a:off x="38396" y="4578623"/>
            <a:ext cx="4022611" cy="954107"/>
          </a:xfrm>
          <a:prstGeom prst="homePlat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rPr>
              <a:t> 2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. Traffic</a:t>
            </a: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 signal control through lamppost.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loud Callout 9"/>
              <p:cNvSpPr/>
              <p:nvPr/>
            </p:nvSpPr>
            <p:spPr bwMode="auto">
              <a:xfrm rot="1133854">
                <a:off x="7064533" y="1511324"/>
                <a:ext cx="3024168" cy="2321960"/>
              </a:xfrm>
              <a:prstGeom prst="cloudCallou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600" b="1" dirty="0">
                    <a:latin typeface="Arial Narrow" pitchFamily="34" charset="0"/>
                    <a:ea typeface="MS PGothic" pitchFamily="34" charset="-128"/>
                  </a:rPr>
                  <a:t>Speed calculation: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ea typeface="MS PGothic" pitchFamily="34" charset="-128"/>
                      </a:rPr>
                      <m:t>𝒗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MS PGothic" pitchFamily="34" charset="-128"/>
                      </a:rPr>
                      <m:t>=</m:t>
                    </m:r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  <a:ea typeface="MS PGothic" pitchFamily="34" charset="-128"/>
                          </a:rPr>
                        </m:ctrlPr>
                      </m:fPr>
                      <m:num>
                        <m:r>
                          <a:rPr lang="en-US" sz="2800" b="1" i="1">
                            <a:latin typeface="Cambria Math" panose="02040503050406030204" pitchFamily="18" charset="0"/>
                            <a:ea typeface="MS PGothic" pitchFamily="34" charset="-128"/>
                          </a:rPr>
                          <m:t>𝒅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/>
                          <m:t>t</m:t>
                        </m:r>
                        <m:r>
                          <m:rPr>
                            <m:nor/>
                          </m:rPr>
                          <a:rPr lang="en-US" sz="2800" baseline="-25000"/>
                          <m:t>1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MS PGothic" pitchFamily="34" charset="-128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800"/>
                          <m:t>t</m:t>
                        </m:r>
                        <m:r>
                          <m:rPr>
                            <m:nor/>
                          </m:rPr>
                          <a:rPr lang="en-US" sz="2800" baseline="-25000"/>
                          <m:t>0</m:t>
                        </m:r>
                      </m:den>
                    </m:f>
                  </m:oMath>
                </a14:m>
                <a:r>
                  <a:rPr kumimoji="0" lang="en-US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ea typeface="MS PGothic" pitchFamily="34" charset="-128"/>
                  </a:rPr>
                  <a:t> </a:t>
                </a: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ea typeface="MS PGothic" pitchFamily="34" charset="-128"/>
                  </a:rPr>
                  <a:t>m/s</a:t>
                </a:r>
              </a:p>
            </p:txBody>
          </p:sp>
        </mc:Choice>
        <mc:Fallback xmlns="">
          <p:sp>
            <p:nvSpPr>
              <p:cNvPr id="10" name="Cloud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133854">
                <a:off x="7064533" y="1511324"/>
                <a:ext cx="3024168" cy="2321960"/>
              </a:xfrm>
              <a:prstGeom prst="cloudCallou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 bwMode="auto">
          <a:xfrm>
            <a:off x="-16031" y="5554887"/>
            <a:ext cx="3788729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rPr>
              <a:t>    3.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Drugs detection </a:t>
            </a:r>
          </a:p>
        </p:txBody>
      </p:sp>
      <p:sp>
        <p:nvSpPr>
          <p:cNvPr id="11" name="Cloud Callout 10"/>
          <p:cNvSpPr/>
          <p:nvPr/>
        </p:nvSpPr>
        <p:spPr bwMode="auto">
          <a:xfrm rot="1133854">
            <a:off x="7091379" y="2133517"/>
            <a:ext cx="3024168" cy="1077575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NQR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2" name="Cloud Callout 11"/>
          <p:cNvSpPr/>
          <p:nvPr/>
        </p:nvSpPr>
        <p:spPr bwMode="auto">
          <a:xfrm rot="1133854">
            <a:off x="7243779" y="2285917"/>
            <a:ext cx="3024168" cy="1077575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NQR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" name="Flowchart: Punched Tape 8"/>
          <p:cNvSpPr/>
          <p:nvPr/>
        </p:nvSpPr>
        <p:spPr bwMode="auto">
          <a:xfrm>
            <a:off x="102391" y="836798"/>
            <a:ext cx="5099439" cy="5663029"/>
          </a:xfrm>
          <a:prstGeom prst="flowChartPunchedTap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36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Voice for our next generation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Gift  a crime free &amp; safe world for the next 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   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Times New Roman" panose="02020603050405020304" pitchFamily="18" charset="0"/>
              <a:ea typeface="MS PGothic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197" y="1530292"/>
            <a:ext cx="3486637" cy="4105848"/>
          </a:xfrm>
          <a:prstGeom prst="rect">
            <a:avLst/>
          </a:prstGeom>
        </p:spPr>
      </p:pic>
      <p:sp>
        <p:nvSpPr>
          <p:cNvPr id="13" name="Striped Right Arrow 12"/>
          <p:cNvSpPr/>
          <p:nvPr/>
        </p:nvSpPr>
        <p:spPr bwMode="auto">
          <a:xfrm>
            <a:off x="5234094" y="2794217"/>
            <a:ext cx="426842" cy="1593436"/>
          </a:xfrm>
          <a:prstGeom prst="strip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8794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6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600" dirty="0" smtClean="0"/>
              <a:t>References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4685" y="1848979"/>
            <a:ext cx="9144000" cy="83099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[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2] Li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Juan, Chen Bin, Li Kun “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Study on the Improvement of Encryption Algorithm of Bluetooth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” In Proceedings of the 2009 International Conference on Networking and Digital Society (ICNDS '09 ). ACM, Volume 01, pp. 88-92, May 2009.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MS PGothic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4683" y="986922"/>
            <a:ext cx="9119317" cy="83099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Wuling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Zhiqian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Miao, “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Hybrid Encryption Algorithm Based on DES and RSA  in  Bluetooth  Communication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In Proceedings of the Second International Conference on Modeling, Simulation and Visualization Methods.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Sanya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pp.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221-225, May 2010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3618644"/>
            <a:ext cx="9144000" cy="83099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Sun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J, Howie D,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Koivisto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&amp;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Sauvola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 “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Design, implementation, and evaluation of Bluetooth security”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In Proceedings of the IEEE International Conference on Wireless LANs and Home Networks, Singapore, 2001, pp. 121 - 130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MS PGothic" pitchFamily="34" charset="-128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098" y="2737619"/>
            <a:ext cx="9111804" cy="83099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Trishna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Panse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Vivek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Kapoor,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Prashant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Panse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Review on Key Agreement Protocols used in Bluetooth Standard and Security Vulnerabilities in Bluetooth Transmission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International Journal of Information and Communication Technology Research, March 2012 Volume 2, Issue 3, pp. 315-318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MS PGothic" pitchFamily="34" charset="-128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2198" y="5368695"/>
            <a:ext cx="9111802" cy="83099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[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6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]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Dhem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Koeune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Leroux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Mestre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Quisquater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, and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Willems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. “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A Practical Implementation of the Timing Attack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” In Proceedings of the third International Conference, CARDIS’98, Louvain-la-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Neuve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, Belgium, September, 1998 volume 1820 pp. 167-182.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MS PGothic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198" y="4521134"/>
            <a:ext cx="9143999" cy="83099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Trishna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Panse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Vivek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Kapoor,“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Review on Security Mechanism of Bluetooth Communication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International Journal   of Computer   Science   and   Information Technologies, 2012, Vol. 3 (2) , pp. 3419-3422.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MS PGothic" pitchFamily="34" charset="-128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990600"/>
            <a:ext cx="9111804" cy="83099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 Trishna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Panse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Vivek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Kapoor“An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Integrated Scheme based on Triple DES, RSA and MD5 to Enhance the Security in Bluetooth Communication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International Journal of computer Application, July 2012. (0975-8887) volume 50- No.7.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MS PGothic" pitchFamily="34" charset="-128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0050" y="2652594"/>
            <a:ext cx="9111804" cy="584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C. Kocher.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Timing 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Attacks on Implementations of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DiffieHellman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RSA, DSS and Other 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 1109 of LNCS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pp.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104-113.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MS PGothic" pitchFamily="34" charset="-128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514" y="1950384"/>
            <a:ext cx="9111804" cy="584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Nagadeepa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 “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Bluetooth Technology to Assist the High way Vehicle Drives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Research Journal of Recent Sciences, August 2012. Vol. 1(8), pp.82-85.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MS PGothic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73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52600"/>
            <a:ext cx="1905000" cy="452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27924295"/>
              </p:ext>
            </p:extLst>
          </p:nvPr>
        </p:nvGraphicFramePr>
        <p:xfrm>
          <a:off x="2209800" y="1443440"/>
          <a:ext cx="5105400" cy="317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05852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-0.00602 C 0.08264 -0.00509 0.09496 -0.00625 0.10642 -0.00232 C 0.14132 0.00971 0.09323 0.00277 0.14357 0.0067 C 0.29062 0.03746 0.47413 0.01086 0.59548 0.0104 C 0.61007 0.00555 0.62274 -0.00186 0.63802 -0.00417 C 0.65694 -0.01041 0.67291 -0.01388 0.69288 -0.01527 C 0.72586 -0.02429 0.76041 -0.01666 0.79409 -0.02059 C 0.80399 -0.02313 0.81909 -0.02776 0.82847 -0.02799 C 0.90468 -0.02984 1.11059 -0.02984 0.99687 -0.02984 " pathEditMode="relative" rAng="0" ptsTypes="ffffffff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79" y="9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25127"/>
            <a:ext cx="8915400" cy="762000"/>
          </a:xfrm>
        </p:spPr>
        <p:txBody>
          <a:bodyPr/>
          <a:lstStyle/>
          <a:p>
            <a:pPr algn="ctr"/>
            <a:r>
              <a:rPr lang="en-US" sz="4400" dirty="0" smtClean="0"/>
              <a:t>Motivation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524000"/>
            <a:ext cx="3200400" cy="3200400"/>
          </a:xfrm>
          <a:prstGeom prst="rect">
            <a:avLst/>
          </a:prstGeom>
        </p:spPr>
      </p:pic>
      <p:sp>
        <p:nvSpPr>
          <p:cNvPr id="4" name="Flowchart: Process 3"/>
          <p:cNvSpPr/>
          <p:nvPr/>
        </p:nvSpPr>
        <p:spPr bwMode="auto">
          <a:xfrm>
            <a:off x="6683613" y="5538813"/>
            <a:ext cx="1828800" cy="52322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Data</a:t>
            </a:r>
          </a:p>
        </p:txBody>
      </p:sp>
      <p:sp>
        <p:nvSpPr>
          <p:cNvPr id="3" name="Curved Left Arrow 2"/>
          <p:cNvSpPr/>
          <p:nvPr/>
        </p:nvSpPr>
        <p:spPr bwMode="auto">
          <a:xfrm rot="16200000">
            <a:off x="4784492" y="302707"/>
            <a:ext cx="705466" cy="2137786"/>
          </a:xfrm>
          <a:prstGeom prst="curved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9" y="1710381"/>
            <a:ext cx="3505201" cy="296695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6150242" y="5538813"/>
            <a:ext cx="2765158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Data in Network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0" y="2275495"/>
            <a:ext cx="3060739" cy="2552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851" y="1831750"/>
            <a:ext cx="2143125" cy="25687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4" y="4267200"/>
            <a:ext cx="3959355" cy="205740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 bwMode="auto">
          <a:xfrm>
            <a:off x="525774" y="971477"/>
            <a:ext cx="3418062" cy="578882"/>
          </a:xfrm>
          <a:prstGeom prst="round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  <a:ea typeface="MS PGothic" pitchFamily="34" charset="-128"/>
              </a:rPr>
              <a:t>Several Cryptanalyst</a:t>
            </a:r>
          </a:p>
        </p:txBody>
      </p:sp>
      <p:sp>
        <p:nvSpPr>
          <p:cNvPr id="18" name="Curved Down Arrow 17"/>
          <p:cNvSpPr/>
          <p:nvPr/>
        </p:nvSpPr>
        <p:spPr bwMode="auto">
          <a:xfrm>
            <a:off x="4068332" y="1003440"/>
            <a:ext cx="2137786" cy="685557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9" name="Curved Down Arrow 18"/>
          <p:cNvSpPr/>
          <p:nvPr/>
        </p:nvSpPr>
        <p:spPr bwMode="auto">
          <a:xfrm>
            <a:off x="4084430" y="995139"/>
            <a:ext cx="2100059" cy="742951"/>
          </a:xfrm>
          <a:prstGeom prst="curvedDownArrow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745335"/>
            <a:ext cx="3810000" cy="28575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 bwMode="auto">
          <a:xfrm>
            <a:off x="-1219200" y="1366614"/>
            <a:ext cx="9144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110531" y="5538813"/>
            <a:ext cx="3135179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Data Hacking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1" y="1834437"/>
            <a:ext cx="5286985" cy="451376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 bwMode="auto">
          <a:xfrm>
            <a:off x="326698" y="995139"/>
            <a:ext cx="3617138" cy="584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How can I protect it ?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10602" y="903307"/>
            <a:ext cx="3757730" cy="83099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Security by improved  RSA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algm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 (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Proposed System).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128" y="1723870"/>
            <a:ext cx="3777744" cy="3592731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 bwMode="auto">
          <a:xfrm>
            <a:off x="6036861" y="5517825"/>
            <a:ext cx="3282518" cy="584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Secure Data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" y="1829922"/>
            <a:ext cx="5304409" cy="4362840"/>
          </a:xfrm>
          <a:prstGeom prst="rect">
            <a:avLst/>
          </a:prstGeom>
        </p:spPr>
      </p:pic>
      <p:sp>
        <p:nvSpPr>
          <p:cNvPr id="29" name="Curved Down Arrow 28"/>
          <p:cNvSpPr/>
          <p:nvPr/>
        </p:nvSpPr>
        <p:spPr bwMode="auto">
          <a:xfrm>
            <a:off x="4084428" y="996912"/>
            <a:ext cx="2142631" cy="835267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03397" y="5687469"/>
            <a:ext cx="3375887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Yes it is protected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  <a:sym typeface="Wingdings" panose="05000000000000000000" pitchFamily="2" charset="2"/>
              </a:rPr>
              <a:t> 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084428" y="2209800"/>
            <a:ext cx="1047644" cy="762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 rot="1950062">
            <a:off x="3936610" y="2132660"/>
            <a:ext cx="1391046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rPr>
              <a:t>owner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" y="1783874"/>
            <a:ext cx="5304409" cy="436284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1" y="1811995"/>
            <a:ext cx="5304409" cy="4362840"/>
          </a:xfrm>
          <a:prstGeom prst="rect">
            <a:avLst/>
          </a:prstGeom>
        </p:spPr>
      </p:pic>
      <p:sp>
        <p:nvSpPr>
          <p:cNvPr id="5" name="Double Wave 4"/>
          <p:cNvSpPr/>
          <p:nvPr/>
        </p:nvSpPr>
        <p:spPr bwMode="auto">
          <a:xfrm>
            <a:off x="532798" y="901121"/>
            <a:ext cx="2982471" cy="695265"/>
          </a:xfrm>
          <a:prstGeom prst="doubleWav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Owner</a:t>
            </a:r>
          </a:p>
        </p:txBody>
      </p:sp>
      <p:sp>
        <p:nvSpPr>
          <p:cNvPr id="33" name="Double Wave 32"/>
          <p:cNvSpPr/>
          <p:nvPr/>
        </p:nvSpPr>
        <p:spPr bwMode="auto">
          <a:xfrm>
            <a:off x="644031" y="866722"/>
            <a:ext cx="2982471" cy="695265"/>
          </a:xfrm>
          <a:prstGeom prst="doubleWav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Owner</a:t>
            </a:r>
          </a:p>
        </p:txBody>
      </p:sp>
    </p:spTree>
    <p:extLst>
      <p:ext uri="{BB962C8B-B14F-4D97-AF65-F5344CB8AC3E}">
        <p14:creationId xmlns:p14="http://schemas.microsoft.com/office/powerpoint/2010/main" val="3064819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7" grpId="0" animBg="1"/>
      <p:bldP spid="19" grpId="0" animBg="1"/>
      <p:bldP spid="22" grpId="0" animBg="1"/>
      <p:bldP spid="24" grpId="0" animBg="1"/>
      <p:bldP spid="25" grpId="0" animBg="1"/>
      <p:bldP spid="27" grpId="0" animBg="1"/>
      <p:bldP spid="29" grpId="0" animBg="1"/>
      <p:bldP spid="30" grpId="0" animBg="1"/>
      <p:bldP spid="7" grpId="0" animBg="1"/>
      <p:bldP spid="5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Punched Tape 6"/>
          <p:cNvSpPr/>
          <p:nvPr/>
        </p:nvSpPr>
        <p:spPr bwMode="auto">
          <a:xfrm>
            <a:off x="16098" y="-304800"/>
            <a:ext cx="9127901" cy="1173420"/>
          </a:xfrm>
          <a:prstGeom prst="flowChartPunchedTap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8" name="Isosceles Triangle 7"/>
          <p:cNvSpPr/>
          <p:nvPr/>
        </p:nvSpPr>
        <p:spPr bwMode="auto">
          <a:xfrm>
            <a:off x="2895600" y="990600"/>
            <a:ext cx="2209800" cy="1559034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RSA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rPr>
              <a:t>Algorithm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" name="Plus 8"/>
          <p:cNvSpPr/>
          <p:nvPr/>
        </p:nvSpPr>
        <p:spPr bwMode="auto">
          <a:xfrm>
            <a:off x="1524000" y="5265258"/>
            <a:ext cx="1371600" cy="990600"/>
          </a:xfrm>
          <a:prstGeom prst="mathPlu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743200" y="5503917"/>
            <a:ext cx="2286000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Improvements</a:t>
            </a:r>
          </a:p>
        </p:txBody>
      </p:sp>
      <p:sp>
        <p:nvSpPr>
          <p:cNvPr id="11" name="Equal 10"/>
          <p:cNvSpPr/>
          <p:nvPr/>
        </p:nvSpPr>
        <p:spPr bwMode="auto">
          <a:xfrm>
            <a:off x="5105400" y="5503917"/>
            <a:ext cx="838200" cy="578882"/>
          </a:xfrm>
          <a:prstGeom prst="mathEqual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8991">
            <a:off x="-323538" y="1141873"/>
            <a:ext cx="2273300" cy="2134825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 bwMode="auto">
          <a:xfrm>
            <a:off x="2287994" y="802821"/>
            <a:ext cx="6629400" cy="194756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1. Propose an improvement of Bluetooth security through   RSA algorithm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5" name="Cloud Callout 14"/>
          <p:cNvSpPr/>
          <p:nvPr/>
        </p:nvSpPr>
        <p:spPr bwMode="auto">
          <a:xfrm rot="3297840">
            <a:off x="1701296" y="1711675"/>
            <a:ext cx="533400" cy="387867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6" name="Cloud Callout 15"/>
          <p:cNvSpPr/>
          <p:nvPr/>
        </p:nvSpPr>
        <p:spPr bwMode="auto">
          <a:xfrm rot="19019600">
            <a:off x="2628899" y="1404895"/>
            <a:ext cx="533400" cy="387867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7" name="Cloud Callout 16"/>
          <p:cNvSpPr/>
          <p:nvPr/>
        </p:nvSpPr>
        <p:spPr bwMode="auto">
          <a:xfrm rot="19572002">
            <a:off x="2452128" y="2747888"/>
            <a:ext cx="533400" cy="387867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8" name="Cloud Callout 17"/>
          <p:cNvSpPr/>
          <p:nvPr/>
        </p:nvSpPr>
        <p:spPr bwMode="auto">
          <a:xfrm rot="20202932">
            <a:off x="2130488" y="2109927"/>
            <a:ext cx="533400" cy="387867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2" name="Cloud 1"/>
          <p:cNvSpPr/>
          <p:nvPr/>
        </p:nvSpPr>
        <p:spPr bwMode="auto">
          <a:xfrm>
            <a:off x="1667273" y="2965524"/>
            <a:ext cx="8778034" cy="2108299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Provide a secure way to connect and exchange data between devices through Bluetooth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972" y="4380322"/>
            <a:ext cx="2034957" cy="2143199"/>
          </a:xfrm>
          <a:prstGeom prst="rect">
            <a:avLst/>
          </a:prstGeom>
        </p:spPr>
      </p:pic>
      <p:sp>
        <p:nvSpPr>
          <p:cNvPr id="20" name="Horizontal Scroll 19"/>
          <p:cNvSpPr/>
          <p:nvPr/>
        </p:nvSpPr>
        <p:spPr bwMode="auto">
          <a:xfrm>
            <a:off x="5943600" y="4983496"/>
            <a:ext cx="1905000" cy="1554123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Improved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RSA</a:t>
            </a:r>
          </a:p>
        </p:txBody>
      </p:sp>
    </p:spTree>
    <p:extLst>
      <p:ext uri="{BB962C8B-B14F-4D97-AF65-F5344CB8AC3E}">
        <p14:creationId xmlns:p14="http://schemas.microsoft.com/office/powerpoint/2010/main" val="20496096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 -0.01736 L -0.3625 0.52709 " pathEditMode="relative" rAng="0" ptsTypes="AA">
                                      <p:cBhvr>
                                        <p:cTn id="13" dur="1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75" y="2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95528140"/>
              </p:ext>
            </p:extLst>
          </p:nvPr>
        </p:nvGraphicFramePr>
        <p:xfrm>
          <a:off x="228600" y="990600"/>
          <a:ext cx="79248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1575"/>
            <a:ext cx="9108865" cy="694151"/>
          </a:xfrm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3d extrusionH="57150">
              <a:bevelT w="38100" h="38100" prst="relaxedInset"/>
            </a:sp3d>
          </a:bodyPr>
          <a:lstStyle/>
          <a:p>
            <a:pPr algn="ctr"/>
            <a:r>
              <a:rPr lang="en-US" sz="4000" b="0" dirty="0" smtClean="0">
                <a:ln w="0"/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Limitation of Bluetooth Security</a:t>
            </a:r>
            <a:endParaRPr lang="en-US" sz="4000" b="0" dirty="0">
              <a:ln w="0"/>
              <a:solidFill>
                <a:schemeClr val="tx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 bwMode="auto">
          <a:xfrm>
            <a:off x="49499" y="109899"/>
            <a:ext cx="9009866" cy="694151"/>
          </a:xfrm>
          <a:prstGeom prst="rect">
            <a:avLst/>
          </a:prstGeom>
          <a:ln w="9525" cap="flat" cmpd="sng" algn="ctr">
            <a:solidFill>
              <a:schemeClr val="accent5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18000" tIns="10800" rIns="18000" bIns="10800" numCol="1" anchor="b" anchorCtr="1" compatLnSpc="1">
            <a:prstTxWarp prst="textNoShape">
              <a:avLst/>
            </a:prstTxWarp>
          </a:bodyPr>
          <a:lstStyle>
            <a:lvl1pPr algn="l" rtl="0" eaLnBrk="1" fontAlgn="ctr" latinLnBrk="1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ctr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ctr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ctr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ctr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ctr" rtl="0" eaLnBrk="1" fontAlgn="ctr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ctr" rtl="0" eaLnBrk="1" fontAlgn="ctr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ctr" rtl="0" eaLnBrk="1" fontAlgn="ctr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ctr" rtl="0" eaLnBrk="1" fontAlgn="ctr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kern="0" dirty="0" smtClean="0"/>
              <a:t>RSA algorithm</a:t>
            </a:r>
            <a:endParaRPr lang="en-US" sz="4000" kern="0" dirty="0"/>
          </a:p>
        </p:txBody>
      </p:sp>
      <p:grpSp>
        <p:nvGrpSpPr>
          <p:cNvPr id="27" name="Group 26"/>
          <p:cNvGrpSpPr/>
          <p:nvPr/>
        </p:nvGrpSpPr>
        <p:grpSpPr>
          <a:xfrm>
            <a:off x="489129" y="3731228"/>
            <a:ext cx="5606871" cy="733464"/>
            <a:chOff x="1011254" y="270"/>
            <a:chExt cx="6435677" cy="1172185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8" name="Chevron 27"/>
            <p:cNvSpPr/>
            <p:nvPr/>
          </p:nvSpPr>
          <p:spPr>
            <a:xfrm>
              <a:off x="1011254" y="270"/>
              <a:ext cx="6435677" cy="1172185"/>
            </a:xfrm>
            <a:prstGeom prst="chevron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Chevron 4"/>
            <p:cNvSpPr/>
            <p:nvPr/>
          </p:nvSpPr>
          <p:spPr>
            <a:xfrm>
              <a:off x="1597348" y="270"/>
              <a:ext cx="5263492" cy="110935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17780" rIns="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smtClean="0">
                  <a:solidFill>
                    <a:schemeClr val="accent4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Integer factorization problem</a:t>
              </a:r>
              <a:endParaRPr lang="en-US" sz="2800" b="1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15874" y="941347"/>
            <a:ext cx="3017520" cy="742402"/>
            <a:chOff x="1011254" y="1336559"/>
            <a:chExt cx="6177951" cy="1183909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31" name="Chevron 30"/>
            <p:cNvSpPr/>
            <p:nvPr/>
          </p:nvSpPr>
          <p:spPr>
            <a:xfrm>
              <a:off x="1011254" y="1336559"/>
              <a:ext cx="6177951" cy="1166555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  <p:sp>
          <p:nvSpPr>
            <p:cNvPr id="32" name="Chevron 6"/>
            <p:cNvSpPr/>
            <p:nvPr/>
          </p:nvSpPr>
          <p:spPr>
            <a:xfrm>
              <a:off x="1597346" y="1336559"/>
              <a:ext cx="5241898" cy="118390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17780" rIns="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smtClean="0">
                  <a:solidFill>
                    <a:schemeClr val="accent4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Winners attack</a:t>
              </a:r>
              <a:endParaRPr lang="en-US" sz="2800" b="1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28598" y="4602425"/>
            <a:ext cx="6429402" cy="731575"/>
            <a:chOff x="1011254" y="2672852"/>
            <a:chExt cx="6518346" cy="1172185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34" name="Chevron 33"/>
            <p:cNvSpPr/>
            <p:nvPr/>
          </p:nvSpPr>
          <p:spPr>
            <a:xfrm>
              <a:off x="1011254" y="2672852"/>
              <a:ext cx="6518346" cy="1172185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  <p:sp>
          <p:nvSpPr>
            <p:cNvPr id="35" name="Chevron 8"/>
            <p:cNvSpPr/>
            <p:nvPr/>
          </p:nvSpPr>
          <p:spPr>
            <a:xfrm>
              <a:off x="1597347" y="2672852"/>
              <a:ext cx="5346161" cy="117218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17780" rIns="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smtClean="0">
                  <a:solidFill>
                    <a:schemeClr val="accent4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Side-channel / timing attacks</a:t>
              </a:r>
              <a:endParaRPr lang="en-US" sz="2800" b="1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81616" y="2805812"/>
            <a:ext cx="4547583" cy="863072"/>
            <a:chOff x="1011254" y="1336559"/>
            <a:chExt cx="6140251" cy="115997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37" name="Chevron 36"/>
            <p:cNvSpPr/>
            <p:nvPr/>
          </p:nvSpPr>
          <p:spPr>
            <a:xfrm>
              <a:off x="1011254" y="1336561"/>
              <a:ext cx="6140251" cy="1014975"/>
            </a:xfrm>
            <a:prstGeom prst="chevron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Chevron 6"/>
            <p:cNvSpPr/>
            <p:nvPr/>
          </p:nvSpPr>
          <p:spPr>
            <a:xfrm>
              <a:off x="1597347" y="1336559"/>
              <a:ext cx="5220799" cy="115997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17780" rIns="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smtClean="0">
                  <a:solidFill>
                    <a:schemeClr val="accent4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Faulty key generation</a:t>
              </a:r>
              <a:endParaRPr lang="en-US" sz="2800" b="1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15874" y="1880397"/>
            <a:ext cx="3930539" cy="863072"/>
            <a:chOff x="1011254" y="1336559"/>
            <a:chExt cx="6140251" cy="115997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40" name="Chevron 39"/>
            <p:cNvSpPr/>
            <p:nvPr/>
          </p:nvSpPr>
          <p:spPr>
            <a:xfrm>
              <a:off x="1011254" y="1336561"/>
              <a:ext cx="6140251" cy="1014975"/>
            </a:xfrm>
            <a:prstGeom prst="chevron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Chevron 6"/>
            <p:cNvSpPr/>
            <p:nvPr/>
          </p:nvSpPr>
          <p:spPr>
            <a:xfrm>
              <a:off x="1597347" y="1336559"/>
              <a:ext cx="5220799" cy="115997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17780" rIns="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 smtClean="0">
                  <a:solidFill>
                    <a:schemeClr val="accent4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Mathematical attack</a:t>
              </a:r>
              <a:endParaRPr lang="en-US" sz="2800" b="1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10508" y="5589492"/>
            <a:ext cx="7361892" cy="643267"/>
            <a:chOff x="1011254" y="2672852"/>
            <a:chExt cx="6518346" cy="1172185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43" name="Chevron 42"/>
            <p:cNvSpPr/>
            <p:nvPr/>
          </p:nvSpPr>
          <p:spPr>
            <a:xfrm>
              <a:off x="1011254" y="2672852"/>
              <a:ext cx="6518346" cy="1172185"/>
            </a:xfrm>
            <a:prstGeom prst="chevron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Chevron 8"/>
            <p:cNvSpPr/>
            <p:nvPr/>
          </p:nvSpPr>
          <p:spPr>
            <a:xfrm>
              <a:off x="1597347" y="2672852"/>
              <a:ext cx="5346161" cy="117218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17780" rIns="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smtClean="0">
                  <a:solidFill>
                    <a:schemeClr val="accent4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Adaptive chosen cipher text attacks</a:t>
              </a:r>
              <a:endParaRPr lang="en-US" sz="2800" b="1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5" name="Cloud 44"/>
          <p:cNvSpPr/>
          <p:nvPr/>
        </p:nvSpPr>
        <p:spPr bwMode="auto">
          <a:xfrm rot="1528327">
            <a:off x="5270927" y="1770923"/>
            <a:ext cx="3941653" cy="983873"/>
          </a:xfrm>
          <a:prstGeom prst="cloud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3600" b="1" dirty="0"/>
              <a:t>Limitations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520658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  <p:bldP spid="26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" y="152400"/>
            <a:ext cx="8467725" cy="607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" y="152400"/>
            <a:ext cx="8467725" cy="607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49" y="2238593"/>
            <a:ext cx="2195513" cy="2638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661792">
            <a:off x="3875433" y="862239"/>
            <a:ext cx="2935839" cy="2298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609600" y="5763424"/>
            <a:ext cx="5105399" cy="83099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Figure 1: Existing Bluetooth data transfer process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0" y="0"/>
            <a:ext cx="9144000" cy="8366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8000" tIns="10800" rIns="18000" bIns="10800" numCol="1" anchor="ctr" anchorCtr="1" compatLnSpc="1">
            <a:prstTxWarp prst="textNoShape">
              <a:avLst/>
            </a:prstTxWarp>
          </a:bodyPr>
          <a:lstStyle>
            <a:lvl1pPr algn="ctr" rtl="0" eaLnBrk="1" fontAlgn="ctr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ctr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ctr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ctr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ctr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ctr" rtl="0" eaLnBrk="1" fontAlgn="ctr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ctr" rtl="0" eaLnBrk="1" fontAlgn="ctr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ctr" rtl="0" eaLnBrk="1" fontAlgn="ctr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ctr" rtl="0" eaLnBrk="1" fontAlgn="ctr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Methodology</a:t>
            </a:r>
            <a:endParaRPr lang="en-US" kern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09599" y="5683103"/>
            <a:ext cx="5105399" cy="91940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Figure 1: Improvements </a:t>
            </a:r>
            <a:r>
              <a:rPr lang="en-US" sz="2400" b="1" dirty="0" smtClean="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rPr>
              <a:t>of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 Bluetooth data transfer process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6675436" y="1347305"/>
            <a:ext cx="1858963" cy="10556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Improved RSA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26894" y="-6831"/>
            <a:ext cx="9144000" cy="8366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8000" tIns="10800" rIns="18000" bIns="10800" numCol="1" anchor="ctr" anchorCtr="1" compatLnSpc="1">
            <a:prstTxWarp prst="textNoShape">
              <a:avLst/>
            </a:prstTxWarp>
          </a:bodyPr>
          <a:lstStyle>
            <a:lvl1pPr algn="ctr" rtl="0" eaLnBrk="1" fontAlgn="ctr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ctr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ctr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ctr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ctr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ctr" rtl="0" eaLnBrk="1" fontAlgn="ctr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ctr" rtl="0" eaLnBrk="1" fontAlgn="ctr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ctr" rtl="0" eaLnBrk="1" fontAlgn="ctr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ctr" rtl="0" eaLnBrk="1" fontAlgn="ctr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Methodology</a:t>
            </a:r>
            <a:endParaRPr lang="en-US" kern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997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565"/>
            <a:ext cx="9144000" cy="83661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RSA Algorithms Extension (Proposed)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3010201" y="2982930"/>
            <a:ext cx="3183700" cy="733445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Cipher text1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903950" y="4595351"/>
            <a:ext cx="3183700" cy="725184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Cipher text </a:t>
            </a:r>
            <a:r>
              <a:rPr lang="en-US" sz="2400" b="1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utoShape 1"/>
          <p:cNvSpPr>
            <a:spLocks noChangeArrowheads="1"/>
          </p:cNvSpPr>
          <p:nvPr/>
        </p:nvSpPr>
        <p:spPr bwMode="auto">
          <a:xfrm>
            <a:off x="5867400" y="2081756"/>
            <a:ext cx="3296992" cy="602555"/>
          </a:xfrm>
          <a:prstGeom prst="leftArrow">
            <a:avLst>
              <a:gd name="adj1" fmla="val 50000"/>
              <a:gd name="adj2" fmla="val 133959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Sender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key K-PUB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AutoShape 2"/>
          <p:cNvSpPr>
            <a:spLocks noChangeArrowheads="1"/>
          </p:cNvSpPr>
          <p:nvPr/>
        </p:nvSpPr>
        <p:spPr bwMode="auto">
          <a:xfrm>
            <a:off x="5867400" y="3757184"/>
            <a:ext cx="3352800" cy="940493"/>
          </a:xfrm>
          <a:prstGeom prst="leftArrow">
            <a:avLst>
              <a:gd name="adj1" fmla="val 50000"/>
              <a:gd name="adj2" fmla="val 133959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RSA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AutoShape 18"/>
          <p:cNvSpPr>
            <a:spLocks noChangeArrowheads="1"/>
          </p:cNvSpPr>
          <p:nvPr/>
        </p:nvSpPr>
        <p:spPr bwMode="auto">
          <a:xfrm>
            <a:off x="2980150" y="1084834"/>
            <a:ext cx="3183700" cy="862602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Vrinda" charset="0"/>
              </a:rPr>
              <a:t>Original Message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4495800" y="1988245"/>
            <a:ext cx="0" cy="95387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>
            <a:off x="4499020" y="3761211"/>
            <a:ext cx="0" cy="8341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 bwMode="auto">
          <a:xfrm>
            <a:off x="2209800" y="5970009"/>
            <a:ext cx="4267200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Figure 2: Encryption Improvements</a:t>
            </a:r>
          </a:p>
        </p:txBody>
      </p:sp>
      <p:sp>
        <p:nvSpPr>
          <p:cNvPr id="29" name="Cloud 28"/>
          <p:cNvSpPr/>
          <p:nvPr/>
        </p:nvSpPr>
        <p:spPr bwMode="auto">
          <a:xfrm rot="-1980000">
            <a:off x="-811702" y="2154888"/>
            <a:ext cx="4155602" cy="937022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Improvements</a:t>
            </a:r>
            <a:endParaRPr kumimoji="0" lang="en-US" sz="3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7" name="AutoShape 9"/>
          <p:cNvSpPr>
            <a:spLocks noChangeArrowheads="1"/>
          </p:cNvSpPr>
          <p:nvPr/>
        </p:nvSpPr>
        <p:spPr bwMode="auto">
          <a:xfrm>
            <a:off x="3001615" y="2953595"/>
            <a:ext cx="3271028" cy="752331"/>
          </a:xfrm>
          <a:prstGeom prst="flowChartProcess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Cipher text 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2858022" y="4617531"/>
            <a:ext cx="3271028" cy="714964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Original Message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3010201" y="1079646"/>
            <a:ext cx="3308591" cy="875077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Cipher text 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AutoShape 3"/>
          <p:cNvSpPr>
            <a:spLocks noChangeArrowheads="1"/>
          </p:cNvSpPr>
          <p:nvPr/>
        </p:nvSpPr>
        <p:spPr bwMode="auto">
          <a:xfrm>
            <a:off x="5619435" y="3606389"/>
            <a:ext cx="3434949" cy="921250"/>
          </a:xfrm>
          <a:prstGeom prst="leftArrow">
            <a:avLst>
              <a:gd name="adj1" fmla="val 50000"/>
              <a:gd name="adj2" fmla="val 149337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Receiver key K-PRIV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AutoShape 2"/>
          <p:cNvSpPr>
            <a:spLocks noChangeArrowheads="1"/>
          </p:cNvSpPr>
          <p:nvPr/>
        </p:nvSpPr>
        <p:spPr bwMode="auto">
          <a:xfrm>
            <a:off x="5977407" y="1823085"/>
            <a:ext cx="3076977" cy="1027090"/>
          </a:xfrm>
          <a:prstGeom prst="leftArrow">
            <a:avLst>
              <a:gd name="adj1" fmla="val 50000"/>
              <a:gd name="adj2" fmla="val 136728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RSA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133600" y="5867493"/>
            <a:ext cx="4267200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Figure 3: Decryption Improvements</a:t>
            </a:r>
          </a:p>
        </p:txBody>
      </p:sp>
    </p:spTree>
    <p:extLst>
      <p:ext uri="{BB962C8B-B14F-4D97-AF65-F5344CB8AC3E}">
        <p14:creationId xmlns:p14="http://schemas.microsoft.com/office/powerpoint/2010/main" val="2149557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  <p:bldP spid="12" grpId="0" animBg="1"/>
      <p:bldP spid="15" grpId="0" animBg="1"/>
      <p:bldP spid="23" grpId="0" animBg="1"/>
      <p:bldP spid="29" grpId="0" animBg="1"/>
      <p:bldP spid="17" grpId="0" animBg="1"/>
      <p:bldP spid="18" grpId="0" animBg="1"/>
      <p:bldP spid="19" grpId="0" animBg="1"/>
      <p:bldP spid="21" grpId="0" animBg="1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7694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Implementations </a:t>
            </a:r>
          </a:p>
        </p:txBody>
      </p:sp>
      <p:sp>
        <p:nvSpPr>
          <p:cNvPr id="5" name="Pentagon 4"/>
          <p:cNvSpPr/>
          <p:nvPr/>
        </p:nvSpPr>
        <p:spPr bwMode="auto">
          <a:xfrm>
            <a:off x="-45579" y="1573305"/>
            <a:ext cx="2514600" cy="1200329"/>
          </a:xfrm>
          <a:prstGeom prst="homePlat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RSA Bluetooth</a:t>
            </a:r>
          </a:p>
        </p:txBody>
      </p:sp>
      <p:sp>
        <p:nvSpPr>
          <p:cNvPr id="6" name="Chevron 5"/>
          <p:cNvSpPr/>
          <p:nvPr/>
        </p:nvSpPr>
        <p:spPr bwMode="auto">
          <a:xfrm>
            <a:off x="2419716" y="1514092"/>
            <a:ext cx="533400" cy="1371600"/>
          </a:xfrm>
          <a:prstGeom prst="chevr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97893"/>
            <a:ext cx="2667000" cy="1399737"/>
          </a:xfrm>
          <a:prstGeom prst="rect">
            <a:avLst/>
          </a:prstGeom>
        </p:spPr>
      </p:pic>
      <p:sp>
        <p:nvSpPr>
          <p:cNvPr id="7" name="Cloud 6"/>
          <p:cNvSpPr/>
          <p:nvPr/>
        </p:nvSpPr>
        <p:spPr bwMode="auto">
          <a:xfrm>
            <a:off x="381000" y="4068874"/>
            <a:ext cx="3848100" cy="2108299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Encrypted by sender key (K-PUB)</a:t>
            </a:r>
          </a:p>
        </p:txBody>
      </p:sp>
      <p:sp>
        <p:nvSpPr>
          <p:cNvPr id="9" name="Cloud Callout 8"/>
          <p:cNvSpPr/>
          <p:nvPr/>
        </p:nvSpPr>
        <p:spPr bwMode="auto">
          <a:xfrm>
            <a:off x="3505200" y="2886164"/>
            <a:ext cx="457200" cy="39043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" name="Cloud Callout 9"/>
          <p:cNvSpPr/>
          <p:nvPr/>
        </p:nvSpPr>
        <p:spPr bwMode="auto">
          <a:xfrm>
            <a:off x="2994212" y="3605346"/>
            <a:ext cx="457200" cy="39043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1" name="Cloud 10"/>
          <p:cNvSpPr/>
          <p:nvPr/>
        </p:nvSpPr>
        <p:spPr bwMode="auto">
          <a:xfrm>
            <a:off x="228600" y="4252021"/>
            <a:ext cx="4152900" cy="1452384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Plain</a:t>
            </a: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text (original messages)</a:t>
            </a:r>
          </a:p>
        </p:txBody>
      </p:sp>
      <p:sp>
        <p:nvSpPr>
          <p:cNvPr id="12" name="Cloud Callout 11"/>
          <p:cNvSpPr/>
          <p:nvPr/>
        </p:nvSpPr>
        <p:spPr bwMode="auto">
          <a:xfrm>
            <a:off x="772450" y="3593274"/>
            <a:ext cx="457200" cy="39043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3" name="Cloud Callout 12"/>
          <p:cNvSpPr/>
          <p:nvPr/>
        </p:nvSpPr>
        <p:spPr bwMode="auto">
          <a:xfrm>
            <a:off x="983121" y="2885693"/>
            <a:ext cx="457200" cy="39043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4" name="Cloud 13"/>
          <p:cNvSpPr/>
          <p:nvPr/>
        </p:nvSpPr>
        <p:spPr bwMode="auto">
          <a:xfrm>
            <a:off x="4381500" y="3924063"/>
            <a:ext cx="3848100" cy="1452384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Encrypted by RSA</a:t>
            </a:r>
          </a:p>
        </p:txBody>
      </p:sp>
      <p:sp>
        <p:nvSpPr>
          <p:cNvPr id="15" name="Chevron 14"/>
          <p:cNvSpPr/>
          <p:nvPr/>
        </p:nvSpPr>
        <p:spPr bwMode="auto">
          <a:xfrm>
            <a:off x="5905500" y="1585242"/>
            <a:ext cx="533400" cy="1371600"/>
          </a:xfrm>
          <a:prstGeom prst="chevr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497893"/>
            <a:ext cx="2800741" cy="1373308"/>
          </a:xfrm>
          <a:prstGeom prst="rect">
            <a:avLst/>
          </a:prstGeom>
        </p:spPr>
      </p:pic>
      <p:sp>
        <p:nvSpPr>
          <p:cNvPr id="17" name="Cloud Callout 16"/>
          <p:cNvSpPr/>
          <p:nvPr/>
        </p:nvSpPr>
        <p:spPr bwMode="auto">
          <a:xfrm>
            <a:off x="7153470" y="2949986"/>
            <a:ext cx="457200" cy="39043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8" name="Cloud Callout 17"/>
          <p:cNvSpPr/>
          <p:nvPr/>
        </p:nvSpPr>
        <p:spPr bwMode="auto">
          <a:xfrm>
            <a:off x="6705600" y="3523715"/>
            <a:ext cx="457200" cy="39043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9" name="Flowchart: Punched Tape 18"/>
          <p:cNvSpPr/>
          <p:nvPr/>
        </p:nvSpPr>
        <p:spPr bwMode="auto">
          <a:xfrm>
            <a:off x="1676400" y="3340422"/>
            <a:ext cx="2057400" cy="1581567"/>
          </a:xfrm>
          <a:prstGeom prst="flowChartPunchedTap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rPr>
              <a:t>S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end</a:t>
            </a: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 to Bluetooth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4076700" y="5598291"/>
            <a:ext cx="4724400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Figure 10: Encryption Process</a:t>
            </a:r>
          </a:p>
        </p:txBody>
      </p: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1" y="3107805"/>
            <a:ext cx="1905000" cy="452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7077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7694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Implementations (Cont.…)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291" y="1331259"/>
            <a:ext cx="2800741" cy="1344706"/>
          </a:xfrm>
          <a:prstGeom prst="rect">
            <a:avLst/>
          </a:prstGeom>
        </p:spPr>
      </p:pic>
      <p:sp>
        <p:nvSpPr>
          <p:cNvPr id="5" name="Chevron 4"/>
          <p:cNvSpPr/>
          <p:nvPr/>
        </p:nvSpPr>
        <p:spPr bwMode="auto">
          <a:xfrm>
            <a:off x="2791021" y="1276999"/>
            <a:ext cx="533400" cy="1371600"/>
          </a:xfrm>
          <a:prstGeom prst="chevr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433" y="1295400"/>
            <a:ext cx="2667000" cy="1380565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 bwMode="auto">
          <a:xfrm>
            <a:off x="6676465" y="1276999"/>
            <a:ext cx="2514600" cy="1200329"/>
          </a:xfrm>
          <a:prstGeom prst="homePlat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RSA Bluetooth</a:t>
            </a:r>
          </a:p>
        </p:txBody>
      </p:sp>
      <p:sp>
        <p:nvSpPr>
          <p:cNvPr id="8" name="Chevron 7"/>
          <p:cNvSpPr/>
          <p:nvPr/>
        </p:nvSpPr>
        <p:spPr bwMode="auto">
          <a:xfrm>
            <a:off x="6112249" y="1304365"/>
            <a:ext cx="533400" cy="1371600"/>
          </a:xfrm>
          <a:prstGeom prst="chevr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" name="Cloud 8"/>
          <p:cNvSpPr/>
          <p:nvPr/>
        </p:nvSpPr>
        <p:spPr bwMode="auto">
          <a:xfrm>
            <a:off x="-433667" y="4650255"/>
            <a:ext cx="3848100" cy="1452384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Received Cipher text</a:t>
            </a:r>
          </a:p>
        </p:txBody>
      </p:sp>
      <p:sp>
        <p:nvSpPr>
          <p:cNvPr id="10" name="Cloud 9"/>
          <p:cNvSpPr/>
          <p:nvPr/>
        </p:nvSpPr>
        <p:spPr bwMode="auto">
          <a:xfrm>
            <a:off x="1454161" y="4154159"/>
            <a:ext cx="3848100" cy="1452384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Decrypted by RSA</a:t>
            </a:r>
          </a:p>
        </p:txBody>
      </p:sp>
      <p:sp>
        <p:nvSpPr>
          <p:cNvPr id="11" name="Cloud Callout 10"/>
          <p:cNvSpPr/>
          <p:nvPr/>
        </p:nvSpPr>
        <p:spPr bwMode="auto">
          <a:xfrm>
            <a:off x="1454161" y="2623979"/>
            <a:ext cx="457200" cy="39043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2" name="Cloud Callout 11"/>
          <p:cNvSpPr/>
          <p:nvPr/>
        </p:nvSpPr>
        <p:spPr bwMode="auto">
          <a:xfrm>
            <a:off x="1261783" y="3396656"/>
            <a:ext cx="457200" cy="39043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3" name="Cloud Callout 12"/>
          <p:cNvSpPr/>
          <p:nvPr/>
        </p:nvSpPr>
        <p:spPr bwMode="auto">
          <a:xfrm>
            <a:off x="1001247" y="4161138"/>
            <a:ext cx="457200" cy="39043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4" name="Cloud Callout 13"/>
          <p:cNvSpPr/>
          <p:nvPr/>
        </p:nvSpPr>
        <p:spPr bwMode="auto">
          <a:xfrm>
            <a:off x="3781621" y="2782380"/>
            <a:ext cx="457200" cy="39043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5" name="Cloud Callout 14"/>
          <p:cNvSpPr/>
          <p:nvPr/>
        </p:nvSpPr>
        <p:spPr bwMode="auto">
          <a:xfrm>
            <a:off x="3324421" y="3578224"/>
            <a:ext cx="457200" cy="39043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6" name="Cloud 15"/>
          <p:cNvSpPr/>
          <p:nvPr/>
        </p:nvSpPr>
        <p:spPr bwMode="auto">
          <a:xfrm>
            <a:off x="2590800" y="3815709"/>
            <a:ext cx="5562600" cy="1452384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Decrypted by Receiver key</a:t>
            </a: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 (K-private)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7" name="Cloud Callout 16"/>
          <p:cNvSpPr/>
          <p:nvPr/>
        </p:nvSpPr>
        <p:spPr bwMode="auto">
          <a:xfrm>
            <a:off x="6808863" y="2519595"/>
            <a:ext cx="457200" cy="39043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8" name="Cloud Callout 17"/>
          <p:cNvSpPr/>
          <p:nvPr/>
        </p:nvSpPr>
        <p:spPr bwMode="auto">
          <a:xfrm>
            <a:off x="6199362" y="3282041"/>
            <a:ext cx="457200" cy="39043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9" name="Cloud Callout 18"/>
          <p:cNvSpPr/>
          <p:nvPr/>
        </p:nvSpPr>
        <p:spPr bwMode="auto">
          <a:xfrm>
            <a:off x="7467600" y="3396656"/>
            <a:ext cx="457200" cy="39043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20" name="Cloud Callout 19"/>
          <p:cNvSpPr/>
          <p:nvPr/>
        </p:nvSpPr>
        <p:spPr bwMode="auto">
          <a:xfrm>
            <a:off x="7696200" y="2756082"/>
            <a:ext cx="457200" cy="39043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21" name="Cloud 20"/>
          <p:cNvSpPr/>
          <p:nvPr/>
        </p:nvSpPr>
        <p:spPr bwMode="auto">
          <a:xfrm>
            <a:off x="3282960" y="3701634"/>
            <a:ext cx="4641840" cy="1780342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Plain text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(Original</a:t>
            </a: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messages)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4076700" y="5598291"/>
            <a:ext cx="4724400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Figure 11: Decryption Process</a:t>
            </a:r>
          </a:p>
        </p:txBody>
      </p:sp>
      <p:pic>
        <p:nvPicPr>
          <p:cNvPr id="24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1" y="3107805"/>
            <a:ext cx="1905000" cy="452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01958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0"/>
            <a:ext cx="9144000" cy="83099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Complexity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MS PGothic" pitchFamily="34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9163548"/>
              </p:ext>
            </p:extLst>
          </p:nvPr>
        </p:nvGraphicFramePr>
        <p:xfrm>
          <a:off x="1905000" y="978779"/>
          <a:ext cx="72390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Chevron 9"/>
          <p:cNvSpPr/>
          <p:nvPr/>
        </p:nvSpPr>
        <p:spPr bwMode="auto">
          <a:xfrm>
            <a:off x="1104900" y="1174673"/>
            <a:ext cx="762000" cy="1487269"/>
          </a:xfrm>
          <a:prstGeom prst="chevr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>
            <a:off x="-304800" y="1398630"/>
            <a:ext cx="1676400" cy="1039356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Vs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2" name="Flowchart: Punched Tape 11"/>
          <p:cNvSpPr/>
          <p:nvPr/>
        </p:nvSpPr>
        <p:spPr bwMode="auto">
          <a:xfrm>
            <a:off x="-190500" y="2463407"/>
            <a:ext cx="1905000" cy="1581567"/>
          </a:xfrm>
          <a:prstGeom prst="flowChartPunchedTap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Proposed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Algm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.</a:t>
            </a:r>
          </a:p>
        </p:txBody>
      </p:sp>
      <p:sp>
        <p:nvSpPr>
          <p:cNvPr id="13" name="Flowchart: Manual Operation 12"/>
          <p:cNvSpPr/>
          <p:nvPr/>
        </p:nvSpPr>
        <p:spPr bwMode="auto">
          <a:xfrm>
            <a:off x="-190500" y="978779"/>
            <a:ext cx="1676400" cy="646331"/>
          </a:xfrm>
          <a:prstGeom prst="flowChartManualOper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RSA</a:t>
            </a:r>
          </a:p>
        </p:txBody>
      </p:sp>
      <p:sp>
        <p:nvSpPr>
          <p:cNvPr id="14" name="Flowchart: Sequential Access Storage 13"/>
          <p:cNvSpPr/>
          <p:nvPr/>
        </p:nvSpPr>
        <p:spPr bwMode="auto">
          <a:xfrm>
            <a:off x="2605758" y="3721026"/>
            <a:ext cx="5638800" cy="2250519"/>
          </a:xfrm>
          <a:prstGeom prst="flowChartMagneticTap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Time complexity is higher</a:t>
            </a: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 than RSA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1E923C"/>
                </a:solidFill>
                <a:latin typeface="Arial Narrow" pitchFamily="34" charset="0"/>
                <a:ea typeface="MS PGothic" pitchFamily="34" charset="-128"/>
              </a:rPr>
              <a:t>So why proposed </a:t>
            </a:r>
            <a:r>
              <a:rPr lang="en-US" sz="2800" b="1" dirty="0" err="1">
                <a:solidFill>
                  <a:srgbClr val="1E923C"/>
                </a:solidFill>
                <a:latin typeface="Arial Narrow" pitchFamily="34" charset="0"/>
                <a:ea typeface="MS PGothic" pitchFamily="34" charset="-128"/>
              </a:rPr>
              <a:t>a</a:t>
            </a:r>
            <a:r>
              <a:rPr lang="en-US" sz="2800" b="1" dirty="0" err="1" smtClean="0">
                <a:solidFill>
                  <a:srgbClr val="1E923C"/>
                </a:solidFill>
                <a:latin typeface="Arial Narrow" pitchFamily="34" charset="0"/>
                <a:ea typeface="MS PGothic" pitchFamily="34" charset="-128"/>
              </a:rPr>
              <a:t>lgm</a:t>
            </a:r>
            <a:r>
              <a:rPr lang="en-US" sz="2800" b="1" dirty="0" smtClean="0">
                <a:solidFill>
                  <a:srgbClr val="1E923C"/>
                </a:solidFill>
                <a:latin typeface="Arial Narrow" pitchFamily="34" charset="0"/>
                <a:ea typeface="MS PGothic" pitchFamily="34" charset="-128"/>
              </a:rPr>
              <a:t>.?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1E923C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573451" y="1531611"/>
            <a:ext cx="2286000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Result!!</a:t>
            </a:r>
          </a:p>
        </p:txBody>
      </p:sp>
      <p:sp>
        <p:nvSpPr>
          <p:cNvPr id="17" name="Cloud Callout 16"/>
          <p:cNvSpPr/>
          <p:nvPr/>
        </p:nvSpPr>
        <p:spPr bwMode="auto">
          <a:xfrm rot="16200000">
            <a:off x="6602947" y="1817430"/>
            <a:ext cx="416857" cy="41777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8" name="Cloud Callout 17"/>
          <p:cNvSpPr/>
          <p:nvPr/>
        </p:nvSpPr>
        <p:spPr bwMode="auto">
          <a:xfrm rot="16701561">
            <a:off x="6126581" y="2094678"/>
            <a:ext cx="416857" cy="41777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9" name="Cloud Callout 18"/>
          <p:cNvSpPr/>
          <p:nvPr/>
        </p:nvSpPr>
        <p:spPr bwMode="auto">
          <a:xfrm rot="19452560">
            <a:off x="5441423" y="2449665"/>
            <a:ext cx="360939" cy="41777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20" name="Cloud Callout 19"/>
          <p:cNvSpPr/>
          <p:nvPr/>
        </p:nvSpPr>
        <p:spPr bwMode="auto">
          <a:xfrm rot="361246">
            <a:off x="4999907" y="3118394"/>
            <a:ext cx="416857" cy="417776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2" name="Cloud 1"/>
          <p:cNvSpPr/>
          <p:nvPr/>
        </p:nvSpPr>
        <p:spPr bwMode="auto">
          <a:xfrm>
            <a:off x="-723900" y="4883271"/>
            <a:ext cx="2971800" cy="1452384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Algorithm Analysis</a:t>
            </a:r>
          </a:p>
        </p:txBody>
      </p:sp>
      <p:pic>
        <p:nvPicPr>
          <p:cNvPr id="21" name="Content Placeholder 4" descr="dont-know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4599">
            <a:off x="7248215" y="640969"/>
            <a:ext cx="2133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ounded Rectangle 21"/>
          <p:cNvSpPr/>
          <p:nvPr/>
        </p:nvSpPr>
        <p:spPr bwMode="auto">
          <a:xfrm>
            <a:off x="2247900" y="5519075"/>
            <a:ext cx="6134100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rPr>
              <a:t>Figure 9: Encryption Time </a:t>
            </a:r>
            <a:r>
              <a:rPr lang="en-US" sz="2800" b="1" dirty="0" err="1" smtClean="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rPr>
              <a:t>Vs</a:t>
            </a:r>
            <a:r>
              <a:rPr lang="en-US" sz="2800" b="1" dirty="0" smtClean="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rPr>
              <a:t> data size.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9755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" grpId="0" animBg="1"/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1.2"/>
</p:tagLst>
</file>

<file path=ppt/theme/theme1.xml><?xml version="1.0" encoding="utf-8"?>
<a:theme xmlns:a="http://schemas.openxmlformats.org/drawingml/2006/main" name="1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islab2006-Eng">
      <a:majorFont>
        <a:latin typeface="Arial Narrow"/>
        <a:ea typeface="Gulim"/>
        <a:cs typeface=""/>
      </a:majorFont>
      <a:minorFont>
        <a:latin typeface="Arial Narrow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islab2006-Eng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islab2006-Eng">
      <a:majorFont>
        <a:latin typeface="Arial Narrow"/>
        <a:ea typeface="Gulim"/>
        <a:cs typeface=""/>
      </a:majorFont>
      <a:minorFont>
        <a:latin typeface="Arial Narrow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islab2006-Eng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CSE-template3 (6)</Template>
  <TotalTime>6488</TotalTime>
  <Words>1056</Words>
  <Application>Microsoft Office PowerPoint</Application>
  <PresentationFormat>On-screen Show (4:3)</PresentationFormat>
  <Paragraphs>157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34" baseType="lpstr">
      <vt:lpstr>Gulim</vt:lpstr>
      <vt:lpstr>Malgun Gothic</vt:lpstr>
      <vt:lpstr>MS PGothic</vt:lpstr>
      <vt:lpstr>Arial</vt:lpstr>
      <vt:lpstr>Arial Narrow</vt:lpstr>
      <vt:lpstr>Calibri</vt:lpstr>
      <vt:lpstr>Cambria Math</vt:lpstr>
      <vt:lpstr>Constantia</vt:lpstr>
      <vt:lpstr>Tahoma</vt:lpstr>
      <vt:lpstr>Times New Roman</vt:lpstr>
      <vt:lpstr>Vrinda</vt:lpstr>
      <vt:lpstr>Wingdings</vt:lpstr>
      <vt:lpstr>휴먼명조</vt:lpstr>
      <vt:lpstr>1_islab2006-Eng</vt:lpstr>
      <vt:lpstr>Custom Design</vt:lpstr>
      <vt:lpstr>2_islab2006-Eng</vt:lpstr>
      <vt:lpstr>1_Custom Design</vt:lpstr>
      <vt:lpstr>PowerPoint Presentation</vt:lpstr>
      <vt:lpstr>Motivation</vt:lpstr>
      <vt:lpstr>PowerPoint Presentation</vt:lpstr>
      <vt:lpstr>Limitation of Bluetooth Security</vt:lpstr>
      <vt:lpstr>PowerPoint Presentation</vt:lpstr>
      <vt:lpstr>RSA Algorithms Extension (Proposed)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আকিব</dc:title>
  <dc:creator>akeeb.cuet@live.com</dc:creator>
  <cp:lastModifiedBy>akeeb alam</cp:lastModifiedBy>
  <cp:revision>784</cp:revision>
  <dcterms:created xsi:type="dcterms:W3CDTF">2012-03-24T22:43:44Z</dcterms:created>
  <dcterms:modified xsi:type="dcterms:W3CDTF">2013-10-10T10:05:47Z</dcterms:modified>
</cp:coreProperties>
</file>