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11" Type="http://schemas.openxmlformats.org/officeDocument/2006/relationships/slide" Target="slides/slide7.xml"/><Relationship Id="rId22" Type="http://schemas.openxmlformats.org/officeDocument/2006/relationships/font" Target="fonts/OpenSans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schemas.openxmlformats.org/officeDocument/2006/relationships/font" Target="fonts/OpenSansLight-regular.fnt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c0663bf6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4c0663bf6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c9ced061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4c9ced061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6095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title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9" name="Google Shape;19;p2"/>
          <p:cNvSpPr/>
          <p:nvPr>
            <p:ph idx="3" type="pic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095998" y="6356350"/>
            <a:ext cx="3249170" cy="501649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b" bIns="182875" lIns="36575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345167" y="6356350"/>
            <a:ext cx="2846831" cy="501650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b" bIns="182875" lIns="91425" spcFirstLastPara="1" rIns="59435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Our Team_4-Up">
  <p:cSld name="Meet Our Team_4-Up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-3" y="0"/>
            <a:ext cx="12203044" cy="6857999"/>
            <a:chOff x="1524000" y="857250"/>
            <a:chExt cx="9143809" cy="5138737"/>
          </a:xfrm>
        </p:grpSpPr>
        <p:sp>
          <p:nvSpPr>
            <p:cNvPr id="77" name="Google Shape;77;p11"/>
            <p:cNvSpPr/>
            <p:nvPr/>
          </p:nvSpPr>
          <p:spPr>
            <a:xfrm>
              <a:off x="1524000" y="857250"/>
              <a:ext cx="2959036" cy="5138737"/>
            </a:xfrm>
            <a:custGeom>
              <a:rect b="b" l="l" r="r" t="t"/>
              <a:pathLst>
                <a:path extrusionOk="0" h="5138737" w="2959036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solidFill>
              <a:srgbClr val="E4E6EC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712011" y="857250"/>
              <a:ext cx="2955798" cy="5138737"/>
            </a:xfrm>
            <a:custGeom>
              <a:rect b="b" l="l" r="r" t="t"/>
              <a:pathLst>
                <a:path extrusionOk="0" h="5138737" w="2955798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E4E6EC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79" name="Google Shape;79;p11"/>
          <p:cNvSpPr txBox="1"/>
          <p:nvPr>
            <p:ph type="title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3" type="body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4" type="pic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/>
          <p:nvPr>
            <p:ph idx="5" type="body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6" type="body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6" name="Google Shape;86;p11"/>
          <p:cNvSpPr/>
          <p:nvPr>
            <p:ph idx="7" type="pic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1"/>
          <p:cNvSpPr txBox="1"/>
          <p:nvPr>
            <p:ph idx="8" type="body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9" type="body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9" name="Google Shape;89;p11"/>
          <p:cNvSpPr/>
          <p:nvPr>
            <p:ph idx="13" type="pic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4" type="body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5" type="body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_8-Up">
  <p:cSld name="Meet The Team_8-Up">
    <p:bg>
      <p:bgPr>
        <a:solidFill>
          <a:schemeClr val="accen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2"/>
          <p:cNvGrpSpPr/>
          <p:nvPr/>
        </p:nvGrpSpPr>
        <p:grpSpPr>
          <a:xfrm>
            <a:off x="-3" y="0"/>
            <a:ext cx="12203044" cy="6857999"/>
            <a:chOff x="1524000" y="857250"/>
            <a:chExt cx="9143809" cy="5138737"/>
          </a:xfrm>
        </p:grpSpPr>
        <p:sp>
          <p:nvSpPr>
            <p:cNvPr id="97" name="Google Shape;97;p12"/>
            <p:cNvSpPr/>
            <p:nvPr/>
          </p:nvSpPr>
          <p:spPr>
            <a:xfrm>
              <a:off x="1524000" y="857250"/>
              <a:ext cx="2959036" cy="5138737"/>
            </a:xfrm>
            <a:custGeom>
              <a:rect b="b" l="l" r="r" t="t"/>
              <a:pathLst>
                <a:path extrusionOk="0" h="5138737" w="2959036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solidFill>
              <a:srgbClr val="E4E6EC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7712011" y="857250"/>
              <a:ext cx="2955798" cy="5138737"/>
            </a:xfrm>
            <a:custGeom>
              <a:rect b="b" l="l" r="r" t="t"/>
              <a:pathLst>
                <a:path extrusionOk="0" h="5138737" w="2955798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E4E6EC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99" name="Google Shape;99;p12"/>
          <p:cNvSpPr txBox="1"/>
          <p:nvPr>
            <p:ph type="title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/>
          <p:nvPr>
            <p:ph idx="2" type="pic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3" name="Google Shape;103;p12"/>
          <p:cNvSpPr/>
          <p:nvPr>
            <p:ph idx="4" type="pic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2"/>
          <p:cNvSpPr txBox="1"/>
          <p:nvPr>
            <p:ph idx="5" type="body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6" type="body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6" name="Google Shape;106;p12"/>
          <p:cNvSpPr/>
          <p:nvPr>
            <p:ph idx="7" type="pic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2"/>
          <p:cNvSpPr txBox="1"/>
          <p:nvPr>
            <p:ph idx="8" type="body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9" type="body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9" name="Google Shape;109;p12"/>
          <p:cNvSpPr/>
          <p:nvPr>
            <p:ph idx="13" type="pic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 txBox="1"/>
          <p:nvPr>
            <p:ph idx="14" type="body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5" type="body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2" name="Google Shape;112;p12"/>
          <p:cNvSpPr/>
          <p:nvPr>
            <p:ph idx="16" type="pic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2"/>
          <p:cNvSpPr txBox="1"/>
          <p:nvPr>
            <p:ph idx="17" type="body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8" type="body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5" name="Google Shape;115;p12"/>
          <p:cNvSpPr/>
          <p:nvPr>
            <p:ph idx="19" type="pic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2"/>
          <p:cNvSpPr txBox="1"/>
          <p:nvPr>
            <p:ph idx="20" type="body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21" type="body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8" name="Google Shape;118;p12"/>
          <p:cNvSpPr/>
          <p:nvPr>
            <p:ph idx="22" type="pic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2"/>
          <p:cNvSpPr txBox="1"/>
          <p:nvPr>
            <p:ph idx="23" type="body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24" type="body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1" name="Google Shape;121;p12"/>
          <p:cNvSpPr/>
          <p:nvPr>
            <p:ph idx="25" type="pic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2"/>
          <p:cNvSpPr txBox="1"/>
          <p:nvPr>
            <p:ph idx="26" type="body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27" type="body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 for Product Launch">
  <p:cSld name="Plan for Product Launch">
    <p:bg>
      <p:bgPr>
        <a:solidFill>
          <a:schemeClr val="accent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4729937" y="0"/>
            <a:ext cx="7462063" cy="6858000"/>
          </a:xfrm>
          <a:custGeom>
            <a:rect b="b" l="l" r="r" t="t"/>
            <a:pathLst>
              <a:path extrusionOk="0" h="5138737" w="5591365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rgbClr val="D6BFA3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rgbClr val="F1E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rgbClr val="F1E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rgbClr val="F1E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47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C647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2" type="body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3" type="body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4" type="body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47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C647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5" type="body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47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C647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body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body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body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rgbClr val="F1E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47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C647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body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body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16" type="body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rgbClr val="F1E9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47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C647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7" type="body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8" type="body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eas of Focus">
  <p:cSld name="Areas of Focus">
    <p:bg>
      <p:bgPr>
        <a:solidFill>
          <a:schemeClr val="accent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2273204" y="0"/>
            <a:ext cx="7641807" cy="6858000"/>
          </a:xfrm>
          <a:custGeom>
            <a:rect b="b" l="l" r="r" t="t"/>
            <a:pathLst>
              <a:path extrusionOk="0" h="5138737" w="5726048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2" type="body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3" type="body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4" type="body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Get There">
  <p:cSld name="How We Get There"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2273204" y="0"/>
            <a:ext cx="7641807" cy="6858000"/>
          </a:xfrm>
          <a:custGeom>
            <a:rect b="b" l="l" r="r" t="t"/>
            <a:pathLst>
              <a:path extrusionOk="0" h="5138737" w="5726048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2" type="body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3" type="body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4" type="body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5" type="body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6" type="body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16"/>
          <p:cNvSpPr txBox="1"/>
          <p:nvPr>
            <p:ph type="title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b" bIns="182875" lIns="86867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t" bIns="45700" lIns="82295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-1" y="6331226"/>
            <a:ext cx="3497063" cy="526774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ctr" bIns="137150" lIns="85037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6"/>
          <p:cNvSpPr txBox="1"/>
          <p:nvPr>
            <p:ph idx="11" type="ftr"/>
          </p:nvPr>
        </p:nvSpPr>
        <p:spPr>
          <a:xfrm>
            <a:off x="3497062" y="6336472"/>
            <a:ext cx="5197878" cy="529397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ctr" bIns="18287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8694940" y="6328604"/>
            <a:ext cx="3497060" cy="529396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ctr" bIns="182875" lIns="91425" spcFirstLastPara="1" rIns="5852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503644"/>
            <a:ext cx="12192001" cy="536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373368" y="6356350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9939528" y="6356350"/>
            <a:ext cx="1756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rgbClr val="DE6E2A">
              <a:alpha val="4705"/>
            </a:srgbClr>
          </a:solidFill>
          <a:ln>
            <a:noFill/>
          </a:ln>
        </p:spPr>
        <p:txBody>
          <a:bodyPr anchorCtr="0" anchor="b" bIns="45700" lIns="91425" spcFirstLastPara="1" rIns="91425" wrap="square" tIns="539495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"/>
              <a:buNone/>
              <a:defRPr b="0" i="0" sz="6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rgbClr val="DE6E2A">
              <a:alpha val="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 amt="54000"/>
          </a:blip>
          <a:srcRect b="0" l="0" r="0" t="0"/>
          <a:stretch/>
        </p:blipFill>
        <p:spPr>
          <a:xfrm>
            <a:off x="0" y="0"/>
            <a:ext cx="64341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4" name="Google Shape;44;p6"/>
          <p:cNvSpPr/>
          <p:nvPr>
            <p:ph idx="2" type="pic"/>
          </p:nvPr>
        </p:nvSpPr>
        <p:spPr>
          <a:xfrm>
            <a:off x="0" y="2993571"/>
            <a:ext cx="12192000" cy="386442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0" y="6356350"/>
            <a:ext cx="3497062" cy="501650"/>
          </a:xfrm>
          <a:prstGeom prst="rect">
            <a:avLst/>
          </a:prstGeom>
          <a:solidFill>
            <a:schemeClr val="accent6">
              <a:alpha val="6666"/>
            </a:schemeClr>
          </a:solidFill>
          <a:ln>
            <a:noFill/>
          </a:ln>
        </p:spPr>
        <p:txBody>
          <a:bodyPr anchorCtr="0" anchor="ctr" bIns="137150" lIns="8412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497062" y="6356350"/>
            <a:ext cx="5197878" cy="501650"/>
          </a:xfrm>
          <a:prstGeom prst="rect">
            <a:avLst/>
          </a:prstGeom>
          <a:solidFill>
            <a:schemeClr val="accent6">
              <a:alpha val="6666"/>
            </a:schemeClr>
          </a:solidFill>
          <a:ln>
            <a:noFill/>
          </a:ln>
        </p:spPr>
        <p:txBody>
          <a:bodyPr anchorCtr="0" anchor="ctr" bIns="18287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694940" y="6356350"/>
            <a:ext cx="3497060" cy="501650"/>
          </a:xfrm>
          <a:prstGeom prst="rect">
            <a:avLst/>
          </a:prstGeom>
          <a:solidFill>
            <a:schemeClr val="accent6">
              <a:alpha val="6666"/>
            </a:schemeClr>
          </a:solidFill>
          <a:ln>
            <a:noFill/>
          </a:ln>
        </p:spPr>
        <p:txBody>
          <a:bodyPr anchorCtr="0" anchor="ctr" bIns="182875" lIns="91425" spcFirstLastPara="1" rIns="57605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ary Goals">
  <p:cSld name="Primary Goal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rgbClr val="DE6E2A">
              <a:alpha val="4705"/>
            </a:srgbClr>
          </a:solidFill>
          <a:ln>
            <a:noFill/>
          </a:ln>
        </p:spPr>
        <p:txBody>
          <a:bodyPr anchorCtr="0" anchor="b" bIns="45700" lIns="91425" spcFirstLastPara="1" rIns="82295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  <a:defRPr b="0" i="0" sz="4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rgbClr val="DE6E2A">
              <a:alpha val="4705"/>
            </a:srgbClr>
          </a:solidFill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Performance">
  <p:cSld name="Quarterly Performanc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503644"/>
            <a:ext cx="12192001" cy="536486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eas of Growth">
  <p:cSld name="Areas of Growth">
    <p:bg>
      <p:bgPr>
        <a:solidFill>
          <a:schemeClr val="accent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63193" y="546310"/>
            <a:ext cx="7121174" cy="495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2" type="pic"/>
          </p:nvPr>
        </p:nvSpPr>
        <p:spPr>
          <a:xfrm>
            <a:off x="8153398" y="0"/>
            <a:ext cx="403860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b" bIns="45700" lIns="82295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rgbClr val="2A2C39">
              <a:alpha val="8627"/>
            </a:srgbClr>
          </a:solidFill>
          <a:ln>
            <a:noFill/>
          </a:ln>
        </p:spPr>
        <p:txBody>
          <a:bodyPr anchorCtr="0" anchor="t" bIns="45700" lIns="822950" spcFirstLastPara="1" rIns="91425" wrap="square" tIns="182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 amt="54000"/>
          </a:blip>
          <a:srcRect b="0" l="0" r="0" t="0"/>
          <a:stretch/>
        </p:blipFill>
        <p:spPr>
          <a:xfrm>
            <a:off x="5970122" y="0"/>
            <a:ext cx="622187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95775" y="29575"/>
            <a:ext cx="89484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 sz="5000"/>
              <a:t>Saving muon prong clusters to facilitate future fuzz study</a:t>
            </a:r>
            <a:endParaRPr sz="1600"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10138251" y="1096191"/>
            <a:ext cx="1435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/>
              <a:t>Akeem Hart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1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4913" l="0" r="0" t="0"/>
          <a:stretch/>
        </p:blipFill>
        <p:spPr>
          <a:xfrm>
            <a:off x="0" y="1565825"/>
            <a:ext cx="12192000" cy="529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kie" id="191" name="Google Shape;1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3215" y="0"/>
            <a:ext cx="3688784" cy="10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Run this all by Rik</a:t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Code review/equivalent?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Push changes??</a:t>
            </a:r>
            <a:endParaRPr b="1"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MUON FUZZ INTRODUCTION</a:t>
            </a:r>
            <a:endParaRPr/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Muon fuzz refers to bremsstrahlung photons, scattered electrons produced by a transiting muon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descr="Chart, line chart&#10;&#10;Description automatically generated" id="199" name="Google Shape;199;p18"/>
          <p:cNvPicPr preferRelativeResize="0"/>
          <p:nvPr/>
        </p:nvPicPr>
        <p:blipFill rotWithShape="1">
          <a:blip r:embed="rId3">
            <a:alphaModFix/>
          </a:blip>
          <a:srcRect b="8274" l="45446" r="17678" t="46154"/>
          <a:stretch/>
        </p:blipFill>
        <p:spPr>
          <a:xfrm>
            <a:off x="2251108" y="2694565"/>
            <a:ext cx="7680007" cy="241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8253526" y="3702075"/>
            <a:ext cx="1702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Muon track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905939" y="3787629"/>
            <a:ext cx="17021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Fuzz electron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>
            <a:off x="8878151" y="4053024"/>
            <a:ext cx="12879" cy="52803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18"/>
          <p:cNvCxnSpPr/>
          <p:nvPr/>
        </p:nvCxnSpPr>
        <p:spPr>
          <a:xfrm>
            <a:off x="6173587" y="4138883"/>
            <a:ext cx="409978" cy="4636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18"/>
          <p:cNvSpPr txBox="1"/>
          <p:nvPr/>
        </p:nvSpPr>
        <p:spPr>
          <a:xfrm>
            <a:off x="1081668" y="5244790"/>
            <a:ext cx="98149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Muon fuzz hits needs to be identified and it's energy associated with the muon so it isn't erroneously counted towards the hadronic energy 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HOW FUZZ IS HANDLED</a:t>
            </a:r>
            <a:endParaRPr/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All hits in a cylindrical region are attributed to the muon and fuzz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b="1" lang="en-US" sz="1400">
                <a:solidFill>
                  <a:srgbClr val="002060"/>
                </a:solidFill>
              </a:rPr>
              <a:t>R_tracker = 80cm, R_cal = 100cm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Currently, the cluster information in this fuzz cylinder </a:t>
            </a:r>
            <a:r>
              <a:rPr b="1" lang="en-US" sz="2800" u="sng">
                <a:solidFill>
                  <a:srgbClr val="002060"/>
                </a:solidFill>
              </a:rPr>
              <a:t>excluding </a:t>
            </a:r>
            <a:r>
              <a:rPr b="1" lang="en-US" sz="2800">
                <a:solidFill>
                  <a:srgbClr val="002060"/>
                </a:solidFill>
              </a:rPr>
              <a:t>the muon prong is saved – (some) muon prong info saved </a:t>
            </a:r>
            <a:r>
              <a:rPr b="1" lang="en-US" sz="2800">
                <a:solidFill>
                  <a:srgbClr val="002060"/>
                </a:solidFill>
              </a:rPr>
              <a:t>separately</a:t>
            </a:r>
            <a:endParaRPr/>
          </a:p>
        </p:txBody>
      </p:sp>
      <p:pic>
        <p:nvPicPr>
          <p:cNvPr descr="Chart, line chart&#10;&#10;Description automatically generated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762" y="1908589"/>
            <a:ext cx="7997184" cy="306467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10308771" y="2764972"/>
            <a:ext cx="179614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Mahbub, I. (2021) </a:t>
            </a:r>
            <a:r>
              <a:rPr i="1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Energy Dependence in the Neutrino Scattering Data of MINERvA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thesis.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MOTIVATIONS – FUTURE MASTERS ANALYSIS</a:t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 b="1"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</a:rPr>
              <a:t>Currently, the fuzz within the cylinder is used for accurate energy reconstruction by making sure we don't overestimate hadronic energy in an event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</a:rPr>
              <a:t>S</a:t>
            </a:r>
            <a:r>
              <a:rPr b="1" lang="en-US" sz="3200">
                <a:solidFill>
                  <a:srgbClr val="002060"/>
                </a:solidFill>
              </a:rPr>
              <a:t>ome muon fuzz will be effectively collinear with muon track and thus gets combined the muon prong,</a:t>
            </a:r>
            <a:endParaRPr b="1"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</a:rPr>
              <a:t>Ri</a:t>
            </a:r>
            <a:r>
              <a:rPr b="1" lang="en-US" sz="3200">
                <a:solidFill>
                  <a:srgbClr val="002060"/>
                </a:solidFill>
              </a:rPr>
              <a:t>k</a:t>
            </a:r>
            <a:r>
              <a:rPr b="1" lang="en-US" sz="3200">
                <a:solidFill>
                  <a:srgbClr val="002060"/>
                </a:solidFill>
              </a:rPr>
              <a:t> proposed an analysis for a Masters student that uses this muon fuzz contribution to the muon prong 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10308771" y="2764972"/>
            <a:ext cx="17961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MOTIVATIONS – FUTURE MASTERS ANALYSIS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t/>
            </a:r>
            <a:endParaRPr b="1"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</a:rPr>
              <a:t>We already know MC doesn't simulate fuzz perfectly, comparison between sim and truth for off-track fuzz has already been done [Lu Ren]. The student could do a similar thing for the fuzz along the track.</a:t>
            </a:r>
            <a:endParaRPr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b="1" lang="en-US" sz="3200">
                <a:solidFill>
                  <a:srgbClr val="002060"/>
                </a:solidFill>
              </a:rPr>
              <a:t>This would require muon prong information that isn't currently saved – Bare minimum would be some energy and positional information for each cluster in muon prong</a:t>
            </a:r>
            <a:endParaRPr sz="32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002060"/>
              </a:solidFill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0308771" y="2764972"/>
            <a:ext cx="17961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735562" y="514418"/>
            <a:ext cx="10515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CHANGES MADE</a:t>
            </a:r>
            <a:endParaRPr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75386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706650"/>
            <a:ext cx="105156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All changes contained within MasterAnaDev.cpp:reconstructEvent()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Each cluster in the reconstructed muon prong is looped over and info about each cluster is saved to a branch: </a:t>
            </a:r>
            <a:br>
              <a:rPr lang="en-US"/>
            </a:br>
            <a:r>
              <a:rPr b="1" lang="en-US" sz="2800">
                <a:solidFill>
                  <a:srgbClr val="002060"/>
                </a:solidFill>
              </a:rPr>
              <a:t>muon_prong_cluster_energy</a:t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muon_prong_cluster_time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muon_prong_cluster_plane_id</a:t>
            </a:r>
            <a:endParaRPr b="1" sz="28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muon_prong_cluster_z_pos</a:t>
            </a:r>
            <a:endParaRPr b="1"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735562" y="514418"/>
            <a:ext cx="105156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CHANGES MADE</a:t>
            </a:r>
            <a:endParaRPr/>
          </a:p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75386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838200" y="1706650"/>
            <a:ext cx="105156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 sz="2600">
              <a:solidFill>
                <a:srgbClr val="002060"/>
              </a:solidFill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663" y="1706650"/>
            <a:ext cx="59531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0504"/>
            <a:ext cx="12192000" cy="317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MUON PRONG CLUSTERS</a:t>
            </a:r>
            <a:endParaRPr/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Can sanity check what is being saved with in-browser modifications to arachne to highlight hits within the clusters I’m saving</a:t>
            </a:r>
            <a:endParaRPr/>
          </a:p>
        </p:txBody>
      </p:sp>
      <p:pic>
        <p:nvPicPr>
          <p:cNvPr descr="Chart, scatter chart&#10;&#10;Description automatically generated"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59" y="2872184"/>
            <a:ext cx="8594756" cy="28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/>
          <p:nvPr/>
        </p:nvSpPr>
        <p:spPr>
          <a:xfrm>
            <a:off x="9073376" y="3627863"/>
            <a:ext cx="2743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SIM_minerva, Version:v21r1p1, Run: 111030, Subrun:30, Gate:93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Black hits: Hits within a cluster within reco muon prong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"/>
              <a:buNone/>
            </a:pPr>
            <a:r>
              <a:rPr lang="en-US"/>
              <a:t>MUON FUZZ VALIDATION</a:t>
            </a:r>
            <a:endParaRPr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sz="2800">
                <a:solidFill>
                  <a:srgbClr val="002060"/>
                </a:solidFill>
              </a:rPr>
              <a:t>Off track muon fuzz from </a:t>
            </a:r>
            <a:r>
              <a:rPr b="1" lang="en-US" sz="2800">
                <a:solidFill>
                  <a:srgbClr val="002060"/>
                </a:solidFill>
              </a:rPr>
              <a:t>existing</a:t>
            </a:r>
            <a:r>
              <a:rPr b="1" lang="en-US" sz="2800">
                <a:solidFill>
                  <a:srgbClr val="002060"/>
                </a:solidFill>
              </a:rPr>
              <a:t> data preservation code can be </a:t>
            </a:r>
            <a:r>
              <a:rPr b="1" lang="en-US" sz="2800">
                <a:solidFill>
                  <a:srgbClr val="002060"/>
                </a:solidFill>
              </a:rPr>
              <a:t>similarly</a:t>
            </a:r>
            <a:r>
              <a:rPr b="1" lang="en-US" sz="2800">
                <a:solidFill>
                  <a:srgbClr val="002060"/>
                </a:solidFill>
              </a:rPr>
              <a:t> inspected:</a:t>
            </a:r>
            <a:endParaRPr b="1" sz="2800">
              <a:solidFill>
                <a:srgbClr val="002060"/>
              </a:solidFill>
            </a:endParaRPr>
          </a:p>
        </p:txBody>
      </p:sp>
      <p:pic>
        <p:nvPicPr>
          <p:cNvPr descr="Chart, scatter chart&#10;&#10;Description automatically generated" id="262" name="Google Shape;262;p25"/>
          <p:cNvPicPr preferRelativeResize="0"/>
          <p:nvPr/>
        </p:nvPicPr>
        <p:blipFill rotWithShape="1">
          <a:blip r:embed="rId3">
            <a:alphaModFix/>
          </a:blip>
          <a:srcRect b="15038" l="0" r="0" t="15038"/>
          <a:stretch/>
        </p:blipFill>
        <p:spPr>
          <a:xfrm>
            <a:off x="1357184" y="4457100"/>
            <a:ext cx="7379531" cy="1737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, scatter chart&#10;&#10;Description automatically generated" id="263" name="Google Shape;263;p25"/>
          <p:cNvPicPr preferRelativeResize="0"/>
          <p:nvPr/>
        </p:nvPicPr>
        <p:blipFill rotWithShape="1">
          <a:blip r:embed="rId4">
            <a:alphaModFix/>
          </a:blip>
          <a:srcRect b="11962" l="0" r="0" t="11963"/>
          <a:stretch/>
        </p:blipFill>
        <p:spPr>
          <a:xfrm>
            <a:off x="1357186" y="2471305"/>
            <a:ext cx="7379549" cy="1890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/>
        </p:nvSpPr>
        <p:spPr>
          <a:xfrm>
            <a:off x="8840306" y="3004250"/>
            <a:ext cx="3216875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Top: r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tracker 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r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ecal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=r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hcal 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80mm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Bottom: r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tracker 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 r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ecal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=r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hcal 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150mm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Both: d</a:t>
            </a:r>
            <a:r>
              <a:rPr baseline="-25000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vtx </a:t>
            </a: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300mm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SIM_minerva, Version:v21r1p1, Run: 111030, Subrun:30, Gate:93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Black hits: Fuzz hits as determined by cylinder.</a:t>
            </a:r>
            <a:endParaRPr sz="1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Pink: Hits within the fuzz cylinder that we eliminated as PMT cross talk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