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61" r:id="rId4"/>
    <p:sldId id="257" r:id="rId5"/>
    <p:sldId id="264" r:id="rId6"/>
    <p:sldId id="258" r:id="rId7"/>
    <p:sldId id="259" r:id="rId8"/>
    <p:sldId id="260"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1290500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2BD8B-27DA-45CE-8527-C90699DFCE78}"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2190124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2644728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4832511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4162494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4294859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537498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2323130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495992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4134266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603109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62BD8B-27DA-45CE-8527-C90699DFCE78}"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2577950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B62BD8B-27DA-45CE-8527-C90699DFCE78}" type="datetimeFigureOut">
              <a:rPr lang="en-US" smtClean="0"/>
              <a:t>6/13/2025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74975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734481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1767839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2B62BD8B-27DA-45CE-8527-C90699DFCE78}" type="datetimeFigureOut">
              <a:rPr lang="en-US" smtClean="0"/>
              <a:t>6/13/2025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391083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B62BD8B-27DA-45CE-8527-C90699DFCE78}" type="datetimeFigureOut">
              <a:rPr lang="en-US" smtClean="0"/>
              <a:t>6/13/2025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2BC9-2A5E-44C9-A59E-367A889F3E88}" type="slidenum">
              <a:rPr lang="en-US" smtClean="0"/>
              <a:t>‹#›</a:t>
            </a:fld>
            <a:endParaRPr lang="en-US"/>
          </a:p>
        </p:txBody>
      </p:sp>
    </p:spTree>
    <p:extLst>
      <p:ext uri="{BB962C8B-B14F-4D97-AF65-F5344CB8AC3E}">
        <p14:creationId xmlns:p14="http://schemas.microsoft.com/office/powerpoint/2010/main" val="1286530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B62BD8B-27DA-45CE-8527-C90699DFCE78}" type="datetimeFigureOut">
              <a:rPr lang="en-US" smtClean="0"/>
              <a:t>6/13/2025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338C2BC9-2A5E-44C9-A59E-367A889F3E88}" type="slidenum">
              <a:rPr lang="en-US" smtClean="0"/>
              <a:t>‹#›</a:t>
            </a:fld>
            <a:endParaRPr lang="en-US"/>
          </a:p>
        </p:txBody>
      </p:sp>
    </p:spTree>
    <p:extLst>
      <p:ext uri="{BB962C8B-B14F-4D97-AF65-F5344CB8AC3E}">
        <p14:creationId xmlns:p14="http://schemas.microsoft.com/office/powerpoint/2010/main" val="160780079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aph">
            <a:extLst>
              <a:ext uri="{FF2B5EF4-FFF2-40B4-BE49-F238E27FC236}">
                <a16:creationId xmlns:a16="http://schemas.microsoft.com/office/drawing/2014/main" id="{2470C6AD-DDA5-7DB3-43D8-EF62DFBA4E69}"/>
              </a:ext>
            </a:extLst>
          </p:cNvPr>
          <p:cNvPicPr>
            <a:picLocks noChangeAspect="1"/>
          </p:cNvPicPr>
          <p:nvPr/>
        </p:nvPicPr>
        <p:blipFill>
          <a:blip r:embed="rId2"/>
          <a:srcRect t="3981" b="6019"/>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136C385E-09F4-0757-5665-C87BD5BD322D}"/>
              </a:ext>
            </a:extLst>
          </p:cNvPr>
          <p:cNvSpPr>
            <a:spLocks noGrp="1"/>
          </p:cNvSpPr>
          <p:nvPr>
            <p:ph type="ctrTitle"/>
          </p:nvPr>
        </p:nvSpPr>
        <p:spPr>
          <a:xfrm>
            <a:off x="441035" y="1424475"/>
            <a:ext cx="3424383" cy="2543448"/>
          </a:xfrm>
        </p:spPr>
        <p:txBody>
          <a:bodyPr anchor="t">
            <a:normAutofit/>
          </a:bodyPr>
          <a:lstStyle/>
          <a:p>
            <a:pPr algn="l"/>
            <a:r>
              <a:rPr lang="en-US" sz="3200" b="1"/>
              <a:t>Shopping Trends &amp; Customer Behavior Analysis Using SQL</a:t>
            </a:r>
          </a:p>
        </p:txBody>
      </p:sp>
      <p:sp>
        <p:nvSpPr>
          <p:cNvPr id="3" name="Subtitle 2">
            <a:extLst>
              <a:ext uri="{FF2B5EF4-FFF2-40B4-BE49-F238E27FC236}">
                <a16:creationId xmlns:a16="http://schemas.microsoft.com/office/drawing/2014/main" id="{94D73C36-DEBF-B4F2-1AAD-8CF2AF75AAD8}"/>
              </a:ext>
            </a:extLst>
          </p:cNvPr>
          <p:cNvSpPr>
            <a:spLocks noGrp="1"/>
          </p:cNvSpPr>
          <p:nvPr>
            <p:ph type="subTitle" idx="1"/>
          </p:nvPr>
        </p:nvSpPr>
        <p:spPr>
          <a:xfrm>
            <a:off x="441036" y="4392367"/>
            <a:ext cx="3424382" cy="2000041"/>
          </a:xfrm>
        </p:spPr>
        <p:txBody>
          <a:bodyPr anchor="b">
            <a:normAutofit fontScale="92500" lnSpcReduction="20000"/>
          </a:bodyPr>
          <a:lstStyle/>
          <a:p>
            <a:pPr algn="l"/>
            <a:r>
              <a:rPr lang="en-US" sz="1800" b="1" dirty="0">
                <a:solidFill>
                  <a:schemeClr val="tx1"/>
                </a:solidFill>
              </a:rPr>
              <a:t>Visual Insights from SQL Queries to Drive Marketing, Sales, and Operational Strategy</a:t>
            </a:r>
          </a:p>
          <a:p>
            <a:pPr algn="l"/>
            <a:endParaRPr lang="en-US" sz="1800" b="1" dirty="0">
              <a:solidFill>
                <a:schemeClr val="tx1"/>
              </a:solidFill>
            </a:endParaRPr>
          </a:p>
          <a:p>
            <a:pPr algn="l"/>
            <a:endParaRPr lang="en-US" sz="1800" b="1" dirty="0">
              <a:solidFill>
                <a:schemeClr val="tx1"/>
              </a:solidFill>
            </a:endParaRPr>
          </a:p>
          <a:p>
            <a:pPr algn="l"/>
            <a:r>
              <a:rPr lang="en-US" sz="1800" b="1" dirty="0">
                <a:solidFill>
                  <a:schemeClr val="tx1"/>
                </a:solidFill>
              </a:rPr>
              <a:t>Created By : Akeira green</a:t>
            </a:r>
          </a:p>
        </p:txBody>
      </p:sp>
    </p:spTree>
    <p:extLst>
      <p:ext uri="{BB962C8B-B14F-4D97-AF65-F5344CB8AC3E}">
        <p14:creationId xmlns:p14="http://schemas.microsoft.com/office/powerpoint/2010/main" val="56911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2BA14F6-1CE3-03E6-03E8-5E2A11D6D6EA}"/>
              </a:ext>
            </a:extLst>
          </p:cNvPr>
          <p:cNvSpPr>
            <a:spLocks noChangeArrowheads="1"/>
          </p:cNvSpPr>
          <p:nvPr/>
        </p:nvSpPr>
        <p:spPr bwMode="auto">
          <a:xfrm>
            <a:off x="1" y="1599983"/>
            <a:ext cx="1205536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Slide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Dataset: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 multi-dimensional dataset capturing customer demographics, purchase behavior, review ratings, seasonal trends, discounts, and operational preferences.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Tools Used:</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SQL (MySQL):</a:t>
            </a:r>
            <a:r>
              <a:rPr kumimoji="0" lang="en-US" altLang="en-US" sz="1400" b="0" i="0" u="none" strike="noStrike" cap="none" normalizeH="0" baseline="0" dirty="0">
                <a:ln>
                  <a:noFill/>
                </a:ln>
                <a:solidFill>
                  <a:schemeClr val="tx1"/>
                </a:solidFill>
                <a:effectLst/>
                <a:latin typeface="Arial" panose="020B0604020202020204" pitchFamily="34" charset="0"/>
              </a:rPr>
              <a:t> Used to extract, aggregate, and segment behavioral and transactional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Excel:</a:t>
            </a:r>
            <a:r>
              <a:rPr kumimoji="0" lang="en-US" altLang="en-US" sz="1400" b="0" i="0" u="none" strike="noStrike" cap="none" normalizeH="0" baseline="0" dirty="0">
                <a:ln>
                  <a:noFill/>
                </a:ln>
                <a:solidFill>
                  <a:schemeClr val="tx1"/>
                </a:solidFill>
                <a:effectLst/>
                <a:latin typeface="Arial" panose="020B0604020202020204" pitchFamily="34" charset="0"/>
              </a:rPr>
              <a:t> Used for building dynamic dashboards with PivotTables, slicers, and custom charts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GitHub:</a:t>
            </a:r>
            <a:r>
              <a:rPr kumimoji="0" lang="en-US" altLang="en-US" sz="1400" b="0" i="0" u="none" strike="noStrike" cap="none" normalizeH="0" baseline="0" dirty="0">
                <a:ln>
                  <a:noFill/>
                </a:ln>
                <a:solidFill>
                  <a:schemeClr val="tx1"/>
                </a:solidFill>
                <a:effectLst/>
                <a:latin typeface="Arial" panose="020B0604020202020204" pitchFamily="34" charset="0"/>
              </a:rPr>
              <a:t> For project version control, documentation, and public portfolio hosting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Deliverables: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Visual dashboards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Stakeholder-ready charts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README documentation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Fully interactive </a:t>
            </a:r>
            <a:r>
              <a:rPr kumimoji="0" lang="en-US" altLang="en-US" sz="1400" b="0" i="0" u="none" strike="noStrike" cap="none" normalizeH="0" baseline="0" dirty="0">
                <a:ln>
                  <a:noFill/>
                </a:ln>
                <a:solidFill>
                  <a:schemeClr val="tx1"/>
                </a:solidFill>
                <a:effectLst/>
                <a:latin typeface="Arial Unicode MS"/>
              </a:rPr>
              <a:t>.xlsx</a:t>
            </a:r>
            <a:r>
              <a:rPr kumimoji="0" lang="en-US" altLang="en-US" sz="1400" b="0" i="0" u="none" strike="noStrike" cap="none" normalizeH="0" baseline="0" dirty="0">
                <a:ln>
                  <a:noFill/>
                </a:ln>
                <a:solidFill>
                  <a:schemeClr val="tx1"/>
                </a:solidFill>
                <a:effectLst/>
              </a:rPr>
              <a:t> file available in the GitHub repo</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PowerPoint:</a:t>
            </a:r>
            <a:r>
              <a:rPr kumimoji="0" lang="en-US" altLang="en-US" sz="1400" b="0" i="0" u="none" strike="noStrike" cap="none" normalizeH="0" baseline="0" dirty="0">
                <a:ln>
                  <a:noFill/>
                </a:ln>
                <a:solidFill>
                  <a:schemeClr val="tx1"/>
                </a:solidFill>
                <a:effectLst/>
                <a:latin typeface="Arial" panose="020B0604020202020204" pitchFamily="34" charset="0"/>
              </a:rPr>
              <a:t> To present visual insights in a clean, stakeholder-ready format</a:t>
            </a:r>
          </a:p>
        </p:txBody>
      </p:sp>
      <p:sp>
        <p:nvSpPr>
          <p:cNvPr id="6" name="Title 5">
            <a:extLst>
              <a:ext uri="{FF2B5EF4-FFF2-40B4-BE49-F238E27FC236}">
                <a16:creationId xmlns:a16="http://schemas.microsoft.com/office/drawing/2014/main" id="{01C1056E-D0D2-8C40-CE70-B0F75884E0AC}"/>
              </a:ext>
            </a:extLst>
          </p:cNvPr>
          <p:cNvSpPr>
            <a:spLocks noGrp="1"/>
          </p:cNvSpPr>
          <p:nvPr>
            <p:ph type="title"/>
          </p:nvPr>
        </p:nvSpPr>
        <p:spPr/>
        <p:txBody>
          <a:bodyPr/>
          <a:lstStyle/>
          <a:p>
            <a:r>
              <a:rPr lang="en-US" altLang="en-US" sz="4400" dirty="0">
                <a:latin typeface="Arial" panose="020B0604020202020204" pitchFamily="34" charset="0"/>
              </a:rPr>
              <a:t>🧰 Tools &amp; Dataset Overview </a:t>
            </a:r>
            <a:br>
              <a:rPr lang="en-US" altLang="en-US" sz="4400" b="1" dirty="0">
                <a:solidFill>
                  <a:schemeClr val="tx1"/>
                </a:solidFill>
                <a:latin typeface="Arial" panose="020B0604020202020204" pitchFamily="34" charset="0"/>
              </a:rPr>
            </a:br>
            <a:endParaRPr lang="en-US" dirty="0"/>
          </a:p>
        </p:txBody>
      </p:sp>
    </p:spTree>
    <p:extLst>
      <p:ext uri="{BB962C8B-B14F-4D97-AF65-F5344CB8AC3E}">
        <p14:creationId xmlns:p14="http://schemas.microsoft.com/office/powerpoint/2010/main" val="1010281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8D73-F6DF-6240-DE15-3A675D793A49}"/>
              </a:ext>
            </a:extLst>
          </p:cNvPr>
          <p:cNvSpPr>
            <a:spLocks noGrp="1"/>
          </p:cNvSpPr>
          <p:nvPr>
            <p:ph type="title"/>
          </p:nvPr>
        </p:nvSpPr>
        <p:spPr>
          <a:xfrm>
            <a:off x="365760" y="558800"/>
            <a:ext cx="11551920" cy="5567680"/>
          </a:xfrm>
        </p:spPr>
        <p:txBody>
          <a:bodyPr>
            <a:normAutofit/>
          </a:bodyPr>
          <a:lstStyle/>
          <a:p>
            <a:r>
              <a:rPr lang="en-US" sz="1800" b="1" dirty="0"/>
              <a:t>🛒 Shopping Trends SQL Analysis</a:t>
            </a:r>
            <a:br>
              <a:rPr lang="en-US" sz="1800" b="1" dirty="0"/>
            </a:br>
            <a:br>
              <a:rPr lang="en-US" sz="1800" b="1" dirty="0"/>
            </a:br>
            <a:r>
              <a:rPr lang="en-US" sz="1800" b="1" dirty="0"/>
              <a:t>Project Overview</a:t>
            </a:r>
            <a:br>
              <a:rPr lang="en-US" sz="1800" b="1" dirty="0"/>
            </a:br>
            <a:r>
              <a:rPr lang="en-US" sz="1800" dirty="0"/>
              <a:t>This presentation showcases visual insights from an in-depth SQL analysis of customer shopping behavior, sales performance, and operational patterns.</a:t>
            </a:r>
            <a:br>
              <a:rPr lang="en-US" sz="1800" dirty="0"/>
            </a:br>
            <a:br>
              <a:rPr lang="en-US" sz="1800" dirty="0"/>
            </a:br>
            <a:r>
              <a:rPr lang="en-US" sz="1800" dirty="0"/>
              <a:t>🔍 </a:t>
            </a:r>
            <a:r>
              <a:rPr lang="en-US" sz="1800" b="1" dirty="0"/>
              <a:t>What You'll Find Inside</a:t>
            </a:r>
            <a:r>
              <a:rPr lang="en-US" sz="1800" dirty="0"/>
              <a:t>:</a:t>
            </a:r>
            <a:br>
              <a:rPr lang="en-US" sz="1800" dirty="0"/>
            </a:br>
            <a:br>
              <a:rPr lang="en-US" sz="1800" dirty="0"/>
            </a:br>
            <a:r>
              <a:rPr lang="en-US" sz="1800" b="1" dirty="0"/>
              <a:t>Customer Behavior</a:t>
            </a:r>
            <a:r>
              <a:rPr lang="en-US" sz="1800" dirty="0"/>
              <a:t>: Top 10 high-value customers, frequency trends, review impact</a:t>
            </a:r>
            <a:br>
              <a:rPr lang="en-US" sz="1800" dirty="0"/>
            </a:br>
            <a:br>
              <a:rPr lang="en-US" sz="1800" dirty="0"/>
            </a:br>
            <a:r>
              <a:rPr lang="en-US" sz="1800" b="1" dirty="0"/>
              <a:t>Sales Insights</a:t>
            </a:r>
            <a:r>
              <a:rPr lang="en-US" sz="1800" dirty="0"/>
              <a:t>: Seasonal revenue, purchase volume, discount/promo effectiveness</a:t>
            </a:r>
            <a:br>
              <a:rPr lang="en-US" sz="1800" dirty="0"/>
            </a:br>
            <a:br>
              <a:rPr lang="en-US" sz="1800" dirty="0"/>
            </a:br>
            <a:r>
              <a:rPr lang="en-US" sz="1800" b="1" dirty="0"/>
              <a:t>Operational Patterns</a:t>
            </a:r>
            <a:r>
              <a:rPr lang="en-US" sz="1800" dirty="0"/>
              <a:t>: Preferred shipping methods &amp; payment options</a:t>
            </a:r>
            <a:br>
              <a:rPr lang="en-US" sz="1800" dirty="0"/>
            </a:br>
            <a:br>
              <a:rPr lang="en-US" sz="1800" dirty="0"/>
            </a:br>
            <a:r>
              <a:rPr lang="en-US" sz="1800" b="1" dirty="0"/>
              <a:t>Marketing Insights</a:t>
            </a:r>
            <a:r>
              <a:rPr lang="en-US" sz="1800" dirty="0"/>
              <a:t>: Correlation between satisfaction and spending habits</a:t>
            </a:r>
            <a:br>
              <a:rPr lang="en-US" sz="1800" dirty="0"/>
            </a:br>
            <a:r>
              <a:rPr lang="en-US" sz="1800" dirty="0"/>
              <a:t>📈 Each chart is directly tied to SQL queries used in the project, with clear insights and strategic recommendations for stakeholders in sales, marketing, and logistics.</a:t>
            </a:r>
            <a:br>
              <a:rPr lang="en-US" sz="900" dirty="0"/>
            </a:br>
            <a:br>
              <a:rPr lang="en-US" sz="900" dirty="0"/>
            </a:br>
            <a:endParaRPr lang="en-US" sz="900" dirty="0"/>
          </a:p>
        </p:txBody>
      </p:sp>
    </p:spTree>
    <p:extLst>
      <p:ext uri="{BB962C8B-B14F-4D97-AF65-F5344CB8AC3E}">
        <p14:creationId xmlns:p14="http://schemas.microsoft.com/office/powerpoint/2010/main" val="425393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986FC-4708-7C21-09B9-3F356A659658}"/>
              </a:ext>
            </a:extLst>
          </p:cNvPr>
          <p:cNvSpPr>
            <a:spLocks noGrp="1"/>
          </p:cNvSpPr>
          <p:nvPr>
            <p:ph type="title"/>
          </p:nvPr>
        </p:nvSpPr>
        <p:spPr>
          <a:xfrm>
            <a:off x="1166191" y="1001351"/>
            <a:ext cx="9859618" cy="713311"/>
          </a:xfrm>
        </p:spPr>
        <p:txBody>
          <a:bodyPr vert="horz" lIns="91440" tIns="45720" rIns="91440" bIns="45720" rtlCol="0" anchor="b">
            <a:normAutofit fontScale="90000"/>
          </a:bodyPr>
          <a:lstStyle/>
          <a:p>
            <a:pPr algn="ctr"/>
            <a:r>
              <a:rPr lang="en-US" sz="3600" kern="1200" dirty="0">
                <a:solidFill>
                  <a:schemeClr val="tx1"/>
                </a:solidFill>
                <a:latin typeface="+mj-lt"/>
                <a:ea typeface="+mj-ea"/>
                <a:cs typeface="+mj-cs"/>
              </a:rPr>
              <a:t>Which seasons generate the most  purchases?</a:t>
            </a:r>
            <a:br>
              <a:rPr lang="en-US" sz="3600" kern="1200" dirty="0">
                <a:solidFill>
                  <a:schemeClr val="tx1"/>
                </a:solidFill>
                <a:latin typeface="+mj-lt"/>
                <a:ea typeface="+mj-ea"/>
                <a:cs typeface="+mj-cs"/>
              </a:rPr>
            </a:br>
            <a:br>
              <a:rPr lang="en-US" sz="3600" kern="1200" dirty="0">
                <a:solidFill>
                  <a:schemeClr val="tx1"/>
                </a:solidFill>
                <a:latin typeface="+mj-lt"/>
                <a:ea typeface="+mj-ea"/>
                <a:cs typeface="+mj-cs"/>
              </a:rPr>
            </a:br>
            <a:r>
              <a:rPr lang="en-US" sz="1600" dirty="0"/>
              <a:t>Fall generated the highest revenue, while Spring had the most purchases. Marketing efforts should be aligned with Fall’s high-value window, while volume-based promotions are better suited for Spring.</a:t>
            </a:r>
            <a:endParaRPr lang="en-US" sz="1600" kern="1200" dirty="0">
              <a:solidFill>
                <a:schemeClr val="tx1"/>
              </a:solidFill>
              <a:latin typeface="+mj-lt"/>
              <a:ea typeface="+mj-ea"/>
              <a:cs typeface="+mj-cs"/>
            </a:endParaRPr>
          </a:p>
        </p:txBody>
      </p:sp>
      <p:pic>
        <p:nvPicPr>
          <p:cNvPr id="5" name="Content Placeholder 4" descr="A screenshot of a computer screen&#10;&#10;AI-generated content may be incorrect.">
            <a:extLst>
              <a:ext uri="{FF2B5EF4-FFF2-40B4-BE49-F238E27FC236}">
                <a16:creationId xmlns:a16="http://schemas.microsoft.com/office/drawing/2014/main" id="{AF7CE62D-F7DB-DCD1-59FE-3B9AB5B717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53" y="1971040"/>
            <a:ext cx="12192000" cy="4886960"/>
          </a:xfrm>
          <a:prstGeom prst="rect">
            <a:avLst/>
          </a:prstGeom>
        </p:spPr>
      </p:pic>
    </p:spTree>
    <p:extLst>
      <p:ext uri="{BB962C8B-B14F-4D97-AF65-F5344CB8AC3E}">
        <p14:creationId xmlns:p14="http://schemas.microsoft.com/office/powerpoint/2010/main" val="3799157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5766-DFE9-94EB-B02F-85A6C13672FA}"/>
              </a:ext>
            </a:extLst>
          </p:cNvPr>
          <p:cNvSpPr>
            <a:spLocks noGrp="1"/>
          </p:cNvSpPr>
          <p:nvPr>
            <p:ph type="title"/>
          </p:nvPr>
        </p:nvSpPr>
        <p:spPr>
          <a:xfrm>
            <a:off x="0" y="0"/>
            <a:ext cx="10342179" cy="2005652"/>
          </a:xfrm>
        </p:spPr>
        <p:txBody>
          <a:bodyPr>
            <a:normAutofit fontScale="90000"/>
          </a:bodyPr>
          <a:lstStyle/>
          <a:p>
            <a:r>
              <a:rPr lang="en-US" dirty="0"/>
              <a:t> </a:t>
            </a:r>
            <a:r>
              <a:rPr lang="en-US" sz="2800" dirty="0"/>
              <a:t>Interactive Excel Dashboard (with Filters)</a:t>
            </a:r>
            <a:br>
              <a:rPr lang="en-US" sz="2800" dirty="0"/>
            </a:br>
            <a:r>
              <a:rPr lang="en-US" sz="1800" dirty="0"/>
              <a:t>This dashboard brings the SQL analysis to life through Excel’s interactive filters. Users can segment data by shipping type, customer frequency, and payment methods to observe how high-value customers behave. This empowers non-technical stakeholders to explore trends without querying the database.</a:t>
            </a:r>
            <a:br>
              <a:rPr lang="en-US" sz="2800" dirty="0"/>
            </a:br>
            <a:r>
              <a:rPr lang="en-US" sz="2800" dirty="0"/>
              <a:t> </a:t>
            </a:r>
          </a:p>
        </p:txBody>
      </p:sp>
      <p:pic>
        <p:nvPicPr>
          <p:cNvPr id="5" name="Content Placeholder 4" descr="A screenshot of a graph&#10;&#10;AI-generated content may be incorrect.">
            <a:extLst>
              <a:ext uri="{FF2B5EF4-FFF2-40B4-BE49-F238E27FC236}">
                <a16:creationId xmlns:a16="http://schemas.microsoft.com/office/drawing/2014/main" id="{A3C1A5DB-ACFE-1C9F-9881-85F66F5C6F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881352"/>
            <a:ext cx="12191999" cy="4976649"/>
          </a:xfrm>
        </p:spPr>
      </p:pic>
    </p:spTree>
    <p:extLst>
      <p:ext uri="{BB962C8B-B14F-4D97-AF65-F5344CB8AC3E}">
        <p14:creationId xmlns:p14="http://schemas.microsoft.com/office/powerpoint/2010/main" val="4092633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9DF0E-9281-D8C2-047E-B8AF2A2055F7}"/>
              </a:ext>
            </a:extLst>
          </p:cNvPr>
          <p:cNvSpPr>
            <a:spLocks noGrp="1"/>
          </p:cNvSpPr>
          <p:nvPr>
            <p:ph type="title"/>
          </p:nvPr>
        </p:nvSpPr>
        <p:spPr>
          <a:xfrm>
            <a:off x="0" y="294640"/>
            <a:ext cx="12344399" cy="1320800"/>
          </a:xfrm>
        </p:spPr>
        <p:txBody>
          <a:bodyPr vert="horz" lIns="91440" tIns="45720" rIns="91440" bIns="45720" rtlCol="0" anchor="ctr">
            <a:normAutofit fontScale="90000"/>
          </a:bodyPr>
          <a:lstStyle/>
          <a:p>
            <a:r>
              <a:rPr lang="en-US" sz="3600" kern="1200" dirty="0">
                <a:solidFill>
                  <a:srgbClr val="FFFFFF"/>
                </a:solidFill>
                <a:latin typeface="+mj-lt"/>
                <a:ea typeface="+mj-ea"/>
                <a:cs typeface="+mj-cs"/>
              </a:rPr>
              <a:t>Do discounts and promo codes increase purchases?</a:t>
            </a:r>
            <a:br>
              <a:rPr lang="en-US" sz="3600" kern="1200" dirty="0">
                <a:solidFill>
                  <a:srgbClr val="FFFFFF"/>
                </a:solidFill>
                <a:latin typeface="+mj-lt"/>
                <a:ea typeface="+mj-ea"/>
                <a:cs typeface="+mj-cs"/>
              </a:rPr>
            </a:br>
            <a:br>
              <a:rPr lang="en-US" sz="3600" kern="1200" dirty="0">
                <a:solidFill>
                  <a:srgbClr val="FFFFFF"/>
                </a:solidFill>
                <a:latin typeface="+mj-lt"/>
                <a:ea typeface="+mj-ea"/>
                <a:cs typeface="+mj-cs"/>
              </a:rPr>
            </a:br>
            <a:r>
              <a:rPr lang="en-US" sz="2000" dirty="0"/>
              <a:t>Promo codes drove fewer total purchases and revenue than discounts alone. This suggests that blanket promo codes may attract low-value, one-time customers — making discount optimization a better strategy.</a:t>
            </a:r>
            <a:endParaRPr lang="en-US" sz="2000" kern="1200" dirty="0">
              <a:solidFill>
                <a:srgbClr val="FFFFFF"/>
              </a:solidFill>
              <a:latin typeface="+mj-lt"/>
              <a:ea typeface="+mj-ea"/>
              <a:cs typeface="+mj-cs"/>
            </a:endParaRPr>
          </a:p>
        </p:txBody>
      </p:sp>
      <p:pic>
        <p:nvPicPr>
          <p:cNvPr id="7" name="Content Placeholder 6" descr="A screen shot of a graph&#10;&#10;AI-generated content may be incorrect.">
            <a:extLst>
              <a:ext uri="{FF2B5EF4-FFF2-40B4-BE49-F238E27FC236}">
                <a16:creationId xmlns:a16="http://schemas.microsoft.com/office/drawing/2014/main" id="{A4E60347-260B-2EE0-56CE-384326E01A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23440"/>
            <a:ext cx="12192000" cy="4734560"/>
          </a:xfrm>
          <a:prstGeom prst="rect">
            <a:avLst/>
          </a:prstGeom>
        </p:spPr>
      </p:pic>
    </p:spTree>
    <p:extLst>
      <p:ext uri="{BB962C8B-B14F-4D97-AF65-F5344CB8AC3E}">
        <p14:creationId xmlns:p14="http://schemas.microsoft.com/office/powerpoint/2010/main" val="2954172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A966B-8C78-8FA1-8D3A-12A9F384BC4A}"/>
              </a:ext>
            </a:extLst>
          </p:cNvPr>
          <p:cNvSpPr>
            <a:spLocks noGrp="1"/>
          </p:cNvSpPr>
          <p:nvPr>
            <p:ph type="title"/>
          </p:nvPr>
        </p:nvSpPr>
        <p:spPr>
          <a:xfrm>
            <a:off x="0" y="117438"/>
            <a:ext cx="11054080" cy="1558962"/>
          </a:xfrm>
        </p:spPr>
        <p:txBody>
          <a:bodyPr>
            <a:normAutofit fontScale="90000"/>
          </a:bodyPr>
          <a:lstStyle/>
          <a:p>
            <a:r>
              <a:rPr lang="en-US" sz="3600" dirty="0"/>
              <a:t> </a:t>
            </a:r>
            <a:r>
              <a:rPr lang="en-US" sz="2400" dirty="0"/>
              <a:t>Which shipping type is preferred by high-value    customers?</a:t>
            </a:r>
            <a:br>
              <a:rPr lang="en-US" sz="2400" dirty="0"/>
            </a:br>
            <a:br>
              <a:rPr lang="en-US" sz="2400" dirty="0"/>
            </a:br>
            <a:r>
              <a:rPr lang="en-US" sz="1800" dirty="0"/>
              <a:t>Free shipping is overwhelmingly favored by weekly subscribers, while express shipping is second. Loyalty programs should prioritize free shipping to retain top-tier customers</a:t>
            </a:r>
            <a:r>
              <a:rPr lang="en-US" sz="2400" dirty="0"/>
              <a:t>.</a:t>
            </a:r>
          </a:p>
        </p:txBody>
      </p:sp>
      <p:pic>
        <p:nvPicPr>
          <p:cNvPr id="5" name="Content Placeholder 4" descr="A screenshot of a graph&#10;&#10;AI-generated content may be incorrect.">
            <a:extLst>
              <a:ext uri="{FF2B5EF4-FFF2-40B4-BE49-F238E27FC236}">
                <a16:creationId xmlns:a16="http://schemas.microsoft.com/office/drawing/2014/main" id="{F796A57D-45DA-31B1-F506-BE0F36B424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98320"/>
            <a:ext cx="12110719" cy="5059679"/>
          </a:xfrm>
        </p:spPr>
      </p:pic>
    </p:spTree>
    <p:extLst>
      <p:ext uri="{BB962C8B-B14F-4D97-AF65-F5344CB8AC3E}">
        <p14:creationId xmlns:p14="http://schemas.microsoft.com/office/powerpoint/2010/main" val="689798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A78C-C8B9-4223-3B38-D754AFE97BD6}"/>
              </a:ext>
            </a:extLst>
          </p:cNvPr>
          <p:cNvSpPr>
            <a:spLocks noGrp="1"/>
          </p:cNvSpPr>
          <p:nvPr>
            <p:ph type="title"/>
          </p:nvPr>
        </p:nvSpPr>
        <p:spPr>
          <a:xfrm>
            <a:off x="290511" y="127598"/>
            <a:ext cx="11322369" cy="1400530"/>
          </a:xfrm>
        </p:spPr>
        <p:txBody>
          <a:bodyPr>
            <a:normAutofit fontScale="90000"/>
          </a:bodyPr>
          <a:lstStyle/>
          <a:p>
            <a:r>
              <a:rPr lang="en-US" sz="3200" dirty="0"/>
              <a:t>What payment methods are most common among the frequent shoppers?</a:t>
            </a:r>
            <a:br>
              <a:rPr lang="en-US" sz="3200" dirty="0"/>
            </a:br>
            <a:br>
              <a:rPr lang="en-US" sz="3200" dirty="0"/>
            </a:br>
            <a:r>
              <a:rPr lang="en-US" sz="1600" dirty="0"/>
              <a:t>Credit Cards remain the dominant method among frequent shoppers, followed closely by PayPal. Ensuring flexible and secure digital options supports a smooth checkout experience and high conversion rates.</a:t>
            </a:r>
          </a:p>
        </p:txBody>
      </p:sp>
      <p:pic>
        <p:nvPicPr>
          <p:cNvPr id="5" name="Content Placeholder 4" descr="A graph of a bar chart&#10;&#10;AI-generated content may be incorrect.">
            <a:extLst>
              <a:ext uri="{FF2B5EF4-FFF2-40B4-BE49-F238E27FC236}">
                <a16:creationId xmlns:a16="http://schemas.microsoft.com/office/drawing/2014/main" id="{4E019181-A650-946F-FAD8-01353C2EEAD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33600"/>
            <a:ext cx="12090399" cy="4724400"/>
          </a:xfrm>
        </p:spPr>
      </p:pic>
    </p:spTree>
    <p:extLst>
      <p:ext uri="{BB962C8B-B14F-4D97-AF65-F5344CB8AC3E}">
        <p14:creationId xmlns:p14="http://schemas.microsoft.com/office/powerpoint/2010/main" val="1205335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11AF2B7-B191-3C03-CC24-D5FE4F7FE6B3}"/>
              </a:ext>
            </a:extLst>
          </p:cNvPr>
          <p:cNvSpPr>
            <a:spLocks noGrp="1"/>
          </p:cNvSpPr>
          <p:nvPr>
            <p:ph type="title"/>
          </p:nvPr>
        </p:nvSpPr>
        <p:spPr>
          <a:xfrm>
            <a:off x="646113" y="1892355"/>
            <a:ext cx="9404350" cy="1400175"/>
          </a:xfrm>
        </p:spPr>
        <p:txBody>
          <a:bodyPr>
            <a:normAutofit/>
          </a:bodyPr>
          <a:lstStyle/>
          <a:p>
            <a:r>
              <a:rPr lang="en-US" sz="1400" dirty="0"/>
              <a:t> </a:t>
            </a:r>
          </a:p>
        </p:txBody>
      </p:sp>
      <p:sp>
        <p:nvSpPr>
          <p:cNvPr id="6" name="Rectangle 1">
            <a:extLst>
              <a:ext uri="{FF2B5EF4-FFF2-40B4-BE49-F238E27FC236}">
                <a16:creationId xmlns:a16="http://schemas.microsoft.com/office/drawing/2014/main" id="{A10B0A95-C976-F3BF-7F22-95CED905ED9E}"/>
              </a:ext>
            </a:extLst>
          </p:cNvPr>
          <p:cNvSpPr>
            <a:spLocks noChangeArrowheads="1"/>
          </p:cNvSpPr>
          <p:nvPr/>
        </p:nvSpPr>
        <p:spPr bwMode="auto">
          <a:xfrm>
            <a:off x="646113" y="957102"/>
            <a:ext cx="112166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 Conclusion &amp; Next Steps</a:t>
            </a:r>
          </a:p>
          <a:p>
            <a:endParaRPr lang="en-US" b="1" dirty="0"/>
          </a:p>
          <a:p>
            <a:r>
              <a:rPr lang="en-US" b="1" dirty="0"/>
              <a:t>Slide Content:</a:t>
            </a:r>
            <a:endParaRPr lang="en-US" dirty="0"/>
          </a:p>
          <a:p>
            <a:endParaRPr lang="en-US" b="1" dirty="0"/>
          </a:p>
          <a:p>
            <a:r>
              <a:rPr lang="en-US" b="1" dirty="0"/>
              <a:t>Conclusion:</a:t>
            </a:r>
            <a:br>
              <a:rPr lang="en-US" dirty="0"/>
            </a:br>
            <a:r>
              <a:rPr lang="en-US" dirty="0"/>
              <a:t>Through SQL and Excel-based visualization, this project uncovered actionable insights </a:t>
            </a:r>
          </a:p>
          <a:p>
            <a:r>
              <a:rPr lang="en-US" dirty="0"/>
              <a:t>about revenue timing, customer satisfaction, loyalty drivers, and purchase behavior. The interactive dashboard provides an intuitive tool for deeper exploration by business teams.</a:t>
            </a:r>
          </a:p>
          <a:p>
            <a:endParaRPr lang="en-US" b="1" dirty="0"/>
          </a:p>
          <a:p>
            <a:r>
              <a:rPr lang="en-US" b="1" dirty="0"/>
              <a:t>Next Steps:</a:t>
            </a:r>
            <a:endParaRPr lang="en-US" dirty="0"/>
          </a:p>
          <a:p>
            <a:pPr lvl="1"/>
            <a:r>
              <a:rPr lang="en-US" dirty="0"/>
              <a:t>Expand analysis to include </a:t>
            </a:r>
            <a:r>
              <a:rPr lang="en-US" b="1" dirty="0"/>
              <a:t>regional or product-level dimensions</a:t>
            </a:r>
            <a:endParaRPr lang="en-US" dirty="0"/>
          </a:p>
          <a:p>
            <a:pPr lvl="1"/>
            <a:r>
              <a:rPr lang="en-US" dirty="0"/>
              <a:t>Migrate visualizations to </a:t>
            </a:r>
            <a:r>
              <a:rPr lang="en-US" b="1" dirty="0"/>
              <a:t>Power BI or Tableau</a:t>
            </a:r>
            <a:r>
              <a:rPr lang="en-US" dirty="0"/>
              <a:t> for broader BI integration</a:t>
            </a:r>
          </a:p>
          <a:p>
            <a:pPr lvl="1"/>
            <a:r>
              <a:rPr lang="en-US" dirty="0"/>
              <a:t>Implement </a:t>
            </a:r>
            <a:r>
              <a:rPr lang="en-US" b="1" dirty="0"/>
              <a:t>real-time refresh</a:t>
            </a:r>
            <a:r>
              <a:rPr lang="en-US" dirty="0"/>
              <a:t> of SQL data using Excel's external connections</a:t>
            </a:r>
          </a:p>
          <a:p>
            <a:pPr lvl="1"/>
            <a:r>
              <a:rPr lang="en-US" dirty="0"/>
              <a:t>Develop a </a:t>
            </a:r>
            <a:r>
              <a:rPr lang="en-US" b="1" dirty="0"/>
              <a:t>predictive model</a:t>
            </a:r>
            <a:r>
              <a:rPr lang="en-US" dirty="0"/>
              <a:t> to forecast top customer behaviors and churn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31554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81</TotalTime>
  <Words>580</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Unicode MS</vt:lpstr>
      <vt:lpstr>Century Gothic</vt:lpstr>
      <vt:lpstr>Wingdings 3</vt:lpstr>
      <vt:lpstr>Ion</vt:lpstr>
      <vt:lpstr>Shopping Trends &amp; Customer Behavior Analysis Using SQL</vt:lpstr>
      <vt:lpstr>🧰 Tools &amp; Dataset Overview  </vt:lpstr>
      <vt:lpstr>🛒 Shopping Trends SQL Analysis  Project Overview This presentation showcases visual insights from an in-depth SQL analysis of customer shopping behavior, sales performance, and operational patterns.  🔍 What You'll Find Inside:  Customer Behavior: Top 10 high-value customers, frequency trends, review impact  Sales Insights: Seasonal revenue, purchase volume, discount/promo effectiveness  Operational Patterns: Preferred shipping methods &amp; payment options  Marketing Insights: Correlation between satisfaction and spending habits 📈 Each chart is directly tied to SQL queries used in the project, with clear insights and strategic recommendations for stakeholders in sales, marketing, and logistics.  </vt:lpstr>
      <vt:lpstr>Which seasons generate the most  purchases?  Fall generated the highest revenue, while Spring had the most purchases. Marketing efforts should be aligned with Fall’s high-value window, while volume-based promotions are better suited for Spring.</vt:lpstr>
      <vt:lpstr> Interactive Excel Dashboard (with Filters) This dashboard brings the SQL analysis to life through Excel’s interactive filters. Users can segment data by shipping type, customer frequency, and payment methods to observe how high-value customers behave. This empowers non-technical stakeholders to explore trends without querying the database.  </vt:lpstr>
      <vt:lpstr>Do discounts and promo codes increase purchases?  Promo codes drove fewer total purchases and revenue than discounts alone. This suggests that blanket promo codes may attract low-value, one-time customers — making discount optimization a better strategy.</vt:lpstr>
      <vt:lpstr> Which shipping type is preferred by high-value    customers?  Free shipping is overwhelmingly favored by weekly subscribers, while express shipping is second. Loyalty programs should prioritize free shipping to retain top-tier customers.</vt:lpstr>
      <vt:lpstr>What payment methods are most common among the frequent shoppers?  Credit Cards remain the dominant method among frequent shoppers, followed closely by PayPal. Ensuring flexible and secure digital options supports a smooth checkout experience and high conversion rates.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18329206948</dc:creator>
  <cp:lastModifiedBy>18329206948</cp:lastModifiedBy>
  <cp:revision>3</cp:revision>
  <dcterms:created xsi:type="dcterms:W3CDTF">2025-06-14T03:18:14Z</dcterms:created>
  <dcterms:modified xsi:type="dcterms:W3CDTF">2025-06-14T06:14:16Z</dcterms:modified>
</cp:coreProperties>
</file>