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1" roundtripDataSignature="AMtx7mj0YqUW4pTp7OB26L1JZl4isM4w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customschemas.google.com/relationships/presentationmetadata" Target="metadata"/><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anielwilczak101/EasyGA"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introduction-to-genetic-algorithms-including-example-code-e396e98d8bf3" TargetMode="External"/><Relationship Id="rId3" Type="http://schemas.openxmlformats.org/officeDocument/2006/relationships/hyperlink" Target="https://www.geeksforgeeks.org/genetic-algorithms/" TargetMode="External"/><Relationship Id="rId4" Type="http://schemas.openxmlformats.org/officeDocument/2006/relationships/hyperlink" Target="https://www.mathworks.com/help/gads/what-is-the-genetic-algorithm.html" TargetMode="External"/><Relationship Id="rId5" Type="http://schemas.openxmlformats.org/officeDocument/2006/relationships/hyperlink" Target="https://www.mathworks.com/help/gads/how-the-genetic-algorithm-works.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4tu.nl/articles/dataset/Synthetic_event_logs_-_review_example_large_xes_gz/12716609" TargetMode="External"/><Relationship Id="rId3" Type="http://schemas.openxmlformats.org/officeDocument/2006/relationships/hyperlink" Target="https://github.com/AdaptiveBProcess/GenerativeLSTM/blob/master/input_files/event_logs.zip" TargetMode="External"/><Relationship Id="rId4" Type="http://schemas.openxmlformats.org/officeDocument/2006/relationships/hyperlink" Target="https://data.4tu.nl/articles/dataset/BPI_Challenge_2012/12689204"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b894c348ab_1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b894c348a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b894c348ab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b894c348a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b894c348ab_1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b894c348a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b894c348ab_1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b894c348ab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b894c348ab_1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b894c348ab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Some commercial, some open-source</a:t>
            </a:r>
            <a:endParaRPr/>
          </a:p>
        </p:txBody>
      </p:sp>
      <p:sp>
        <p:nvSpPr>
          <p:cNvPr id="431" name="Google Shape;4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Used to interact directly</a:t>
            </a:r>
            <a:r>
              <a:rPr lang="en-US"/>
              <a:t> with the event log and perform all the necessary model generation </a:t>
            </a:r>
            <a:endParaRPr/>
          </a:p>
        </p:txBody>
      </p:sp>
      <p:sp>
        <p:nvSpPr>
          <p:cNvPr id="437" name="Google Shape;4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b894c348ab_1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b894c348ab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Manually calculated the cpm, there can be human errors with </a:t>
            </a:r>
            <a:r>
              <a:rPr lang="en-US"/>
              <a:t>complex</a:t>
            </a:r>
            <a:r>
              <a:rPr lang="en-US"/>
              <a:t> and large </a:t>
            </a:r>
            <a:r>
              <a:rPr lang="en-US"/>
              <a:t>activities</a:t>
            </a:r>
            <a:r>
              <a:rPr lang="en-US"/>
              <a:t> number and relationships</a:t>
            </a:r>
            <a:endParaRPr/>
          </a:p>
          <a:p>
            <a:pPr indent="0" lvl="0" marL="0" rtl="0" algn="l">
              <a:spcBef>
                <a:spcPts val="0"/>
              </a:spcBef>
              <a:spcAft>
                <a:spcPts val="0"/>
              </a:spcAft>
              <a:buNone/>
            </a:pPr>
            <a:r>
              <a:rPr lang="en-US"/>
              <a:t>If we can Algothirmaclly solve for the cpm of any given datasets, thall be great, but it is uccrently impossible in PM4PY. Also, some dependency needs to make sense as sometimes, some </a:t>
            </a:r>
            <a:r>
              <a:rPr lang="en-US"/>
              <a:t>activities</a:t>
            </a:r>
            <a:r>
              <a:rPr lang="en-US"/>
              <a:t> might be connected but those might be outliers and do not define the entire process model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https://github.com/danielwilczak101/EasyGA</a:t>
            </a:r>
            <a:br>
              <a:rPr lang="en-US"/>
            </a:br>
            <a:endParaRPr/>
          </a:p>
        </p:txBody>
      </p:sp>
      <p:sp>
        <p:nvSpPr>
          <p:cNvPr id="461" name="Google Shape;4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b894c348ab_1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b894c348ab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https://towardsdatascience.com/introduction-to-genetic-algorithms-including-example-code-e396e98d8bf3</a:t>
            </a:r>
            <a:endParaRPr/>
          </a:p>
          <a:p>
            <a:pPr indent="0" lvl="0" marL="0" rtl="0" algn="l">
              <a:spcBef>
                <a:spcPts val="0"/>
              </a:spcBef>
              <a:spcAft>
                <a:spcPts val="0"/>
              </a:spcAft>
              <a:buNone/>
            </a:pPr>
            <a:r>
              <a:rPr lang="en-US" u="sng">
                <a:solidFill>
                  <a:schemeClr val="hlink"/>
                </a:solidFill>
                <a:hlinkClick r:id="rId3"/>
              </a:rPr>
              <a:t>https://www.geeksforgeeks.org/genetic-algorithms/</a:t>
            </a:r>
            <a:endParaRPr/>
          </a:p>
          <a:p>
            <a:pPr indent="0" lvl="0" marL="0" rtl="0" algn="l">
              <a:spcBef>
                <a:spcPts val="0"/>
              </a:spcBef>
              <a:spcAft>
                <a:spcPts val="0"/>
              </a:spcAft>
              <a:buNone/>
            </a:pPr>
            <a:r>
              <a:rPr lang="en-US" u="sng">
                <a:solidFill>
                  <a:schemeClr val="hlink"/>
                </a:solidFill>
                <a:hlinkClick r:id="rId4"/>
              </a:rPr>
              <a:t>https://www.mathworks.com/help/gads/what-is-the-genetic-algorithm.html</a:t>
            </a:r>
            <a:endParaRPr/>
          </a:p>
          <a:p>
            <a:pPr indent="0" lvl="0" marL="0" rtl="0" algn="l">
              <a:spcBef>
                <a:spcPts val="0"/>
              </a:spcBef>
              <a:spcAft>
                <a:spcPts val="0"/>
              </a:spcAft>
              <a:buNone/>
            </a:pPr>
            <a:r>
              <a:rPr lang="en-US" u="sng">
                <a:solidFill>
                  <a:schemeClr val="hlink"/>
                </a:solidFill>
                <a:hlinkClick r:id="rId5"/>
              </a:rPr>
              <a:t>https://www.mathworks.com/help/gads/how-the-genetic-algorithm-works.html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b894c348ab_1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b894c348ab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b894c348ab_1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b894c348ab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u="sng">
                <a:solidFill>
                  <a:schemeClr val="hlink"/>
                </a:solidFill>
                <a:hlinkClick r:id="rId2"/>
              </a:rPr>
              <a:t>https://data.4tu.nl/articles/dataset/Synthetic_event_logs_-_review_example_large_xes_gz/12716609</a:t>
            </a:r>
            <a:endParaRPr/>
          </a:p>
          <a:p>
            <a:pPr indent="0" lvl="0" marL="0" rtl="0" algn="l">
              <a:spcBef>
                <a:spcPts val="0"/>
              </a:spcBef>
              <a:spcAft>
                <a:spcPts val="0"/>
              </a:spcAft>
              <a:buNone/>
            </a:pPr>
            <a:r>
              <a:rPr lang="en-US" u="sng">
                <a:solidFill>
                  <a:schemeClr val="hlink"/>
                </a:solidFill>
                <a:hlinkClick r:id="rId3"/>
              </a:rPr>
              <a:t>https://github.com/AdaptiveBProcess/GenerativeLSTM/blob/master/input_files/event_logs.zip</a:t>
            </a:r>
            <a:endParaRPr/>
          </a:p>
          <a:p>
            <a:pPr indent="0" lvl="0" marL="0" rtl="0" algn="l">
              <a:spcBef>
                <a:spcPts val="0"/>
              </a:spcBef>
              <a:spcAft>
                <a:spcPts val="0"/>
              </a:spcAft>
              <a:buNone/>
            </a:pPr>
            <a:r>
              <a:rPr lang="en-US" u="sng">
                <a:solidFill>
                  <a:schemeClr val="hlink"/>
                </a:solidFill>
                <a:hlinkClick r:id="rId4"/>
              </a:rPr>
              <a:t>https://data.4tu.nl/articles/dataset/BPI_Challenge_2012/12689204</a:t>
            </a:r>
            <a:endParaRPr/>
          </a:p>
          <a:p>
            <a:pPr indent="0" lvl="0" marL="0" rtl="0" algn="l">
              <a:spcBef>
                <a:spcPts val="0"/>
              </a:spcBef>
              <a:spcAft>
                <a:spcPts val="0"/>
              </a:spcAft>
              <a:buNone/>
            </a:pPr>
            <a:r>
              <a:t/>
            </a:r>
            <a:endParaRPr/>
          </a:p>
        </p:txBody>
      </p:sp>
      <p:sp>
        <p:nvSpPr>
          <p:cNvPr id="498" name="Google Shape;49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b894c348ab_1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b894c348ab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US" sz="1300">
                <a:solidFill>
                  <a:srgbClr val="212121"/>
                </a:solidFill>
              </a:rPr>
              <a:t>The subcontracting metric calculates how many times the work of an individual is interleaved by the work of some other individual, only to eventually “return” to the original individual.</a:t>
            </a:r>
            <a:endParaRPr sz="1300">
              <a:solidFill>
                <a:srgbClr val="212121"/>
              </a:solidFill>
            </a:endParaRPr>
          </a:p>
          <a:p>
            <a:pPr indent="0" lvl="0" marL="0" rtl="0" algn="l">
              <a:lnSpc>
                <a:spcPct val="160000"/>
              </a:lnSpc>
              <a:spcBef>
                <a:spcPts val="0"/>
              </a:spcBef>
              <a:spcAft>
                <a:spcPts val="0"/>
              </a:spcAft>
              <a:buNone/>
            </a:pPr>
            <a:r>
              <a:t/>
            </a:r>
            <a:endParaRPr sz="1300">
              <a:solidFill>
                <a:srgbClr val="212121"/>
              </a:solidFill>
            </a:endParaRPr>
          </a:p>
          <a:p>
            <a:pPr indent="0" lvl="0" marL="0" rtl="0" algn="l">
              <a:lnSpc>
                <a:spcPct val="160000"/>
              </a:lnSpc>
              <a:spcBef>
                <a:spcPts val="1100"/>
              </a:spcBef>
              <a:spcAft>
                <a:spcPts val="0"/>
              </a:spcAft>
              <a:buNone/>
            </a:pPr>
            <a:r>
              <a:rPr b="1" lang="en-US" sz="1300">
                <a:solidFill>
                  <a:srgbClr val="212121"/>
                </a:solidFill>
              </a:rPr>
              <a:t>Result: </a:t>
            </a:r>
            <a:r>
              <a:rPr lang="en-US" sz="1300">
                <a:solidFill>
                  <a:srgbClr val="212121"/>
                </a:solidFill>
              </a:rPr>
              <a:t>Pete has work that is interleaved by John, Mary, and Pam that eventually comes back to him. On the other hand, the three people who do not interleaved other people's work are : </a:t>
            </a:r>
            <a:endParaRPr sz="1300">
              <a:solidFill>
                <a:srgbClr val="212121"/>
              </a:solidFill>
            </a:endParaRPr>
          </a:p>
          <a:p>
            <a:pPr indent="-298450" lvl="0" marL="558800" rtl="0" algn="l">
              <a:lnSpc>
                <a:spcPct val="115000"/>
              </a:lnSpc>
              <a:spcBef>
                <a:spcPts val="0"/>
              </a:spcBef>
              <a:spcAft>
                <a:spcPts val="0"/>
              </a:spcAft>
              <a:buClr>
                <a:schemeClr val="dk1"/>
              </a:buClr>
              <a:buSzPts val="1100"/>
              <a:buChar char="■"/>
            </a:pPr>
            <a:r>
              <a:rPr lang="en-US" sz="1300">
                <a:solidFill>
                  <a:srgbClr val="212121"/>
                </a:solidFill>
              </a:rPr>
              <a:t>Mike, Anne, and Carol</a:t>
            </a:r>
            <a:endParaRPr sz="1300">
              <a:solidFill>
                <a:srgbClr val="212121"/>
              </a:solidFill>
            </a:endParaRPr>
          </a:p>
          <a:p>
            <a:pPr indent="0" lvl="0" marL="0" rtl="0" algn="l">
              <a:lnSpc>
                <a:spcPct val="160000"/>
              </a:lnSpc>
              <a:spcBef>
                <a:spcPts val="0"/>
              </a:spcBef>
              <a:spcAft>
                <a:spcPts val="0"/>
              </a:spcAft>
              <a:buNone/>
            </a:pPr>
            <a:r>
              <a:t/>
            </a:r>
            <a:endParaRPr sz="1300">
              <a:solidFill>
                <a:srgbClr val="212121"/>
              </a:solidFill>
            </a:endParaRPr>
          </a:p>
        </p:txBody>
      </p:sp>
      <p:sp>
        <p:nvSpPr>
          <p:cNvPr id="530" name="Google Shape;5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More </a:t>
            </a:r>
            <a:r>
              <a:rPr lang="en-US"/>
              <a:t>evenly</a:t>
            </a:r>
            <a:r>
              <a:rPr lang="en-US"/>
              <a:t> distributed count of event per activity</a:t>
            </a:r>
            <a:endParaRPr/>
          </a:p>
        </p:txBody>
      </p:sp>
      <p:sp>
        <p:nvSpPr>
          <p:cNvPr id="549" name="Google Shape;54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very few people are gonna be </a:t>
            </a:r>
            <a:r>
              <a:rPr lang="en-US"/>
              <a:t>heavily</a:t>
            </a:r>
            <a:r>
              <a:rPr lang="en-US"/>
              <a:t> </a:t>
            </a:r>
            <a:r>
              <a:rPr lang="en-US"/>
              <a:t>involved</a:t>
            </a:r>
            <a:r>
              <a:rPr lang="en-US"/>
              <a:t> in this case, more participate from Anne.</a:t>
            </a:r>
            <a:endParaRPr/>
          </a:p>
        </p:txBody>
      </p:sp>
      <p:sp>
        <p:nvSpPr>
          <p:cNvPr id="555" name="Google Shape;55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b894c348ab_1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b894c348ab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b894c348ab_1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b894c348ab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b894c348ab_1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b894c348ab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b894c348ab_1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1b894c348ab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 lot less people will need to be </a:t>
            </a:r>
            <a:r>
              <a:rPr lang="en-US"/>
              <a:t>involved</a:t>
            </a:r>
            <a:r>
              <a:rPr lang="en-US"/>
              <a:t> </a:t>
            </a:r>
            <a:endParaRPr/>
          </a:p>
          <a:p>
            <a:pPr indent="0" lvl="0" marL="0" rtl="0" algn="l">
              <a:spcBef>
                <a:spcPts val="0"/>
              </a:spcBef>
              <a:spcAft>
                <a:spcPts val="0"/>
              </a:spcAft>
              <a:buNone/>
            </a:pPr>
            <a:r>
              <a:rPr lang="en-US"/>
              <a:t>Significant event </a:t>
            </a:r>
            <a:r>
              <a:rPr lang="en-US"/>
              <a:t>number drop</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b894c348ab_1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b894c348ab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b894c348ab_1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b894c348ab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b894c348ab_1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b894c348ab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No increase in median case duration</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b894c348ab_1_4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b894c348ab_1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1b894c348ab_1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1b894c348ab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b894c348ab_1_4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b894c348ab_1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1b894c348ab_1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1b894c348ab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Fewest amount of resource </a:t>
            </a:r>
            <a:r>
              <a:rPr lang="en-US"/>
              <a:t>involved</a:t>
            </a:r>
            <a:endParaRPr/>
          </a:p>
          <a:p>
            <a:pPr indent="0" lvl="0" marL="0" rtl="0" algn="l">
              <a:spcBef>
                <a:spcPts val="0"/>
              </a:spcBef>
              <a:spcAft>
                <a:spcPts val="0"/>
              </a:spcAft>
              <a:buNone/>
            </a:pPr>
            <a:r>
              <a:rPr lang="en-US"/>
              <a:t>fevest event generated</a:t>
            </a:r>
            <a:endParaRPr/>
          </a:p>
          <a:p>
            <a:pPr indent="0" lvl="0" marL="0" rtl="0" algn="l">
              <a:spcBef>
                <a:spcPts val="0"/>
              </a:spcBef>
              <a:spcAft>
                <a:spcPts val="0"/>
              </a:spcAft>
              <a:buNone/>
            </a:pPr>
            <a:r>
              <a:rPr lang="en-US"/>
              <a:t>Breaks patterns in the overall process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b894c348ab_1_3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b894c348ab_1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1b894c348ab_1_3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1b894c348ab_1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invalid means a lot of those events are terminated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b894c348ab_1_3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b894c348ab_1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b894c348ab_1_4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1b894c348ab_1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b894c348ab_1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1b894c348ab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b894c348ab_1_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b894c348ab_1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b894c348ab_1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b894c348ab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1b894c348ab_1_4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1b894c348ab_1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No invalid</a:t>
            </a:r>
            <a:endParaRPr/>
          </a:p>
          <a:p>
            <a:pPr indent="0" lvl="0" marL="0" rtl="0" algn="l">
              <a:spcBef>
                <a:spcPts val="0"/>
              </a:spcBef>
              <a:spcAft>
                <a:spcPts val="0"/>
              </a:spcAft>
              <a:buNone/>
            </a:pPr>
            <a:r>
              <a:rPr lang="en-US"/>
              <a:t>fewest of events and resources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b894c348ab_1_4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b894c348ab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b894c348ab_1_4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b894c348ab_1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minimize the most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b894c348ab_1_4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b894c348ab_1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Lowest, make sense since it is more optimized</a:t>
            </a:r>
            <a:endParaRPr/>
          </a:p>
          <a:p>
            <a:pPr indent="0" lvl="0" marL="0" rtl="0" algn="l">
              <a:spcBef>
                <a:spcPts val="0"/>
              </a:spcBef>
              <a:spcAft>
                <a:spcPts val="0"/>
              </a:spcAft>
              <a:buNone/>
            </a:pPr>
            <a:r>
              <a:rPr lang="en-US"/>
              <a:t>Biased?</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b894c348ab_1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b894c348ab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Field is relatively new and growing rapidly</a:t>
            </a:r>
            <a:endParaRPr/>
          </a:p>
        </p:txBody>
      </p:sp>
      <p:sp>
        <p:nvSpPr>
          <p:cNvPr id="366" name="Google Shape;3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b894c348ab_1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b894c348ab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228600" rtl="0" algn="l">
              <a:lnSpc>
                <a:spcPct val="120000"/>
              </a:lnSpc>
              <a:spcBef>
                <a:spcPts val="1000"/>
              </a:spcBef>
              <a:spcAft>
                <a:spcPts val="0"/>
              </a:spcAft>
              <a:buClr>
                <a:srgbClr val="F81B02"/>
              </a:buClr>
              <a:buSzPts val="1980"/>
              <a:buFont typeface="Noto Sans Symbols"/>
              <a:buChar char="▪"/>
            </a:pPr>
            <a:r>
              <a:rPr lang="en-US" sz="1800">
                <a:solidFill>
                  <a:schemeClr val="dk1"/>
                </a:solidFill>
                <a:latin typeface="Rockwell"/>
                <a:ea typeface="Rockwell"/>
                <a:cs typeface="Rockwell"/>
                <a:sym typeface="Rockwell"/>
              </a:rPr>
              <a:t>Advantages and disadvantages of each implementation</a:t>
            </a:r>
            <a:endParaRPr sz="4000">
              <a:solidFill>
                <a:srgbClr val="FFFEFF"/>
              </a:solidFill>
              <a:latin typeface="Calibri"/>
              <a:ea typeface="Calibri"/>
              <a:cs typeface="Calibri"/>
              <a:sym typeface="Calibri"/>
            </a:endParaRPr>
          </a:p>
          <a:p>
            <a:pPr indent="0" lvl="0" marL="0" rtl="0" algn="l">
              <a:spcBef>
                <a:spcPts val="0"/>
              </a:spcBef>
              <a:spcAft>
                <a:spcPts val="0"/>
              </a:spcAft>
              <a:buNone/>
            </a:pPr>
            <a:r>
              <a:t/>
            </a:r>
            <a:endParaRPr/>
          </a:p>
        </p:txBody>
      </p:sp>
      <p:sp>
        <p:nvSpPr>
          <p:cNvPr id="729" name="Google Shape;729;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b894c348ab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b894c348a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b894c348ab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b894c348a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b894c348ab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b894c348a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70"/>
          <p:cNvGrpSpPr/>
          <p:nvPr/>
        </p:nvGrpSpPr>
        <p:grpSpPr>
          <a:xfrm>
            <a:off x="-329674" y="-59376"/>
            <a:ext cx="12515851" cy="6923798"/>
            <a:chOff x="-329674" y="-51881"/>
            <a:chExt cx="12515851" cy="6923798"/>
          </a:xfrm>
        </p:grpSpPr>
        <p:sp>
          <p:nvSpPr>
            <p:cNvPr id="13" name="Google Shape;13;p70"/>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70"/>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70"/>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70"/>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70"/>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70"/>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70"/>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70"/>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70"/>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70"/>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70"/>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70"/>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70"/>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70"/>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70"/>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0"/>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70"/>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0"/>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0"/>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70"/>
          <p:cNvGrpSpPr/>
          <p:nvPr/>
        </p:nvGrpSpPr>
        <p:grpSpPr>
          <a:xfrm>
            <a:off x="1669293" y="1186483"/>
            <a:ext cx="8848345" cy="4477933"/>
            <a:chOff x="1669293" y="1186483"/>
            <a:chExt cx="8848345" cy="4477933"/>
          </a:xfrm>
        </p:grpSpPr>
        <p:sp>
          <p:nvSpPr>
            <p:cNvPr id="33" name="Google Shape;33;p70"/>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0"/>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0"/>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70"/>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lvl1pPr lvl="0" algn="ctr">
              <a:lnSpc>
                <a:spcPct val="80000"/>
              </a:lnSpc>
              <a:spcBef>
                <a:spcPts val="0"/>
              </a:spcBef>
              <a:spcAft>
                <a:spcPts val="0"/>
              </a:spcAft>
              <a:buClr>
                <a:srgbClr val="FFFEFF"/>
              </a:buClr>
              <a:buSzPts val="5400"/>
              <a:buFont typeface="Calibri"/>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0"/>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lvl1pPr lvl="0" algn="ctr">
              <a:lnSpc>
                <a:spcPct val="100000"/>
              </a:lnSpc>
              <a:spcBef>
                <a:spcPts val="1000"/>
              </a:spcBef>
              <a:spcAft>
                <a:spcPts val="0"/>
              </a:spcAft>
              <a:buSzPts val="1980"/>
              <a:buNone/>
              <a:defRPr b="0" sz="180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p:txBody>
      </p:sp>
      <p:sp>
        <p:nvSpPr>
          <p:cNvPr id="38" name="Google Shape;38;p7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0"/>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70"/>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0" name="Shape 270"/>
        <p:cNvGrpSpPr/>
        <p:nvPr/>
      </p:nvGrpSpPr>
      <p:grpSpPr>
        <a:xfrm>
          <a:off x="0" y="0"/>
          <a:ext cx="0" cy="0"/>
          <a:chOff x="0" y="0"/>
          <a:chExt cx="0" cy="0"/>
        </a:xfrm>
      </p:grpSpPr>
      <p:grpSp>
        <p:nvGrpSpPr>
          <p:cNvPr id="271" name="Google Shape;271;p79"/>
          <p:cNvGrpSpPr/>
          <p:nvPr/>
        </p:nvGrpSpPr>
        <p:grpSpPr>
          <a:xfrm>
            <a:off x="-417513" y="0"/>
            <a:ext cx="12584114" cy="6853238"/>
            <a:chOff x="-417513" y="0"/>
            <a:chExt cx="12584114" cy="6853238"/>
          </a:xfrm>
        </p:grpSpPr>
        <p:sp>
          <p:nvSpPr>
            <p:cNvPr id="272" name="Google Shape;272;p7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7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7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7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7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7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7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7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7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7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7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7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7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79"/>
          <p:cNvGrpSpPr/>
          <p:nvPr/>
        </p:nvGrpSpPr>
        <p:grpSpPr>
          <a:xfrm>
            <a:off x="800144" y="1699589"/>
            <a:ext cx="3674476" cy="3470421"/>
            <a:chOff x="697883" y="1816768"/>
            <a:chExt cx="3674476" cy="3470421"/>
          </a:xfrm>
        </p:grpSpPr>
        <p:sp>
          <p:nvSpPr>
            <p:cNvPr id="294" name="Google Shape;294;p79"/>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79"/>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79"/>
          <p:cNvSpPr txBox="1"/>
          <p:nvPr>
            <p:ph type="title"/>
          </p:nvPr>
        </p:nvSpPr>
        <p:spPr>
          <a:xfrm>
            <a:off x="888632" y="2349925"/>
            <a:ext cx="3501196" cy="2456441"/>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79"/>
          <p:cNvSpPr txBox="1"/>
          <p:nvPr>
            <p:ph idx="1" type="body"/>
          </p:nvPr>
        </p:nvSpPr>
        <p:spPr>
          <a:xfrm rot="5400000">
            <a:off x="5618955" y="285747"/>
            <a:ext cx="5257090" cy="6275035"/>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99" name="Google Shape;299;p7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79"/>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7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2" name="Shape 302"/>
        <p:cNvGrpSpPr/>
        <p:nvPr/>
      </p:nvGrpSpPr>
      <p:grpSpPr>
        <a:xfrm>
          <a:off x="0" y="0"/>
          <a:ext cx="0" cy="0"/>
          <a:chOff x="0" y="0"/>
          <a:chExt cx="0" cy="0"/>
        </a:xfrm>
      </p:grpSpPr>
      <p:grpSp>
        <p:nvGrpSpPr>
          <p:cNvPr id="303" name="Google Shape;303;p80"/>
          <p:cNvGrpSpPr/>
          <p:nvPr/>
        </p:nvGrpSpPr>
        <p:grpSpPr>
          <a:xfrm flipH="1">
            <a:off x="0" y="0"/>
            <a:ext cx="12584114" cy="6853238"/>
            <a:chOff x="-417513" y="0"/>
            <a:chExt cx="12584114" cy="6853238"/>
          </a:xfrm>
        </p:grpSpPr>
        <p:sp>
          <p:nvSpPr>
            <p:cNvPr id="304" name="Google Shape;304;p8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8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8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80"/>
          <p:cNvGrpSpPr/>
          <p:nvPr/>
        </p:nvGrpSpPr>
        <p:grpSpPr>
          <a:xfrm>
            <a:off x="7718948" y="1699589"/>
            <a:ext cx="3674476" cy="3470421"/>
            <a:chOff x="697883" y="1816768"/>
            <a:chExt cx="3674476" cy="3470421"/>
          </a:xfrm>
        </p:grpSpPr>
        <p:sp>
          <p:nvSpPr>
            <p:cNvPr id="326" name="Google Shape;326;p80"/>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80"/>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80"/>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80"/>
          <p:cNvSpPr txBox="1"/>
          <p:nvPr>
            <p:ph type="title"/>
          </p:nvPr>
        </p:nvSpPr>
        <p:spPr>
          <a:xfrm rot="5400000">
            <a:off x="8329814" y="1827549"/>
            <a:ext cx="2456442" cy="3501195"/>
          </a:xfrm>
          <a:prstGeom prst="rect">
            <a:avLst/>
          </a:prstGeom>
          <a:noFill/>
          <a:ln>
            <a:noFill/>
          </a:ln>
        </p:spPr>
        <p:txBody>
          <a:bodyPr anchorCtr="0" anchor="ctr" bIns="228600" lIns="228600" spcFirstLastPara="1" rIns="228600" wrap="square" tIns="228600">
            <a:normAutofit/>
          </a:bodyPr>
          <a:lstStyle>
            <a:lvl1pPr lvl="0" algn="l">
              <a:lnSpc>
                <a:spcPct val="80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0" name="Google Shape;330;p80"/>
          <p:cNvSpPr txBox="1"/>
          <p:nvPr>
            <p:ph idx="1" type="body"/>
          </p:nvPr>
        </p:nvSpPr>
        <p:spPr>
          <a:xfrm rot="5400000">
            <a:off x="1308407" y="292785"/>
            <a:ext cx="5257303" cy="6268622"/>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31" name="Google Shape;331;p8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80"/>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80"/>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grpSp>
        <p:nvGrpSpPr>
          <p:cNvPr id="42" name="Google Shape;42;p71"/>
          <p:cNvGrpSpPr/>
          <p:nvPr/>
        </p:nvGrpSpPr>
        <p:grpSpPr>
          <a:xfrm>
            <a:off x="-417513" y="0"/>
            <a:ext cx="12584114" cy="6853238"/>
            <a:chOff x="-417513" y="0"/>
            <a:chExt cx="12584114" cy="6853238"/>
          </a:xfrm>
        </p:grpSpPr>
        <p:sp>
          <p:nvSpPr>
            <p:cNvPr id="43" name="Google Shape;43;p7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7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7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71"/>
          <p:cNvGrpSpPr/>
          <p:nvPr/>
        </p:nvGrpSpPr>
        <p:grpSpPr>
          <a:xfrm>
            <a:off x="800144" y="1699589"/>
            <a:ext cx="3674476" cy="3470421"/>
            <a:chOff x="697883" y="1816768"/>
            <a:chExt cx="3674476" cy="3470421"/>
          </a:xfrm>
        </p:grpSpPr>
        <p:sp>
          <p:nvSpPr>
            <p:cNvPr id="65" name="Google Shape;65;p7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7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7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71"/>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71"/>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70" name="Google Shape;70;p7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7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grpSp>
        <p:nvGrpSpPr>
          <p:cNvPr id="74" name="Google Shape;74;p72"/>
          <p:cNvGrpSpPr/>
          <p:nvPr/>
        </p:nvGrpSpPr>
        <p:grpSpPr>
          <a:xfrm>
            <a:off x="-329674" y="-59376"/>
            <a:ext cx="12515851" cy="6923798"/>
            <a:chOff x="-329674" y="-51881"/>
            <a:chExt cx="12515851" cy="6923798"/>
          </a:xfrm>
        </p:grpSpPr>
        <p:sp>
          <p:nvSpPr>
            <p:cNvPr id="75" name="Google Shape;75;p7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7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7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7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72"/>
          <p:cNvGrpSpPr/>
          <p:nvPr/>
        </p:nvGrpSpPr>
        <p:grpSpPr>
          <a:xfrm>
            <a:off x="3259545" y="1186483"/>
            <a:ext cx="5666145" cy="4477933"/>
            <a:chOff x="3259545" y="1186483"/>
            <a:chExt cx="5666145" cy="4477933"/>
          </a:xfrm>
        </p:grpSpPr>
        <p:sp>
          <p:nvSpPr>
            <p:cNvPr id="95" name="Google Shape;95;p72"/>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2"/>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2"/>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72"/>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4400"/>
              <a:buFont typeface="Calibri"/>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72"/>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980"/>
              <a:buNone/>
              <a:defRPr sz="1800">
                <a:solidFill>
                  <a:srgbClr val="888888"/>
                </a:solidFill>
              </a:defRPr>
            </a:lvl2pPr>
            <a:lvl3pPr indent="-228600" lvl="2" marL="1371600" algn="l">
              <a:lnSpc>
                <a:spcPct val="120000"/>
              </a:lnSpc>
              <a:spcBef>
                <a:spcPts val="500"/>
              </a:spcBef>
              <a:spcAft>
                <a:spcPts val="0"/>
              </a:spcAft>
              <a:buSzPts val="1980"/>
              <a:buNone/>
              <a:defRPr sz="1800">
                <a:solidFill>
                  <a:srgbClr val="888888"/>
                </a:solidFill>
              </a:defRPr>
            </a:lvl3pPr>
            <a:lvl4pPr indent="-228600" lvl="3" marL="1828800" algn="l">
              <a:lnSpc>
                <a:spcPct val="120000"/>
              </a:lnSpc>
              <a:spcBef>
                <a:spcPts val="500"/>
              </a:spcBef>
              <a:spcAft>
                <a:spcPts val="0"/>
              </a:spcAft>
              <a:buSzPts val="1760"/>
              <a:buNone/>
              <a:defRPr sz="1600">
                <a:solidFill>
                  <a:srgbClr val="888888"/>
                </a:solidFill>
              </a:defRPr>
            </a:lvl4pPr>
            <a:lvl5pPr indent="-228600" lvl="4" marL="2286000" algn="l">
              <a:lnSpc>
                <a:spcPct val="120000"/>
              </a:lnSpc>
              <a:spcBef>
                <a:spcPts val="500"/>
              </a:spcBef>
              <a:spcAft>
                <a:spcPts val="0"/>
              </a:spcAft>
              <a:buSzPts val="1760"/>
              <a:buNone/>
              <a:defRPr sz="1600">
                <a:solidFill>
                  <a:srgbClr val="888888"/>
                </a:solidFill>
              </a:defRPr>
            </a:lvl5pPr>
            <a:lvl6pPr indent="-228600" lvl="5" marL="2743200" algn="l">
              <a:lnSpc>
                <a:spcPct val="120000"/>
              </a:lnSpc>
              <a:spcBef>
                <a:spcPts val="500"/>
              </a:spcBef>
              <a:spcAft>
                <a:spcPts val="0"/>
              </a:spcAft>
              <a:buSzPts val="1760"/>
              <a:buNone/>
              <a:defRPr sz="1600">
                <a:solidFill>
                  <a:srgbClr val="888888"/>
                </a:solidFill>
              </a:defRPr>
            </a:lvl6pPr>
            <a:lvl7pPr indent="-228600" lvl="6" marL="3200400" algn="l">
              <a:lnSpc>
                <a:spcPct val="120000"/>
              </a:lnSpc>
              <a:spcBef>
                <a:spcPts val="500"/>
              </a:spcBef>
              <a:spcAft>
                <a:spcPts val="0"/>
              </a:spcAft>
              <a:buSzPts val="1760"/>
              <a:buNone/>
              <a:defRPr sz="1600">
                <a:solidFill>
                  <a:srgbClr val="888888"/>
                </a:solidFill>
              </a:defRPr>
            </a:lvl7pPr>
            <a:lvl8pPr indent="-228600" lvl="7" marL="3657600" algn="l">
              <a:lnSpc>
                <a:spcPct val="120000"/>
              </a:lnSpc>
              <a:spcBef>
                <a:spcPts val="500"/>
              </a:spcBef>
              <a:spcAft>
                <a:spcPts val="0"/>
              </a:spcAft>
              <a:buSzPts val="1760"/>
              <a:buNone/>
              <a:defRPr sz="1600">
                <a:solidFill>
                  <a:srgbClr val="888888"/>
                </a:solidFill>
              </a:defRPr>
            </a:lvl8pPr>
            <a:lvl9pPr indent="-228600" lvl="8" marL="4114800" algn="l">
              <a:lnSpc>
                <a:spcPct val="120000"/>
              </a:lnSpc>
              <a:spcBef>
                <a:spcPts val="500"/>
              </a:spcBef>
              <a:spcAft>
                <a:spcPts val="0"/>
              </a:spcAft>
              <a:buSzPts val="1760"/>
              <a:buNone/>
              <a:defRPr sz="1600">
                <a:solidFill>
                  <a:srgbClr val="888888"/>
                </a:solidFill>
              </a:defRPr>
            </a:lvl9pPr>
          </a:lstStyle>
          <a:p/>
        </p:txBody>
      </p:sp>
      <p:sp>
        <p:nvSpPr>
          <p:cNvPr id="100" name="Google Shape;100;p7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7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grpSp>
        <p:nvGrpSpPr>
          <p:cNvPr id="104" name="Google Shape;104;p73"/>
          <p:cNvGrpSpPr/>
          <p:nvPr/>
        </p:nvGrpSpPr>
        <p:grpSpPr>
          <a:xfrm>
            <a:off x="-417513" y="0"/>
            <a:ext cx="12584114" cy="6853238"/>
            <a:chOff x="-417513" y="0"/>
            <a:chExt cx="12584114" cy="6853238"/>
          </a:xfrm>
        </p:grpSpPr>
        <p:sp>
          <p:nvSpPr>
            <p:cNvPr id="105" name="Google Shape;105;p7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73"/>
          <p:cNvGrpSpPr/>
          <p:nvPr/>
        </p:nvGrpSpPr>
        <p:grpSpPr>
          <a:xfrm>
            <a:off x="800144" y="1699589"/>
            <a:ext cx="3674476" cy="3470421"/>
            <a:chOff x="697883" y="1816768"/>
            <a:chExt cx="3674476" cy="3470421"/>
          </a:xfrm>
        </p:grpSpPr>
        <p:sp>
          <p:nvSpPr>
            <p:cNvPr id="127" name="Google Shape;127;p73"/>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3"/>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73"/>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73"/>
          <p:cNvSpPr txBox="1"/>
          <p:nvPr>
            <p:ph idx="1" type="body"/>
          </p:nvPr>
        </p:nvSpPr>
        <p:spPr>
          <a:xfrm>
            <a:off x="5120878" y="803187"/>
            <a:ext cx="6269591" cy="238265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2" name="Google Shape;132;p73"/>
          <p:cNvSpPr txBox="1"/>
          <p:nvPr>
            <p:ph idx="2" type="body"/>
          </p:nvPr>
        </p:nvSpPr>
        <p:spPr>
          <a:xfrm>
            <a:off x="5118447" y="3672162"/>
            <a:ext cx="6272022" cy="2383586"/>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3" name="Google Shape;133;p7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7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7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6" name="Shape 136"/>
        <p:cNvGrpSpPr/>
        <p:nvPr/>
      </p:nvGrpSpPr>
      <p:grpSpPr>
        <a:xfrm>
          <a:off x="0" y="0"/>
          <a:ext cx="0" cy="0"/>
          <a:chOff x="0" y="0"/>
          <a:chExt cx="0" cy="0"/>
        </a:xfrm>
      </p:grpSpPr>
      <p:grpSp>
        <p:nvGrpSpPr>
          <p:cNvPr id="137" name="Google Shape;137;p74"/>
          <p:cNvGrpSpPr/>
          <p:nvPr/>
        </p:nvGrpSpPr>
        <p:grpSpPr>
          <a:xfrm>
            <a:off x="-417513" y="0"/>
            <a:ext cx="12584114" cy="6853238"/>
            <a:chOff x="-417513" y="0"/>
            <a:chExt cx="12584114" cy="6853238"/>
          </a:xfrm>
        </p:grpSpPr>
        <p:sp>
          <p:nvSpPr>
            <p:cNvPr id="138" name="Google Shape;138;p7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74"/>
          <p:cNvGrpSpPr/>
          <p:nvPr/>
        </p:nvGrpSpPr>
        <p:grpSpPr>
          <a:xfrm>
            <a:off x="800144" y="1699589"/>
            <a:ext cx="3674476" cy="3470421"/>
            <a:chOff x="697883" y="1816768"/>
            <a:chExt cx="3674476" cy="3470421"/>
          </a:xfrm>
        </p:grpSpPr>
        <p:sp>
          <p:nvSpPr>
            <p:cNvPr id="160" name="Google Shape;160;p74"/>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4"/>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4"/>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74"/>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74"/>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5" name="Google Shape;165;p74"/>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6" name="Google Shape;166;p74"/>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7" name="Google Shape;167;p74"/>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8" name="Google Shape;168;p7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74"/>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74"/>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grpSp>
        <p:nvGrpSpPr>
          <p:cNvPr id="172" name="Google Shape;172;p75"/>
          <p:cNvGrpSpPr/>
          <p:nvPr/>
        </p:nvGrpSpPr>
        <p:grpSpPr>
          <a:xfrm>
            <a:off x="-417513" y="0"/>
            <a:ext cx="12584114" cy="6853238"/>
            <a:chOff x="-417513" y="0"/>
            <a:chExt cx="12584114" cy="6853238"/>
          </a:xfrm>
        </p:grpSpPr>
        <p:sp>
          <p:nvSpPr>
            <p:cNvPr id="173" name="Google Shape;173;p7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75"/>
          <p:cNvGrpSpPr/>
          <p:nvPr/>
        </p:nvGrpSpPr>
        <p:grpSpPr>
          <a:xfrm>
            <a:off x="800144" y="1699589"/>
            <a:ext cx="3674476" cy="3470421"/>
            <a:chOff x="697883" y="1816768"/>
            <a:chExt cx="3674476" cy="3470421"/>
          </a:xfrm>
        </p:grpSpPr>
        <p:sp>
          <p:nvSpPr>
            <p:cNvPr id="195" name="Google Shape;195;p75"/>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5"/>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5"/>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75"/>
          <p:cNvSpPr txBox="1"/>
          <p:nvPr>
            <p:ph type="title"/>
          </p:nvPr>
        </p:nvSpPr>
        <p:spPr>
          <a:xfrm>
            <a:off x="888632" y="2349925"/>
            <a:ext cx="3501196"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7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7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7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7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7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7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grpSp>
        <p:nvGrpSpPr>
          <p:cNvPr id="207" name="Google Shape;207;p77"/>
          <p:cNvGrpSpPr/>
          <p:nvPr/>
        </p:nvGrpSpPr>
        <p:grpSpPr>
          <a:xfrm>
            <a:off x="-417513" y="0"/>
            <a:ext cx="12584114" cy="6853238"/>
            <a:chOff x="-417513" y="0"/>
            <a:chExt cx="12584114" cy="6853238"/>
          </a:xfrm>
        </p:grpSpPr>
        <p:sp>
          <p:nvSpPr>
            <p:cNvPr id="208" name="Google Shape;208;p7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7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7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7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77"/>
          <p:cNvGrpSpPr/>
          <p:nvPr/>
        </p:nvGrpSpPr>
        <p:grpSpPr>
          <a:xfrm>
            <a:off x="800144" y="1699589"/>
            <a:ext cx="3674476" cy="3470421"/>
            <a:chOff x="697883" y="1816768"/>
            <a:chExt cx="3674476" cy="3470421"/>
          </a:xfrm>
        </p:grpSpPr>
        <p:sp>
          <p:nvSpPr>
            <p:cNvPr id="230" name="Google Shape;230;p77"/>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7"/>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7"/>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77"/>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lvl1pPr lvl="0" algn="ctr">
              <a:lnSpc>
                <a:spcPct val="85000"/>
              </a:lnSpc>
              <a:spcBef>
                <a:spcPts val="0"/>
              </a:spcBef>
              <a:spcAft>
                <a:spcPts val="0"/>
              </a:spcAft>
              <a:buClr>
                <a:srgbClr val="FFFEFF"/>
              </a:buClr>
              <a:buSzPts val="3200"/>
              <a:buFont typeface="Calibri"/>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77"/>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35" name="Google Shape;235;p77"/>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760"/>
              <a:buNone/>
              <a:defRPr sz="16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36" name="Google Shape;236;p77"/>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77"/>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77"/>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9" name="Shape 239"/>
        <p:cNvGrpSpPr/>
        <p:nvPr/>
      </p:nvGrpSpPr>
      <p:grpSpPr>
        <a:xfrm>
          <a:off x="0" y="0"/>
          <a:ext cx="0" cy="0"/>
          <a:chOff x="0" y="0"/>
          <a:chExt cx="0" cy="0"/>
        </a:xfrm>
      </p:grpSpPr>
      <p:grpSp>
        <p:nvGrpSpPr>
          <p:cNvPr id="240" name="Google Shape;240;p78"/>
          <p:cNvGrpSpPr/>
          <p:nvPr/>
        </p:nvGrpSpPr>
        <p:grpSpPr>
          <a:xfrm>
            <a:off x="-329674" y="-59376"/>
            <a:ext cx="12515851" cy="6923798"/>
            <a:chOff x="-329674" y="-51881"/>
            <a:chExt cx="12515851" cy="6923798"/>
          </a:xfrm>
        </p:grpSpPr>
        <p:sp>
          <p:nvSpPr>
            <p:cNvPr id="241" name="Google Shape;241;p78"/>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8"/>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8"/>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8"/>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8"/>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8"/>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8"/>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8"/>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8"/>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8"/>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8"/>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78"/>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78"/>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8"/>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8"/>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8"/>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8"/>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8"/>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78"/>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78"/>
          <p:cNvGrpSpPr/>
          <p:nvPr/>
        </p:nvGrpSpPr>
        <p:grpSpPr>
          <a:xfrm>
            <a:off x="805336" y="1698331"/>
            <a:ext cx="5941540" cy="3470421"/>
            <a:chOff x="805336" y="1698331"/>
            <a:chExt cx="5941540" cy="3470421"/>
          </a:xfrm>
        </p:grpSpPr>
        <p:sp>
          <p:nvSpPr>
            <p:cNvPr id="261" name="Google Shape;261;p78"/>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8"/>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8"/>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78"/>
          <p:cNvSpPr/>
          <p:nvPr>
            <p:ph idx="2" type="pic"/>
          </p:nvPr>
        </p:nvSpPr>
        <p:spPr>
          <a:xfrm>
            <a:off x="7543510" y="0"/>
            <a:ext cx="4648490" cy="6858000"/>
          </a:xfrm>
          <a:prstGeom prst="rect">
            <a:avLst/>
          </a:prstGeom>
          <a:solidFill>
            <a:srgbClr val="FEFEFE"/>
          </a:solidFill>
          <a:ln>
            <a:noFill/>
          </a:ln>
        </p:spPr>
      </p:sp>
      <p:sp>
        <p:nvSpPr>
          <p:cNvPr id="265" name="Google Shape;265;p78"/>
          <p:cNvSpPr txBox="1"/>
          <p:nvPr>
            <p:ph type="title"/>
          </p:nvPr>
        </p:nvSpPr>
        <p:spPr>
          <a:xfrm>
            <a:off x="885443" y="2360255"/>
            <a:ext cx="5776646" cy="1178032"/>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3600"/>
              <a:buFont typeface="Calibri"/>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78"/>
          <p:cNvSpPr txBox="1"/>
          <p:nvPr>
            <p:ph idx="1" type="body"/>
          </p:nvPr>
        </p:nvSpPr>
        <p:spPr>
          <a:xfrm>
            <a:off x="885443" y="3545012"/>
            <a:ext cx="5776646" cy="127419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67" name="Google Shape;267;p78"/>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78"/>
          <p:cNvSpPr txBox="1"/>
          <p:nvPr>
            <p:ph idx="11" type="ftr"/>
          </p:nvPr>
        </p:nvSpPr>
        <p:spPr>
          <a:xfrm>
            <a:off x="804672" y="6227064"/>
            <a:ext cx="5942203"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78"/>
          <p:cNvSpPr txBox="1"/>
          <p:nvPr>
            <p:ph idx="12" type="sldNum"/>
          </p:nvPr>
        </p:nvSpPr>
        <p:spPr>
          <a:xfrm>
            <a:off x="5828377"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9"/>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9"/>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6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69"/>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 name="Google Shape;10;p6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Rockwell"/>
                <a:ea typeface="Rockwell"/>
                <a:cs typeface="Rockwell"/>
                <a:sym typeface="Rockwell"/>
              </a:defRPr>
            </a:lvl1pPr>
            <a:lvl2pPr indent="0" lvl="1" marL="0" marR="0" rtl="0" algn="r">
              <a:spcBef>
                <a:spcPts val="0"/>
              </a:spcBef>
              <a:buNone/>
              <a:defRPr b="0" i="0" sz="1000" u="none" cap="none" strike="noStrike">
                <a:solidFill>
                  <a:srgbClr val="888888"/>
                </a:solidFill>
                <a:latin typeface="Rockwell"/>
                <a:ea typeface="Rockwell"/>
                <a:cs typeface="Rockwell"/>
                <a:sym typeface="Rockwell"/>
              </a:defRPr>
            </a:lvl2pPr>
            <a:lvl3pPr indent="0" lvl="2" marL="0" marR="0" rtl="0" algn="r">
              <a:spcBef>
                <a:spcPts val="0"/>
              </a:spcBef>
              <a:buNone/>
              <a:defRPr b="0" i="0" sz="1000" u="none" cap="none" strike="noStrike">
                <a:solidFill>
                  <a:srgbClr val="888888"/>
                </a:solidFill>
                <a:latin typeface="Rockwell"/>
                <a:ea typeface="Rockwell"/>
                <a:cs typeface="Rockwell"/>
                <a:sym typeface="Rockwell"/>
              </a:defRPr>
            </a:lvl3pPr>
            <a:lvl4pPr indent="0" lvl="3" marL="0" marR="0" rtl="0" algn="r">
              <a:spcBef>
                <a:spcPts val="0"/>
              </a:spcBef>
              <a:buNone/>
              <a:defRPr b="0" i="0" sz="1000" u="none" cap="none" strike="noStrike">
                <a:solidFill>
                  <a:srgbClr val="888888"/>
                </a:solidFill>
                <a:latin typeface="Rockwell"/>
                <a:ea typeface="Rockwell"/>
                <a:cs typeface="Rockwell"/>
                <a:sym typeface="Rockwell"/>
              </a:defRPr>
            </a:lvl4pPr>
            <a:lvl5pPr indent="0" lvl="4" marL="0" marR="0" rtl="0" algn="r">
              <a:spcBef>
                <a:spcPts val="0"/>
              </a:spcBef>
              <a:buNone/>
              <a:defRPr b="0" i="0" sz="1000" u="none" cap="none" strike="noStrike">
                <a:solidFill>
                  <a:srgbClr val="888888"/>
                </a:solidFill>
                <a:latin typeface="Rockwell"/>
                <a:ea typeface="Rockwell"/>
                <a:cs typeface="Rockwell"/>
                <a:sym typeface="Rockwell"/>
              </a:defRPr>
            </a:lvl5pPr>
            <a:lvl6pPr indent="0" lvl="5" marL="0" marR="0" rtl="0" algn="r">
              <a:spcBef>
                <a:spcPts val="0"/>
              </a:spcBef>
              <a:buNone/>
              <a:defRPr b="0" i="0" sz="1000" u="none" cap="none" strike="noStrike">
                <a:solidFill>
                  <a:srgbClr val="888888"/>
                </a:solidFill>
                <a:latin typeface="Rockwell"/>
                <a:ea typeface="Rockwell"/>
                <a:cs typeface="Rockwell"/>
                <a:sym typeface="Rockwell"/>
              </a:defRPr>
            </a:lvl6pPr>
            <a:lvl7pPr indent="0" lvl="6" marL="0" marR="0" rtl="0" algn="r">
              <a:spcBef>
                <a:spcPts val="0"/>
              </a:spcBef>
              <a:buNone/>
              <a:defRPr b="0" i="0" sz="1000" u="none" cap="none" strike="noStrike">
                <a:solidFill>
                  <a:srgbClr val="888888"/>
                </a:solidFill>
                <a:latin typeface="Rockwell"/>
                <a:ea typeface="Rockwell"/>
                <a:cs typeface="Rockwell"/>
                <a:sym typeface="Rockwell"/>
              </a:defRPr>
            </a:lvl7pPr>
            <a:lvl8pPr indent="0" lvl="7" marL="0" marR="0" rtl="0" algn="r">
              <a:spcBef>
                <a:spcPts val="0"/>
              </a:spcBef>
              <a:buNone/>
              <a:defRPr b="0" i="0" sz="1000" u="none" cap="none" strike="noStrike">
                <a:solidFill>
                  <a:srgbClr val="888888"/>
                </a:solidFill>
                <a:latin typeface="Rockwell"/>
                <a:ea typeface="Rockwell"/>
                <a:cs typeface="Rockwell"/>
                <a:sym typeface="Rockwell"/>
              </a:defRPr>
            </a:lvl8pPr>
            <a:lvl9pPr indent="0" lvl="8" marL="0" marR="0" rtl="0" algn="r">
              <a:spcBef>
                <a:spcPts val="0"/>
              </a:spcBef>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
          <p:cNvSpPr txBox="1"/>
          <p:nvPr>
            <p:ph type="ctrTitle"/>
          </p:nvPr>
        </p:nvSpPr>
        <p:spPr>
          <a:xfrm>
            <a:off x="1756049" y="2554642"/>
            <a:ext cx="8679900" cy="1748700"/>
          </a:xfrm>
          <a:prstGeom prst="rect">
            <a:avLst/>
          </a:prstGeom>
          <a:noFill/>
          <a:ln>
            <a:noFill/>
          </a:ln>
        </p:spPr>
        <p:txBody>
          <a:bodyPr anchorCtr="0" anchor="b" bIns="0" lIns="228600" spcFirstLastPara="1" rIns="228600" wrap="square" tIns="228600">
            <a:normAutofit fontScale="90000"/>
          </a:bodyPr>
          <a:lstStyle/>
          <a:p>
            <a:pPr indent="0" lvl="0" marL="0" rtl="0" algn="ctr">
              <a:lnSpc>
                <a:spcPct val="80000"/>
              </a:lnSpc>
              <a:spcBef>
                <a:spcPts val="0"/>
              </a:spcBef>
              <a:spcAft>
                <a:spcPts val="0"/>
              </a:spcAft>
              <a:buClr>
                <a:srgbClr val="FFFEFF"/>
              </a:buClr>
              <a:buSzPct val="100000"/>
              <a:buFont typeface="Calibri"/>
              <a:buNone/>
            </a:pPr>
            <a:r>
              <a:rPr lang="en-US"/>
              <a:t>Designing and Evaluating Different Methodologies to Asses Critical Activities Within an Organization using Process Mining</a:t>
            </a:r>
            <a:endParaRPr/>
          </a:p>
        </p:txBody>
      </p:sp>
      <p:sp>
        <p:nvSpPr>
          <p:cNvPr id="339" name="Google Shape;339;p1"/>
          <p:cNvSpPr txBox="1"/>
          <p:nvPr>
            <p:ph idx="1" type="subTitle"/>
          </p:nvPr>
        </p:nvSpPr>
        <p:spPr>
          <a:xfrm>
            <a:off x="1759350" y="4640045"/>
            <a:ext cx="8673300" cy="581100"/>
          </a:xfrm>
          <a:prstGeom prst="rect">
            <a:avLst/>
          </a:prstGeom>
          <a:noFill/>
          <a:ln>
            <a:noFill/>
          </a:ln>
        </p:spPr>
        <p:txBody>
          <a:bodyPr anchorCtr="0" anchor="t" bIns="45700" lIns="91425" spcFirstLastPara="1" rIns="91425" wrap="square" tIns="0">
            <a:normAutofit/>
          </a:bodyPr>
          <a:lstStyle/>
          <a:p>
            <a:pPr indent="0" lvl="0" marL="0" rtl="0" algn="ctr">
              <a:lnSpc>
                <a:spcPct val="100000"/>
              </a:lnSpc>
              <a:spcBef>
                <a:spcPts val="0"/>
              </a:spcBef>
              <a:spcAft>
                <a:spcPts val="0"/>
              </a:spcAft>
              <a:buSzPts val="1980"/>
              <a:buNone/>
            </a:pPr>
            <a:r>
              <a:rPr lang="en-US"/>
              <a:t>Abou Keita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b894c348ab_1_39"/>
          <p:cNvSpPr txBox="1"/>
          <p:nvPr>
            <p:ph type="title"/>
          </p:nvPr>
        </p:nvSpPr>
        <p:spPr>
          <a:xfrm>
            <a:off x="889000" y="2339669"/>
            <a:ext cx="3500700" cy="247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Process discovery</a:t>
            </a:r>
            <a:endParaRPr/>
          </a:p>
        </p:txBody>
      </p:sp>
      <p:sp>
        <p:nvSpPr>
          <p:cNvPr id="395" name="Google Shape;395;g1b894c348ab_1_39"/>
          <p:cNvSpPr txBox="1"/>
          <p:nvPr>
            <p:ph idx="1" type="body"/>
          </p:nvPr>
        </p:nvSpPr>
        <p:spPr>
          <a:xfrm>
            <a:off x="5120878" y="803187"/>
            <a:ext cx="6269700" cy="2382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96" name="Google Shape;396;g1b894c348ab_1_39"/>
          <p:cNvSpPr txBox="1"/>
          <p:nvPr>
            <p:ph idx="2" type="body"/>
          </p:nvPr>
        </p:nvSpPr>
        <p:spPr>
          <a:xfrm>
            <a:off x="5118447" y="3672162"/>
            <a:ext cx="6272100" cy="238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With the collected data, the user applies different process discovery algorithms and finds out the actual process happening.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b894c348ab_1_45"/>
          <p:cNvSpPr txBox="1"/>
          <p:nvPr>
            <p:ph type="title"/>
          </p:nvPr>
        </p:nvSpPr>
        <p:spPr>
          <a:xfrm>
            <a:off x="889000" y="2339669"/>
            <a:ext cx="3500700" cy="247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Conformance checking</a:t>
            </a:r>
            <a:endParaRPr/>
          </a:p>
        </p:txBody>
      </p:sp>
      <p:sp>
        <p:nvSpPr>
          <p:cNvPr id="402" name="Google Shape;402;g1b894c348ab_1_45"/>
          <p:cNvSpPr txBox="1"/>
          <p:nvPr>
            <p:ph idx="1" type="body"/>
          </p:nvPr>
        </p:nvSpPr>
        <p:spPr>
          <a:xfrm>
            <a:off x="5120878" y="803187"/>
            <a:ext cx="6269700" cy="2382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Conformance checking is usually used to evaluate newly generated model or ideal model compared to what is actually happening. For this project, Conformance checking algorithms are used to evaluate the generated model by the different methods by </a:t>
            </a:r>
            <a:r>
              <a:rPr lang="en-US"/>
              <a:t>comparing</a:t>
            </a:r>
            <a:r>
              <a:rPr lang="en-US"/>
              <a:t> the </a:t>
            </a:r>
            <a:r>
              <a:rPr lang="en-US"/>
              <a:t>original</a:t>
            </a:r>
            <a:r>
              <a:rPr lang="en-US"/>
              <a:t> model to the generated one.</a:t>
            </a:r>
            <a:endParaRPr/>
          </a:p>
        </p:txBody>
      </p:sp>
      <p:sp>
        <p:nvSpPr>
          <p:cNvPr id="403" name="Google Shape;403;g1b894c348ab_1_45"/>
          <p:cNvSpPr txBox="1"/>
          <p:nvPr>
            <p:ph idx="2" type="body"/>
          </p:nvPr>
        </p:nvSpPr>
        <p:spPr>
          <a:xfrm>
            <a:off x="5118447" y="3672162"/>
            <a:ext cx="6272100" cy="238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Having the process model, Users can replay the event data on this model to figure out if there are any deviations between the real-life process (happening every day) and the ideal process (from the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1b894c348ab_1_51"/>
          <p:cNvSpPr txBox="1"/>
          <p:nvPr>
            <p:ph type="title"/>
          </p:nvPr>
        </p:nvSpPr>
        <p:spPr>
          <a:xfrm>
            <a:off x="889000" y="2339669"/>
            <a:ext cx="3500700" cy="247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Performance analysis</a:t>
            </a:r>
            <a:endParaRPr/>
          </a:p>
        </p:txBody>
      </p:sp>
      <p:sp>
        <p:nvSpPr>
          <p:cNvPr id="409" name="Google Shape;409;g1b894c348ab_1_51"/>
          <p:cNvSpPr txBox="1"/>
          <p:nvPr>
            <p:ph idx="1" type="body"/>
          </p:nvPr>
        </p:nvSpPr>
        <p:spPr>
          <a:xfrm>
            <a:off x="5120878" y="803187"/>
            <a:ext cx="6269700" cy="2382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For this project, Performance analysis is utilized to described the different behavior of the generated models compared to the </a:t>
            </a:r>
            <a:r>
              <a:rPr lang="en-US"/>
              <a:t>original</a:t>
            </a:r>
            <a:r>
              <a:rPr lang="en-US"/>
              <a:t> datasets</a:t>
            </a:r>
            <a:endParaRPr/>
          </a:p>
        </p:txBody>
      </p:sp>
      <p:sp>
        <p:nvSpPr>
          <p:cNvPr id="410" name="Google Shape;410;g1b894c348ab_1_51"/>
          <p:cNvSpPr txBox="1"/>
          <p:nvPr>
            <p:ph idx="2" type="body"/>
          </p:nvPr>
        </p:nvSpPr>
        <p:spPr>
          <a:xfrm>
            <a:off x="5118447" y="3672162"/>
            <a:ext cx="6272100" cy="238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Utilized to </a:t>
            </a:r>
            <a:r>
              <a:rPr lang="en-US"/>
              <a:t> discover the bottlenecks occurring in her the event log.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1b894c348ab_1_67"/>
          <p:cNvSpPr txBox="1"/>
          <p:nvPr>
            <p:ph type="ctrTitle"/>
          </p:nvPr>
        </p:nvSpPr>
        <p:spPr>
          <a:xfrm>
            <a:off x="1759236" y="2075504"/>
            <a:ext cx="8679900" cy="1748700"/>
          </a:xfrm>
          <a:prstGeom prst="rect">
            <a:avLst/>
          </a:prstGeom>
        </p:spPr>
        <p:txBody>
          <a:bodyPr anchorCtr="0" anchor="b" bIns="0" lIns="228600" spcFirstLastPara="1" rIns="228600" wrap="square" tIns="228600">
            <a:normAutofit/>
          </a:bodyPr>
          <a:lstStyle/>
          <a:p>
            <a:pPr indent="0" lvl="0" marL="0" rtl="0" algn="ctr">
              <a:spcBef>
                <a:spcPts val="0"/>
              </a:spcBef>
              <a:spcAft>
                <a:spcPts val="0"/>
              </a:spcAft>
              <a:buNone/>
            </a:pPr>
            <a:r>
              <a:rPr lang="en-US"/>
              <a:t>Event Logs</a:t>
            </a:r>
            <a:endParaRPr/>
          </a:p>
        </p:txBody>
      </p:sp>
      <p:sp>
        <p:nvSpPr>
          <p:cNvPr id="416" name="Google Shape;416;g1b894c348ab_1_67"/>
          <p:cNvSpPr txBox="1"/>
          <p:nvPr>
            <p:ph idx="1" type="subTitle"/>
          </p:nvPr>
        </p:nvSpPr>
        <p:spPr>
          <a:xfrm>
            <a:off x="1759237" y="3906266"/>
            <a:ext cx="8673300" cy="1322700"/>
          </a:xfrm>
          <a:prstGeom prst="rect">
            <a:avLst/>
          </a:prstGeom>
        </p:spPr>
        <p:txBody>
          <a:bodyPr anchorCtr="0" anchor="t" bIns="45700" lIns="91425" spcFirstLastPara="1" rIns="91425" wrap="square" tIns="0">
            <a:normAutofit/>
          </a:bodyPr>
          <a:lstStyle/>
          <a:p>
            <a:pPr indent="0" lvl="0" marL="0" rtl="0" algn="ctr">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Event Log</a:t>
            </a:r>
            <a:endParaRPr/>
          </a:p>
        </p:txBody>
      </p:sp>
      <p:sp>
        <p:nvSpPr>
          <p:cNvPr id="422" name="Google Shape;422;p7"/>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102870" lvl="0" marL="228600" rtl="0" algn="l">
              <a:lnSpc>
                <a:spcPct val="120000"/>
              </a:lnSpc>
              <a:spcBef>
                <a:spcPts val="0"/>
              </a:spcBef>
              <a:spcAft>
                <a:spcPts val="0"/>
              </a:spcAft>
              <a:buClr>
                <a:schemeClr val="dk1"/>
              </a:buClr>
              <a:buSzPts val="1100"/>
              <a:buFont typeface="Arial"/>
              <a:buNone/>
            </a:pPr>
            <a:r>
              <a:rPr lang="en-US"/>
              <a:t>Process mining assumes the existence of an event log where each event refers to a case, an activity, and a point in time. An event log can be seen as a collection of cases and a case can be seen as a trace/sequence of events.</a:t>
            </a:r>
            <a:endParaRPr/>
          </a:p>
          <a:p>
            <a:pPr indent="-102870" lvl="0" marL="228600" rtl="0" algn="l">
              <a:lnSpc>
                <a:spcPct val="120000"/>
              </a:lnSpc>
              <a:spcBef>
                <a:spcPts val="0"/>
              </a:spcBef>
              <a:spcAft>
                <a:spcPts val="0"/>
              </a:spcAft>
              <a:buClr>
                <a:schemeClr val="dk1"/>
              </a:buClr>
              <a:buSzPts val="1100"/>
              <a:buFont typeface="Arial"/>
              <a:buNone/>
            </a:pPr>
            <a:r>
              <a:rPr lang="en-US"/>
              <a:t>Event data may come from a wide variety of sources:</a:t>
            </a:r>
            <a:endParaRPr/>
          </a:p>
          <a:p>
            <a:pPr indent="-354330" lvl="0" marL="457200" rtl="0" algn="l">
              <a:lnSpc>
                <a:spcPct val="120000"/>
              </a:lnSpc>
              <a:spcBef>
                <a:spcPts val="0"/>
              </a:spcBef>
              <a:spcAft>
                <a:spcPts val="0"/>
              </a:spcAft>
              <a:buSzPts val="1980"/>
              <a:buChar char="▪"/>
            </a:pPr>
            <a:r>
              <a:rPr lang="en-US"/>
              <a:t>a database system (e.g., patient data in a hospital),</a:t>
            </a:r>
            <a:endParaRPr/>
          </a:p>
          <a:p>
            <a:pPr indent="-354330" lvl="0" marL="457200" rtl="0" algn="l">
              <a:lnSpc>
                <a:spcPct val="120000"/>
              </a:lnSpc>
              <a:spcBef>
                <a:spcPts val="0"/>
              </a:spcBef>
              <a:spcAft>
                <a:spcPts val="0"/>
              </a:spcAft>
              <a:buSzPts val="1980"/>
              <a:buChar char="▪"/>
            </a:pPr>
            <a:r>
              <a:rPr lang="en-US"/>
              <a:t>a comma-separated values (CSV) file or spreadsheet,</a:t>
            </a:r>
            <a:endParaRPr/>
          </a:p>
          <a:p>
            <a:pPr indent="-354330" lvl="0" marL="457200" rtl="0" algn="l">
              <a:lnSpc>
                <a:spcPct val="120000"/>
              </a:lnSpc>
              <a:spcBef>
                <a:spcPts val="0"/>
              </a:spcBef>
              <a:spcAft>
                <a:spcPts val="0"/>
              </a:spcAft>
              <a:buSzPts val="1980"/>
              <a:buChar char="▪"/>
            </a:pPr>
            <a:r>
              <a:rPr lang="en-US"/>
              <a:t>a transaction log (e.g., a trading system),</a:t>
            </a:r>
            <a:endParaRPr/>
          </a:p>
          <a:p>
            <a:pPr indent="-354330" lvl="0" marL="457200" rtl="0" algn="l">
              <a:lnSpc>
                <a:spcPct val="120000"/>
              </a:lnSpc>
              <a:spcBef>
                <a:spcPts val="0"/>
              </a:spcBef>
              <a:spcAft>
                <a:spcPts val="0"/>
              </a:spcAft>
              <a:buSzPts val="1980"/>
              <a:buChar char="▪"/>
            </a:pPr>
            <a:r>
              <a:rPr lang="en-US"/>
              <a:t>a business suite/ERP system (SAP, Oracle, etc.),</a:t>
            </a:r>
            <a:endParaRPr/>
          </a:p>
          <a:p>
            <a:pPr indent="-354330" lvl="0" marL="457200" rtl="0" algn="l">
              <a:lnSpc>
                <a:spcPct val="120000"/>
              </a:lnSpc>
              <a:spcBef>
                <a:spcPts val="0"/>
              </a:spcBef>
              <a:spcAft>
                <a:spcPts val="0"/>
              </a:spcAft>
              <a:buSzPts val="1980"/>
              <a:buChar char="▪"/>
            </a:pPr>
            <a:r>
              <a:rPr lang="en-US"/>
              <a:t>a message log (e.g., from IBM middleware),</a:t>
            </a:r>
            <a:endParaRPr/>
          </a:p>
          <a:p>
            <a:pPr indent="-354330" lvl="0" marL="457200" rtl="0" algn="l">
              <a:lnSpc>
                <a:spcPct val="120000"/>
              </a:lnSpc>
              <a:spcBef>
                <a:spcPts val="0"/>
              </a:spcBef>
              <a:spcAft>
                <a:spcPts val="0"/>
              </a:spcAft>
              <a:buSzPts val="1980"/>
              <a:buChar char="▪"/>
            </a:pPr>
            <a:r>
              <a:rPr lang="en-US"/>
              <a:t>an open API providing data from websites or social media</a:t>
            </a:r>
            <a:endParaRPr/>
          </a:p>
          <a:p>
            <a:pPr indent="-102870" lvl="0" marL="228600" rtl="0" algn="l">
              <a:lnSpc>
                <a:spcPct val="120000"/>
              </a:lnSpc>
              <a:spcBef>
                <a:spcPts val="0"/>
              </a:spcBef>
              <a:spcAft>
                <a:spcPts val="0"/>
              </a:spcAft>
              <a:buSzPts val="198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b894c348ab_1_75"/>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Ontology of an event log</a:t>
            </a:r>
            <a:endParaRPr/>
          </a:p>
        </p:txBody>
      </p:sp>
      <p:pic>
        <p:nvPicPr>
          <p:cNvPr id="428" name="Google Shape;428;g1b894c348ab_1_75"/>
          <p:cNvPicPr preferRelativeResize="0"/>
          <p:nvPr/>
        </p:nvPicPr>
        <p:blipFill>
          <a:blip r:embed="rId3">
            <a:alphaModFix/>
          </a:blip>
          <a:stretch>
            <a:fillRect/>
          </a:stretch>
        </p:blipFill>
        <p:spPr>
          <a:xfrm>
            <a:off x="4884250" y="1946933"/>
            <a:ext cx="7125100" cy="29641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10"/>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lang="en-US"/>
              <a:t>Current Process Mining Application State-of-the-art</a:t>
            </a:r>
            <a:endParaRPr/>
          </a:p>
        </p:txBody>
      </p:sp>
      <p:pic>
        <p:nvPicPr>
          <p:cNvPr id="434" name="Google Shape;434;p10"/>
          <p:cNvPicPr preferRelativeResize="0"/>
          <p:nvPr/>
        </p:nvPicPr>
        <p:blipFill>
          <a:blip r:embed="rId3">
            <a:alphaModFix/>
          </a:blip>
          <a:stretch>
            <a:fillRect/>
          </a:stretch>
        </p:blipFill>
        <p:spPr>
          <a:xfrm>
            <a:off x="4916375" y="1210700"/>
            <a:ext cx="7172951" cy="473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11"/>
          <p:cNvSpPr txBox="1"/>
          <p:nvPr>
            <p:ph type="title"/>
          </p:nvPr>
        </p:nvSpPr>
        <p:spPr>
          <a:xfrm>
            <a:off x="3344216" y="2074730"/>
            <a:ext cx="5490300" cy="1689300"/>
          </a:xfrm>
          <a:prstGeom prst="rect">
            <a:avLst/>
          </a:prstGeom>
          <a:noFill/>
          <a:ln>
            <a:noFill/>
          </a:ln>
        </p:spPr>
        <p:txBody>
          <a:bodyPr anchorCtr="0" anchor="b" bIns="0" lIns="228600" spcFirstLastPara="1" rIns="228600" wrap="square" tIns="228600">
            <a:normAutofit/>
          </a:bodyPr>
          <a:lstStyle/>
          <a:p>
            <a:pPr indent="0" lvl="0" marL="0" rtl="0" algn="ctr">
              <a:lnSpc>
                <a:spcPct val="85000"/>
              </a:lnSpc>
              <a:spcBef>
                <a:spcPts val="0"/>
              </a:spcBef>
              <a:spcAft>
                <a:spcPts val="0"/>
              </a:spcAft>
              <a:buClr>
                <a:srgbClr val="FFFEFF"/>
              </a:buClr>
              <a:buSzPts val="4400"/>
              <a:buFont typeface="Calibri"/>
              <a:buNone/>
            </a:pPr>
            <a:r>
              <a:rPr lang="en-US"/>
              <a:t>PM4PY: Process Mining 4 Python</a:t>
            </a:r>
            <a:endParaRPr/>
          </a:p>
        </p:txBody>
      </p:sp>
      <p:sp>
        <p:nvSpPr>
          <p:cNvPr id="440" name="Google Shape;440;p11"/>
          <p:cNvSpPr txBox="1"/>
          <p:nvPr>
            <p:ph idx="1" type="body"/>
          </p:nvPr>
        </p:nvSpPr>
        <p:spPr>
          <a:xfrm>
            <a:off x="3344215" y="3846851"/>
            <a:ext cx="5490300" cy="1383900"/>
          </a:xfrm>
          <a:prstGeom prst="rect">
            <a:avLst/>
          </a:prstGeom>
          <a:noFill/>
          <a:ln>
            <a:noFill/>
          </a:ln>
        </p:spPr>
        <p:txBody>
          <a:bodyPr anchorCtr="0" anchor="t" bIns="45700" lIns="91425" spcFirstLastPara="1" rIns="91425" wrap="square" tIns="0">
            <a:normAutofit/>
          </a:bodyPr>
          <a:lstStyle/>
          <a:p>
            <a:pPr indent="0" lvl="0" marL="0" rtl="0" algn="ctr">
              <a:lnSpc>
                <a:spcPct val="120000"/>
              </a:lnSpc>
              <a:spcBef>
                <a:spcPts val="0"/>
              </a:spcBef>
              <a:spcAft>
                <a:spcPts val="0"/>
              </a:spcAft>
              <a:buSzPts val="1980"/>
              <a:buNone/>
            </a:pPr>
            <a:r>
              <a:rPr lang="en-US"/>
              <a:t>An Python open-source </a:t>
            </a:r>
            <a:r>
              <a:rPr lang="en-US"/>
              <a:t>library </a:t>
            </a:r>
            <a:r>
              <a:rPr lang="en-US"/>
              <a:t>process </a:t>
            </a:r>
            <a:r>
              <a:rPr lang="en-US"/>
              <a:t>mining</a:t>
            </a:r>
            <a:r>
              <a:rPr lang="en-US"/>
              <a:t> tool founded by  Sebastiaan van Zelst,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Methods</a:t>
            </a:r>
            <a:endParaRPr/>
          </a:p>
        </p:txBody>
      </p:sp>
      <p:sp>
        <p:nvSpPr>
          <p:cNvPr id="446" name="Google Shape;446;p1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354330" lvl="0" marL="457200" rtl="0" algn="l">
              <a:lnSpc>
                <a:spcPct val="120000"/>
              </a:lnSpc>
              <a:spcBef>
                <a:spcPts val="0"/>
              </a:spcBef>
              <a:spcAft>
                <a:spcPts val="0"/>
              </a:spcAft>
              <a:buSzPts val="1980"/>
              <a:buChar char="▪"/>
            </a:pPr>
            <a:r>
              <a:rPr lang="en-US"/>
              <a:t>Original</a:t>
            </a:r>
            <a:r>
              <a:rPr lang="en-US"/>
              <a:t> Dataset model</a:t>
            </a:r>
            <a:endParaRPr/>
          </a:p>
          <a:p>
            <a:pPr indent="-354330" lvl="0" marL="457200" rtl="0" algn="l">
              <a:lnSpc>
                <a:spcPct val="120000"/>
              </a:lnSpc>
              <a:spcBef>
                <a:spcPts val="0"/>
              </a:spcBef>
              <a:spcAft>
                <a:spcPts val="0"/>
              </a:spcAft>
              <a:buSzPts val="1980"/>
              <a:buChar char="▪"/>
            </a:pPr>
            <a:r>
              <a:rPr lang="en-US"/>
              <a:t>Crtiical Path Method</a:t>
            </a:r>
            <a:endParaRPr/>
          </a:p>
          <a:p>
            <a:pPr indent="-354330" lvl="0" marL="457200" rtl="0" algn="l">
              <a:lnSpc>
                <a:spcPct val="120000"/>
              </a:lnSpc>
              <a:spcBef>
                <a:spcPts val="0"/>
              </a:spcBef>
              <a:spcAft>
                <a:spcPts val="0"/>
              </a:spcAft>
              <a:buSzPts val="1980"/>
              <a:buChar char="▪"/>
            </a:pPr>
            <a:r>
              <a:rPr lang="en-US"/>
              <a:t>EasyGA</a:t>
            </a:r>
            <a:endParaRPr/>
          </a:p>
          <a:p>
            <a:pPr indent="-354330" lvl="0" marL="457200" rtl="0" algn="l">
              <a:lnSpc>
                <a:spcPct val="120000"/>
              </a:lnSpc>
              <a:spcBef>
                <a:spcPts val="0"/>
              </a:spcBef>
              <a:spcAft>
                <a:spcPts val="0"/>
              </a:spcAft>
              <a:buSzPts val="1980"/>
              <a:buChar char="▪"/>
            </a:pPr>
            <a:r>
              <a:rPr lang="en-US"/>
              <a:t>EasyGa w/ BPMN modelling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Critical Path Method</a:t>
            </a:r>
            <a:endParaRPr/>
          </a:p>
        </p:txBody>
      </p:sp>
      <p:sp>
        <p:nvSpPr>
          <p:cNvPr id="452" name="Google Shape;452;p13"/>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fontScale="92500" lnSpcReduction="20000"/>
          </a:bodyPr>
          <a:lstStyle/>
          <a:p>
            <a:pPr indent="-102870" lvl="0" marL="228600" rtl="0" algn="l">
              <a:lnSpc>
                <a:spcPct val="120000"/>
              </a:lnSpc>
              <a:spcBef>
                <a:spcPts val="0"/>
              </a:spcBef>
              <a:spcAft>
                <a:spcPts val="0"/>
              </a:spcAft>
              <a:buClr>
                <a:schemeClr val="dk1"/>
              </a:buClr>
              <a:buSzPct val="61111"/>
              <a:buFont typeface="Arial"/>
              <a:buNone/>
            </a:pPr>
            <a:r>
              <a:rPr lang="en-US"/>
              <a:t>a technique where you identify tasks that are necessary for project completion and determine scheduling flexibilities. A critical path in project management is the longest sequence of activities that must be finished on time in order for the entire project to be complete. Any delays in critical tasks will delay the rest of the project.</a:t>
            </a:r>
            <a:endParaRPr/>
          </a:p>
          <a:p>
            <a:pPr indent="-102870" lvl="0" marL="228600" rtl="0" algn="l">
              <a:lnSpc>
                <a:spcPct val="120000"/>
              </a:lnSpc>
              <a:spcBef>
                <a:spcPts val="0"/>
              </a:spcBef>
              <a:spcAft>
                <a:spcPts val="0"/>
              </a:spcAft>
              <a:buClr>
                <a:schemeClr val="dk1"/>
              </a:buClr>
              <a:buSzPct val="61111"/>
              <a:buFont typeface="Arial"/>
              <a:buNone/>
            </a:pPr>
            <a:r>
              <a:t/>
            </a:r>
            <a:endParaRPr/>
          </a:p>
          <a:p>
            <a:pPr indent="-102870" lvl="0" marL="228600" rtl="0" algn="l">
              <a:lnSpc>
                <a:spcPct val="120000"/>
              </a:lnSpc>
              <a:spcBef>
                <a:spcPts val="0"/>
              </a:spcBef>
              <a:spcAft>
                <a:spcPts val="0"/>
              </a:spcAft>
              <a:buClr>
                <a:schemeClr val="dk1"/>
              </a:buClr>
              <a:buSzPct val="61111"/>
              <a:buFont typeface="Arial"/>
              <a:buNone/>
            </a:pPr>
            <a:r>
              <a:rPr lang="en-US"/>
              <a:t>CPM revolves around discovering the most important tasks in the project timeline, identifying task dependencies, and calculating task durations.</a:t>
            </a:r>
            <a:endParaRPr/>
          </a:p>
          <a:p>
            <a:pPr indent="-102870" lvl="0" marL="228600" rtl="0" algn="l">
              <a:lnSpc>
                <a:spcPct val="120000"/>
              </a:lnSpc>
              <a:spcBef>
                <a:spcPts val="0"/>
              </a:spcBef>
              <a:spcAft>
                <a:spcPts val="0"/>
              </a:spcAft>
              <a:buClr>
                <a:schemeClr val="dk1"/>
              </a:buClr>
              <a:buSzPct val="61111"/>
              <a:buFont typeface="Arial"/>
              <a:buNone/>
            </a:pPr>
            <a:r>
              <a:t/>
            </a:r>
            <a:endParaRPr/>
          </a:p>
          <a:p>
            <a:pPr indent="-102870" lvl="0" marL="228600" rtl="0" algn="l">
              <a:lnSpc>
                <a:spcPct val="120000"/>
              </a:lnSpc>
              <a:spcBef>
                <a:spcPts val="0"/>
              </a:spcBef>
              <a:spcAft>
                <a:spcPts val="0"/>
              </a:spcAft>
              <a:buClr>
                <a:schemeClr val="dk1"/>
              </a:buClr>
              <a:buSzPct val="61111"/>
              <a:buFont typeface="Arial"/>
              <a:buNone/>
            </a:pPr>
            <a:r>
              <a:rPr lang="en-US"/>
              <a:t>CPM was developed in the late 1950s as a method to resolve the issue of increased costs due to inefficient scheduling. Since then, CPM has become popular for planning projects and prioritizing tasks. It helps you break down complex projects into individual tasks and gain a better understanding of the project’s flexibility. </a:t>
            </a:r>
            <a:endParaRPr/>
          </a:p>
          <a:p>
            <a:pPr indent="-102870" lvl="0" marL="228600" rtl="0" algn="l">
              <a:lnSpc>
                <a:spcPct val="120000"/>
              </a:lnSpc>
              <a:spcBef>
                <a:spcPts val="0"/>
              </a:spcBef>
              <a:spcAft>
                <a:spcPts val="0"/>
              </a:spcAft>
              <a:buClr>
                <a:schemeClr val="dk1"/>
              </a:buClr>
              <a:buSzPct val="61111"/>
              <a:buFont typeface="Arial"/>
              <a:buNone/>
            </a:pPr>
            <a:r>
              <a:t/>
            </a:r>
            <a:endParaRPr/>
          </a:p>
          <a:p>
            <a:pPr indent="-102870" lvl="0" marL="228600" rtl="0" algn="l">
              <a:lnSpc>
                <a:spcPct val="120000"/>
              </a:lnSpc>
              <a:spcBef>
                <a:spcPts val="0"/>
              </a:spcBef>
              <a:spcAft>
                <a:spcPts val="0"/>
              </a:spcAft>
              <a:buSzPct val="109999"/>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Table of Content</a:t>
            </a:r>
            <a:endParaRPr/>
          </a:p>
        </p:txBody>
      </p:sp>
      <p:sp>
        <p:nvSpPr>
          <p:cNvPr id="345" name="Google Shape;345;p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9999"/>
              <a:buChar char="▪"/>
            </a:pPr>
            <a:r>
              <a:rPr lang="en-US"/>
              <a:t>Purpose</a:t>
            </a:r>
            <a:endParaRPr/>
          </a:p>
          <a:p>
            <a:pPr indent="-228600" lvl="0" marL="228600" rtl="0" algn="l">
              <a:lnSpc>
                <a:spcPct val="120000"/>
              </a:lnSpc>
              <a:spcBef>
                <a:spcPts val="1000"/>
              </a:spcBef>
              <a:spcAft>
                <a:spcPts val="0"/>
              </a:spcAft>
              <a:buSzPct val="109999"/>
              <a:buChar char="▪"/>
            </a:pPr>
            <a:r>
              <a:rPr lang="en-US"/>
              <a:t>Introduction</a:t>
            </a:r>
            <a:endParaRPr/>
          </a:p>
          <a:p>
            <a:pPr indent="-228600" lvl="0" marL="228600" rtl="0" algn="l">
              <a:lnSpc>
                <a:spcPct val="120000"/>
              </a:lnSpc>
              <a:spcBef>
                <a:spcPts val="1000"/>
              </a:spcBef>
              <a:spcAft>
                <a:spcPts val="0"/>
              </a:spcAft>
              <a:buSzPct val="109999"/>
              <a:buChar char="▪"/>
            </a:pPr>
            <a:r>
              <a:rPr lang="en-US"/>
              <a:t>Introduction and Ontology of an event log</a:t>
            </a:r>
            <a:endParaRPr/>
          </a:p>
          <a:p>
            <a:pPr indent="-228600" lvl="0" marL="228600" rtl="0" algn="l">
              <a:lnSpc>
                <a:spcPct val="120000"/>
              </a:lnSpc>
              <a:spcBef>
                <a:spcPts val="1000"/>
              </a:spcBef>
              <a:spcAft>
                <a:spcPts val="0"/>
              </a:spcAft>
              <a:buSzPct val="109999"/>
              <a:buChar char="▪"/>
            </a:pPr>
            <a:r>
              <a:rPr lang="en-US"/>
              <a:t>Terminologies </a:t>
            </a:r>
            <a:endParaRPr/>
          </a:p>
          <a:p>
            <a:pPr indent="-228600" lvl="0" marL="228600" rtl="0" algn="l">
              <a:lnSpc>
                <a:spcPct val="120000"/>
              </a:lnSpc>
              <a:spcBef>
                <a:spcPts val="1000"/>
              </a:spcBef>
              <a:spcAft>
                <a:spcPts val="0"/>
              </a:spcAft>
              <a:buSzPct val="109999"/>
              <a:buChar char="▪"/>
            </a:pPr>
            <a:r>
              <a:rPr lang="en-US"/>
              <a:t>Techniques Implementations after  </a:t>
            </a:r>
            <a:endParaRPr/>
          </a:p>
          <a:p>
            <a:pPr indent="-228600" lvl="1" marL="685800" rtl="0" algn="l">
              <a:lnSpc>
                <a:spcPct val="120000"/>
              </a:lnSpc>
              <a:spcBef>
                <a:spcPts val="500"/>
              </a:spcBef>
              <a:spcAft>
                <a:spcPts val="0"/>
              </a:spcAft>
              <a:buSzPct val="110000"/>
              <a:buChar char="▪"/>
            </a:pPr>
            <a:r>
              <a:rPr lang="en-US"/>
              <a:t>Critical Path Method</a:t>
            </a:r>
            <a:endParaRPr/>
          </a:p>
          <a:p>
            <a:pPr indent="-228600" lvl="1" marL="685800" rtl="0" algn="l">
              <a:lnSpc>
                <a:spcPct val="120000"/>
              </a:lnSpc>
              <a:spcBef>
                <a:spcPts val="500"/>
              </a:spcBef>
              <a:spcAft>
                <a:spcPts val="0"/>
              </a:spcAft>
              <a:buSzPct val="110000"/>
              <a:buChar char="▪"/>
            </a:pPr>
            <a:r>
              <a:rPr lang="en-US"/>
              <a:t>Genetic Algorithm</a:t>
            </a:r>
            <a:endParaRPr/>
          </a:p>
          <a:p>
            <a:pPr indent="-228600" lvl="1" marL="685800" rtl="0" algn="l">
              <a:lnSpc>
                <a:spcPct val="120000"/>
              </a:lnSpc>
              <a:spcBef>
                <a:spcPts val="500"/>
              </a:spcBef>
              <a:spcAft>
                <a:spcPts val="0"/>
              </a:spcAft>
              <a:buSzPct val="110000"/>
              <a:buChar char="▪"/>
            </a:pPr>
            <a:r>
              <a:rPr lang="en-US"/>
              <a:t>EasyGA</a:t>
            </a:r>
            <a:endParaRPr/>
          </a:p>
          <a:p>
            <a:pPr indent="-228600" lvl="1" marL="685800" rtl="0" algn="l">
              <a:lnSpc>
                <a:spcPct val="120000"/>
              </a:lnSpc>
              <a:spcBef>
                <a:spcPts val="500"/>
              </a:spcBef>
              <a:spcAft>
                <a:spcPts val="0"/>
              </a:spcAft>
              <a:buSzPct val="110000"/>
              <a:buChar char="▪"/>
            </a:pPr>
            <a:r>
              <a:rPr lang="en-US"/>
              <a:t>EasyGA w/ process discovery modelling</a:t>
            </a:r>
            <a:endParaRPr/>
          </a:p>
          <a:p>
            <a:pPr indent="-228600" lvl="0" marL="228600" rtl="0" algn="l">
              <a:lnSpc>
                <a:spcPct val="120000"/>
              </a:lnSpc>
              <a:spcBef>
                <a:spcPts val="1000"/>
              </a:spcBef>
              <a:spcAft>
                <a:spcPts val="0"/>
              </a:spcAft>
              <a:buSzPct val="109999"/>
              <a:buChar char="▪"/>
            </a:pPr>
            <a:r>
              <a:rPr lang="en-US"/>
              <a:t>Dataset</a:t>
            </a:r>
            <a:endParaRPr/>
          </a:p>
          <a:p>
            <a:pPr indent="-228600" lvl="0" marL="228600" rtl="0" algn="l">
              <a:lnSpc>
                <a:spcPct val="120000"/>
              </a:lnSpc>
              <a:spcBef>
                <a:spcPts val="1000"/>
              </a:spcBef>
              <a:spcAft>
                <a:spcPts val="0"/>
              </a:spcAft>
              <a:buSzPct val="109999"/>
              <a:buChar char="▪"/>
            </a:pPr>
            <a:r>
              <a:rPr lang="en-US"/>
              <a:t>Results and Evaluation</a:t>
            </a:r>
            <a:endParaRPr/>
          </a:p>
          <a:p>
            <a:pPr indent="-228600" lvl="0" marL="228600" rtl="0" algn="l">
              <a:lnSpc>
                <a:spcPct val="120000"/>
              </a:lnSpc>
              <a:spcBef>
                <a:spcPts val="1000"/>
              </a:spcBef>
              <a:spcAft>
                <a:spcPts val="0"/>
              </a:spcAft>
              <a:buSzPct val="109999"/>
              <a:buChar char="▪"/>
            </a:pPr>
            <a:r>
              <a:rPr lang="en-US"/>
              <a:t>Comparing different techniques implementations</a:t>
            </a:r>
            <a:br>
              <a:rPr lang="en-US"/>
            </a:br>
            <a:br>
              <a:rPr lang="en-US"/>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g1b894c348ab_1_116"/>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Critical Path Method Steps</a:t>
            </a:r>
            <a:endParaRPr/>
          </a:p>
        </p:txBody>
      </p:sp>
      <p:sp>
        <p:nvSpPr>
          <p:cNvPr id="458" name="Google Shape;458;g1b894c348ab_1_116"/>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fontScale="62500" lnSpcReduction="10000"/>
          </a:bodyPr>
          <a:lstStyle/>
          <a:p>
            <a:pPr indent="-307181" lvl="0" marL="457200" rtl="0" algn="l">
              <a:lnSpc>
                <a:spcPct val="137500"/>
              </a:lnSpc>
              <a:spcBef>
                <a:spcPts val="3600"/>
              </a:spcBef>
              <a:spcAft>
                <a:spcPts val="0"/>
              </a:spcAft>
              <a:buSzPct val="82500"/>
              <a:buAutoNum type="arabicPeriod"/>
            </a:pPr>
            <a:r>
              <a:rPr lang="en-US" sz="2400">
                <a:solidFill>
                  <a:srgbClr val="151B26"/>
                </a:solidFill>
                <a:latin typeface="Arial"/>
                <a:ea typeface="Arial"/>
                <a:cs typeface="Arial"/>
                <a:sym typeface="Arial"/>
              </a:rPr>
              <a:t>List activities</a:t>
            </a:r>
            <a:endParaRPr sz="2400">
              <a:solidFill>
                <a:srgbClr val="151B26"/>
              </a:solidFill>
              <a:latin typeface="Arial"/>
              <a:ea typeface="Arial"/>
              <a:cs typeface="Arial"/>
              <a:sym typeface="Arial"/>
            </a:endParaRPr>
          </a:p>
          <a:p>
            <a:pPr indent="-307181" lvl="0" marL="457200" rtl="0" algn="l">
              <a:lnSpc>
                <a:spcPct val="137500"/>
              </a:lnSpc>
              <a:spcBef>
                <a:spcPts val="0"/>
              </a:spcBef>
              <a:spcAft>
                <a:spcPts val="0"/>
              </a:spcAft>
              <a:buSzPct val="82500"/>
              <a:buAutoNum type="arabicPeriod"/>
            </a:pPr>
            <a:r>
              <a:rPr lang="en-US" sz="2400">
                <a:solidFill>
                  <a:srgbClr val="151B26"/>
                </a:solidFill>
                <a:latin typeface="Arial"/>
                <a:ea typeface="Arial"/>
                <a:cs typeface="Arial"/>
                <a:sym typeface="Arial"/>
              </a:rPr>
              <a:t>Identify dependencies</a:t>
            </a:r>
            <a:endParaRPr sz="2400">
              <a:solidFill>
                <a:srgbClr val="151B26"/>
              </a:solidFill>
              <a:latin typeface="Arial"/>
              <a:ea typeface="Arial"/>
              <a:cs typeface="Arial"/>
              <a:sym typeface="Arial"/>
            </a:endParaRPr>
          </a:p>
          <a:p>
            <a:pPr indent="-307181" lvl="0" marL="457200" rtl="0" algn="l">
              <a:lnSpc>
                <a:spcPct val="137500"/>
              </a:lnSpc>
              <a:spcBef>
                <a:spcPts val="0"/>
              </a:spcBef>
              <a:spcAft>
                <a:spcPts val="0"/>
              </a:spcAft>
              <a:buSzPct val="82500"/>
              <a:buAutoNum type="arabicPeriod"/>
            </a:pPr>
            <a:r>
              <a:rPr lang="en-US" sz="2400">
                <a:solidFill>
                  <a:srgbClr val="151B26"/>
                </a:solidFill>
                <a:latin typeface="Arial"/>
                <a:ea typeface="Arial"/>
                <a:cs typeface="Arial"/>
                <a:sym typeface="Arial"/>
              </a:rPr>
              <a:t>Create a network diagram</a:t>
            </a:r>
            <a:endParaRPr sz="2400">
              <a:solidFill>
                <a:srgbClr val="151B26"/>
              </a:solidFill>
              <a:latin typeface="Arial"/>
              <a:ea typeface="Arial"/>
              <a:cs typeface="Arial"/>
              <a:sym typeface="Arial"/>
            </a:endParaRPr>
          </a:p>
          <a:p>
            <a:pPr indent="-307181" lvl="0" marL="457200" rtl="0" algn="l">
              <a:lnSpc>
                <a:spcPct val="137500"/>
              </a:lnSpc>
              <a:spcBef>
                <a:spcPts val="0"/>
              </a:spcBef>
              <a:spcAft>
                <a:spcPts val="0"/>
              </a:spcAft>
              <a:buSzPct val="82500"/>
              <a:buAutoNum type="arabicPeriod"/>
            </a:pPr>
            <a:r>
              <a:rPr lang="en-US" sz="2400">
                <a:solidFill>
                  <a:srgbClr val="151B26"/>
                </a:solidFill>
                <a:latin typeface="Arial"/>
                <a:ea typeface="Arial"/>
                <a:cs typeface="Arial"/>
                <a:sym typeface="Arial"/>
              </a:rPr>
              <a:t>Estimate task duration</a:t>
            </a:r>
            <a:endParaRPr sz="2400">
              <a:solidFill>
                <a:srgbClr val="151B26"/>
              </a:solidFill>
              <a:latin typeface="Arial"/>
              <a:ea typeface="Arial"/>
              <a:cs typeface="Arial"/>
              <a:sym typeface="Arial"/>
            </a:endParaRPr>
          </a:p>
          <a:p>
            <a:pPr indent="-307181" lvl="0" marL="457200" rtl="0" algn="l">
              <a:lnSpc>
                <a:spcPct val="137500"/>
              </a:lnSpc>
              <a:spcBef>
                <a:spcPts val="0"/>
              </a:spcBef>
              <a:spcAft>
                <a:spcPts val="0"/>
              </a:spcAft>
              <a:buSzPct val="82500"/>
              <a:buAutoNum type="arabicPeriod"/>
            </a:pPr>
            <a:r>
              <a:rPr lang="en-US" sz="2400">
                <a:solidFill>
                  <a:srgbClr val="151B26"/>
                </a:solidFill>
                <a:latin typeface="Arial"/>
                <a:ea typeface="Arial"/>
                <a:cs typeface="Arial"/>
                <a:sym typeface="Arial"/>
              </a:rPr>
              <a:t>Calculate the critical path</a:t>
            </a:r>
            <a:endParaRPr sz="2400">
              <a:solidFill>
                <a:srgbClr val="151B26"/>
              </a:solidFill>
              <a:latin typeface="Arial"/>
              <a:ea typeface="Arial"/>
              <a:cs typeface="Arial"/>
              <a:sym typeface="Arial"/>
            </a:endParaRPr>
          </a:p>
          <a:p>
            <a:pPr indent="-307181" lvl="0" marL="457200" rtl="0" algn="l">
              <a:lnSpc>
                <a:spcPct val="137500"/>
              </a:lnSpc>
              <a:spcBef>
                <a:spcPts val="0"/>
              </a:spcBef>
              <a:spcAft>
                <a:spcPts val="0"/>
              </a:spcAft>
              <a:buSzPct val="82500"/>
              <a:buAutoNum type="arabicPeriod"/>
            </a:pPr>
            <a:r>
              <a:rPr lang="en-US" sz="2400">
                <a:solidFill>
                  <a:srgbClr val="151B26"/>
                </a:solidFill>
                <a:latin typeface="Arial"/>
                <a:ea typeface="Arial"/>
                <a:cs typeface="Arial"/>
                <a:sym typeface="Arial"/>
              </a:rPr>
              <a:t>Calculate the float</a:t>
            </a:r>
            <a:endParaRPr sz="2400">
              <a:solidFill>
                <a:srgbClr val="151B26"/>
              </a:solidFill>
              <a:latin typeface="Arial"/>
              <a:ea typeface="Arial"/>
              <a:cs typeface="Arial"/>
              <a:sym typeface="Arial"/>
            </a:endParaRPr>
          </a:p>
          <a:p>
            <a:pPr indent="-323850" lvl="1" marL="914400" rtl="0" algn="l">
              <a:lnSpc>
                <a:spcPct val="137500"/>
              </a:lnSpc>
              <a:spcBef>
                <a:spcPts val="0"/>
              </a:spcBef>
              <a:spcAft>
                <a:spcPts val="0"/>
              </a:spcAft>
              <a:buClr>
                <a:srgbClr val="151B26"/>
              </a:buClr>
              <a:buSzPct val="100000"/>
              <a:buFont typeface="Arial"/>
              <a:buAutoNum type="alphaLcPeriod"/>
            </a:pPr>
            <a:r>
              <a:rPr lang="en-US" sz="2400">
                <a:solidFill>
                  <a:srgbClr val="151B26"/>
                </a:solidFill>
                <a:latin typeface="Arial"/>
                <a:ea typeface="Arial"/>
                <a:cs typeface="Arial"/>
                <a:sym typeface="Arial"/>
              </a:rPr>
              <a:t>Float, or slack, refers to the amount of flexibility of a given task. It indicates how much the task can be delayed without impacting subsequent tasks or the project end date. </a:t>
            </a:r>
            <a:endParaRPr sz="2400">
              <a:solidFill>
                <a:srgbClr val="151B26"/>
              </a:solidFill>
              <a:latin typeface="Arial"/>
              <a:ea typeface="Arial"/>
              <a:cs typeface="Arial"/>
              <a:sym typeface="Arial"/>
            </a:endParaRPr>
          </a:p>
          <a:p>
            <a:pPr indent="-323850" lvl="1" marL="914400" rtl="0" algn="l">
              <a:lnSpc>
                <a:spcPct val="137500"/>
              </a:lnSpc>
              <a:spcBef>
                <a:spcPts val="0"/>
              </a:spcBef>
              <a:spcAft>
                <a:spcPts val="0"/>
              </a:spcAft>
              <a:buClr>
                <a:srgbClr val="151B26"/>
              </a:buClr>
              <a:buSzPct val="100000"/>
              <a:buFont typeface="Arial"/>
              <a:buAutoNum type="alphaLcPeriod"/>
            </a:pPr>
            <a:r>
              <a:rPr lang="en-US" sz="2400">
                <a:solidFill>
                  <a:srgbClr val="151B26"/>
                </a:solidFill>
                <a:latin typeface="Arial"/>
                <a:ea typeface="Arial"/>
                <a:cs typeface="Arial"/>
                <a:sym typeface="Arial"/>
              </a:rPr>
              <a:t>Critical tasks have zero float, which means their dates are set. T</a:t>
            </a:r>
            <a:endParaRPr sz="2400">
              <a:solidFill>
                <a:srgbClr val="151B26"/>
              </a:solidFill>
              <a:latin typeface="Arial"/>
              <a:ea typeface="Arial"/>
              <a:cs typeface="Arial"/>
              <a:sym typeface="Arial"/>
            </a:endParaRPr>
          </a:p>
          <a:p>
            <a:pPr indent="-323850" lvl="2" marL="1371600" rtl="0" algn="l">
              <a:lnSpc>
                <a:spcPct val="137500"/>
              </a:lnSpc>
              <a:spcBef>
                <a:spcPts val="0"/>
              </a:spcBef>
              <a:spcAft>
                <a:spcPts val="0"/>
              </a:spcAft>
              <a:buClr>
                <a:srgbClr val="151B26"/>
              </a:buClr>
              <a:buSzPct val="100000"/>
              <a:buFont typeface="Arial"/>
              <a:buAutoNum type="romanLcPeriod"/>
            </a:pPr>
            <a:r>
              <a:rPr lang="en-US" sz="2400">
                <a:solidFill>
                  <a:srgbClr val="151B26"/>
                </a:solidFill>
                <a:latin typeface="Arial"/>
                <a:ea typeface="Arial"/>
                <a:cs typeface="Arial"/>
                <a:sym typeface="Arial"/>
              </a:rPr>
              <a:t>asks with positive float numbers belong in the non-critical path, meaning they may be delayed without affecting the project completion date. </a:t>
            </a:r>
            <a:endParaRPr sz="2400">
              <a:solidFill>
                <a:srgbClr val="151B26"/>
              </a:solidFill>
              <a:latin typeface="Arial"/>
              <a:ea typeface="Arial"/>
              <a:cs typeface="Arial"/>
              <a:sym typeface="Arial"/>
            </a:endParaRPr>
          </a:p>
          <a:p>
            <a:pPr indent="-323850" lvl="2" marL="1371600" rtl="0" algn="l">
              <a:lnSpc>
                <a:spcPct val="137500"/>
              </a:lnSpc>
              <a:spcBef>
                <a:spcPts val="0"/>
              </a:spcBef>
              <a:spcAft>
                <a:spcPts val="0"/>
              </a:spcAft>
              <a:buClr>
                <a:srgbClr val="151B26"/>
              </a:buClr>
              <a:buSzPct val="100000"/>
              <a:buFont typeface="Arial"/>
              <a:buAutoNum type="romanLcPeriod"/>
            </a:pPr>
            <a:r>
              <a:rPr lang="en-US" sz="2400">
                <a:solidFill>
                  <a:srgbClr val="151B26"/>
                </a:solidFill>
                <a:latin typeface="Arial"/>
                <a:ea typeface="Arial"/>
                <a:cs typeface="Arial"/>
                <a:sym typeface="Arial"/>
              </a:rPr>
              <a:t>If you’re short on time or resources, non-critical tasks may be skipped. </a:t>
            </a:r>
            <a:endParaRPr sz="2400">
              <a:solidFill>
                <a:srgbClr val="151B26"/>
              </a:solidFill>
              <a:latin typeface="Arial"/>
              <a:ea typeface="Arial"/>
              <a:cs typeface="Arial"/>
              <a:sym typeface="Arial"/>
            </a:endParaRPr>
          </a:p>
          <a:p>
            <a:pPr indent="-307181" lvl="0" marL="457200" rtl="0" algn="l">
              <a:spcBef>
                <a:spcPts val="0"/>
              </a:spcBef>
              <a:spcAft>
                <a:spcPts val="0"/>
              </a:spcAft>
              <a:buSzPct val="109999"/>
              <a:buAutoNum type="arabicPeriod"/>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EasyGA</a:t>
            </a:r>
            <a:endParaRPr/>
          </a:p>
        </p:txBody>
      </p:sp>
      <p:sp>
        <p:nvSpPr>
          <p:cNvPr id="464" name="Google Shape;464;p14"/>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EasyGA - Genetic Algorithms made Easy</a:t>
            </a:r>
            <a:endParaRPr/>
          </a:p>
          <a:p>
            <a:pPr indent="-228600" lvl="0" marL="228600" rtl="0" algn="l">
              <a:lnSpc>
                <a:spcPct val="120000"/>
              </a:lnSpc>
              <a:spcBef>
                <a:spcPts val="0"/>
              </a:spcBef>
              <a:spcAft>
                <a:spcPts val="0"/>
              </a:spcAft>
              <a:buSzPts val="1980"/>
              <a:buChar char="▪"/>
            </a:pPr>
            <a:r>
              <a:rPr lang="en-US"/>
              <a:t>EasyGA is a python package designed to provide an easy-to-use Genetic Algorithm. The package is designed to work right out of the box, while also allowing the user to customize features as they see fit.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g1b894c348ab_1_92"/>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Genetic Algorithms</a:t>
            </a:r>
            <a:endParaRPr/>
          </a:p>
        </p:txBody>
      </p:sp>
      <p:sp>
        <p:nvSpPr>
          <p:cNvPr id="470" name="Google Shape;470;g1b894c348ab_1_92"/>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fontScale="92500" lnSpcReduction="10000"/>
          </a:bodyPr>
          <a:lstStyle/>
          <a:p>
            <a:pPr indent="-344900" lvl="0" marL="457200" rtl="0" algn="l">
              <a:spcBef>
                <a:spcPts val="1000"/>
              </a:spcBef>
              <a:spcAft>
                <a:spcPts val="0"/>
              </a:spcAft>
              <a:buSzPct val="109999"/>
              <a:buChar char="▪"/>
            </a:pPr>
            <a:r>
              <a:rPr lang="en-US"/>
              <a:t>A</a:t>
            </a:r>
            <a:r>
              <a:rPr lang="en-US"/>
              <a:t> method for solving both constrained and unconstrained optimization problems that is based on natural selection, the process that drives biological evolution.</a:t>
            </a:r>
            <a:endParaRPr/>
          </a:p>
          <a:p>
            <a:pPr indent="-344900" lvl="0" marL="457200" rtl="0" algn="l">
              <a:spcBef>
                <a:spcPts val="0"/>
              </a:spcBef>
              <a:spcAft>
                <a:spcPts val="0"/>
              </a:spcAft>
              <a:buSzPct val="109999"/>
              <a:buChar char="▪"/>
            </a:pPr>
            <a:r>
              <a:rPr lang="en-US"/>
              <a:t>The genetic algorithm repeatedly modifies a population of individual solutions. </a:t>
            </a:r>
            <a:endParaRPr/>
          </a:p>
          <a:p>
            <a:pPr indent="-344900" lvl="1" marL="914400" rtl="0" algn="l">
              <a:spcBef>
                <a:spcPts val="0"/>
              </a:spcBef>
              <a:spcAft>
                <a:spcPts val="0"/>
              </a:spcAft>
              <a:buSzPct val="123749"/>
              <a:buChar char="▪"/>
            </a:pPr>
            <a:r>
              <a:rPr lang="en-US" sz="1600"/>
              <a:t>At each step, the genetic algorithm selects individuals from the current population to be parents and uses them to produce the children for the next generation. </a:t>
            </a:r>
            <a:endParaRPr sz="1600"/>
          </a:p>
          <a:p>
            <a:pPr indent="-344900" lvl="1" marL="914400" rtl="0" algn="l">
              <a:spcBef>
                <a:spcPts val="0"/>
              </a:spcBef>
              <a:spcAft>
                <a:spcPts val="0"/>
              </a:spcAft>
              <a:buSzPct val="123749"/>
              <a:buChar char="▪"/>
            </a:pPr>
            <a:r>
              <a:rPr lang="en-US" sz="1600"/>
              <a:t>Over successive generations, the population "evolves" toward an optimal solution. </a:t>
            </a:r>
            <a:endParaRPr/>
          </a:p>
          <a:p>
            <a:pPr indent="-344900" lvl="0" marL="457200" rtl="0" algn="l">
              <a:spcBef>
                <a:spcPts val="0"/>
              </a:spcBef>
              <a:spcAft>
                <a:spcPts val="0"/>
              </a:spcAft>
              <a:buSzPct val="109999"/>
              <a:buChar char="▪"/>
            </a:pPr>
            <a:r>
              <a:rPr lang="en-US"/>
              <a:t>You can apply the genetic algorithm to solve a variety of optimization problems that are not well suited for standard optimization algorithms, including problems in which the objective function is discontinuous, nondifferentiable, stochastic, or highly nonlinear. The genetic algorithm can address problems of mixed integer programming, where some components are restricted to be integer-valued.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1b894c348ab_1_104"/>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lnSpcReduction="10000"/>
          </a:bodyPr>
          <a:lstStyle/>
          <a:p>
            <a:pPr indent="-354330" lvl="0" marL="457200" rtl="0" algn="l">
              <a:spcBef>
                <a:spcPts val="1000"/>
              </a:spcBef>
              <a:spcAft>
                <a:spcPts val="0"/>
              </a:spcAft>
              <a:buSzPts val="1980"/>
              <a:buChar char="▪"/>
            </a:pPr>
            <a:r>
              <a:rPr lang="en-US"/>
              <a:t>The genetic algorithm uses three main types of rules at each step to create the next generation from the current population:</a:t>
            </a:r>
            <a:endParaRPr/>
          </a:p>
          <a:p>
            <a:pPr indent="-354330" lvl="0" marL="457200" rtl="0" algn="l">
              <a:spcBef>
                <a:spcPts val="0"/>
              </a:spcBef>
              <a:spcAft>
                <a:spcPts val="0"/>
              </a:spcAft>
              <a:buSzPts val="1980"/>
              <a:buChar char="▪"/>
            </a:pPr>
            <a:r>
              <a:rPr lang="en-US"/>
              <a:t>Selection rules select the individuals, called parents, that contribute to the population at the next generation. The selection is generally stochastic, and can depend on the individuals' scores.</a:t>
            </a:r>
            <a:endParaRPr/>
          </a:p>
          <a:p>
            <a:pPr indent="-354330" lvl="0" marL="457200" rtl="0" algn="l">
              <a:spcBef>
                <a:spcPts val="0"/>
              </a:spcBef>
              <a:spcAft>
                <a:spcPts val="0"/>
              </a:spcAft>
              <a:buSzPts val="1980"/>
              <a:buChar char="▪"/>
            </a:pPr>
            <a:r>
              <a:rPr lang="en-US"/>
              <a:t>Crossover rules combine two parents to form children for the next generation.</a:t>
            </a:r>
            <a:endParaRPr/>
          </a:p>
          <a:p>
            <a:pPr indent="-354330" lvl="0" marL="457200" rtl="0" algn="l">
              <a:spcBef>
                <a:spcPts val="0"/>
              </a:spcBef>
              <a:spcAft>
                <a:spcPts val="0"/>
              </a:spcAft>
              <a:buSzPts val="1980"/>
              <a:buChar char="▪"/>
            </a:pPr>
            <a:r>
              <a:rPr lang="en-US"/>
              <a:t>Mutation rules apply random changes to individual parents to form children.</a:t>
            </a:r>
            <a:endParaRPr/>
          </a:p>
          <a:p>
            <a:pPr indent="-354330" lvl="0" marL="457200" rtl="0" algn="l">
              <a:spcBef>
                <a:spcPts val="0"/>
              </a:spcBef>
              <a:spcAft>
                <a:spcPts val="0"/>
              </a:spcAft>
              <a:buSzPts val="1980"/>
              <a:buChar char="▪"/>
            </a:pPr>
            <a:r>
              <a:rPr lang="en-US"/>
              <a:t>For this research, I am trying to minimize the number of </a:t>
            </a:r>
            <a:r>
              <a:rPr lang="en-US"/>
              <a:t>activities</a:t>
            </a:r>
            <a:r>
              <a:rPr lang="en-US"/>
              <a:t> to be completed within a limited time frame</a:t>
            </a:r>
            <a:endParaRPr/>
          </a:p>
          <a:p>
            <a:pPr indent="0" lvl="0" marL="0" rtl="0" algn="l">
              <a:spcBef>
                <a:spcPts val="1000"/>
              </a:spcBef>
              <a:spcAft>
                <a:spcPts val="0"/>
              </a:spcAft>
              <a:buNone/>
            </a:pPr>
            <a:r>
              <a:t/>
            </a:r>
            <a:endParaRPr/>
          </a:p>
        </p:txBody>
      </p:sp>
      <p:pic>
        <p:nvPicPr>
          <p:cNvPr id="476" name="Google Shape;476;g1b894c348ab_1_104"/>
          <p:cNvPicPr preferRelativeResize="0"/>
          <p:nvPr/>
        </p:nvPicPr>
        <p:blipFill>
          <a:blip r:embed="rId3">
            <a:alphaModFix/>
          </a:blip>
          <a:stretch>
            <a:fillRect/>
          </a:stretch>
        </p:blipFill>
        <p:spPr>
          <a:xfrm>
            <a:off x="802300" y="2323400"/>
            <a:ext cx="3716975" cy="2467575"/>
          </a:xfrm>
          <a:prstGeom prst="rect">
            <a:avLst/>
          </a:prstGeom>
          <a:noFill/>
          <a:ln>
            <a:noFill/>
          </a:ln>
        </p:spPr>
      </p:pic>
      <p:pic>
        <p:nvPicPr>
          <p:cNvPr id="477" name="Google Shape;477;g1b894c348ab_1_104"/>
          <p:cNvPicPr preferRelativeResize="0"/>
          <p:nvPr/>
        </p:nvPicPr>
        <p:blipFill>
          <a:blip r:embed="rId4">
            <a:alphaModFix/>
          </a:blip>
          <a:stretch>
            <a:fillRect/>
          </a:stretch>
        </p:blipFill>
        <p:spPr>
          <a:xfrm>
            <a:off x="384550" y="5442519"/>
            <a:ext cx="12191999" cy="11965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5"/>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p>
            <a:pPr indent="0" lvl="0" marL="0" rtl="0" algn="ctr">
              <a:lnSpc>
                <a:spcPct val="85000"/>
              </a:lnSpc>
              <a:spcBef>
                <a:spcPts val="0"/>
              </a:spcBef>
              <a:spcAft>
                <a:spcPts val="0"/>
              </a:spcAft>
              <a:buClr>
                <a:srgbClr val="FFFEFF"/>
              </a:buClr>
              <a:buSzPts val="4400"/>
              <a:buFont typeface="Calibri"/>
              <a:buNone/>
            </a:pPr>
            <a:r>
              <a:rPr lang="en-US"/>
              <a:t>Steps for the research</a:t>
            </a:r>
            <a:endParaRPr/>
          </a:p>
        </p:txBody>
      </p:sp>
      <p:sp>
        <p:nvSpPr>
          <p:cNvPr id="483" name="Google Shape;483;p15"/>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p>
            <a:pPr indent="0" lvl="0" marL="0" rtl="0" algn="ctr">
              <a:lnSpc>
                <a:spcPct val="120000"/>
              </a:lnSpc>
              <a:spcBef>
                <a:spcPts val="0"/>
              </a:spcBef>
              <a:spcAft>
                <a:spcPts val="0"/>
              </a:spcAft>
              <a:buSzPts val="198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6"/>
          <p:cNvSpPr txBox="1"/>
          <p:nvPr>
            <p:ph type="title"/>
          </p:nvPr>
        </p:nvSpPr>
        <p:spPr>
          <a:xfrm>
            <a:off x="705024" y="2349925"/>
            <a:ext cx="3682500" cy="2456400"/>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Methodologies</a:t>
            </a:r>
            <a:endParaRPr/>
          </a:p>
        </p:txBody>
      </p:sp>
      <p:sp>
        <p:nvSpPr>
          <p:cNvPr id="489" name="Google Shape;489;p16"/>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Generate Process Disocovery , performance analysis, and statistics  the </a:t>
            </a:r>
            <a:r>
              <a:rPr lang="en-US"/>
              <a:t>original dataset</a:t>
            </a:r>
            <a:endParaRPr/>
          </a:p>
          <a:p>
            <a:pPr indent="-228600" lvl="0" marL="228600" rtl="0" algn="l">
              <a:lnSpc>
                <a:spcPct val="120000"/>
              </a:lnSpc>
              <a:spcBef>
                <a:spcPts val="0"/>
              </a:spcBef>
              <a:spcAft>
                <a:spcPts val="0"/>
              </a:spcAft>
              <a:buSzPts val="1980"/>
              <a:buChar char="▪"/>
            </a:pPr>
            <a:r>
              <a:rPr lang="en-US"/>
              <a:t>Perform each methodologies on the dataset to gather the result of what activities would be considered important on the three methods</a:t>
            </a:r>
            <a:endParaRPr/>
          </a:p>
          <a:p>
            <a:pPr indent="-228600" lvl="0" marL="228600" rtl="0" algn="l">
              <a:lnSpc>
                <a:spcPct val="120000"/>
              </a:lnSpc>
              <a:spcBef>
                <a:spcPts val="0"/>
              </a:spcBef>
              <a:spcAft>
                <a:spcPts val="0"/>
              </a:spcAft>
              <a:buSzPts val="1980"/>
              <a:buChar char="▪"/>
            </a:pPr>
            <a:r>
              <a:rPr lang="en-US"/>
              <a:t>Generate Process </a:t>
            </a:r>
            <a:r>
              <a:rPr lang="en-US"/>
              <a:t>Discovery,</a:t>
            </a:r>
            <a:r>
              <a:rPr lang="en-US"/>
              <a:t> </a:t>
            </a:r>
            <a:r>
              <a:rPr lang="en-US"/>
              <a:t>performance analysis, and statistics </a:t>
            </a:r>
            <a:r>
              <a:rPr lang="en-US"/>
              <a:t>of each different methods results</a:t>
            </a:r>
            <a:endParaRPr/>
          </a:p>
          <a:p>
            <a:pPr indent="-228600" lvl="0" marL="228600" rtl="0" algn="l">
              <a:lnSpc>
                <a:spcPct val="120000"/>
              </a:lnSpc>
              <a:spcBef>
                <a:spcPts val="0"/>
              </a:spcBef>
              <a:spcAft>
                <a:spcPts val="0"/>
              </a:spcAft>
              <a:buSzPts val="1980"/>
              <a:buChar char="▪"/>
            </a:pPr>
            <a:r>
              <a:rPr lang="en-US"/>
              <a:t>Evaluate how each outputted results deviated from the </a:t>
            </a:r>
            <a:r>
              <a:rPr lang="en-US"/>
              <a:t>original</a:t>
            </a:r>
            <a:r>
              <a:rPr lang="en-US"/>
              <a:t> dataset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1b894c348ab_1_131"/>
          <p:cNvSpPr txBox="1"/>
          <p:nvPr>
            <p:ph type="title"/>
          </p:nvPr>
        </p:nvSpPr>
        <p:spPr>
          <a:xfrm>
            <a:off x="3344216" y="2074730"/>
            <a:ext cx="5490300" cy="1689300"/>
          </a:xfrm>
          <a:prstGeom prst="rect">
            <a:avLst/>
          </a:prstGeom>
        </p:spPr>
        <p:txBody>
          <a:bodyPr anchorCtr="0" anchor="b" bIns="0" lIns="228600" spcFirstLastPara="1" rIns="228600" wrap="square" tIns="228600">
            <a:normAutofit/>
          </a:bodyPr>
          <a:lstStyle/>
          <a:p>
            <a:pPr indent="0" lvl="0" marL="0" rtl="0" algn="ctr">
              <a:spcBef>
                <a:spcPts val="0"/>
              </a:spcBef>
              <a:spcAft>
                <a:spcPts val="0"/>
              </a:spcAft>
              <a:buNone/>
            </a:pPr>
            <a:r>
              <a:rPr lang="en-US"/>
              <a:t>Datasets</a:t>
            </a:r>
            <a:endParaRPr/>
          </a:p>
        </p:txBody>
      </p:sp>
      <p:sp>
        <p:nvSpPr>
          <p:cNvPr id="495" name="Google Shape;495;g1b894c348ab_1_131"/>
          <p:cNvSpPr txBox="1"/>
          <p:nvPr>
            <p:ph idx="1" type="body"/>
          </p:nvPr>
        </p:nvSpPr>
        <p:spPr>
          <a:xfrm>
            <a:off x="3344215" y="3846851"/>
            <a:ext cx="5490300" cy="1383900"/>
          </a:xfrm>
          <a:prstGeom prst="rect">
            <a:avLst/>
          </a:prstGeom>
        </p:spPr>
        <p:txBody>
          <a:bodyPr anchorCtr="0" anchor="t" bIns="45700" lIns="91425" spcFirstLastPara="1" rIns="91425" wrap="square" tIns="0">
            <a:normAutofit/>
          </a:bodyPr>
          <a:lstStyle/>
          <a:p>
            <a:pPr indent="0" lvl="0" marL="0" rtl="0" algn="ctr">
              <a:spcBef>
                <a:spcPts val="1000"/>
              </a:spcBef>
              <a:spcAft>
                <a:spcPts val="0"/>
              </a:spcAft>
              <a:buNone/>
            </a:pPr>
            <a:r>
              <a:rPr lang="en-US"/>
              <a:t>3 Datasets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7"/>
          <p:cNvSpPr txBox="1"/>
          <p:nvPr>
            <p:ph type="title"/>
          </p:nvPr>
        </p:nvSpPr>
        <p:spPr>
          <a:xfrm>
            <a:off x="888631" y="2352026"/>
            <a:ext cx="3501300" cy="1223400"/>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t/>
            </a:r>
            <a:endParaRPr/>
          </a:p>
        </p:txBody>
      </p:sp>
      <p:sp>
        <p:nvSpPr>
          <p:cNvPr id="501" name="Google Shape;501;p17"/>
          <p:cNvSpPr txBox="1"/>
          <p:nvPr>
            <p:ph idx="1" type="body"/>
          </p:nvPr>
        </p:nvSpPr>
        <p:spPr>
          <a:xfrm>
            <a:off x="5109983" y="802809"/>
            <a:ext cx="6275100" cy="5250000"/>
          </a:xfrm>
          <a:prstGeom prst="rect">
            <a:avLst/>
          </a:prstGeom>
          <a:noFill/>
          <a:ln>
            <a:noFill/>
          </a:ln>
        </p:spPr>
        <p:txBody>
          <a:bodyPr anchorCtr="0" anchor="ctr" bIns="45700" lIns="91425" spcFirstLastPara="1" rIns="91425" wrap="square" tIns="45700">
            <a:normAutofit/>
          </a:bodyPr>
          <a:lstStyle/>
          <a:p>
            <a:pPr indent="-354330" lvl="0" marL="457200" rtl="0" algn="l">
              <a:lnSpc>
                <a:spcPct val="120000"/>
              </a:lnSpc>
              <a:spcBef>
                <a:spcPts val="0"/>
              </a:spcBef>
              <a:spcAft>
                <a:spcPts val="0"/>
              </a:spcAft>
              <a:buSzPts val="1980"/>
              <a:buAutoNum type="arabicPeriod"/>
            </a:pPr>
            <a:r>
              <a:rPr lang="en-US"/>
              <a:t>Review Example Large: </a:t>
            </a:r>
            <a:r>
              <a:rPr lang="en-US"/>
              <a:t>Synthetic event logs commonly used as example for pm</a:t>
            </a:r>
            <a:endParaRPr/>
          </a:p>
          <a:p>
            <a:pPr indent="-354330" lvl="0" marL="457200" rtl="0" algn="l">
              <a:lnSpc>
                <a:spcPct val="120000"/>
              </a:lnSpc>
              <a:spcBef>
                <a:spcPts val="0"/>
              </a:spcBef>
              <a:spcAft>
                <a:spcPts val="0"/>
              </a:spcAft>
              <a:buSzPts val="1980"/>
              <a:buAutoNum type="arabicPeriod"/>
            </a:pPr>
            <a:r>
              <a:rPr lang="en-US"/>
              <a:t>HelpDesk: Event log of a help desk process</a:t>
            </a:r>
            <a:endParaRPr/>
          </a:p>
          <a:p>
            <a:pPr indent="-354330" lvl="0" marL="457200" rtl="0" algn="l">
              <a:lnSpc>
                <a:spcPct val="120000"/>
              </a:lnSpc>
              <a:spcBef>
                <a:spcPts val="0"/>
              </a:spcBef>
              <a:spcAft>
                <a:spcPts val="0"/>
              </a:spcAft>
              <a:buSzPts val="1980"/>
              <a:buAutoNum type="arabicPeriod"/>
            </a:pPr>
            <a:r>
              <a:rPr lang="en-US"/>
              <a:t>BPI 2012 Challenge: </a:t>
            </a:r>
            <a:r>
              <a:rPr lang="en-US"/>
              <a:t>Event log of a loan application process</a:t>
            </a:r>
            <a:endParaRPr/>
          </a:p>
        </p:txBody>
      </p:sp>
      <p:sp>
        <p:nvSpPr>
          <p:cNvPr id="502" name="Google Shape;502;p17"/>
          <p:cNvSpPr txBox="1"/>
          <p:nvPr>
            <p:ph idx="2" type="body"/>
          </p:nvPr>
        </p:nvSpPr>
        <p:spPr>
          <a:xfrm>
            <a:off x="888631" y="3580186"/>
            <a:ext cx="3501300" cy="1221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t>Focus on Review Example Large for this presentation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1b894c348ab_1_137"/>
          <p:cNvSpPr txBox="1"/>
          <p:nvPr>
            <p:ph type="title"/>
          </p:nvPr>
        </p:nvSpPr>
        <p:spPr>
          <a:xfrm>
            <a:off x="3344216" y="2074730"/>
            <a:ext cx="5490300" cy="1689300"/>
          </a:xfrm>
          <a:prstGeom prst="rect">
            <a:avLst/>
          </a:prstGeom>
        </p:spPr>
        <p:txBody>
          <a:bodyPr anchorCtr="0" anchor="b" bIns="0" lIns="228600" spcFirstLastPara="1" rIns="228600" wrap="square" tIns="228600">
            <a:normAutofit/>
          </a:bodyPr>
          <a:lstStyle/>
          <a:p>
            <a:pPr indent="0" lvl="0" marL="0" rtl="0" algn="ctr">
              <a:spcBef>
                <a:spcPts val="0"/>
              </a:spcBef>
              <a:spcAft>
                <a:spcPts val="0"/>
              </a:spcAft>
              <a:buNone/>
            </a:pPr>
            <a:r>
              <a:rPr lang="en-US"/>
              <a:t>Results</a:t>
            </a:r>
            <a:endParaRPr/>
          </a:p>
        </p:txBody>
      </p:sp>
      <p:sp>
        <p:nvSpPr>
          <p:cNvPr id="508" name="Google Shape;508;g1b894c348ab_1_137"/>
          <p:cNvSpPr txBox="1"/>
          <p:nvPr>
            <p:ph idx="1" type="body"/>
          </p:nvPr>
        </p:nvSpPr>
        <p:spPr>
          <a:xfrm>
            <a:off x="3344215" y="3846851"/>
            <a:ext cx="5490300" cy="1383900"/>
          </a:xfrm>
          <a:prstGeom prst="rect">
            <a:avLst/>
          </a:prstGeom>
        </p:spPr>
        <p:txBody>
          <a:bodyPr anchorCtr="0" anchor="t" bIns="45700" lIns="91425" spcFirstLastPara="1" rIns="91425" wrap="square" tIns="0">
            <a:normAutofit/>
          </a:bodyPr>
          <a:lstStyle/>
          <a:p>
            <a:pPr indent="0" lvl="0" marL="0" rtl="0" algn="ctr">
              <a:spcBef>
                <a:spcPts val="1000"/>
              </a:spcBef>
              <a:spcAft>
                <a:spcPts val="0"/>
              </a:spcAft>
              <a:buNone/>
            </a:pPr>
            <a:r>
              <a:rPr lang="en-US"/>
              <a:t>Review Example Large Dataset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18"/>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Original</a:t>
            </a:r>
            <a:r>
              <a:rPr lang="en-US"/>
              <a:t> </a:t>
            </a:r>
            <a:r>
              <a:rPr lang="en-US"/>
              <a:t>Heuristics</a:t>
            </a:r>
            <a:r>
              <a:rPr lang="en-US"/>
              <a:t> Model</a:t>
            </a:r>
            <a:endParaRPr/>
          </a:p>
        </p:txBody>
      </p:sp>
      <p:pic>
        <p:nvPicPr>
          <p:cNvPr id="514" name="Google Shape;514;p18"/>
          <p:cNvPicPr preferRelativeResize="0"/>
          <p:nvPr/>
        </p:nvPicPr>
        <p:blipFill>
          <a:blip r:embed="rId3">
            <a:alphaModFix/>
          </a:blip>
          <a:stretch>
            <a:fillRect/>
          </a:stretch>
        </p:blipFill>
        <p:spPr>
          <a:xfrm>
            <a:off x="5118450" y="803175"/>
            <a:ext cx="6738851" cy="5891275"/>
          </a:xfrm>
          <a:prstGeom prst="rect">
            <a:avLst/>
          </a:prstGeom>
          <a:noFill/>
          <a:ln>
            <a:noFill/>
          </a:ln>
        </p:spPr>
      </p:pic>
      <p:sp>
        <p:nvSpPr>
          <p:cNvPr id="515" name="Google Shape;515;p18"/>
          <p:cNvSpPr txBox="1"/>
          <p:nvPr/>
        </p:nvSpPr>
        <p:spPr>
          <a:xfrm>
            <a:off x="656950" y="5367825"/>
            <a:ext cx="387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Rockwell"/>
                <a:ea typeface="Rockwell"/>
                <a:cs typeface="Rockwell"/>
                <a:sym typeface="Rockwell"/>
              </a:rPr>
              <a:t>Number of event: 236360 </a:t>
            </a:r>
            <a:endParaRPr>
              <a:latin typeface="Rockwell"/>
              <a:ea typeface="Rockwell"/>
              <a:cs typeface="Rockwell"/>
              <a:sym typeface="Rockwell"/>
            </a:endParaRPr>
          </a:p>
          <a:p>
            <a:pPr indent="0" lvl="0" marL="0" rtl="0" algn="l">
              <a:spcBef>
                <a:spcPts val="0"/>
              </a:spcBef>
              <a:spcAft>
                <a:spcPts val="0"/>
              </a:spcAft>
              <a:buNone/>
            </a:pPr>
            <a:r>
              <a:rPr lang="en-US">
                <a:latin typeface="Rockwell"/>
                <a:ea typeface="Rockwell"/>
                <a:cs typeface="Rockwell"/>
                <a:sym typeface="Rockwell"/>
              </a:rPr>
              <a:t>Number of case: 10,000</a:t>
            </a:r>
            <a:endParaRPr>
              <a:latin typeface="Rockwell"/>
              <a:ea typeface="Rockwell"/>
              <a:cs typeface="Rockwell"/>
              <a:sym typeface="Rockwell"/>
            </a:endParaRPr>
          </a:p>
          <a:p>
            <a:pPr indent="0" lvl="0" marL="0" rtl="0" algn="l">
              <a:spcBef>
                <a:spcPts val="0"/>
              </a:spcBef>
              <a:spcAft>
                <a:spcPts val="0"/>
              </a:spcAft>
              <a:buNone/>
            </a:pPr>
            <a:r>
              <a:rPr lang="en-US">
                <a:latin typeface="Rockwell"/>
                <a:ea typeface="Rockwell"/>
                <a:cs typeface="Rockwell"/>
                <a:sym typeface="Rockwell"/>
              </a:rPr>
              <a:t>Number of resource:  14</a:t>
            </a:r>
            <a:endParaRPr>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Purpose</a:t>
            </a:r>
            <a:endParaRPr/>
          </a:p>
        </p:txBody>
      </p:sp>
      <p:sp>
        <p:nvSpPr>
          <p:cNvPr id="351" name="Google Shape;351;p3"/>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38029" lvl="0" marL="228600" rtl="0" algn="l">
              <a:lnSpc>
                <a:spcPct val="120000"/>
              </a:lnSpc>
              <a:spcBef>
                <a:spcPts val="0"/>
              </a:spcBef>
              <a:spcAft>
                <a:spcPts val="0"/>
              </a:spcAft>
              <a:buSzPts val="1980"/>
              <a:buChar char="▪"/>
            </a:pPr>
            <a:r>
              <a:rPr lang="en-US"/>
              <a:t>Identify key task/activity in a business process</a:t>
            </a:r>
            <a:endParaRPr/>
          </a:p>
          <a:p>
            <a:pPr indent="-238029" lvl="0" marL="228600" rtl="0" algn="l">
              <a:lnSpc>
                <a:spcPct val="120000"/>
              </a:lnSpc>
              <a:spcBef>
                <a:spcPts val="1000"/>
              </a:spcBef>
              <a:spcAft>
                <a:spcPts val="0"/>
              </a:spcAft>
              <a:buSzPts val="1980"/>
              <a:buChar char="▪"/>
            </a:pPr>
            <a:r>
              <a:rPr lang="en-US"/>
              <a:t>Identify possible point of interest that can be improved and their relation to each other</a:t>
            </a:r>
            <a:endParaRPr/>
          </a:p>
          <a:p>
            <a:pPr indent="-238029" lvl="0" marL="228600" rtl="0" algn="l">
              <a:lnSpc>
                <a:spcPct val="120000"/>
              </a:lnSpc>
              <a:spcBef>
                <a:spcPts val="1000"/>
              </a:spcBef>
              <a:spcAft>
                <a:spcPts val="0"/>
              </a:spcAft>
              <a:buSzPts val="1980"/>
              <a:buChar char="▪"/>
            </a:pPr>
            <a:r>
              <a:rPr lang="en-US"/>
              <a:t>Help business get more OBJECTIVE insight about their internal/external processes</a:t>
            </a:r>
            <a:endParaRPr/>
          </a:p>
          <a:p>
            <a:pPr indent="-236982" lvl="1" marL="685800" rtl="0" algn="l">
              <a:lnSpc>
                <a:spcPct val="120000"/>
              </a:lnSpc>
              <a:spcBef>
                <a:spcPts val="500"/>
              </a:spcBef>
              <a:spcAft>
                <a:spcPts val="0"/>
              </a:spcAft>
              <a:buSzPts val="1760"/>
              <a:buChar char="▪"/>
            </a:pPr>
            <a:r>
              <a:rPr lang="en-US"/>
              <a:t>To reduce unnecessary task/activity in a current process</a:t>
            </a:r>
            <a:endParaRPr/>
          </a:p>
          <a:p>
            <a:pPr indent="-236982" lvl="1" marL="685800" rtl="0" algn="l">
              <a:lnSpc>
                <a:spcPct val="120000"/>
              </a:lnSpc>
              <a:spcBef>
                <a:spcPts val="500"/>
              </a:spcBef>
              <a:spcAft>
                <a:spcPts val="0"/>
              </a:spcAft>
              <a:buSzPts val="1760"/>
              <a:buChar char="▪"/>
            </a:pPr>
            <a:r>
              <a:rPr lang="en-US"/>
              <a:t>Identify bottleneck in day-to-day process</a:t>
            </a:r>
            <a:endParaRPr/>
          </a:p>
          <a:p>
            <a:pPr indent="-238029" lvl="0" marL="228600" rtl="0" algn="l">
              <a:lnSpc>
                <a:spcPct val="120000"/>
              </a:lnSpc>
              <a:spcBef>
                <a:spcPts val="1000"/>
              </a:spcBef>
              <a:spcAft>
                <a:spcPts val="0"/>
              </a:spcAft>
              <a:buSzPts val="1980"/>
              <a:buChar char="▪"/>
            </a:pPr>
            <a:r>
              <a:rPr lang="en-US"/>
              <a:t>As organizations scale, it is harder to manage task/activities efficiently and objectively as they inherently become more complex and intertwined </a:t>
            </a:r>
            <a:endParaRPr/>
          </a:p>
          <a:p>
            <a:pPr indent="-238029" lvl="0" marL="228600" rtl="0" algn="l">
              <a:lnSpc>
                <a:spcPct val="120000"/>
              </a:lnSpc>
              <a:spcBef>
                <a:spcPts val="1000"/>
              </a:spcBef>
              <a:spcAft>
                <a:spcPts val="0"/>
              </a:spcAft>
              <a:buSzPts val="1980"/>
              <a:buChar char="▪"/>
            </a:pPr>
            <a:r>
              <a:rPr lang="en-US"/>
              <a:t>This research is aimed to provide multiple avenue to reason and improve the complex nature of business process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Original EDA</a:t>
            </a:r>
            <a:endParaRPr/>
          </a:p>
        </p:txBody>
      </p:sp>
      <p:pic>
        <p:nvPicPr>
          <p:cNvPr id="521" name="Google Shape;521;p19"/>
          <p:cNvPicPr preferRelativeResize="0"/>
          <p:nvPr/>
        </p:nvPicPr>
        <p:blipFill>
          <a:blip r:embed="rId3">
            <a:alphaModFix/>
          </a:blip>
          <a:stretch>
            <a:fillRect/>
          </a:stretch>
        </p:blipFill>
        <p:spPr>
          <a:xfrm>
            <a:off x="4550650" y="1386074"/>
            <a:ext cx="7474624" cy="4384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0"/>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spcBef>
                <a:spcPts val="0"/>
              </a:spcBef>
              <a:spcAft>
                <a:spcPts val="0"/>
              </a:spcAft>
              <a:buClr>
                <a:srgbClr val="FFFEFF"/>
              </a:buClr>
              <a:buSzPts val="4000"/>
              <a:buFont typeface="Calibri"/>
              <a:buNone/>
            </a:pPr>
            <a:r>
              <a:rPr lang="en-US"/>
              <a:t>Original EDA 2</a:t>
            </a:r>
            <a:endParaRPr/>
          </a:p>
          <a:p>
            <a:pPr indent="0" lvl="0" marL="0" rtl="0" algn="ctr">
              <a:lnSpc>
                <a:spcPct val="85000"/>
              </a:lnSpc>
              <a:spcBef>
                <a:spcPts val="0"/>
              </a:spcBef>
              <a:spcAft>
                <a:spcPts val="0"/>
              </a:spcAft>
              <a:buClr>
                <a:srgbClr val="FFFEFF"/>
              </a:buClr>
              <a:buSzPts val="4000"/>
              <a:buFont typeface="Calibri"/>
              <a:buNone/>
            </a:pPr>
            <a:r>
              <a:t/>
            </a:r>
            <a:endParaRPr/>
          </a:p>
        </p:txBody>
      </p:sp>
      <p:pic>
        <p:nvPicPr>
          <p:cNvPr id="527" name="Google Shape;527;p20"/>
          <p:cNvPicPr preferRelativeResize="0"/>
          <p:nvPr/>
        </p:nvPicPr>
        <p:blipFill>
          <a:blip r:embed="rId3">
            <a:alphaModFix/>
          </a:blip>
          <a:stretch>
            <a:fillRect/>
          </a:stretch>
        </p:blipFill>
        <p:spPr>
          <a:xfrm>
            <a:off x="4762925" y="1406137"/>
            <a:ext cx="7429076" cy="4045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2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spcBef>
                <a:spcPts val="0"/>
              </a:spcBef>
              <a:spcAft>
                <a:spcPts val="0"/>
              </a:spcAft>
              <a:buClr>
                <a:schemeClr val="dk1"/>
              </a:buClr>
              <a:buSzPct val="27500"/>
              <a:buFont typeface="Arial"/>
              <a:buNone/>
            </a:pPr>
            <a:r>
              <a:rPr lang="en-US"/>
              <a:t>Original Subcontracting Social Network Analysis</a:t>
            </a:r>
            <a:endParaRPr/>
          </a:p>
        </p:txBody>
      </p:sp>
      <p:sp>
        <p:nvSpPr>
          <p:cNvPr id="533" name="Google Shape;533;p22"/>
          <p:cNvSpPr txBox="1"/>
          <p:nvPr/>
        </p:nvSpPr>
        <p:spPr>
          <a:xfrm>
            <a:off x="138500" y="5449125"/>
            <a:ext cx="4999200" cy="11268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en-US" sz="1800">
                <a:solidFill>
                  <a:schemeClr val="dk1"/>
                </a:solidFill>
                <a:latin typeface="Rockwell"/>
                <a:ea typeface="Rockwell"/>
                <a:cs typeface="Rockwell"/>
                <a:sym typeface="Rockwell"/>
              </a:rPr>
              <a:t>Median case duration in second:  2654294400.0 second</a:t>
            </a:r>
            <a:endParaRPr sz="1800">
              <a:solidFill>
                <a:schemeClr val="dk1"/>
              </a:solidFill>
              <a:latin typeface="Rockwell"/>
              <a:ea typeface="Rockwell"/>
              <a:cs typeface="Rockwell"/>
              <a:sym typeface="Rockwell"/>
            </a:endParaRPr>
          </a:p>
          <a:p>
            <a:pPr indent="0" lvl="0" marL="0" rtl="0" algn="ctr">
              <a:lnSpc>
                <a:spcPct val="120000"/>
              </a:lnSpc>
              <a:spcBef>
                <a:spcPts val="0"/>
              </a:spcBef>
              <a:spcAft>
                <a:spcPts val="0"/>
              </a:spcAft>
              <a:buNone/>
            </a:pPr>
            <a:r>
              <a:rPr lang="en-US" sz="1800">
                <a:solidFill>
                  <a:schemeClr val="dk1"/>
                </a:solidFill>
                <a:latin typeface="Rockwell"/>
                <a:ea typeface="Rockwell"/>
                <a:cs typeface="Rockwell"/>
                <a:sym typeface="Rockwell"/>
              </a:rPr>
              <a:t>Median case duration in days:  30721.0 days</a:t>
            </a:r>
            <a:endParaRPr/>
          </a:p>
        </p:txBody>
      </p:sp>
      <p:pic>
        <p:nvPicPr>
          <p:cNvPr id="534" name="Google Shape;534;p22"/>
          <p:cNvPicPr preferRelativeResize="0"/>
          <p:nvPr/>
        </p:nvPicPr>
        <p:blipFill>
          <a:blip r:embed="rId3">
            <a:alphaModFix/>
          </a:blip>
          <a:stretch>
            <a:fillRect/>
          </a:stretch>
        </p:blipFill>
        <p:spPr>
          <a:xfrm>
            <a:off x="5137700" y="665150"/>
            <a:ext cx="6708375" cy="4542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4"/>
          <p:cNvSpPr txBox="1"/>
          <p:nvPr>
            <p:ph type="title"/>
          </p:nvPr>
        </p:nvSpPr>
        <p:spPr>
          <a:xfrm>
            <a:off x="3344216" y="2074730"/>
            <a:ext cx="5490300" cy="1689300"/>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Critical Path Method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5"/>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spcBef>
                <a:spcPts val="0"/>
              </a:spcBef>
              <a:spcAft>
                <a:spcPts val="0"/>
              </a:spcAft>
              <a:buClr>
                <a:srgbClr val="FFFEFF"/>
              </a:buClr>
              <a:buSzPts val="4000"/>
              <a:buFont typeface="Calibri"/>
              <a:buNone/>
            </a:pPr>
            <a:r>
              <a:rPr lang="en-US"/>
              <a:t>CPM </a:t>
            </a:r>
            <a:r>
              <a:rPr lang="en-US"/>
              <a:t>Heuristics Model</a:t>
            </a:r>
            <a:endParaRPr/>
          </a:p>
        </p:txBody>
      </p:sp>
      <p:pic>
        <p:nvPicPr>
          <p:cNvPr id="545" name="Google Shape;545;p25"/>
          <p:cNvPicPr preferRelativeResize="0"/>
          <p:nvPr/>
        </p:nvPicPr>
        <p:blipFill>
          <a:blip r:embed="rId3">
            <a:alphaModFix/>
          </a:blip>
          <a:stretch>
            <a:fillRect/>
          </a:stretch>
        </p:blipFill>
        <p:spPr>
          <a:xfrm>
            <a:off x="6406249" y="472088"/>
            <a:ext cx="4243650" cy="6212124"/>
          </a:xfrm>
          <a:prstGeom prst="rect">
            <a:avLst/>
          </a:prstGeom>
          <a:noFill/>
          <a:ln>
            <a:noFill/>
          </a:ln>
        </p:spPr>
      </p:pic>
      <p:sp>
        <p:nvSpPr>
          <p:cNvPr id="546" name="Google Shape;546;p25"/>
          <p:cNvSpPr txBox="1"/>
          <p:nvPr/>
        </p:nvSpPr>
        <p:spPr>
          <a:xfrm>
            <a:off x="272400" y="5047350"/>
            <a:ext cx="5752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N</a:t>
            </a:r>
            <a:r>
              <a:rPr b="1" lang="en-US">
                <a:latin typeface="Calibri"/>
                <a:ea typeface="Calibri"/>
                <a:cs typeface="Calibri"/>
                <a:sym typeface="Calibri"/>
              </a:rPr>
              <a:t>umber of event: 106155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Number of unique cases: 10000</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The resources or people </a:t>
            </a:r>
            <a:r>
              <a:rPr b="1" lang="en-US">
                <a:latin typeface="Calibri"/>
                <a:ea typeface="Calibri"/>
                <a:cs typeface="Calibri"/>
                <a:sym typeface="Calibri"/>
              </a:rPr>
              <a:t>involved</a:t>
            </a:r>
            <a:r>
              <a:rPr b="1" lang="en-US">
                <a:latin typeface="Calibri"/>
                <a:ea typeface="Calibri"/>
                <a:cs typeface="Calibri"/>
                <a:sym typeface="Calibri"/>
              </a:rPr>
              <a:t> are: ['Mike' '__INVALID__' 'Anne' 'Wil' 'Mary' 'Pete' 'Sara' 'Pam' 'Carol'</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 'John' 'Sam']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 The number of resources are: 11</a:t>
            </a:r>
            <a:endParaRPr b="1">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CPM EDA</a:t>
            </a:r>
            <a:endParaRPr/>
          </a:p>
        </p:txBody>
      </p:sp>
      <p:pic>
        <p:nvPicPr>
          <p:cNvPr id="552" name="Google Shape;552;p26"/>
          <p:cNvPicPr preferRelativeResize="0"/>
          <p:nvPr/>
        </p:nvPicPr>
        <p:blipFill>
          <a:blip r:embed="rId3">
            <a:alphaModFix/>
          </a:blip>
          <a:stretch>
            <a:fillRect/>
          </a:stretch>
        </p:blipFill>
        <p:spPr>
          <a:xfrm>
            <a:off x="4797975" y="1732525"/>
            <a:ext cx="7178160" cy="4003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2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spcBef>
                <a:spcPts val="0"/>
              </a:spcBef>
              <a:spcAft>
                <a:spcPts val="0"/>
              </a:spcAft>
              <a:buClr>
                <a:srgbClr val="FFFEFF"/>
              </a:buClr>
              <a:buSzPts val="4000"/>
              <a:buFont typeface="Calibri"/>
              <a:buNone/>
            </a:pPr>
            <a:r>
              <a:rPr lang="en-US"/>
              <a:t>CPM EDA 2</a:t>
            </a:r>
            <a:endParaRPr/>
          </a:p>
        </p:txBody>
      </p:sp>
      <p:pic>
        <p:nvPicPr>
          <p:cNvPr id="558" name="Google Shape;558;p27"/>
          <p:cNvPicPr preferRelativeResize="0"/>
          <p:nvPr/>
        </p:nvPicPr>
        <p:blipFill>
          <a:blip r:embed="rId3">
            <a:alphaModFix/>
          </a:blip>
          <a:stretch>
            <a:fillRect/>
          </a:stretch>
        </p:blipFill>
        <p:spPr>
          <a:xfrm>
            <a:off x="4735075" y="1610525"/>
            <a:ext cx="6958300" cy="37893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1b894c348ab_1_142"/>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fontScale="90000"/>
          </a:bodyPr>
          <a:lstStyle/>
          <a:p>
            <a:pPr indent="0" lvl="0" marL="0" rtl="0" algn="ctr">
              <a:spcBef>
                <a:spcPts val="0"/>
              </a:spcBef>
              <a:spcAft>
                <a:spcPts val="0"/>
              </a:spcAft>
              <a:buNone/>
            </a:pPr>
            <a:r>
              <a:rPr lang="en-US"/>
              <a:t>CPM Similar Activity Social Network Analysis</a:t>
            </a:r>
            <a:endParaRPr/>
          </a:p>
        </p:txBody>
      </p:sp>
      <p:sp>
        <p:nvSpPr>
          <p:cNvPr id="564" name="Google Shape;564;g1b894c348ab_1_142"/>
          <p:cNvSpPr txBox="1"/>
          <p:nvPr/>
        </p:nvSpPr>
        <p:spPr>
          <a:xfrm>
            <a:off x="320475" y="5811300"/>
            <a:ext cx="434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Median case duration in second:  2654035200.0 second</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Median case duration in days:  30718.0 days</a:t>
            </a:r>
            <a:endParaRPr b="1">
              <a:latin typeface="Calibri"/>
              <a:ea typeface="Calibri"/>
              <a:cs typeface="Calibri"/>
              <a:sym typeface="Calibri"/>
            </a:endParaRPr>
          </a:p>
        </p:txBody>
      </p:sp>
      <p:pic>
        <p:nvPicPr>
          <p:cNvPr id="565" name="Google Shape;565;g1b894c348ab_1_142"/>
          <p:cNvPicPr preferRelativeResize="0"/>
          <p:nvPr/>
        </p:nvPicPr>
        <p:blipFill>
          <a:blip r:embed="rId3">
            <a:alphaModFix/>
          </a:blip>
          <a:stretch>
            <a:fillRect/>
          </a:stretch>
        </p:blipFill>
        <p:spPr>
          <a:xfrm>
            <a:off x="4762163" y="937525"/>
            <a:ext cx="6258801" cy="4238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1b894c348ab_1_152"/>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fontScale="90000"/>
          </a:bodyPr>
          <a:lstStyle/>
          <a:p>
            <a:pPr indent="0" lvl="0" marL="0" rtl="0" algn="ctr">
              <a:spcBef>
                <a:spcPts val="0"/>
              </a:spcBef>
              <a:spcAft>
                <a:spcPts val="0"/>
              </a:spcAft>
              <a:buNone/>
            </a:pPr>
            <a:r>
              <a:rPr lang="en-US"/>
              <a:t>CPM Evaluation (generated model compared to original)</a:t>
            </a:r>
            <a:endParaRPr/>
          </a:p>
        </p:txBody>
      </p:sp>
      <p:sp>
        <p:nvSpPr>
          <p:cNvPr id="571" name="Google Shape;571;g1b894c348ab_1_152"/>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t>token_based_replay compared to </a:t>
            </a:r>
            <a:r>
              <a:rPr lang="en-US"/>
              <a:t>original</a:t>
            </a:r>
            <a:r>
              <a:rPr lang="en-US"/>
              <a:t> log: 29.17%</a:t>
            </a:r>
            <a:endParaRPr/>
          </a:p>
          <a:p>
            <a:pPr indent="0" lvl="0" marL="0" rtl="0" algn="l">
              <a:spcBef>
                <a:spcPts val="1000"/>
              </a:spcBef>
              <a:spcAft>
                <a:spcPts val="0"/>
              </a:spcAft>
              <a:buNone/>
            </a:pPr>
            <a:r>
              <a:rPr lang="en-US"/>
              <a:t>alignments </a:t>
            </a:r>
            <a:r>
              <a:rPr lang="en-US"/>
              <a:t>compared</a:t>
            </a:r>
            <a:r>
              <a:rPr lang="en-US"/>
              <a:t> to original log: 46.28%</a:t>
            </a:r>
            <a:endParaRPr/>
          </a:p>
          <a:p>
            <a:pPr indent="0" lvl="0" marL="0" rtl="0" algn="l">
              <a:spcBef>
                <a:spcPts val="1000"/>
              </a:spcBef>
              <a:spcAft>
                <a:spcPts val="0"/>
              </a:spcAft>
              <a:buNone/>
            </a:pPr>
            <a:r>
              <a:rPr lang="en-US"/>
              <a:t>Reduced median case </a:t>
            </a:r>
            <a:r>
              <a:rPr lang="en-US"/>
              <a:t>duration</a:t>
            </a:r>
            <a:r>
              <a:rPr lang="en-US"/>
              <a:t> by 3 days</a:t>
            </a:r>
            <a:endParaRPr/>
          </a:p>
        </p:txBody>
      </p:sp>
      <p:pic>
        <p:nvPicPr>
          <p:cNvPr id="572" name="Google Shape;572;g1b894c348ab_1_152"/>
          <p:cNvPicPr preferRelativeResize="0"/>
          <p:nvPr/>
        </p:nvPicPr>
        <p:blipFill>
          <a:blip r:embed="rId3">
            <a:alphaModFix/>
          </a:blip>
          <a:stretch>
            <a:fillRect/>
          </a:stretch>
        </p:blipFill>
        <p:spPr>
          <a:xfrm>
            <a:off x="5118450" y="803175"/>
            <a:ext cx="5940850" cy="1585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g1b894c348ab_1_157"/>
          <p:cNvSpPr txBox="1"/>
          <p:nvPr>
            <p:ph type="title"/>
          </p:nvPr>
        </p:nvSpPr>
        <p:spPr>
          <a:xfrm>
            <a:off x="3344216" y="2074730"/>
            <a:ext cx="5490300" cy="1689300"/>
          </a:xfrm>
          <a:prstGeom prst="rect">
            <a:avLst/>
          </a:prstGeom>
        </p:spPr>
        <p:txBody>
          <a:bodyPr anchorCtr="0" anchor="b" bIns="0" lIns="228600" spcFirstLastPara="1" rIns="228600" wrap="square" tIns="228600">
            <a:normAutofit/>
          </a:bodyPr>
          <a:lstStyle/>
          <a:p>
            <a:pPr indent="0" lvl="0" marL="0" rtl="0" algn="ctr">
              <a:spcBef>
                <a:spcPts val="0"/>
              </a:spcBef>
              <a:spcAft>
                <a:spcPts val="0"/>
              </a:spcAft>
              <a:buNone/>
            </a:pPr>
            <a:r>
              <a:rPr lang="en-US"/>
              <a:t>Custom Genetic Algorithm</a:t>
            </a:r>
            <a:endParaRPr/>
          </a:p>
        </p:txBody>
      </p:sp>
      <p:sp>
        <p:nvSpPr>
          <p:cNvPr id="578" name="Google Shape;578;g1b894c348ab_1_157"/>
          <p:cNvSpPr txBox="1"/>
          <p:nvPr>
            <p:ph idx="1" type="body"/>
          </p:nvPr>
        </p:nvSpPr>
        <p:spPr>
          <a:xfrm>
            <a:off x="3344215" y="3846851"/>
            <a:ext cx="5490300" cy="1383900"/>
          </a:xfrm>
          <a:prstGeom prst="rect">
            <a:avLst/>
          </a:prstGeom>
        </p:spPr>
        <p:txBody>
          <a:bodyPr anchorCtr="0" anchor="t" bIns="45700" lIns="91425" spcFirstLastPara="1" rIns="91425" wrap="square" tIns="0">
            <a:normAutofit/>
          </a:bodyPr>
          <a:lstStyle/>
          <a:p>
            <a:pPr indent="0" lvl="0" marL="0" rtl="0" algn="ctr">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Questions to answer</a:t>
            </a:r>
            <a:endParaRPr/>
          </a:p>
        </p:txBody>
      </p:sp>
      <p:sp>
        <p:nvSpPr>
          <p:cNvPr id="357" name="Google Shape;357;p4"/>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Can the PM4PY be utilized in a commercial setting effectively?</a:t>
            </a:r>
            <a:endParaRPr/>
          </a:p>
          <a:p>
            <a:pPr indent="-228600" lvl="1" marL="685800" rtl="0" algn="l">
              <a:lnSpc>
                <a:spcPct val="120000"/>
              </a:lnSpc>
              <a:spcBef>
                <a:spcPts val="500"/>
              </a:spcBef>
              <a:spcAft>
                <a:spcPts val="0"/>
              </a:spcAft>
              <a:buSzPts val="1760"/>
              <a:buChar char="▪"/>
            </a:pPr>
            <a:r>
              <a:rPr lang="en-US"/>
              <a:t>If so, what are the benefit compared to current implementations</a:t>
            </a:r>
            <a:endParaRPr/>
          </a:p>
          <a:p>
            <a:pPr indent="-228600" lvl="1" marL="685800" rtl="0" algn="l">
              <a:lnSpc>
                <a:spcPct val="120000"/>
              </a:lnSpc>
              <a:spcBef>
                <a:spcPts val="500"/>
              </a:spcBef>
              <a:spcAft>
                <a:spcPts val="0"/>
              </a:spcAft>
              <a:buSzPts val="1760"/>
              <a:buChar char="▪"/>
            </a:pPr>
            <a:r>
              <a:rPr lang="en-US"/>
              <a:t>Limits of PM4PY</a:t>
            </a:r>
            <a:endParaRPr/>
          </a:p>
          <a:p>
            <a:pPr indent="-228600" lvl="0" marL="228600" rtl="0" algn="l">
              <a:lnSpc>
                <a:spcPct val="120000"/>
              </a:lnSpc>
              <a:spcBef>
                <a:spcPts val="1000"/>
              </a:spcBef>
              <a:spcAft>
                <a:spcPts val="0"/>
              </a:spcAft>
              <a:buSzPts val="1980"/>
              <a:buChar char="▪"/>
            </a:pPr>
            <a:r>
              <a:rPr lang="en-US"/>
              <a:t>Which techniques and implementations tested is the most suitable in a commercial enterprise?</a:t>
            </a:r>
            <a:endParaRPr/>
          </a:p>
          <a:p>
            <a:pPr indent="-228600" lvl="1" marL="685800" rtl="0" algn="l">
              <a:lnSpc>
                <a:spcPct val="120000"/>
              </a:lnSpc>
              <a:spcBef>
                <a:spcPts val="500"/>
              </a:spcBef>
              <a:spcAft>
                <a:spcPts val="0"/>
              </a:spcAft>
              <a:buSzPts val="1760"/>
              <a:buChar char="▪"/>
            </a:pPr>
            <a:r>
              <a:rPr lang="en-US"/>
              <a:t>Which is worst?</a:t>
            </a:r>
            <a:endParaRPr/>
          </a:p>
          <a:p>
            <a:pPr indent="-102870" lvl="0" marL="228600" rtl="0" algn="l">
              <a:lnSpc>
                <a:spcPct val="120000"/>
              </a:lnSpc>
              <a:spcBef>
                <a:spcPts val="1000"/>
              </a:spcBef>
              <a:spcAft>
                <a:spcPts val="0"/>
              </a:spcAft>
              <a:buSzPts val="1980"/>
              <a:buNone/>
            </a:pPr>
            <a:r>
              <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1b894c348ab_1_318"/>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Custom</a:t>
            </a:r>
            <a:r>
              <a:rPr lang="en-US"/>
              <a:t> GA Heuristic Model</a:t>
            </a:r>
            <a:endParaRPr/>
          </a:p>
        </p:txBody>
      </p:sp>
      <p:pic>
        <p:nvPicPr>
          <p:cNvPr id="584" name="Google Shape;584;g1b894c348ab_1_318"/>
          <p:cNvPicPr preferRelativeResize="0"/>
          <p:nvPr/>
        </p:nvPicPr>
        <p:blipFill>
          <a:blip r:embed="rId3">
            <a:alphaModFix/>
          </a:blip>
          <a:stretch>
            <a:fillRect/>
          </a:stretch>
        </p:blipFill>
        <p:spPr>
          <a:xfrm>
            <a:off x="5167725" y="467450"/>
            <a:ext cx="6000550" cy="5809625"/>
          </a:xfrm>
          <a:prstGeom prst="rect">
            <a:avLst/>
          </a:prstGeom>
          <a:noFill/>
          <a:ln>
            <a:noFill/>
          </a:ln>
        </p:spPr>
      </p:pic>
      <p:sp>
        <p:nvSpPr>
          <p:cNvPr id="585" name="Google Shape;585;g1b894c348ab_1_318"/>
          <p:cNvSpPr txBox="1"/>
          <p:nvPr/>
        </p:nvSpPr>
        <p:spPr>
          <a:xfrm>
            <a:off x="336500" y="5095425"/>
            <a:ext cx="475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number of event: 74969 </a:t>
            </a:r>
            <a:endParaRPr/>
          </a:p>
          <a:p>
            <a:pPr indent="0" lvl="0" marL="0" rtl="0" algn="l">
              <a:spcBef>
                <a:spcPts val="0"/>
              </a:spcBef>
              <a:spcAft>
                <a:spcPts val="0"/>
              </a:spcAft>
              <a:buNone/>
            </a:pPr>
            <a:r>
              <a:rPr lang="en-US"/>
              <a:t> Number of unique cases: 10000</a:t>
            </a:r>
            <a:endParaRPr/>
          </a:p>
          <a:p>
            <a:pPr indent="0" lvl="0" marL="0" rtl="0" algn="l">
              <a:spcBef>
                <a:spcPts val="0"/>
              </a:spcBef>
              <a:spcAft>
                <a:spcPts val="0"/>
              </a:spcAft>
              <a:buNone/>
            </a:pPr>
            <a:r>
              <a:rPr lang="en-US"/>
              <a:t>The resources or people invovled are: ['Mike' 'Mary' 'Pam' 'Wil' 'Anne' 'Carol' 'Pete' 'John' 'Sam' 'Sara'] </a:t>
            </a:r>
            <a:endParaRPr/>
          </a:p>
          <a:p>
            <a:pPr indent="0" lvl="0" marL="0" rtl="0" algn="l">
              <a:spcBef>
                <a:spcPts val="0"/>
              </a:spcBef>
              <a:spcAft>
                <a:spcPts val="0"/>
              </a:spcAft>
              <a:buNone/>
            </a:pPr>
            <a:r>
              <a:rPr lang="en-US"/>
              <a:t> The number of resources are: 10</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g1b894c348ab_1_324"/>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Custom GA EDA</a:t>
            </a:r>
            <a:endParaRPr/>
          </a:p>
        </p:txBody>
      </p:sp>
      <p:pic>
        <p:nvPicPr>
          <p:cNvPr id="591" name="Google Shape;591;g1b894c348ab_1_324"/>
          <p:cNvPicPr preferRelativeResize="0"/>
          <p:nvPr/>
        </p:nvPicPr>
        <p:blipFill>
          <a:blip r:embed="rId3">
            <a:alphaModFix/>
          </a:blip>
          <a:stretch>
            <a:fillRect/>
          </a:stretch>
        </p:blipFill>
        <p:spPr>
          <a:xfrm>
            <a:off x="4751125" y="1097775"/>
            <a:ext cx="7440876" cy="414971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g1b894c348ab_1_329"/>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Custom GA EDA 2</a:t>
            </a:r>
            <a:endParaRPr/>
          </a:p>
        </p:txBody>
      </p:sp>
      <p:pic>
        <p:nvPicPr>
          <p:cNvPr id="597" name="Google Shape;597;g1b894c348ab_1_329"/>
          <p:cNvPicPr preferRelativeResize="0"/>
          <p:nvPr/>
        </p:nvPicPr>
        <p:blipFill>
          <a:blip r:embed="rId3">
            <a:alphaModFix/>
          </a:blip>
          <a:stretch>
            <a:fillRect/>
          </a:stretch>
        </p:blipFill>
        <p:spPr>
          <a:xfrm>
            <a:off x="5166525" y="1930750"/>
            <a:ext cx="6281999" cy="329475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1b894c348ab_1_334"/>
          <p:cNvSpPr txBox="1"/>
          <p:nvPr>
            <p:ph type="title"/>
          </p:nvPr>
        </p:nvSpPr>
        <p:spPr>
          <a:xfrm>
            <a:off x="689000" y="2349925"/>
            <a:ext cx="36984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Custom GA Subcontracting</a:t>
            </a:r>
            <a:endParaRPr/>
          </a:p>
        </p:txBody>
      </p:sp>
      <p:pic>
        <p:nvPicPr>
          <p:cNvPr id="603" name="Google Shape;603;g1b894c348ab_1_334"/>
          <p:cNvPicPr preferRelativeResize="0"/>
          <p:nvPr/>
        </p:nvPicPr>
        <p:blipFill>
          <a:blip r:embed="rId3">
            <a:alphaModFix/>
          </a:blip>
          <a:stretch>
            <a:fillRect/>
          </a:stretch>
        </p:blipFill>
        <p:spPr>
          <a:xfrm>
            <a:off x="4919175" y="1173475"/>
            <a:ext cx="6028700" cy="4082200"/>
          </a:xfrm>
          <a:prstGeom prst="rect">
            <a:avLst/>
          </a:prstGeom>
          <a:noFill/>
          <a:ln>
            <a:noFill/>
          </a:ln>
        </p:spPr>
      </p:pic>
      <p:sp>
        <p:nvSpPr>
          <p:cNvPr id="604" name="Google Shape;604;g1b894c348ab_1_334"/>
          <p:cNvSpPr txBox="1"/>
          <p:nvPr/>
        </p:nvSpPr>
        <p:spPr>
          <a:xfrm>
            <a:off x="689000" y="5463975"/>
            <a:ext cx="4438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alibri"/>
                <a:ea typeface="Calibri"/>
                <a:cs typeface="Calibri"/>
                <a:sym typeface="Calibri"/>
              </a:rPr>
              <a:t>Median case duration in second:  2654294400.0 second</a:t>
            </a:r>
            <a:endParaRPr b="1" sz="1500">
              <a:solidFill>
                <a:schemeClr val="dk1"/>
              </a:solidFill>
              <a:latin typeface="Calibri"/>
              <a:ea typeface="Calibri"/>
              <a:cs typeface="Calibri"/>
              <a:sym typeface="Calibri"/>
            </a:endParaRPr>
          </a:p>
          <a:p>
            <a:pPr indent="0" lvl="0" marL="0" rtl="0" algn="l">
              <a:spcBef>
                <a:spcPts val="0"/>
              </a:spcBef>
              <a:spcAft>
                <a:spcPts val="0"/>
              </a:spcAft>
              <a:buNone/>
            </a:pPr>
            <a:r>
              <a:rPr b="1" lang="en-US" sz="1500">
                <a:solidFill>
                  <a:schemeClr val="dk1"/>
                </a:solidFill>
                <a:latin typeface="Calibri"/>
                <a:ea typeface="Calibri"/>
                <a:cs typeface="Calibri"/>
                <a:sym typeface="Calibri"/>
              </a:rPr>
              <a:t>Median case duration in days:  30721.0 days</a:t>
            </a:r>
            <a:endParaRPr b="1" sz="18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1b894c348ab_1_454"/>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Clr>
                <a:schemeClr val="dk1"/>
              </a:buClr>
              <a:buSzPts val="1100"/>
              <a:buFont typeface="Arial"/>
              <a:buNone/>
            </a:pPr>
            <a:r>
              <a:rPr lang="en-US"/>
              <a:t>Custom GA Evaluation</a:t>
            </a:r>
            <a:endParaRPr/>
          </a:p>
          <a:p>
            <a:pPr indent="0" lvl="0" marL="0" rtl="0" algn="ctr">
              <a:spcBef>
                <a:spcPts val="0"/>
              </a:spcBef>
              <a:spcAft>
                <a:spcPts val="0"/>
              </a:spcAft>
              <a:buNone/>
            </a:pPr>
            <a:r>
              <a:t/>
            </a:r>
            <a:endParaRPr/>
          </a:p>
        </p:txBody>
      </p:sp>
      <p:sp>
        <p:nvSpPr>
          <p:cNvPr id="610" name="Google Shape;610;g1b894c348ab_1_454"/>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token_based_replay compared to original log: 20.86%</a:t>
            </a:r>
            <a:endParaRPr/>
          </a:p>
          <a:p>
            <a:pPr indent="0" lvl="0" marL="0" rtl="0" algn="l">
              <a:spcBef>
                <a:spcPts val="1000"/>
              </a:spcBef>
              <a:spcAft>
                <a:spcPts val="0"/>
              </a:spcAft>
              <a:buClr>
                <a:schemeClr val="dk1"/>
              </a:buClr>
              <a:buSzPts val="1100"/>
              <a:buFont typeface="Arial"/>
              <a:buNone/>
            </a:pPr>
            <a:r>
              <a:rPr lang="en-US"/>
              <a:t>alignments compared to original log: 48.23%</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g1b894c348ab_1_187"/>
          <p:cNvSpPr txBox="1"/>
          <p:nvPr>
            <p:ph type="title"/>
          </p:nvPr>
        </p:nvSpPr>
        <p:spPr>
          <a:xfrm>
            <a:off x="3344216" y="2074730"/>
            <a:ext cx="5490300" cy="1689300"/>
          </a:xfrm>
          <a:prstGeom prst="rect">
            <a:avLst/>
          </a:prstGeom>
        </p:spPr>
        <p:txBody>
          <a:bodyPr anchorCtr="0" anchor="b" bIns="0" lIns="228600" spcFirstLastPara="1" rIns="228600" wrap="square" tIns="228600">
            <a:normAutofit/>
          </a:bodyPr>
          <a:lstStyle/>
          <a:p>
            <a:pPr indent="0" lvl="0" marL="0" rtl="0" algn="ctr">
              <a:spcBef>
                <a:spcPts val="0"/>
              </a:spcBef>
              <a:spcAft>
                <a:spcPts val="0"/>
              </a:spcAft>
              <a:buNone/>
            </a:pPr>
            <a:r>
              <a:rPr lang="en-US"/>
              <a:t>EasyGA</a:t>
            </a:r>
            <a:endParaRPr/>
          </a:p>
        </p:txBody>
      </p:sp>
      <p:sp>
        <p:nvSpPr>
          <p:cNvPr id="616" name="Google Shape;616;g1b894c348ab_1_187"/>
          <p:cNvSpPr txBox="1"/>
          <p:nvPr>
            <p:ph idx="1" type="body"/>
          </p:nvPr>
        </p:nvSpPr>
        <p:spPr>
          <a:xfrm>
            <a:off x="3344215" y="3846851"/>
            <a:ext cx="5490300" cy="1383900"/>
          </a:xfrm>
          <a:prstGeom prst="rect">
            <a:avLst/>
          </a:prstGeom>
        </p:spPr>
        <p:txBody>
          <a:bodyPr anchorCtr="0" anchor="t" bIns="45700" lIns="91425" spcFirstLastPara="1" rIns="91425" wrap="square" tIns="0">
            <a:normAutofit/>
          </a:bodyPr>
          <a:lstStyle/>
          <a:p>
            <a:pPr indent="0" lvl="0" marL="0" rtl="0" algn="ctr">
              <a:spcBef>
                <a:spcPts val="10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id="621" name="Google Shape;621;g1b894c348ab_1_470"/>
          <p:cNvPicPr preferRelativeResize="0"/>
          <p:nvPr/>
        </p:nvPicPr>
        <p:blipFill>
          <a:blip r:embed="rId3">
            <a:alphaModFix/>
          </a:blip>
          <a:stretch>
            <a:fillRect/>
          </a:stretch>
        </p:blipFill>
        <p:spPr>
          <a:xfrm>
            <a:off x="2812275" y="504925"/>
            <a:ext cx="6191250" cy="6191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g1b894c348ab_1_370"/>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Clr>
                <a:schemeClr val="dk1"/>
              </a:buClr>
              <a:buSzPts val="1100"/>
              <a:buFont typeface="Arial"/>
              <a:buNone/>
            </a:pPr>
            <a:r>
              <a:rPr lang="en-US"/>
              <a:t>Easy</a:t>
            </a:r>
            <a:r>
              <a:rPr lang="en-US"/>
              <a:t>GA Heuristic Model</a:t>
            </a:r>
            <a:endParaRPr/>
          </a:p>
        </p:txBody>
      </p:sp>
      <p:pic>
        <p:nvPicPr>
          <p:cNvPr id="627" name="Google Shape;627;g1b894c348ab_1_370"/>
          <p:cNvPicPr preferRelativeResize="0"/>
          <p:nvPr/>
        </p:nvPicPr>
        <p:blipFill>
          <a:blip r:embed="rId3">
            <a:alphaModFix/>
          </a:blip>
          <a:stretch>
            <a:fillRect/>
          </a:stretch>
        </p:blipFill>
        <p:spPr>
          <a:xfrm>
            <a:off x="5392025" y="451025"/>
            <a:ext cx="5760225" cy="5955950"/>
          </a:xfrm>
          <a:prstGeom prst="rect">
            <a:avLst/>
          </a:prstGeom>
          <a:noFill/>
          <a:ln>
            <a:noFill/>
          </a:ln>
        </p:spPr>
      </p:pic>
      <p:sp>
        <p:nvSpPr>
          <p:cNvPr id="628" name="Google Shape;628;g1b894c348ab_1_370"/>
          <p:cNvSpPr txBox="1"/>
          <p:nvPr/>
        </p:nvSpPr>
        <p:spPr>
          <a:xfrm>
            <a:off x="384550" y="5014650"/>
            <a:ext cx="5079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number of event: 60804 </a:t>
            </a:r>
            <a:endParaRPr b="1" sz="1600"/>
          </a:p>
          <a:p>
            <a:pPr indent="0" lvl="0" marL="0" rtl="0" algn="l">
              <a:spcBef>
                <a:spcPts val="0"/>
              </a:spcBef>
              <a:spcAft>
                <a:spcPts val="0"/>
              </a:spcAft>
              <a:buNone/>
            </a:pPr>
            <a:r>
              <a:rPr b="1" lang="en-US" sz="1600"/>
              <a:t> Number of unique cases: 10000</a:t>
            </a:r>
            <a:endParaRPr b="1" sz="1600"/>
          </a:p>
          <a:p>
            <a:pPr indent="0" lvl="0" marL="0" rtl="0" algn="l">
              <a:spcBef>
                <a:spcPts val="0"/>
              </a:spcBef>
              <a:spcAft>
                <a:spcPts val="0"/>
              </a:spcAft>
              <a:buNone/>
            </a:pPr>
            <a:r>
              <a:rPr b="1" lang="en-US" sz="1600"/>
              <a:t>The resources or people invovled are: ['Mike' 'Pam' 'Anne' '__INVALID__' 'John' 'Carol' 'Sara' 'Pete' 'Mary'</a:t>
            </a:r>
            <a:endParaRPr b="1" sz="1600"/>
          </a:p>
          <a:p>
            <a:pPr indent="0" lvl="0" marL="0" rtl="0" algn="l">
              <a:spcBef>
                <a:spcPts val="0"/>
              </a:spcBef>
              <a:spcAft>
                <a:spcPts val="0"/>
              </a:spcAft>
              <a:buNone/>
            </a:pPr>
            <a:r>
              <a:rPr b="1" lang="en-US" sz="1600"/>
              <a:t> 'Sam'] </a:t>
            </a:r>
            <a:endParaRPr b="1" sz="1600"/>
          </a:p>
          <a:p>
            <a:pPr indent="0" lvl="0" marL="0" rtl="0" algn="l">
              <a:spcBef>
                <a:spcPts val="0"/>
              </a:spcBef>
              <a:spcAft>
                <a:spcPts val="0"/>
              </a:spcAft>
              <a:buNone/>
            </a:pPr>
            <a:r>
              <a:rPr b="1" lang="en-US" sz="1600"/>
              <a:t> The number of resources are: 10</a:t>
            </a:r>
            <a:endParaRPr b="1"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g1b894c348ab_1_375"/>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EasyGA EDA</a:t>
            </a:r>
            <a:endParaRPr/>
          </a:p>
        </p:txBody>
      </p:sp>
      <p:pic>
        <p:nvPicPr>
          <p:cNvPr id="634" name="Google Shape;634;g1b894c348ab_1_375"/>
          <p:cNvPicPr preferRelativeResize="0"/>
          <p:nvPr/>
        </p:nvPicPr>
        <p:blipFill>
          <a:blip r:embed="rId3">
            <a:alphaModFix/>
          </a:blip>
          <a:stretch>
            <a:fillRect/>
          </a:stretch>
        </p:blipFill>
        <p:spPr>
          <a:xfrm>
            <a:off x="4563775" y="1283875"/>
            <a:ext cx="7380424" cy="4116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1b894c348ab_1_380"/>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Clr>
                <a:schemeClr val="dk1"/>
              </a:buClr>
              <a:buSzPts val="1100"/>
              <a:buFont typeface="Arial"/>
              <a:buNone/>
            </a:pPr>
            <a:r>
              <a:rPr lang="en-US"/>
              <a:t>EasyGA EDA 2</a:t>
            </a:r>
            <a:endParaRPr/>
          </a:p>
          <a:p>
            <a:pPr indent="0" lvl="0" marL="0" rtl="0" algn="ctr">
              <a:spcBef>
                <a:spcPts val="0"/>
              </a:spcBef>
              <a:spcAft>
                <a:spcPts val="0"/>
              </a:spcAft>
              <a:buNone/>
            </a:pPr>
            <a:r>
              <a:t/>
            </a:r>
            <a:endParaRPr/>
          </a:p>
        </p:txBody>
      </p:sp>
      <p:pic>
        <p:nvPicPr>
          <p:cNvPr id="640" name="Google Shape;640;g1b894c348ab_1_380"/>
          <p:cNvPicPr preferRelativeResize="0"/>
          <p:nvPr/>
        </p:nvPicPr>
        <p:blipFill>
          <a:blip r:embed="rId3">
            <a:alphaModFix/>
          </a:blip>
          <a:stretch>
            <a:fillRect/>
          </a:stretch>
        </p:blipFill>
        <p:spPr>
          <a:xfrm>
            <a:off x="4510750" y="1398125"/>
            <a:ext cx="7458500" cy="406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Hypothesis</a:t>
            </a:r>
            <a:endParaRPr/>
          </a:p>
        </p:txBody>
      </p:sp>
      <p:sp>
        <p:nvSpPr>
          <p:cNvPr id="363" name="Google Shape;363;p5"/>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US"/>
              <a:t>The Critical Path Method would be suitable to commercial enterprise and perform the best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g1b894c348ab_1_385"/>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fontScale="90000"/>
          </a:bodyPr>
          <a:lstStyle/>
          <a:p>
            <a:pPr indent="0" lvl="0" marL="0" rtl="0" algn="ctr">
              <a:spcBef>
                <a:spcPts val="0"/>
              </a:spcBef>
              <a:spcAft>
                <a:spcPts val="0"/>
              </a:spcAft>
              <a:buClr>
                <a:schemeClr val="dk1"/>
              </a:buClr>
              <a:buSzPct val="27500"/>
              <a:buFont typeface="Arial"/>
              <a:buNone/>
            </a:pPr>
            <a:r>
              <a:rPr lang="en-US"/>
              <a:t>EasyGA Subcontracting</a:t>
            </a:r>
            <a:endParaRPr/>
          </a:p>
          <a:p>
            <a:pPr indent="0" lvl="0" marL="0" rtl="0" algn="ctr">
              <a:spcBef>
                <a:spcPts val="0"/>
              </a:spcBef>
              <a:spcAft>
                <a:spcPts val="0"/>
              </a:spcAft>
              <a:buNone/>
            </a:pPr>
            <a:r>
              <a:t/>
            </a:r>
            <a:endParaRPr/>
          </a:p>
        </p:txBody>
      </p:sp>
      <p:pic>
        <p:nvPicPr>
          <p:cNvPr id="646" name="Google Shape;646;g1b894c348ab_1_385"/>
          <p:cNvPicPr preferRelativeResize="0"/>
          <p:nvPr/>
        </p:nvPicPr>
        <p:blipFill>
          <a:blip r:embed="rId3">
            <a:alphaModFix/>
          </a:blip>
          <a:stretch>
            <a:fillRect/>
          </a:stretch>
        </p:blipFill>
        <p:spPr>
          <a:xfrm>
            <a:off x="4959400" y="1001650"/>
            <a:ext cx="6282425" cy="4254025"/>
          </a:xfrm>
          <a:prstGeom prst="rect">
            <a:avLst/>
          </a:prstGeom>
          <a:noFill/>
          <a:ln>
            <a:noFill/>
          </a:ln>
        </p:spPr>
      </p:pic>
      <p:sp>
        <p:nvSpPr>
          <p:cNvPr id="647" name="Google Shape;647;g1b894c348ab_1_385"/>
          <p:cNvSpPr txBox="1"/>
          <p:nvPr/>
        </p:nvSpPr>
        <p:spPr>
          <a:xfrm>
            <a:off x="394825" y="5479975"/>
            <a:ext cx="4486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Median case duration in second:  2654294400.0 second</a:t>
            </a:r>
            <a:endParaRPr b="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Median case duration in days:  30721.0 days - no decrease</a:t>
            </a:r>
            <a:endParaRPr b="1" sz="1600">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1b894c348ab_1_446"/>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Clr>
                <a:schemeClr val="dk1"/>
              </a:buClr>
              <a:buSzPts val="1100"/>
              <a:buFont typeface="Arial"/>
              <a:buNone/>
            </a:pPr>
            <a:r>
              <a:rPr lang="en-US"/>
              <a:t>EasyGA Evaluation</a:t>
            </a:r>
            <a:endParaRPr/>
          </a:p>
        </p:txBody>
      </p:sp>
      <p:sp>
        <p:nvSpPr>
          <p:cNvPr id="653" name="Google Shape;653;g1b894c348ab_1_446"/>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t>t</a:t>
            </a:r>
            <a:r>
              <a:rPr lang="en-US"/>
              <a:t>oken_based_replay compared to </a:t>
            </a:r>
            <a:r>
              <a:rPr lang="en-US"/>
              <a:t>original</a:t>
            </a:r>
            <a:r>
              <a:rPr lang="en-US"/>
              <a:t> log: 18.55%</a:t>
            </a:r>
            <a:endParaRPr/>
          </a:p>
          <a:p>
            <a:pPr indent="0" lvl="0" marL="0" rtl="0" algn="l">
              <a:spcBef>
                <a:spcPts val="1000"/>
              </a:spcBef>
              <a:spcAft>
                <a:spcPts val="0"/>
              </a:spcAft>
              <a:buNone/>
            </a:pPr>
            <a:r>
              <a:rPr lang="en-US"/>
              <a:t>alignments </a:t>
            </a:r>
            <a:r>
              <a:rPr lang="en-US"/>
              <a:t>compared</a:t>
            </a:r>
            <a:r>
              <a:rPr lang="en-US"/>
              <a:t> to original log: 35.64%</a:t>
            </a:r>
            <a:endParaRPr/>
          </a:p>
          <a:p>
            <a:pPr indent="0" lvl="0" marL="0" rtl="0" algn="l">
              <a:spcBef>
                <a:spcPts val="10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1b894c348ab_1_192"/>
          <p:cNvSpPr txBox="1"/>
          <p:nvPr>
            <p:ph type="title"/>
          </p:nvPr>
        </p:nvSpPr>
        <p:spPr>
          <a:xfrm>
            <a:off x="3344216" y="2074730"/>
            <a:ext cx="5490300" cy="1689300"/>
          </a:xfrm>
          <a:prstGeom prst="rect">
            <a:avLst/>
          </a:prstGeom>
        </p:spPr>
        <p:txBody>
          <a:bodyPr anchorCtr="0" anchor="b" bIns="0" lIns="228600" spcFirstLastPara="1" rIns="228600" wrap="square" tIns="228600">
            <a:normAutofit/>
          </a:bodyPr>
          <a:lstStyle/>
          <a:p>
            <a:pPr indent="0" lvl="0" marL="0" rtl="0" algn="ctr">
              <a:spcBef>
                <a:spcPts val="0"/>
              </a:spcBef>
              <a:spcAft>
                <a:spcPts val="0"/>
              </a:spcAft>
              <a:buNone/>
            </a:pPr>
            <a:r>
              <a:rPr lang="en-US"/>
              <a:t>EasyGA w/ BPMN Model</a:t>
            </a:r>
            <a:endParaRPr/>
          </a:p>
        </p:txBody>
      </p:sp>
      <p:sp>
        <p:nvSpPr>
          <p:cNvPr id="659" name="Google Shape;659;g1b894c348ab_1_192"/>
          <p:cNvSpPr txBox="1"/>
          <p:nvPr>
            <p:ph idx="1" type="body"/>
          </p:nvPr>
        </p:nvSpPr>
        <p:spPr>
          <a:xfrm>
            <a:off x="3344215" y="3846851"/>
            <a:ext cx="5490300" cy="1383900"/>
          </a:xfrm>
          <a:prstGeom prst="rect">
            <a:avLst/>
          </a:prstGeom>
        </p:spPr>
        <p:txBody>
          <a:bodyPr anchorCtr="0" anchor="t" bIns="45700" lIns="91425" spcFirstLastPara="1" rIns="91425" wrap="square" tIns="0">
            <a:normAutofit/>
          </a:bodyPr>
          <a:lstStyle/>
          <a:p>
            <a:pPr indent="0" lvl="0" marL="0" rtl="0" algn="ctr">
              <a:spcBef>
                <a:spcPts val="100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g1b894c348ab_1_464"/>
          <p:cNvPicPr preferRelativeResize="0"/>
          <p:nvPr/>
        </p:nvPicPr>
        <p:blipFill>
          <a:blip r:embed="rId3">
            <a:alphaModFix/>
          </a:blip>
          <a:stretch>
            <a:fillRect/>
          </a:stretch>
        </p:blipFill>
        <p:spPr>
          <a:xfrm>
            <a:off x="3723075" y="746499"/>
            <a:ext cx="4577024" cy="599617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g1b894c348ab_1_410"/>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fontScale="90000"/>
          </a:bodyPr>
          <a:lstStyle/>
          <a:p>
            <a:pPr indent="0" lvl="0" marL="0" rtl="0" algn="ctr">
              <a:spcBef>
                <a:spcPts val="0"/>
              </a:spcBef>
              <a:spcAft>
                <a:spcPts val="0"/>
              </a:spcAft>
              <a:buNone/>
            </a:pPr>
            <a:r>
              <a:rPr lang="en-US" sz="4400"/>
              <a:t>EasyGA w/ BPMN</a:t>
            </a:r>
            <a:r>
              <a:rPr lang="en-US"/>
              <a:t> Heuristic Model</a:t>
            </a:r>
            <a:endParaRPr/>
          </a:p>
        </p:txBody>
      </p:sp>
      <p:pic>
        <p:nvPicPr>
          <p:cNvPr id="670" name="Google Shape;670;g1b894c348ab_1_410"/>
          <p:cNvPicPr preferRelativeResize="0"/>
          <p:nvPr/>
        </p:nvPicPr>
        <p:blipFill>
          <a:blip r:embed="rId3">
            <a:alphaModFix/>
          </a:blip>
          <a:stretch>
            <a:fillRect/>
          </a:stretch>
        </p:blipFill>
        <p:spPr>
          <a:xfrm>
            <a:off x="6901488" y="385763"/>
            <a:ext cx="3324225" cy="60864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1b894c348ab_1_415"/>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Clr>
                <a:schemeClr val="dk1"/>
              </a:buClr>
              <a:buSzPts val="1100"/>
              <a:buFont typeface="Arial"/>
              <a:buNone/>
            </a:pPr>
            <a:r>
              <a:rPr lang="en-US" sz="4400"/>
              <a:t>EasyGA w/ BPMN</a:t>
            </a:r>
            <a:r>
              <a:rPr lang="en-US"/>
              <a:t> EDA</a:t>
            </a:r>
            <a:endParaRPr/>
          </a:p>
          <a:p>
            <a:pPr indent="0" lvl="0" marL="0" rtl="0" algn="ctr">
              <a:spcBef>
                <a:spcPts val="0"/>
              </a:spcBef>
              <a:spcAft>
                <a:spcPts val="0"/>
              </a:spcAft>
              <a:buNone/>
            </a:pPr>
            <a:r>
              <a:t/>
            </a:r>
            <a:endParaRPr/>
          </a:p>
        </p:txBody>
      </p:sp>
      <p:sp>
        <p:nvSpPr>
          <p:cNvPr id="676" name="Google Shape;676;g1b894c348ab_1_415"/>
          <p:cNvSpPr txBox="1"/>
          <p:nvPr/>
        </p:nvSpPr>
        <p:spPr>
          <a:xfrm>
            <a:off x="0" y="5079400"/>
            <a:ext cx="45828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number of event: 55160 </a:t>
            </a:r>
            <a:endParaRPr b="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 Number of unique cases: 10000</a:t>
            </a:r>
            <a:endParaRPr b="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The resources or people invovled are: ['Mike' 'Pam' 'Anne' 'John' 'Carol' 'Sara' 'Pete' 'Mary' 'Sam'] </a:t>
            </a:r>
            <a:endParaRPr b="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 The number of resources are: 9</a:t>
            </a:r>
            <a:endParaRPr b="1" sz="1600">
              <a:latin typeface="Calibri"/>
              <a:ea typeface="Calibri"/>
              <a:cs typeface="Calibri"/>
              <a:sym typeface="Calibri"/>
            </a:endParaRPr>
          </a:p>
        </p:txBody>
      </p:sp>
      <p:pic>
        <p:nvPicPr>
          <p:cNvPr id="677" name="Google Shape;677;g1b894c348ab_1_415"/>
          <p:cNvPicPr preferRelativeResize="0"/>
          <p:nvPr/>
        </p:nvPicPr>
        <p:blipFill>
          <a:blip r:embed="rId3">
            <a:alphaModFix/>
          </a:blip>
          <a:stretch>
            <a:fillRect/>
          </a:stretch>
        </p:blipFill>
        <p:spPr>
          <a:xfrm>
            <a:off x="4831225" y="1582725"/>
            <a:ext cx="6621086" cy="36925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1b894c348ab_1_420"/>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sz="4400"/>
              <a:t>EasyGA w/ BPMN </a:t>
            </a:r>
            <a:r>
              <a:rPr lang="en-US"/>
              <a:t>EDA 2</a:t>
            </a:r>
            <a:endParaRPr/>
          </a:p>
        </p:txBody>
      </p:sp>
      <p:pic>
        <p:nvPicPr>
          <p:cNvPr id="683" name="Google Shape;683;g1b894c348ab_1_420"/>
          <p:cNvPicPr preferRelativeResize="0"/>
          <p:nvPr/>
        </p:nvPicPr>
        <p:blipFill>
          <a:blip r:embed="rId3">
            <a:alphaModFix/>
          </a:blip>
          <a:stretch>
            <a:fillRect/>
          </a:stretch>
        </p:blipFill>
        <p:spPr>
          <a:xfrm>
            <a:off x="4703025" y="1626550"/>
            <a:ext cx="6561401" cy="34413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g1b894c348ab_1_425"/>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fontScale="90000"/>
          </a:bodyPr>
          <a:lstStyle/>
          <a:p>
            <a:pPr indent="0" lvl="0" marL="0" rtl="0" algn="ctr">
              <a:spcBef>
                <a:spcPts val="0"/>
              </a:spcBef>
              <a:spcAft>
                <a:spcPts val="0"/>
              </a:spcAft>
              <a:buClr>
                <a:schemeClr val="dk1"/>
              </a:buClr>
              <a:buSzPts val="990"/>
              <a:buFont typeface="Arial"/>
              <a:buNone/>
            </a:pPr>
            <a:r>
              <a:rPr lang="en-US" sz="4400"/>
              <a:t>EasyGA w/ BPMN </a:t>
            </a:r>
            <a:r>
              <a:rPr lang="en-US"/>
              <a:t>Subcontracting</a:t>
            </a:r>
            <a:endParaRPr/>
          </a:p>
          <a:p>
            <a:pPr indent="0" lvl="0" marL="0" rtl="0" algn="ctr">
              <a:spcBef>
                <a:spcPts val="0"/>
              </a:spcBef>
              <a:spcAft>
                <a:spcPts val="0"/>
              </a:spcAft>
              <a:buNone/>
            </a:pPr>
            <a:r>
              <a:t/>
            </a:r>
            <a:endParaRPr/>
          </a:p>
        </p:txBody>
      </p:sp>
      <p:pic>
        <p:nvPicPr>
          <p:cNvPr id="689" name="Google Shape;689;g1b894c348ab_1_425"/>
          <p:cNvPicPr preferRelativeResize="0"/>
          <p:nvPr/>
        </p:nvPicPr>
        <p:blipFill>
          <a:blip r:embed="rId3">
            <a:alphaModFix/>
          </a:blip>
          <a:stretch>
            <a:fillRect/>
          </a:stretch>
        </p:blipFill>
        <p:spPr>
          <a:xfrm>
            <a:off x="5071550" y="1706650"/>
            <a:ext cx="4577653" cy="3099675"/>
          </a:xfrm>
          <a:prstGeom prst="rect">
            <a:avLst/>
          </a:prstGeom>
          <a:noFill/>
          <a:ln>
            <a:noFill/>
          </a:ln>
        </p:spPr>
      </p:pic>
      <p:sp>
        <p:nvSpPr>
          <p:cNvPr id="690" name="Google Shape;690;g1b894c348ab_1_425"/>
          <p:cNvSpPr txBox="1"/>
          <p:nvPr/>
        </p:nvSpPr>
        <p:spPr>
          <a:xfrm>
            <a:off x="888625" y="5576125"/>
            <a:ext cx="4118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Calibri"/>
                <a:ea typeface="Calibri"/>
                <a:cs typeface="Calibri"/>
                <a:sym typeface="Calibri"/>
              </a:rPr>
              <a:t>Median case duration in second:  4233600.0 second</a:t>
            </a:r>
            <a:endParaRPr b="1" sz="1600">
              <a:latin typeface="Calibri"/>
              <a:ea typeface="Calibri"/>
              <a:cs typeface="Calibri"/>
              <a:sym typeface="Calibri"/>
            </a:endParaRPr>
          </a:p>
          <a:p>
            <a:pPr indent="0" lvl="0" marL="0" rtl="0" algn="l">
              <a:spcBef>
                <a:spcPts val="0"/>
              </a:spcBef>
              <a:spcAft>
                <a:spcPts val="0"/>
              </a:spcAft>
              <a:buNone/>
            </a:pPr>
            <a:r>
              <a:rPr b="1" lang="en-US" sz="1600">
                <a:latin typeface="Calibri"/>
                <a:ea typeface="Calibri"/>
                <a:cs typeface="Calibri"/>
                <a:sym typeface="Calibri"/>
              </a:rPr>
              <a:t>Median case duration in days:  49.0 days</a:t>
            </a:r>
            <a:endParaRPr b="1" sz="1600">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g1b894c348ab_1_479"/>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sz="4400"/>
              <a:t>EasyGA w/ BPMN </a:t>
            </a:r>
            <a:r>
              <a:rPr lang="en-US"/>
              <a:t>Evaluation</a:t>
            </a:r>
            <a:endParaRPr/>
          </a:p>
        </p:txBody>
      </p:sp>
      <p:sp>
        <p:nvSpPr>
          <p:cNvPr id="696" name="Google Shape;696;g1b894c348ab_1_479"/>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token_based_replay compared to original log: 17.24%</a:t>
            </a:r>
            <a:endParaRPr/>
          </a:p>
          <a:p>
            <a:pPr indent="0" lvl="0" marL="0" rtl="0" algn="l">
              <a:spcBef>
                <a:spcPts val="1000"/>
              </a:spcBef>
              <a:spcAft>
                <a:spcPts val="0"/>
              </a:spcAft>
              <a:buNone/>
            </a:pPr>
            <a:r>
              <a:rPr lang="en-US"/>
              <a:t>alignments compared to original log: 41.61%</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1b894c348ab_1_167"/>
          <p:cNvSpPr txBox="1"/>
          <p:nvPr>
            <p:ph type="title"/>
          </p:nvPr>
        </p:nvSpPr>
        <p:spPr>
          <a:xfrm>
            <a:off x="3344216" y="2074730"/>
            <a:ext cx="5490300" cy="1689300"/>
          </a:xfrm>
          <a:prstGeom prst="rect">
            <a:avLst/>
          </a:prstGeom>
        </p:spPr>
        <p:txBody>
          <a:bodyPr anchorCtr="0" anchor="b" bIns="0" lIns="228600" spcFirstLastPara="1" rIns="228600" wrap="square" tIns="228600">
            <a:normAutofit/>
          </a:bodyPr>
          <a:lstStyle/>
          <a:p>
            <a:pPr indent="0" lvl="0" marL="0" rtl="0" algn="ctr">
              <a:spcBef>
                <a:spcPts val="0"/>
              </a:spcBef>
              <a:spcAft>
                <a:spcPts val="0"/>
              </a:spcAft>
              <a:buNone/>
            </a:pPr>
            <a:r>
              <a:rPr lang="en-US"/>
              <a:t>Conclusion</a:t>
            </a:r>
            <a:endParaRPr/>
          </a:p>
        </p:txBody>
      </p:sp>
      <p:sp>
        <p:nvSpPr>
          <p:cNvPr id="702" name="Google Shape;702;g1b894c348ab_1_167"/>
          <p:cNvSpPr txBox="1"/>
          <p:nvPr>
            <p:ph idx="1" type="body"/>
          </p:nvPr>
        </p:nvSpPr>
        <p:spPr>
          <a:xfrm>
            <a:off x="3344215" y="3846851"/>
            <a:ext cx="5490300" cy="1383900"/>
          </a:xfrm>
          <a:prstGeom prst="rect">
            <a:avLst/>
          </a:prstGeom>
        </p:spPr>
        <p:txBody>
          <a:bodyPr anchorCtr="0" anchor="t" bIns="45700" lIns="91425" spcFirstLastPara="1" rIns="91425" wrap="square" tIns="0">
            <a:normAutofit/>
          </a:bodyPr>
          <a:lstStyle/>
          <a:p>
            <a:pPr indent="0" lvl="0" marL="0" rtl="0" algn="ctr">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US"/>
              <a:t>Process Mining</a:t>
            </a:r>
            <a:endParaRPr/>
          </a:p>
        </p:txBody>
      </p:sp>
      <p:sp>
        <p:nvSpPr>
          <p:cNvPr id="369" name="Google Shape;369;p6"/>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lnSpcReduction="20000"/>
          </a:bodyPr>
          <a:lstStyle/>
          <a:p>
            <a:pPr indent="-354330" lvl="0" marL="457200" rtl="0" algn="l">
              <a:lnSpc>
                <a:spcPct val="120000"/>
              </a:lnSpc>
              <a:spcBef>
                <a:spcPts val="0"/>
              </a:spcBef>
              <a:spcAft>
                <a:spcPts val="0"/>
              </a:spcAft>
              <a:buSzPts val="1980"/>
              <a:buChar char="▪"/>
            </a:pPr>
            <a:r>
              <a:rPr lang="en-US"/>
              <a:t>process mining (PM) discipline emerged in the late 1990s at the Eindhoven University of Technology with the pioneering work of prof.dr.ir. Wil van der Aalst.</a:t>
            </a:r>
            <a:endParaRPr/>
          </a:p>
          <a:p>
            <a:pPr indent="-354330" lvl="0" marL="457200" rtl="0" algn="l">
              <a:lnSpc>
                <a:spcPct val="120000"/>
              </a:lnSpc>
              <a:spcBef>
                <a:spcPts val="0"/>
              </a:spcBef>
              <a:spcAft>
                <a:spcPts val="0"/>
              </a:spcAft>
              <a:buSzPts val="1980"/>
              <a:buChar char="▪"/>
            </a:pPr>
            <a:r>
              <a:rPr lang="en-US"/>
              <a:t>defined as an analytical discipline for discovering, monitoring, and improving business processes as they actually are- not as you think they might be.</a:t>
            </a:r>
            <a:endParaRPr/>
          </a:p>
          <a:p>
            <a:pPr indent="-354330" lvl="0" marL="457200" rtl="0" algn="l">
              <a:lnSpc>
                <a:spcPct val="120000"/>
              </a:lnSpc>
              <a:spcBef>
                <a:spcPts val="0"/>
              </a:spcBef>
              <a:spcAft>
                <a:spcPts val="0"/>
              </a:spcAft>
              <a:buSzPts val="1980"/>
              <a:buChar char="▪"/>
            </a:pPr>
            <a:r>
              <a:rPr lang="en-US"/>
              <a:t>works by extracting knowledge from event logs readily available in today’s information systems, in order to visualize business processes — and their every variation — as they run. </a:t>
            </a:r>
            <a:endParaRPr/>
          </a:p>
          <a:p>
            <a:pPr indent="-354330" lvl="0" marL="457200" rtl="0" algn="l">
              <a:lnSpc>
                <a:spcPct val="120000"/>
              </a:lnSpc>
              <a:spcBef>
                <a:spcPts val="0"/>
              </a:spcBef>
              <a:spcAft>
                <a:spcPts val="0"/>
              </a:spcAft>
              <a:buSzPts val="1980"/>
              <a:buChar char="▪"/>
            </a:pPr>
            <a:r>
              <a:rPr lang="en-US"/>
              <a:t>Adds the process perspective to machine learning and data mining.</a:t>
            </a:r>
            <a:endParaRPr/>
          </a:p>
          <a:p>
            <a:pPr indent="-354330" lvl="0" marL="457200" rtl="0" algn="l">
              <a:lnSpc>
                <a:spcPct val="120000"/>
              </a:lnSpc>
              <a:spcBef>
                <a:spcPts val="0"/>
              </a:spcBef>
              <a:spcAft>
                <a:spcPts val="0"/>
              </a:spcAft>
              <a:buSzPts val="1980"/>
              <a:buChar char="▪"/>
            </a:pPr>
            <a:r>
              <a:rPr lang="en-US"/>
              <a:t>Seeks the confrontation between event data (i.e., observed behavior) and process models (hand-made or discovered automatically). Event data are</a:t>
            </a:r>
            <a:endParaRPr/>
          </a:p>
          <a:p>
            <a:pPr indent="-354330" lvl="0" marL="457200" rtl="0" algn="l">
              <a:lnSpc>
                <a:spcPct val="120000"/>
              </a:lnSpc>
              <a:spcBef>
                <a:spcPts val="0"/>
              </a:spcBef>
              <a:spcAft>
                <a:spcPts val="0"/>
              </a:spcAft>
              <a:buSzPts val="1980"/>
              <a:buChar char="▪"/>
            </a:pPr>
            <a:r>
              <a:rPr lang="en-US"/>
              <a:t>related to explicit process models, e.g., Petri nets or BPMN models. For example, process models are discovered from event data</a:t>
            </a:r>
            <a:endParaRPr/>
          </a:p>
        </p:txBody>
      </p:sp>
      <p:pic>
        <p:nvPicPr>
          <p:cNvPr id="370" name="Google Shape;370;p6"/>
          <p:cNvPicPr preferRelativeResize="0"/>
          <p:nvPr/>
        </p:nvPicPr>
        <p:blipFill>
          <a:blip r:embed="rId3">
            <a:alphaModFix/>
          </a:blip>
          <a:stretch>
            <a:fillRect/>
          </a:stretch>
        </p:blipFill>
        <p:spPr>
          <a:xfrm>
            <a:off x="195925" y="6295599"/>
            <a:ext cx="12124252" cy="56241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g1b894c348ab_1_172"/>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t/>
            </a:r>
            <a:endParaRPr/>
          </a:p>
        </p:txBody>
      </p:sp>
      <p:sp>
        <p:nvSpPr>
          <p:cNvPr id="708" name="Google Shape;708;g1b894c348ab_1_172"/>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t>My </a:t>
            </a:r>
            <a:r>
              <a:rPr lang="en-US"/>
              <a:t>hypothesis</a:t>
            </a:r>
            <a:r>
              <a:rPr lang="en-US"/>
              <a:t> was disproved based on the result. CPM does not </a:t>
            </a:r>
            <a:r>
              <a:rPr lang="en-US"/>
              <a:t>minimize</a:t>
            </a:r>
            <a:r>
              <a:rPr lang="en-US"/>
              <a:t> the fewest activity. However, it is the only one that reduces the median days</a:t>
            </a:r>
            <a:endParaRPr/>
          </a:p>
          <a:p>
            <a:pPr indent="0" lvl="0" marL="0" rtl="0" algn="l">
              <a:spcBef>
                <a:spcPts val="1000"/>
              </a:spcBef>
              <a:spcAft>
                <a:spcPts val="0"/>
              </a:spcAft>
              <a:buNone/>
            </a:pPr>
            <a:r>
              <a:rPr lang="en-US"/>
              <a:t>EasyGA and EasyModeling performed the best with signiticaly reduce event number and resources </a:t>
            </a:r>
            <a:r>
              <a:rPr lang="en-US"/>
              <a:t>involved. </a:t>
            </a:r>
            <a:endParaRPr/>
          </a:p>
          <a:p>
            <a:pPr indent="0" lvl="0" marL="0" rtl="0" algn="l">
              <a:spcBef>
                <a:spcPts val="1000"/>
              </a:spcBef>
              <a:spcAft>
                <a:spcPts val="0"/>
              </a:spcAft>
              <a:buNone/>
            </a:pPr>
            <a:r>
              <a:rPr lang="en-US"/>
              <a:t>The more the Genetic Algorithm is modelled like the process, the more precise it gets. However, it does lose fitness and alignment so some important activities will be lost.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55"/>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p>
            <a:pPr indent="0" lvl="0" marL="0" rtl="0" algn="ctr">
              <a:lnSpc>
                <a:spcPct val="85000"/>
              </a:lnSpc>
              <a:spcBef>
                <a:spcPts val="0"/>
              </a:spcBef>
              <a:spcAft>
                <a:spcPts val="0"/>
              </a:spcAft>
              <a:buClr>
                <a:srgbClr val="FFFEFF"/>
              </a:buClr>
              <a:buSzPts val="4400"/>
              <a:buFont typeface="Calibri"/>
              <a:buNone/>
            </a:pPr>
            <a:r>
              <a:rPr lang="en-US"/>
              <a:t>Answering research question</a:t>
            </a:r>
            <a:endParaRPr/>
          </a:p>
        </p:txBody>
      </p:sp>
      <p:sp>
        <p:nvSpPr>
          <p:cNvPr id="714" name="Google Shape;714;p55"/>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p>
            <a:pPr indent="0" lvl="0" marL="0" rtl="0" algn="ctr">
              <a:lnSpc>
                <a:spcPct val="120000"/>
              </a:lnSpc>
              <a:spcBef>
                <a:spcPts val="0"/>
              </a:spcBef>
              <a:spcAft>
                <a:spcPts val="0"/>
              </a:spcAft>
              <a:buSzPts val="198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228600" lvl="0" marL="228600" rtl="0" algn="l">
              <a:lnSpc>
                <a:spcPct val="120000"/>
              </a:lnSpc>
              <a:spcBef>
                <a:spcPts val="0"/>
              </a:spcBef>
              <a:spcAft>
                <a:spcPts val="0"/>
              </a:spcAft>
              <a:buClr>
                <a:schemeClr val="accent1"/>
              </a:buClr>
              <a:buSzPts val="1980"/>
              <a:buFont typeface="Noto Sans Symbols"/>
              <a:buChar char="▪"/>
            </a:pPr>
            <a:r>
              <a:rPr lang="en-US" sz="1800">
                <a:solidFill>
                  <a:schemeClr val="dk1"/>
                </a:solidFill>
                <a:latin typeface="Rockwell"/>
                <a:ea typeface="Rockwell"/>
                <a:cs typeface="Rockwell"/>
                <a:sym typeface="Rockwell"/>
              </a:rPr>
              <a:t>Can the PM4PY be utilized in a commercial setting effectively?</a:t>
            </a:r>
            <a:endParaRPr/>
          </a:p>
        </p:txBody>
      </p:sp>
      <p:sp>
        <p:nvSpPr>
          <p:cNvPr id="720" name="Google Shape;720;p56"/>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354330" lvl="0" marL="457200" rtl="0" algn="l">
              <a:lnSpc>
                <a:spcPct val="120000"/>
              </a:lnSpc>
              <a:spcBef>
                <a:spcPts val="0"/>
              </a:spcBef>
              <a:spcAft>
                <a:spcPts val="0"/>
              </a:spcAft>
              <a:buSzPts val="1980"/>
              <a:buChar char="▪"/>
            </a:pPr>
            <a:r>
              <a:rPr lang="en-US"/>
              <a:t>No, as of making this research, PM4PY is too limited in its capabilities to work on large scale projects/organizations. </a:t>
            </a:r>
            <a:endParaRPr/>
          </a:p>
          <a:p>
            <a:pPr indent="-354330" lvl="0" marL="457200" rtl="0" algn="l">
              <a:lnSpc>
                <a:spcPct val="120000"/>
              </a:lnSpc>
              <a:spcBef>
                <a:spcPts val="0"/>
              </a:spcBef>
              <a:spcAft>
                <a:spcPts val="0"/>
              </a:spcAft>
              <a:buSzPts val="1980"/>
              <a:buChar char="▪"/>
            </a:pPr>
            <a:r>
              <a:rPr lang="en-US"/>
              <a:t>The modelling of the process are not as accurate as enterprise level</a:t>
            </a:r>
            <a:endParaRPr/>
          </a:p>
          <a:p>
            <a:pPr indent="-354330" lvl="0" marL="457200" rtl="0" algn="l">
              <a:lnSpc>
                <a:spcPct val="120000"/>
              </a:lnSpc>
              <a:spcBef>
                <a:spcPts val="0"/>
              </a:spcBef>
              <a:spcAft>
                <a:spcPts val="0"/>
              </a:spcAft>
              <a:buSzPts val="1980"/>
              <a:buChar char="▪"/>
            </a:pPr>
            <a:r>
              <a:rPr lang="en-US"/>
              <a:t>The constant update is nice as it shows that the founder still cares about the project. However, the changes made can break certain function as their function location, and output’s type changed in the middle of the project. </a:t>
            </a:r>
            <a:endParaRPr/>
          </a:p>
          <a:p>
            <a:pPr indent="-354330" lvl="0" marL="457200" rtl="0" algn="l">
              <a:lnSpc>
                <a:spcPct val="120000"/>
              </a:lnSpc>
              <a:spcBef>
                <a:spcPts val="0"/>
              </a:spcBef>
              <a:spcAft>
                <a:spcPts val="0"/>
              </a:spcAft>
              <a:buSzPts val="1980"/>
              <a:buChar char="▪"/>
            </a:pPr>
            <a:r>
              <a:rPr lang="en-US"/>
              <a:t>However, it is still usable for smaller scale and less complex event data.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5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685800" rtl="0" algn="ctr">
              <a:lnSpc>
                <a:spcPct val="120000"/>
              </a:lnSpc>
              <a:spcBef>
                <a:spcPts val="500"/>
              </a:spcBef>
              <a:spcAft>
                <a:spcPts val="0"/>
              </a:spcAft>
              <a:buNone/>
            </a:pPr>
            <a:r>
              <a:t/>
            </a:r>
            <a:endParaRPr sz="1600">
              <a:solidFill>
                <a:schemeClr val="dk1"/>
              </a:solidFill>
              <a:latin typeface="Rockwell"/>
              <a:ea typeface="Rockwell"/>
              <a:cs typeface="Rockwell"/>
              <a:sym typeface="Rockwell"/>
            </a:endParaRPr>
          </a:p>
          <a:p>
            <a:pPr indent="0" lvl="0" marL="0" rtl="0" algn="l">
              <a:lnSpc>
                <a:spcPct val="120000"/>
              </a:lnSpc>
              <a:spcBef>
                <a:spcPts val="1000"/>
              </a:spcBef>
              <a:spcAft>
                <a:spcPts val="0"/>
              </a:spcAft>
              <a:buNone/>
            </a:pPr>
            <a:r>
              <a:rPr lang="en-US" sz="1800">
                <a:solidFill>
                  <a:schemeClr val="dk1"/>
                </a:solidFill>
                <a:latin typeface="Rockwell"/>
                <a:ea typeface="Rockwell"/>
                <a:cs typeface="Rockwell"/>
                <a:sym typeface="Rockwell"/>
              </a:rPr>
              <a:t>Which techniques and implementations tested is the most suitable in a commercial enterprise?</a:t>
            </a:r>
            <a:endParaRPr/>
          </a:p>
        </p:txBody>
      </p:sp>
      <p:sp>
        <p:nvSpPr>
          <p:cNvPr id="726" name="Google Shape;726;p57"/>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354330" lvl="0" marL="457200" rtl="0" algn="l">
              <a:lnSpc>
                <a:spcPct val="120000"/>
              </a:lnSpc>
              <a:spcBef>
                <a:spcPts val="0"/>
              </a:spcBef>
              <a:spcAft>
                <a:spcPts val="0"/>
              </a:spcAft>
              <a:buSzPts val="1980"/>
              <a:buChar char="▪"/>
            </a:pPr>
            <a:r>
              <a:rPr lang="en-US"/>
              <a:t>CPM: In term of identifying dependencies between </a:t>
            </a:r>
            <a:r>
              <a:rPr lang="en-US"/>
              <a:t>activities</a:t>
            </a:r>
            <a:r>
              <a:rPr lang="en-US"/>
              <a:t>, CPM is not </a:t>
            </a:r>
            <a:r>
              <a:rPr lang="en-US"/>
              <a:t>commercial</a:t>
            </a:r>
            <a:r>
              <a:rPr lang="en-US"/>
              <a:t> ready until there are more suitable tools to automate the calculation of each steps. The manual calculation can lead to human error or misinterpretation of the model relationships among </a:t>
            </a:r>
            <a:r>
              <a:rPr lang="en-US"/>
              <a:t>activities</a:t>
            </a:r>
            <a:endParaRPr/>
          </a:p>
          <a:p>
            <a:pPr indent="-354330" lvl="0" marL="457200" rtl="0" algn="l">
              <a:lnSpc>
                <a:spcPct val="120000"/>
              </a:lnSpc>
              <a:spcBef>
                <a:spcPts val="0"/>
              </a:spcBef>
              <a:spcAft>
                <a:spcPts val="0"/>
              </a:spcAft>
              <a:buSzPts val="1980"/>
              <a:buChar char="▪"/>
            </a:pPr>
            <a:r>
              <a:rPr lang="en-US"/>
              <a:t>Genetic Algorithm: This project showed that there is possibility to implement genetic algorithm into process mining. However, it proves that the </a:t>
            </a:r>
            <a:r>
              <a:rPr lang="en-US"/>
              <a:t>challenges</a:t>
            </a:r>
            <a:r>
              <a:rPr lang="en-US"/>
              <a:t> will come in tuning the optimization aspect and fitness of the algorithm.</a:t>
            </a:r>
            <a:endParaRPr/>
          </a:p>
          <a:p>
            <a:pPr indent="-354330" lvl="0" marL="457200" rtl="0" algn="l">
              <a:lnSpc>
                <a:spcPct val="120000"/>
              </a:lnSpc>
              <a:spcBef>
                <a:spcPts val="0"/>
              </a:spcBef>
              <a:spcAft>
                <a:spcPts val="0"/>
              </a:spcAft>
              <a:buSzPts val="1980"/>
              <a:buChar char="▪"/>
            </a:pPr>
            <a:r>
              <a:rPr lang="en-US"/>
              <a:t>CPM performed the worst in most area of improvement and has only a 10% token-replay and alignment to the </a:t>
            </a:r>
            <a:r>
              <a:rPr lang="en-US"/>
              <a:t>original</a:t>
            </a:r>
            <a:r>
              <a:rPr lang="en-US"/>
              <a:t> dataset.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1"/>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p>
            <a:pPr indent="0" lvl="0" marL="0" rtl="0" algn="ctr">
              <a:lnSpc>
                <a:spcPct val="85000"/>
              </a:lnSpc>
              <a:spcBef>
                <a:spcPts val="0"/>
              </a:spcBef>
              <a:spcAft>
                <a:spcPts val="0"/>
              </a:spcAft>
              <a:buClr>
                <a:srgbClr val="FFFEFF"/>
              </a:buClr>
              <a:buSzPts val="4400"/>
              <a:buFont typeface="Calibri"/>
              <a:buNone/>
            </a:pPr>
            <a:r>
              <a:rPr lang="en-US"/>
              <a:t>Future Work</a:t>
            </a:r>
            <a:endParaRPr/>
          </a:p>
        </p:txBody>
      </p:sp>
      <p:sp>
        <p:nvSpPr>
          <p:cNvPr id="732" name="Google Shape;732;p61"/>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p>
            <a:pPr indent="0" lvl="0" marL="0" rtl="0" algn="ctr">
              <a:lnSpc>
                <a:spcPct val="120000"/>
              </a:lnSpc>
              <a:spcBef>
                <a:spcPts val="0"/>
              </a:spcBef>
              <a:spcAft>
                <a:spcPts val="0"/>
              </a:spcAft>
              <a:buSzPts val="198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6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t/>
            </a:r>
            <a:endParaRPr/>
          </a:p>
        </p:txBody>
      </p:sp>
      <p:sp>
        <p:nvSpPr>
          <p:cNvPr id="738" name="Google Shape;738;p6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102870" lvl="0" marL="228600" rtl="0" algn="l">
              <a:lnSpc>
                <a:spcPct val="120000"/>
              </a:lnSpc>
              <a:spcBef>
                <a:spcPts val="0"/>
              </a:spcBef>
              <a:spcAft>
                <a:spcPts val="0"/>
              </a:spcAft>
              <a:buSzPts val="1980"/>
              <a:buNone/>
            </a:pPr>
            <a:r>
              <a:rPr lang="en-US"/>
              <a:t>Explore the area of optimization with genetic algortihicm </a:t>
            </a:r>
            <a:endParaRPr/>
          </a:p>
          <a:p>
            <a:pPr indent="-102870" lvl="0" marL="228600" rtl="0" algn="l">
              <a:lnSpc>
                <a:spcPct val="120000"/>
              </a:lnSpc>
              <a:spcBef>
                <a:spcPts val="0"/>
              </a:spcBef>
              <a:spcAft>
                <a:spcPts val="0"/>
              </a:spcAft>
              <a:buSzPts val="1980"/>
              <a:buNone/>
            </a:pPr>
            <a:r>
              <a:rPr lang="en-US"/>
              <a:t>I had a generation limit ofm 10,00 which is overkill, so there needs to be research done in finding a lower or more optimal limit.</a:t>
            </a:r>
            <a:endParaRPr/>
          </a:p>
          <a:p>
            <a:pPr indent="-102870" lvl="0" marL="228600" rtl="0" algn="l">
              <a:lnSpc>
                <a:spcPct val="120000"/>
              </a:lnSpc>
              <a:spcBef>
                <a:spcPts val="0"/>
              </a:spcBef>
              <a:spcAft>
                <a:spcPts val="0"/>
              </a:spcAft>
              <a:buSzPts val="1980"/>
              <a:buNone/>
            </a:pPr>
            <a:r>
              <a:rPr lang="en-US"/>
              <a:t>Explore different </a:t>
            </a:r>
            <a:r>
              <a:rPr lang="en-US"/>
              <a:t>fitness</a:t>
            </a:r>
            <a:r>
              <a:rPr lang="en-US"/>
              <a:t> limit and fitness function such as </a:t>
            </a:r>
            <a:r>
              <a:rPr lang="en-US"/>
              <a:t>mimicking</a:t>
            </a:r>
            <a:r>
              <a:rPr lang="en-US"/>
              <a:t> certain </a:t>
            </a:r>
            <a:r>
              <a:rPr lang="en-US"/>
              <a:t>available</a:t>
            </a:r>
            <a:r>
              <a:rPr lang="en-US"/>
              <a:t> models </a:t>
            </a:r>
            <a:endParaRPr/>
          </a:p>
          <a:p>
            <a:pPr indent="-102870" lvl="0" marL="228600" rtl="0" algn="l">
              <a:lnSpc>
                <a:spcPct val="120000"/>
              </a:lnSpc>
              <a:spcBef>
                <a:spcPts val="0"/>
              </a:spcBef>
              <a:spcAft>
                <a:spcPts val="0"/>
              </a:spcAft>
              <a:buSzPts val="1980"/>
              <a:buNone/>
            </a:pPr>
            <a:r>
              <a:rPr lang="en-US"/>
              <a:t>Explore the </a:t>
            </a:r>
            <a:r>
              <a:rPr lang="en-US"/>
              <a:t>maximization</a:t>
            </a:r>
            <a:r>
              <a:rPr lang="en-US"/>
              <a:t> or minimization other parameter such as event time </a:t>
            </a:r>
            <a:r>
              <a:rPr lang="en-US"/>
              <a:t>duration, resource involved</a:t>
            </a:r>
            <a:endParaRPr/>
          </a:p>
          <a:p>
            <a:pPr indent="-102870" lvl="0" marL="228600" rtl="0" algn="l">
              <a:lnSpc>
                <a:spcPct val="120000"/>
              </a:lnSpc>
              <a:spcBef>
                <a:spcPts val="0"/>
              </a:spcBef>
              <a:spcAft>
                <a:spcPts val="0"/>
              </a:spcAft>
              <a:buSzPts val="1980"/>
              <a:buNone/>
            </a:pPr>
            <a:r>
              <a:rPr lang="en-US"/>
              <a:t>Explore the nuances and limitations of modelling processes as they can be hard to model with very complex with </a:t>
            </a:r>
            <a:endParaRPr/>
          </a:p>
          <a:p>
            <a:pPr indent="-102870" lvl="0" marL="228600" rtl="0" algn="l">
              <a:lnSpc>
                <a:spcPct val="120000"/>
              </a:lnSpc>
              <a:spcBef>
                <a:spcPts val="0"/>
              </a:spcBef>
              <a:spcAft>
                <a:spcPts val="0"/>
              </a:spcAft>
              <a:buSzPts val="1980"/>
              <a:buNone/>
            </a:pPr>
            <a:r>
              <a:rPr lang="en-US"/>
              <a:t>Explore an </a:t>
            </a:r>
            <a:r>
              <a:rPr lang="en-US"/>
              <a:t>algorithm</a:t>
            </a:r>
            <a:r>
              <a:rPr lang="en-US"/>
              <a:t> CPM approach instead of a manual one</a:t>
            </a:r>
            <a:endParaRPr/>
          </a:p>
          <a:p>
            <a:pPr indent="-102870" lvl="0" marL="228600" rtl="0" algn="l">
              <a:lnSpc>
                <a:spcPct val="120000"/>
              </a:lnSpc>
              <a:spcBef>
                <a:spcPts val="0"/>
              </a:spcBef>
              <a:spcAft>
                <a:spcPts val="0"/>
              </a:spcAft>
              <a:buSzPts val="198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68"/>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5400"/>
              <a:buFont typeface="Calibri"/>
              <a:buNone/>
            </a:pPr>
            <a:r>
              <a:rPr lang="en-US"/>
              <a:t>THE END</a:t>
            </a:r>
            <a:endParaRPr/>
          </a:p>
        </p:txBody>
      </p:sp>
      <p:sp>
        <p:nvSpPr>
          <p:cNvPr id="744" name="Google Shape;744;p68"/>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p>
            <a:pPr indent="0" lvl="0" marL="0" rtl="0" algn="ctr">
              <a:lnSpc>
                <a:spcPct val="100000"/>
              </a:lnSpc>
              <a:spcBef>
                <a:spcPts val="0"/>
              </a:spcBef>
              <a:spcAft>
                <a:spcPts val="0"/>
              </a:spcAft>
              <a:buSzPts val="1980"/>
              <a:buNone/>
            </a:pPr>
            <a:r>
              <a:rPr lang="en-US"/>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b894c348ab_1_2"/>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Why PM?</a:t>
            </a:r>
            <a:endParaRPr/>
          </a:p>
        </p:txBody>
      </p:sp>
      <p:sp>
        <p:nvSpPr>
          <p:cNvPr id="376" name="Google Shape;376;g1b894c348ab_1_2"/>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0" lvl="0" marL="0" rtl="0" algn="l">
              <a:lnSpc>
                <a:spcPct val="130000"/>
              </a:lnSpc>
              <a:spcBef>
                <a:spcPts val="2400"/>
              </a:spcBef>
              <a:spcAft>
                <a:spcPts val="0"/>
              </a:spcAft>
              <a:buClr>
                <a:schemeClr val="dk1"/>
              </a:buClr>
              <a:buSzPts val="1100"/>
              <a:buFont typeface="Arial"/>
              <a:buNone/>
            </a:pPr>
            <a:r>
              <a:rPr b="1" lang="en-US" sz="2100">
                <a:highlight>
                  <a:srgbClr val="FFFFFF"/>
                </a:highlight>
                <a:latin typeface="Arial"/>
                <a:ea typeface="Arial"/>
                <a:cs typeface="Arial"/>
                <a:sym typeface="Arial"/>
              </a:rPr>
              <a:t>There are many benefits to process mining:</a:t>
            </a:r>
            <a:endParaRPr b="1" sz="2100">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200">
                <a:highlight>
                  <a:srgbClr val="FFFFFF"/>
                </a:highlight>
                <a:latin typeface="Arial"/>
                <a:ea typeface="Arial"/>
                <a:cs typeface="Arial"/>
                <a:sym typeface="Arial"/>
              </a:rPr>
              <a:t>Objective, fact-based insights</a:t>
            </a:r>
            <a:endParaRPr b="1" sz="1200">
              <a:highlight>
                <a:srgbClr val="FFFFFF"/>
              </a:highlight>
              <a:latin typeface="Arial"/>
              <a:ea typeface="Arial"/>
              <a:cs typeface="Arial"/>
              <a:sym typeface="Arial"/>
            </a:endParaRPr>
          </a:p>
          <a:p>
            <a:pPr indent="0" lvl="0" marL="0" rtl="0" algn="l">
              <a:lnSpc>
                <a:spcPct val="176000"/>
              </a:lnSpc>
              <a:spcBef>
                <a:spcPts val="0"/>
              </a:spcBef>
              <a:spcAft>
                <a:spcPts val="0"/>
              </a:spcAft>
              <a:buClr>
                <a:schemeClr val="dk1"/>
              </a:buClr>
              <a:buSzPts val="1100"/>
              <a:buFont typeface="Arial"/>
              <a:buNone/>
            </a:pPr>
            <a:r>
              <a:rPr lang="en-US" sz="1300">
                <a:highlight>
                  <a:srgbClr val="FFFFFF"/>
                </a:highlight>
                <a:latin typeface="Arial"/>
                <a:ea typeface="Arial"/>
                <a:cs typeface="Arial"/>
                <a:sym typeface="Arial"/>
              </a:rPr>
              <a:t>It offers objective, fact-based insights, derived from actual data, to help you audit, analyze, and improve your existing business processes.</a:t>
            </a:r>
            <a:endParaRPr sz="13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200">
                <a:highlight>
                  <a:srgbClr val="FFFFFF"/>
                </a:highlight>
                <a:latin typeface="Arial"/>
                <a:ea typeface="Arial"/>
                <a:cs typeface="Arial"/>
                <a:sym typeface="Arial"/>
              </a:rPr>
              <a:t>Faster, cheaper and more accurate</a:t>
            </a:r>
            <a:endParaRPr b="1" sz="1200">
              <a:highlight>
                <a:srgbClr val="FFFFFF"/>
              </a:highlight>
              <a:latin typeface="Arial"/>
              <a:ea typeface="Arial"/>
              <a:cs typeface="Arial"/>
              <a:sym typeface="Arial"/>
            </a:endParaRPr>
          </a:p>
          <a:p>
            <a:pPr indent="0" lvl="0" marL="0" rtl="0" algn="l">
              <a:lnSpc>
                <a:spcPct val="176000"/>
              </a:lnSpc>
              <a:spcBef>
                <a:spcPts val="0"/>
              </a:spcBef>
              <a:spcAft>
                <a:spcPts val="0"/>
              </a:spcAft>
              <a:buClr>
                <a:schemeClr val="dk1"/>
              </a:buClr>
              <a:buSzPts val="1100"/>
              <a:buFont typeface="Arial"/>
              <a:buNone/>
            </a:pPr>
            <a:r>
              <a:rPr lang="en-US" sz="1300">
                <a:highlight>
                  <a:srgbClr val="FFFFFF"/>
                </a:highlight>
                <a:latin typeface="Arial"/>
                <a:ea typeface="Arial"/>
                <a:cs typeface="Arial"/>
                <a:sym typeface="Arial"/>
              </a:rPr>
              <a:t>It is faster, cheaper and more accurate than the lengthy and often subjective process mapping workshops.</a:t>
            </a:r>
            <a:endParaRPr sz="13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200">
                <a:highlight>
                  <a:srgbClr val="FFFFFF"/>
                </a:highlight>
                <a:latin typeface="Arial"/>
                <a:ea typeface="Arial"/>
                <a:cs typeface="Arial"/>
                <a:sym typeface="Arial"/>
              </a:rPr>
              <a:t>No rip-and-replace needed</a:t>
            </a:r>
            <a:endParaRPr b="1" sz="1200">
              <a:highlight>
                <a:srgbClr val="FFFFFF"/>
              </a:highlight>
              <a:latin typeface="Arial"/>
              <a:ea typeface="Arial"/>
              <a:cs typeface="Arial"/>
              <a:sym typeface="Arial"/>
            </a:endParaRPr>
          </a:p>
          <a:p>
            <a:pPr indent="0" lvl="0" marL="0" rtl="0" algn="l">
              <a:lnSpc>
                <a:spcPct val="176000"/>
              </a:lnSpc>
              <a:spcBef>
                <a:spcPts val="0"/>
              </a:spcBef>
              <a:spcAft>
                <a:spcPts val="0"/>
              </a:spcAft>
              <a:buNone/>
            </a:pPr>
            <a:r>
              <a:rPr lang="en-US" sz="1300">
                <a:highlight>
                  <a:srgbClr val="FFFFFF"/>
                </a:highlight>
                <a:latin typeface="Arial"/>
                <a:ea typeface="Arial"/>
                <a:cs typeface="Arial"/>
                <a:sym typeface="Arial"/>
              </a:rPr>
              <a:t>Process mining works on top of your existing systems, helping you to leverage your existing technology investments. There is no rip-and-replace involved.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b894c348ab_1_9"/>
          <p:cNvSpPr txBox="1"/>
          <p:nvPr>
            <p:ph type="title"/>
          </p:nvPr>
        </p:nvSpPr>
        <p:spPr>
          <a:xfrm>
            <a:off x="888631" y="2349925"/>
            <a:ext cx="3498900" cy="2456400"/>
          </a:xfrm>
          <a:prstGeom prst="rect">
            <a:avLst/>
          </a:prstGeom>
        </p:spPr>
        <p:txBody>
          <a:bodyPr anchorCtr="0" anchor="ctr" bIns="228600" lIns="228600" spcFirstLastPara="1" rIns="228600" wrap="square" tIns="228600">
            <a:normAutofit/>
          </a:bodyPr>
          <a:lstStyle/>
          <a:p>
            <a:pPr indent="0" lvl="0" marL="0" rtl="0" algn="ctr">
              <a:spcBef>
                <a:spcPts val="0"/>
              </a:spcBef>
              <a:spcAft>
                <a:spcPts val="0"/>
              </a:spcAft>
              <a:buNone/>
            </a:pPr>
            <a:r>
              <a:rPr lang="en-US"/>
              <a:t>PM Steps</a:t>
            </a:r>
            <a:endParaRPr/>
          </a:p>
        </p:txBody>
      </p:sp>
      <p:sp>
        <p:nvSpPr>
          <p:cNvPr id="382" name="Google Shape;382;g1b894c348ab_1_9"/>
          <p:cNvSpPr txBox="1"/>
          <p:nvPr>
            <p:ph idx="1" type="body"/>
          </p:nvPr>
        </p:nvSpPr>
        <p:spPr>
          <a:xfrm>
            <a:off x="5118447" y="803186"/>
            <a:ext cx="6282000" cy="5248500"/>
          </a:xfrm>
          <a:prstGeom prst="rect">
            <a:avLst/>
          </a:prstGeom>
        </p:spPr>
        <p:txBody>
          <a:bodyPr anchorCtr="0" anchor="ctr" bIns="45700" lIns="91425" spcFirstLastPara="1" rIns="91425" wrap="square" tIns="45700">
            <a:normAutofit/>
          </a:bodyPr>
          <a:lstStyle/>
          <a:p>
            <a:pPr indent="-354330" lvl="0" marL="457200" rtl="0" algn="l">
              <a:spcBef>
                <a:spcPts val="1000"/>
              </a:spcBef>
              <a:spcAft>
                <a:spcPts val="0"/>
              </a:spcAft>
              <a:buSzPts val="1980"/>
              <a:buAutoNum type="arabicPeriod"/>
            </a:pPr>
            <a:r>
              <a:rPr lang="en-US"/>
              <a:t>Extracting data: </a:t>
            </a:r>
            <a:endParaRPr/>
          </a:p>
          <a:p>
            <a:pPr indent="-354330" lvl="0" marL="457200" rtl="0" algn="l">
              <a:spcBef>
                <a:spcPts val="0"/>
              </a:spcBef>
              <a:spcAft>
                <a:spcPts val="0"/>
              </a:spcAft>
              <a:buSzPts val="1980"/>
              <a:buAutoNum type="arabicPeriod"/>
            </a:pPr>
            <a:r>
              <a:rPr lang="en-US"/>
              <a:t>Process discovery</a:t>
            </a:r>
            <a:endParaRPr/>
          </a:p>
          <a:p>
            <a:pPr indent="-354330" lvl="0" marL="457200" rtl="0" algn="l">
              <a:spcBef>
                <a:spcPts val="0"/>
              </a:spcBef>
              <a:spcAft>
                <a:spcPts val="0"/>
              </a:spcAft>
              <a:buSzPts val="1980"/>
              <a:buAutoNum type="arabicPeriod"/>
            </a:pPr>
            <a:r>
              <a:rPr lang="en-US"/>
              <a:t>Conformance checking</a:t>
            </a:r>
            <a:endParaRPr/>
          </a:p>
          <a:p>
            <a:pPr indent="-354330" lvl="0" marL="457200" rtl="0" algn="l">
              <a:spcBef>
                <a:spcPts val="0"/>
              </a:spcBef>
              <a:spcAft>
                <a:spcPts val="0"/>
              </a:spcAft>
              <a:buSzPts val="1980"/>
              <a:buAutoNum type="arabicPeriod"/>
            </a:pPr>
            <a:r>
              <a:rPr lang="en-US"/>
              <a:t>Performance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b894c348ab_1_18"/>
          <p:cNvSpPr txBox="1"/>
          <p:nvPr>
            <p:ph type="title"/>
          </p:nvPr>
        </p:nvSpPr>
        <p:spPr>
          <a:xfrm>
            <a:off x="889000" y="2339669"/>
            <a:ext cx="3500700" cy="247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US"/>
              <a:t>Extract data</a:t>
            </a:r>
            <a:endParaRPr/>
          </a:p>
        </p:txBody>
      </p:sp>
      <p:sp>
        <p:nvSpPr>
          <p:cNvPr id="388" name="Google Shape;388;g1b894c348ab_1_18"/>
          <p:cNvSpPr txBox="1"/>
          <p:nvPr>
            <p:ph idx="2" type="body"/>
          </p:nvPr>
        </p:nvSpPr>
        <p:spPr>
          <a:xfrm>
            <a:off x="5118447" y="3672162"/>
            <a:ext cx="6272100" cy="2383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a:t>
            </a:r>
            <a:r>
              <a:rPr lang="en-US"/>
              <a:t>ollecting event data through her e-commerce website. Event data consists of information about case ID, activity, and timestamp, for example: on 13/2/2018 at 14:29:45, Aiden placed an order with ID 6350.</a:t>
            </a:r>
            <a:endParaRPr/>
          </a:p>
        </p:txBody>
      </p:sp>
      <p:pic>
        <p:nvPicPr>
          <p:cNvPr id="389" name="Google Shape;389;g1b894c348ab_1_18"/>
          <p:cNvPicPr preferRelativeResize="0"/>
          <p:nvPr/>
        </p:nvPicPr>
        <p:blipFill>
          <a:blip r:embed="rId3">
            <a:alphaModFix/>
          </a:blip>
          <a:stretch>
            <a:fillRect/>
          </a:stretch>
        </p:blipFill>
        <p:spPr>
          <a:xfrm>
            <a:off x="5120875" y="803175"/>
            <a:ext cx="4680223" cy="2382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2022-12-12T21:59:47Z</dcterms:created>
  <dc:creator>Abou Keita</dc:creator>
</cp:coreProperties>
</file>