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Inter"/>
      <p:regular r:id="rId32"/>
      <p:bold r:id="rId33"/>
    </p:embeddedFont>
    <p:embeddedFont>
      <p:font typeface="Fira Sans Extra Condensed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Inter-bold.fntdata"/><Relationship Id="rId10" Type="http://schemas.openxmlformats.org/officeDocument/2006/relationships/slide" Target="slides/slide5.xml"/><Relationship Id="rId32" Type="http://schemas.openxmlformats.org/officeDocument/2006/relationships/font" Target="fonts/Inter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italic.fntdata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3d681d9a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3d681d9a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3d681d9a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3d681d9a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3e3920b8f_0_2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3e3920b8f_0_2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3d681d9a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3d681d9a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3e3920b8f_0_2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3e3920b8f_0_2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3e3920b8f_0_2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3e3920b8f_0_2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3d681d9a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3d681d9a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63e3920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63e3920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40fd917dc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40fd917dc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 1 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Summary and Findings</a:t>
            </a:r>
            <a:endParaRPr sz="4200"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 Keita and William Simpson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690 - Practical Deep Learning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713225" y="869575"/>
            <a:ext cx="589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Borisov, V., Leemann, T., Seßler, K., Haug, J., Pawelczyk, M., &amp; Kasneci, G. (2021). Deep neural networks and tabular data: A survey. arXiv preprint arXiv:2110.01889.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Hancock, J. T., &amp; Khoshgoftaar, T. M. (2020). Survey on categorical data for neural networks. Journal of Big Data, 7(1), 1-41.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Grinsztajn, L., Oyallon, E., &amp; Varoquaux, G. (2022). Why do tree-based models still outperform deep learning on tabular data?. arXiv preprint arXiv:2207.08815.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Klambauer, G., Unterthiner, T., Mayr, A., &amp; Hochreiter, S. (2017). Self-normalizing neural networks. Advances in neural information processing systems, 30.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Shwartz-Ziv, R., &amp; Armon, A. (2022). Tabular data: Deep learning is not all you need. Information Fusion, 81, 84-90.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Significance</a:t>
            </a:r>
            <a:r>
              <a:rPr lang="en" sz="1500">
                <a:solidFill>
                  <a:schemeClr val="accent3"/>
                </a:solidFill>
              </a:rPr>
              <a:t>: Neural Networks (NNs) excel on computer vision &amp; NLP tasks, but there seems to be a fairly </a:t>
            </a:r>
            <a:r>
              <a:rPr lang="en" sz="1500">
                <a:solidFill>
                  <a:schemeClr val="accent3"/>
                </a:solidFill>
              </a:rPr>
              <a:t>persistent gap in their performance on tabular data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Project Structure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713225" y="384050"/>
            <a:ext cx="77175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Neural Networks for Tabular Data</a:t>
            </a:r>
            <a:endParaRPr/>
          </a:p>
        </p:txBody>
      </p:sp>
      <p:grpSp>
        <p:nvGrpSpPr>
          <p:cNvPr id="189" name="Google Shape;189;p29"/>
          <p:cNvGrpSpPr/>
          <p:nvPr/>
        </p:nvGrpSpPr>
        <p:grpSpPr>
          <a:xfrm>
            <a:off x="2824737" y="2402958"/>
            <a:ext cx="2264292" cy="2242174"/>
            <a:chOff x="3071457" y="2013875"/>
            <a:chExt cx="1944600" cy="1569600"/>
          </a:xfrm>
        </p:grpSpPr>
        <p:sp>
          <p:nvSpPr>
            <p:cNvPr id="190" name="Google Shape;190;p2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9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Building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Conduct our own comparison of tree vs. NN performance on tabular data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29"/>
          <p:cNvGrpSpPr/>
          <p:nvPr/>
        </p:nvGrpSpPr>
        <p:grpSpPr>
          <a:xfrm>
            <a:off x="563224" y="2402958"/>
            <a:ext cx="2264292" cy="2242174"/>
            <a:chOff x="1126863" y="2013875"/>
            <a:chExt cx="1944600" cy="1569600"/>
          </a:xfrm>
        </p:grpSpPr>
        <p:sp>
          <p:nvSpPr>
            <p:cNvPr id="194" name="Google Shape;194;p2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Literature Review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Explore the reasons for this performance gap in existing research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9"/>
          <p:cNvGrpSpPr/>
          <p:nvPr/>
        </p:nvGrpSpPr>
        <p:grpSpPr>
          <a:xfrm>
            <a:off x="5086117" y="2402958"/>
            <a:ext cx="3494597" cy="2242174"/>
            <a:chOff x="5015938" y="2013875"/>
            <a:chExt cx="3001200" cy="1569600"/>
          </a:xfrm>
        </p:grpSpPr>
        <p:sp>
          <p:nvSpPr>
            <p:cNvPr id="198" name="Google Shape;198;p2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Understand the performance gap between tree-based models and neural networks on tabular data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9"/>
          <p:cNvGrpSpPr/>
          <p:nvPr/>
        </p:nvGrpSpPr>
        <p:grpSpPr>
          <a:xfrm>
            <a:off x="4934217" y="3389573"/>
            <a:ext cx="304575" cy="303188"/>
            <a:chOff x="4858109" y="2631368"/>
            <a:chExt cx="316442" cy="315000"/>
          </a:xfrm>
        </p:grpSpPr>
        <p:sp>
          <p:nvSpPr>
            <p:cNvPr id="202" name="Google Shape;202;p2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204" name="Google Shape;204;p29"/>
          <p:cNvGrpSpPr/>
          <p:nvPr/>
        </p:nvGrpSpPr>
        <p:grpSpPr>
          <a:xfrm>
            <a:off x="2678499" y="3389473"/>
            <a:ext cx="303173" cy="303173"/>
            <a:chOff x="3157188" y="909150"/>
            <a:chExt cx="470400" cy="470400"/>
          </a:xfrm>
        </p:grpSpPr>
        <p:sp>
          <p:nvSpPr>
            <p:cNvPr id="205" name="Google Shape;205;p2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2"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Background Literature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713225" y="1037050"/>
            <a:ext cx="7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Reasons for the performance gap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3" name="Google Shape;213;p30"/>
          <p:cNvGrpSpPr/>
          <p:nvPr/>
        </p:nvGrpSpPr>
        <p:grpSpPr>
          <a:xfrm>
            <a:off x="290850" y="2367800"/>
            <a:ext cx="2984788" cy="1289700"/>
            <a:chOff x="290850" y="1986800"/>
            <a:chExt cx="2984788" cy="1289700"/>
          </a:xfrm>
        </p:grpSpPr>
        <p:sp>
          <p:nvSpPr>
            <p:cNvPr id="214" name="Google Shape;214;p30"/>
            <p:cNvSpPr txBox="1"/>
            <p:nvPr/>
          </p:nvSpPr>
          <p:spPr>
            <a:xfrm>
              <a:off x="290850" y="1986800"/>
              <a:ext cx="23511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Properties of the Data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Tabular data exhibits different characteristics from image or text data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" name="Google Shape;215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50505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6" name="Google Shape;216;p30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217" name="Google Shape;217;p30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Other Factors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How the data is processed impacts model performance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" name="Google Shape;218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2F2F2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9" name="Google Shape;219;p30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220" name="Google Shape;220;p30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Properties of the Model</a:t>
              </a:r>
              <a:endParaRPr b="1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Machine learning and Deep learning models make implicit and explicit assumptions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" name="Google Shape;221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22" name="Google Shape;222;p30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223" name="Google Shape;223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27" name="Google Shape;227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0" name="Google Shape;230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33" name="Google Shape;233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" name="Google Shape;235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Properties of the Data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600">
                <a:solidFill>
                  <a:schemeClr val="accent2"/>
                </a:solidFill>
              </a:rPr>
              <a:t>H</a:t>
            </a:r>
            <a:r>
              <a:rPr lang="en" sz="1600">
                <a:solidFill>
                  <a:schemeClr val="accent2"/>
                </a:solidFill>
              </a:rPr>
              <a:t>eterogeneous features</a:t>
            </a:r>
            <a:r>
              <a:rPr baseline="30000" lang="en" sz="1600">
                <a:solidFill>
                  <a:schemeClr val="accent2"/>
                </a:solidFill>
              </a:rPr>
              <a:t>1</a:t>
            </a:r>
            <a:r>
              <a:rPr lang="en" sz="1600">
                <a:solidFill>
                  <a:schemeClr val="accent2"/>
                </a:solidFill>
              </a:rPr>
              <a:t> </a:t>
            </a:r>
            <a:endParaRPr sz="1600">
              <a:solidFill>
                <a:schemeClr val="accent2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600">
                <a:solidFill>
                  <a:schemeClr val="accent2"/>
                </a:solidFill>
              </a:rPr>
              <a:t>Uninformative features</a:t>
            </a:r>
            <a:r>
              <a:rPr baseline="30000" lang="en" sz="1600">
                <a:solidFill>
                  <a:schemeClr val="accent2"/>
                </a:solidFill>
              </a:rPr>
              <a:t>2</a:t>
            </a:r>
            <a:r>
              <a:rPr lang="en" sz="1600">
                <a:solidFill>
                  <a:schemeClr val="accent2"/>
                </a:solidFill>
              </a:rPr>
              <a:t> </a:t>
            </a:r>
            <a:endParaRPr sz="1600">
              <a:solidFill>
                <a:schemeClr val="accent2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600">
                <a:solidFill>
                  <a:schemeClr val="accent2"/>
                </a:solidFill>
              </a:rPr>
              <a:t>Importance of single features</a:t>
            </a:r>
            <a:r>
              <a:rPr baseline="30000" lang="en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accent2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600">
                <a:solidFill>
                  <a:schemeClr val="accent2"/>
                </a:solidFill>
              </a:rPr>
              <a:t>Q</a:t>
            </a:r>
            <a:r>
              <a:rPr lang="en" sz="1600">
                <a:solidFill>
                  <a:schemeClr val="accent2"/>
                </a:solidFill>
              </a:rPr>
              <a:t>uality of training data</a:t>
            </a:r>
            <a:r>
              <a:rPr baseline="30000" lang="en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accent2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600">
                <a:solidFill>
                  <a:schemeClr val="accent2"/>
                </a:solidFill>
              </a:rPr>
              <a:t>No (or irregular) dependencies between features in tabular data</a:t>
            </a:r>
            <a:r>
              <a:rPr baseline="30000" lang="en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accent2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600">
                <a:solidFill>
                  <a:schemeClr val="accent2"/>
                </a:solidFill>
              </a:rPr>
              <a:t>Amount of data</a:t>
            </a:r>
            <a:r>
              <a:rPr baseline="30000" lang="en" sz="1600">
                <a:solidFill>
                  <a:schemeClr val="dk1"/>
                </a:solidFill>
              </a:rPr>
              <a:t>3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Literature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713225" y="4625425"/>
            <a:ext cx="733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1: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Borisov et al., 2021; 2: Grinsztajn, Oyallon, &amp; Varoquaux, 2022; 3: Klambauer, Unterthiner, &amp; Mayr, 2017 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Properties of the Model</a:t>
            </a:r>
            <a:endParaRPr b="1" sz="1800">
              <a:solidFill>
                <a:schemeClr val="accent3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Non-linearity and high complexity</a:t>
            </a:r>
            <a:r>
              <a:rPr baseline="30000" lang="en" sz="1600">
                <a:solidFill>
                  <a:schemeClr val="accent2"/>
                </a:solidFill>
              </a:rPr>
              <a:t>1</a:t>
            </a:r>
            <a:endParaRPr sz="1600">
              <a:solidFill>
                <a:schemeClr val="accent2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NNs biased to produce excessively smooth solutions</a:t>
            </a:r>
            <a:r>
              <a:rPr baseline="30000" lang="en" sz="16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accent2"/>
                </a:solidFill>
              </a:rPr>
              <a:t> </a:t>
            </a:r>
            <a:endParaRPr sz="1600">
              <a:solidFill>
                <a:schemeClr val="accent2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NN learning procedure is invariant by rotation</a:t>
            </a:r>
            <a:r>
              <a:rPr baseline="30000" lang="en" sz="16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accent2"/>
                </a:solidFill>
              </a:rPr>
              <a:t> 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Other Factors</a:t>
            </a:r>
            <a:endParaRPr b="1" sz="1800">
              <a:solidFill>
                <a:schemeClr val="accent3"/>
              </a:solidFill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Specific preprocessing steps</a:t>
            </a:r>
            <a:r>
              <a:rPr baseline="30000" lang="en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Literature</a:t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713225" y="4625425"/>
            <a:ext cx="733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1: Borisov et al., 2021; 2: Grinsztajn, Oyallon, &amp; Varoquaux, 2022 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Literature</a:t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713250" y="1059925"/>
            <a:ext cx="7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Proposed Strategies for using NNs with tabular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8" name="Google Shape;258;p33"/>
          <p:cNvGrpSpPr/>
          <p:nvPr/>
        </p:nvGrpSpPr>
        <p:grpSpPr>
          <a:xfrm>
            <a:off x="221050" y="1780381"/>
            <a:ext cx="8597293" cy="731700"/>
            <a:chOff x="200835" y="1323164"/>
            <a:chExt cx="7810751" cy="731700"/>
          </a:xfrm>
        </p:grpSpPr>
        <p:sp>
          <p:nvSpPr>
            <p:cNvPr id="259" name="Google Shape;259;p33"/>
            <p:cNvSpPr txBox="1"/>
            <p:nvPr/>
          </p:nvSpPr>
          <p:spPr>
            <a:xfrm>
              <a:off x="200835" y="1373359"/>
              <a:ext cx="2514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Transformations</a:t>
              </a:r>
              <a:r>
                <a:rPr lang="en" sz="27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27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Single and Multi Dimensional Feature Encodings</a:t>
              </a:r>
              <a:r>
                <a:rPr baseline="30000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1, 4</a:t>
              </a:r>
              <a:endParaRPr baseline="3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33"/>
          <p:cNvGrpSpPr/>
          <p:nvPr/>
        </p:nvGrpSpPr>
        <p:grpSpPr>
          <a:xfrm>
            <a:off x="-1" y="2664741"/>
            <a:ext cx="8420443" cy="731700"/>
            <a:chOff x="7" y="2207525"/>
            <a:chExt cx="7650080" cy="731700"/>
          </a:xfrm>
        </p:grpSpPr>
        <p:sp>
          <p:nvSpPr>
            <p:cNvPr id="263" name="Google Shape;263;p33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Specialized Architectures</a:t>
              </a:r>
              <a:endParaRPr sz="27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Hybrid Tree-NN Models and Transformer-based Models</a:t>
              </a:r>
              <a:r>
                <a:rPr baseline="30000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1,5 </a:t>
              </a:r>
              <a:endParaRPr baseline="3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500251" y="3545841"/>
            <a:ext cx="7520968" cy="731700"/>
            <a:chOff x="454492" y="3088625"/>
            <a:chExt cx="6832895" cy="731700"/>
          </a:xfrm>
        </p:grpSpPr>
        <p:sp>
          <p:nvSpPr>
            <p:cNvPr id="267" name="Google Shape;267;p33"/>
            <p:cNvSpPr txBox="1"/>
            <p:nvPr/>
          </p:nvSpPr>
          <p:spPr>
            <a:xfrm>
              <a:off x="454492" y="3138834"/>
              <a:ext cx="2260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Regularization</a:t>
              </a:r>
              <a:endParaRPr sz="27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Specialized Loss Functions</a:t>
              </a:r>
              <a:r>
                <a:rPr baseline="30000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1, 5</a:t>
              </a:r>
              <a:endParaRPr baseline="3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0" name="Google Shape;270;p33"/>
          <p:cNvSpPr txBox="1"/>
          <p:nvPr/>
        </p:nvSpPr>
        <p:spPr>
          <a:xfrm>
            <a:off x="713225" y="4625425"/>
            <a:ext cx="733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1: Borisov et al., 2021; 4: Hancock &amp; Khoshgoftaar, 2020, 5: Shwartz-Ziv &amp; Armon, 2022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300"/>
              <a:t>R2 Coefficient of Determination: 0.88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loss values</a:t>
            </a:r>
            <a:endParaRPr baseline="300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baseline="30000" lang="en" sz="1700"/>
              <a:t>Mean Average Error: : 17768.99419863014</a:t>
            </a:r>
            <a:endParaRPr baseline="30000"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aseline="30000" lang="en" sz="1700"/>
              <a:t>Mean Square </a:t>
            </a:r>
            <a:r>
              <a:rPr baseline="30000" lang="en" sz="1700"/>
              <a:t>Error</a:t>
            </a:r>
            <a:r>
              <a:rPr baseline="30000" lang="en" sz="1700"/>
              <a:t>: 796715344.6813024</a:t>
            </a:r>
            <a:endParaRPr baseline="30000"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aseline="30000" lang="en" sz="1700"/>
              <a:t>Root Mean Square Error : : 28226.146472398643</a:t>
            </a:r>
            <a:endParaRPr baseline="30000"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aseline="30000" lang="en" sz="1700"/>
              <a:t>VarScore: 0.8789873188356354</a:t>
            </a:r>
            <a:endParaRPr baseline="30000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Tuning Parameters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Utilized 1000 decision trees as our n_estimator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parameters: criterion=’gini’, no weights or max_depth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reason being we wanted to have a good baseline for a </a:t>
            </a:r>
            <a:r>
              <a:rPr lang="en"/>
              <a:t>simple</a:t>
            </a:r>
            <a:r>
              <a:rPr lang="en"/>
              <a:t> RF and simple 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6" name="Google Shape;276;p3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Random Forest</a:t>
            </a:r>
            <a:endParaRPr/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0" l="3063" r="0" t="4942"/>
          <a:stretch/>
        </p:blipFill>
        <p:spPr>
          <a:xfrm>
            <a:off x="5198975" y="1515175"/>
            <a:ext cx="3283400" cy="1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713225" y="836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300"/>
              <a:t>R2 Coefficient of Determination: 0.75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Transformed all training and testing variable from numpy to tensor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num_epochs = 30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learning_rate = .01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weight_decay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batch_size = 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function = MSE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Input: X_train, shape: 331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 Function: ReLU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Optimization: Adam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Hidden </a:t>
            </a:r>
            <a:r>
              <a:rPr lang="en"/>
              <a:t>Layers</a:t>
            </a:r>
            <a:r>
              <a:rPr lang="en"/>
              <a:t>: 100 , 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 layer: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log to stabilize loss value and complete loss calculation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Lower learning rate led to underfitting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3-5 hidden layers and 300+ neurons created a model that was too complex resulting in </a:t>
            </a:r>
            <a:r>
              <a:rPr lang="en"/>
              <a:t>significant</a:t>
            </a:r>
            <a:r>
              <a:rPr lang="en"/>
              <a:t> overfitting. Thus we simplified the model architecture to address </a:t>
            </a:r>
            <a:r>
              <a:rPr lang="en"/>
              <a:t>this.</a:t>
            </a:r>
            <a:endParaRPr/>
          </a:p>
        </p:txBody>
      </p:sp>
      <p:sp>
        <p:nvSpPr>
          <p:cNvPr id="283" name="Google Shape;283;p35"/>
          <p:cNvSpPr txBox="1"/>
          <p:nvPr>
            <p:ph type="title"/>
          </p:nvPr>
        </p:nvSpPr>
        <p:spPr>
          <a:xfrm>
            <a:off x="713225" y="26377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Neural Network</a:t>
            </a:r>
            <a:endParaRPr/>
          </a:p>
        </p:txBody>
      </p:sp>
      <p:grpSp>
        <p:nvGrpSpPr>
          <p:cNvPr id="284" name="Google Shape;284;p35"/>
          <p:cNvGrpSpPr/>
          <p:nvPr/>
        </p:nvGrpSpPr>
        <p:grpSpPr>
          <a:xfrm>
            <a:off x="5540350" y="1812950"/>
            <a:ext cx="3247325" cy="2271200"/>
            <a:chOff x="5512600" y="1905475"/>
            <a:chExt cx="3247325" cy="2271200"/>
          </a:xfrm>
        </p:grpSpPr>
        <p:pic>
          <p:nvPicPr>
            <p:cNvPr id="285" name="Google Shape;285;p35"/>
            <p:cNvPicPr preferRelativeResize="0"/>
            <p:nvPr/>
          </p:nvPicPr>
          <p:blipFill rotWithShape="1">
            <a:blip r:embed="rId3">
              <a:alphaModFix/>
            </a:blip>
            <a:srcRect b="0" l="0" r="83250" t="12064"/>
            <a:stretch/>
          </p:blipFill>
          <p:spPr>
            <a:xfrm>
              <a:off x="5512600" y="1905475"/>
              <a:ext cx="543874" cy="204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5"/>
            <p:cNvPicPr preferRelativeResize="0"/>
            <p:nvPr/>
          </p:nvPicPr>
          <p:blipFill rotWithShape="1">
            <a:blip r:embed="rId4">
              <a:alphaModFix/>
            </a:blip>
            <a:srcRect b="18961" l="18830" r="4311" t="2161"/>
            <a:stretch/>
          </p:blipFill>
          <p:spPr>
            <a:xfrm>
              <a:off x="6056475" y="1905475"/>
              <a:ext cx="2593125" cy="180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5"/>
            <p:cNvPicPr preferRelativeResize="0"/>
            <p:nvPr/>
          </p:nvPicPr>
          <p:blipFill rotWithShape="1">
            <a:blip r:embed="rId3">
              <a:alphaModFix/>
            </a:blip>
            <a:srcRect b="0" l="0" r="0" t="80614"/>
            <a:stretch/>
          </p:blipFill>
          <p:spPr>
            <a:xfrm>
              <a:off x="5512600" y="3725925"/>
              <a:ext cx="3247325" cy="450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294" name="Google Shape;294;p3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Value of NNs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6"/>
            <p:cNvSpPr txBox="1"/>
            <p:nvPr/>
          </p:nvSpPr>
          <p:spPr>
            <a:xfrm>
              <a:off x="5920575" y="2057125"/>
              <a:ext cx="2645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Therefore, deep learning NNs are still valuable and applicable tools to study for non-tabular but also tabular data.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" name="Google Shape;296;p36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297" name="Google Shape;297;p3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Tree Models Excel for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Tabular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6"/>
            <p:cNvSpPr txBox="1"/>
            <p:nvPr/>
          </p:nvSpPr>
          <p:spPr>
            <a:xfrm>
              <a:off x="305275" y="2057125"/>
              <a:ext cx="2682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Our model results from this project and existing literature support that tree-based models tend to achieve better performance for tabular data.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Tree-based models are also faster and easier to optimize</a:t>
              </a:r>
              <a:r>
                <a:rPr baseline="30000" lang="en" sz="12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aseline="30000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36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300" name="Google Shape;300;p3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NNs Can Outperform Tree Models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36"/>
            <p:cNvSpPr txBox="1"/>
            <p:nvPr/>
          </p:nvSpPr>
          <p:spPr>
            <a:xfrm>
              <a:off x="3154550" y="2057125"/>
              <a:ext cx="2775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However, there are some cases when a NN can outperform a tree model on larger volumes of tabular data</a:t>
              </a:r>
              <a:r>
                <a:rPr baseline="30000" lang="en" sz="12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aseline="30000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There is evidence that an ensemble of both tree models and NNs even achieves performance beyond either individually</a:t>
              </a:r>
              <a:r>
                <a:rPr baseline="30000" lang="en" sz="12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aseline="30000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" name="Google Shape;302;p36"/>
          <p:cNvSpPr txBox="1"/>
          <p:nvPr/>
        </p:nvSpPr>
        <p:spPr>
          <a:xfrm>
            <a:off x="713225" y="4625425"/>
            <a:ext cx="733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3: Klambauer, Unterthiner, &amp; Mayr, 2017;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5: Shwartz-Ziv &amp; Armon, 2022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