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f701bf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f701bf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0f701bf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0f701bf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0f701bf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0f701bf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7b590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7b590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fundamental blockchain architecture for example,the decentralized system contains all the transaction records for every participators and the dataare well structured and accurate, this made it data intensive environment and an ideal </a:t>
            </a:r>
            <a:r>
              <a:rPr lang="en"/>
              <a:t>resource for</a:t>
            </a:r>
            <a:r>
              <a:rPr lang="en"/>
              <a:t> applying Big Data analytics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7b5905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7b5905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0f701bf0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0f701bf0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ac37d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ac37d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researchgate.net/publication/328407542_Big-Crypto_Big_Data_Blockchain_and_Cryptocurren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ryptowisser.com/index.php/the-life-cycle-of-cryptocurrency/" TargetMode="External"/><Relationship Id="rId4" Type="http://schemas.openxmlformats.org/officeDocument/2006/relationships/hyperlink" Target="https://www.investopedia.com/terms/c/cryptocurrency.asp" TargetMode="External"/><Relationship Id="rId5" Type="http://schemas.openxmlformats.org/officeDocument/2006/relationships/hyperlink" Target="https://www.researchgate.net/publication/328407542_Big-Crypto_Big_Data_Blockchain_and_Cryptocurrenc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Cryptocurrency Big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Madelyn, Steph, and Abou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Domain: Cryptocurrency</a:t>
            </a:r>
            <a:endParaRPr/>
          </a:p>
        </p:txBody>
      </p:sp>
      <p:sp>
        <p:nvSpPr>
          <p:cNvPr id="61" name="Google Shape;61;p14"/>
          <p:cNvSpPr txBox="1"/>
          <p:nvPr>
            <p:ph idx="1" type="body"/>
          </p:nvPr>
        </p:nvSpPr>
        <p:spPr>
          <a:xfrm>
            <a:off x="311700" y="1152475"/>
            <a:ext cx="44514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What is Cryptocurrency?</a:t>
            </a:r>
            <a:endParaRPr b="1"/>
          </a:p>
          <a:p>
            <a:pPr indent="0" lvl="0" marL="0" rtl="0" algn="l">
              <a:spcBef>
                <a:spcPts val="1200"/>
              </a:spcBef>
              <a:spcAft>
                <a:spcPts val="0"/>
              </a:spcAft>
              <a:buNone/>
            </a:pPr>
            <a:r>
              <a:rPr lang="en"/>
              <a:t>Cryptocurrency</a:t>
            </a:r>
            <a:r>
              <a:rPr lang="en"/>
              <a:t> is “a digital or virtual currency that is secured by cryptography, which makes it nearly impossible to counterfeit or double-spend. Many cryptocurrencies are decentralized </a:t>
            </a:r>
            <a:r>
              <a:rPr lang="en"/>
              <a:t>networks</a:t>
            </a:r>
            <a:r>
              <a:rPr lang="en"/>
              <a:t> based on blockchain technology.”</a:t>
            </a:r>
            <a:endParaRPr/>
          </a:p>
          <a:p>
            <a:pPr indent="0" lvl="0" marL="0" rtl="0" algn="l">
              <a:spcBef>
                <a:spcPts val="1200"/>
              </a:spcBef>
              <a:spcAft>
                <a:spcPts val="0"/>
              </a:spcAft>
              <a:buNone/>
            </a:pPr>
            <a:r>
              <a:rPr lang="en"/>
              <a:t>Blockchain technology is a distributed leger enforced by a disparate network of computers. </a:t>
            </a:r>
            <a:endParaRPr/>
          </a:p>
          <a:p>
            <a:pPr indent="0" lvl="0" marL="0" rtl="0" algn="l">
              <a:spcBef>
                <a:spcPts val="1200"/>
              </a:spcBef>
              <a:spcAft>
                <a:spcPts val="0"/>
              </a:spcAft>
              <a:buNone/>
            </a:pPr>
            <a:r>
              <a:rPr lang="en"/>
              <a:t>A large appeal of cryptocurrency is that they are generally not issued by any central authority, meaning they are basically immune to government interference and manipulation.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968425" y="1427162"/>
            <a:ext cx="4023900" cy="286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purpose of this project is to create a data lake comprised of cryptocurrency data that can be easily accessed by data </a:t>
            </a:r>
            <a:r>
              <a:rPr lang="en"/>
              <a:t>scientist, business analyst, and other professionals in a blockchain company. </a:t>
            </a:r>
            <a:endParaRPr/>
          </a:p>
        </p:txBody>
      </p:sp>
      <p:pic>
        <p:nvPicPr>
          <p:cNvPr id="69" name="Google Shape;69;p15"/>
          <p:cNvPicPr preferRelativeResize="0"/>
          <p:nvPr/>
        </p:nvPicPr>
        <p:blipFill>
          <a:blip r:embed="rId3">
            <a:alphaModFix/>
          </a:blip>
          <a:stretch>
            <a:fillRect/>
          </a:stretch>
        </p:blipFill>
        <p:spPr>
          <a:xfrm>
            <a:off x="4823675" y="949175"/>
            <a:ext cx="3793675" cy="382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Model</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228"/>
              <a:t>We will be modeling a blockchain company. </a:t>
            </a:r>
            <a:endParaRPr b="1" sz="2228"/>
          </a:p>
          <a:p>
            <a:pPr indent="0" lvl="0" marL="0" rtl="0" algn="l">
              <a:spcBef>
                <a:spcPts val="1200"/>
              </a:spcBef>
              <a:spcAft>
                <a:spcPts val="0"/>
              </a:spcAft>
              <a:buNone/>
            </a:pPr>
            <a:r>
              <a:rPr lang="en"/>
              <a:t>Blockchains are distributed databases shared </a:t>
            </a:r>
            <a:r>
              <a:rPr lang="en"/>
              <a:t>among</a:t>
            </a:r>
            <a:r>
              <a:rPr lang="en"/>
              <a:t> the nodes of computer networks. Blockchain is a major </a:t>
            </a:r>
            <a:r>
              <a:rPr lang="en"/>
              <a:t>industry</a:t>
            </a:r>
            <a:r>
              <a:rPr lang="en"/>
              <a:t> that has created several billion-dollar money making companies. </a:t>
            </a:r>
            <a:endParaRPr/>
          </a:p>
          <a:p>
            <a:pPr indent="0" lvl="0" marL="0" rtl="0" algn="l">
              <a:spcBef>
                <a:spcPts val="1200"/>
              </a:spcBef>
              <a:spcAft>
                <a:spcPts val="0"/>
              </a:spcAft>
              <a:buNone/>
            </a:pPr>
            <a:r>
              <a:rPr lang="en"/>
              <a:t>The current most </a:t>
            </a:r>
            <a:r>
              <a:rPr lang="en"/>
              <a:t>profitable</a:t>
            </a:r>
            <a:r>
              <a:rPr lang="en"/>
              <a:t> blockchain company is Coinbase Global Inc. (COIN) </a:t>
            </a:r>
            <a:endParaRPr/>
          </a:p>
          <a:p>
            <a:pPr indent="-308610" lvl="0" marL="457200" rtl="0" algn="l">
              <a:spcBef>
                <a:spcPts val="1200"/>
              </a:spcBef>
              <a:spcAft>
                <a:spcPts val="0"/>
              </a:spcAft>
              <a:buSzPct val="100000"/>
              <a:buChar char="●"/>
            </a:pPr>
            <a:r>
              <a:rPr lang="en"/>
              <a:t>This corporation is a provider of </a:t>
            </a:r>
            <a:r>
              <a:rPr lang="en"/>
              <a:t>financial</a:t>
            </a:r>
            <a:r>
              <a:rPr lang="en"/>
              <a:t> </a:t>
            </a:r>
            <a:r>
              <a:rPr lang="en"/>
              <a:t>infrastructure</a:t>
            </a:r>
            <a:r>
              <a:rPr lang="en"/>
              <a:t>, like transaction services, and technology created for the crypto economy. </a:t>
            </a:r>
            <a:endParaRPr/>
          </a:p>
          <a:p>
            <a:pPr indent="-308610" lvl="0" marL="457200" rtl="0" algn="l">
              <a:spcBef>
                <a:spcPts val="0"/>
              </a:spcBef>
              <a:spcAft>
                <a:spcPts val="0"/>
              </a:spcAft>
              <a:buSzPct val="100000"/>
              <a:buChar char="●"/>
            </a:pPr>
            <a:r>
              <a:rPr lang="en"/>
              <a:t>Exchange</a:t>
            </a:r>
            <a:r>
              <a:rPr lang="en"/>
              <a:t>: Nasdaq </a:t>
            </a:r>
            <a:endParaRPr/>
          </a:p>
          <a:p>
            <a:pPr indent="-308610" lvl="0" marL="457200" rtl="0" algn="l">
              <a:spcBef>
                <a:spcPts val="0"/>
              </a:spcBef>
              <a:spcAft>
                <a:spcPts val="0"/>
              </a:spcAft>
              <a:buSzPct val="100000"/>
              <a:buChar char="●"/>
            </a:pPr>
            <a:r>
              <a:rPr lang="en"/>
              <a:t>Revenue (trailing 12 months): $5.9 billion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2228"/>
              <a:t>What value will our work bring to the blockchain </a:t>
            </a:r>
            <a:r>
              <a:rPr b="1" lang="en" sz="2228"/>
              <a:t>company</a:t>
            </a:r>
            <a:r>
              <a:rPr b="1" lang="en" sz="2228"/>
              <a:t>?</a:t>
            </a:r>
            <a:endParaRPr b="1" sz="2228"/>
          </a:p>
          <a:p>
            <a:pPr indent="0" lvl="0" marL="0" rtl="0" algn="l">
              <a:spcBef>
                <a:spcPts val="1200"/>
              </a:spcBef>
              <a:spcAft>
                <a:spcPts val="1200"/>
              </a:spcAft>
              <a:buNone/>
            </a:pPr>
            <a:r>
              <a:rPr lang="en"/>
              <a:t>Our cryptocurrency data will be beneficial to these companies </a:t>
            </a:r>
            <a:r>
              <a:rPr lang="en"/>
              <a:t>because it will allow them to not only analyze past transactions and identify important patterns, but it will also allow for predictive analytics.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385"/>
              <a:t>Business Analysts</a:t>
            </a:r>
            <a:endParaRPr sz="6385"/>
          </a:p>
          <a:p>
            <a:pPr indent="-329976" lvl="0" marL="457200" rtl="0" algn="l">
              <a:spcBef>
                <a:spcPts val="1200"/>
              </a:spcBef>
              <a:spcAft>
                <a:spcPts val="0"/>
              </a:spcAft>
              <a:buSzPct val="100000"/>
              <a:buChar char="●"/>
            </a:pPr>
            <a:r>
              <a:rPr lang="en" sz="6385"/>
              <a:t>Proﬁt optimization and decision making</a:t>
            </a:r>
            <a:endParaRPr sz="6385"/>
          </a:p>
          <a:p>
            <a:pPr indent="0" lvl="0" marL="0" rtl="0" algn="l">
              <a:spcBef>
                <a:spcPts val="1200"/>
              </a:spcBef>
              <a:spcAft>
                <a:spcPts val="0"/>
              </a:spcAft>
              <a:buNone/>
            </a:pPr>
            <a:r>
              <a:rPr lang="en" sz="6385"/>
              <a:t>Data Scientists</a:t>
            </a:r>
            <a:endParaRPr sz="6385"/>
          </a:p>
          <a:p>
            <a:pPr indent="-329976" lvl="0" marL="457200" rtl="0" algn="l">
              <a:spcBef>
                <a:spcPts val="1200"/>
              </a:spcBef>
              <a:spcAft>
                <a:spcPts val="0"/>
              </a:spcAft>
              <a:buSzPct val="100000"/>
              <a:buChar char="●"/>
            </a:pPr>
            <a:r>
              <a:rPr lang="en" sz="6385"/>
              <a:t>Use machine learning to assist on proﬁt maximization and </a:t>
            </a:r>
            <a:r>
              <a:rPr lang="en" sz="6385"/>
              <a:t>reducing risks</a:t>
            </a:r>
            <a:r>
              <a:rPr lang="en" sz="6385"/>
              <a:t> for investment.</a:t>
            </a:r>
            <a:endParaRPr sz="6385"/>
          </a:p>
          <a:p>
            <a:pPr indent="-329976" lvl="0" marL="457200" rtl="0" algn="l">
              <a:spcBef>
                <a:spcPts val="0"/>
              </a:spcBef>
              <a:spcAft>
                <a:spcPts val="0"/>
              </a:spcAft>
              <a:buSzPct val="100000"/>
              <a:buChar char="●"/>
            </a:pPr>
            <a:r>
              <a:rPr lang="en" sz="6385"/>
              <a:t>Use machine learning for trend, pattern from the volatile cryptocurrency market.</a:t>
            </a:r>
            <a:endParaRPr sz="6385"/>
          </a:p>
          <a:p>
            <a:pPr indent="0" lvl="0" marL="0" rtl="0" algn="l">
              <a:spcBef>
                <a:spcPts val="1200"/>
              </a:spcBef>
              <a:spcAft>
                <a:spcPts val="0"/>
              </a:spcAft>
              <a:buNone/>
            </a:pPr>
            <a:r>
              <a:rPr lang="en" sz="6385"/>
              <a:t>Data Engineers</a:t>
            </a:r>
            <a:endParaRPr sz="6385"/>
          </a:p>
          <a:p>
            <a:pPr indent="-329976" lvl="0" marL="457200" rtl="0" algn="l">
              <a:spcBef>
                <a:spcPts val="1200"/>
              </a:spcBef>
              <a:spcAft>
                <a:spcPts val="0"/>
              </a:spcAft>
              <a:buSzPct val="100000"/>
              <a:buChar char="●"/>
            </a:pPr>
            <a:r>
              <a:rPr lang="en" sz="6385"/>
              <a:t>Storing and sharing large volume of data among huge network of participants</a:t>
            </a:r>
            <a:endParaRPr sz="6385"/>
          </a:p>
          <a:p>
            <a:pPr indent="-329976" lvl="0" marL="457200" rtl="0" algn="l">
              <a:spcBef>
                <a:spcPts val="0"/>
              </a:spcBef>
              <a:spcAft>
                <a:spcPts val="0"/>
              </a:spcAft>
              <a:buSzPct val="100000"/>
              <a:buChar char="●"/>
            </a:pPr>
            <a:r>
              <a:rPr lang="en" sz="6385"/>
              <a:t>A</a:t>
            </a:r>
            <a:r>
              <a:rPr lang="en" sz="6385"/>
              <a:t>chieve decentralized</a:t>
            </a:r>
            <a:r>
              <a:rPr lang="en" sz="6385"/>
              <a:t> data management</a:t>
            </a:r>
            <a:endParaRPr sz="6385"/>
          </a:p>
          <a:p>
            <a:pPr indent="0" lvl="0" marL="0" rtl="0" algn="l">
              <a:spcBef>
                <a:spcPts val="1200"/>
              </a:spcBef>
              <a:spcAft>
                <a:spcPts val="0"/>
              </a:spcAft>
              <a:buNone/>
            </a:pPr>
            <a:r>
              <a:rPr lang="en" sz="6385"/>
              <a:t>Network Engineers</a:t>
            </a:r>
            <a:endParaRPr sz="6385"/>
          </a:p>
          <a:p>
            <a:pPr indent="-329976" lvl="0" marL="457200" rtl="0" algn="l">
              <a:spcBef>
                <a:spcPts val="1200"/>
              </a:spcBef>
              <a:spcAft>
                <a:spcPts val="0"/>
              </a:spcAft>
              <a:buSzPct val="100000"/>
              <a:buChar char="●"/>
            </a:pPr>
            <a:r>
              <a:rPr lang="en" sz="6385"/>
              <a:t>Enhance security</a:t>
            </a:r>
            <a:endParaRPr sz="6385"/>
          </a:p>
          <a:p>
            <a:pPr indent="-329976" lvl="0" marL="457200" rtl="0" algn="l">
              <a:spcBef>
                <a:spcPts val="0"/>
              </a:spcBef>
              <a:spcAft>
                <a:spcPts val="0"/>
              </a:spcAft>
              <a:buSzPct val="100000"/>
              <a:buChar char="●"/>
            </a:pPr>
            <a:r>
              <a:rPr lang="en" sz="6385"/>
              <a:t>Identifying cyber-criminal entities and detecting majority attack</a:t>
            </a:r>
            <a:endParaRPr sz="6385"/>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a:t>
            </a:r>
            <a:endParaRPr/>
          </a:p>
        </p:txBody>
      </p:sp>
      <p:pic>
        <p:nvPicPr>
          <p:cNvPr id="87" name="Google Shape;87;p18"/>
          <p:cNvPicPr preferRelativeResize="0"/>
          <p:nvPr/>
        </p:nvPicPr>
        <p:blipFill>
          <a:blip r:embed="rId3">
            <a:alphaModFix/>
          </a:blip>
          <a:stretch>
            <a:fillRect/>
          </a:stretch>
        </p:blipFill>
        <p:spPr>
          <a:xfrm>
            <a:off x="1614075" y="101600"/>
            <a:ext cx="6789851" cy="4942576"/>
          </a:xfrm>
          <a:prstGeom prst="rect">
            <a:avLst/>
          </a:prstGeom>
          <a:noFill/>
          <a:ln>
            <a:noFill/>
          </a:ln>
        </p:spPr>
      </p:pic>
      <p:sp>
        <p:nvSpPr>
          <p:cNvPr id="88" name="Google Shape;88;p18"/>
          <p:cNvSpPr txBox="1"/>
          <p:nvPr/>
        </p:nvSpPr>
        <p:spPr>
          <a:xfrm>
            <a:off x="86075" y="1420375"/>
            <a:ext cx="137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Research Paper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Lifecycle</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latin typeface="Roboto"/>
                <a:ea typeface="Roboto"/>
                <a:cs typeface="Roboto"/>
                <a:sym typeface="Roboto"/>
              </a:rPr>
              <a:t>Accumulation - After a market crash, experienced traders/investors/managers start buying. Valuations look good at this time. </a:t>
            </a:r>
            <a:endParaRPr>
              <a:latin typeface="Roboto"/>
              <a:ea typeface="Roboto"/>
              <a:cs typeface="Roboto"/>
              <a:sym typeface="Roboto"/>
            </a:endParaRPr>
          </a:p>
          <a:p>
            <a:pPr indent="0" lvl="0" marL="0" rtl="0" algn="l">
              <a:spcBef>
                <a:spcPts val="1800"/>
              </a:spcBef>
              <a:spcAft>
                <a:spcPts val="0"/>
              </a:spcAft>
              <a:buNone/>
            </a:pPr>
            <a:r>
              <a:rPr lang="en">
                <a:latin typeface="Roboto"/>
                <a:ea typeface="Roboto"/>
                <a:cs typeface="Roboto"/>
                <a:sym typeface="Roboto"/>
              </a:rPr>
              <a:t>Mark Up - Market is stable, prices are increasing. At the tail end, speculators start returning. Rising prices </a:t>
            </a:r>
            <a:r>
              <a:rPr lang="en">
                <a:latin typeface="Roboto"/>
                <a:ea typeface="Roboto"/>
                <a:cs typeface="Roboto"/>
                <a:sym typeface="Roboto"/>
              </a:rPr>
              <a:t>turn them on. </a:t>
            </a:r>
            <a:endParaRPr>
              <a:latin typeface="Roboto"/>
              <a:ea typeface="Roboto"/>
              <a:cs typeface="Roboto"/>
              <a:sym typeface="Roboto"/>
            </a:endParaRPr>
          </a:p>
          <a:p>
            <a:pPr indent="0" lvl="0" marL="0" rtl="0" algn="l">
              <a:spcBef>
                <a:spcPts val="1800"/>
              </a:spcBef>
              <a:spcAft>
                <a:spcPts val="0"/>
              </a:spcAft>
              <a:buNone/>
            </a:pPr>
            <a:r>
              <a:rPr lang="en">
                <a:latin typeface="Roboto"/>
                <a:ea typeface="Roboto"/>
                <a:cs typeface="Roboto"/>
                <a:sym typeface="Roboto"/>
              </a:rPr>
              <a:t>Top - Hits the mainstream, the general public starts participating. </a:t>
            </a:r>
            <a:endParaRPr>
              <a:latin typeface="Roboto"/>
              <a:ea typeface="Roboto"/>
              <a:cs typeface="Roboto"/>
              <a:sym typeface="Roboto"/>
            </a:endParaRPr>
          </a:p>
          <a:p>
            <a:pPr indent="0" lvl="0" marL="0" rtl="0" algn="l">
              <a:spcBef>
                <a:spcPts val="1800"/>
              </a:spcBef>
              <a:spcAft>
                <a:spcPts val="0"/>
              </a:spcAft>
              <a:buNone/>
            </a:pPr>
            <a:r>
              <a:rPr lang="en">
                <a:latin typeface="Roboto"/>
                <a:ea typeface="Roboto"/>
                <a:cs typeface="Roboto"/>
                <a:sym typeface="Roboto"/>
              </a:rPr>
              <a:t>Distribution - Sellers dominate. Sharp sell-offs and bounces. Prices start dropping.</a:t>
            </a:r>
            <a:endParaRPr>
              <a:latin typeface="Roboto"/>
              <a:ea typeface="Roboto"/>
              <a:cs typeface="Roboto"/>
              <a:sym typeface="Roboto"/>
            </a:endParaRPr>
          </a:p>
          <a:p>
            <a:pPr indent="0" lvl="0" marL="0" rtl="0" algn="l">
              <a:spcBef>
                <a:spcPts val="1800"/>
              </a:spcBef>
              <a:spcAft>
                <a:spcPts val="1800"/>
              </a:spcAft>
              <a:buNone/>
            </a:pPr>
            <a:r>
              <a:rPr lang="en">
                <a:latin typeface="Roboto"/>
                <a:ea typeface="Roboto"/>
                <a:cs typeface="Roboto"/>
                <a:sym typeface="Roboto"/>
              </a:rPr>
              <a:t>Markdown - New investors/traders who kept their money in (value fell below investment) lose a lot.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https://www.cryptowisser.com/index.php/the-life-cycle-of-cryptocurrency/</a:t>
            </a:r>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https://www.investopedia.com/terms/c/cryptocurrency.asp</a:t>
            </a:r>
            <a:r>
              <a:rPr lang="en"/>
              <a:t> </a:t>
            </a:r>
            <a:endParaRPr/>
          </a:p>
          <a:p>
            <a:pPr indent="0" lvl="0" marL="0" rtl="0" algn="l">
              <a:spcBef>
                <a:spcPts val="1200"/>
              </a:spcBef>
              <a:spcAft>
                <a:spcPts val="0"/>
              </a:spcAft>
              <a:buNone/>
            </a:pPr>
            <a:r>
              <a:rPr lang="en" u="sng">
                <a:solidFill>
                  <a:schemeClr val="hlink"/>
                </a:solidFill>
                <a:hlinkClick r:id="rId5"/>
              </a:rPr>
              <a:t>https://www.researchgate.net/publication/328407542_Big-Crypto_Big_Data_Blockchain_and_Cryptocurrency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