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6858000" cy="9144000" type="letter"/>
  <p:notesSz cx="6946900" cy="93218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48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9900" cy="46672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5413" y="0"/>
            <a:ext cx="3009900" cy="46672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B5E0494-D1EB-4BEC-8C73-5ED658A4E77D}" type="datetimeFigureOut">
              <a:rPr lang="en-US"/>
              <a:pPr>
                <a:defRPr/>
              </a:pPr>
              <a:t>8/31/2010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63763" y="698500"/>
            <a:ext cx="2619375" cy="3495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427538"/>
            <a:ext cx="5556250" cy="4195762"/>
          </a:xfrm>
          <a:prstGeom prst="rect">
            <a:avLst/>
          </a:prstGeom>
        </p:spPr>
        <p:txBody>
          <a:bodyPr vert="horz" lIns="92958" tIns="46479" rIns="92958" bIns="4647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53488"/>
            <a:ext cx="3009900" cy="46672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5413" y="8853488"/>
            <a:ext cx="3009900" cy="46672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0E0032A-CB79-425E-876E-4C1D281ACC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0A3039-E07F-44CF-A1AB-D7B440F1B4C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9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F5404B-DADE-4BD5-A866-A7DF960DB773}" type="datetimeFigureOut">
              <a:rPr lang="en-US"/>
              <a:pPr>
                <a:defRPr/>
              </a:pPr>
              <a:t>8/31/2010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3EBB18-15B2-4DD5-BB1A-CA56FC2001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6BDBBF-5CB8-46A8-8AC0-70985380897E}" type="datetimeFigureOut">
              <a:rPr lang="en-US"/>
              <a:pPr>
                <a:defRPr/>
              </a:pPr>
              <a:t>8/31/2010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B15C75-05E0-4592-803F-388C612492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6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6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97738-AE67-410A-BDA6-1C38B592057F}" type="datetimeFigureOut">
              <a:rPr lang="en-US"/>
              <a:pPr>
                <a:defRPr/>
              </a:pPr>
              <a:t>8/31/2010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ED790-CF1C-4C34-9589-E0D29125D1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4538E-CEA0-45F6-AAE2-222D07935565}" type="datetimeFigureOut">
              <a:rPr lang="en-US"/>
              <a:pPr>
                <a:defRPr/>
              </a:pPr>
              <a:t>8/31/2010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0B671E-F3F0-4C9E-81DE-FCDCB0A4FE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20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AC881C-9F3F-4778-AB60-4508FEA547A8}" type="datetimeFigureOut">
              <a:rPr lang="en-US"/>
              <a:pPr>
                <a:defRPr/>
              </a:pPr>
              <a:t>8/31/2010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1A300B-99AA-4E4E-B478-FFAC7CCF59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2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2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BBBC3D-5DE7-4C39-BD7D-0D747D6FBF9C}" type="datetimeFigureOut">
              <a:rPr lang="en-US"/>
              <a:pPr>
                <a:defRPr/>
              </a:pPr>
              <a:t>8/31/2010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3DE9E-E744-480E-9953-067B9E6C4F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395E3-746E-4BA9-AF47-8AEC07A16DF1}" type="datetimeFigureOut">
              <a:rPr lang="en-US"/>
              <a:pPr>
                <a:defRPr/>
              </a:pPr>
              <a:t>8/31/2010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B4FC6-6C78-45AC-963C-3DC6CBD055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B8B67-8E16-4DCF-ACA7-14214D63E22C}" type="datetimeFigureOut">
              <a:rPr lang="en-US"/>
              <a:pPr>
                <a:defRPr/>
              </a:pPr>
              <a:t>8/31/2010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98473-B021-409E-95AC-060858C2CE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3E4BD3-2D0E-4462-B6A6-31DCF3C36F0F}" type="datetimeFigureOut">
              <a:rPr lang="en-US"/>
              <a:pPr>
                <a:defRPr/>
              </a:pPr>
              <a:t>8/31/2010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FF5BB-9753-433A-A112-9AF782BF16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4069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1913468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39C835-60F8-4C53-8CDF-EA7EECE5A63B}" type="datetimeFigureOut">
              <a:rPr lang="en-US"/>
              <a:pPr>
                <a:defRPr/>
              </a:pPr>
              <a:t>8/31/2010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0AF5E1-D2A4-459F-831E-1651D69A0D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FC732-D534-4C24-8B13-C2C6BEA1333E}" type="datetimeFigureOut">
              <a:rPr lang="en-US"/>
              <a:pPr>
                <a:defRPr/>
              </a:pPr>
              <a:t>8/31/2010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5A835-1E4A-4CF4-AD02-FA03A71E55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4E4146B-6F2A-4BC0-8ECF-72BA73E871AB}" type="datetimeFigureOut">
              <a:rPr lang="en-US"/>
              <a:pPr>
                <a:defRPr/>
              </a:pPr>
              <a:t>8/31/2010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663"/>
            <a:ext cx="16002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5111CE2-4A1A-4CE5-BBF4-0B4E3F8F1E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075" name="Rectangle 62"/>
          <p:cNvSpPr>
            <a:spLocks noChangeArrowheads="1"/>
          </p:cNvSpPr>
          <p:nvPr/>
        </p:nvSpPr>
        <p:spPr bwMode="auto">
          <a:xfrm>
            <a:off x="228600" y="1447800"/>
            <a:ext cx="6400800" cy="1828800"/>
          </a:xfrm>
          <a:prstGeom prst="rect">
            <a:avLst/>
          </a:prstGeom>
          <a:noFill/>
          <a:ln w="28575" cap="rnd">
            <a:solidFill>
              <a:srgbClr val="C00000">
                <a:alpha val="15000"/>
              </a:srgbClr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76" name="Rectangle 62"/>
          <p:cNvSpPr>
            <a:spLocks noChangeArrowheads="1"/>
          </p:cNvSpPr>
          <p:nvPr/>
        </p:nvSpPr>
        <p:spPr bwMode="auto">
          <a:xfrm>
            <a:off x="228600" y="5638800"/>
            <a:ext cx="6400800" cy="1905000"/>
          </a:xfrm>
          <a:prstGeom prst="rect">
            <a:avLst/>
          </a:prstGeom>
          <a:noFill/>
          <a:ln w="28575" cap="rnd">
            <a:solidFill>
              <a:srgbClr val="C00000">
                <a:alpha val="15000"/>
              </a:srgbClr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77" name="Rectangle 62"/>
          <p:cNvSpPr>
            <a:spLocks noChangeArrowheads="1"/>
          </p:cNvSpPr>
          <p:nvPr/>
        </p:nvSpPr>
        <p:spPr bwMode="auto">
          <a:xfrm>
            <a:off x="228600" y="3505200"/>
            <a:ext cx="6400800" cy="1905000"/>
          </a:xfrm>
          <a:prstGeom prst="rect">
            <a:avLst/>
          </a:prstGeom>
          <a:noFill/>
          <a:ln w="28575" cap="rnd">
            <a:solidFill>
              <a:srgbClr val="C00000">
                <a:alpha val="15000"/>
              </a:srgbClr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78" name="Rectangle 62"/>
          <p:cNvSpPr>
            <a:spLocks noChangeArrowheads="1"/>
          </p:cNvSpPr>
          <p:nvPr/>
        </p:nvSpPr>
        <p:spPr bwMode="auto">
          <a:xfrm>
            <a:off x="228600" y="304800"/>
            <a:ext cx="6400800" cy="838200"/>
          </a:xfrm>
          <a:prstGeom prst="rect">
            <a:avLst/>
          </a:prstGeom>
          <a:noFill/>
          <a:ln w="63500" cmpd="sng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 prstMaterial="legacyWireframe"/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79" name="Rectangle 62"/>
          <p:cNvSpPr>
            <a:spLocks noChangeArrowheads="1"/>
          </p:cNvSpPr>
          <p:nvPr/>
        </p:nvSpPr>
        <p:spPr bwMode="auto">
          <a:xfrm>
            <a:off x="228600" y="7772400"/>
            <a:ext cx="6400800" cy="838200"/>
          </a:xfrm>
          <a:prstGeom prst="rect">
            <a:avLst/>
          </a:prstGeom>
          <a:noFill/>
          <a:ln w="63500" cmpd="sng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 prstMaterial="legacyWireframe"/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80" name="Text Box 28"/>
          <p:cNvSpPr txBox="1">
            <a:spLocks noChangeArrowheads="1"/>
          </p:cNvSpPr>
          <p:nvPr/>
        </p:nvSpPr>
        <p:spPr bwMode="auto">
          <a:xfrm>
            <a:off x="2209800" y="7924800"/>
            <a:ext cx="2514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ModelSpace</a:t>
            </a:r>
          </a:p>
        </p:txBody>
      </p:sp>
      <p:sp>
        <p:nvSpPr>
          <p:cNvPr id="3081" name="Rectangle 110"/>
          <p:cNvSpPr>
            <a:spLocks noChangeArrowheads="1"/>
          </p:cNvSpPr>
          <p:nvPr/>
        </p:nvSpPr>
        <p:spPr bwMode="auto">
          <a:xfrm>
            <a:off x="5638800" y="8153400"/>
            <a:ext cx="8953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  <a:latin typeface="Calibri" pitchFamily="34" charset="0"/>
              </a:rPr>
              <a:t>m </a:t>
            </a:r>
            <a:endParaRPr lang="en-US" b="1" baseline="3000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3082" name="Text Box 28"/>
          <p:cNvSpPr txBox="1">
            <a:spLocks noChangeArrowheads="1"/>
          </p:cNvSpPr>
          <p:nvPr/>
        </p:nvSpPr>
        <p:spPr bwMode="auto">
          <a:xfrm>
            <a:off x="2819400" y="457200"/>
            <a:ext cx="1238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DataSpace</a:t>
            </a:r>
          </a:p>
        </p:txBody>
      </p:sp>
      <p:sp>
        <p:nvSpPr>
          <p:cNvPr id="3083" name="Rectangle 109"/>
          <p:cNvSpPr>
            <a:spLocks noChangeArrowheads="1"/>
          </p:cNvSpPr>
          <p:nvPr/>
        </p:nvSpPr>
        <p:spPr bwMode="auto">
          <a:xfrm>
            <a:off x="5867400" y="685800"/>
            <a:ext cx="3587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  <a:latin typeface="Calibri" pitchFamily="34" charset="0"/>
              </a:rPr>
              <a:t>d</a:t>
            </a:r>
            <a:endParaRPr lang="en-US" b="1" baseline="30000">
              <a:solidFill>
                <a:schemeClr val="accent2"/>
              </a:solidFill>
              <a:latin typeface="Calibri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209800" y="2743200"/>
            <a:ext cx="304800" cy="158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H="1">
            <a:off x="641350" y="1797050"/>
            <a:ext cx="1311275" cy="317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6" name="Rectangle 107"/>
          <p:cNvSpPr>
            <a:spLocks noChangeArrowheads="1"/>
          </p:cNvSpPr>
          <p:nvPr/>
        </p:nvSpPr>
        <p:spPr bwMode="auto">
          <a:xfrm>
            <a:off x="4038600" y="2667000"/>
            <a:ext cx="2619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  <a:latin typeface="Calibri" pitchFamily="34" charset="0"/>
              </a:rPr>
              <a:t>J</a:t>
            </a:r>
            <a:endParaRPr lang="en-US" b="1" baseline="3000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3087" name="Rectangle 112"/>
          <p:cNvSpPr>
            <a:spLocks noChangeArrowheads="1"/>
          </p:cNvSpPr>
          <p:nvPr/>
        </p:nvSpPr>
        <p:spPr bwMode="auto">
          <a:xfrm>
            <a:off x="1600200" y="2743200"/>
            <a:ext cx="60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  <a:latin typeface="Calibri" pitchFamily="34" charset="0"/>
              </a:rPr>
              <a:t>L,Q</a:t>
            </a:r>
            <a:endParaRPr lang="en-US" b="1" baseline="30000">
              <a:solidFill>
                <a:schemeClr val="accent2"/>
              </a:solidFill>
              <a:latin typeface="Calibri" pitchFamily="34" charset="0"/>
            </a:endParaRPr>
          </a:p>
        </p:txBody>
      </p:sp>
      <p:cxnSp>
        <p:nvCxnSpPr>
          <p:cNvPr id="34" name="Straight Arrow Connector 33"/>
          <p:cNvCxnSpPr>
            <a:endCxn id="3091" idx="2"/>
          </p:cNvCxnSpPr>
          <p:nvPr/>
        </p:nvCxnSpPr>
        <p:spPr>
          <a:xfrm rot="16200000" flipV="1">
            <a:off x="5351462" y="7561263"/>
            <a:ext cx="422275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343400" y="7010400"/>
            <a:ext cx="304800" cy="158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0" name="Rectangle 110"/>
          <p:cNvSpPr>
            <a:spLocks noChangeArrowheads="1"/>
          </p:cNvSpPr>
          <p:nvPr/>
        </p:nvSpPr>
        <p:spPr bwMode="auto">
          <a:xfrm>
            <a:off x="3810000" y="6172200"/>
            <a:ext cx="5603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  <a:latin typeface="Calibri" pitchFamily="34" charset="0"/>
              </a:rPr>
              <a:t>Λ,T </a:t>
            </a:r>
            <a:endParaRPr lang="en-US" b="1" baseline="3000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3091" name="Rectangle 69"/>
          <p:cNvSpPr>
            <a:spLocks noChangeArrowheads="1"/>
          </p:cNvSpPr>
          <p:nvPr/>
        </p:nvSpPr>
        <p:spPr bwMode="auto">
          <a:xfrm>
            <a:off x="4648200" y="6705600"/>
            <a:ext cx="1828800" cy="644525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 prstMaterial="legacyWireframe"/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92" name="Text Box 28"/>
          <p:cNvSpPr txBox="1">
            <a:spLocks noChangeArrowheads="1"/>
          </p:cNvSpPr>
          <p:nvPr/>
        </p:nvSpPr>
        <p:spPr bwMode="auto">
          <a:xfrm>
            <a:off x="4648200" y="6705600"/>
            <a:ext cx="175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Calibri" pitchFamily="34" charset="0"/>
              </a:rPr>
              <a:t>ModelMap</a:t>
            </a:r>
          </a:p>
        </p:txBody>
      </p:sp>
      <p:sp>
        <p:nvSpPr>
          <p:cNvPr id="3093" name="Rectangle 72"/>
          <p:cNvSpPr>
            <a:spLocks noChangeArrowheads="1"/>
          </p:cNvSpPr>
          <p:nvPr/>
        </p:nvSpPr>
        <p:spPr bwMode="auto">
          <a:xfrm>
            <a:off x="5867400" y="7010400"/>
            <a:ext cx="60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l-GR" b="1">
                <a:solidFill>
                  <a:schemeClr val="accent2"/>
                </a:solidFill>
                <a:latin typeface="Calibri" pitchFamily="34" charset="0"/>
              </a:rPr>
              <a:t>π</a:t>
            </a:r>
            <a:r>
              <a:rPr lang="en-US" b="1">
                <a:solidFill>
                  <a:schemeClr val="accent2"/>
                </a:solidFill>
                <a:latin typeface="Calibri" pitchFamily="34" charset="0"/>
              </a:rPr>
              <a:t>,Π </a:t>
            </a:r>
            <a:endParaRPr lang="en-US" b="1" baseline="3000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3094" name="Rectangle 69"/>
          <p:cNvSpPr>
            <a:spLocks noChangeArrowheads="1"/>
          </p:cNvSpPr>
          <p:nvPr/>
        </p:nvSpPr>
        <p:spPr bwMode="auto">
          <a:xfrm>
            <a:off x="2514600" y="6705600"/>
            <a:ext cx="1828800" cy="644525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 prstMaterial="legacyWireframe"/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95" name="Rectangle 69"/>
          <p:cNvSpPr>
            <a:spLocks noChangeArrowheads="1"/>
          </p:cNvSpPr>
          <p:nvPr/>
        </p:nvSpPr>
        <p:spPr bwMode="auto">
          <a:xfrm>
            <a:off x="381000" y="6705600"/>
            <a:ext cx="1828800" cy="644525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 prstMaterial="legacyWireframe"/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96" name="Rectangle 69"/>
          <p:cNvSpPr>
            <a:spLocks noChangeArrowheads="1"/>
          </p:cNvSpPr>
          <p:nvPr/>
        </p:nvSpPr>
        <p:spPr bwMode="auto">
          <a:xfrm>
            <a:off x="4648200" y="5867400"/>
            <a:ext cx="1828800" cy="644525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 prstMaterial="legacyWireframe"/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97" name="Rectangle 69"/>
          <p:cNvSpPr>
            <a:spLocks noChangeArrowheads="1"/>
          </p:cNvSpPr>
          <p:nvPr/>
        </p:nvSpPr>
        <p:spPr bwMode="auto">
          <a:xfrm>
            <a:off x="2514600" y="5867400"/>
            <a:ext cx="1828800" cy="644525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 prstMaterial="legacyWireframe"/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rot="16200000" flipV="1">
            <a:off x="5249068" y="5530057"/>
            <a:ext cx="633413" cy="635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9" name="Rectangle 69"/>
          <p:cNvSpPr>
            <a:spLocks noChangeArrowheads="1"/>
          </p:cNvSpPr>
          <p:nvPr/>
        </p:nvSpPr>
        <p:spPr bwMode="auto">
          <a:xfrm>
            <a:off x="2514600" y="4572000"/>
            <a:ext cx="1828800" cy="644525"/>
          </a:xfrm>
          <a:prstGeom prst="rect">
            <a:avLst/>
          </a:prstGeom>
          <a:noFill/>
          <a:ln w="63500" cmpd="sng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 prstMaterial="legacyWireframe"/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100" name="Rectangle 69"/>
          <p:cNvSpPr>
            <a:spLocks noChangeArrowheads="1"/>
          </p:cNvSpPr>
          <p:nvPr/>
        </p:nvSpPr>
        <p:spPr bwMode="auto">
          <a:xfrm>
            <a:off x="381000" y="4572000"/>
            <a:ext cx="1828800" cy="644525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 prstMaterial="legacyWireframe"/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101" name="Rectangle 69"/>
          <p:cNvSpPr>
            <a:spLocks noChangeArrowheads="1"/>
          </p:cNvSpPr>
          <p:nvPr/>
        </p:nvSpPr>
        <p:spPr bwMode="auto">
          <a:xfrm>
            <a:off x="4648200" y="3733800"/>
            <a:ext cx="1828800" cy="1492250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 prstMaterial="legacyWireframe"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102" name="Rectangle 69"/>
          <p:cNvSpPr>
            <a:spLocks noChangeArrowheads="1"/>
          </p:cNvSpPr>
          <p:nvPr/>
        </p:nvSpPr>
        <p:spPr bwMode="auto">
          <a:xfrm>
            <a:off x="2514600" y="3733800"/>
            <a:ext cx="1828800" cy="644525"/>
          </a:xfrm>
          <a:prstGeom prst="rect">
            <a:avLst/>
          </a:prstGeom>
          <a:noFill/>
          <a:ln w="63500" cmpd="sng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 prstMaterial="legacyWireframe"/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cxnSp>
        <p:nvCxnSpPr>
          <p:cNvPr id="66" name="Straight Arrow Connector 65"/>
          <p:cNvCxnSpPr>
            <a:endCxn id="3104" idx="2"/>
          </p:cNvCxnSpPr>
          <p:nvPr/>
        </p:nvCxnSpPr>
        <p:spPr>
          <a:xfrm rot="5400000" flipH="1" flipV="1">
            <a:off x="3103563" y="3405187"/>
            <a:ext cx="647700" cy="317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4" name="Rectangle 69"/>
          <p:cNvSpPr>
            <a:spLocks noChangeArrowheads="1"/>
          </p:cNvSpPr>
          <p:nvPr/>
        </p:nvSpPr>
        <p:spPr bwMode="auto">
          <a:xfrm>
            <a:off x="2514600" y="2438400"/>
            <a:ext cx="1828800" cy="644525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 prstMaterial="legacyWireframe"/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105" name="Rectangle 69"/>
          <p:cNvSpPr>
            <a:spLocks noChangeArrowheads="1"/>
          </p:cNvSpPr>
          <p:nvPr/>
        </p:nvSpPr>
        <p:spPr bwMode="auto">
          <a:xfrm>
            <a:off x="381000" y="2438400"/>
            <a:ext cx="1828800" cy="644525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 prstMaterial="legacyWireframe"/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106" name="Rectangle 69"/>
          <p:cNvSpPr>
            <a:spLocks noChangeArrowheads="1"/>
          </p:cNvSpPr>
          <p:nvPr/>
        </p:nvSpPr>
        <p:spPr bwMode="auto">
          <a:xfrm>
            <a:off x="2514600" y="1600200"/>
            <a:ext cx="1828800" cy="644525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 prstMaterial="legacyWireframe"/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107" name="Text Box 28"/>
          <p:cNvSpPr txBox="1">
            <a:spLocks noChangeArrowheads="1"/>
          </p:cNvSpPr>
          <p:nvPr/>
        </p:nvSpPr>
        <p:spPr bwMode="auto">
          <a:xfrm>
            <a:off x="4648200" y="5867400"/>
            <a:ext cx="175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Calibri" pitchFamily="34" charset="0"/>
              </a:rPr>
              <a:t>EMsolver</a:t>
            </a:r>
          </a:p>
        </p:txBody>
      </p:sp>
      <p:sp>
        <p:nvSpPr>
          <p:cNvPr id="3108" name="Text Box 28"/>
          <p:cNvSpPr txBox="1">
            <a:spLocks noChangeArrowheads="1"/>
          </p:cNvSpPr>
          <p:nvPr/>
        </p:nvSpPr>
        <p:spPr bwMode="auto">
          <a:xfrm>
            <a:off x="4953000" y="4038600"/>
            <a:ext cx="1143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Calibri" pitchFamily="34" charset="0"/>
              </a:rPr>
              <a:t>Forward Solver</a:t>
            </a:r>
          </a:p>
        </p:txBody>
      </p:sp>
      <p:sp>
        <p:nvSpPr>
          <p:cNvPr id="3109" name="Text Box 28"/>
          <p:cNvSpPr txBox="1">
            <a:spLocks noChangeArrowheads="1"/>
          </p:cNvSpPr>
          <p:nvPr/>
        </p:nvSpPr>
        <p:spPr bwMode="auto">
          <a:xfrm>
            <a:off x="2514600" y="2438400"/>
            <a:ext cx="175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Calibri" pitchFamily="34" charset="0"/>
              </a:rPr>
              <a:t>SensComp</a:t>
            </a:r>
          </a:p>
        </p:txBody>
      </p:sp>
      <p:sp>
        <p:nvSpPr>
          <p:cNvPr id="3110" name="Text Box 28"/>
          <p:cNvSpPr txBox="1">
            <a:spLocks noChangeArrowheads="1"/>
          </p:cNvSpPr>
          <p:nvPr/>
        </p:nvSpPr>
        <p:spPr bwMode="auto">
          <a:xfrm>
            <a:off x="2514600" y="1600200"/>
            <a:ext cx="175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Calibri" pitchFamily="34" charset="0"/>
              </a:rPr>
              <a:t>NLCG etc</a:t>
            </a:r>
          </a:p>
        </p:txBody>
      </p:sp>
      <p:sp>
        <p:nvSpPr>
          <p:cNvPr id="3111" name="Text Box 28"/>
          <p:cNvSpPr txBox="1">
            <a:spLocks noChangeArrowheads="1"/>
          </p:cNvSpPr>
          <p:nvPr/>
        </p:nvSpPr>
        <p:spPr bwMode="auto">
          <a:xfrm>
            <a:off x="381000" y="6705600"/>
            <a:ext cx="175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Calibri" pitchFamily="34" charset="0"/>
              </a:rPr>
              <a:t>Grid</a:t>
            </a:r>
          </a:p>
        </p:txBody>
      </p:sp>
      <p:sp>
        <p:nvSpPr>
          <p:cNvPr id="3112" name="Text Box 28"/>
          <p:cNvSpPr txBox="1">
            <a:spLocks noChangeArrowheads="1"/>
          </p:cNvSpPr>
          <p:nvPr/>
        </p:nvSpPr>
        <p:spPr bwMode="auto">
          <a:xfrm>
            <a:off x="2514600" y="5867400"/>
            <a:ext cx="175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Calibri" pitchFamily="34" charset="0"/>
              </a:rPr>
              <a:t>EMfield Interp</a:t>
            </a:r>
          </a:p>
        </p:txBody>
      </p:sp>
      <p:sp>
        <p:nvSpPr>
          <p:cNvPr id="3113" name="Text Box 28"/>
          <p:cNvSpPr txBox="1">
            <a:spLocks noChangeArrowheads="1"/>
          </p:cNvSpPr>
          <p:nvPr/>
        </p:nvSpPr>
        <p:spPr bwMode="auto">
          <a:xfrm>
            <a:off x="2514600" y="4572000"/>
            <a:ext cx="175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Calibri" pitchFamily="34" charset="0"/>
              </a:rPr>
              <a:t>SolnSpace</a:t>
            </a:r>
          </a:p>
        </p:txBody>
      </p:sp>
      <p:sp>
        <p:nvSpPr>
          <p:cNvPr id="3114" name="Text Box 28"/>
          <p:cNvSpPr txBox="1">
            <a:spLocks noChangeArrowheads="1"/>
          </p:cNvSpPr>
          <p:nvPr/>
        </p:nvSpPr>
        <p:spPr bwMode="auto">
          <a:xfrm>
            <a:off x="2514600" y="3733800"/>
            <a:ext cx="175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 smtClean="0">
                <a:latin typeface="Calibri" pitchFamily="34" charset="0"/>
              </a:rPr>
              <a:t>SolverSens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3115" name="Text Box 28"/>
          <p:cNvSpPr txBox="1">
            <a:spLocks noChangeArrowheads="1"/>
          </p:cNvSpPr>
          <p:nvPr/>
        </p:nvSpPr>
        <p:spPr bwMode="auto">
          <a:xfrm>
            <a:off x="2514600" y="6705600"/>
            <a:ext cx="175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Calibri" pitchFamily="34" charset="0"/>
              </a:rPr>
              <a:t>EMfield</a:t>
            </a:r>
          </a:p>
        </p:txBody>
      </p:sp>
      <p:sp>
        <p:nvSpPr>
          <p:cNvPr id="3116" name="Text Box 28"/>
          <p:cNvSpPr txBox="1">
            <a:spLocks noChangeArrowheads="1"/>
          </p:cNvSpPr>
          <p:nvPr/>
        </p:nvSpPr>
        <p:spPr bwMode="auto">
          <a:xfrm>
            <a:off x="381000" y="4572000"/>
            <a:ext cx="175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DataFunc</a:t>
            </a:r>
          </a:p>
        </p:txBody>
      </p:sp>
      <p:sp>
        <p:nvSpPr>
          <p:cNvPr id="3117" name="Text Box 28"/>
          <p:cNvSpPr txBox="1">
            <a:spLocks noChangeArrowheads="1"/>
          </p:cNvSpPr>
          <p:nvPr/>
        </p:nvSpPr>
        <p:spPr bwMode="auto">
          <a:xfrm>
            <a:off x="381000" y="2438400"/>
            <a:ext cx="175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Calibri" pitchFamily="34" charset="0"/>
              </a:rPr>
              <a:t>DataSens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rot="10800000">
            <a:off x="4343400" y="6526213"/>
            <a:ext cx="304800" cy="179387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4343400" y="6172200"/>
            <a:ext cx="304800" cy="158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0" name="Rectangle 108"/>
          <p:cNvSpPr>
            <a:spLocks noChangeArrowheads="1"/>
          </p:cNvSpPr>
          <p:nvPr/>
        </p:nvSpPr>
        <p:spPr bwMode="auto">
          <a:xfrm>
            <a:off x="3810000" y="4876800"/>
            <a:ext cx="482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  <a:latin typeface="Calibri" pitchFamily="34" charset="0"/>
              </a:rPr>
              <a:t>e,b</a:t>
            </a:r>
            <a:endParaRPr lang="en-US" b="1" baseline="3000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3121" name="Rectangle 106"/>
          <p:cNvSpPr>
            <a:spLocks noChangeArrowheads="1"/>
          </p:cNvSpPr>
          <p:nvPr/>
        </p:nvSpPr>
        <p:spPr bwMode="auto">
          <a:xfrm>
            <a:off x="6019800" y="4876800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  <a:latin typeface="Calibri" pitchFamily="34" charset="0"/>
              </a:rPr>
              <a:t>S</a:t>
            </a:r>
            <a:r>
              <a:rPr lang="en-US" b="1" baseline="30000">
                <a:solidFill>
                  <a:schemeClr val="accent2"/>
                </a:solidFill>
                <a:latin typeface="Calibri" pitchFamily="34" charset="0"/>
              </a:rPr>
              <a:t>-1</a:t>
            </a:r>
          </a:p>
        </p:txBody>
      </p:sp>
      <p:sp>
        <p:nvSpPr>
          <p:cNvPr id="3122" name="Rectangle 111"/>
          <p:cNvSpPr>
            <a:spLocks noChangeArrowheads="1"/>
          </p:cNvSpPr>
          <p:nvPr/>
        </p:nvSpPr>
        <p:spPr bwMode="auto">
          <a:xfrm>
            <a:off x="3962400" y="4038600"/>
            <a:ext cx="3079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  <a:latin typeface="Calibri" pitchFamily="34" charset="0"/>
              </a:rPr>
              <a:t>P</a:t>
            </a:r>
            <a:endParaRPr lang="en-US" b="1" baseline="30000">
              <a:solidFill>
                <a:schemeClr val="accent2"/>
              </a:solidFill>
              <a:latin typeface="Calibri" pitchFamily="34" charset="0"/>
            </a:endParaRPr>
          </a:p>
        </p:txBody>
      </p:sp>
      <p:cxnSp>
        <p:nvCxnSpPr>
          <p:cNvPr id="156" name="Straight Arrow Connector 155"/>
          <p:cNvCxnSpPr/>
          <p:nvPr/>
        </p:nvCxnSpPr>
        <p:spPr>
          <a:xfrm rot="5400000" flipH="1" flipV="1">
            <a:off x="3318669" y="4448969"/>
            <a:ext cx="217488" cy="635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 rot="16200000" flipV="1">
            <a:off x="2022475" y="5392738"/>
            <a:ext cx="684213" cy="331787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ounded Rectangle 160"/>
          <p:cNvSpPr/>
          <p:nvPr/>
        </p:nvSpPr>
        <p:spPr>
          <a:xfrm>
            <a:off x="762000" y="4953000"/>
            <a:ext cx="381000" cy="293688"/>
          </a:xfrm>
          <a:prstGeom prst="round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</a:rPr>
              <a:t>DT</a:t>
            </a:r>
          </a:p>
        </p:txBody>
      </p:sp>
      <p:sp>
        <p:nvSpPr>
          <p:cNvPr id="163" name="Rounded Rectangle 162"/>
          <p:cNvSpPr/>
          <p:nvPr/>
        </p:nvSpPr>
        <p:spPr>
          <a:xfrm>
            <a:off x="1143000" y="4953000"/>
            <a:ext cx="381000" cy="293688"/>
          </a:xfrm>
          <a:prstGeom prst="round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</a:rPr>
              <a:t>RX</a:t>
            </a:r>
          </a:p>
        </p:txBody>
      </p:sp>
      <p:sp>
        <p:nvSpPr>
          <p:cNvPr id="165" name="Rounded Rectangle 164"/>
          <p:cNvSpPr/>
          <p:nvPr/>
        </p:nvSpPr>
        <p:spPr>
          <a:xfrm>
            <a:off x="4648200" y="4953000"/>
            <a:ext cx="381000" cy="293688"/>
          </a:xfrm>
          <a:prstGeom prst="round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</a:rPr>
              <a:t>TX</a:t>
            </a:r>
          </a:p>
        </p:txBody>
      </p:sp>
      <p:sp>
        <p:nvSpPr>
          <p:cNvPr id="166" name="Rounded Rectangle 165"/>
          <p:cNvSpPr/>
          <p:nvPr/>
        </p:nvSpPr>
        <p:spPr>
          <a:xfrm>
            <a:off x="2895600" y="4114800"/>
            <a:ext cx="381000" cy="293688"/>
          </a:xfrm>
          <a:prstGeom prst="round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</a:rPr>
              <a:t>DT</a:t>
            </a:r>
          </a:p>
        </p:txBody>
      </p:sp>
      <p:sp>
        <p:nvSpPr>
          <p:cNvPr id="167" name="Rounded Rectangle 166"/>
          <p:cNvSpPr/>
          <p:nvPr/>
        </p:nvSpPr>
        <p:spPr>
          <a:xfrm>
            <a:off x="2514600" y="4953000"/>
            <a:ext cx="381000" cy="293688"/>
          </a:xfrm>
          <a:prstGeom prst="round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</a:rPr>
              <a:t>TX</a:t>
            </a:r>
          </a:p>
        </p:txBody>
      </p:sp>
      <p:cxnSp>
        <p:nvCxnSpPr>
          <p:cNvPr id="170" name="Straight Arrow Connector 169"/>
          <p:cNvCxnSpPr/>
          <p:nvPr/>
        </p:nvCxnSpPr>
        <p:spPr>
          <a:xfrm rot="16200000" flipV="1">
            <a:off x="3089275" y="5538788"/>
            <a:ext cx="633413" cy="7937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rot="10800000">
            <a:off x="2209800" y="4876800"/>
            <a:ext cx="320675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>
            <a:off x="4343400" y="4876800"/>
            <a:ext cx="304800" cy="158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rot="5400000" flipH="1" flipV="1">
            <a:off x="473869" y="3828257"/>
            <a:ext cx="1489075" cy="1587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ounded Rectangle 180"/>
          <p:cNvSpPr/>
          <p:nvPr/>
        </p:nvSpPr>
        <p:spPr>
          <a:xfrm>
            <a:off x="381000" y="4953000"/>
            <a:ext cx="381000" cy="293688"/>
          </a:xfrm>
          <a:prstGeom prst="round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</a:rPr>
              <a:t>TX</a:t>
            </a:r>
          </a:p>
        </p:txBody>
      </p:sp>
      <p:sp>
        <p:nvSpPr>
          <p:cNvPr id="182" name="Rounded Rectangle 181"/>
          <p:cNvSpPr/>
          <p:nvPr/>
        </p:nvSpPr>
        <p:spPr>
          <a:xfrm>
            <a:off x="2514600" y="4114800"/>
            <a:ext cx="381000" cy="293688"/>
          </a:xfrm>
          <a:prstGeom prst="round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</a:rPr>
              <a:t>TX</a:t>
            </a:r>
          </a:p>
        </p:txBody>
      </p:sp>
      <p:sp>
        <p:nvSpPr>
          <p:cNvPr id="3136" name="Text Box 60"/>
          <p:cNvSpPr txBox="1">
            <a:spLocks noChangeArrowheads="1"/>
          </p:cNvSpPr>
          <p:nvPr/>
        </p:nvSpPr>
        <p:spPr bwMode="auto">
          <a:xfrm>
            <a:off x="304800" y="1524000"/>
            <a:ext cx="990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accent2"/>
                </a:solidFill>
                <a:latin typeface="Calibri" pitchFamily="34" charset="0"/>
              </a:rPr>
              <a:t>Level I</a:t>
            </a:r>
          </a:p>
        </p:txBody>
      </p:sp>
      <p:sp>
        <p:nvSpPr>
          <p:cNvPr id="3137" name="Text Box 60"/>
          <p:cNvSpPr txBox="1">
            <a:spLocks noChangeArrowheads="1"/>
          </p:cNvSpPr>
          <p:nvPr/>
        </p:nvSpPr>
        <p:spPr bwMode="auto">
          <a:xfrm>
            <a:off x="304800" y="3581400"/>
            <a:ext cx="1066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accent2"/>
                </a:solidFill>
                <a:latin typeface="Calibri" pitchFamily="34" charset="0"/>
              </a:rPr>
              <a:t>Level II</a:t>
            </a:r>
          </a:p>
        </p:txBody>
      </p:sp>
      <p:sp>
        <p:nvSpPr>
          <p:cNvPr id="3138" name="Text Box 60"/>
          <p:cNvSpPr txBox="1">
            <a:spLocks noChangeArrowheads="1"/>
          </p:cNvSpPr>
          <p:nvPr/>
        </p:nvSpPr>
        <p:spPr bwMode="auto">
          <a:xfrm>
            <a:off x="304800" y="5715000"/>
            <a:ext cx="990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accent2"/>
                </a:solidFill>
                <a:latin typeface="Calibri" pitchFamily="34" charset="0"/>
              </a:rPr>
              <a:t>Level III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 rot="16200000" flipV="1">
            <a:off x="4171950" y="3257550"/>
            <a:ext cx="647700" cy="3048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0" name="Rectangle 108"/>
          <p:cNvSpPr>
            <a:spLocks noChangeArrowheads="1"/>
          </p:cNvSpPr>
          <p:nvPr/>
        </p:nvSpPr>
        <p:spPr bwMode="auto">
          <a:xfrm>
            <a:off x="1600200" y="4876800"/>
            <a:ext cx="558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l-GR" b="1" dirty="0" smtClean="0">
                <a:solidFill>
                  <a:schemeClr val="accent2"/>
                </a:solidFill>
                <a:latin typeface="Calibri" pitchFamily="34" charset="0"/>
              </a:rPr>
              <a:t>γ</a:t>
            </a:r>
            <a:r>
              <a:rPr lang="en-US" b="1" dirty="0" smtClean="0">
                <a:solidFill>
                  <a:schemeClr val="accent2"/>
                </a:solidFill>
                <a:latin typeface="Calibri" pitchFamily="34" charset="0"/>
              </a:rPr>
              <a:t>,A</a:t>
            </a:r>
            <a:endParaRPr lang="en-US" b="1" baseline="30000" dirty="0">
              <a:solidFill>
                <a:schemeClr val="accent2"/>
              </a:solidFill>
              <a:latin typeface="Calibri" pitchFamily="34" charset="0"/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2209800" y="7010400"/>
            <a:ext cx="304800" cy="158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rot="5400000" flipH="1" flipV="1">
            <a:off x="3282156" y="6593682"/>
            <a:ext cx="217487" cy="635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/>
          <p:cNvSpPr txBox="1"/>
          <p:nvPr/>
        </p:nvSpPr>
        <p:spPr>
          <a:xfrm>
            <a:off x="4953000" y="2590800"/>
            <a:ext cx="762000" cy="277812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Workers</a:t>
            </a:r>
          </a:p>
        </p:txBody>
      </p:sp>
      <p:sp>
        <p:nvSpPr>
          <p:cNvPr id="3145" name="Text Box 28"/>
          <p:cNvSpPr txBox="1">
            <a:spLocks noChangeArrowheads="1"/>
          </p:cNvSpPr>
          <p:nvPr/>
        </p:nvSpPr>
        <p:spPr bwMode="auto">
          <a:xfrm>
            <a:off x="5715000" y="1828800"/>
            <a:ext cx="762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MPI Main</a:t>
            </a:r>
          </a:p>
        </p:txBody>
      </p:sp>
      <p:sp>
        <p:nvSpPr>
          <p:cNvPr id="86" name="Textfeld 85"/>
          <p:cNvSpPr txBox="1"/>
          <p:nvPr/>
        </p:nvSpPr>
        <p:spPr>
          <a:xfrm>
            <a:off x="4953000" y="1828800"/>
            <a:ext cx="762000" cy="277813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Master</a:t>
            </a:r>
          </a:p>
        </p:txBody>
      </p:sp>
      <p:cxnSp>
        <p:nvCxnSpPr>
          <p:cNvPr id="87" name="Straight Arrow Connector 69"/>
          <p:cNvCxnSpPr>
            <a:stCxn id="86" idx="1"/>
          </p:cNvCxnSpPr>
          <p:nvPr/>
        </p:nvCxnSpPr>
        <p:spPr>
          <a:xfrm rot="10800000" flipV="1">
            <a:off x="4324350" y="1967707"/>
            <a:ext cx="628650" cy="3968"/>
          </a:xfrm>
          <a:prstGeom prst="straightConnector1">
            <a:avLst/>
          </a:prstGeom>
          <a:ln w="38100">
            <a:solidFill>
              <a:srgbClr val="C00000">
                <a:alpha val="35000"/>
              </a:srgb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69"/>
          <p:cNvCxnSpPr/>
          <p:nvPr/>
        </p:nvCxnSpPr>
        <p:spPr>
          <a:xfrm rot="5400000" flipH="1" flipV="1">
            <a:off x="5158583" y="2339182"/>
            <a:ext cx="484187" cy="1588"/>
          </a:xfrm>
          <a:prstGeom prst="straightConnector1">
            <a:avLst/>
          </a:prstGeom>
          <a:ln w="19050">
            <a:solidFill>
              <a:srgbClr val="C00000">
                <a:alpha val="35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69"/>
          <p:cNvCxnSpPr/>
          <p:nvPr/>
        </p:nvCxnSpPr>
        <p:spPr>
          <a:xfrm rot="16200000" flipV="1">
            <a:off x="5024442" y="2338388"/>
            <a:ext cx="476249" cy="9526"/>
          </a:xfrm>
          <a:prstGeom prst="straightConnector1">
            <a:avLst/>
          </a:prstGeom>
          <a:ln w="19050">
            <a:solidFill>
              <a:srgbClr val="C00000">
                <a:alpha val="35000"/>
              </a:srgb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69"/>
          <p:cNvCxnSpPr>
            <a:endCxn id="3104" idx="3"/>
          </p:cNvCxnSpPr>
          <p:nvPr/>
        </p:nvCxnSpPr>
        <p:spPr>
          <a:xfrm rot="10800000">
            <a:off x="4343401" y="2760664"/>
            <a:ext cx="600075" cy="1587"/>
          </a:xfrm>
          <a:prstGeom prst="straightConnector1">
            <a:avLst/>
          </a:prstGeom>
          <a:ln w="38100">
            <a:solidFill>
              <a:srgbClr val="C00000">
                <a:alpha val="35000"/>
              </a:srgb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rot="5400000" flipH="1" flipV="1">
            <a:off x="3323432" y="2315368"/>
            <a:ext cx="217487" cy="635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3124200" y="8229600"/>
            <a:ext cx="68580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1600" b="1" cap="none" spc="0" dirty="0" smtClean="0">
                <a:ln w="50800"/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MPI</a:t>
            </a:r>
            <a:endParaRPr lang="en-US" sz="1600" b="1" cap="none" spc="0" dirty="0">
              <a:ln w="50800"/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124200" y="4876800"/>
            <a:ext cx="68580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1600" b="1" cap="none" spc="0" dirty="0" smtClean="0">
                <a:ln w="50800"/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MPI</a:t>
            </a:r>
            <a:endParaRPr lang="en-US" sz="1600" b="1" cap="none" spc="0" dirty="0">
              <a:ln w="50800"/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124200" y="762000"/>
            <a:ext cx="68580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1600" b="1" cap="none" spc="0" dirty="0" smtClean="0">
                <a:ln w="50800"/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MPI</a:t>
            </a:r>
            <a:endParaRPr lang="en-US" sz="1600" b="1" cap="none" spc="0" dirty="0">
              <a:ln w="50800"/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  <p:sp>
        <p:nvSpPr>
          <p:cNvPr id="83" name="Rectangle 69"/>
          <p:cNvSpPr>
            <a:spLocks noChangeArrowheads="1"/>
          </p:cNvSpPr>
          <p:nvPr/>
        </p:nvSpPr>
        <p:spPr bwMode="auto">
          <a:xfrm>
            <a:off x="4648200" y="1600200"/>
            <a:ext cx="1828800" cy="1492250"/>
          </a:xfrm>
          <a:prstGeom prst="rect">
            <a:avLst/>
          </a:prstGeom>
          <a:noFill/>
          <a:ln w="63500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 prstMaterial="legacyWireframe"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41924</TotalTime>
  <Words>50</Words>
  <Application>Microsoft Office PowerPoint</Application>
  <PresentationFormat>Letter Paper (8.5x11 in)</PresentationFormat>
  <Paragraphs>41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COAS/OSU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Anna Kelbert</dc:creator>
  <cp:lastModifiedBy>Anna Kelbert</cp:lastModifiedBy>
  <cp:revision>1045</cp:revision>
  <dcterms:created xsi:type="dcterms:W3CDTF">2010-02-20T00:36:29Z</dcterms:created>
  <dcterms:modified xsi:type="dcterms:W3CDTF">2010-08-31T21:31:10Z</dcterms:modified>
</cp:coreProperties>
</file>