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A1A00"/>
    <a:srgbClr val="F4C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5126" autoAdjust="0"/>
  </p:normalViewPr>
  <p:slideViewPr>
    <p:cSldViewPr snapToGrid="0">
      <p:cViewPr varScale="1">
        <p:scale>
          <a:sx n="85" d="100"/>
          <a:sy n="85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622587-476F-46C7-9AB3-2553DC88DD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88CB1-E4CA-455F-937C-EF16FE224D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9BF8-8ECA-411F-8F70-7DDAA7A97FDF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E0147-E290-4249-980B-6FA88DE750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3FF47-4F58-4046-9102-844F597D1E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EF786-7AAD-4248-8515-715F1F9641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21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F75CF-1334-4E2B-AE29-4AD07F24C744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2C58-1C63-4834-BAA3-99576C2B3F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6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2C58-1C63-4834-BAA3-99576C2B3F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8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2C58-1C63-4834-BAA3-99576C2B3F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0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2C58-1C63-4834-BAA3-99576C2B3F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3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2C58-1C63-4834-BAA3-99576C2B3F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7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2C58-1C63-4834-BAA3-99576C2B3F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2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22C58-1C63-4834-BAA3-99576C2B3F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63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558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27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35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72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535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876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2364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55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F054-7C2C-4D55-8DCA-CEB1304D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09416-DFB2-4AB7-A32E-D33CBC31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A446D-E171-41B2-BE59-42C1A850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0C84-47F0-4ED0-912E-71F480C9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89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02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276261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Left scallop edge"/>
          <p:cNvSpPr/>
          <p:nvPr/>
        </p:nvSpPr>
        <p:spPr bwMode="auto">
          <a:xfrm flipH="1">
            <a:off x="1130617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4A3F85-0028-42BA-A667-0A52EBC8716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CB9EE0-9ACD-4F61-8860-7B4D8B226D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8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565E2-703F-46C2-B014-6C13480F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5"/>
            <a:ext cx="5490143" cy="3995592"/>
          </a:xfrm>
        </p:spPr>
        <p:txBody>
          <a:bodyPr>
            <a:normAutofit fontScale="90000"/>
          </a:bodyPr>
          <a:lstStyle/>
          <a:p>
            <a:pPr algn="l"/>
            <a:r>
              <a:rPr lang="en-US" sz="9300" dirty="0">
                <a:solidFill>
                  <a:srgbClr val="2A1A00"/>
                </a:solidFill>
              </a:rPr>
              <a:t>power bi </a:t>
            </a:r>
            <a:br>
              <a:rPr lang="en-US" sz="9300" dirty="0">
                <a:solidFill>
                  <a:srgbClr val="2A1A00"/>
                </a:solidFill>
              </a:rPr>
            </a:br>
            <a:r>
              <a:rPr lang="en-US" sz="9300" dirty="0">
                <a:solidFill>
                  <a:srgbClr val="2A1A00"/>
                </a:solidFill>
              </a:rPr>
              <a:t>hands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C674-9201-49DC-9DAA-AEFC15BC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pt-BR" dirty="0">
                <a:solidFill>
                  <a:srgbClr val="2A1A00"/>
                </a:solidFill>
              </a:rPr>
              <a:t>desenvolvimento de </a:t>
            </a:r>
            <a:r>
              <a:rPr lang="pt-BR" dirty="0" err="1">
                <a:solidFill>
                  <a:srgbClr val="2A1A00"/>
                </a:solidFill>
              </a:rPr>
              <a:t>paineis</a:t>
            </a:r>
            <a:r>
              <a:rPr lang="pt-BR" dirty="0">
                <a:solidFill>
                  <a:srgbClr val="2A1A00"/>
                </a:solidFill>
              </a:rPr>
              <a:t> em </a:t>
            </a:r>
            <a:r>
              <a:rPr lang="pt-BR" dirty="0" err="1">
                <a:solidFill>
                  <a:srgbClr val="2A1A00"/>
                </a:solidFill>
              </a:rPr>
              <a:t>power</a:t>
            </a:r>
            <a:r>
              <a:rPr lang="pt-BR" dirty="0">
                <a:solidFill>
                  <a:srgbClr val="2A1A00"/>
                </a:solidFill>
              </a:rPr>
              <a:t> 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20255ED7-A23B-43AA-B0B1-596DE716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093D1-6B9E-4C5F-9550-A8F8DD382989}"/>
              </a:ext>
            </a:extLst>
          </p:cNvPr>
          <p:cNvSpPr txBox="1"/>
          <p:nvPr/>
        </p:nvSpPr>
        <p:spPr>
          <a:xfrm>
            <a:off x="10190921" y="6446476"/>
            <a:ext cx="20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POR: ALEX LOPES</a:t>
            </a:r>
          </a:p>
        </p:txBody>
      </p:sp>
    </p:spTree>
    <p:extLst>
      <p:ext uri="{BB962C8B-B14F-4D97-AF65-F5344CB8AC3E}">
        <p14:creationId xmlns:p14="http://schemas.microsoft.com/office/powerpoint/2010/main" val="21475959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B0ED1-EE36-4076-8F8C-7D86B746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969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A1A00"/>
                </a:solidFill>
              </a:rPr>
              <a:t>Requisitos</a:t>
            </a:r>
            <a:r>
              <a:rPr lang="en-US" dirty="0">
                <a:solidFill>
                  <a:srgbClr val="2A1A00"/>
                </a:solidFill>
              </a:rPr>
              <a:t> </a:t>
            </a:r>
            <a:r>
              <a:rPr lang="en-US" dirty="0" err="1">
                <a:solidFill>
                  <a:srgbClr val="2A1A00"/>
                </a:solidFill>
              </a:rPr>
              <a:t>MíNIMOS</a:t>
            </a:r>
            <a:endParaRPr lang="pt-BR" dirty="0">
              <a:solidFill>
                <a:srgbClr val="2A1A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FD646-476A-48FD-99E5-F6BE76F43C0A}"/>
              </a:ext>
            </a:extLst>
          </p:cNvPr>
          <p:cNvSpPr txBox="1"/>
          <p:nvPr/>
        </p:nvSpPr>
        <p:spPr>
          <a:xfrm>
            <a:off x="477078" y="1457739"/>
            <a:ext cx="657083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Conhecer metodologia básica de desenvolvimento de painéis de inteligência de mercado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Ter familiaridade com execução de funções Excel</a:t>
            </a:r>
          </a:p>
        </p:txBody>
      </p:sp>
    </p:spTree>
    <p:extLst>
      <p:ext uri="{BB962C8B-B14F-4D97-AF65-F5344CB8AC3E}">
        <p14:creationId xmlns:p14="http://schemas.microsoft.com/office/powerpoint/2010/main" val="15626905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537B-F2A3-4B9F-8F78-A7CDC427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22" y="185437"/>
            <a:ext cx="7821984" cy="1010317"/>
          </a:xfrm>
        </p:spPr>
        <p:txBody>
          <a:bodyPr/>
          <a:lstStyle/>
          <a:p>
            <a:r>
              <a:rPr lang="pt-BR">
                <a:solidFill>
                  <a:srgbClr val="2A1A00"/>
                </a:solidFill>
              </a:rPr>
              <a:t>Relatório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7E846-05F9-4C5B-A309-36E29B0D1865}"/>
              </a:ext>
            </a:extLst>
          </p:cNvPr>
          <p:cNvSpPr txBox="1"/>
          <p:nvPr/>
        </p:nvSpPr>
        <p:spPr>
          <a:xfrm>
            <a:off x="492021" y="963749"/>
            <a:ext cx="5425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estão as vendas das Lojas Europeias?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de relatório rápido com Q&amp;A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Upload para Power BI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Migração para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</a:t>
            </a:r>
            <a:r>
              <a:rPr lang="pt-BR" dirty="0" err="1"/>
              <a:t>dataset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Monitoramento de KPI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51565A-DD32-47C3-B7D9-7920E128BAAD}"/>
              </a:ext>
            </a:extLst>
          </p:cNvPr>
          <p:cNvSpPr txBox="1">
            <a:spLocks/>
          </p:cNvSpPr>
          <p:nvPr/>
        </p:nvSpPr>
        <p:spPr>
          <a:xfrm>
            <a:off x="492022" y="3272073"/>
            <a:ext cx="7821984" cy="101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2A1A00"/>
                </a:solidFill>
              </a:rPr>
              <a:t>Relatório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157A6-94FB-493E-8FC5-F036190414E8}"/>
              </a:ext>
            </a:extLst>
          </p:cNvPr>
          <p:cNvSpPr txBox="1"/>
          <p:nvPr/>
        </p:nvSpPr>
        <p:spPr>
          <a:xfrm>
            <a:off x="492021" y="4050385"/>
            <a:ext cx="53101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Analise de campanhas de venda das Lojas Europeias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Importação de múltiplas fontes espalhadas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Modelagem dos dados para padrões brasileiros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Analise exploratória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Criação do relatório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Analise resumida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Analise individual de cada campanha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0305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E8EC-24A1-415C-BCE8-7A475CAF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446" y="544665"/>
            <a:ext cx="3092115" cy="1196671"/>
          </a:xfrm>
        </p:spPr>
        <p:txBody>
          <a:bodyPr anchor="b">
            <a:normAutofit/>
          </a:bodyPr>
          <a:lstStyle/>
          <a:p>
            <a:pPr algn="ctr"/>
            <a:r>
              <a:rPr lang="pt-BR" sz="1900" dirty="0">
                <a:solidFill>
                  <a:srgbClr val="2A1A00"/>
                </a:solidFill>
              </a:rPr>
              <a:t>Metodologia </a:t>
            </a:r>
            <a:r>
              <a:rPr lang="pt-BR" sz="1900" dirty="0" err="1">
                <a:solidFill>
                  <a:srgbClr val="2A1A00"/>
                </a:solidFill>
              </a:rPr>
              <a:t>power</a:t>
            </a:r>
            <a:r>
              <a:rPr lang="pt-BR" sz="1900" dirty="0">
                <a:solidFill>
                  <a:srgbClr val="2A1A00"/>
                </a:solidFill>
              </a:rPr>
              <a:t> bi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76A148-6A3E-47E5-8AC7-17DFD406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3009" y="1741336"/>
            <a:ext cx="4518991" cy="4164164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1A00"/>
                </a:solidFill>
              </a:rPr>
              <a:t>Desenvolvimento no </a:t>
            </a:r>
            <a:r>
              <a:rPr lang="pt-BR" b="1" dirty="0">
                <a:solidFill>
                  <a:srgbClr val="2A1A00"/>
                </a:solidFill>
              </a:rPr>
              <a:t>Power BI Desktop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1A00"/>
                </a:solidFill>
              </a:rPr>
              <a:t>Upload do </a:t>
            </a:r>
            <a:r>
              <a:rPr lang="pt-BR" dirty="0" err="1">
                <a:solidFill>
                  <a:srgbClr val="2A1A00"/>
                </a:solidFill>
              </a:rPr>
              <a:t>dataset</a:t>
            </a:r>
            <a:r>
              <a:rPr lang="pt-BR" dirty="0">
                <a:solidFill>
                  <a:srgbClr val="2A1A00"/>
                </a:solidFill>
              </a:rPr>
              <a:t> e relatório para </a:t>
            </a:r>
            <a:r>
              <a:rPr lang="pt-BR" b="1" dirty="0">
                <a:solidFill>
                  <a:srgbClr val="2A1A00"/>
                </a:solidFill>
              </a:rPr>
              <a:t>Power BI Service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1A00"/>
                </a:solidFill>
              </a:rPr>
              <a:t>Distribuição para Dashboard, E-mail, Embarcado, </a:t>
            </a:r>
            <a:r>
              <a:rPr lang="pt-BR" b="1" dirty="0">
                <a:solidFill>
                  <a:srgbClr val="2A1A00"/>
                </a:solidFill>
              </a:rPr>
              <a:t>Power Apps</a:t>
            </a:r>
            <a:r>
              <a:rPr lang="pt-BR" dirty="0">
                <a:solidFill>
                  <a:srgbClr val="2A1A00"/>
                </a:solidFill>
              </a:rPr>
              <a:t> e </a:t>
            </a:r>
            <a:r>
              <a:rPr lang="pt-BR" b="1" dirty="0">
                <a:solidFill>
                  <a:srgbClr val="2A1A00"/>
                </a:solidFill>
              </a:rPr>
              <a:t>Power BI Mobile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1A00"/>
                </a:solidFill>
              </a:rPr>
              <a:t>Self-</a:t>
            </a:r>
            <a:r>
              <a:rPr lang="pt-BR" dirty="0" err="1">
                <a:solidFill>
                  <a:srgbClr val="2A1A00"/>
                </a:solidFill>
              </a:rPr>
              <a:t>service</a:t>
            </a:r>
            <a:r>
              <a:rPr lang="pt-BR" dirty="0">
                <a:solidFill>
                  <a:srgbClr val="2A1A00"/>
                </a:solidFill>
              </a:rPr>
              <a:t> online do </a:t>
            </a:r>
            <a:r>
              <a:rPr lang="pt-BR" dirty="0" err="1">
                <a:solidFill>
                  <a:srgbClr val="2A1A00"/>
                </a:solidFill>
              </a:rPr>
              <a:t>dataset</a:t>
            </a:r>
            <a:endParaRPr lang="pt-BR" dirty="0">
              <a:solidFill>
                <a:srgbClr val="2A1A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1A00"/>
                </a:solidFill>
              </a:rPr>
              <a:t>Q &amp; A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1A00"/>
                </a:solidFill>
              </a:rPr>
              <a:t>Monitoramento de </a:t>
            </a:r>
            <a:r>
              <a:rPr lang="pt-BR" dirty="0" err="1">
                <a:solidFill>
                  <a:srgbClr val="2A1A00"/>
                </a:solidFill>
              </a:rPr>
              <a:t>KPI’s</a:t>
            </a:r>
            <a:endParaRPr lang="pt-BR" dirty="0">
              <a:solidFill>
                <a:srgbClr val="2A1A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2A1A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99E09A-761B-4EB3-981B-DC2F53B2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30" y="1"/>
            <a:ext cx="4038367" cy="2292626"/>
          </a:xfrm>
          <a:prstGeom prst="rect">
            <a:avLst/>
          </a:prstGeom>
        </p:spPr>
      </p:pic>
      <p:pic>
        <p:nvPicPr>
          <p:cNvPr id="28" name="Picture 2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DB8EF4E-1C22-4B66-B4AB-A3928E73B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0" y="2790244"/>
            <a:ext cx="7031077" cy="3550260"/>
          </a:xfrm>
          <a:prstGeom prst="rect">
            <a:avLst/>
          </a:prstGeom>
        </p:spPr>
      </p:pic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47FC042C-E917-48C8-88A5-22EC1C50B7E1}"/>
              </a:ext>
            </a:extLst>
          </p:cNvPr>
          <p:cNvSpPr/>
          <p:nvPr/>
        </p:nvSpPr>
        <p:spPr>
          <a:xfrm rot="2739680">
            <a:off x="1376488" y="-97137"/>
            <a:ext cx="986148" cy="3115792"/>
          </a:xfrm>
          <a:prstGeom prst="curvedRightArrow">
            <a:avLst>
              <a:gd name="adj1" fmla="val 12343"/>
              <a:gd name="adj2" fmla="val 29215"/>
              <a:gd name="adj3" fmla="val 28783"/>
            </a:avLst>
          </a:prstGeom>
          <a:solidFill>
            <a:srgbClr val="F4C90D"/>
          </a:solidFill>
          <a:ln>
            <a:solidFill>
              <a:srgbClr val="F4C90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79A7B7-44AF-4609-9BED-08C9ED4506B9}"/>
              </a:ext>
            </a:extLst>
          </p:cNvPr>
          <p:cNvSpPr txBox="1"/>
          <p:nvPr/>
        </p:nvSpPr>
        <p:spPr>
          <a:xfrm>
            <a:off x="4823622" y="958334"/>
            <a:ext cx="8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Dados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33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0534-1AFD-4AC2-B34B-A69C497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26" y="236611"/>
            <a:ext cx="7746548" cy="876572"/>
          </a:xfrm>
        </p:spPr>
        <p:txBody>
          <a:bodyPr/>
          <a:lstStyle/>
          <a:p>
            <a:r>
              <a:rPr lang="pt-BR">
                <a:solidFill>
                  <a:srgbClr val="2A1A00"/>
                </a:solidFill>
              </a:rPr>
              <a:t>Diferenciais do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A8455-AD09-4114-B087-F47108375B34}"/>
              </a:ext>
            </a:extLst>
          </p:cNvPr>
          <p:cNvSpPr txBox="1"/>
          <p:nvPr/>
        </p:nvSpPr>
        <p:spPr>
          <a:xfrm>
            <a:off x="3907581" y="986573"/>
            <a:ext cx="437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#1 - MAIS LIBERDADE PARA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CEB3-AB3F-40C0-B3CE-33C4CB37B49A}"/>
              </a:ext>
            </a:extLst>
          </p:cNvPr>
          <p:cNvSpPr txBox="1"/>
          <p:nvPr/>
        </p:nvSpPr>
        <p:spPr>
          <a:xfrm>
            <a:off x="900331" y="1871002"/>
            <a:ext cx="188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4400" b="1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FBD39D-B54C-4290-98E1-AD7C5E99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4" y="1617223"/>
            <a:ext cx="4224540" cy="2877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A6CA7-A575-42CF-958D-649AD1104F54}"/>
              </a:ext>
            </a:extLst>
          </p:cNvPr>
          <p:cNvSpPr txBox="1"/>
          <p:nvPr/>
        </p:nvSpPr>
        <p:spPr>
          <a:xfrm>
            <a:off x="1227720" y="4594446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Comunidade de visuais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customizados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82886-5293-4E8A-A1AE-DF8824601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18" y="1617223"/>
            <a:ext cx="5559803" cy="2877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E454C-4A97-4A8B-BF33-5755F49DDDD5}"/>
              </a:ext>
            </a:extLst>
          </p:cNvPr>
          <p:cNvSpPr txBox="1"/>
          <p:nvPr/>
        </p:nvSpPr>
        <p:spPr>
          <a:xfrm>
            <a:off x="7062770" y="4636338"/>
            <a:ext cx="30059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Foco </a:t>
            </a:r>
            <a:r>
              <a:rPr lang="pt-BR" dirty="0" err="1">
                <a:latin typeface="Consolas" panose="020B0609020204030204" pitchFamily="49" charset="0"/>
              </a:rPr>
              <a:t>Gridless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Consolas" panose="020B0609020204030204" pitchFamily="49" charset="0"/>
              </a:rPr>
              <a:t>Layers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Bookmarks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Filtros interativos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Tabelas customizadas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nsolas" panose="020B0609020204030204" pitchFamily="49" charset="0"/>
              </a:rPr>
              <a:t>Colunas e Medidas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Consolas" panose="020B0609020204030204" pitchFamily="49" charset="0"/>
              </a:rPr>
              <a:t>Tooltips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402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961FA25-AEE0-4A8A-880A-6230C25E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22" y="4495112"/>
            <a:ext cx="1268435" cy="9233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B6BF37-61A8-4BF6-B2EF-BB9870B61F31}"/>
              </a:ext>
            </a:extLst>
          </p:cNvPr>
          <p:cNvSpPr/>
          <p:nvPr/>
        </p:nvSpPr>
        <p:spPr>
          <a:xfrm>
            <a:off x="1111350" y="1634412"/>
            <a:ext cx="1902678" cy="161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10534-1AFD-4AC2-B34B-A69C497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26" y="236611"/>
            <a:ext cx="7746548" cy="876572"/>
          </a:xfrm>
        </p:spPr>
        <p:txBody>
          <a:bodyPr/>
          <a:lstStyle/>
          <a:p>
            <a:r>
              <a:rPr lang="pt-BR">
                <a:solidFill>
                  <a:srgbClr val="2A1A00"/>
                </a:solidFill>
              </a:rPr>
              <a:t>Diferenciais do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A8455-AD09-4114-B087-F47108375B34}"/>
              </a:ext>
            </a:extLst>
          </p:cNvPr>
          <p:cNvSpPr txBox="1"/>
          <p:nvPr/>
        </p:nvSpPr>
        <p:spPr>
          <a:xfrm>
            <a:off x="3161960" y="972507"/>
            <a:ext cx="586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#2 - MAIS LIBERDADE PARA DESENVOLVIMENTO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A6CA7-A575-42CF-958D-649AD1104F54}"/>
              </a:ext>
            </a:extLst>
          </p:cNvPr>
          <p:cNvSpPr txBox="1"/>
          <p:nvPr/>
        </p:nvSpPr>
        <p:spPr>
          <a:xfrm>
            <a:off x="1310271" y="1823932"/>
            <a:ext cx="150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DAX</a:t>
            </a:r>
          </a:p>
          <a:p>
            <a:pPr algn="ctr"/>
            <a:r>
              <a:rPr lang="pt-BR" sz="2000" b="1" dirty="0"/>
              <a:t>&amp;</a:t>
            </a:r>
          </a:p>
          <a:p>
            <a:pPr algn="ctr"/>
            <a:r>
              <a:rPr lang="pt-BR" sz="3200" b="1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FB88A-9325-44C9-A622-00A77C8A057A}"/>
              </a:ext>
            </a:extLst>
          </p:cNvPr>
          <p:cNvSpPr txBox="1"/>
          <p:nvPr/>
        </p:nvSpPr>
        <p:spPr>
          <a:xfrm>
            <a:off x="532871" y="3221912"/>
            <a:ext cx="302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Modelagem</a:t>
            </a:r>
            <a:r>
              <a:rPr lang="en-US" dirty="0">
                <a:latin typeface="Consolas" panose="020B0609020204030204" pitchFamily="49" charset="0"/>
              </a:rPr>
              <a:t> e </a:t>
            </a:r>
            <a:r>
              <a:rPr lang="en-US" dirty="0" err="1">
                <a:latin typeface="Consolas" panose="020B0609020204030204" pitchFamily="49" charset="0"/>
              </a:rPr>
              <a:t>Relacionamento</a:t>
            </a:r>
            <a:r>
              <a:rPr lang="en-US" dirty="0">
                <a:latin typeface="Consolas" panose="020B0609020204030204" pitchFamily="49" charset="0"/>
              </a:rPr>
              <a:t> de Dados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12" name="Picture 11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FEFEC8E-46E7-4F4B-AA15-0077955D9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97" y="1544155"/>
            <a:ext cx="2387426" cy="1644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9E0782-8F08-49BA-99DE-66812F47F071}"/>
              </a:ext>
            </a:extLst>
          </p:cNvPr>
          <p:cNvSpPr txBox="1"/>
          <p:nvPr/>
        </p:nvSpPr>
        <p:spPr>
          <a:xfrm>
            <a:off x="3831704" y="3250466"/>
            <a:ext cx="3223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Plataforma para Criação 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e Distribuição 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de temas (JSON)</a:t>
            </a:r>
          </a:p>
        </p:txBody>
      </p:sp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F638498-AF3D-4F84-9353-048A20CE4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29" y="2178188"/>
            <a:ext cx="1703425" cy="1030739"/>
          </a:xfrm>
          <a:prstGeom prst="rect">
            <a:avLst/>
          </a:prstGeom>
        </p:spPr>
      </p:pic>
      <p:pic>
        <p:nvPicPr>
          <p:cNvPr id="17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D3704B58-EF8D-4CEE-AA83-15C1BD93B7A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040" y="1552755"/>
            <a:ext cx="1616002" cy="625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4F2AB0-0931-47E3-AC45-EB3779FE4E00}"/>
              </a:ext>
            </a:extLst>
          </p:cNvPr>
          <p:cNvSpPr txBox="1"/>
          <p:nvPr/>
        </p:nvSpPr>
        <p:spPr>
          <a:xfrm>
            <a:off x="7261931" y="3190319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Plataforma para Criação 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e Distribuição de visuais 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com Node.js e </a:t>
            </a:r>
            <a:r>
              <a:rPr lang="pt-BR" dirty="0" err="1">
                <a:latin typeface="Consolas" panose="020B0609020204030204" pitchFamily="49" charset="0"/>
              </a:rPr>
              <a:t>Typescript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260646-139D-448F-8486-7CDB8F3EFBE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22" y="4448203"/>
            <a:ext cx="1364673" cy="13646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26B0E2-1A7F-4735-A031-3A6F623C1FA4}"/>
              </a:ext>
            </a:extLst>
          </p:cNvPr>
          <p:cNvSpPr txBox="1"/>
          <p:nvPr/>
        </p:nvSpPr>
        <p:spPr>
          <a:xfrm>
            <a:off x="663519" y="5692383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Plataforma para desenvolvimento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com</a:t>
            </a:r>
            <a:r>
              <a:rPr lang="pt-BR" dirty="0">
                <a:latin typeface="Consolas" panose="020B0609020204030204" pitchFamily="49" charset="0"/>
              </a:rPr>
              <a:t> interpretação de Linguagem Natural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pt-BR" dirty="0">
                <a:latin typeface="Consolas" panose="020B0609020204030204" pitchFamily="49" charset="0"/>
              </a:rPr>
              <a:t>om Cortana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EB8599-8475-4571-B1A2-E8CDCD5BF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14" y="4342717"/>
            <a:ext cx="1305607" cy="13056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E93B4E-FA41-4DC5-84E4-000167AF0C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27" y="4582267"/>
            <a:ext cx="1064438" cy="8265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9004C0-2EE6-42F1-AE1A-470E3AB73330}"/>
              </a:ext>
            </a:extLst>
          </p:cNvPr>
          <p:cNvSpPr txBox="1"/>
          <p:nvPr/>
        </p:nvSpPr>
        <p:spPr>
          <a:xfrm>
            <a:off x="5913564" y="5692383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Apoio</a:t>
            </a:r>
            <a:r>
              <a:rPr lang="en-US" dirty="0">
                <a:latin typeface="Consolas" panose="020B0609020204030204" pitchFamily="49" charset="0"/>
              </a:rPr>
              <a:t> para </a:t>
            </a:r>
            <a:r>
              <a:rPr lang="en-US" dirty="0" err="1">
                <a:latin typeface="Consolas" panose="020B0609020204030204" pitchFamily="49" charset="0"/>
              </a:rPr>
              <a:t>visuais</a:t>
            </a:r>
            <a:r>
              <a:rPr lang="en-US" dirty="0">
                <a:latin typeface="Consolas" panose="020B0609020204030204" pitchFamily="49" charset="0"/>
              </a:rPr>
              <a:t> e </a:t>
            </a:r>
            <a:r>
              <a:rPr lang="en-US" dirty="0" err="1">
                <a:latin typeface="Consolas" panose="020B0609020204030204" pitchFamily="49" charset="0"/>
              </a:rPr>
              <a:t>processamento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com Python, D3.js e R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558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906386-5AD3-4499-8644-F9F21D1E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1156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2400" spc="800" dirty="0">
                <a:solidFill>
                  <a:srgbClr val="2A1A00"/>
                </a:solidFill>
              </a:rPr>
              <a:t>fluxo de desenvolvimento</a:t>
            </a:r>
            <a:br>
              <a:rPr lang="pt-BR" sz="2400" spc="800" dirty="0">
                <a:solidFill>
                  <a:srgbClr val="2A1A00"/>
                </a:solidFill>
              </a:rPr>
            </a:br>
            <a:r>
              <a:rPr lang="pt-BR" sz="2400" spc="800" dirty="0">
                <a:solidFill>
                  <a:srgbClr val="2A1A00"/>
                </a:solidFill>
              </a:rPr>
              <a:t>do relatório no </a:t>
            </a:r>
            <a:r>
              <a:rPr lang="pt-BR" sz="2400" spc="800" dirty="0" err="1">
                <a:solidFill>
                  <a:srgbClr val="2A1A00"/>
                </a:solidFill>
              </a:rPr>
              <a:t>power</a:t>
            </a:r>
            <a:r>
              <a:rPr lang="pt-BR" sz="2400" spc="800" dirty="0">
                <a:solidFill>
                  <a:srgbClr val="2A1A00"/>
                </a:solidFill>
              </a:rPr>
              <a:t> bi</a:t>
            </a:r>
            <a:r>
              <a:rPr lang="pt-BR" sz="1000" spc="800" dirty="0">
                <a:solidFill>
                  <a:srgbClr val="2A1A00"/>
                </a:solidFill>
              </a:rPr>
              <a:t/>
            </a:r>
            <a:br>
              <a:rPr lang="pt-BR" sz="1000" spc="800" dirty="0">
                <a:solidFill>
                  <a:srgbClr val="2A1A00"/>
                </a:solidFill>
              </a:rPr>
            </a:br>
            <a:endParaRPr lang="pt-BR" sz="1000" spc="800" dirty="0">
              <a:solidFill>
                <a:srgbClr val="2A1A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77139-A767-4B8C-B8E0-61DEC087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639245"/>
            <a:ext cx="3309881" cy="196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C6085-9B64-47FE-B204-03C4F3E2F581}"/>
              </a:ext>
            </a:extLst>
          </p:cNvPr>
          <p:cNvSpPr txBox="1"/>
          <p:nvPr/>
        </p:nvSpPr>
        <p:spPr>
          <a:xfrm flipH="1">
            <a:off x="894477" y="273485"/>
            <a:ext cx="208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Adquirir dados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4E76F-C84A-4F77-954B-53C290165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39" y="2652216"/>
            <a:ext cx="1690262" cy="16902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460EBF2-C56B-4D1D-ACCE-2B40A167D5D1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124815" y="2416422"/>
            <a:ext cx="894515" cy="126733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A179A-B3CE-46CE-AE03-FADD65FA0FF3}"/>
              </a:ext>
            </a:extLst>
          </p:cNvPr>
          <p:cNvSpPr txBox="1"/>
          <p:nvPr/>
        </p:nvSpPr>
        <p:spPr>
          <a:xfrm>
            <a:off x="3266040" y="44440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Modelar dados</a:t>
            </a:r>
          </a:p>
        </p:txBody>
      </p:sp>
      <p:pic>
        <p:nvPicPr>
          <p:cNvPr id="25" name="Picture 2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27519A9-CA2E-48EE-A5CE-B7730EB8F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70" b="95322" l="5405" r="94932">
                        <a14:foregroundMark x1="31081" y1="11111" x2="31081" y2="11111"/>
                        <a14:foregroundMark x1="26689" y1="2339" x2="26689" y2="2339"/>
                        <a14:foregroundMark x1="20270" y1="2924" x2="20270" y2="2924"/>
                        <a14:foregroundMark x1="15878" y1="2924" x2="15878" y2="2924"/>
                        <a14:foregroundMark x1="13176" y1="5848" x2="13176" y2="5848"/>
                        <a14:foregroundMark x1="13176" y1="13450" x2="13176" y2="13450"/>
                        <a14:foregroundMark x1="13176" y1="24561" x2="13176" y2="24561"/>
                        <a14:foregroundMark x1="13176" y1="29825" x2="13176" y2="29825"/>
                        <a14:foregroundMark x1="13514" y1="44444" x2="13514" y2="44444"/>
                        <a14:foregroundMark x1="13514" y1="45614" x2="12162" y2="90058"/>
                        <a14:foregroundMark x1="13176" y1="88304" x2="37500" y2="89474"/>
                        <a14:foregroundMark x1="18919" y1="89474" x2="18919" y2="89474"/>
                        <a14:foregroundMark x1="22635" y1="95322" x2="22635" y2="95322"/>
                        <a14:foregroundMark x1="9122" y1="94152" x2="9122" y2="94152"/>
                        <a14:foregroundMark x1="6081" y1="91813" x2="6081" y2="91813"/>
                        <a14:foregroundMark x1="59122" y1="90058" x2="59122" y2="90058"/>
                        <a14:foregroundMark x1="50676" y1="92398" x2="50676" y2="92398"/>
                        <a14:foregroundMark x1="53041" y1="92398" x2="53041" y2="92398"/>
                        <a14:foregroundMark x1="52703" y1="91813" x2="52703" y2="91813"/>
                        <a14:foregroundMark x1="50338" y1="91813" x2="50338" y2="91813"/>
                        <a14:foregroundMark x1="83784" y1="90058" x2="83784" y2="90058"/>
                        <a14:foregroundMark x1="92230" y1="92398" x2="92230" y2="92398"/>
                        <a14:foregroundMark x1="90203" y1="94152" x2="90203" y2="94152"/>
                        <a14:foregroundMark x1="77027" y1="93567" x2="77027" y2="93567"/>
                        <a14:foregroundMark x1="71622" y1="92398" x2="71622" y2="92398"/>
                        <a14:foregroundMark x1="60811" y1="92398" x2="72973" y2="91813"/>
                        <a14:foregroundMark x1="93243" y1="93567" x2="94932" y2="92398"/>
                        <a14:foregroundMark x1="44595" y1="91813" x2="46959" y2="91813"/>
                        <a14:foregroundMark x1="86486" y1="78947" x2="86486" y2="68421"/>
                        <a14:foregroundMark x1="86486" y1="9357" x2="86149" y2="17544"/>
                        <a14:foregroundMark x1="86486" y1="2339" x2="87500" y2="7018"/>
                        <a14:foregroundMark x1="64865" y1="47953" x2="65878" y2="42105"/>
                        <a14:foregroundMark x1="52365" y1="44444" x2="52365" y2="37427"/>
                        <a14:foregroundMark x1="36824" y1="67251" x2="36824" y2="63158"/>
                        <a14:foregroundMark x1="36824" y1="69006" x2="38176" y2="69006"/>
                        <a14:foregroundMark x1="50676" y1="27485" x2="51689" y2="27485"/>
                        <a14:foregroundMark x1="63851" y1="37427" x2="63851" y2="35673"/>
                        <a14:foregroundMark x1="60811" y1="2924" x2="66892" y2="2924"/>
                        <a14:foregroundMark x1="39865" y1="4094" x2="45270" y2="2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66" y="639245"/>
            <a:ext cx="3126944" cy="1806444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DB3EAC3-3A46-45B3-AF1D-6B8BC3A2DC54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 flipV="1">
            <a:off x="4896001" y="2445689"/>
            <a:ext cx="1835937" cy="10516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37A15A-5BC9-4FEB-B284-45AF9210BE92}"/>
              </a:ext>
            </a:extLst>
          </p:cNvPr>
          <p:cNvSpPr txBox="1"/>
          <p:nvPr/>
        </p:nvSpPr>
        <p:spPr>
          <a:xfrm>
            <a:off x="5499870" y="26991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Desenvolver painel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90B53DE-E6A4-4837-B08F-79698666639F}"/>
              </a:ext>
            </a:extLst>
          </p:cNvPr>
          <p:cNvCxnSpPr>
            <a:cxnSpLocks/>
            <a:stCxn id="25" idx="3"/>
            <a:endCxn id="56" idx="0"/>
          </p:cNvCxnSpPr>
          <p:nvPr/>
        </p:nvCxnSpPr>
        <p:spPr>
          <a:xfrm>
            <a:off x="8295410" y="1542467"/>
            <a:ext cx="1320993" cy="110974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7D9ED2-96DD-4717-A4DB-206AF967BC2F}"/>
              </a:ext>
            </a:extLst>
          </p:cNvPr>
          <p:cNvSpPr txBox="1"/>
          <p:nvPr/>
        </p:nvSpPr>
        <p:spPr>
          <a:xfrm>
            <a:off x="8477186" y="4373628"/>
            <a:ext cx="248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Distribuir</a:t>
            </a:r>
            <a:r>
              <a:rPr lang="en-US" dirty="0"/>
              <a:t> </a:t>
            </a:r>
            <a:r>
              <a:rPr lang="en-US" dirty="0" err="1"/>
              <a:t>Relatório</a:t>
            </a:r>
            <a:r>
              <a:rPr lang="en-US" dirty="0"/>
              <a:t> </a:t>
            </a:r>
          </a:p>
          <a:p>
            <a:r>
              <a:rPr lang="en-US" dirty="0"/>
              <a:t>e </a:t>
            </a:r>
            <a:r>
              <a:rPr lang="en-US" dirty="0" err="1"/>
              <a:t>liberar</a:t>
            </a:r>
            <a:r>
              <a:rPr lang="en-US" dirty="0"/>
              <a:t> Self-Service</a:t>
            </a:r>
            <a:endParaRPr lang="pt-BR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FE2246-BDF1-4BA6-B184-440812DCB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52" y="2652216"/>
            <a:ext cx="2633901" cy="178729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ADD6D6B-0561-4317-BCB7-2AE23E74F57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53" y="2901962"/>
            <a:ext cx="478670" cy="47867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157865D-DF1B-4D9D-BF03-D4437607E74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063" y="3633188"/>
            <a:ext cx="478671" cy="4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50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24D4F-3BD4-4431-9DE0-ED326A50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70" y="461379"/>
            <a:ext cx="6945060" cy="416703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417DD-36D7-43B5-93FB-8FEB14F55275}"/>
              </a:ext>
            </a:extLst>
          </p:cNvPr>
          <p:cNvSpPr txBox="1"/>
          <p:nvPr/>
        </p:nvSpPr>
        <p:spPr>
          <a:xfrm>
            <a:off x="2623471" y="4711338"/>
            <a:ext cx="6945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Mão na massa!</a:t>
            </a:r>
          </a:p>
        </p:txBody>
      </p:sp>
    </p:spTree>
    <p:extLst>
      <p:ext uri="{BB962C8B-B14F-4D97-AF65-F5344CB8AC3E}">
        <p14:creationId xmlns:p14="http://schemas.microsoft.com/office/powerpoint/2010/main" val="36604312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Custom 3">
      <a:dk1>
        <a:sysClr val="windowText" lastClr="000000"/>
      </a:dk1>
      <a:lt1>
        <a:sysClr val="window" lastClr="FFFFFF"/>
      </a:lt1>
      <a:dk2>
        <a:srgbClr val="F8B323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252</Words>
  <Application>Microsoft Office PowerPoint</Application>
  <PresentationFormat>Widescreen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Impact</vt:lpstr>
      <vt:lpstr>Badge</vt:lpstr>
      <vt:lpstr>power bi  hands on</vt:lpstr>
      <vt:lpstr>Requisitos MíNIMOS</vt:lpstr>
      <vt:lpstr>Relatório #1</vt:lpstr>
      <vt:lpstr>Metodologia power bi</vt:lpstr>
      <vt:lpstr>Diferenciais do power bi</vt:lpstr>
      <vt:lpstr>Diferenciais do power bi</vt:lpstr>
      <vt:lpstr>fluxo de desenvolvimento do relatório no power bi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 hands on</dc:title>
  <dc:creator>alex lopes</dc:creator>
  <cp:lastModifiedBy>Alexsander.Lopes</cp:lastModifiedBy>
  <cp:revision>6</cp:revision>
  <dcterms:created xsi:type="dcterms:W3CDTF">2018-11-27T00:11:36Z</dcterms:created>
  <dcterms:modified xsi:type="dcterms:W3CDTF">2018-12-07T13:35:57Z</dcterms:modified>
</cp:coreProperties>
</file>