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9" r:id="rId12"/>
    <p:sldId id="270" r:id="rId13"/>
    <p:sldId id="259" r:id="rId14"/>
  </p:sldIdLst>
  <p:sldSz cx="9144000" cy="6858000" type="screen4x3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70750" y="698175"/>
            <a:ext cx="4682300" cy="34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9482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70750" y="698175"/>
            <a:ext cx="4682300" cy="34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5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39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669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339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399" cy="418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8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399" cy="418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70750" y="698175"/>
            <a:ext cx="4682399" cy="3490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44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70750" y="698175"/>
            <a:ext cx="4682300" cy="34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5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48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88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7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23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7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2300" y="4421800"/>
            <a:ext cx="5618475" cy="418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6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8991600" y="3047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2514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40"/>
              </a:spcBef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accent5"/>
              </a:buClr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6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20"/>
              </a:spcBef>
              <a:buClr>
                <a:srgbClr val="B75640"/>
              </a:buClr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20"/>
              </a:spcBef>
              <a:buClr>
                <a:srgbClr val="7A6B62"/>
              </a:buClr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280"/>
              </a:spcBef>
              <a:buClr>
                <a:srgbClr val="B29D00"/>
              </a:buClr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155447" y="2420111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Georgia"/>
              <a:buNone/>
              <a:defRPr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bg>
      <p:bgPr>
        <a:solidFill>
          <a:schemeClr val="l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3"/>
            <a:ext cx="4599431" cy="85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010400" y="0"/>
            <a:ext cx="21335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Shape 150"/>
          <p:cNvCxnSpPr/>
          <p:nvPr/>
        </p:nvCxnSpPr>
        <p:spPr>
          <a:xfrm rot="5400000">
            <a:off x="4021835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/>
          <p:nvPr/>
        </p:nvSpPr>
        <p:spPr>
          <a:xfrm>
            <a:off x="6839711" y="2925763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934200" y="302025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915911" y="300990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 rot="5400000">
            <a:off x="670716" y="-61117"/>
            <a:ext cx="5821365" cy="65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 rot="5400000">
            <a:off x="5189537" y="2506663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361687" y="1026371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8991600" y="1905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52400" y="2286000"/>
            <a:ext cx="8833103" cy="304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55447" y="142352"/>
            <a:ext cx="8833103" cy="2139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368425" y="2743200"/>
            <a:ext cx="6480174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280"/>
              </a:spcBef>
              <a:buClr>
                <a:schemeClr val="accent5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52400" y="2438400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" name="Shape 54"/>
          <p:cNvSpPr/>
          <p:nvPr/>
        </p:nvSpPr>
        <p:spPr>
          <a:xfrm>
            <a:off x="4267200" y="2115311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361687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sz="4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4563080" y="1575652"/>
            <a:ext cx="8920" cy="48195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9382" algn="l" rtl="0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599" cy="4681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9382" algn="l" rtl="0">
              <a:spcBef>
                <a:spcPts val="5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 rot="10800000">
            <a:off x="4572000" y="2200274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2400" y="1371600"/>
            <a:ext cx="8833103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45922" y="6391655"/>
            <a:ext cx="8833103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7" cy="732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4" cy="731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40"/>
              </a:spcBef>
              <a:buClr>
                <a:schemeClr val="accent1"/>
              </a:buClr>
              <a:buFont typeface="Noto Sans Symbols"/>
              <a:buNone/>
              <a:defRPr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320"/>
              </a:spcBef>
              <a:buClr>
                <a:schemeClr val="accent5"/>
              </a:buClr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152400" y="1280159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599" cy="3822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46304" y="639165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52400" y="158495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599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52400" y="152400"/>
            <a:ext cx="8833103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81940" algn="l" rtl="0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238760" algn="l" rtl="0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233680" algn="l" rtl="0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228600" algn="l" rtl="0">
              <a:spcBef>
                <a:spcPts val="180"/>
              </a:spcBef>
              <a:buClr>
                <a:schemeClr val="accent5"/>
              </a:buClr>
              <a:buFont typeface="Georgia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52400" y="152400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hape 120"/>
          <p:cNvCxnSpPr/>
          <p:nvPr/>
        </p:nvCxnSpPr>
        <p:spPr>
          <a:xfrm>
            <a:off x="152400" y="533400"/>
            <a:ext cx="8833103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52400" y="152400"/>
            <a:ext cx="8833103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52400" y="609600"/>
            <a:ext cx="2743199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295400" y="228600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389887" y="323087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371600" y="312737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 sz="24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39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228600" algn="l" rtl="0">
              <a:spcBef>
                <a:spcPts val="2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91135" algn="l" rtl="0">
              <a:spcBef>
                <a:spcPts val="2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93675" algn="l" rtl="0">
              <a:spcBef>
                <a:spcPts val="18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71450" algn="l" rtl="0">
              <a:spcBef>
                <a:spcPts val="180"/>
              </a:spcBef>
              <a:buClr>
                <a:schemeClr val="accent5"/>
              </a:buClr>
              <a:buSzPct val="100000"/>
              <a:buFont typeface="Georgia"/>
              <a:buChar char="•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5788151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991600" y="0"/>
            <a:ext cx="152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49352" y="6388385"/>
            <a:ext cx="8833103" cy="309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791200" y="6404983"/>
            <a:ext cx="3044952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52400" y="155447"/>
            <a:ext cx="8833103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152400" y="1276742"/>
            <a:ext cx="8833103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4267200" y="956036"/>
            <a:ext cx="609599" cy="609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361687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600" b="0" u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399" cy="758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7A9798"/>
              </a:buClr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399" cy="45994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8587" algn="l" rtl="0">
              <a:spcBef>
                <a:spcPts val="5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48640" marR="0" lvl="1" indent="-184150" algn="l" rtl="0">
              <a:spcBef>
                <a:spcPts val="440"/>
              </a:spcBef>
              <a:buClr>
                <a:schemeClr val="accent2"/>
              </a:buClr>
              <a:buSzPct val="7000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822960" marR="0" lvl="2" indent="-143510" algn="l" rtl="0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097280" marR="0" lvl="3" indent="-144780" algn="l" rtl="0">
              <a:spcBef>
                <a:spcPts val="400"/>
              </a:spcBef>
              <a:buClr>
                <a:schemeClr val="accent4"/>
              </a:buClr>
              <a:buSzPct val="70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1600" marR="0" lvl="4" indent="-114300" algn="l" rtl="0">
              <a:spcBef>
                <a:spcPts val="360"/>
              </a:spcBef>
              <a:buClr>
                <a:schemeClr val="accent5"/>
              </a:buClr>
              <a:buSzPct val="1000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45920" marR="0" lvl="5" indent="-93980" algn="l" rtl="0">
              <a:spcBef>
                <a:spcPts val="360"/>
              </a:spcBef>
              <a:buClr>
                <a:schemeClr val="accent6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920240" marR="0" lvl="6" indent="-101600" algn="l" rtl="0">
              <a:spcBef>
                <a:spcPts val="320"/>
              </a:spcBef>
              <a:buClr>
                <a:srgbClr val="B75640"/>
              </a:buClr>
              <a:buSzPct val="9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103120" marR="0" lvl="7" indent="-83820" algn="l" rtl="0">
              <a:spcBef>
                <a:spcPts val="320"/>
              </a:spcBef>
              <a:buClr>
                <a:srgbClr val="7A6B62"/>
              </a:buClr>
              <a:buSzPct val="1000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377440" marR="0" lvl="8" indent="-113029" algn="l" rtl="0">
              <a:spcBef>
                <a:spcPts val="280"/>
              </a:spcBef>
              <a:buClr>
                <a:srgbClr val="B29D00"/>
              </a:buClr>
              <a:buSzPct val="9000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3200" b="1">
                <a:solidFill>
                  <a:srgbClr val="FF0000"/>
                </a:solidFill>
              </a:rPr>
              <a:t>4</a:t>
            </a:r>
            <a:r>
              <a:rPr lang="en-US" sz="32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32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32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32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  <a:b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0" i="0" u="none" strike="noStrike" cap="none">
                <a:solidFill>
                  <a:srgbClr val="2323F7"/>
                </a:solidFill>
                <a:latin typeface="Georgia"/>
                <a:ea typeface="Georgia"/>
                <a:cs typeface="Georgia"/>
                <a:sym typeface="Georgia"/>
              </a:rPr>
              <a:t>PRESENTATION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Spring 2016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0" y="2489000"/>
            <a:ext cx="9144000" cy="73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32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Team Member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664475" y="3289100"/>
            <a:ext cx="5577900" cy="30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TL:	Bertol Salgado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SQA:	Ben Wightmen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DBA:	Joseph Nguyen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DBA:	Stephen Carver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TM:	Joshua Wilburn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TM:	Ali Elsaadi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0" b="1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TM:	Garrett Bellomy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tx1"/>
                </a:solidFill>
              </a:rPr>
              <a:t>Constraints</a:t>
            </a:r>
            <a:endParaRPr lang="en-US" sz="27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38400"/>
            <a:ext cx="5086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16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tx1"/>
                </a:solidFill>
              </a:rPr>
              <a:t>Chat</a:t>
            </a: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SignalR</a:t>
            </a:r>
            <a:r>
              <a:rPr lang="en-US" sz="2800" b="1" dirty="0" smtClean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JavaScript for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Can be use to real time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Can send update to groups, client, or All </a:t>
            </a:r>
          </a:p>
        </p:txBody>
      </p:sp>
    </p:spTree>
    <p:extLst>
      <p:ext uri="{BB962C8B-B14F-4D97-AF65-F5344CB8AC3E}">
        <p14:creationId xmlns:p14="http://schemas.microsoft.com/office/powerpoint/2010/main" val="3419509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tx1"/>
                </a:solidFill>
              </a:rPr>
              <a:t>Database Class Model</a:t>
            </a: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2860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Entity Framework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Creates Model Classes from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Add Data Validation and Format on model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2866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43252" y="345575"/>
            <a:ext cx="8534399" cy="758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/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/>
              <a:t>O</a:t>
            </a:r>
            <a:r>
              <a:rPr lang="en-US" sz="2800" b="1">
                <a:solidFill>
                  <a:srgbClr val="FF0000"/>
                </a:solidFill>
              </a:rPr>
              <a:t>AR</a:t>
            </a:r>
            <a:r>
              <a:rPr lang="en-US" sz="2800" b="1"/>
              <a:t>S</a:t>
            </a:r>
            <a:r>
              <a:rPr lang="en-US" sz="2800"/>
              <a:t/>
            </a:r>
            <a:br>
              <a:rPr lang="en-US" sz="2800"/>
            </a:br>
            <a:r>
              <a:rPr lang="en-US" sz="2800" b="1"/>
              <a:t>O</a:t>
            </a:r>
            <a:r>
              <a:rPr lang="en-US" sz="2800"/>
              <a:t>nline </a:t>
            </a:r>
            <a:r>
              <a:rPr lang="en-US" sz="2800" b="1">
                <a:solidFill>
                  <a:srgbClr val="FF0000"/>
                </a:solidFill>
              </a:rPr>
              <a:t>A</a:t>
            </a:r>
            <a:r>
              <a:rPr lang="en-US" sz="2800"/>
              <a:t>partment </a:t>
            </a:r>
            <a:r>
              <a:rPr lang="en-US" sz="2800" b="1">
                <a:solidFill>
                  <a:srgbClr val="FF0000"/>
                </a:solidFill>
              </a:rPr>
              <a:t>R</a:t>
            </a:r>
            <a:r>
              <a:rPr lang="en-US" sz="2800"/>
              <a:t>ental </a:t>
            </a:r>
            <a:r>
              <a:rPr lang="en-US" sz="2800" b="1"/>
              <a:t>S</a:t>
            </a:r>
            <a:r>
              <a:rPr lang="en-US" sz="2800"/>
              <a:t>ystem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90600" y="2737650"/>
            <a:ext cx="7467600" cy="138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 b="1" dirty="0" smtClean="0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Team4oars.azurewebsites.net</a:t>
            </a:r>
          </a:p>
          <a:p>
            <a:pPr lvl="0">
              <a:spcBef>
                <a:spcPts val="0"/>
              </a:spcBef>
              <a:buNone/>
            </a:pPr>
            <a:endParaRPr lang="en-US" sz="72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399" cy="205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endParaRPr sz="2800"/>
          </a:p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>
                <a:solidFill>
                  <a:srgbClr val="FF0000"/>
                </a:solidFill>
              </a:rPr>
              <a:t>Technologies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2584009"/>
            <a:ext cx="2381249" cy="249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700" y="2194100"/>
            <a:ext cx="2225250" cy="22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2425" y="3696675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525" y="4289650"/>
            <a:ext cx="37814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4625" y="1743787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84612"/>
            <a:ext cx="4438650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712" y="852037"/>
            <a:ext cx="44672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FF0000"/>
                </a:solidFill>
              </a:rPr>
              <a:t>MVC Folders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7533" b="16234"/>
          <a:stretch/>
        </p:blipFill>
        <p:spPr>
          <a:xfrm>
            <a:off x="3300811" y="2133600"/>
            <a:ext cx="28098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06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FF0000"/>
                </a:solidFill>
              </a:rPr>
              <a:t>UML USE CASES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860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# of Actors:  5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chemeClr val="tx1"/>
                </a:solidFill>
              </a:rPr>
              <a:t># of UCs:  </a:t>
            </a:r>
            <a:r>
              <a:rPr lang="en-US" sz="2800" b="1" i="1" dirty="0" smtClean="0">
                <a:solidFill>
                  <a:schemeClr val="tx1"/>
                </a:solidFill>
              </a:rPr>
              <a:t>19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chemeClr val="tx1"/>
                </a:solidFill>
              </a:rPr>
              <a:t># of Functional Requirements:  </a:t>
            </a:r>
            <a:r>
              <a:rPr lang="en-US" sz="2800" b="1" i="1" dirty="0" smtClean="0">
                <a:solidFill>
                  <a:schemeClr val="tx1"/>
                </a:solidFill>
              </a:rPr>
              <a:t>19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chemeClr val="tx1"/>
                </a:solidFill>
              </a:rPr>
              <a:t># of Non Functional Requirements:  6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FF0000"/>
                </a:solidFill>
              </a:rPr>
              <a:t>UML USE CASES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51" y="2057401"/>
            <a:ext cx="356974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50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tx1"/>
                </a:solidFill>
              </a:rPr>
              <a:t>UML USE CASE DIAGRAM</a:t>
            </a:r>
            <a:endParaRPr lang="en-US" sz="27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057400"/>
            <a:ext cx="3766575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7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</a:t>
            </a:r>
            <a:r>
              <a:rPr lang="en-US" sz="2800" b="1" dirty="0" smtClean="0"/>
              <a:t>Analysis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860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# of </a:t>
            </a:r>
            <a:r>
              <a:rPr lang="en-US" sz="2800" b="1" i="1" dirty="0" err="1"/>
              <a:t>Es</a:t>
            </a:r>
            <a:r>
              <a:rPr lang="en-US" sz="2800" b="1" i="1" dirty="0"/>
              <a:t>:  </a:t>
            </a:r>
            <a:r>
              <a:rPr lang="en-US" sz="2800" b="1" i="1" u="sng" dirty="0"/>
              <a:t>9</a:t>
            </a:r>
            <a:endParaRPr lang="en-US" sz="2800" dirty="0"/>
          </a:p>
          <a:p>
            <a:r>
              <a:rPr lang="en-US" sz="2800" b="1" i="1" dirty="0"/>
              <a:t># of </a:t>
            </a:r>
            <a:r>
              <a:rPr lang="en-US" sz="2800" b="1" i="1" dirty="0" err="1"/>
              <a:t>Rs</a:t>
            </a:r>
            <a:r>
              <a:rPr lang="en-US" sz="2800" b="1" i="1" dirty="0"/>
              <a:t>:  </a:t>
            </a:r>
            <a:r>
              <a:rPr lang="en-US" sz="2800" b="1" i="1" u="sng" dirty="0"/>
              <a:t>7</a:t>
            </a:r>
            <a:endParaRPr lang="en-US" sz="2800" dirty="0"/>
          </a:p>
          <a:p>
            <a:r>
              <a:rPr lang="en-US" sz="2800" b="1" i="1" dirty="0"/>
              <a:t># of Vs:  </a:t>
            </a:r>
            <a:r>
              <a:rPr lang="en-US" sz="2800" b="1" i="1" u="sng" dirty="0" smtClean="0"/>
              <a:t>16</a:t>
            </a:r>
            <a:endParaRPr lang="en-US" sz="2800" dirty="0"/>
          </a:p>
          <a:p>
            <a:r>
              <a:rPr lang="en-US" sz="2800" b="1" i="1" dirty="0"/>
              <a:t># of </a:t>
            </a:r>
            <a:r>
              <a:rPr lang="en-US" sz="2800" b="1" i="1" dirty="0" err="1"/>
              <a:t>Ts</a:t>
            </a:r>
            <a:r>
              <a:rPr lang="en-US" sz="2800" b="1" i="1" dirty="0"/>
              <a:t>:  </a:t>
            </a:r>
            <a:r>
              <a:rPr lang="en-US" sz="2800" b="1" i="1" u="sng" dirty="0" smtClean="0"/>
              <a:t>0</a:t>
            </a:r>
            <a:endParaRPr lang="en-US" sz="2800" dirty="0"/>
          </a:p>
          <a:p>
            <a:r>
              <a:rPr lang="en-US" sz="2800" b="1" i="1" dirty="0"/>
              <a:t># of Ds:  </a:t>
            </a:r>
            <a:r>
              <a:rPr lang="en-US" sz="2800" b="1" i="1" u="sng" dirty="0"/>
              <a:t>16</a:t>
            </a:r>
            <a:r>
              <a:rPr lang="en-US" sz="2800" b="1" i="1" dirty="0"/>
              <a:t>   (# of </a:t>
            </a:r>
            <a:r>
              <a:rPr lang="en-US" sz="2800" b="1" i="1" dirty="0" err="1"/>
              <a:t>Es</a:t>
            </a:r>
            <a:r>
              <a:rPr lang="en-US" sz="2800" b="1" i="1" dirty="0"/>
              <a:t> + # of </a:t>
            </a:r>
            <a:r>
              <a:rPr lang="en-US" sz="2800" b="1" i="1" dirty="0" err="1"/>
              <a:t>Rs</a:t>
            </a:r>
            <a:r>
              <a:rPr lang="en-US" sz="2800" b="1" i="1" dirty="0" smtClean="0"/>
              <a:t>)</a:t>
            </a:r>
            <a:endParaRPr lang="en-US" sz="2800" dirty="0"/>
          </a:p>
          <a:p>
            <a:r>
              <a:rPr lang="en-US" sz="2800" b="1" i="1" dirty="0"/>
              <a:t># of Cs:  </a:t>
            </a:r>
            <a:r>
              <a:rPr lang="en-US" sz="2800" b="1" i="1" u="sng" dirty="0" smtClean="0"/>
              <a:t>25</a:t>
            </a:r>
            <a:r>
              <a:rPr lang="en-US" sz="2800" b="1" i="1" dirty="0" smtClean="0"/>
              <a:t>  </a:t>
            </a:r>
            <a:r>
              <a:rPr lang="en-US" sz="2800" b="1" i="1" dirty="0"/>
              <a:t>(# of </a:t>
            </a:r>
            <a:r>
              <a:rPr lang="en-US" sz="2800" b="1" i="1" dirty="0" err="1"/>
              <a:t>Es</a:t>
            </a:r>
            <a:r>
              <a:rPr lang="en-US" sz="2800" b="1" i="1" dirty="0"/>
              <a:t> + # of Vs + # of </a:t>
            </a:r>
            <a:r>
              <a:rPr lang="en-US" sz="2800" b="1" i="1" dirty="0" err="1"/>
              <a:t>Ts</a:t>
            </a:r>
            <a:r>
              <a:rPr lang="en-US" sz="2800" b="1" i="1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1172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38550" y="175476"/>
            <a:ext cx="8534399" cy="9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A9798"/>
              </a:buClr>
              <a:buSzPct val="25000"/>
              <a:buFont typeface="Georgia"/>
              <a:buNone/>
            </a:pP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-US" sz="2800" b="1">
                <a:solidFill>
                  <a:srgbClr val="FF0000"/>
                </a:solidFill>
              </a:rPr>
              <a:t>4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nline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partment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ental </a:t>
            </a:r>
            <a:r>
              <a:rPr lang="en-US" sz="28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600200"/>
            <a:ext cx="525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tx1"/>
                </a:solidFill>
              </a:rPr>
              <a:t>Model</a:t>
            </a:r>
            <a:endParaRPr lang="en-US" sz="27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52637"/>
            <a:ext cx="3947017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77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131</Words>
  <Application>Microsoft Office PowerPoint</Application>
  <PresentationFormat>On-screen Show (4:3)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Georgia</vt:lpstr>
      <vt:lpstr>Noto Sans Symbols</vt:lpstr>
      <vt:lpstr>Civic</vt:lpstr>
      <vt:lpstr>TEAM4OARS Online Apartment Rental System PRESENTATION Spring 2016</vt:lpstr>
      <vt:lpstr>TEAM4OARS Online Apartment Rental System  Technologies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  <vt:lpstr>TEAM4OARS Online Apartment Rental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TEAM4OARS Online Apartment Rental System PRESENTATION Spring 2016</dc:title>
  <cp:lastModifiedBy>Salgado Bustamante, Bertol J</cp:lastModifiedBy>
  <cp:revision>23</cp:revision>
  <dcterms:modified xsi:type="dcterms:W3CDTF">2016-05-01T21:10:54Z</dcterms:modified>
</cp:coreProperties>
</file>