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85"/>
  </p:notesMasterIdLst>
  <p:handoutMasterIdLst>
    <p:handoutMasterId r:id="rId86"/>
  </p:handoutMasterIdLst>
  <p:sldIdLst>
    <p:sldId id="672" r:id="rId2"/>
    <p:sldId id="674" r:id="rId3"/>
    <p:sldId id="675" r:id="rId4"/>
    <p:sldId id="677" r:id="rId5"/>
    <p:sldId id="678" r:id="rId6"/>
    <p:sldId id="679" r:id="rId7"/>
    <p:sldId id="680" r:id="rId8"/>
    <p:sldId id="681" r:id="rId9"/>
    <p:sldId id="682" r:id="rId10"/>
    <p:sldId id="684" r:id="rId11"/>
    <p:sldId id="685" r:id="rId12"/>
    <p:sldId id="686" r:id="rId13"/>
    <p:sldId id="687" r:id="rId14"/>
    <p:sldId id="688" r:id="rId15"/>
    <p:sldId id="689" r:id="rId16"/>
    <p:sldId id="690" r:id="rId17"/>
    <p:sldId id="691" r:id="rId18"/>
    <p:sldId id="692" r:id="rId19"/>
    <p:sldId id="693" r:id="rId20"/>
    <p:sldId id="694" r:id="rId21"/>
    <p:sldId id="695" r:id="rId22"/>
    <p:sldId id="696" r:id="rId23"/>
    <p:sldId id="697" r:id="rId24"/>
    <p:sldId id="698" r:id="rId25"/>
    <p:sldId id="699" r:id="rId26"/>
    <p:sldId id="700" r:id="rId27"/>
    <p:sldId id="701" r:id="rId28"/>
    <p:sldId id="702" r:id="rId29"/>
    <p:sldId id="703" r:id="rId30"/>
    <p:sldId id="704" r:id="rId31"/>
    <p:sldId id="705" r:id="rId32"/>
    <p:sldId id="706" r:id="rId33"/>
    <p:sldId id="707" r:id="rId34"/>
    <p:sldId id="708" r:id="rId35"/>
    <p:sldId id="709" r:id="rId36"/>
    <p:sldId id="710" r:id="rId37"/>
    <p:sldId id="711" r:id="rId38"/>
    <p:sldId id="712" r:id="rId39"/>
    <p:sldId id="713" r:id="rId40"/>
    <p:sldId id="714" r:id="rId41"/>
    <p:sldId id="715" r:id="rId42"/>
    <p:sldId id="716" r:id="rId43"/>
    <p:sldId id="717" r:id="rId44"/>
    <p:sldId id="718" r:id="rId45"/>
    <p:sldId id="719" r:id="rId46"/>
    <p:sldId id="720" r:id="rId47"/>
    <p:sldId id="721" r:id="rId48"/>
    <p:sldId id="722" r:id="rId49"/>
    <p:sldId id="723" r:id="rId50"/>
    <p:sldId id="726" r:id="rId51"/>
    <p:sldId id="727" r:id="rId52"/>
    <p:sldId id="728" r:id="rId53"/>
    <p:sldId id="729" r:id="rId54"/>
    <p:sldId id="725" r:id="rId55"/>
    <p:sldId id="730" r:id="rId56"/>
    <p:sldId id="731" r:id="rId57"/>
    <p:sldId id="732" r:id="rId58"/>
    <p:sldId id="733" r:id="rId59"/>
    <p:sldId id="734" r:id="rId60"/>
    <p:sldId id="735" r:id="rId61"/>
    <p:sldId id="760" r:id="rId62"/>
    <p:sldId id="737" r:id="rId63"/>
    <p:sldId id="738" r:id="rId64"/>
    <p:sldId id="739" r:id="rId65"/>
    <p:sldId id="740" r:id="rId66"/>
    <p:sldId id="741" r:id="rId67"/>
    <p:sldId id="742" r:id="rId68"/>
    <p:sldId id="743" r:id="rId69"/>
    <p:sldId id="744" r:id="rId70"/>
    <p:sldId id="745" r:id="rId71"/>
    <p:sldId id="746" r:id="rId72"/>
    <p:sldId id="747" r:id="rId73"/>
    <p:sldId id="758" r:id="rId74"/>
    <p:sldId id="759" r:id="rId75"/>
    <p:sldId id="750" r:id="rId76"/>
    <p:sldId id="751" r:id="rId77"/>
    <p:sldId id="752" r:id="rId78"/>
    <p:sldId id="753" r:id="rId79"/>
    <p:sldId id="754" r:id="rId80"/>
    <p:sldId id="755" r:id="rId81"/>
    <p:sldId id="763" r:id="rId82"/>
    <p:sldId id="764" r:id="rId83"/>
    <p:sldId id="762" r:id="rId84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5A7D3A"/>
    <a:srgbClr val="00CC00"/>
    <a:srgbClr val="FF9900"/>
    <a:srgbClr val="33CC33"/>
    <a:srgbClr val="FF3399"/>
    <a:srgbClr val="FF3300"/>
    <a:srgbClr val="66FFFF"/>
    <a:srgbClr val="9966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42" autoAdjust="0"/>
    <p:restoredTop sz="81111" autoAdjust="0"/>
  </p:normalViewPr>
  <p:slideViewPr>
    <p:cSldViewPr snapToGrid="0">
      <p:cViewPr varScale="1">
        <p:scale>
          <a:sx n="84" d="100"/>
          <a:sy n="84" d="100"/>
        </p:scale>
        <p:origin x="-1048" y="-96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23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9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viewProps" Target="viewProps.xml"/><Relationship Id="rId91" Type="http://schemas.openxmlformats.org/officeDocument/2006/relationships/theme" Target="theme/theme1.xml"/><Relationship Id="rId9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notesMaster" Target="notesMasters/notesMaster1.xml"/><Relationship Id="rId86" Type="http://schemas.openxmlformats.org/officeDocument/2006/relationships/handoutMaster" Target="handoutMasters/handoutMaster1.xml"/><Relationship Id="rId87" Type="http://schemas.openxmlformats.org/officeDocument/2006/relationships/printerSettings" Target="printerSettings/printerSettings1.bin"/><Relationship Id="rId88" Type="http://schemas.openxmlformats.org/officeDocument/2006/relationships/commentAuthors" Target="commentAuthors.xml"/><Relationship Id="rId8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9728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64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691D3-A157-48F6-8FA0-A025F564B5A1}" type="slidenum">
              <a:rPr lang="en-US"/>
              <a:pPr/>
              <a:t>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0" y="6605588"/>
            <a:ext cx="282926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  <p:pic>
        <p:nvPicPr>
          <p:cNvPr id="13" name="Picture 12" descr="UCL_mention_RVB_we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1167" y="249555"/>
            <a:ext cx="1111383" cy="1539240"/>
          </a:xfrm>
          <a:prstGeom prst="rect">
            <a:avLst/>
          </a:prstGeom>
        </p:spPr>
      </p:pic>
      <p:sp>
        <p:nvSpPr>
          <p:cNvPr id="11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F590D-1EE3-4679-BAB2-47D8C4772F5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AAF25D-2282-4A01-B1B7-8122C6628E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43D85-9F1A-439E-94A8-E881DCA7F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13200" cy="445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2800" y="1600200"/>
            <a:ext cx="40132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2800" y="3905250"/>
            <a:ext cx="40132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8B3A2-406A-48AC-AF64-DD62EE347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7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43" name="Rectangle 27"/>
          <p:cNvSpPr>
            <a:spLocks noChangeArrowheads="1"/>
          </p:cNvSpPr>
          <p:nvPr/>
        </p:nvSpPr>
        <p:spPr bwMode="auto">
          <a:xfrm>
            <a:off x="495300" y="295275"/>
            <a:ext cx="457200" cy="1762125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69963" y="304800"/>
            <a:ext cx="7793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908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58938"/>
            <a:ext cx="77724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605588"/>
            <a:ext cx="2886074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0" y="6605588"/>
            <a:ext cx="2764716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  <p:sp>
        <p:nvSpPr>
          <p:cNvPr id="9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7855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58" r:id="rId5"/>
    <p:sldLayoutId id="2147483664" r:id="rId6"/>
    <p:sldLayoutId id="2147483666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ntool.github.io/MapReduceAlgorithms/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INGI2145: CLOUD COMPUTING (Fall 2014)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96947" y="3944938"/>
            <a:ext cx="6351587" cy="1150937"/>
          </a:xfrm>
        </p:spPr>
        <p:txBody>
          <a:bodyPr/>
          <a:lstStyle/>
          <a:p>
            <a:r>
              <a:rPr lang="en-US" sz="2000" dirty="0" smtClean="0"/>
              <a:t>Algorithms in </a:t>
            </a:r>
            <a:r>
              <a:rPr lang="en-US" sz="2000" dirty="0" err="1" smtClean="0"/>
              <a:t>MapReduce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23 October 2014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2774" y="6363939"/>
            <a:ext cx="4128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smtClean="0"/>
              <a:t>Lecture </a:t>
            </a:r>
            <a:r>
              <a:rPr lang="en-US" sz="1000" dirty="0"/>
              <a:t>slides adapted from </a:t>
            </a:r>
            <a:r>
              <a:rPr lang="en-US" sz="1000" dirty="0" err="1" smtClean="0"/>
              <a:t>Upenn</a:t>
            </a:r>
            <a:r>
              <a:rPr lang="en-US" sz="1000" dirty="0" smtClean="0"/>
              <a:t> NETS212 </a:t>
            </a:r>
            <a:r>
              <a:rPr lang="en-US" sz="1000" dirty="0"/>
              <a:t>by </a:t>
            </a:r>
            <a:r>
              <a:rPr lang="en-US" sz="1000" dirty="0" smtClean="0"/>
              <a:t>A. </a:t>
            </a:r>
            <a:r>
              <a:rPr lang="en-US" sz="1000" dirty="0" err="1" smtClean="0"/>
              <a:t>Haeberlen</a:t>
            </a:r>
            <a:r>
              <a:rPr lang="en-US" sz="1000" dirty="0" smtClean="0"/>
              <a:t>, Z. Ives</a:t>
            </a:r>
            <a:br>
              <a:rPr lang="en-US" sz="1000" dirty="0" smtClean="0"/>
            </a:br>
            <a:r>
              <a:rPr lang="en-US" sz="1000" dirty="0" smtClean="0"/>
              <a:t>Reproduced </a:t>
            </a:r>
            <a:r>
              <a:rPr lang="en-US" sz="1000" dirty="0"/>
              <a:t>with </a:t>
            </a:r>
            <a:r>
              <a:rPr lang="en-US" sz="1000" dirty="0" smtClean="0"/>
              <a:t>permission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Representing data in graphs</a:t>
            </a:r>
          </a:p>
          <a:p>
            <a:r>
              <a:rPr lang="en-US" dirty="0" smtClean="0">
                <a:solidFill>
                  <a:srgbClr val="FF9900"/>
                </a:solidFill>
              </a:rPr>
              <a:t>Graph algorithms in </a:t>
            </a:r>
            <a:r>
              <a:rPr lang="en-US" dirty="0" err="1" smtClean="0">
                <a:solidFill>
                  <a:srgbClr val="FF9900"/>
                </a:solidFill>
              </a:rPr>
              <a:t>MapReduce</a:t>
            </a:r>
            <a:endParaRPr lang="en-US" dirty="0" smtClean="0">
              <a:solidFill>
                <a:srgbClr val="FF9900"/>
              </a:solidFill>
            </a:endParaRP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Computation model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Iterative </a:t>
            </a:r>
            <a:r>
              <a:rPr lang="en-US" dirty="0" err="1" smtClean="0">
                <a:solidFill>
                  <a:srgbClr val="FF9900"/>
                </a:solidFill>
              </a:rPr>
              <a:t>MapReduce</a:t>
            </a:r>
            <a:endParaRPr lang="en-US" dirty="0" smtClean="0">
              <a:solidFill>
                <a:srgbClr val="FF9900"/>
              </a:solidFill>
            </a:endParaRPr>
          </a:p>
          <a:p>
            <a:r>
              <a:rPr lang="en-US" dirty="0" smtClean="0"/>
              <a:t>A toolbox of algorithms</a:t>
            </a:r>
          </a:p>
          <a:p>
            <a:pPr lvl="1"/>
            <a:r>
              <a:rPr lang="en-US" dirty="0" smtClean="0"/>
              <a:t>Single-source shortest path (SSSP)</a:t>
            </a:r>
          </a:p>
          <a:p>
            <a:pPr lvl="1"/>
            <a:r>
              <a:rPr lang="en-US" dirty="0" smtClean="0"/>
              <a:t>k-means clustering</a:t>
            </a:r>
          </a:p>
          <a:p>
            <a:pPr lvl="1"/>
            <a:r>
              <a:rPr lang="en-US" dirty="0" smtClean="0"/>
              <a:t>Classification with Naïve </a:t>
            </a:r>
            <a:r>
              <a:rPr lang="en-US" dirty="0" smtClean="0"/>
              <a:t>Bayes</a:t>
            </a:r>
          </a:p>
          <a:p>
            <a:pPr lvl="1"/>
            <a:r>
              <a:rPr lang="en-US" dirty="0" smtClean="0"/>
              <a:t>PageRank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541806" y="2226190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2243" y="1709708"/>
            <a:ext cx="495300" cy="4953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197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computation model for graphs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345628"/>
            <a:ext cx="7862944" cy="3216538"/>
          </a:xfrm>
        </p:spPr>
        <p:txBody>
          <a:bodyPr/>
          <a:lstStyle/>
          <a:p>
            <a:r>
              <a:rPr lang="en-US" dirty="0" smtClean="0"/>
              <a:t>Once the data is encoded in this way, we can perform various computations on </a:t>
            </a:r>
            <a:r>
              <a:rPr lang="en-US" dirty="0" smtClean="0"/>
              <a:t>it</a:t>
            </a:r>
            <a:endParaRPr lang="en-US" dirty="0" smtClean="0"/>
          </a:p>
          <a:p>
            <a:pPr lvl="1"/>
            <a:r>
              <a:rPr lang="en-US" dirty="0" smtClean="0"/>
              <a:t>Simple example: Which users are their friends' best friend?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is often done by</a:t>
            </a:r>
          </a:p>
          <a:p>
            <a:pPr lvl="1"/>
            <a:r>
              <a:rPr lang="en-US" dirty="0" smtClean="0"/>
              <a:t>annotating the vertices with additional information, and </a:t>
            </a:r>
          </a:p>
          <a:p>
            <a:pPr lvl="1"/>
            <a:r>
              <a:rPr lang="en-US" dirty="0" smtClean="0"/>
              <a:t>propagating the information along the edges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Think </a:t>
            </a:r>
            <a:r>
              <a:rPr lang="en-US" dirty="0" smtClean="0"/>
              <a:t>like a </a:t>
            </a:r>
            <a:r>
              <a:rPr lang="en-US" dirty="0" smtClean="0"/>
              <a:t>vertex”!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3065" y="2529935"/>
            <a:ext cx="462167" cy="462167"/>
          </a:xfrm>
          <a:prstGeom prst="rect">
            <a:avLst/>
          </a:prstGeom>
          <a:noFill/>
        </p:spPr>
      </p:pic>
      <p:pic>
        <p:nvPicPr>
          <p:cNvPr id="7" name="Picture 6" descr="C:\Users\zives\Downloads\clie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5410" y="1647097"/>
            <a:ext cx="408482" cy="408482"/>
          </a:xfrm>
          <a:prstGeom prst="rect">
            <a:avLst/>
          </a:prstGeom>
          <a:noFill/>
        </p:spPr>
      </p:pic>
      <p:pic>
        <p:nvPicPr>
          <p:cNvPr id="8" name="Picture 7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9011" y="1527710"/>
            <a:ext cx="645857" cy="645857"/>
          </a:xfrm>
          <a:prstGeom prst="rect">
            <a:avLst/>
          </a:prstGeom>
          <a:noFill/>
        </p:spPr>
      </p:pic>
      <p:pic>
        <p:nvPicPr>
          <p:cNvPr id="9" name="Picture 5" descr="C:\Users\zives\Downloads\client_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611558" y="2568870"/>
            <a:ext cx="408482" cy="408482"/>
          </a:xfrm>
          <a:prstGeom prst="rect">
            <a:avLst/>
          </a:prstGeom>
          <a:noFill/>
        </p:spPr>
      </p:pic>
      <p:pic>
        <p:nvPicPr>
          <p:cNvPr id="10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412432" y="2544684"/>
            <a:ext cx="462167" cy="462167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>
            <a:stCxn id="7" idx="1"/>
            <a:endCxn id="8" idx="3"/>
          </p:cNvCxnSpPr>
          <p:nvPr/>
        </p:nvCxnSpPr>
        <p:spPr bwMode="auto">
          <a:xfrm rot="10800000">
            <a:off x="3974868" y="1850640"/>
            <a:ext cx="850542" cy="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6" idx="0"/>
            <a:endCxn id="8" idx="1"/>
          </p:cNvCxnSpPr>
          <p:nvPr/>
        </p:nvCxnSpPr>
        <p:spPr bwMode="auto">
          <a:xfrm rot="5400000" flipH="1" flipV="1">
            <a:off x="2541932" y="1742856"/>
            <a:ext cx="679296" cy="894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 bwMode="auto">
          <a:xfrm flipV="1">
            <a:off x="3874599" y="2773111"/>
            <a:ext cx="736959" cy="2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10" idx="1"/>
            <a:endCxn id="6" idx="3"/>
          </p:cNvCxnSpPr>
          <p:nvPr/>
        </p:nvCxnSpPr>
        <p:spPr bwMode="auto">
          <a:xfrm rot="10800000">
            <a:off x="2665232" y="2761020"/>
            <a:ext cx="747200" cy="14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10" idx="0"/>
            <a:endCxn id="8" idx="2"/>
          </p:cNvCxnSpPr>
          <p:nvPr/>
        </p:nvCxnSpPr>
        <p:spPr bwMode="auto">
          <a:xfrm rot="5400000" flipH="1" flipV="1">
            <a:off x="3462170" y="2354914"/>
            <a:ext cx="371117" cy="8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6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5624" y="2132394"/>
            <a:ext cx="645857" cy="645857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7" idx="3"/>
            <a:endCxn id="16" idx="0"/>
          </p:cNvCxnSpPr>
          <p:nvPr/>
        </p:nvCxnSpPr>
        <p:spPr bwMode="auto">
          <a:xfrm>
            <a:off x="5233892" y="1851338"/>
            <a:ext cx="814661" cy="281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3"/>
            <a:endCxn id="16" idx="1"/>
          </p:cNvCxnSpPr>
          <p:nvPr/>
        </p:nvCxnSpPr>
        <p:spPr bwMode="auto">
          <a:xfrm flipV="1">
            <a:off x="5020040" y="2455323"/>
            <a:ext cx="705584" cy="3177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111709" y="29183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Alice</a:t>
            </a:r>
            <a:endParaRPr lang="en-US" sz="180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1077" y="293310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Sunita</a:t>
            </a:r>
            <a:endParaRPr lang="en-US" sz="180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30443" y="2910986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Jose</a:t>
            </a:r>
            <a:endParaRPr lang="en-US" sz="180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3685" y="198184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Mikhail</a:t>
            </a:r>
            <a:endParaRPr lang="en-US" sz="180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2375" y="2276807"/>
            <a:ext cx="87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Twitter</a:t>
            </a:r>
            <a:endParaRPr lang="en-US" sz="18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5060" y="153201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Facebook</a:t>
            </a:r>
            <a:endParaRPr lang="en-US" sz="180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92069" y="1583724"/>
            <a:ext cx="655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06109" y="2476001"/>
            <a:ext cx="861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81994" y="2490750"/>
            <a:ext cx="86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20698" y="2217905"/>
            <a:ext cx="71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 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74516" y="2004053"/>
            <a:ext cx="71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 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04443" y="2326347"/>
            <a:ext cx="655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9927" y="1679589"/>
            <a:ext cx="6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40019" y="2065468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0.5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98779" y="2788024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0.9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87850" y="2241175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0.7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07224" y="2770093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0.3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38108" y="1868243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0.8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77030" y="2009885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0.7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31397" y="2635621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0.5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7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computation model for graphs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206241"/>
            <a:ext cx="7862944" cy="1985008"/>
          </a:xfrm>
        </p:spPr>
        <p:txBody>
          <a:bodyPr/>
          <a:lstStyle/>
          <a:p>
            <a:r>
              <a:rPr lang="en-US" dirty="0" smtClean="0"/>
              <a:t>Example: Am I my friends' best friend?</a:t>
            </a:r>
          </a:p>
          <a:p>
            <a:pPr lvl="1"/>
            <a:r>
              <a:rPr lang="en-US" dirty="0" smtClean="0"/>
              <a:t>Step #1: Discard irrelevant vertices and edges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3065" y="2529935"/>
            <a:ext cx="462167" cy="462167"/>
          </a:xfrm>
          <a:prstGeom prst="rect">
            <a:avLst/>
          </a:prstGeom>
          <a:noFill/>
        </p:spPr>
      </p:pic>
      <p:pic>
        <p:nvPicPr>
          <p:cNvPr id="7" name="Picture 6" descr="C:\Users\zives\Downloads\clie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5410" y="1647097"/>
            <a:ext cx="408482" cy="408482"/>
          </a:xfrm>
          <a:prstGeom prst="rect">
            <a:avLst/>
          </a:prstGeom>
          <a:noFill/>
        </p:spPr>
      </p:pic>
      <p:pic>
        <p:nvPicPr>
          <p:cNvPr id="8" name="Picture 7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9011" y="1527710"/>
            <a:ext cx="645857" cy="645857"/>
          </a:xfrm>
          <a:prstGeom prst="rect">
            <a:avLst/>
          </a:prstGeom>
          <a:noFill/>
        </p:spPr>
      </p:pic>
      <p:pic>
        <p:nvPicPr>
          <p:cNvPr id="9" name="Picture 5" descr="C:\Users\zives\Downloads\client_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611558" y="2568870"/>
            <a:ext cx="408482" cy="408482"/>
          </a:xfrm>
          <a:prstGeom prst="rect">
            <a:avLst/>
          </a:prstGeom>
          <a:noFill/>
        </p:spPr>
      </p:pic>
      <p:pic>
        <p:nvPicPr>
          <p:cNvPr id="10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412432" y="2544684"/>
            <a:ext cx="462167" cy="462167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>
            <a:stCxn id="7" idx="1"/>
            <a:endCxn id="8" idx="3"/>
          </p:cNvCxnSpPr>
          <p:nvPr/>
        </p:nvCxnSpPr>
        <p:spPr bwMode="auto">
          <a:xfrm rot="10800000">
            <a:off x="3974868" y="1850640"/>
            <a:ext cx="850542" cy="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6" idx="0"/>
            <a:endCxn id="8" idx="1"/>
          </p:cNvCxnSpPr>
          <p:nvPr/>
        </p:nvCxnSpPr>
        <p:spPr bwMode="auto">
          <a:xfrm rot="5400000" flipH="1" flipV="1">
            <a:off x="2541932" y="1742856"/>
            <a:ext cx="679296" cy="894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 bwMode="auto">
          <a:xfrm flipV="1">
            <a:off x="3874599" y="2773111"/>
            <a:ext cx="736959" cy="2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10" idx="1"/>
            <a:endCxn id="6" idx="3"/>
          </p:cNvCxnSpPr>
          <p:nvPr/>
        </p:nvCxnSpPr>
        <p:spPr bwMode="auto">
          <a:xfrm rot="10800000">
            <a:off x="2665232" y="2761020"/>
            <a:ext cx="747200" cy="14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10" idx="0"/>
            <a:endCxn id="8" idx="2"/>
          </p:cNvCxnSpPr>
          <p:nvPr/>
        </p:nvCxnSpPr>
        <p:spPr bwMode="auto">
          <a:xfrm rot="5400000" flipH="1" flipV="1">
            <a:off x="3462170" y="2354914"/>
            <a:ext cx="371117" cy="8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6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5624" y="2132394"/>
            <a:ext cx="645857" cy="645857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7" idx="3"/>
            <a:endCxn id="16" idx="0"/>
          </p:cNvCxnSpPr>
          <p:nvPr/>
        </p:nvCxnSpPr>
        <p:spPr bwMode="auto">
          <a:xfrm>
            <a:off x="5233892" y="1851338"/>
            <a:ext cx="814661" cy="281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3"/>
            <a:endCxn id="16" idx="1"/>
          </p:cNvCxnSpPr>
          <p:nvPr/>
        </p:nvCxnSpPr>
        <p:spPr bwMode="auto">
          <a:xfrm flipV="1">
            <a:off x="5020040" y="2455323"/>
            <a:ext cx="705584" cy="3177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111709" y="29183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Alice</a:t>
            </a:r>
            <a:endParaRPr lang="en-US" sz="180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1077" y="293310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Sunita</a:t>
            </a:r>
            <a:endParaRPr lang="en-US" sz="180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30443" y="2910986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Jose</a:t>
            </a:r>
            <a:endParaRPr lang="en-US" sz="180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3685" y="198184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Mikhail</a:t>
            </a:r>
            <a:endParaRPr lang="en-US" sz="180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2375" y="2276807"/>
            <a:ext cx="87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Twitter</a:t>
            </a:r>
            <a:endParaRPr lang="en-US" sz="18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5060" y="153201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Facebook</a:t>
            </a:r>
            <a:endParaRPr lang="en-US" sz="180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92069" y="1583724"/>
            <a:ext cx="655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06109" y="2476001"/>
            <a:ext cx="861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81994" y="2490750"/>
            <a:ext cx="86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20698" y="2217905"/>
            <a:ext cx="71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 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74516" y="2004053"/>
            <a:ext cx="71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 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04443" y="2326347"/>
            <a:ext cx="655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9927" y="1679589"/>
            <a:ext cx="6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40019" y="2065468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0.5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98779" y="2788024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0.9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87850" y="2241175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0.7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07224" y="2770093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0.3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38108" y="1868243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0.8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77030" y="2009885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0.7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31397" y="2635621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0.5 </a:t>
            </a:r>
            <a:endParaRPr lang="en-US" sz="1400">
              <a:solidFill>
                <a:srgbClr val="FF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736125" y="3449337"/>
            <a:ext cx="3195022" cy="1033214"/>
            <a:chOff x="2334409" y="1355464"/>
            <a:chExt cx="3195022" cy="1033214"/>
          </a:xfrm>
        </p:grpSpPr>
        <p:sp>
          <p:nvSpPr>
            <p:cNvPr id="41" name="TextBox 40"/>
            <p:cNvSpPr txBox="1"/>
            <p:nvPr/>
          </p:nvSpPr>
          <p:spPr>
            <a:xfrm>
              <a:off x="2334409" y="1355464"/>
              <a:ext cx="3195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All my friends have me as their best friend</a:t>
              </a:r>
              <a:br>
                <a:rPr lang="en-US" sz="1200" dirty="0" smtClean="0">
                  <a:solidFill>
                    <a:srgbClr val="FF0000"/>
                  </a:solidFill>
                </a:rPr>
              </a:br>
              <a:r>
                <a:rPr lang="en-US" sz="1200" dirty="0" smtClean="0">
                  <a:solidFill>
                    <a:srgbClr val="FF0000"/>
                  </a:solidFill>
                </a:rPr>
                <a:t>(highest strength edge)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H="1">
              <a:off x="4278601" y="1785769"/>
              <a:ext cx="422491" cy="60290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4" name="Slide Number Placeholder 4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77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8" grpId="0"/>
      <p:bldP spid="29" grpId="0"/>
      <p:bldP spid="30" grpId="0"/>
      <p:bldP spid="31" grpId="0"/>
      <p:bldP spid="32" grpId="0"/>
      <p:bldP spid="34" grpId="0"/>
      <p:bldP spid="36" grpId="0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computation model for graphs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206241"/>
            <a:ext cx="7862944" cy="1985008"/>
          </a:xfrm>
        </p:spPr>
        <p:txBody>
          <a:bodyPr/>
          <a:lstStyle/>
          <a:p>
            <a:r>
              <a:rPr lang="en-US" smtClean="0"/>
              <a:t>Example: Am I my friends' best friend?</a:t>
            </a:r>
          </a:p>
          <a:p>
            <a:pPr lvl="1"/>
            <a:r>
              <a:rPr lang="en-US" smtClean="0"/>
              <a:t>Step #1: Discard irrelevant vertices and edges</a:t>
            </a:r>
          </a:p>
          <a:p>
            <a:pPr lvl="1"/>
            <a:r>
              <a:rPr lang="en-US" smtClean="0"/>
              <a:t>Step #2: Annotate each vertex with list of friends</a:t>
            </a:r>
          </a:p>
          <a:p>
            <a:pPr lvl="1"/>
            <a:r>
              <a:rPr lang="en-US" smtClean="0"/>
              <a:t>Step #3: Push annotations along each edge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3065" y="2529935"/>
            <a:ext cx="462167" cy="462167"/>
          </a:xfrm>
          <a:prstGeom prst="rect">
            <a:avLst/>
          </a:prstGeom>
          <a:noFill/>
        </p:spPr>
      </p:pic>
      <p:pic>
        <p:nvPicPr>
          <p:cNvPr id="7" name="Picture 6" descr="C:\Users\zives\Downloads\clie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5410" y="1647097"/>
            <a:ext cx="408482" cy="408482"/>
          </a:xfrm>
          <a:prstGeom prst="rect">
            <a:avLst/>
          </a:prstGeom>
          <a:noFill/>
        </p:spPr>
      </p:pic>
      <p:pic>
        <p:nvPicPr>
          <p:cNvPr id="9" name="Picture 5" descr="C:\Users\zives\Downloads\client_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611558" y="2568870"/>
            <a:ext cx="408482" cy="408482"/>
          </a:xfrm>
          <a:prstGeom prst="rect">
            <a:avLst/>
          </a:prstGeom>
          <a:noFill/>
        </p:spPr>
      </p:pic>
      <p:pic>
        <p:nvPicPr>
          <p:cNvPr id="10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412432" y="2544684"/>
            <a:ext cx="462167" cy="462167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 bwMode="auto">
          <a:xfrm flipV="1">
            <a:off x="3874599" y="2773111"/>
            <a:ext cx="736959" cy="2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10" idx="1"/>
            <a:endCxn id="6" idx="3"/>
          </p:cNvCxnSpPr>
          <p:nvPr/>
        </p:nvCxnSpPr>
        <p:spPr bwMode="auto">
          <a:xfrm rot="10800000">
            <a:off x="2665232" y="2761020"/>
            <a:ext cx="747200" cy="14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111709" y="29183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Alice</a:t>
            </a:r>
            <a:endParaRPr lang="en-US" sz="180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1077" y="293310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Sunita</a:t>
            </a:r>
            <a:endParaRPr lang="en-US" sz="180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30443" y="2910986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Jose</a:t>
            </a:r>
            <a:endParaRPr lang="en-US" sz="180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3685" y="198184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Mikhail</a:t>
            </a:r>
            <a:endParaRPr lang="en-US" sz="180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06109" y="2476001"/>
            <a:ext cx="861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81994" y="2490750"/>
            <a:ext cx="86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98779" y="2788024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0.9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07224" y="2770093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0.3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85857" y="3302597"/>
            <a:ext cx="137762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sunita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alice: 0.9</a:t>
            </a:r>
          </a:p>
          <a:p>
            <a:r>
              <a:rPr lang="en-US" sz="1200" smtClean="0">
                <a:solidFill>
                  <a:srgbClr val="0070C0"/>
                </a:solidFill>
                <a:sym typeface="Symbol"/>
              </a:rPr>
              <a:t>sunitajose: 0.3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95" y="3315147"/>
            <a:ext cx="1339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jose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sunita: 0.3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75781" y="3316940"/>
            <a:ext cx="1364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alice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sunita: 0.9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61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computation model for graphs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206241"/>
            <a:ext cx="7862944" cy="1985008"/>
          </a:xfrm>
        </p:spPr>
        <p:txBody>
          <a:bodyPr/>
          <a:lstStyle/>
          <a:p>
            <a:r>
              <a:rPr lang="en-US" smtClean="0"/>
              <a:t>Example: Am I my friends' best friend?</a:t>
            </a:r>
          </a:p>
          <a:p>
            <a:pPr lvl="1"/>
            <a:r>
              <a:rPr lang="en-US" smtClean="0"/>
              <a:t>Step #1: Discard irrelevant vertices and edges</a:t>
            </a:r>
          </a:p>
          <a:p>
            <a:pPr lvl="1"/>
            <a:r>
              <a:rPr lang="en-US" smtClean="0"/>
              <a:t>Step #2: Annotate each vertex with list of friends</a:t>
            </a:r>
          </a:p>
          <a:p>
            <a:pPr lvl="1"/>
            <a:r>
              <a:rPr lang="en-US" smtClean="0"/>
              <a:t>Step #3: Push annotations along each edge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3065" y="2529935"/>
            <a:ext cx="462167" cy="462167"/>
          </a:xfrm>
          <a:prstGeom prst="rect">
            <a:avLst/>
          </a:prstGeom>
          <a:noFill/>
        </p:spPr>
      </p:pic>
      <p:pic>
        <p:nvPicPr>
          <p:cNvPr id="7" name="Picture 6" descr="C:\Users\zives\Downloads\clie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5410" y="1647097"/>
            <a:ext cx="408482" cy="408482"/>
          </a:xfrm>
          <a:prstGeom prst="rect">
            <a:avLst/>
          </a:prstGeom>
          <a:noFill/>
        </p:spPr>
      </p:pic>
      <p:pic>
        <p:nvPicPr>
          <p:cNvPr id="9" name="Picture 5" descr="C:\Users\zives\Downloads\client_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611558" y="2568870"/>
            <a:ext cx="408482" cy="408482"/>
          </a:xfrm>
          <a:prstGeom prst="rect">
            <a:avLst/>
          </a:prstGeom>
          <a:noFill/>
        </p:spPr>
      </p:pic>
      <p:pic>
        <p:nvPicPr>
          <p:cNvPr id="10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412432" y="2544684"/>
            <a:ext cx="462167" cy="462167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 bwMode="auto">
          <a:xfrm flipV="1">
            <a:off x="3874599" y="2773111"/>
            <a:ext cx="736959" cy="2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10" idx="1"/>
            <a:endCxn id="6" idx="3"/>
          </p:cNvCxnSpPr>
          <p:nvPr/>
        </p:nvCxnSpPr>
        <p:spPr bwMode="auto">
          <a:xfrm rot="10800000">
            <a:off x="2665232" y="2761020"/>
            <a:ext cx="747200" cy="14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111709" y="29183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Alice</a:t>
            </a:r>
            <a:endParaRPr lang="en-US" sz="180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1077" y="293310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Sunita</a:t>
            </a:r>
            <a:endParaRPr lang="en-US" sz="180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30443" y="2910986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Jose</a:t>
            </a:r>
            <a:endParaRPr lang="en-US" sz="180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3685" y="198184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Mikhail</a:t>
            </a:r>
            <a:endParaRPr lang="en-US" sz="180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06109" y="2476001"/>
            <a:ext cx="861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81994" y="2490750"/>
            <a:ext cx="86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98779" y="2788024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0.9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07224" y="2770093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0.3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19638" y="3324113"/>
            <a:ext cx="137762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sunita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alice: 0.9</a:t>
            </a:r>
          </a:p>
          <a:p>
            <a:r>
              <a:rPr lang="en-US" sz="1200" smtClean="0">
                <a:solidFill>
                  <a:srgbClr val="0070C0"/>
                </a:solidFill>
                <a:sym typeface="Symbol"/>
              </a:rPr>
              <a:t>sunitajose: 0.3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39158" y="3519542"/>
            <a:ext cx="1339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jose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sunita: 0.3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17306" y="3295424"/>
            <a:ext cx="1364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alice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sunita: 0.9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18417" y="3315148"/>
            <a:ext cx="137762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sunita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alice: 0.9</a:t>
            </a:r>
          </a:p>
          <a:p>
            <a:r>
              <a:rPr lang="en-US" sz="1200" smtClean="0">
                <a:solidFill>
                  <a:srgbClr val="0070C0"/>
                </a:solidFill>
                <a:sym typeface="Symbol"/>
              </a:rPr>
              <a:t>sunitajose: 0.3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60960" y="3736488"/>
            <a:ext cx="1339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jose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sunita: 0.3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19926" y="3713182"/>
            <a:ext cx="137762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sunita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alice: 0.9</a:t>
            </a:r>
          </a:p>
          <a:p>
            <a:r>
              <a:rPr lang="en-US" sz="1200" smtClean="0">
                <a:solidFill>
                  <a:srgbClr val="0070C0"/>
                </a:solidFill>
                <a:sym typeface="Symbol"/>
              </a:rPr>
              <a:t>sunitajose: 0.3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31362" y="3759795"/>
            <a:ext cx="1364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alice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sunita: 0.9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841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computation model for graphs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206241"/>
            <a:ext cx="7862944" cy="1985008"/>
          </a:xfrm>
        </p:spPr>
        <p:txBody>
          <a:bodyPr/>
          <a:lstStyle/>
          <a:p>
            <a:r>
              <a:rPr lang="en-US" smtClean="0"/>
              <a:t>Example: Am I my friends' best friend?</a:t>
            </a:r>
          </a:p>
          <a:p>
            <a:pPr lvl="1"/>
            <a:r>
              <a:rPr lang="en-US" smtClean="0"/>
              <a:t>Step #1: Discard irrelevant vertices and edges</a:t>
            </a:r>
          </a:p>
          <a:p>
            <a:pPr lvl="1"/>
            <a:r>
              <a:rPr lang="en-US" smtClean="0"/>
              <a:t>Step #2: Annotate each vertex with list of friends</a:t>
            </a:r>
          </a:p>
          <a:p>
            <a:pPr lvl="1"/>
            <a:r>
              <a:rPr lang="en-US" smtClean="0"/>
              <a:t>Step #3: Push annotations along each edge</a:t>
            </a:r>
          </a:p>
          <a:p>
            <a:pPr lvl="1"/>
            <a:r>
              <a:rPr lang="en-US" smtClean="0"/>
              <a:t>Step #4: Determine result at each vertex</a:t>
            </a:r>
          </a:p>
          <a:p>
            <a:pPr lvl="1">
              <a:buNone/>
            </a:pPr>
            <a:endParaRPr lang="en-US" smtClean="0"/>
          </a:p>
          <a:p>
            <a:pPr lvl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3065" y="2529935"/>
            <a:ext cx="462167" cy="462167"/>
          </a:xfrm>
          <a:prstGeom prst="rect">
            <a:avLst/>
          </a:prstGeom>
          <a:noFill/>
        </p:spPr>
      </p:pic>
      <p:pic>
        <p:nvPicPr>
          <p:cNvPr id="7" name="Picture 6" descr="C:\Users\zives\Downloads\clie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5410" y="1647097"/>
            <a:ext cx="408482" cy="408482"/>
          </a:xfrm>
          <a:prstGeom prst="rect">
            <a:avLst/>
          </a:prstGeom>
          <a:noFill/>
        </p:spPr>
      </p:pic>
      <p:pic>
        <p:nvPicPr>
          <p:cNvPr id="9" name="Picture 5" descr="C:\Users\zives\Downloads\client_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611558" y="2568870"/>
            <a:ext cx="408482" cy="408482"/>
          </a:xfrm>
          <a:prstGeom prst="rect">
            <a:avLst/>
          </a:prstGeom>
          <a:noFill/>
        </p:spPr>
      </p:pic>
      <p:pic>
        <p:nvPicPr>
          <p:cNvPr id="10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412432" y="2544684"/>
            <a:ext cx="462167" cy="462167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 bwMode="auto">
          <a:xfrm flipV="1">
            <a:off x="3874599" y="2773111"/>
            <a:ext cx="736959" cy="2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10" idx="1"/>
            <a:endCxn id="6" idx="3"/>
          </p:cNvCxnSpPr>
          <p:nvPr/>
        </p:nvCxnSpPr>
        <p:spPr bwMode="auto">
          <a:xfrm rot="10800000">
            <a:off x="2665232" y="2761020"/>
            <a:ext cx="747200" cy="14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111709" y="29183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Alice</a:t>
            </a:r>
            <a:endParaRPr lang="en-US" sz="180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1077" y="293310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Sunita</a:t>
            </a:r>
            <a:endParaRPr lang="en-US" sz="180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30443" y="2910986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Jose</a:t>
            </a:r>
            <a:endParaRPr lang="en-US" sz="180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3685" y="198184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Mikhail</a:t>
            </a:r>
            <a:endParaRPr lang="en-US" sz="180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06109" y="2476001"/>
            <a:ext cx="861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81994" y="2490750"/>
            <a:ext cx="86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98779" y="2788024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0.9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07224" y="2770093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0.3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19638" y="3324113"/>
            <a:ext cx="137762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sunita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alice: 0.9</a:t>
            </a:r>
          </a:p>
          <a:p>
            <a:r>
              <a:rPr lang="en-US" sz="1200" smtClean="0">
                <a:solidFill>
                  <a:srgbClr val="0070C0"/>
                </a:solidFill>
                <a:sym typeface="Symbol"/>
              </a:rPr>
              <a:t>sunitajose: 0.3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39158" y="3519542"/>
            <a:ext cx="1339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jose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sunita: 0.3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17306" y="3295424"/>
            <a:ext cx="1364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70C0"/>
                </a:solidFill>
              </a:rPr>
              <a:t>alice</a:t>
            </a:r>
            <a:r>
              <a:rPr lang="en-US" sz="1200" dirty="0" err="1" smtClean="0">
                <a:solidFill>
                  <a:srgbClr val="0070C0"/>
                </a:solidFill>
                <a:sym typeface="Symbol"/>
              </a:rPr>
              <a:t>sunita</a:t>
            </a:r>
            <a:r>
              <a:rPr lang="en-US" sz="1200" dirty="0" smtClean="0">
                <a:solidFill>
                  <a:srgbClr val="0070C0"/>
                </a:solidFill>
                <a:sym typeface="Symbol"/>
              </a:rPr>
              <a:t>: 0.9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18417" y="3315148"/>
            <a:ext cx="137762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sunita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alice: 0.9</a:t>
            </a:r>
          </a:p>
          <a:p>
            <a:r>
              <a:rPr lang="en-US" sz="1200" smtClean="0">
                <a:solidFill>
                  <a:srgbClr val="0070C0"/>
                </a:solidFill>
                <a:sym typeface="Symbol"/>
              </a:rPr>
              <a:t>sunitajose: 0.3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60960" y="3736488"/>
            <a:ext cx="1339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jose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sunita: 0.3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19926" y="3713182"/>
            <a:ext cx="137762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sunita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alice: 0.9</a:t>
            </a:r>
          </a:p>
          <a:p>
            <a:r>
              <a:rPr lang="en-US" sz="1200" smtClean="0">
                <a:solidFill>
                  <a:srgbClr val="0070C0"/>
                </a:solidFill>
                <a:sym typeface="Symbol"/>
              </a:rPr>
              <a:t>sunitajose: 0.3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31362" y="3759795"/>
            <a:ext cx="1364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alice</a:t>
            </a:r>
            <a:r>
              <a:rPr lang="en-US" sz="1200" smtClean="0">
                <a:solidFill>
                  <a:srgbClr val="0070C0"/>
                </a:solidFill>
                <a:sym typeface="Symbol"/>
              </a:rPr>
              <a:t>sunita: 0.9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3076687" y="3320140"/>
            <a:ext cx="1290917" cy="25531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3056966" y="3545221"/>
            <a:ext cx="1290917" cy="23570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653868" y="3320140"/>
            <a:ext cx="1290917" cy="27969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34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 we do this in MapReduce?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90600" y="5637006"/>
            <a:ext cx="7772400" cy="554243"/>
          </a:xfrm>
        </p:spPr>
        <p:txBody>
          <a:bodyPr/>
          <a:lstStyle/>
          <a:p>
            <a:r>
              <a:rPr lang="en-US" smtClean="0"/>
              <a:t>Using adjacency list representation?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3720" y="1818045"/>
            <a:ext cx="7855836" cy="3440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latin typeface="Consolas"/>
                <a:cs typeface="Consolas"/>
              </a:rPr>
              <a:t>map(key: node, value: 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[</a:t>
            </a:r>
            <a:r>
              <a:rPr lang="en-US" sz="1600" dirty="0" smtClean="0">
                <a:latin typeface="Consolas"/>
                <a:cs typeface="Consolas"/>
              </a:rPr>
              <a:t>&lt;</a:t>
            </a:r>
            <a:r>
              <a:rPr lang="en-US" sz="1600" dirty="0" err="1" smtClean="0">
                <a:latin typeface="Consolas"/>
                <a:cs typeface="Consolas"/>
              </a:rPr>
              <a:t>otherNode</a:t>
            </a:r>
            <a:r>
              <a:rPr lang="en-US" sz="1600" dirty="0" smtClean="0">
                <a:latin typeface="Consolas"/>
                <a:cs typeface="Consolas"/>
              </a:rPr>
              <a:t>, </a:t>
            </a:r>
            <a:r>
              <a:rPr lang="en-US" sz="1600" dirty="0" err="1" smtClean="0">
                <a:latin typeface="Consolas"/>
                <a:cs typeface="Consolas"/>
              </a:rPr>
              <a:t>relType</a:t>
            </a:r>
            <a:r>
              <a:rPr lang="en-US" sz="1600" dirty="0" smtClean="0">
                <a:latin typeface="Consolas"/>
                <a:cs typeface="Consolas"/>
              </a:rPr>
              <a:t>, strength&gt;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]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  <a:p>
            <a:pPr algn="l"/>
            <a:r>
              <a:rPr lang="en-US" sz="1600" dirty="0" smtClean="0">
                <a:latin typeface="Consolas"/>
                <a:cs typeface="Consolas"/>
              </a:rPr>
              <a:t>{</a:t>
            </a:r>
          </a:p>
          <a:p>
            <a:pPr algn="l"/>
            <a:endParaRPr lang="en-US" sz="1600" dirty="0" smtClean="0">
              <a:latin typeface="Consolas"/>
              <a:cs typeface="Consolas"/>
            </a:endParaRPr>
          </a:p>
          <a:p>
            <a:pPr algn="l"/>
            <a:endParaRPr lang="en-US" sz="1600" dirty="0" smtClean="0">
              <a:latin typeface="Consolas"/>
              <a:cs typeface="Consolas"/>
            </a:endParaRPr>
          </a:p>
          <a:p>
            <a:pPr algn="l"/>
            <a:endParaRPr lang="en-US" sz="1600" dirty="0" smtClean="0">
              <a:latin typeface="Consolas"/>
              <a:cs typeface="Consolas"/>
            </a:endParaRPr>
          </a:p>
          <a:p>
            <a:pPr algn="l"/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algn="l"/>
            <a:r>
              <a:rPr lang="en-US" sz="1600" dirty="0" smtClean="0">
                <a:latin typeface="Consolas"/>
                <a:cs typeface="Consolas"/>
              </a:rPr>
              <a:t>reduce(key: ________, values: list of </a:t>
            </a:r>
            <a:r>
              <a:rPr lang="en-US" sz="1600" dirty="0" smtClean="0">
                <a:latin typeface="Consolas"/>
                <a:cs typeface="Consolas"/>
              </a:rPr>
              <a:t>____________________</a:t>
            </a:r>
            <a:r>
              <a:rPr lang="en-US" sz="1600" dirty="0">
                <a:latin typeface="Consolas"/>
                <a:cs typeface="Consolas"/>
              </a:rPr>
              <a:t>_</a:t>
            </a:r>
            <a:r>
              <a:rPr lang="en-US" sz="1600" dirty="0" smtClean="0">
                <a:latin typeface="Consolas"/>
                <a:cs typeface="Consolas"/>
              </a:rPr>
              <a:t>________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{</a:t>
            </a:r>
            <a:br>
              <a:rPr lang="en-US" sz="1600" dirty="0" smtClean="0">
                <a:latin typeface="Consolas"/>
                <a:cs typeface="Consolas"/>
              </a:rPr>
            </a:br>
            <a:endParaRPr lang="en-US" sz="1600" dirty="0" smtClean="0">
              <a:latin typeface="Consolas"/>
              <a:cs typeface="Consolas"/>
            </a:endParaRPr>
          </a:p>
          <a:p>
            <a:pPr algn="l"/>
            <a:endParaRPr lang="en-US" sz="1600" dirty="0" smtClean="0">
              <a:latin typeface="Consolas"/>
              <a:cs typeface="Consolas"/>
            </a:endParaRPr>
          </a:p>
          <a:p>
            <a:pPr algn="l"/>
            <a:r>
              <a:rPr lang="en-US" sz="1600" dirty="0" smtClean="0">
                <a:latin typeface="Consolas"/>
                <a:cs typeface="Consolas"/>
              </a:rPr>
              <a:t/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98041" y="2397974"/>
            <a:ext cx="5712421" cy="8802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latin typeface="Consolas"/>
                <a:cs typeface="Consolas"/>
              </a:rPr>
              <a:t>for </a:t>
            </a:r>
            <a:r>
              <a:rPr lang="en-US" sz="1600" b="1" dirty="0" smtClean="0">
                <a:latin typeface="Consolas"/>
                <a:cs typeface="Consolas"/>
              </a:rPr>
              <a:t>each </a:t>
            </a:r>
            <a:r>
              <a:rPr lang="en-US" sz="1600" b="1" dirty="0" err="1" smtClean="0">
                <a:latin typeface="Consolas"/>
                <a:cs typeface="Consolas"/>
              </a:rPr>
              <a:t>otherNode</a:t>
            </a:r>
            <a:r>
              <a:rPr lang="en-US" sz="1600" b="1" dirty="0" smtClean="0">
                <a:latin typeface="Consolas"/>
                <a:cs typeface="Consolas"/>
              </a:rPr>
              <a:t>, </a:t>
            </a:r>
            <a:r>
              <a:rPr lang="en-US" sz="1600" b="1" dirty="0" err="1" smtClean="0">
                <a:latin typeface="Consolas"/>
                <a:cs typeface="Consolas"/>
              </a:rPr>
              <a:t>relType</a:t>
            </a:r>
            <a:r>
              <a:rPr lang="en-US" sz="1600" b="1" dirty="0" smtClean="0">
                <a:latin typeface="Consolas"/>
                <a:cs typeface="Consolas"/>
              </a:rPr>
              <a:t>, strength in </a:t>
            </a:r>
            <a:r>
              <a:rPr lang="en-US" sz="1600" b="1" dirty="0" smtClean="0">
                <a:latin typeface="Consolas"/>
                <a:cs typeface="Consolas"/>
              </a:rPr>
              <a:t>value</a:t>
            </a:r>
            <a:r>
              <a:rPr lang="en-US" sz="1600" b="1" dirty="0" smtClean="0">
                <a:latin typeface="Consolas"/>
                <a:cs typeface="Consolas"/>
              </a:rPr>
              <a:t>:</a:t>
            </a:r>
          </a:p>
          <a:p>
            <a:pPr algn="l"/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 for each n in list of </a:t>
            </a:r>
            <a:r>
              <a:rPr lang="en-US" sz="1600" b="1" dirty="0" err="1" smtClean="0">
                <a:latin typeface="Consolas"/>
                <a:cs typeface="Consolas"/>
              </a:rPr>
              <a:t>otherNodes</a:t>
            </a:r>
            <a:r>
              <a:rPr lang="en-US" sz="1600" b="1" dirty="0" smtClean="0">
                <a:latin typeface="Consolas"/>
                <a:cs typeface="Consolas"/>
              </a:rPr>
              <a:t>:</a:t>
            </a:r>
            <a:r>
              <a:rPr lang="en-US" sz="1600" b="1" dirty="0" smtClean="0">
                <a:latin typeface="Consolas"/>
                <a:cs typeface="Consolas"/>
              </a:rPr>
              <a:t/>
            </a:r>
            <a:br>
              <a:rPr lang="en-US" sz="1600" b="1" dirty="0" smtClean="0">
                <a:latin typeface="Consolas"/>
                <a:cs typeface="Consolas"/>
              </a:rPr>
            </a:br>
            <a:r>
              <a:rPr lang="en-US" sz="1600" b="1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  emit(n, </a:t>
            </a:r>
            <a:r>
              <a:rPr lang="en-US" sz="1600" b="1" dirty="0" smtClean="0">
                <a:latin typeface="Consolas"/>
                <a:cs typeface="Consolas"/>
              </a:rPr>
              <a:t>&lt;node, </a:t>
            </a:r>
            <a:r>
              <a:rPr lang="en-US" sz="1600" b="1" dirty="0" err="1" smtClean="0">
                <a:latin typeface="Consolas"/>
                <a:cs typeface="Consolas"/>
              </a:rPr>
              <a:t>otherNode</a:t>
            </a:r>
            <a:r>
              <a:rPr lang="en-US" sz="1600" b="1" dirty="0">
                <a:latin typeface="Consolas"/>
                <a:cs typeface="Consolas"/>
              </a:rPr>
              <a:t>, </a:t>
            </a:r>
            <a:r>
              <a:rPr lang="en-US" sz="1600" b="1" dirty="0" err="1">
                <a:latin typeface="Consolas"/>
                <a:cs typeface="Consolas"/>
              </a:rPr>
              <a:t>relType</a:t>
            </a:r>
            <a:r>
              <a:rPr lang="en-US" sz="1600" b="1" dirty="0">
                <a:latin typeface="Consolas"/>
                <a:cs typeface="Consolas"/>
              </a:rPr>
              <a:t>, strength</a:t>
            </a:r>
            <a:r>
              <a:rPr lang="en-US" sz="1600" b="1" dirty="0" smtClean="0">
                <a:latin typeface="Consolas"/>
                <a:cs typeface="Consolas"/>
              </a:rPr>
              <a:t>&gt;</a:t>
            </a:r>
            <a:r>
              <a:rPr lang="en-US" sz="1600" b="1" dirty="0" smtClean="0">
                <a:latin typeface="Consolas"/>
                <a:cs typeface="Consolas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4119" y="4047076"/>
            <a:ext cx="6727723" cy="8802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latin typeface="Consolas"/>
                <a:cs typeface="Consolas"/>
              </a:rPr>
              <a:t>for </a:t>
            </a:r>
            <a:r>
              <a:rPr lang="en-US" sz="1600" b="1" dirty="0" smtClean="0">
                <a:latin typeface="Consolas"/>
                <a:cs typeface="Consolas"/>
              </a:rPr>
              <a:t>each </a:t>
            </a:r>
            <a:r>
              <a:rPr lang="en-US" sz="1600" b="1" dirty="0" smtClean="0">
                <a:latin typeface="Consolas"/>
                <a:cs typeface="Consolas"/>
              </a:rPr>
              <a:t>&lt;</a:t>
            </a:r>
            <a:r>
              <a:rPr lang="en-US" sz="1600" b="1" dirty="0" err="1" smtClean="0">
                <a:latin typeface="Consolas"/>
                <a:cs typeface="Consolas"/>
              </a:rPr>
              <a:t>src,dst</a:t>
            </a:r>
            <a:r>
              <a:rPr lang="en-US" sz="1600" b="1" dirty="0" smtClean="0">
                <a:latin typeface="Consolas"/>
                <a:cs typeface="Consolas"/>
              </a:rPr>
              <a:t>&gt; find the </a:t>
            </a:r>
            <a:r>
              <a:rPr lang="en-US" sz="1600" b="1" dirty="0" err="1" smtClean="0">
                <a:latin typeface="Consolas"/>
                <a:cs typeface="Consolas"/>
              </a:rPr>
              <a:t>dst</a:t>
            </a:r>
            <a:r>
              <a:rPr lang="en-US" sz="1600" b="1" dirty="0" smtClean="0">
                <a:latin typeface="Consolas"/>
                <a:cs typeface="Consolas"/>
              </a:rPr>
              <a:t> where strength is highest:</a:t>
            </a:r>
          </a:p>
          <a:p>
            <a:pPr algn="l"/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 if (node != </a:t>
            </a:r>
            <a:r>
              <a:rPr lang="en-US" sz="1600" b="1" dirty="0" err="1" smtClean="0">
                <a:latin typeface="Consolas"/>
                <a:cs typeface="Consolas"/>
              </a:rPr>
              <a:t>dst</a:t>
            </a:r>
            <a:r>
              <a:rPr lang="en-US" sz="1600" b="1" dirty="0" smtClean="0">
                <a:latin typeface="Consolas"/>
                <a:cs typeface="Consolas"/>
              </a:rPr>
              <a:t>) emit(node</a:t>
            </a:r>
            <a:r>
              <a:rPr lang="en-US" sz="1600" b="1" dirty="0">
                <a:latin typeface="Consolas"/>
                <a:cs typeface="Consolas"/>
              </a:rPr>
              <a:t>, "</a:t>
            </a:r>
            <a:r>
              <a:rPr lang="en-US" sz="1600" b="1" dirty="0" smtClean="0">
                <a:latin typeface="Consolas"/>
                <a:cs typeface="Consolas"/>
              </a:rPr>
              <a:t>NO"); return</a:t>
            </a:r>
            <a:r>
              <a:rPr lang="en-US" sz="1600" b="1" dirty="0" smtClean="0">
                <a:latin typeface="Consolas"/>
                <a:cs typeface="Consolas"/>
              </a:rPr>
              <a:t/>
            </a:r>
            <a:br>
              <a:rPr lang="en-US" sz="1600" b="1" dirty="0" smtClean="0">
                <a:latin typeface="Consolas"/>
                <a:cs typeface="Consolas"/>
              </a:rPr>
            </a:br>
            <a:r>
              <a:rPr lang="en-US" sz="1600" b="1" dirty="0" smtClean="0">
                <a:latin typeface="Consolas"/>
                <a:cs typeface="Consolas"/>
              </a:rPr>
              <a:t>emit(</a:t>
            </a:r>
            <a:r>
              <a:rPr lang="en-US" sz="1600" b="1" dirty="0">
                <a:latin typeface="Consolas"/>
                <a:cs typeface="Consolas"/>
              </a:rPr>
              <a:t>node, "YES")</a:t>
            </a:r>
            <a:endParaRPr lang="en-US" sz="1600" b="1" dirty="0" smtClean="0"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9583" y="3563293"/>
            <a:ext cx="63591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latin typeface="Consolas"/>
                <a:cs typeface="Consolas"/>
              </a:rPr>
              <a:t>node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77073" y="3534275"/>
            <a:ext cx="345619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latin typeface="Consolas"/>
                <a:cs typeface="Consolas"/>
              </a:rPr>
              <a:t>&lt;</a:t>
            </a:r>
            <a:r>
              <a:rPr lang="en-US" sz="1600" dirty="0" err="1" smtClean="0">
                <a:latin typeface="Consolas"/>
                <a:cs typeface="Consolas"/>
              </a:rPr>
              <a:t>src</a:t>
            </a:r>
            <a:r>
              <a:rPr lang="en-US" sz="1600" dirty="0" smtClean="0">
                <a:latin typeface="Consolas"/>
                <a:cs typeface="Consolas"/>
              </a:rPr>
              <a:t>, </a:t>
            </a:r>
            <a:r>
              <a:rPr lang="en-US" sz="1600" dirty="0" err="1" smtClean="0">
                <a:latin typeface="Consolas"/>
                <a:cs typeface="Consolas"/>
              </a:rPr>
              <a:t>dst</a:t>
            </a:r>
            <a:r>
              <a:rPr lang="en-US" sz="1600" dirty="0" smtClean="0">
                <a:latin typeface="Consolas"/>
                <a:cs typeface="Consolas"/>
              </a:rPr>
              <a:t>, </a:t>
            </a:r>
            <a:r>
              <a:rPr lang="en-US" sz="1600" dirty="0" err="1" smtClean="0">
                <a:latin typeface="Consolas"/>
                <a:cs typeface="Consolas"/>
              </a:rPr>
              <a:t>relType</a:t>
            </a:r>
            <a:r>
              <a:rPr lang="en-US" sz="1600" dirty="0" smtClean="0">
                <a:latin typeface="Consolas"/>
                <a:cs typeface="Consolas"/>
              </a:rPr>
              <a:t>, strength&gt;</a:t>
            </a:r>
          </a:p>
        </p:txBody>
      </p:sp>
    </p:spTree>
    <p:extLst>
      <p:ext uri="{BB962C8B-B14F-4D97-AF65-F5344CB8AC3E}">
        <p14:creationId xmlns:p14="http://schemas.microsoft.com/office/powerpoint/2010/main" val="231669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 we do this in MapReduce?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90600" y="5637006"/>
            <a:ext cx="7772400" cy="554243"/>
          </a:xfrm>
        </p:spPr>
        <p:txBody>
          <a:bodyPr/>
          <a:lstStyle/>
          <a:p>
            <a:r>
              <a:rPr lang="en-US" smtClean="0"/>
              <a:t>Using single-edge data representation?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6623" y="1818043"/>
            <a:ext cx="6163666" cy="2850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smtClean="0">
                <a:latin typeface="Consolas"/>
                <a:cs typeface="Consolas"/>
              </a:rPr>
              <a:t>map(key: node, value: &lt;otherNode, relType, strength&gt;)</a:t>
            </a:r>
          </a:p>
          <a:p>
            <a:pPr algn="l"/>
            <a:r>
              <a:rPr lang="en-US" sz="1600" smtClean="0">
                <a:latin typeface="Consolas"/>
                <a:cs typeface="Consolas"/>
              </a:rPr>
              <a:t>{</a:t>
            </a:r>
          </a:p>
          <a:p>
            <a:pPr algn="l"/>
            <a:endParaRPr lang="en-US" sz="1600" smtClean="0">
              <a:latin typeface="Consolas"/>
              <a:cs typeface="Consolas"/>
            </a:endParaRPr>
          </a:p>
          <a:p>
            <a:pPr algn="l"/>
            <a:endParaRPr lang="en-US" sz="1600" smtClean="0">
              <a:latin typeface="Consolas"/>
              <a:cs typeface="Consolas"/>
            </a:endParaRPr>
          </a:p>
          <a:p>
            <a:pPr algn="l"/>
            <a:r>
              <a:rPr lang="en-US" sz="1600" smtClean="0">
                <a:latin typeface="Consolas"/>
                <a:cs typeface="Consolas"/>
              </a:rPr>
              <a:t>}</a:t>
            </a:r>
          </a:p>
          <a:p>
            <a:pPr algn="l"/>
            <a:r>
              <a:rPr lang="en-US" sz="1600" smtClean="0">
                <a:latin typeface="Consolas"/>
                <a:cs typeface="Consolas"/>
              </a:rPr>
              <a:t>reduce(key: ________, values: list of _________)</a:t>
            </a:r>
            <a:br>
              <a:rPr lang="en-US" sz="1600" smtClean="0">
                <a:latin typeface="Consolas"/>
                <a:cs typeface="Consolas"/>
              </a:rPr>
            </a:br>
            <a:r>
              <a:rPr lang="en-US" sz="1600" smtClean="0">
                <a:latin typeface="Consolas"/>
                <a:cs typeface="Consolas"/>
              </a:rPr>
              <a:t>{</a:t>
            </a:r>
            <a:br>
              <a:rPr lang="en-US" sz="1600" smtClean="0">
                <a:latin typeface="Consolas"/>
                <a:cs typeface="Consolas"/>
              </a:rPr>
            </a:br>
            <a:endParaRPr lang="en-US" sz="1600" smtClean="0">
              <a:latin typeface="Consolas"/>
              <a:cs typeface="Consolas"/>
            </a:endParaRPr>
          </a:p>
          <a:p>
            <a:pPr algn="l"/>
            <a:r>
              <a:rPr lang="en-US" sz="1600" smtClean="0">
                <a:latin typeface="Consolas"/>
                <a:cs typeface="Consolas"/>
              </a:rPr>
              <a:t/>
            </a:r>
            <a:br>
              <a:rPr lang="en-US" sz="1600" smtClean="0">
                <a:latin typeface="Consolas"/>
                <a:cs typeface="Consolas"/>
              </a:rPr>
            </a:br>
            <a:r>
              <a:rPr lang="en-US" sz="160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69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real-world use case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variant that is actually used in social networks today: "Who are the friends of multiple of my friends?"</a:t>
            </a:r>
          </a:p>
          <a:p>
            <a:pPr lvl="1"/>
            <a:r>
              <a:rPr lang="en-US" smtClean="0"/>
              <a:t>Where have you seen this before?</a:t>
            </a:r>
          </a:p>
          <a:p>
            <a:pPr lvl="1"/>
            <a:endParaRPr lang="en-US" smtClean="0"/>
          </a:p>
          <a:p>
            <a:r>
              <a:rPr lang="en-US" smtClean="0"/>
              <a:t>Friend recommendation!</a:t>
            </a:r>
          </a:p>
          <a:p>
            <a:pPr lvl="1"/>
            <a:r>
              <a:rPr lang="en-US" smtClean="0"/>
              <a:t>Maybe these people should be my friends too!</a:t>
            </a:r>
          </a:p>
          <a:p>
            <a:pPr lvl="1"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172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Generalizing…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Now suppose we want to go beyond direct friend relationships</a:t>
            </a:r>
          </a:p>
          <a:p>
            <a:pPr lvl="1"/>
            <a:r>
              <a:rPr lang="en-US" smtClean="0"/>
              <a:t>Example: How many of my friends' friends (distance-2 neighbors) have me as their best friend's best friend?</a:t>
            </a:r>
          </a:p>
          <a:p>
            <a:pPr lvl="1"/>
            <a:r>
              <a:rPr lang="en-US" smtClean="0"/>
              <a:t>What do we need to do?</a:t>
            </a:r>
          </a:p>
          <a:p>
            <a:endParaRPr lang="en-US" smtClean="0"/>
          </a:p>
          <a:p>
            <a:r>
              <a:rPr lang="en-US" smtClean="0"/>
              <a:t>How about distance k&gt;2?</a:t>
            </a:r>
          </a:p>
          <a:p>
            <a:endParaRPr lang="en-US" smtClean="0"/>
          </a:p>
          <a:p>
            <a:r>
              <a:rPr lang="en-US" smtClean="0"/>
              <a:t>To compute the answer, we need to run multiple iterations of MapReduce!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7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we have seen so far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saw how the </a:t>
            </a:r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 smtClean="0"/>
              <a:t>model could be used to </a:t>
            </a:r>
            <a:r>
              <a:rPr lang="en-US" dirty="0" smtClean="0">
                <a:solidFill>
                  <a:srgbClr val="FF9900"/>
                </a:solidFill>
              </a:rPr>
              <a:t>filter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9900"/>
                </a:solidFill>
              </a:rPr>
              <a:t>collect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9900"/>
                </a:solidFill>
              </a:rPr>
              <a:t>aggregate</a:t>
            </a:r>
            <a:r>
              <a:rPr lang="en-US" dirty="0" smtClean="0"/>
              <a:t> </a:t>
            </a:r>
            <a:r>
              <a:rPr lang="en-US" dirty="0" smtClean="0"/>
              <a:t>values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useful for data with limited structure</a:t>
            </a:r>
          </a:p>
          <a:p>
            <a:pPr lvl="1"/>
            <a:r>
              <a:rPr lang="en-US" dirty="0" smtClean="0"/>
              <a:t>We could extract pieces of input data items and collect them to run various reduce operations</a:t>
            </a:r>
          </a:p>
          <a:p>
            <a:pPr lvl="1"/>
            <a:r>
              <a:rPr lang="en-US" dirty="0" smtClean="0"/>
              <a:t>We could “join” two different data sets on a common key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that’s not enough…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406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olidFill>
                  <a:srgbClr val="FF9900"/>
                </a:solidFill>
              </a:rPr>
              <a:t>Iterative</a:t>
            </a:r>
            <a:r>
              <a:rPr lang="en-US" smtClean="0">
                <a:solidFill>
                  <a:srgbClr val="990000"/>
                </a:solidFill>
              </a:rPr>
              <a:t> </a:t>
            </a:r>
            <a:r>
              <a:rPr lang="en-US" smtClean="0"/>
              <a:t>MapReduce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6979"/>
            <a:ext cx="7540214" cy="5163670"/>
          </a:xfrm>
        </p:spPr>
        <p:txBody>
          <a:bodyPr/>
          <a:lstStyle/>
          <a:p>
            <a:r>
              <a:rPr lang="en-US" sz="2400" smtClean="0"/>
              <a:t>The basic model:</a:t>
            </a:r>
          </a:p>
          <a:p>
            <a:pPr lvl="1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/>
            </a:r>
            <a:br>
              <a:rPr lang="en-US" sz="1600" b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</a:br>
            <a:endParaRPr lang="en-US" sz="2000" smtClean="0">
              <a:sym typeface="Wingdings" pitchFamily="2" charset="2"/>
            </a:endParaRPr>
          </a:p>
          <a:p>
            <a:pPr>
              <a:buNone/>
            </a:pPr>
            <a:r>
              <a:rPr lang="en-US" sz="2400" smtClean="0">
                <a:sym typeface="Wingdings" pitchFamily="2" charset="2"/>
              </a:rPr>
              <a:t/>
            </a:r>
            <a:br>
              <a:rPr lang="en-US" sz="2400" smtClean="0">
                <a:sym typeface="Wingdings" pitchFamily="2" charset="2"/>
              </a:rPr>
            </a:br>
            <a:endParaRPr lang="en-US" sz="1400" smtClean="0">
              <a:sym typeface="Wingdings" pitchFamily="2" charset="2"/>
            </a:endParaRPr>
          </a:p>
          <a:p>
            <a:endParaRPr lang="en-US" sz="2400" smtClean="0">
              <a:sym typeface="Wingdings" pitchFamily="2" charset="2"/>
            </a:endParaRPr>
          </a:p>
          <a:p>
            <a:endParaRPr lang="en-US" sz="2400" smtClean="0">
              <a:sym typeface="Wingdings" pitchFamily="2" charset="2"/>
            </a:endParaRPr>
          </a:p>
          <a:p>
            <a:endParaRPr lang="en-US" sz="2400" smtClean="0">
              <a:sym typeface="Wingdings" pitchFamily="2" charset="2"/>
            </a:endParaRPr>
          </a:p>
          <a:p>
            <a:endParaRPr lang="en-US" sz="2400" smtClean="0">
              <a:sym typeface="Wingdings" pitchFamily="2" charset="2"/>
            </a:endParaRPr>
          </a:p>
          <a:p>
            <a:endParaRPr lang="en-US" sz="2400" smtClean="0">
              <a:sym typeface="Wingdings" pitchFamily="2" charset="2"/>
            </a:endParaRPr>
          </a:p>
          <a:p>
            <a:r>
              <a:rPr lang="en-US" sz="2400" smtClean="0">
                <a:sym typeface="Wingdings" pitchFamily="2" charset="2"/>
              </a:rPr>
              <a:t>Note that reduce output must be compatible with the map input!</a:t>
            </a:r>
          </a:p>
          <a:p>
            <a:pPr lvl="1"/>
            <a:r>
              <a:rPr lang="en-US" sz="1600" smtClean="0">
                <a:sym typeface="Wingdings" pitchFamily="2" charset="2"/>
              </a:rPr>
              <a:t>What can happen if we filter out some information in the mapper or in the reducer?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37456" y="1914861"/>
            <a:ext cx="8149841" cy="320577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lvl="1" algn="l">
              <a:spcBef>
                <a:spcPts val="0"/>
              </a:spcBef>
              <a:buNone/>
            </a:pPr>
            <a:r>
              <a:rPr lang="en-US" sz="1800" b="1" dirty="0" smtClean="0">
                <a:latin typeface="Consolas"/>
                <a:cs typeface="Consolas"/>
              </a:rPr>
              <a:t>copy files from input </a:t>
            </a:r>
            <a:r>
              <a:rPr lang="en-US" sz="1800" b="1" dirty="0" err="1" smtClean="0">
                <a:latin typeface="Consolas"/>
                <a:cs typeface="Consolas"/>
              </a:rPr>
              <a:t>dir</a:t>
            </a:r>
            <a:r>
              <a:rPr lang="en-US" sz="1800" b="1" dirty="0" smtClean="0">
                <a:latin typeface="Consolas"/>
                <a:cs typeface="Consolas"/>
              </a:rPr>
              <a:t> </a:t>
            </a:r>
            <a:r>
              <a:rPr lang="en-US" sz="1800" b="1" dirty="0" smtClean="0">
                <a:latin typeface="Consolas"/>
                <a:cs typeface="Consolas"/>
                <a:sym typeface="Wingdings" pitchFamily="2" charset="2"/>
              </a:rPr>
              <a:t> staging </a:t>
            </a:r>
            <a:r>
              <a:rPr lang="en-US" sz="1800" b="1" dirty="0" err="1" smtClean="0">
                <a:latin typeface="Consolas"/>
                <a:cs typeface="Consolas"/>
                <a:sym typeface="Wingdings" pitchFamily="2" charset="2"/>
              </a:rPr>
              <a:t>dir</a:t>
            </a:r>
            <a:r>
              <a:rPr lang="en-US" sz="1800" b="1" dirty="0" smtClean="0">
                <a:latin typeface="Consolas"/>
                <a:cs typeface="Consolas"/>
                <a:sym typeface="Wingdings" pitchFamily="2" charset="2"/>
              </a:rPr>
              <a:t> N = </a:t>
            </a:r>
            <a:r>
              <a:rPr lang="en-US" sz="1800" b="1" dirty="0" smtClean="0">
                <a:latin typeface="Consolas"/>
                <a:cs typeface="Consolas"/>
                <a:sym typeface="Wingdings" pitchFamily="2" charset="2"/>
              </a:rPr>
              <a:t>1</a:t>
            </a:r>
            <a:br>
              <a:rPr lang="en-US" sz="1800" b="1" dirty="0" smtClean="0">
                <a:latin typeface="Consolas"/>
                <a:cs typeface="Consolas"/>
                <a:sym typeface="Wingdings" pitchFamily="2" charset="2"/>
              </a:rPr>
            </a:br>
            <a:r>
              <a:rPr lang="en-US" sz="1800" b="1" dirty="0" smtClean="0">
                <a:latin typeface="Consolas"/>
                <a:cs typeface="Consolas"/>
                <a:sym typeface="Wingdings" pitchFamily="2" charset="2"/>
              </a:rPr>
              <a:t>(optional: do some </a:t>
            </a:r>
            <a:r>
              <a:rPr lang="en-US" sz="1800" b="1" dirty="0" smtClean="0">
                <a:solidFill>
                  <a:srgbClr val="C00000"/>
                </a:solidFill>
                <a:latin typeface="Consolas"/>
                <a:cs typeface="Consolas"/>
                <a:sym typeface="Wingdings" pitchFamily="2" charset="2"/>
              </a:rPr>
              <a:t>preprocessing</a:t>
            </a:r>
            <a:r>
              <a:rPr lang="en-US" sz="1800" b="1" dirty="0" smtClean="0">
                <a:latin typeface="Consolas"/>
                <a:cs typeface="Consolas"/>
                <a:sym typeface="Wingdings" pitchFamily="2" charset="2"/>
              </a:rPr>
              <a:t>)</a:t>
            </a:r>
            <a:br>
              <a:rPr lang="en-US" sz="1800" b="1" dirty="0" smtClean="0">
                <a:latin typeface="Consolas"/>
                <a:cs typeface="Consolas"/>
                <a:sym typeface="Wingdings" pitchFamily="2" charset="2"/>
              </a:rPr>
            </a:br>
            <a:endParaRPr lang="en-US" sz="1800" b="1" dirty="0" smtClean="0">
              <a:latin typeface="Consolas"/>
              <a:cs typeface="Consolas"/>
            </a:endParaRPr>
          </a:p>
          <a:p>
            <a:pPr marL="0" lvl="1" indent="-569913" algn="l">
              <a:spcBef>
                <a:spcPts val="0"/>
              </a:spcBef>
              <a:buNone/>
            </a:pPr>
            <a:r>
              <a:rPr lang="en-US" sz="1800" b="1" dirty="0" smtClean="0">
                <a:latin typeface="Consolas"/>
                <a:cs typeface="Consolas"/>
              </a:rPr>
              <a:t>while (!terminating condition) {</a:t>
            </a:r>
          </a:p>
          <a:p>
            <a:pPr marL="0" lvl="1" algn="l">
              <a:spcBef>
                <a:spcPts val="0"/>
              </a:spcBef>
              <a:buNone/>
            </a:pPr>
            <a:r>
              <a:rPr lang="en-US" sz="1800" b="1" dirty="0" smtClean="0">
                <a:latin typeface="Consolas"/>
                <a:cs typeface="Consolas"/>
              </a:rPr>
              <a:t>  </a:t>
            </a:r>
            <a:r>
              <a:rPr lang="en-US" sz="1800" b="1" dirty="0" smtClean="0">
                <a:solidFill>
                  <a:srgbClr val="C00000"/>
                </a:solidFill>
                <a:latin typeface="Consolas"/>
                <a:cs typeface="Consolas"/>
              </a:rPr>
              <a:t>map </a:t>
            </a:r>
            <a:r>
              <a:rPr lang="en-US" sz="1800" b="1" dirty="0" smtClean="0">
                <a:latin typeface="Consolas"/>
                <a:cs typeface="Consolas"/>
              </a:rPr>
              <a:t>from staging </a:t>
            </a:r>
            <a:r>
              <a:rPr lang="en-US" sz="1800" b="1" dirty="0" err="1" smtClean="0">
                <a:latin typeface="Consolas"/>
                <a:cs typeface="Consolas"/>
              </a:rPr>
              <a:t>dir</a:t>
            </a:r>
            <a:r>
              <a:rPr lang="en-US" sz="1800" b="1" dirty="0" smtClean="0">
                <a:latin typeface="Consolas"/>
                <a:cs typeface="Consolas"/>
              </a:rPr>
              <a:t> </a:t>
            </a:r>
            <a:r>
              <a:rPr lang="en-US" sz="1800" b="1" dirty="0" smtClean="0">
                <a:latin typeface="Consolas"/>
                <a:cs typeface="Consolas"/>
              </a:rPr>
              <a:t>N</a:t>
            </a:r>
            <a:endParaRPr lang="en-US" sz="1800" b="1" dirty="0" smtClean="0">
              <a:latin typeface="Consolas"/>
              <a:cs typeface="Consolas"/>
            </a:endParaRPr>
          </a:p>
          <a:p>
            <a:pPr marL="0" lvl="1" algn="l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onsolas"/>
                <a:cs typeface="Consolas"/>
              </a:rPr>
              <a:t>  reduce</a:t>
            </a:r>
            <a:r>
              <a:rPr lang="en-US" sz="1800" b="1" dirty="0" smtClean="0">
                <a:latin typeface="Consolas"/>
                <a:cs typeface="Consolas"/>
              </a:rPr>
              <a:t> into staging </a:t>
            </a:r>
            <a:r>
              <a:rPr lang="en-US" sz="1800" b="1" dirty="0" err="1" smtClean="0">
                <a:latin typeface="Consolas"/>
                <a:cs typeface="Consolas"/>
              </a:rPr>
              <a:t>dir</a:t>
            </a:r>
            <a:r>
              <a:rPr lang="en-US" sz="1800" b="1" dirty="0" smtClean="0">
                <a:latin typeface="Consolas"/>
                <a:cs typeface="Consolas"/>
              </a:rPr>
              <a:t> </a:t>
            </a:r>
            <a:r>
              <a:rPr lang="en-US" sz="1800" b="1" dirty="0" smtClean="0">
                <a:latin typeface="Consolas"/>
                <a:cs typeface="Consolas"/>
              </a:rPr>
              <a:t>N+1</a:t>
            </a:r>
            <a:endParaRPr lang="en-US" sz="1800" b="1" dirty="0" smtClean="0">
              <a:latin typeface="Consolas"/>
              <a:cs typeface="Consolas"/>
            </a:endParaRPr>
          </a:p>
          <a:p>
            <a:pPr marL="0" lvl="1" algn="l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onsolas"/>
                <a:cs typeface="Consolas"/>
              </a:rPr>
              <a:t>  </a:t>
            </a:r>
            <a:r>
              <a:rPr lang="en-US" sz="1800" b="1" dirty="0" smtClean="0">
                <a:latin typeface="Consolas"/>
                <a:cs typeface="Consolas"/>
              </a:rPr>
              <a:t>N = N + 1 (optimizatio</a:t>
            </a:r>
            <a:r>
              <a:rPr lang="en-US" sz="1800" b="1" dirty="0" smtClean="0">
                <a:latin typeface="Consolas"/>
                <a:cs typeface="Consolas"/>
              </a:rPr>
              <a:t>n: </a:t>
            </a:r>
            <a:r>
              <a:rPr lang="en-US" sz="1800" b="1" dirty="0" smtClean="0">
                <a:latin typeface="Consolas"/>
                <a:cs typeface="Consolas"/>
              </a:rPr>
              <a:t>use only 2 staging </a:t>
            </a:r>
            <a:r>
              <a:rPr lang="en-US" sz="1800" b="1" dirty="0" err="1" smtClean="0">
                <a:latin typeface="Consolas"/>
                <a:cs typeface="Consolas"/>
              </a:rPr>
              <a:t>dirs</a:t>
            </a:r>
            <a:r>
              <a:rPr lang="en-US" sz="1800" b="1" dirty="0" smtClean="0">
                <a:latin typeface="Consolas"/>
                <a:cs typeface="Consolas"/>
              </a:rPr>
              <a:t> alternately)</a:t>
            </a:r>
            <a:endParaRPr lang="en-US" sz="1800" b="1" dirty="0" smtClean="0">
              <a:latin typeface="Consolas"/>
              <a:cs typeface="Consolas"/>
              <a:sym typeface="Wingdings" pitchFamily="2" charset="2"/>
            </a:endParaRPr>
          </a:p>
          <a:p>
            <a:pPr marL="0" lvl="1" indent="-569913" algn="l">
              <a:spcBef>
                <a:spcPts val="0"/>
              </a:spcBef>
              <a:buNone/>
            </a:pPr>
            <a:r>
              <a:rPr lang="en-US" sz="1800" b="1" dirty="0" smtClean="0">
                <a:latin typeface="Consolas"/>
                <a:cs typeface="Consolas"/>
                <a:sym typeface="Wingdings" pitchFamily="2" charset="2"/>
              </a:rPr>
              <a:t>}</a:t>
            </a:r>
          </a:p>
          <a:p>
            <a:pPr marL="0" lvl="1" indent="-569913" algn="l">
              <a:spcBef>
                <a:spcPts val="0"/>
              </a:spcBef>
              <a:buNone/>
            </a:pPr>
            <a:endParaRPr lang="en-US" sz="1800" b="1" dirty="0" smtClean="0">
              <a:latin typeface="Consolas"/>
              <a:cs typeface="Consolas"/>
              <a:sym typeface="Wingdings" pitchFamily="2" charset="2"/>
            </a:endParaRPr>
          </a:p>
          <a:p>
            <a:pPr marL="0" lvl="1" indent="-569913" algn="l">
              <a:spcBef>
                <a:spcPts val="0"/>
              </a:spcBef>
            </a:pPr>
            <a:r>
              <a:rPr lang="en-US" sz="1800" b="1" dirty="0" smtClean="0">
                <a:latin typeface="Consolas"/>
                <a:cs typeface="Consolas"/>
                <a:sym typeface="Wingdings" pitchFamily="2" charset="2"/>
              </a:rPr>
              <a:t>(optional: </a:t>
            </a:r>
            <a:r>
              <a:rPr lang="en-US" sz="1800" b="1" dirty="0" err="1" smtClean="0">
                <a:solidFill>
                  <a:srgbClr val="C00000"/>
                </a:solidFill>
                <a:latin typeface="Consolas"/>
                <a:cs typeface="Consolas"/>
                <a:sym typeface="Wingdings" pitchFamily="2" charset="2"/>
              </a:rPr>
              <a:t>postprocessing</a:t>
            </a:r>
            <a:r>
              <a:rPr lang="en-US" sz="1800" b="1" dirty="0" smtClean="0">
                <a:latin typeface="Consolas"/>
                <a:cs typeface="Consolas"/>
                <a:sym typeface="Wingdings" pitchFamily="2" charset="2"/>
              </a:rPr>
              <a:t>)</a:t>
            </a:r>
            <a:endParaRPr lang="en-US" sz="1800" dirty="0" smtClean="0">
              <a:latin typeface="Consolas"/>
              <a:cs typeface="Consolas"/>
            </a:endParaRPr>
          </a:p>
          <a:p>
            <a:pPr marL="0" lvl="1" indent="-569913" algn="l">
              <a:spcBef>
                <a:spcPts val="0"/>
              </a:spcBef>
              <a:buNone/>
            </a:pPr>
            <a:r>
              <a:rPr lang="en-US" sz="1800" b="1" dirty="0" smtClean="0">
                <a:latin typeface="Consolas"/>
                <a:cs typeface="Consolas"/>
                <a:sym typeface="Wingdings" pitchFamily="2" charset="2"/>
              </a:rPr>
              <a:t>move or process files </a:t>
            </a:r>
            <a:r>
              <a:rPr lang="en-US" sz="1800" b="1" dirty="0" smtClean="0">
                <a:latin typeface="Consolas"/>
                <a:cs typeface="Consolas"/>
                <a:sym typeface="Wingdings" pitchFamily="2" charset="2"/>
              </a:rPr>
              <a:t>from staging </a:t>
            </a:r>
            <a:r>
              <a:rPr lang="en-US" sz="1800" b="1" dirty="0" err="1" smtClean="0">
                <a:latin typeface="Consolas"/>
                <a:cs typeface="Consolas"/>
                <a:sym typeface="Wingdings" pitchFamily="2" charset="2"/>
              </a:rPr>
              <a:t>dir</a:t>
            </a:r>
            <a:r>
              <a:rPr lang="en-US" sz="1800" b="1" dirty="0" smtClean="0">
                <a:latin typeface="Consolas"/>
                <a:cs typeface="Consolas"/>
                <a:sym typeface="Wingdings" pitchFamily="2" charset="2"/>
              </a:rPr>
              <a:t> </a:t>
            </a:r>
            <a:r>
              <a:rPr lang="en-US" sz="1800" b="1" dirty="0" smtClean="0">
                <a:latin typeface="Consolas"/>
                <a:cs typeface="Consolas"/>
                <a:sym typeface="Wingdings" pitchFamily="2" charset="2"/>
              </a:rPr>
              <a:t>N+1 </a:t>
            </a:r>
            <a:r>
              <a:rPr lang="en-US" sz="1800" b="1" dirty="0" smtClean="0">
                <a:latin typeface="Consolas"/>
                <a:cs typeface="Consolas"/>
                <a:sym typeface="Wingdings" pitchFamily="2" charset="2"/>
              </a:rPr>
              <a:t> output </a:t>
            </a:r>
            <a:r>
              <a:rPr lang="en-US" sz="1800" b="1" dirty="0" err="1" smtClean="0">
                <a:latin typeface="Consolas"/>
                <a:cs typeface="Consolas"/>
                <a:sym typeface="Wingdings" pitchFamily="2" charset="2"/>
              </a:rPr>
              <a:t>dir</a:t>
            </a:r>
            <a:endParaRPr lang="en-US" sz="1800" b="1" dirty="0" smtClean="0">
              <a:latin typeface="Consolas"/>
              <a:cs typeface="Consolas"/>
              <a:sym typeface="Wingdings" pitchFamily="2" charset="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4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algorithms and MapReduce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772400" cy="4677316"/>
          </a:xfrm>
        </p:spPr>
        <p:txBody>
          <a:bodyPr/>
          <a:lstStyle/>
          <a:p>
            <a:r>
              <a:rPr lang="en-US" dirty="0" smtClean="0"/>
              <a:t>A centralized algorithm typically traverses a tree or a graph one item at a time (there’s only one “cursor”)</a:t>
            </a:r>
          </a:p>
          <a:p>
            <a:pPr lvl="1"/>
            <a:r>
              <a:rPr lang="en-US" dirty="0" smtClean="0"/>
              <a:t>You’ve learned breadth-first and depth-first traversals</a:t>
            </a:r>
          </a:p>
          <a:p>
            <a:endParaRPr lang="en-US" dirty="0" smtClean="0"/>
          </a:p>
          <a:p>
            <a:r>
              <a:rPr lang="en-US" dirty="0" smtClean="0"/>
              <a:t>Most algorithms that are based on graphs make use of multiple map/reduce stages processing one “wave” at a </a:t>
            </a:r>
            <a:r>
              <a:rPr lang="en-US" dirty="0" smtClean="0"/>
              <a:t>time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40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MapReduce on graphs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970520" cy="4532312"/>
          </a:xfrm>
        </p:spPr>
        <p:txBody>
          <a:bodyPr/>
          <a:lstStyle/>
          <a:p>
            <a:r>
              <a:rPr lang="en-US" smtClean="0"/>
              <a:t>Suppose we want to:</a:t>
            </a:r>
          </a:p>
          <a:p>
            <a:pPr lvl="1"/>
            <a:r>
              <a:rPr lang="en-US" smtClean="0"/>
              <a:t>compute a function for each vertex in a graph...</a:t>
            </a:r>
          </a:p>
          <a:p>
            <a:pPr lvl="1"/>
            <a:r>
              <a:rPr lang="en-US" smtClean="0"/>
              <a:t>... using data from vertices at most k hops away</a:t>
            </a:r>
          </a:p>
          <a:p>
            <a:pPr lvl="1"/>
            <a:endParaRPr lang="en-US" smtClean="0"/>
          </a:p>
          <a:p>
            <a:r>
              <a:rPr lang="en-US" smtClean="0"/>
              <a:t>We can do this as follows:</a:t>
            </a:r>
          </a:p>
          <a:p>
            <a:pPr lvl="1"/>
            <a:r>
              <a:rPr lang="en-US" smtClean="0"/>
              <a:t>"Push" information along the edges</a:t>
            </a:r>
          </a:p>
          <a:p>
            <a:pPr lvl="2"/>
            <a:r>
              <a:rPr lang="en-US" smtClean="0"/>
              <a:t>"Think like a vertex"</a:t>
            </a:r>
          </a:p>
          <a:p>
            <a:pPr lvl="1"/>
            <a:r>
              <a:rPr lang="en-US" smtClean="0"/>
              <a:t>Finally, perform the computation at each vertex</a:t>
            </a:r>
          </a:p>
          <a:p>
            <a:pPr lvl="1"/>
            <a:endParaRPr lang="en-US" smtClean="0"/>
          </a:p>
          <a:p>
            <a:r>
              <a:rPr lang="en-US" smtClean="0"/>
              <a:t>May need more than one MapReduce phase</a:t>
            </a:r>
          </a:p>
          <a:p>
            <a:pPr lvl="1"/>
            <a:r>
              <a:rPr lang="en-US" smtClean="0"/>
              <a:t>Iterative MapReduce: Outputs of stage i </a:t>
            </a:r>
            <a:r>
              <a:rPr lang="en-US" smtClean="0">
                <a:sym typeface="Symbol"/>
              </a:rPr>
              <a:t></a:t>
            </a:r>
            <a:r>
              <a:rPr lang="en-US" smtClean="0"/>
              <a:t> inputs of stage i+1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70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Representing data in graphs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Graph algorithms in </a:t>
            </a:r>
            <a:r>
              <a:rPr lang="en-US" dirty="0" err="1" smtClean="0">
                <a:solidFill>
                  <a:srgbClr val="92D050"/>
                </a:solidFill>
              </a:rPr>
              <a:t>MapReduce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Computation model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Iterative </a:t>
            </a:r>
            <a:r>
              <a:rPr lang="en-US" dirty="0" err="1" smtClean="0">
                <a:solidFill>
                  <a:srgbClr val="92D050"/>
                </a:solidFill>
              </a:rPr>
              <a:t>MapReduce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FF9900"/>
                </a:solidFill>
              </a:rPr>
              <a:t>A toolbox of algorithms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Single-source shortest path (SSSP)</a:t>
            </a:r>
          </a:p>
          <a:p>
            <a:pPr lvl="1"/>
            <a:r>
              <a:rPr lang="en-US" dirty="0" smtClean="0"/>
              <a:t>k-means clustering</a:t>
            </a:r>
          </a:p>
          <a:p>
            <a:pPr lvl="1"/>
            <a:r>
              <a:rPr lang="en-US" dirty="0" smtClean="0"/>
              <a:t>Classification with Naïve </a:t>
            </a:r>
            <a:r>
              <a:rPr lang="en-US" dirty="0" smtClean="0"/>
              <a:t>Bayes</a:t>
            </a:r>
          </a:p>
          <a:p>
            <a:pPr lvl="1"/>
            <a:r>
              <a:rPr lang="en-US" dirty="0" smtClean="0"/>
              <a:t>PageRank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5207858" y="3495592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2243" y="1709708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160" y="2184837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059" y="2606178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3216" y="2973731"/>
            <a:ext cx="495300" cy="4953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98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Path-based 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890" y="1600200"/>
            <a:ext cx="8141110" cy="4457700"/>
          </a:xfrm>
        </p:spPr>
        <p:txBody>
          <a:bodyPr/>
          <a:lstStyle/>
          <a:p>
            <a:r>
              <a:rPr lang="en-US" dirty="0" smtClean="0"/>
              <a:t>Sometimes our goal is to compute information about the paths (sets of paths) between nodes</a:t>
            </a:r>
          </a:p>
          <a:p>
            <a:pPr lvl="1"/>
            <a:r>
              <a:rPr lang="en-US" dirty="0" smtClean="0"/>
              <a:t>Edges may be annotated with </a:t>
            </a:r>
            <a:r>
              <a:rPr lang="en-US" dirty="0" smtClean="0">
                <a:solidFill>
                  <a:srgbClr val="FF9900"/>
                </a:solidFill>
              </a:rPr>
              <a:t>cost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9900"/>
                </a:solidFill>
              </a:rPr>
              <a:t>distance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FF9900"/>
                </a:solidFill>
              </a:rPr>
              <a:t>similarity</a:t>
            </a:r>
          </a:p>
          <a:p>
            <a:endParaRPr lang="en-US" dirty="0" smtClean="0"/>
          </a:p>
          <a:p>
            <a:r>
              <a:rPr lang="en-US" dirty="0" smtClean="0"/>
              <a:t>Examples of such </a:t>
            </a:r>
            <a:r>
              <a:rPr lang="en-US" dirty="0" smtClean="0"/>
              <a:t>problems: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Shortest path </a:t>
            </a:r>
            <a:r>
              <a:rPr lang="en-US" dirty="0" smtClean="0"/>
              <a:t>from one node to another</a:t>
            </a:r>
          </a:p>
          <a:p>
            <a:pPr lvl="1"/>
            <a:r>
              <a:rPr lang="en-US" dirty="0" smtClean="0"/>
              <a:t>Minimum spanning tree (minimal-cost tree connecting all vertices in a graph)</a:t>
            </a:r>
          </a:p>
          <a:p>
            <a:pPr lvl="1"/>
            <a:r>
              <a:rPr lang="en-US" dirty="0" smtClean="0"/>
              <a:t>Steiner tree (minimal-cost tree connecting certain nodes)</a:t>
            </a:r>
          </a:p>
          <a:p>
            <a:pPr lvl="1"/>
            <a:r>
              <a:rPr lang="en-US" dirty="0" smtClean="0"/>
              <a:t>Topological sort (node in a DAG comes before all nodes it points to)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849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Single-Source Shortest Path (SSSP)</a:t>
            </a:r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1426" y="4377256"/>
            <a:ext cx="406400" cy="406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11709" y="4424506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635477" y="2762307"/>
            <a:ext cx="406400" cy="406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j-lt"/>
              </a:rPr>
              <a:t>?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635477" y="5763592"/>
            <a:ext cx="406400" cy="406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j-lt"/>
              </a:rPr>
              <a:t>?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349180" y="2762307"/>
            <a:ext cx="406400" cy="406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+mj-lt"/>
              </a:rPr>
              <a:t>?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349180" y="5763592"/>
            <a:ext cx="406400" cy="406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+mj-lt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9722" y="235973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08174" y="23744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94470" y="6179564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52419" y="615744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7" idx="3"/>
          </p:cNvCxnSpPr>
          <p:nvPr/>
        </p:nvCxnSpPr>
        <p:spPr bwMode="auto">
          <a:xfrm rot="5400000" flipH="1" flipV="1">
            <a:off x="2267861" y="3009641"/>
            <a:ext cx="1327581" cy="15266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5" idx="5"/>
            <a:endCxn id="8" idx="1"/>
          </p:cNvCxnSpPr>
          <p:nvPr/>
        </p:nvCxnSpPr>
        <p:spPr bwMode="auto">
          <a:xfrm rot="16200000" flipH="1">
            <a:off x="2382167" y="4510282"/>
            <a:ext cx="1098968" cy="15266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6"/>
            <a:endCxn id="9" idx="2"/>
          </p:cNvCxnSpPr>
          <p:nvPr/>
        </p:nvCxnSpPr>
        <p:spPr bwMode="auto">
          <a:xfrm>
            <a:off x="4041877" y="2965507"/>
            <a:ext cx="2307303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6"/>
            <a:endCxn id="10" idx="2"/>
          </p:cNvCxnSpPr>
          <p:nvPr/>
        </p:nvCxnSpPr>
        <p:spPr bwMode="auto">
          <a:xfrm>
            <a:off x="4041877" y="5966792"/>
            <a:ext cx="2307303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8" idx="7"/>
            <a:endCxn id="9" idx="3"/>
          </p:cNvCxnSpPr>
          <p:nvPr/>
        </p:nvCxnSpPr>
        <p:spPr bwMode="auto">
          <a:xfrm rot="5400000" flipH="1" flipV="1">
            <a:off x="3838570" y="3252983"/>
            <a:ext cx="2713917" cy="24263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1"/>
            <a:endCxn id="5" idx="6"/>
          </p:cNvCxnSpPr>
          <p:nvPr/>
        </p:nvCxnSpPr>
        <p:spPr bwMode="auto">
          <a:xfrm rot="16200000" flipV="1">
            <a:off x="3696935" y="3111347"/>
            <a:ext cx="1242652" cy="41808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8" idx="7"/>
            <a:endCxn id="7" idx="5"/>
          </p:cNvCxnSpPr>
          <p:nvPr/>
        </p:nvCxnSpPr>
        <p:spPr bwMode="auto">
          <a:xfrm rot="5400000" flipH="1" flipV="1">
            <a:off x="2625403" y="4466150"/>
            <a:ext cx="2713917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7" idx="3"/>
            <a:endCxn id="8" idx="1"/>
          </p:cNvCxnSpPr>
          <p:nvPr/>
        </p:nvCxnSpPr>
        <p:spPr bwMode="auto">
          <a:xfrm rot="5400000">
            <a:off x="2338035" y="4466149"/>
            <a:ext cx="2713917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0" idx="7"/>
            <a:endCxn id="9" idx="5"/>
          </p:cNvCxnSpPr>
          <p:nvPr/>
        </p:nvCxnSpPr>
        <p:spPr bwMode="auto">
          <a:xfrm rot="5400000" flipH="1" flipV="1">
            <a:off x="5339106" y="4466150"/>
            <a:ext cx="2713917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9" idx="3"/>
            <a:endCxn id="10" idx="1"/>
          </p:cNvCxnSpPr>
          <p:nvPr/>
        </p:nvCxnSpPr>
        <p:spPr bwMode="auto">
          <a:xfrm rot="5400000">
            <a:off x="5051738" y="4466149"/>
            <a:ext cx="2713917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440857" y="35101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sp>
        <p:nvSpPr>
          <p:cNvPr id="38" name="TextBox 37"/>
          <p:cNvSpPr txBox="1"/>
          <p:nvPr/>
        </p:nvSpPr>
        <p:spPr>
          <a:xfrm>
            <a:off x="2381864" y="505868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3347883" y="404842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3974689" y="407054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3</a:t>
            </a:r>
            <a:endParaRPr 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5043947" y="255883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4911211" y="412216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9</a:t>
            </a:r>
            <a:endParaRPr lang="en-US" sz="2000"/>
          </a:p>
        </p:txBody>
      </p:sp>
      <p:sp>
        <p:nvSpPr>
          <p:cNvPr id="45" name="TextBox 44"/>
          <p:cNvSpPr txBox="1"/>
          <p:nvPr/>
        </p:nvSpPr>
        <p:spPr>
          <a:xfrm>
            <a:off x="5302043" y="51545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7</a:t>
            </a:r>
            <a:endParaRPr lang="en-US" sz="2000"/>
          </a:p>
        </p:txBody>
      </p:sp>
      <p:sp>
        <p:nvSpPr>
          <p:cNvPr id="46" name="TextBox 45"/>
          <p:cNvSpPr txBox="1"/>
          <p:nvPr/>
        </p:nvSpPr>
        <p:spPr>
          <a:xfrm>
            <a:off x="5014449" y="600995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7" name="TextBox 46"/>
          <p:cNvSpPr txBox="1"/>
          <p:nvPr/>
        </p:nvSpPr>
        <p:spPr>
          <a:xfrm>
            <a:off x="6120578" y="426227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4</a:t>
            </a:r>
            <a:endParaRPr lang="en-US" sz="2000"/>
          </a:p>
        </p:txBody>
      </p:sp>
      <p:sp>
        <p:nvSpPr>
          <p:cNvPr id="48" name="TextBox 47"/>
          <p:cNvSpPr txBox="1"/>
          <p:nvPr/>
        </p:nvSpPr>
        <p:spPr>
          <a:xfrm>
            <a:off x="6710514" y="42475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6</a:t>
            </a:r>
            <a:endParaRPr lang="en-US" sz="2000"/>
          </a:p>
        </p:txBody>
      </p:sp>
      <p:sp>
        <p:nvSpPr>
          <p:cNvPr id="49" name="TextBox 48"/>
          <p:cNvSpPr txBox="1"/>
          <p:nvPr/>
        </p:nvSpPr>
        <p:spPr>
          <a:xfrm>
            <a:off x="935915" y="1386348"/>
            <a:ext cx="8208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latin typeface="+mj-lt"/>
              </a:rPr>
              <a:t>Given a directed graph </a:t>
            </a:r>
            <a:r>
              <a:rPr lang="en-US" sz="2000" smtClean="0">
                <a:solidFill>
                  <a:srgbClr val="7030A0"/>
                </a:solidFill>
                <a:latin typeface="+mj-lt"/>
              </a:rPr>
              <a:t>G = (V, E)</a:t>
            </a:r>
            <a:r>
              <a:rPr lang="en-US" sz="2000" smtClean="0">
                <a:latin typeface="+mj-lt"/>
              </a:rPr>
              <a:t> in which each edge </a:t>
            </a:r>
            <a:r>
              <a:rPr lang="en-US" sz="2000" smtClean="0">
                <a:solidFill>
                  <a:srgbClr val="7030A0"/>
                </a:solidFill>
                <a:latin typeface="+mj-lt"/>
              </a:rPr>
              <a:t>e</a:t>
            </a:r>
            <a:r>
              <a:rPr lang="en-US" sz="2000" smtClean="0">
                <a:latin typeface="+mj-lt"/>
              </a:rPr>
              <a:t> has a cost </a:t>
            </a:r>
            <a:r>
              <a:rPr lang="en-US" sz="2000" smtClean="0">
                <a:solidFill>
                  <a:srgbClr val="7030A0"/>
                </a:solidFill>
                <a:latin typeface="+mj-lt"/>
              </a:rPr>
              <a:t>c(e)</a:t>
            </a:r>
            <a:r>
              <a:rPr lang="en-US" sz="2000" smtClean="0">
                <a:latin typeface="+mj-lt"/>
              </a:rPr>
              <a:t>:</a:t>
            </a:r>
          </a:p>
          <a:p>
            <a:pPr marL="228600" indent="-228600" algn="l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smtClean="0">
                <a:latin typeface="+mj-lt"/>
              </a:rPr>
              <a:t>Compute the cost of reaching each node from </a:t>
            </a:r>
            <a:r>
              <a:rPr lang="en-US" smtClean="0">
                <a:latin typeface="+mj-lt"/>
              </a:rPr>
              <a:t>the </a:t>
            </a:r>
            <a:r>
              <a:rPr lang="en-US" sz="2000" smtClean="0">
                <a:latin typeface="+mj-lt"/>
              </a:rPr>
              <a:t>source node s in the </a:t>
            </a:r>
            <a:r>
              <a:rPr lang="en-US" sz="2000" b="1" smtClean="0">
                <a:latin typeface="+mj-lt"/>
              </a:rPr>
              <a:t>most efficient way </a:t>
            </a:r>
            <a:r>
              <a:rPr lang="en-US" sz="2000" smtClean="0">
                <a:latin typeface="+mj-lt"/>
              </a:rPr>
              <a:t>(potentially after multiple 'hops')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54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SSSP: Intuition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938247" cy="4532312"/>
          </a:xfrm>
        </p:spPr>
        <p:txBody>
          <a:bodyPr/>
          <a:lstStyle/>
          <a:p>
            <a:r>
              <a:rPr lang="en-US" smtClean="0"/>
              <a:t>We can formulate the problem using induction</a:t>
            </a:r>
          </a:p>
          <a:p>
            <a:pPr lvl="1"/>
            <a:r>
              <a:rPr lang="en-US" smtClean="0"/>
              <a:t>The shortest path follows the </a:t>
            </a:r>
            <a:r>
              <a:rPr lang="en-US" smtClean="0">
                <a:solidFill>
                  <a:srgbClr val="FF9900"/>
                </a:solidFill>
              </a:rPr>
              <a:t>principle of optimality</a:t>
            </a:r>
            <a:r>
              <a:rPr lang="en-US" smtClean="0"/>
              <a:t>:  the last step </a:t>
            </a:r>
            <a:r>
              <a:rPr lang="en-US" smtClean="0">
                <a:solidFill>
                  <a:srgbClr val="7030A0"/>
                </a:solidFill>
              </a:rPr>
              <a:t>(</a:t>
            </a:r>
            <a:r>
              <a:rPr lang="en-US" err="1" smtClean="0">
                <a:solidFill>
                  <a:srgbClr val="7030A0"/>
                </a:solidFill>
              </a:rPr>
              <a:t>u,v</a:t>
            </a:r>
            <a:r>
              <a:rPr lang="en-US" smtClean="0">
                <a:solidFill>
                  <a:srgbClr val="7030A0"/>
                </a:solidFill>
              </a:rPr>
              <a:t>)</a:t>
            </a:r>
            <a:r>
              <a:rPr lang="en-US" smtClean="0"/>
              <a:t> makes use of the shortest path to </a:t>
            </a:r>
            <a:r>
              <a:rPr lang="en-US" smtClean="0">
                <a:solidFill>
                  <a:srgbClr val="7030A0"/>
                </a:solidFill>
              </a:rPr>
              <a:t>u</a:t>
            </a:r>
          </a:p>
          <a:p>
            <a:endParaRPr lang="en-US" smtClean="0">
              <a:solidFill>
                <a:srgbClr val="7030A0"/>
              </a:solidFill>
            </a:endParaRPr>
          </a:p>
          <a:p>
            <a:r>
              <a:rPr lang="en-US" smtClean="0"/>
              <a:t>We can express this as follows:</a:t>
            </a:r>
          </a:p>
          <a:p>
            <a:pPr>
              <a:buNone/>
            </a:pPr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1054978" y="4130936"/>
            <a:ext cx="695334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sz="1600" b="1" dirty="0" err="1" smtClean="0">
                <a:latin typeface="Consolas"/>
                <a:cs typeface="Consolas"/>
              </a:rPr>
              <a:t>bestDistanceAndPath</a:t>
            </a:r>
            <a:r>
              <a:rPr lang="en-US" sz="1600" b="1" dirty="0" smtClean="0">
                <a:latin typeface="Consolas"/>
                <a:cs typeface="Consolas"/>
              </a:rPr>
              <a:t>(v) {</a:t>
            </a:r>
          </a:p>
          <a:p>
            <a:pPr marL="0" lvl="1" algn="l">
              <a:buNone/>
            </a:pPr>
            <a:r>
              <a:rPr lang="en-US" sz="1600" b="1" dirty="0" smtClean="0">
                <a:latin typeface="Consolas"/>
                <a:cs typeface="Consolas"/>
              </a:rPr>
              <a:t>  if (v == source) then {</a:t>
            </a:r>
          </a:p>
          <a:p>
            <a:pPr marL="0" lvl="1" algn="l">
              <a:buNone/>
            </a:pPr>
            <a:r>
              <a:rPr lang="en-US" sz="1600" b="1" dirty="0" smtClean="0">
                <a:latin typeface="Consolas"/>
                <a:cs typeface="Consolas"/>
              </a:rPr>
              <a:t>    return &lt;distance 0, </a:t>
            </a:r>
            <a:r>
              <a:rPr lang="en-US" sz="1600" b="1" dirty="0" smtClean="0">
                <a:latin typeface="Consolas"/>
                <a:cs typeface="Consolas"/>
              </a:rPr>
              <a:t>path[</a:t>
            </a:r>
            <a:r>
              <a:rPr lang="en-US" sz="1600" b="1" dirty="0" smtClean="0">
                <a:latin typeface="Consolas"/>
                <a:cs typeface="Consolas"/>
              </a:rPr>
              <a:t>v]&gt;</a:t>
            </a:r>
          </a:p>
          <a:p>
            <a:pPr marL="0" lvl="1" algn="l">
              <a:buNone/>
            </a:pPr>
            <a:r>
              <a:rPr lang="en-US" sz="1600" b="1" dirty="0" smtClean="0">
                <a:latin typeface="Consolas"/>
                <a:cs typeface="Consolas"/>
              </a:rPr>
              <a:t>  } else {</a:t>
            </a:r>
          </a:p>
          <a:p>
            <a:pPr marL="0" lvl="1" algn="l">
              <a:buNone/>
            </a:pPr>
            <a:r>
              <a:rPr lang="en-US" sz="1600" b="1" dirty="0" smtClean="0">
                <a:latin typeface="Consolas"/>
                <a:cs typeface="Consolas"/>
              </a:rPr>
              <a:t>    find </a:t>
            </a:r>
            <a:r>
              <a:rPr lang="en-US" sz="1600" b="1" dirty="0" err="1" smtClean="0">
                <a:latin typeface="Consolas"/>
                <a:cs typeface="Consolas"/>
              </a:rPr>
              <a:t>argmin_u</a:t>
            </a:r>
            <a:r>
              <a:rPr lang="en-US" sz="1600" b="1" dirty="0" smtClean="0">
                <a:latin typeface="Consolas"/>
                <a:cs typeface="Consolas"/>
              </a:rPr>
              <a:t> (</a:t>
            </a:r>
            <a:r>
              <a:rPr lang="en-US" sz="1600" b="1" dirty="0" err="1" smtClean="0">
                <a:latin typeface="Consolas"/>
                <a:cs typeface="Consolas"/>
              </a:rPr>
              <a:t>bestDistanceAndPath</a:t>
            </a:r>
            <a:r>
              <a:rPr lang="en-US" sz="1600" b="1" dirty="0" smtClean="0">
                <a:latin typeface="Consolas"/>
                <a:cs typeface="Consolas"/>
              </a:rPr>
              <a:t>[u] + </a:t>
            </a:r>
            <a:r>
              <a:rPr lang="en-US" sz="1600" b="1" dirty="0" err="1" smtClean="0">
                <a:latin typeface="Consolas"/>
                <a:cs typeface="Consolas"/>
              </a:rPr>
              <a:t>dist</a:t>
            </a:r>
            <a:r>
              <a:rPr lang="en-US" sz="1600" b="1" dirty="0" smtClean="0">
                <a:latin typeface="Consolas"/>
                <a:cs typeface="Consolas"/>
              </a:rPr>
              <a:t>[</a:t>
            </a:r>
            <a:r>
              <a:rPr lang="en-US" sz="1600" b="1" dirty="0" err="1" smtClean="0">
                <a:latin typeface="Consolas"/>
                <a:cs typeface="Consolas"/>
              </a:rPr>
              <a:t>u,v</a:t>
            </a:r>
            <a:r>
              <a:rPr lang="en-US" sz="1600" b="1" dirty="0" smtClean="0">
                <a:latin typeface="Consolas"/>
                <a:cs typeface="Consolas"/>
              </a:rPr>
              <a:t>])</a:t>
            </a:r>
            <a:br>
              <a:rPr lang="en-US" sz="1600" b="1" dirty="0" smtClean="0">
                <a:latin typeface="Consolas"/>
                <a:cs typeface="Consolas"/>
              </a:rPr>
            </a:br>
            <a:r>
              <a:rPr lang="en-US" sz="1600" b="1" dirty="0" smtClean="0">
                <a:latin typeface="Consolas"/>
                <a:cs typeface="Consolas"/>
              </a:rPr>
              <a:t>    return &lt;</a:t>
            </a:r>
            <a:r>
              <a:rPr lang="en-US" sz="1600" b="1" dirty="0" err="1" smtClean="0">
                <a:latin typeface="Consolas"/>
                <a:cs typeface="Consolas"/>
              </a:rPr>
              <a:t>bestDistanceAndPath</a:t>
            </a:r>
            <a:r>
              <a:rPr lang="en-US" sz="1600" b="1" dirty="0" smtClean="0">
                <a:latin typeface="Consolas"/>
                <a:cs typeface="Consolas"/>
              </a:rPr>
              <a:t>[u] + </a:t>
            </a:r>
            <a:r>
              <a:rPr lang="en-US" sz="1600" b="1" dirty="0" err="1" smtClean="0">
                <a:latin typeface="Consolas"/>
                <a:cs typeface="Consolas"/>
              </a:rPr>
              <a:t>dist</a:t>
            </a:r>
            <a:r>
              <a:rPr lang="en-US" sz="1600" b="1" dirty="0" smtClean="0">
                <a:latin typeface="Consolas"/>
                <a:cs typeface="Consolas"/>
              </a:rPr>
              <a:t>[</a:t>
            </a:r>
            <a:r>
              <a:rPr lang="en-US" sz="1600" b="1" dirty="0" err="1" smtClean="0">
                <a:latin typeface="Consolas"/>
                <a:cs typeface="Consolas"/>
              </a:rPr>
              <a:t>u,v</a:t>
            </a:r>
            <a:r>
              <a:rPr lang="en-US" sz="1600" b="1" dirty="0" smtClean="0">
                <a:latin typeface="Consolas"/>
                <a:cs typeface="Consolas"/>
              </a:rPr>
              <a:t>], path[u] + v&gt;</a:t>
            </a:r>
            <a:br>
              <a:rPr lang="en-US" sz="1600" b="1" dirty="0" smtClean="0">
                <a:latin typeface="Consolas"/>
                <a:cs typeface="Consolas"/>
              </a:rPr>
            </a:br>
            <a:r>
              <a:rPr lang="en-US" sz="1600" b="1" dirty="0" smtClean="0">
                <a:latin typeface="Consolas"/>
                <a:cs typeface="Consolas"/>
              </a:rPr>
              <a:t>  }</a:t>
            </a:r>
          </a:p>
          <a:p>
            <a:pPr marL="0" lvl="2" algn="l">
              <a:buNone/>
            </a:pPr>
            <a:r>
              <a:rPr lang="en-US" sz="1600" b="1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575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SSSP: </a:t>
            </a:r>
            <a:r>
              <a:rPr lang="en-US" dirty="0" smtClean="0"/>
              <a:t>Traditional </a:t>
            </a:r>
            <a:r>
              <a:rPr lang="en-US" dirty="0"/>
              <a:t>S</a:t>
            </a:r>
            <a:r>
              <a:rPr lang="en-US" dirty="0" smtClean="0"/>
              <a:t>olution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990600" y="1562119"/>
            <a:ext cx="7772400" cy="578653"/>
          </a:xfrm>
        </p:spPr>
        <p:txBody>
          <a:bodyPr/>
          <a:lstStyle/>
          <a:p>
            <a:r>
              <a:rPr lang="en-US" dirty="0" err="1" smtClean="0">
                <a:solidFill>
                  <a:srgbClr val="FF9900"/>
                </a:solidFill>
              </a:rPr>
              <a:t>Dijkstra’s</a:t>
            </a:r>
            <a:r>
              <a:rPr lang="en-US" dirty="0" smtClean="0">
                <a:solidFill>
                  <a:srgbClr val="FF9900"/>
                </a:solidFill>
              </a:rPr>
              <a:t> </a:t>
            </a:r>
            <a:r>
              <a:rPr lang="en-US" dirty="0" smtClean="0">
                <a:solidFill>
                  <a:srgbClr val="FF9900"/>
                </a:solidFill>
              </a:rPr>
              <a:t>algorithm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63768" y="2216075"/>
            <a:ext cx="6723415" cy="4179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V: vertices, E: edges, S: start node</a:t>
            </a:r>
          </a:p>
          <a:p>
            <a:pPr algn="l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v in V</a:t>
            </a:r>
          </a:p>
          <a:p>
            <a:pPr algn="l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dist_S_To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[v] := infinity</a:t>
            </a:r>
          </a:p>
          <a:p>
            <a:pPr algn="l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predecessor[v] = nil</a:t>
            </a:r>
          </a:p>
          <a:p>
            <a:pPr algn="l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dist_S_To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[S] := 0</a:t>
            </a:r>
          </a:p>
          <a:p>
            <a:pPr algn="l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Q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(Q not empty) do</a:t>
            </a:r>
          </a:p>
          <a:p>
            <a:pPr algn="l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u :=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Q.removeNodeClosestTo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pPr algn="l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v in V where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in E</a:t>
            </a:r>
          </a:p>
          <a:p>
            <a:pPr algn="l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dist_S_To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[v] 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dist_S_To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[u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+ cost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)) then</a:t>
            </a:r>
          </a:p>
          <a:p>
            <a:pPr algn="l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dist_S_To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[v]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dist_S_To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[u] + cost(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predecessor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[v] = u </a:t>
            </a:r>
          </a:p>
        </p:txBody>
      </p:sp>
      <p:sp>
        <p:nvSpPr>
          <p:cNvPr id="13" name="Right Brace 12"/>
          <p:cNvSpPr/>
          <p:nvPr/>
        </p:nvSpPr>
        <p:spPr bwMode="auto">
          <a:xfrm>
            <a:off x="4991549" y="2840019"/>
            <a:ext cx="182880" cy="1409252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10695" y="3130475"/>
            <a:ext cx="1962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Initialize length and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last step of path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to default values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67467" y="4550228"/>
            <a:ext cx="2128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Update length and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path based on edges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radiating from u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90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SSSP: Dijkstra in Action </a:t>
            </a:r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2144158" y="3290736"/>
            <a:ext cx="406400" cy="406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441" y="3337986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958209" y="1675787"/>
            <a:ext cx="406400" cy="406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∞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58209" y="4677072"/>
            <a:ext cx="406400" cy="406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∞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671912" y="1675787"/>
            <a:ext cx="406400" cy="406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mtClean="0">
                <a:latin typeface="Gill Sans MT" charset="0"/>
              </a:rPr>
              <a:t>∞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671912" y="4677072"/>
            <a:ext cx="406400" cy="406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∞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5178" y="1488364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64391" y="14278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19170" y="494243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97880" y="496334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7" idx="3"/>
          </p:cNvCxnSpPr>
          <p:nvPr/>
        </p:nvCxnSpPr>
        <p:spPr bwMode="auto">
          <a:xfrm rot="5400000" flipH="1" flipV="1">
            <a:off x="2590593" y="1923121"/>
            <a:ext cx="1327581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5" idx="5"/>
            <a:endCxn id="8" idx="1"/>
          </p:cNvCxnSpPr>
          <p:nvPr/>
        </p:nvCxnSpPr>
        <p:spPr bwMode="auto">
          <a:xfrm rot="16200000" flipH="1">
            <a:off x="2704899" y="3423762"/>
            <a:ext cx="1098968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6"/>
            <a:endCxn id="9" idx="2"/>
          </p:cNvCxnSpPr>
          <p:nvPr/>
        </p:nvCxnSpPr>
        <p:spPr bwMode="auto">
          <a:xfrm>
            <a:off x="4364609" y="1878987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6"/>
            <a:endCxn id="10" idx="2"/>
          </p:cNvCxnSpPr>
          <p:nvPr/>
        </p:nvCxnSpPr>
        <p:spPr bwMode="auto">
          <a:xfrm>
            <a:off x="4364609" y="4880272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8" idx="7"/>
            <a:endCxn id="9" idx="3"/>
          </p:cNvCxnSpPr>
          <p:nvPr/>
        </p:nvCxnSpPr>
        <p:spPr bwMode="auto">
          <a:xfrm rot="5400000" flipH="1" flipV="1">
            <a:off x="4161302" y="2166463"/>
            <a:ext cx="2713917" cy="2426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1"/>
            <a:endCxn id="5" idx="6"/>
          </p:cNvCxnSpPr>
          <p:nvPr/>
        </p:nvCxnSpPr>
        <p:spPr bwMode="auto">
          <a:xfrm rot="16200000" flipV="1">
            <a:off x="4019667" y="2024827"/>
            <a:ext cx="1242652" cy="4180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8" idx="7"/>
            <a:endCxn id="7" idx="5"/>
          </p:cNvCxnSpPr>
          <p:nvPr/>
        </p:nvCxnSpPr>
        <p:spPr bwMode="auto">
          <a:xfrm rot="5400000" flipH="1" flipV="1">
            <a:off x="2948135" y="3379630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7" idx="3"/>
            <a:endCxn id="8" idx="1"/>
          </p:cNvCxnSpPr>
          <p:nvPr/>
        </p:nvCxnSpPr>
        <p:spPr bwMode="auto">
          <a:xfrm rot="5400000">
            <a:off x="2660767" y="3379629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0" idx="7"/>
            <a:endCxn id="9" idx="5"/>
          </p:cNvCxnSpPr>
          <p:nvPr/>
        </p:nvCxnSpPr>
        <p:spPr bwMode="auto">
          <a:xfrm rot="5400000" flipH="1" flipV="1">
            <a:off x="5661838" y="3379630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9" idx="3"/>
            <a:endCxn id="10" idx="1"/>
          </p:cNvCxnSpPr>
          <p:nvPr/>
        </p:nvCxnSpPr>
        <p:spPr bwMode="auto">
          <a:xfrm rot="5400000">
            <a:off x="5374470" y="3379629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763589" y="242358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sp>
        <p:nvSpPr>
          <p:cNvPr id="38" name="TextBox 37"/>
          <p:cNvSpPr txBox="1"/>
          <p:nvPr/>
        </p:nvSpPr>
        <p:spPr>
          <a:xfrm>
            <a:off x="2704596" y="39721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3670615" y="29619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4297421" y="29840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3</a:t>
            </a:r>
            <a:endParaRPr 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5366679" y="14723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5233943" y="30356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9</a:t>
            </a:r>
            <a:endParaRPr lang="en-US" sz="2000"/>
          </a:p>
        </p:txBody>
      </p:sp>
      <p:sp>
        <p:nvSpPr>
          <p:cNvPr id="45" name="TextBox 44"/>
          <p:cNvSpPr txBox="1"/>
          <p:nvPr/>
        </p:nvSpPr>
        <p:spPr>
          <a:xfrm>
            <a:off x="5624775" y="40680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7</a:t>
            </a:r>
            <a:endParaRPr lang="en-US" sz="2000"/>
          </a:p>
        </p:txBody>
      </p:sp>
      <p:sp>
        <p:nvSpPr>
          <p:cNvPr id="46" name="TextBox 45"/>
          <p:cNvSpPr txBox="1"/>
          <p:nvPr/>
        </p:nvSpPr>
        <p:spPr>
          <a:xfrm>
            <a:off x="5337181" y="492343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7" name="TextBox 46"/>
          <p:cNvSpPr txBox="1"/>
          <p:nvPr/>
        </p:nvSpPr>
        <p:spPr>
          <a:xfrm>
            <a:off x="6443310" y="31757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4</a:t>
            </a:r>
            <a:endParaRPr lang="en-US" sz="2000"/>
          </a:p>
        </p:txBody>
      </p:sp>
      <p:sp>
        <p:nvSpPr>
          <p:cNvPr id="48" name="TextBox 47"/>
          <p:cNvSpPr txBox="1"/>
          <p:nvPr/>
        </p:nvSpPr>
        <p:spPr>
          <a:xfrm>
            <a:off x="7033246" y="316100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6</a:t>
            </a:r>
            <a:endParaRPr lang="en-US" sz="2000"/>
          </a:p>
        </p:txBody>
      </p:sp>
      <p:sp>
        <p:nvSpPr>
          <p:cNvPr id="49" name="TextBox 48"/>
          <p:cNvSpPr txBox="1"/>
          <p:nvPr/>
        </p:nvSpPr>
        <p:spPr>
          <a:xfrm>
            <a:off x="2679867" y="5635619"/>
            <a:ext cx="4118500" cy="929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latin typeface="+mj-lt"/>
              </a:rPr>
              <a:t>Q = {</a:t>
            </a:r>
            <a:r>
              <a:rPr lang="en-US" sz="1600" dirty="0" err="1" smtClean="0">
                <a:latin typeface="+mj-lt"/>
              </a:rPr>
              <a:t>s,a,</a:t>
            </a:r>
            <a:r>
              <a:rPr lang="en-US" sz="1600" dirty="0" err="1" smtClean="0">
                <a:latin typeface="+mj-lt"/>
              </a:rPr>
              <a:t>b,</a:t>
            </a:r>
            <a:r>
              <a:rPr lang="en-US" sz="1600" dirty="0" err="1" smtClean="0">
                <a:latin typeface="+mj-lt"/>
              </a:rPr>
              <a:t>c,d</a:t>
            </a:r>
            <a:r>
              <a:rPr lang="en-US" sz="1600" dirty="0" smtClean="0">
                <a:latin typeface="+mj-lt"/>
              </a:rPr>
              <a:t>}</a:t>
            </a:r>
            <a:endParaRPr lang="en-US" sz="1600" dirty="0" smtClean="0">
              <a:latin typeface="+mj-lt"/>
            </a:endParaRPr>
          </a:p>
          <a:p>
            <a:r>
              <a:rPr lang="en-US" sz="1600" dirty="0" err="1" smtClean="0">
                <a:latin typeface="+mj-lt"/>
              </a:rPr>
              <a:t>dist_S_To</a:t>
            </a:r>
            <a:r>
              <a:rPr lang="en-US" sz="1600" dirty="0" smtClean="0">
                <a:latin typeface="+mj-lt"/>
              </a:rPr>
              <a:t>: {(a,∞), (b,∞), (c,∞), (d,∞)}</a:t>
            </a:r>
          </a:p>
          <a:p>
            <a:r>
              <a:rPr lang="en-US" sz="1600" dirty="0" smtClean="0">
                <a:latin typeface="+mj-lt"/>
              </a:rPr>
              <a:t>predecessor: {(</a:t>
            </a:r>
            <a:r>
              <a:rPr lang="en-US" sz="1600" dirty="0" err="1" smtClean="0">
                <a:latin typeface="+mj-lt"/>
              </a:rPr>
              <a:t>a,nil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b,nil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c,nil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d,nil</a:t>
            </a:r>
            <a:r>
              <a:rPr lang="en-US" sz="1600" dirty="0" smtClean="0">
                <a:latin typeface="+mj-lt"/>
              </a:rPr>
              <a:t>)}</a:t>
            </a:r>
            <a:endParaRPr lang="en-US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7648542" y="1280014"/>
            <a:ext cx="2775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smtClean="0"/>
              <a:t>Example from CLR 2nd ed. p. 528</a:t>
            </a:r>
            <a:endParaRPr lang="en-US" sz="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71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SSSP: Dijkstra in Action </a:t>
            </a:r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2144158" y="3290736"/>
            <a:ext cx="406400" cy="406400"/>
          </a:xfrm>
          <a:prstGeom prst="ellipse">
            <a:avLst/>
          </a:prstGeom>
          <a:solidFill>
            <a:srgbClr val="FFFF0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441" y="3337986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958209" y="1675787"/>
            <a:ext cx="406400" cy="40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10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58209" y="4677072"/>
            <a:ext cx="406400" cy="40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5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671912" y="1675787"/>
            <a:ext cx="406400" cy="406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mtClean="0">
                <a:latin typeface="Gill Sans MT" charset="0"/>
              </a:rPr>
              <a:t>∞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671912" y="4677072"/>
            <a:ext cx="406400" cy="406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∞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5178" y="144533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64391" y="14278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19170" y="494243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97880" y="496334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7" idx="3"/>
          </p:cNvCxnSpPr>
          <p:nvPr/>
        </p:nvCxnSpPr>
        <p:spPr bwMode="auto">
          <a:xfrm rot="5400000" flipH="1" flipV="1">
            <a:off x="2590593" y="1923121"/>
            <a:ext cx="1327581" cy="15266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5" idx="5"/>
            <a:endCxn id="8" idx="1"/>
          </p:cNvCxnSpPr>
          <p:nvPr/>
        </p:nvCxnSpPr>
        <p:spPr bwMode="auto">
          <a:xfrm rot="16200000" flipH="1">
            <a:off x="2704899" y="3423762"/>
            <a:ext cx="1098968" cy="15266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6"/>
            <a:endCxn id="9" idx="2"/>
          </p:cNvCxnSpPr>
          <p:nvPr/>
        </p:nvCxnSpPr>
        <p:spPr bwMode="auto">
          <a:xfrm>
            <a:off x="4364609" y="1878987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6"/>
            <a:endCxn id="10" idx="2"/>
          </p:cNvCxnSpPr>
          <p:nvPr/>
        </p:nvCxnSpPr>
        <p:spPr bwMode="auto">
          <a:xfrm>
            <a:off x="4364609" y="4880272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8" idx="7"/>
            <a:endCxn id="9" idx="3"/>
          </p:cNvCxnSpPr>
          <p:nvPr/>
        </p:nvCxnSpPr>
        <p:spPr bwMode="auto">
          <a:xfrm rot="5400000" flipH="1" flipV="1">
            <a:off x="4161302" y="2166463"/>
            <a:ext cx="2713917" cy="2426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1"/>
            <a:endCxn id="5" idx="6"/>
          </p:cNvCxnSpPr>
          <p:nvPr/>
        </p:nvCxnSpPr>
        <p:spPr bwMode="auto">
          <a:xfrm rot="16200000" flipV="1">
            <a:off x="4019667" y="2024827"/>
            <a:ext cx="1242652" cy="4180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8" idx="7"/>
            <a:endCxn id="7" idx="5"/>
          </p:cNvCxnSpPr>
          <p:nvPr/>
        </p:nvCxnSpPr>
        <p:spPr bwMode="auto">
          <a:xfrm rot="5400000" flipH="1" flipV="1">
            <a:off x="2948135" y="3379630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7" idx="3"/>
            <a:endCxn id="8" idx="1"/>
          </p:cNvCxnSpPr>
          <p:nvPr/>
        </p:nvCxnSpPr>
        <p:spPr bwMode="auto">
          <a:xfrm rot="5400000">
            <a:off x="2660767" y="3379629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0" idx="7"/>
            <a:endCxn id="9" idx="5"/>
          </p:cNvCxnSpPr>
          <p:nvPr/>
        </p:nvCxnSpPr>
        <p:spPr bwMode="auto">
          <a:xfrm rot="5400000" flipH="1" flipV="1">
            <a:off x="5661838" y="3379630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9" idx="3"/>
            <a:endCxn id="10" idx="1"/>
          </p:cNvCxnSpPr>
          <p:nvPr/>
        </p:nvCxnSpPr>
        <p:spPr bwMode="auto">
          <a:xfrm rot="5400000">
            <a:off x="5374470" y="3379629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763589" y="242358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sp>
        <p:nvSpPr>
          <p:cNvPr id="38" name="TextBox 37"/>
          <p:cNvSpPr txBox="1"/>
          <p:nvPr/>
        </p:nvSpPr>
        <p:spPr>
          <a:xfrm>
            <a:off x="2704596" y="39721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3670615" y="29619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4297421" y="29840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3</a:t>
            </a:r>
            <a:endParaRPr 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5366679" y="14723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5233943" y="30356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9</a:t>
            </a:r>
            <a:endParaRPr lang="en-US" sz="2000"/>
          </a:p>
        </p:txBody>
      </p:sp>
      <p:sp>
        <p:nvSpPr>
          <p:cNvPr id="45" name="TextBox 44"/>
          <p:cNvSpPr txBox="1"/>
          <p:nvPr/>
        </p:nvSpPr>
        <p:spPr>
          <a:xfrm>
            <a:off x="5624775" y="40680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7</a:t>
            </a:r>
            <a:endParaRPr lang="en-US" sz="2000"/>
          </a:p>
        </p:txBody>
      </p:sp>
      <p:sp>
        <p:nvSpPr>
          <p:cNvPr id="46" name="TextBox 45"/>
          <p:cNvSpPr txBox="1"/>
          <p:nvPr/>
        </p:nvSpPr>
        <p:spPr>
          <a:xfrm>
            <a:off x="5337181" y="492343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7" name="TextBox 46"/>
          <p:cNvSpPr txBox="1"/>
          <p:nvPr/>
        </p:nvSpPr>
        <p:spPr>
          <a:xfrm>
            <a:off x="6443310" y="31757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4</a:t>
            </a:r>
            <a:endParaRPr lang="en-US" sz="2000"/>
          </a:p>
        </p:txBody>
      </p:sp>
      <p:sp>
        <p:nvSpPr>
          <p:cNvPr id="48" name="TextBox 47"/>
          <p:cNvSpPr txBox="1"/>
          <p:nvPr/>
        </p:nvSpPr>
        <p:spPr>
          <a:xfrm>
            <a:off x="7033246" y="316100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6</a:t>
            </a:r>
            <a:endParaRPr lang="en-US" sz="2000"/>
          </a:p>
        </p:txBody>
      </p:sp>
      <p:sp>
        <p:nvSpPr>
          <p:cNvPr id="49" name="TextBox 48"/>
          <p:cNvSpPr txBox="1"/>
          <p:nvPr/>
        </p:nvSpPr>
        <p:spPr>
          <a:xfrm>
            <a:off x="2795516" y="5635619"/>
            <a:ext cx="3887202" cy="929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latin typeface="+mj-lt"/>
              </a:rPr>
              <a:t>Q = {</a:t>
            </a:r>
            <a:r>
              <a:rPr lang="en-US" sz="1600" dirty="0" err="1" smtClean="0">
                <a:latin typeface="+mj-lt"/>
              </a:rPr>
              <a:t>a,b,c,d</a:t>
            </a:r>
            <a:r>
              <a:rPr lang="en-US" sz="1600" dirty="0" smtClean="0">
                <a:latin typeface="+mj-lt"/>
              </a:rPr>
              <a:t>}</a:t>
            </a:r>
            <a:endParaRPr lang="en-US" sz="1600" dirty="0" smtClean="0">
              <a:latin typeface="+mj-lt"/>
            </a:endParaRPr>
          </a:p>
          <a:p>
            <a:r>
              <a:rPr lang="en-US" sz="1600" dirty="0" err="1" smtClean="0">
                <a:latin typeface="+mj-lt"/>
              </a:rPr>
              <a:t>dist_S_To</a:t>
            </a:r>
            <a:r>
              <a:rPr lang="en-US" sz="1600" dirty="0" smtClean="0">
                <a:latin typeface="+mj-lt"/>
              </a:rPr>
              <a:t>: {(a,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10</a:t>
            </a:r>
            <a:r>
              <a:rPr lang="en-US" sz="1600" dirty="0" smtClean="0">
                <a:latin typeface="+mj-lt"/>
              </a:rPr>
              <a:t>), (b,∞), (c,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5</a:t>
            </a:r>
            <a:r>
              <a:rPr lang="en-US" sz="1600" dirty="0" smtClean="0">
                <a:latin typeface="+mj-lt"/>
              </a:rPr>
              <a:t>), (d,∞)}</a:t>
            </a:r>
          </a:p>
          <a:p>
            <a:r>
              <a:rPr lang="en-US" sz="1600" dirty="0" smtClean="0">
                <a:latin typeface="+mj-lt"/>
              </a:rPr>
              <a:t>predecessor: {(</a:t>
            </a:r>
            <a:r>
              <a:rPr lang="en-US" sz="1600" dirty="0" err="1" smtClean="0">
                <a:latin typeface="+mj-lt"/>
              </a:rPr>
              <a:t>a,</a:t>
            </a:r>
            <a:r>
              <a:rPr lang="en-US" sz="1600" dirty="0" err="1" smtClean="0">
                <a:solidFill>
                  <a:srgbClr val="FF0000"/>
                </a:solidFill>
                <a:latin typeface="+mj-lt"/>
              </a:rPr>
              <a:t>s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b,nil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c,</a:t>
            </a:r>
            <a:r>
              <a:rPr lang="en-US" sz="1600" dirty="0" err="1" smtClean="0">
                <a:solidFill>
                  <a:srgbClr val="FF0000"/>
                </a:solidFill>
                <a:latin typeface="+mj-lt"/>
              </a:rPr>
              <a:t>s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d,nil</a:t>
            </a:r>
            <a:r>
              <a:rPr lang="en-US" sz="1600" dirty="0" smtClean="0">
                <a:latin typeface="+mj-lt"/>
              </a:rPr>
              <a:t>)}</a:t>
            </a:r>
            <a:endParaRPr lang="en-US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7648542" y="1280014"/>
            <a:ext cx="2775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smtClean="0"/>
              <a:t>Example from CLR 2nd ed. p. 528</a:t>
            </a:r>
            <a:endParaRPr lang="en-US" sz="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93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673" y="152400"/>
            <a:ext cx="7585269" cy="1143000"/>
          </a:xfrm>
        </p:spPr>
        <p:txBody>
          <a:bodyPr/>
          <a:lstStyle/>
          <a:p>
            <a:r>
              <a:rPr lang="en-US" smtClean="0"/>
              <a:t>Beyond average/sum/count</a:t>
            </a:r>
            <a:endParaRPr lang="en-US">
              <a:solidFill>
                <a:srgbClr val="99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899216" cy="4532312"/>
          </a:xfrm>
        </p:spPr>
        <p:txBody>
          <a:bodyPr/>
          <a:lstStyle/>
          <a:p>
            <a:r>
              <a:rPr lang="en-US" dirty="0" smtClean="0"/>
              <a:t>Much of the world is a network of relationships and shared features</a:t>
            </a:r>
          </a:p>
          <a:p>
            <a:pPr lvl="1"/>
            <a:r>
              <a:rPr lang="en-US" dirty="0" smtClean="0"/>
              <a:t>Members of a social network can be friends, and may have shared interests / memberships / etc.</a:t>
            </a:r>
          </a:p>
          <a:p>
            <a:pPr lvl="1"/>
            <a:r>
              <a:rPr lang="en-US" dirty="0" smtClean="0"/>
              <a:t>Customers might view similar movies, and might even be clustered by interest groups</a:t>
            </a:r>
          </a:p>
          <a:p>
            <a:pPr lvl="1"/>
            <a:r>
              <a:rPr lang="en-US" dirty="0" smtClean="0"/>
              <a:t>The Web consists of documents with links</a:t>
            </a:r>
          </a:p>
          <a:p>
            <a:pPr lvl="1"/>
            <a:r>
              <a:rPr lang="en-US" dirty="0" smtClean="0"/>
              <a:t>Documents are also related by topics, words, authors, etc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need </a:t>
            </a:r>
            <a:r>
              <a:rPr lang="en-US" dirty="0"/>
              <a:t>a toolbox of algorithms </a:t>
            </a:r>
            <a:r>
              <a:rPr lang="en-US" dirty="0" smtClean="0"/>
              <a:t>for </a:t>
            </a:r>
            <a:r>
              <a:rPr lang="en-US" dirty="0"/>
              <a:t>analyzing data </a:t>
            </a:r>
            <a:r>
              <a:rPr lang="en-US" dirty="0" smtClean="0"/>
              <a:t>that has both </a:t>
            </a:r>
            <a:r>
              <a:rPr lang="en-US" dirty="0"/>
              <a:t>relationships </a:t>
            </a:r>
            <a:r>
              <a:rPr lang="en-US" dirty="0" smtClean="0"/>
              <a:t>and properties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925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SSSP: Dijkstra in Action </a:t>
            </a:r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2144158" y="3290736"/>
            <a:ext cx="406400" cy="406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441" y="3337986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958209" y="1675787"/>
            <a:ext cx="406400" cy="40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8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58209" y="4677072"/>
            <a:ext cx="406400" cy="406400"/>
          </a:xfrm>
          <a:prstGeom prst="ellipse">
            <a:avLst/>
          </a:prstGeom>
          <a:solidFill>
            <a:srgbClr val="92D05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5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671912" y="1675787"/>
            <a:ext cx="406400" cy="40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mtClean="0">
                <a:latin typeface="Gill Sans MT" charset="0"/>
              </a:rPr>
              <a:t>14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671912" y="4677072"/>
            <a:ext cx="406400" cy="40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7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5178" y="144533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64391" y="14278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19170" y="494243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97880" y="496334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7" idx="3"/>
          </p:cNvCxnSpPr>
          <p:nvPr/>
        </p:nvCxnSpPr>
        <p:spPr bwMode="auto">
          <a:xfrm rot="5400000" flipH="1" flipV="1">
            <a:off x="2590593" y="1923121"/>
            <a:ext cx="1327581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5" idx="5"/>
            <a:endCxn id="8" idx="1"/>
          </p:cNvCxnSpPr>
          <p:nvPr/>
        </p:nvCxnSpPr>
        <p:spPr bwMode="auto">
          <a:xfrm rot="16200000" flipH="1">
            <a:off x="2704899" y="3423762"/>
            <a:ext cx="1098968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6"/>
            <a:endCxn id="9" idx="2"/>
          </p:cNvCxnSpPr>
          <p:nvPr/>
        </p:nvCxnSpPr>
        <p:spPr bwMode="auto">
          <a:xfrm>
            <a:off x="4364609" y="1878987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6"/>
            <a:endCxn id="10" idx="2"/>
          </p:cNvCxnSpPr>
          <p:nvPr/>
        </p:nvCxnSpPr>
        <p:spPr bwMode="auto">
          <a:xfrm>
            <a:off x="4364609" y="4880272"/>
            <a:ext cx="230730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8" idx="7"/>
            <a:endCxn id="9" idx="3"/>
          </p:cNvCxnSpPr>
          <p:nvPr/>
        </p:nvCxnSpPr>
        <p:spPr bwMode="auto">
          <a:xfrm rot="5400000" flipH="1" flipV="1">
            <a:off x="4161302" y="2166463"/>
            <a:ext cx="2713917" cy="24263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1"/>
            <a:endCxn id="5" idx="6"/>
          </p:cNvCxnSpPr>
          <p:nvPr/>
        </p:nvCxnSpPr>
        <p:spPr bwMode="auto">
          <a:xfrm rot="16200000" flipV="1">
            <a:off x="4019667" y="2024827"/>
            <a:ext cx="1242652" cy="4180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8" idx="7"/>
            <a:endCxn id="7" idx="5"/>
          </p:cNvCxnSpPr>
          <p:nvPr/>
        </p:nvCxnSpPr>
        <p:spPr bwMode="auto">
          <a:xfrm rot="5400000" flipH="1" flipV="1">
            <a:off x="2948135" y="3379630"/>
            <a:ext cx="2713917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7" idx="3"/>
            <a:endCxn id="8" idx="1"/>
          </p:cNvCxnSpPr>
          <p:nvPr/>
        </p:nvCxnSpPr>
        <p:spPr bwMode="auto">
          <a:xfrm rot="5400000">
            <a:off x="2660767" y="3379629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0" idx="7"/>
            <a:endCxn id="9" idx="5"/>
          </p:cNvCxnSpPr>
          <p:nvPr/>
        </p:nvCxnSpPr>
        <p:spPr bwMode="auto">
          <a:xfrm rot="5400000" flipH="1" flipV="1">
            <a:off x="5661838" y="3379630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9" idx="3"/>
            <a:endCxn id="10" idx="1"/>
          </p:cNvCxnSpPr>
          <p:nvPr/>
        </p:nvCxnSpPr>
        <p:spPr bwMode="auto">
          <a:xfrm rot="5400000">
            <a:off x="5374470" y="3379629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763589" y="242358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sp>
        <p:nvSpPr>
          <p:cNvPr id="38" name="TextBox 37"/>
          <p:cNvSpPr txBox="1"/>
          <p:nvPr/>
        </p:nvSpPr>
        <p:spPr>
          <a:xfrm>
            <a:off x="2704596" y="39721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3670615" y="29619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4297421" y="29840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3</a:t>
            </a:r>
            <a:endParaRPr 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5366679" y="14723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5233943" y="30356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9</a:t>
            </a:r>
            <a:endParaRPr lang="en-US" sz="2000"/>
          </a:p>
        </p:txBody>
      </p:sp>
      <p:sp>
        <p:nvSpPr>
          <p:cNvPr id="45" name="TextBox 44"/>
          <p:cNvSpPr txBox="1"/>
          <p:nvPr/>
        </p:nvSpPr>
        <p:spPr>
          <a:xfrm>
            <a:off x="5624775" y="40680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7</a:t>
            </a:r>
            <a:endParaRPr lang="en-US" sz="2000"/>
          </a:p>
        </p:txBody>
      </p:sp>
      <p:sp>
        <p:nvSpPr>
          <p:cNvPr id="46" name="TextBox 45"/>
          <p:cNvSpPr txBox="1"/>
          <p:nvPr/>
        </p:nvSpPr>
        <p:spPr>
          <a:xfrm>
            <a:off x="5337181" y="492343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7" name="TextBox 46"/>
          <p:cNvSpPr txBox="1"/>
          <p:nvPr/>
        </p:nvSpPr>
        <p:spPr>
          <a:xfrm>
            <a:off x="6443310" y="31757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4</a:t>
            </a:r>
            <a:endParaRPr lang="en-US" sz="2000"/>
          </a:p>
        </p:txBody>
      </p:sp>
      <p:sp>
        <p:nvSpPr>
          <p:cNvPr id="48" name="TextBox 47"/>
          <p:cNvSpPr txBox="1"/>
          <p:nvPr/>
        </p:nvSpPr>
        <p:spPr>
          <a:xfrm>
            <a:off x="7033246" y="316100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6</a:t>
            </a:r>
            <a:endParaRPr lang="en-US" sz="2000"/>
          </a:p>
        </p:txBody>
      </p:sp>
      <p:sp>
        <p:nvSpPr>
          <p:cNvPr id="49" name="TextBox 48"/>
          <p:cNvSpPr txBox="1"/>
          <p:nvPr/>
        </p:nvSpPr>
        <p:spPr>
          <a:xfrm>
            <a:off x="2907676" y="5635619"/>
            <a:ext cx="3662882" cy="929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latin typeface="+mj-lt"/>
              </a:rPr>
              <a:t>Q = {</a:t>
            </a:r>
            <a:r>
              <a:rPr lang="en-US" sz="1600" dirty="0" err="1" smtClean="0">
                <a:latin typeface="+mj-lt"/>
              </a:rPr>
              <a:t>a,b,d</a:t>
            </a:r>
            <a:r>
              <a:rPr lang="en-US" sz="1600" dirty="0" smtClean="0">
                <a:latin typeface="+mj-lt"/>
              </a:rPr>
              <a:t>}</a:t>
            </a:r>
            <a:endParaRPr lang="en-US" sz="1600" dirty="0" smtClean="0">
              <a:latin typeface="+mj-lt"/>
            </a:endParaRPr>
          </a:p>
          <a:p>
            <a:r>
              <a:rPr lang="en-US" sz="1600" dirty="0" err="1" smtClean="0">
                <a:latin typeface="+mj-lt"/>
              </a:rPr>
              <a:t>dist_S_To</a:t>
            </a:r>
            <a:r>
              <a:rPr lang="en-US" sz="1600" dirty="0" smtClean="0">
                <a:latin typeface="+mj-lt"/>
              </a:rPr>
              <a:t>: {(a,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8</a:t>
            </a:r>
            <a:r>
              <a:rPr lang="en-US" sz="1600" dirty="0" smtClean="0">
                <a:latin typeface="+mj-lt"/>
              </a:rPr>
              <a:t>), (b,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14</a:t>
            </a:r>
            <a:r>
              <a:rPr lang="en-US" sz="1600" dirty="0" smtClean="0">
                <a:latin typeface="+mj-lt"/>
              </a:rPr>
              <a:t>), (c,5), (d,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7</a:t>
            </a:r>
            <a:r>
              <a:rPr lang="en-US" sz="1600" dirty="0" smtClean="0">
                <a:latin typeface="+mj-lt"/>
              </a:rPr>
              <a:t>)}</a:t>
            </a:r>
          </a:p>
          <a:p>
            <a:r>
              <a:rPr lang="en-US" sz="1600" dirty="0" smtClean="0">
                <a:latin typeface="+mj-lt"/>
              </a:rPr>
              <a:t>predecessor: {(</a:t>
            </a:r>
            <a:r>
              <a:rPr lang="en-US" sz="1600" dirty="0" err="1" smtClean="0">
                <a:latin typeface="+mj-lt"/>
              </a:rPr>
              <a:t>a,</a:t>
            </a:r>
            <a:r>
              <a:rPr lang="en-US" sz="1600" dirty="0" err="1" smtClean="0">
                <a:solidFill>
                  <a:srgbClr val="FF0000"/>
                </a:solidFill>
                <a:latin typeface="+mj-lt"/>
              </a:rPr>
              <a:t>c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b,</a:t>
            </a:r>
            <a:r>
              <a:rPr lang="en-US" sz="1600" dirty="0" err="1" smtClean="0">
                <a:solidFill>
                  <a:srgbClr val="FF0000"/>
                </a:solidFill>
                <a:latin typeface="+mj-lt"/>
              </a:rPr>
              <a:t>c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c,s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d,</a:t>
            </a:r>
            <a:r>
              <a:rPr lang="en-US" sz="1600" dirty="0" err="1" smtClean="0">
                <a:solidFill>
                  <a:srgbClr val="FF0000"/>
                </a:solidFill>
                <a:latin typeface="+mj-lt"/>
              </a:rPr>
              <a:t>c</a:t>
            </a:r>
            <a:r>
              <a:rPr lang="en-US" sz="1600" dirty="0" smtClean="0">
                <a:latin typeface="+mj-lt"/>
              </a:rPr>
              <a:t>)}</a:t>
            </a:r>
            <a:endParaRPr lang="en-US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7648542" y="1280014"/>
            <a:ext cx="2775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smtClean="0"/>
              <a:t>Example from CLR 2nd ed. p. 528</a:t>
            </a:r>
            <a:endParaRPr lang="en-US" sz="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57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SSSP: Dijkstra in Action </a:t>
            </a:r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2144158" y="3290736"/>
            <a:ext cx="406400" cy="406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441" y="3337986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958209" y="1675787"/>
            <a:ext cx="406400" cy="406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8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58209" y="4677072"/>
            <a:ext cx="406400" cy="406400"/>
          </a:xfrm>
          <a:prstGeom prst="ellipse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5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671912" y="1675787"/>
            <a:ext cx="406400" cy="40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mtClean="0">
                <a:latin typeface="Gill Sans MT" charset="0"/>
              </a:rPr>
              <a:t>13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671912" y="4677072"/>
            <a:ext cx="406400" cy="406400"/>
          </a:xfrm>
          <a:prstGeom prst="ellipse">
            <a:avLst/>
          </a:prstGeom>
          <a:solidFill>
            <a:srgbClr val="92D05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7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5178" y="144533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64391" y="14278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19170" y="494243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97880" y="496334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7" idx="3"/>
          </p:cNvCxnSpPr>
          <p:nvPr/>
        </p:nvCxnSpPr>
        <p:spPr bwMode="auto">
          <a:xfrm rot="5400000" flipH="1" flipV="1">
            <a:off x="2590593" y="1923121"/>
            <a:ext cx="1327581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5" idx="5"/>
            <a:endCxn id="8" idx="1"/>
          </p:cNvCxnSpPr>
          <p:nvPr/>
        </p:nvCxnSpPr>
        <p:spPr bwMode="auto">
          <a:xfrm rot="16200000" flipH="1">
            <a:off x="2704899" y="3423762"/>
            <a:ext cx="1098968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6"/>
            <a:endCxn id="9" idx="2"/>
          </p:cNvCxnSpPr>
          <p:nvPr/>
        </p:nvCxnSpPr>
        <p:spPr bwMode="auto">
          <a:xfrm>
            <a:off x="4364609" y="1878987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6"/>
            <a:endCxn id="10" idx="2"/>
          </p:cNvCxnSpPr>
          <p:nvPr/>
        </p:nvCxnSpPr>
        <p:spPr bwMode="auto">
          <a:xfrm>
            <a:off x="4364609" y="4880272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8" idx="7"/>
            <a:endCxn id="9" idx="3"/>
          </p:cNvCxnSpPr>
          <p:nvPr/>
        </p:nvCxnSpPr>
        <p:spPr bwMode="auto">
          <a:xfrm rot="5400000" flipH="1" flipV="1">
            <a:off x="4161302" y="2166463"/>
            <a:ext cx="2713917" cy="2426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1"/>
            <a:endCxn id="5" idx="6"/>
          </p:cNvCxnSpPr>
          <p:nvPr/>
        </p:nvCxnSpPr>
        <p:spPr bwMode="auto">
          <a:xfrm rot="16200000" flipV="1">
            <a:off x="4019667" y="2024827"/>
            <a:ext cx="1242652" cy="41808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8" idx="7"/>
            <a:endCxn id="7" idx="5"/>
          </p:cNvCxnSpPr>
          <p:nvPr/>
        </p:nvCxnSpPr>
        <p:spPr bwMode="auto">
          <a:xfrm rot="5400000" flipH="1" flipV="1">
            <a:off x="2948135" y="3379630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7" idx="3"/>
            <a:endCxn id="8" idx="1"/>
          </p:cNvCxnSpPr>
          <p:nvPr/>
        </p:nvCxnSpPr>
        <p:spPr bwMode="auto">
          <a:xfrm rot="5400000">
            <a:off x="2660767" y="3379629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0" idx="7"/>
            <a:endCxn id="9" idx="5"/>
          </p:cNvCxnSpPr>
          <p:nvPr/>
        </p:nvCxnSpPr>
        <p:spPr bwMode="auto">
          <a:xfrm rot="5400000" flipH="1" flipV="1">
            <a:off x="5661838" y="3379630"/>
            <a:ext cx="2713917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9" idx="3"/>
            <a:endCxn id="10" idx="1"/>
          </p:cNvCxnSpPr>
          <p:nvPr/>
        </p:nvCxnSpPr>
        <p:spPr bwMode="auto">
          <a:xfrm rot="5400000">
            <a:off x="5374470" y="3379629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763589" y="242358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sp>
        <p:nvSpPr>
          <p:cNvPr id="38" name="TextBox 37"/>
          <p:cNvSpPr txBox="1"/>
          <p:nvPr/>
        </p:nvSpPr>
        <p:spPr>
          <a:xfrm>
            <a:off x="2704596" y="39721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3670615" y="29619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4297421" y="29840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3</a:t>
            </a:r>
            <a:endParaRPr 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5366679" y="14723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5233943" y="30356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9</a:t>
            </a:r>
            <a:endParaRPr lang="en-US" sz="2000"/>
          </a:p>
        </p:txBody>
      </p:sp>
      <p:sp>
        <p:nvSpPr>
          <p:cNvPr id="45" name="TextBox 44"/>
          <p:cNvSpPr txBox="1"/>
          <p:nvPr/>
        </p:nvSpPr>
        <p:spPr>
          <a:xfrm>
            <a:off x="5624775" y="40680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7</a:t>
            </a:r>
            <a:endParaRPr lang="en-US" sz="2000"/>
          </a:p>
        </p:txBody>
      </p:sp>
      <p:sp>
        <p:nvSpPr>
          <p:cNvPr id="46" name="TextBox 45"/>
          <p:cNvSpPr txBox="1"/>
          <p:nvPr/>
        </p:nvSpPr>
        <p:spPr>
          <a:xfrm>
            <a:off x="5337181" y="492343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7" name="TextBox 46"/>
          <p:cNvSpPr txBox="1"/>
          <p:nvPr/>
        </p:nvSpPr>
        <p:spPr>
          <a:xfrm>
            <a:off x="6443310" y="31757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4</a:t>
            </a:r>
            <a:endParaRPr lang="en-US" sz="2000"/>
          </a:p>
        </p:txBody>
      </p:sp>
      <p:sp>
        <p:nvSpPr>
          <p:cNvPr id="48" name="TextBox 47"/>
          <p:cNvSpPr txBox="1"/>
          <p:nvPr/>
        </p:nvSpPr>
        <p:spPr>
          <a:xfrm>
            <a:off x="7033246" y="316100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6</a:t>
            </a:r>
            <a:endParaRPr lang="en-US" sz="2000"/>
          </a:p>
        </p:txBody>
      </p:sp>
      <p:sp>
        <p:nvSpPr>
          <p:cNvPr id="49" name="TextBox 48"/>
          <p:cNvSpPr txBox="1"/>
          <p:nvPr/>
        </p:nvSpPr>
        <p:spPr>
          <a:xfrm>
            <a:off x="2906276" y="5635619"/>
            <a:ext cx="3665682" cy="929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latin typeface="+mj-lt"/>
              </a:rPr>
              <a:t>Q = {</a:t>
            </a:r>
            <a:r>
              <a:rPr lang="en-US" sz="1600" dirty="0" err="1" smtClean="0">
                <a:latin typeface="+mj-lt"/>
              </a:rPr>
              <a:t>a,b</a:t>
            </a:r>
            <a:r>
              <a:rPr lang="en-US" sz="1600" dirty="0" smtClean="0">
                <a:latin typeface="+mj-lt"/>
              </a:rPr>
              <a:t>}	</a:t>
            </a:r>
          </a:p>
          <a:p>
            <a:r>
              <a:rPr lang="en-US" sz="1600" dirty="0" err="1" smtClean="0">
                <a:latin typeface="+mj-lt"/>
              </a:rPr>
              <a:t>dist_S_To</a:t>
            </a:r>
            <a:r>
              <a:rPr lang="en-US" sz="1600" dirty="0" smtClean="0">
                <a:latin typeface="+mj-lt"/>
              </a:rPr>
              <a:t>: {(a,8), (b,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13</a:t>
            </a:r>
            <a:r>
              <a:rPr lang="en-US" sz="1600" dirty="0" smtClean="0">
                <a:latin typeface="+mj-lt"/>
              </a:rPr>
              <a:t>), (c,5), (d,7)}</a:t>
            </a:r>
          </a:p>
          <a:p>
            <a:r>
              <a:rPr lang="en-US" sz="1600" dirty="0" smtClean="0">
                <a:latin typeface="+mj-lt"/>
              </a:rPr>
              <a:t>predecessor: {(</a:t>
            </a:r>
            <a:r>
              <a:rPr lang="en-US" sz="1600" dirty="0" err="1" smtClean="0">
                <a:latin typeface="+mj-lt"/>
              </a:rPr>
              <a:t>a,c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b,</a:t>
            </a:r>
            <a:r>
              <a:rPr lang="en-US" sz="1600" dirty="0" err="1" smtClean="0">
                <a:solidFill>
                  <a:srgbClr val="FF0000"/>
                </a:solidFill>
                <a:latin typeface="+mj-lt"/>
              </a:rPr>
              <a:t>d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c,s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d,c</a:t>
            </a:r>
            <a:r>
              <a:rPr lang="en-US" sz="1600" dirty="0" smtClean="0">
                <a:latin typeface="+mj-lt"/>
              </a:rPr>
              <a:t>)}</a:t>
            </a:r>
            <a:endParaRPr lang="en-US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7648542" y="1280014"/>
            <a:ext cx="2775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smtClean="0"/>
              <a:t>Example from CLR 2nd ed. p. 528</a:t>
            </a:r>
            <a:endParaRPr lang="en-US" sz="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38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SSSP: Dijkstra in Action </a:t>
            </a:r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2144158" y="3290736"/>
            <a:ext cx="406400" cy="406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441" y="3337986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958209" y="1675787"/>
            <a:ext cx="406400" cy="406400"/>
          </a:xfrm>
          <a:prstGeom prst="ellipse">
            <a:avLst/>
          </a:prstGeom>
          <a:solidFill>
            <a:srgbClr val="92D05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8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58209" y="4677072"/>
            <a:ext cx="406400" cy="406400"/>
          </a:xfrm>
          <a:prstGeom prst="ellipse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5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671912" y="1675787"/>
            <a:ext cx="406400" cy="40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mtClean="0">
                <a:latin typeface="Gill Sans MT" charset="0"/>
              </a:rPr>
              <a:t>9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671912" y="4677072"/>
            <a:ext cx="406400" cy="406400"/>
          </a:xfrm>
          <a:prstGeom prst="ellipse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7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5178" y="144533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64391" y="14278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19170" y="494243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97880" y="496334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7" idx="3"/>
          </p:cNvCxnSpPr>
          <p:nvPr/>
        </p:nvCxnSpPr>
        <p:spPr bwMode="auto">
          <a:xfrm rot="5400000" flipH="1" flipV="1">
            <a:off x="2590593" y="1923121"/>
            <a:ext cx="1327581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5" idx="5"/>
            <a:endCxn id="8" idx="1"/>
          </p:cNvCxnSpPr>
          <p:nvPr/>
        </p:nvCxnSpPr>
        <p:spPr bwMode="auto">
          <a:xfrm rot="16200000" flipH="1">
            <a:off x="2704899" y="3423762"/>
            <a:ext cx="1098968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6"/>
            <a:endCxn id="9" idx="2"/>
          </p:cNvCxnSpPr>
          <p:nvPr/>
        </p:nvCxnSpPr>
        <p:spPr bwMode="auto">
          <a:xfrm>
            <a:off x="4364609" y="1878987"/>
            <a:ext cx="230730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6"/>
            <a:endCxn id="10" idx="2"/>
          </p:cNvCxnSpPr>
          <p:nvPr/>
        </p:nvCxnSpPr>
        <p:spPr bwMode="auto">
          <a:xfrm>
            <a:off x="4364609" y="4880272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8" idx="7"/>
            <a:endCxn id="9" idx="3"/>
          </p:cNvCxnSpPr>
          <p:nvPr/>
        </p:nvCxnSpPr>
        <p:spPr bwMode="auto">
          <a:xfrm rot="5400000" flipH="1" flipV="1">
            <a:off x="4161302" y="2166463"/>
            <a:ext cx="2713917" cy="2426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1"/>
            <a:endCxn id="5" idx="6"/>
          </p:cNvCxnSpPr>
          <p:nvPr/>
        </p:nvCxnSpPr>
        <p:spPr bwMode="auto">
          <a:xfrm rot="16200000" flipV="1">
            <a:off x="4019667" y="2024827"/>
            <a:ext cx="1242652" cy="4180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8" idx="7"/>
            <a:endCxn id="7" idx="5"/>
          </p:cNvCxnSpPr>
          <p:nvPr/>
        </p:nvCxnSpPr>
        <p:spPr bwMode="auto">
          <a:xfrm rot="5400000" flipH="1" flipV="1">
            <a:off x="2948135" y="3379630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7" idx="3"/>
            <a:endCxn id="8" idx="1"/>
          </p:cNvCxnSpPr>
          <p:nvPr/>
        </p:nvCxnSpPr>
        <p:spPr bwMode="auto">
          <a:xfrm rot="5400000">
            <a:off x="2660767" y="3379629"/>
            <a:ext cx="2713917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0" idx="7"/>
            <a:endCxn id="9" idx="5"/>
          </p:cNvCxnSpPr>
          <p:nvPr/>
        </p:nvCxnSpPr>
        <p:spPr bwMode="auto">
          <a:xfrm rot="5400000" flipH="1" flipV="1">
            <a:off x="5661838" y="3379630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9" idx="3"/>
            <a:endCxn id="10" idx="1"/>
          </p:cNvCxnSpPr>
          <p:nvPr/>
        </p:nvCxnSpPr>
        <p:spPr bwMode="auto">
          <a:xfrm rot="5400000">
            <a:off x="5374470" y="3379629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763589" y="242358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sp>
        <p:nvSpPr>
          <p:cNvPr id="38" name="TextBox 37"/>
          <p:cNvSpPr txBox="1"/>
          <p:nvPr/>
        </p:nvSpPr>
        <p:spPr>
          <a:xfrm>
            <a:off x="2704596" y="39721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3670615" y="29619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4297421" y="29840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3</a:t>
            </a:r>
            <a:endParaRPr 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5366679" y="14723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5233943" y="30356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9</a:t>
            </a:r>
            <a:endParaRPr lang="en-US" sz="2000"/>
          </a:p>
        </p:txBody>
      </p:sp>
      <p:sp>
        <p:nvSpPr>
          <p:cNvPr id="45" name="TextBox 44"/>
          <p:cNvSpPr txBox="1"/>
          <p:nvPr/>
        </p:nvSpPr>
        <p:spPr>
          <a:xfrm>
            <a:off x="5624775" y="40680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7</a:t>
            </a:r>
            <a:endParaRPr lang="en-US" sz="2000"/>
          </a:p>
        </p:txBody>
      </p:sp>
      <p:sp>
        <p:nvSpPr>
          <p:cNvPr id="46" name="TextBox 45"/>
          <p:cNvSpPr txBox="1"/>
          <p:nvPr/>
        </p:nvSpPr>
        <p:spPr>
          <a:xfrm>
            <a:off x="5337181" y="492343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7" name="TextBox 46"/>
          <p:cNvSpPr txBox="1"/>
          <p:nvPr/>
        </p:nvSpPr>
        <p:spPr>
          <a:xfrm>
            <a:off x="6443310" y="31757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4</a:t>
            </a:r>
            <a:endParaRPr lang="en-US" sz="2000"/>
          </a:p>
        </p:txBody>
      </p:sp>
      <p:sp>
        <p:nvSpPr>
          <p:cNvPr id="48" name="TextBox 47"/>
          <p:cNvSpPr txBox="1"/>
          <p:nvPr/>
        </p:nvSpPr>
        <p:spPr>
          <a:xfrm>
            <a:off x="7033246" y="316100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6</a:t>
            </a:r>
            <a:endParaRPr lang="en-US" sz="2000"/>
          </a:p>
        </p:txBody>
      </p:sp>
      <p:sp>
        <p:nvSpPr>
          <p:cNvPr id="49" name="TextBox 48"/>
          <p:cNvSpPr txBox="1"/>
          <p:nvPr/>
        </p:nvSpPr>
        <p:spPr>
          <a:xfrm>
            <a:off x="2906276" y="5635619"/>
            <a:ext cx="3665682" cy="929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latin typeface="+mj-lt"/>
              </a:rPr>
              <a:t>Q = {b</a:t>
            </a:r>
            <a:r>
              <a:rPr lang="en-US" sz="1600" dirty="0" smtClean="0">
                <a:latin typeface="+mj-lt"/>
              </a:rPr>
              <a:t>}</a:t>
            </a:r>
            <a:endParaRPr lang="en-US" sz="1600" dirty="0" smtClean="0">
              <a:latin typeface="+mj-lt"/>
            </a:endParaRPr>
          </a:p>
          <a:p>
            <a:r>
              <a:rPr lang="en-US" sz="1600" dirty="0" err="1" smtClean="0">
                <a:latin typeface="+mj-lt"/>
              </a:rPr>
              <a:t>dist_S_To</a:t>
            </a:r>
            <a:r>
              <a:rPr lang="en-US" sz="1600" dirty="0" smtClean="0">
                <a:latin typeface="+mj-lt"/>
              </a:rPr>
              <a:t>: {(a,8), (b,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9</a:t>
            </a:r>
            <a:r>
              <a:rPr lang="en-US" sz="1600" dirty="0" smtClean="0">
                <a:latin typeface="+mj-lt"/>
              </a:rPr>
              <a:t>), (c,5), (d,7)}</a:t>
            </a:r>
          </a:p>
          <a:p>
            <a:r>
              <a:rPr lang="en-US" sz="1600" dirty="0" smtClean="0">
                <a:latin typeface="+mj-lt"/>
              </a:rPr>
              <a:t>predecessor: {(</a:t>
            </a:r>
            <a:r>
              <a:rPr lang="en-US" sz="1600" dirty="0" err="1" smtClean="0">
                <a:latin typeface="+mj-lt"/>
              </a:rPr>
              <a:t>a,c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b,</a:t>
            </a:r>
            <a:r>
              <a:rPr lang="en-US" sz="1600" dirty="0" err="1" smtClean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c,s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d,c</a:t>
            </a:r>
            <a:r>
              <a:rPr lang="en-US" sz="1600" dirty="0" smtClean="0">
                <a:latin typeface="+mj-lt"/>
              </a:rPr>
              <a:t>)}</a:t>
            </a:r>
            <a:endParaRPr lang="en-US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7648542" y="1280014"/>
            <a:ext cx="2775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smtClean="0"/>
              <a:t>Example from CLR 2nd ed. p. 528</a:t>
            </a:r>
            <a:endParaRPr lang="en-US" sz="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0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SSSP: Dijkstra in Action </a:t>
            </a:r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2144158" y="3290736"/>
            <a:ext cx="406400" cy="406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441" y="3337986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958209" y="1675787"/>
            <a:ext cx="406400" cy="406400"/>
          </a:xfrm>
          <a:prstGeom prst="ellipse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8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58209" y="4677072"/>
            <a:ext cx="406400" cy="406400"/>
          </a:xfrm>
          <a:prstGeom prst="ellipse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5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671912" y="1675787"/>
            <a:ext cx="406400" cy="406400"/>
          </a:xfrm>
          <a:prstGeom prst="ellipse">
            <a:avLst/>
          </a:prstGeom>
          <a:solidFill>
            <a:srgbClr val="92D05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mtClean="0">
                <a:latin typeface="Gill Sans MT" charset="0"/>
              </a:rPr>
              <a:t>9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671912" y="4677072"/>
            <a:ext cx="406400" cy="406400"/>
          </a:xfrm>
          <a:prstGeom prst="ellipse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7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5178" y="144533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64391" y="14278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19170" y="494243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97880" y="496334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7" idx="3"/>
          </p:cNvCxnSpPr>
          <p:nvPr/>
        </p:nvCxnSpPr>
        <p:spPr bwMode="auto">
          <a:xfrm rot="5400000" flipH="1" flipV="1">
            <a:off x="2590593" y="1923121"/>
            <a:ext cx="1327581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5" idx="5"/>
            <a:endCxn id="8" idx="1"/>
          </p:cNvCxnSpPr>
          <p:nvPr/>
        </p:nvCxnSpPr>
        <p:spPr bwMode="auto">
          <a:xfrm rot="16200000" flipH="1">
            <a:off x="2704899" y="3423762"/>
            <a:ext cx="1098968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6"/>
            <a:endCxn id="9" idx="2"/>
          </p:cNvCxnSpPr>
          <p:nvPr/>
        </p:nvCxnSpPr>
        <p:spPr bwMode="auto">
          <a:xfrm>
            <a:off x="4364609" y="1878987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6"/>
            <a:endCxn id="10" idx="2"/>
          </p:cNvCxnSpPr>
          <p:nvPr/>
        </p:nvCxnSpPr>
        <p:spPr bwMode="auto">
          <a:xfrm>
            <a:off x="4364609" y="4880272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8" idx="7"/>
            <a:endCxn id="9" idx="3"/>
          </p:cNvCxnSpPr>
          <p:nvPr/>
        </p:nvCxnSpPr>
        <p:spPr bwMode="auto">
          <a:xfrm rot="5400000" flipH="1" flipV="1">
            <a:off x="4161302" y="2166463"/>
            <a:ext cx="2713917" cy="2426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0" idx="1"/>
            <a:endCxn id="5" idx="6"/>
          </p:cNvCxnSpPr>
          <p:nvPr/>
        </p:nvCxnSpPr>
        <p:spPr bwMode="auto">
          <a:xfrm rot="16200000" flipV="1">
            <a:off x="4019667" y="2024827"/>
            <a:ext cx="1242652" cy="4180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8" idx="7"/>
            <a:endCxn id="7" idx="5"/>
          </p:cNvCxnSpPr>
          <p:nvPr/>
        </p:nvCxnSpPr>
        <p:spPr bwMode="auto">
          <a:xfrm rot="5400000" flipH="1" flipV="1">
            <a:off x="2948135" y="3379630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7" idx="3"/>
            <a:endCxn id="8" idx="1"/>
          </p:cNvCxnSpPr>
          <p:nvPr/>
        </p:nvCxnSpPr>
        <p:spPr bwMode="auto">
          <a:xfrm rot="5400000">
            <a:off x="2660767" y="3379629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0" idx="7"/>
            <a:endCxn id="9" idx="5"/>
          </p:cNvCxnSpPr>
          <p:nvPr/>
        </p:nvCxnSpPr>
        <p:spPr bwMode="auto">
          <a:xfrm rot="5400000" flipH="1" flipV="1">
            <a:off x="5661838" y="3379630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9" idx="3"/>
            <a:endCxn id="10" idx="1"/>
          </p:cNvCxnSpPr>
          <p:nvPr/>
        </p:nvCxnSpPr>
        <p:spPr bwMode="auto">
          <a:xfrm rot="5400000">
            <a:off x="5374470" y="3379629"/>
            <a:ext cx="2713917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763589" y="242358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sp>
        <p:nvSpPr>
          <p:cNvPr id="38" name="TextBox 37"/>
          <p:cNvSpPr txBox="1"/>
          <p:nvPr/>
        </p:nvSpPr>
        <p:spPr>
          <a:xfrm>
            <a:off x="2704596" y="39721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3670615" y="29619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4297421" y="29840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3</a:t>
            </a:r>
            <a:endParaRPr 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5366679" y="14723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5233943" y="30356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9</a:t>
            </a:r>
            <a:endParaRPr lang="en-US" sz="2000"/>
          </a:p>
        </p:txBody>
      </p:sp>
      <p:sp>
        <p:nvSpPr>
          <p:cNvPr id="45" name="TextBox 44"/>
          <p:cNvSpPr txBox="1"/>
          <p:nvPr/>
        </p:nvSpPr>
        <p:spPr>
          <a:xfrm>
            <a:off x="5624775" y="40680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7</a:t>
            </a:r>
            <a:endParaRPr lang="en-US" sz="2000"/>
          </a:p>
        </p:txBody>
      </p:sp>
      <p:sp>
        <p:nvSpPr>
          <p:cNvPr id="46" name="TextBox 45"/>
          <p:cNvSpPr txBox="1"/>
          <p:nvPr/>
        </p:nvSpPr>
        <p:spPr>
          <a:xfrm>
            <a:off x="5337181" y="492343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47" name="TextBox 46"/>
          <p:cNvSpPr txBox="1"/>
          <p:nvPr/>
        </p:nvSpPr>
        <p:spPr>
          <a:xfrm>
            <a:off x="6443310" y="31757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4</a:t>
            </a:r>
            <a:endParaRPr lang="en-US" sz="2000"/>
          </a:p>
        </p:txBody>
      </p:sp>
      <p:sp>
        <p:nvSpPr>
          <p:cNvPr id="48" name="TextBox 47"/>
          <p:cNvSpPr txBox="1"/>
          <p:nvPr/>
        </p:nvSpPr>
        <p:spPr>
          <a:xfrm>
            <a:off x="7033246" y="316100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6</a:t>
            </a:r>
            <a:endParaRPr lang="en-US" sz="2000"/>
          </a:p>
        </p:txBody>
      </p:sp>
      <p:sp>
        <p:nvSpPr>
          <p:cNvPr id="49" name="TextBox 48"/>
          <p:cNvSpPr txBox="1"/>
          <p:nvPr/>
        </p:nvSpPr>
        <p:spPr>
          <a:xfrm>
            <a:off x="2830389" y="5635619"/>
            <a:ext cx="3817456" cy="929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latin typeface="+mj-lt"/>
              </a:rPr>
              <a:t>Q = {</a:t>
            </a:r>
            <a:r>
              <a:rPr lang="en-US" sz="1600" dirty="0" smtClean="0">
                <a:latin typeface="+mj-lt"/>
              </a:rPr>
              <a:t>}</a:t>
            </a:r>
            <a:endParaRPr lang="en-US" sz="1600" dirty="0" smtClean="0">
              <a:latin typeface="+mj-lt"/>
            </a:endParaRPr>
          </a:p>
          <a:p>
            <a:r>
              <a:rPr lang="en-US" sz="1600" dirty="0" err="1" smtClean="0">
                <a:latin typeface="+mj-lt"/>
              </a:rPr>
              <a:t>dist_S_To</a:t>
            </a:r>
            <a:r>
              <a:rPr lang="en-US" sz="1600" dirty="0" smtClean="0">
                <a:latin typeface="+mj-lt"/>
              </a:rPr>
              <a:t>: {(a,8), (b,9), (c,5), (d,7)}</a:t>
            </a:r>
          </a:p>
          <a:p>
            <a:r>
              <a:rPr lang="en-US" sz="1600" dirty="0" smtClean="0">
                <a:latin typeface="+mj-lt"/>
              </a:rPr>
              <a:t>predecessor: {(</a:t>
            </a:r>
            <a:r>
              <a:rPr lang="en-US" sz="1600" dirty="0" err="1" smtClean="0">
                <a:latin typeface="+mj-lt"/>
              </a:rPr>
              <a:t>a,c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b,a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c,s</a:t>
            </a:r>
            <a:r>
              <a:rPr lang="en-US" sz="1600" dirty="0" smtClean="0">
                <a:latin typeface="+mj-lt"/>
              </a:rPr>
              <a:t>), (</a:t>
            </a:r>
            <a:r>
              <a:rPr lang="en-US" sz="1600" dirty="0" err="1" smtClean="0">
                <a:latin typeface="+mj-lt"/>
              </a:rPr>
              <a:t>d,c</a:t>
            </a:r>
            <a:r>
              <a:rPr lang="en-US" sz="1600" dirty="0" smtClean="0">
                <a:latin typeface="+mj-lt"/>
              </a:rPr>
              <a:t>)}</a:t>
            </a:r>
            <a:endParaRPr lang="en-US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7648542" y="1280014"/>
            <a:ext cx="2775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smtClean="0"/>
              <a:t>Example from CLR 2nd ed. p. 528</a:t>
            </a:r>
            <a:endParaRPr lang="en-US" sz="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47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SSSP: How to parallelize?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66221"/>
            <a:ext cx="7772400" cy="5099125"/>
          </a:xfrm>
        </p:spPr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traverses the graph along a single route at a time, prioritizing its traversal to the next step based on total path length (and avoiding cycles)</a:t>
            </a:r>
          </a:p>
          <a:p>
            <a:pPr lvl="1"/>
            <a:r>
              <a:rPr lang="en-US" dirty="0" smtClean="0"/>
              <a:t>No real parallelism to be had here!</a:t>
            </a:r>
          </a:p>
          <a:p>
            <a:pPr lvl="1"/>
            <a:endParaRPr lang="en-US" sz="1600" dirty="0" smtClean="0"/>
          </a:p>
          <a:p>
            <a:r>
              <a:rPr lang="en-US" dirty="0" smtClean="0"/>
              <a:t>Intuitively, we want something </a:t>
            </a:r>
            <a:br>
              <a:rPr lang="en-US" dirty="0" smtClean="0"/>
            </a:br>
            <a:r>
              <a:rPr lang="en-US" dirty="0" smtClean="0"/>
              <a:t>that “radiates” from the origin, </a:t>
            </a:r>
            <a:br>
              <a:rPr lang="en-US" dirty="0" smtClean="0"/>
            </a:br>
            <a:r>
              <a:rPr lang="en-US" dirty="0" smtClean="0"/>
              <a:t>one “edge hop distance” at a time</a:t>
            </a:r>
          </a:p>
          <a:p>
            <a:pPr lvl="1"/>
            <a:r>
              <a:rPr lang="en-US" dirty="0" smtClean="0"/>
              <a:t>Each step outwards can be done in parallel, before another iteration occurs - or we are done</a:t>
            </a:r>
          </a:p>
          <a:p>
            <a:pPr lvl="1"/>
            <a:r>
              <a:rPr lang="en-US" dirty="0" smtClean="0"/>
              <a:t>Scalability </a:t>
            </a:r>
            <a:r>
              <a:rPr lang="en-US" dirty="0" smtClean="0"/>
              <a:t>depends on the algorithm, not (just) on the problem!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3742" y="3624488"/>
            <a:ext cx="24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</a:t>
            </a:r>
            <a:endParaRPr lang="en-US" sz="1200"/>
          </a:p>
        </p:txBody>
      </p:sp>
      <p:grpSp>
        <p:nvGrpSpPr>
          <p:cNvPr id="11" name="Group 48"/>
          <p:cNvGrpSpPr/>
          <p:nvPr/>
        </p:nvGrpSpPr>
        <p:grpSpPr>
          <a:xfrm>
            <a:off x="6270423" y="2783603"/>
            <a:ext cx="2496126" cy="1723904"/>
            <a:chOff x="5979967" y="3644216"/>
            <a:chExt cx="2496126" cy="1723904"/>
          </a:xfrm>
        </p:grpSpPr>
        <p:sp>
          <p:nvSpPr>
            <p:cNvPr id="5" name="Oval 4"/>
            <p:cNvSpPr/>
            <p:nvPr/>
          </p:nvSpPr>
          <p:spPr bwMode="auto">
            <a:xfrm>
              <a:off x="5979967" y="4461198"/>
              <a:ext cx="205593" cy="205592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0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6897672" y="3644216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/>
                </a:rPr>
                <a:t>?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897672" y="5162528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/>
                </a:rPr>
                <a:t>?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270500" y="3644216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smtClean="0">
                  <a:latin typeface="+mj-lt"/>
                </a:rPr>
                <a:t>?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8270500" y="5162528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/>
                </a:rPr>
                <a:t>?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5" name="Straight Arrow Connector 14"/>
            <p:cNvCxnSpPr>
              <a:stCxn id="5" idx="7"/>
              <a:endCxn id="7" idx="3"/>
            </p:cNvCxnSpPr>
            <p:nvPr/>
          </p:nvCxnSpPr>
          <p:spPr bwMode="auto">
            <a:xfrm rot="5400000" flipH="1" flipV="1">
              <a:off x="6205813" y="3769339"/>
              <a:ext cx="671606" cy="77232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stCxn id="5" idx="5"/>
              <a:endCxn id="8" idx="1"/>
            </p:cNvCxnSpPr>
            <p:nvPr/>
          </p:nvCxnSpPr>
          <p:spPr bwMode="auto">
            <a:xfrm rot="16200000" flipH="1">
              <a:off x="6263639" y="4528495"/>
              <a:ext cx="555954" cy="77232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>
              <a:stCxn id="7" idx="6"/>
              <a:endCxn id="9" idx="2"/>
            </p:cNvCxnSpPr>
            <p:nvPr/>
          </p:nvCxnSpPr>
          <p:spPr bwMode="auto">
            <a:xfrm>
              <a:off x="7103265" y="3747012"/>
              <a:ext cx="116723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>
              <a:stCxn id="8" idx="6"/>
              <a:endCxn id="10" idx="2"/>
            </p:cNvCxnSpPr>
            <p:nvPr/>
          </p:nvCxnSpPr>
          <p:spPr bwMode="auto">
            <a:xfrm>
              <a:off x="7103265" y="5265324"/>
              <a:ext cx="116723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>
              <a:stCxn id="8" idx="7"/>
              <a:endCxn id="9" idx="3"/>
            </p:cNvCxnSpPr>
            <p:nvPr/>
          </p:nvCxnSpPr>
          <p:spPr bwMode="auto">
            <a:xfrm rot="5400000" flipH="1" flipV="1">
              <a:off x="7000414" y="3892443"/>
              <a:ext cx="1372936" cy="122745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10" idx="1"/>
              <a:endCxn id="5" idx="6"/>
            </p:cNvCxnSpPr>
            <p:nvPr/>
          </p:nvCxnSpPr>
          <p:spPr bwMode="auto">
            <a:xfrm rot="16200000" flipV="1">
              <a:off x="6928763" y="3820791"/>
              <a:ext cx="628642" cy="211504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>
              <a:stCxn id="8" idx="7"/>
              <a:endCxn id="7" idx="5"/>
            </p:cNvCxnSpPr>
            <p:nvPr/>
          </p:nvCxnSpPr>
          <p:spPr bwMode="auto">
            <a:xfrm rot="5400000" flipH="1" flipV="1">
              <a:off x="6386689" y="4506168"/>
              <a:ext cx="137293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7" idx="3"/>
              <a:endCxn id="8" idx="1"/>
            </p:cNvCxnSpPr>
            <p:nvPr/>
          </p:nvCxnSpPr>
          <p:spPr bwMode="auto">
            <a:xfrm rot="5400000">
              <a:off x="6241312" y="4506168"/>
              <a:ext cx="137293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0" idx="7"/>
              <a:endCxn id="9" idx="5"/>
            </p:cNvCxnSpPr>
            <p:nvPr/>
          </p:nvCxnSpPr>
          <p:spPr bwMode="auto">
            <a:xfrm rot="5400000" flipH="1" flipV="1">
              <a:off x="7759516" y="4506169"/>
              <a:ext cx="1372935" cy="80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9" idx="3"/>
              <a:endCxn id="10" idx="1"/>
            </p:cNvCxnSpPr>
            <p:nvPr/>
          </p:nvCxnSpPr>
          <p:spPr bwMode="auto">
            <a:xfrm rot="5400000">
              <a:off x="7614141" y="4506168"/>
              <a:ext cx="1372935" cy="80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42"/>
          <p:cNvGrpSpPr/>
          <p:nvPr/>
        </p:nvGrpSpPr>
        <p:grpSpPr>
          <a:xfrm>
            <a:off x="6270423" y="2783603"/>
            <a:ext cx="1123298" cy="1723904"/>
            <a:chOff x="670030" y="1470511"/>
            <a:chExt cx="1123298" cy="1723904"/>
          </a:xfrm>
        </p:grpSpPr>
        <p:sp>
          <p:nvSpPr>
            <p:cNvPr id="44" name="Oval 43"/>
            <p:cNvSpPr/>
            <p:nvPr/>
          </p:nvSpPr>
          <p:spPr bwMode="auto">
            <a:xfrm>
              <a:off x="670030" y="2287493"/>
              <a:ext cx="205593" cy="205592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0</a:t>
              </a: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1587735" y="1470511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/>
                </a:rPr>
                <a:t>?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1587735" y="2988823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/>
                </a:rPr>
                <a:t>?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7" name="Straight Arrow Connector 46"/>
            <p:cNvCxnSpPr>
              <a:stCxn id="44" idx="7"/>
              <a:endCxn id="45" idx="3"/>
            </p:cNvCxnSpPr>
            <p:nvPr/>
          </p:nvCxnSpPr>
          <p:spPr bwMode="auto">
            <a:xfrm rot="5400000" flipH="1" flipV="1">
              <a:off x="895876" y="1595634"/>
              <a:ext cx="671606" cy="77232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Straight Arrow Connector 47"/>
            <p:cNvCxnSpPr>
              <a:stCxn id="44" idx="5"/>
              <a:endCxn id="46" idx="1"/>
            </p:cNvCxnSpPr>
            <p:nvPr/>
          </p:nvCxnSpPr>
          <p:spPr bwMode="auto">
            <a:xfrm rot="16200000" flipH="1">
              <a:off x="953702" y="2354790"/>
              <a:ext cx="555954" cy="77232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" name="Group 49"/>
          <p:cNvGrpSpPr/>
          <p:nvPr/>
        </p:nvGrpSpPr>
        <p:grpSpPr>
          <a:xfrm>
            <a:off x="6270423" y="2783603"/>
            <a:ext cx="2496126" cy="1723904"/>
            <a:chOff x="4159188" y="1374259"/>
            <a:chExt cx="2496126" cy="1723904"/>
          </a:xfrm>
        </p:grpSpPr>
        <p:sp>
          <p:nvSpPr>
            <p:cNvPr id="51" name="Oval 50"/>
            <p:cNvSpPr/>
            <p:nvPr/>
          </p:nvSpPr>
          <p:spPr bwMode="auto">
            <a:xfrm>
              <a:off x="4159188" y="2191241"/>
              <a:ext cx="205593" cy="205592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0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5076893" y="1374259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/>
                </a:rPr>
                <a:t>?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076893" y="2892571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/>
                </a:rPr>
                <a:t>?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6449721" y="1374259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smtClean="0">
                  <a:latin typeface="+mj-lt"/>
                </a:rPr>
                <a:t>?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6449721" y="2892571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/>
                </a:rPr>
                <a:t>?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6" name="Straight Arrow Connector 55"/>
            <p:cNvCxnSpPr>
              <a:stCxn id="51" idx="7"/>
              <a:endCxn id="52" idx="3"/>
            </p:cNvCxnSpPr>
            <p:nvPr/>
          </p:nvCxnSpPr>
          <p:spPr bwMode="auto">
            <a:xfrm rot="5400000" flipH="1" flipV="1">
              <a:off x="4385034" y="1499382"/>
              <a:ext cx="671606" cy="77232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51" idx="5"/>
              <a:endCxn id="53" idx="1"/>
            </p:cNvCxnSpPr>
            <p:nvPr/>
          </p:nvCxnSpPr>
          <p:spPr bwMode="auto">
            <a:xfrm rot="16200000" flipH="1">
              <a:off x="4442860" y="2258538"/>
              <a:ext cx="555954" cy="77232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52" idx="6"/>
              <a:endCxn id="54" idx="2"/>
            </p:cNvCxnSpPr>
            <p:nvPr/>
          </p:nvCxnSpPr>
          <p:spPr bwMode="auto">
            <a:xfrm>
              <a:off x="5282486" y="1477055"/>
              <a:ext cx="116723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Straight Arrow Connector 58"/>
            <p:cNvCxnSpPr>
              <a:stCxn id="53" idx="6"/>
              <a:endCxn id="55" idx="2"/>
            </p:cNvCxnSpPr>
            <p:nvPr/>
          </p:nvCxnSpPr>
          <p:spPr bwMode="auto">
            <a:xfrm>
              <a:off x="5282486" y="2995367"/>
              <a:ext cx="116723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53" idx="7"/>
              <a:endCxn id="54" idx="3"/>
            </p:cNvCxnSpPr>
            <p:nvPr/>
          </p:nvCxnSpPr>
          <p:spPr bwMode="auto">
            <a:xfrm rot="5400000" flipH="1" flipV="1">
              <a:off x="5179635" y="1622486"/>
              <a:ext cx="1372936" cy="122745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>
              <a:stCxn id="53" idx="7"/>
              <a:endCxn id="52" idx="5"/>
            </p:cNvCxnSpPr>
            <p:nvPr/>
          </p:nvCxnSpPr>
          <p:spPr bwMode="auto">
            <a:xfrm rot="5400000" flipH="1" flipV="1">
              <a:off x="4565910" y="2236211"/>
              <a:ext cx="1372936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>
              <a:stCxn id="52" idx="3"/>
              <a:endCxn id="53" idx="1"/>
            </p:cNvCxnSpPr>
            <p:nvPr/>
          </p:nvCxnSpPr>
          <p:spPr bwMode="auto">
            <a:xfrm rot="5400000">
              <a:off x="4420533" y="2236211"/>
              <a:ext cx="1372936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62"/>
          <p:cNvGrpSpPr/>
          <p:nvPr/>
        </p:nvGrpSpPr>
        <p:grpSpPr>
          <a:xfrm>
            <a:off x="6270423" y="2783603"/>
            <a:ext cx="2496126" cy="1723904"/>
            <a:chOff x="886599" y="3981101"/>
            <a:chExt cx="2496126" cy="1723904"/>
          </a:xfrm>
        </p:grpSpPr>
        <p:sp>
          <p:nvSpPr>
            <p:cNvPr id="64" name="Oval 63"/>
            <p:cNvSpPr/>
            <p:nvPr/>
          </p:nvSpPr>
          <p:spPr bwMode="auto">
            <a:xfrm>
              <a:off x="886599" y="4798083"/>
              <a:ext cx="205593" cy="205592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0</a:t>
              </a: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1804304" y="3981101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1804304" y="5499413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/>
                </a:rPr>
                <a:t>?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177132" y="3981101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177132" y="5499413"/>
              <a:ext cx="205593" cy="20559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/>
                </a:rPr>
                <a:t>?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Arrow Connector 68"/>
            <p:cNvCxnSpPr>
              <a:stCxn id="64" idx="7"/>
              <a:endCxn id="65" idx="3"/>
            </p:cNvCxnSpPr>
            <p:nvPr/>
          </p:nvCxnSpPr>
          <p:spPr bwMode="auto">
            <a:xfrm rot="5400000" flipH="1" flipV="1">
              <a:off x="1112445" y="4106224"/>
              <a:ext cx="671606" cy="77232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>
              <a:stCxn id="64" idx="5"/>
              <a:endCxn id="66" idx="1"/>
            </p:cNvCxnSpPr>
            <p:nvPr/>
          </p:nvCxnSpPr>
          <p:spPr bwMode="auto">
            <a:xfrm rot="16200000" flipH="1">
              <a:off x="1170271" y="4865380"/>
              <a:ext cx="555954" cy="77232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>
              <a:stCxn id="65" idx="6"/>
              <a:endCxn id="67" idx="2"/>
            </p:cNvCxnSpPr>
            <p:nvPr/>
          </p:nvCxnSpPr>
          <p:spPr bwMode="auto">
            <a:xfrm>
              <a:off x="2009897" y="4083897"/>
              <a:ext cx="116723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/>
            <p:cNvCxnSpPr>
              <a:stCxn id="66" idx="6"/>
              <a:endCxn id="68" idx="2"/>
            </p:cNvCxnSpPr>
            <p:nvPr/>
          </p:nvCxnSpPr>
          <p:spPr bwMode="auto">
            <a:xfrm>
              <a:off x="2009897" y="5602209"/>
              <a:ext cx="116723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stCxn id="66" idx="7"/>
              <a:endCxn id="67" idx="3"/>
            </p:cNvCxnSpPr>
            <p:nvPr/>
          </p:nvCxnSpPr>
          <p:spPr bwMode="auto">
            <a:xfrm rot="5400000" flipH="1" flipV="1">
              <a:off x="1907046" y="4229328"/>
              <a:ext cx="1372936" cy="122745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Straight Arrow Connector 73"/>
            <p:cNvCxnSpPr>
              <a:stCxn id="68" idx="1"/>
              <a:endCxn id="64" idx="6"/>
            </p:cNvCxnSpPr>
            <p:nvPr/>
          </p:nvCxnSpPr>
          <p:spPr bwMode="auto">
            <a:xfrm rot="16200000" flipV="1">
              <a:off x="1835395" y="4157676"/>
              <a:ext cx="628642" cy="211504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stCxn id="66" idx="7"/>
              <a:endCxn id="65" idx="5"/>
            </p:cNvCxnSpPr>
            <p:nvPr/>
          </p:nvCxnSpPr>
          <p:spPr bwMode="auto">
            <a:xfrm rot="5400000" flipH="1" flipV="1">
              <a:off x="1293321" y="4843053"/>
              <a:ext cx="1372936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6" name="Straight Arrow Connector 75"/>
            <p:cNvCxnSpPr>
              <a:stCxn id="65" idx="3"/>
              <a:endCxn id="66" idx="1"/>
            </p:cNvCxnSpPr>
            <p:nvPr/>
          </p:nvCxnSpPr>
          <p:spPr bwMode="auto">
            <a:xfrm rot="5400000">
              <a:off x="1147944" y="4843053"/>
              <a:ext cx="1372936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>
              <a:stCxn id="68" idx="7"/>
              <a:endCxn id="67" idx="5"/>
            </p:cNvCxnSpPr>
            <p:nvPr/>
          </p:nvCxnSpPr>
          <p:spPr bwMode="auto">
            <a:xfrm rot="5400000" flipH="1" flipV="1">
              <a:off x="2666148" y="4843054"/>
              <a:ext cx="1372935" cy="80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8" name="Straight Arrow Connector 77"/>
            <p:cNvCxnSpPr>
              <a:stCxn id="67" idx="3"/>
              <a:endCxn id="68" idx="1"/>
            </p:cNvCxnSpPr>
            <p:nvPr/>
          </p:nvCxnSpPr>
          <p:spPr bwMode="auto">
            <a:xfrm rot="5400000">
              <a:off x="2520773" y="4843053"/>
              <a:ext cx="1372935" cy="80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42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SSSP: Revisiting the inductive definition</a:t>
            </a:r>
            <a:endParaRPr lang="en-US" sz="3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3980329"/>
            <a:ext cx="8311179" cy="2296982"/>
          </a:xfrm>
        </p:spPr>
        <p:txBody>
          <a:bodyPr/>
          <a:lstStyle/>
          <a:p>
            <a:r>
              <a:rPr lang="en-US" smtClean="0"/>
              <a:t>Dijkstra’s algorithm carefully considered each u in a way that allowed us to </a:t>
            </a:r>
            <a:r>
              <a:rPr lang="en-US" smtClean="0">
                <a:solidFill>
                  <a:srgbClr val="FF9900"/>
                </a:solidFill>
              </a:rPr>
              <a:t>prune</a:t>
            </a:r>
            <a:r>
              <a:rPr lang="en-US" smtClean="0"/>
              <a:t> certain points</a:t>
            </a:r>
          </a:p>
          <a:p>
            <a:r>
              <a:rPr lang="en-US" smtClean="0"/>
              <a:t>Instead we can look at all potential </a:t>
            </a:r>
            <a:r>
              <a:rPr lang="en-US" err="1" smtClean="0">
                <a:solidFill>
                  <a:srgbClr val="7030A0"/>
                </a:solidFill>
              </a:rPr>
              <a:t>u</a:t>
            </a:r>
            <a:r>
              <a:rPr lang="en-US" err="1" smtClean="0"/>
              <a:t>’s</a:t>
            </a:r>
            <a:r>
              <a:rPr lang="en-US" smtClean="0"/>
              <a:t> for each </a:t>
            </a:r>
            <a:r>
              <a:rPr lang="en-US" smtClean="0">
                <a:solidFill>
                  <a:srgbClr val="7030A0"/>
                </a:solidFill>
              </a:rPr>
              <a:t>v</a:t>
            </a:r>
          </a:p>
          <a:p>
            <a:pPr lvl="1"/>
            <a:r>
              <a:rPr lang="en-US" smtClean="0"/>
              <a:t>Compute iteratively, by keeping a “frontier set” of </a:t>
            </a:r>
            <a:r>
              <a:rPr lang="en-US" smtClean="0">
                <a:solidFill>
                  <a:srgbClr val="7030A0"/>
                </a:solidFill>
              </a:rPr>
              <a:t>u</a:t>
            </a:r>
            <a:r>
              <a:rPr lang="en-US" smtClean="0"/>
              <a:t> nodes </a:t>
            </a:r>
            <a:r>
              <a:rPr lang="en-US" err="1" smtClean="0"/>
              <a:t>i</a:t>
            </a:r>
            <a:r>
              <a:rPr lang="en-US" smtClean="0"/>
              <a:t> edge-hops from the 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4978" y="1527586"/>
            <a:ext cx="695334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sz="1600" b="1" dirty="0" err="1" smtClean="0">
                <a:latin typeface="Consolas"/>
                <a:cs typeface="Consolas"/>
              </a:rPr>
              <a:t>bestDistanceAndPath</a:t>
            </a:r>
            <a:r>
              <a:rPr lang="en-US" sz="1600" b="1" dirty="0" smtClean="0">
                <a:latin typeface="Consolas"/>
                <a:cs typeface="Consolas"/>
              </a:rPr>
              <a:t>(v) {</a:t>
            </a:r>
          </a:p>
          <a:p>
            <a:pPr marL="0" lvl="1" algn="l">
              <a:buNone/>
            </a:pPr>
            <a:r>
              <a:rPr lang="en-US" sz="1600" b="1" dirty="0" smtClean="0">
                <a:latin typeface="Consolas"/>
                <a:cs typeface="Consolas"/>
              </a:rPr>
              <a:t>  if (v == source) then {</a:t>
            </a:r>
          </a:p>
          <a:p>
            <a:pPr marL="0" lvl="1" algn="l">
              <a:buNone/>
            </a:pPr>
            <a:r>
              <a:rPr lang="en-US" sz="1600" b="1" dirty="0" smtClean="0">
                <a:latin typeface="Consolas"/>
                <a:cs typeface="Consolas"/>
              </a:rPr>
              <a:t>    return &lt;distance 0, path [v]&gt;</a:t>
            </a:r>
          </a:p>
          <a:p>
            <a:pPr marL="0" lvl="1" algn="l">
              <a:buNone/>
            </a:pPr>
            <a:r>
              <a:rPr lang="en-US" sz="1600" b="1" dirty="0" smtClean="0">
                <a:latin typeface="Consolas"/>
                <a:cs typeface="Consolas"/>
              </a:rPr>
              <a:t>  } else {</a:t>
            </a:r>
          </a:p>
          <a:p>
            <a:pPr marL="0" lvl="1" algn="l">
              <a:buNone/>
            </a:pPr>
            <a:r>
              <a:rPr lang="en-US" sz="1600" b="1" dirty="0" smtClean="0">
                <a:latin typeface="Consolas"/>
                <a:cs typeface="Consolas"/>
              </a:rPr>
              <a:t>    find </a:t>
            </a:r>
            <a:r>
              <a:rPr lang="en-US" sz="1600" b="1" dirty="0" err="1" smtClean="0">
                <a:latin typeface="Consolas"/>
                <a:cs typeface="Consolas"/>
              </a:rPr>
              <a:t>argmin_u</a:t>
            </a:r>
            <a:r>
              <a:rPr lang="en-US" sz="1600" b="1" dirty="0" smtClean="0">
                <a:latin typeface="Consolas"/>
                <a:cs typeface="Consolas"/>
              </a:rPr>
              <a:t> (</a:t>
            </a:r>
            <a:r>
              <a:rPr lang="en-US" sz="1600" b="1" dirty="0" err="1" smtClean="0">
                <a:latin typeface="Consolas"/>
                <a:cs typeface="Consolas"/>
              </a:rPr>
              <a:t>bestDistanceAndPath</a:t>
            </a:r>
            <a:r>
              <a:rPr lang="en-US" sz="1600" b="1" dirty="0" smtClean="0">
                <a:latin typeface="Consolas"/>
                <a:cs typeface="Consolas"/>
              </a:rPr>
              <a:t>[u] + </a:t>
            </a:r>
            <a:r>
              <a:rPr lang="en-US" sz="1600" b="1" dirty="0" err="1" smtClean="0">
                <a:latin typeface="Consolas"/>
                <a:cs typeface="Consolas"/>
              </a:rPr>
              <a:t>dist</a:t>
            </a:r>
            <a:r>
              <a:rPr lang="en-US" sz="1600" b="1" dirty="0" smtClean="0">
                <a:latin typeface="Consolas"/>
                <a:cs typeface="Consolas"/>
              </a:rPr>
              <a:t>[</a:t>
            </a:r>
            <a:r>
              <a:rPr lang="en-US" sz="1600" b="1" dirty="0" err="1" smtClean="0">
                <a:latin typeface="Consolas"/>
                <a:cs typeface="Consolas"/>
              </a:rPr>
              <a:t>u,v</a:t>
            </a:r>
            <a:r>
              <a:rPr lang="en-US" sz="1600" b="1" dirty="0" smtClean="0">
                <a:latin typeface="Consolas"/>
                <a:cs typeface="Consolas"/>
              </a:rPr>
              <a:t>])</a:t>
            </a:r>
            <a:br>
              <a:rPr lang="en-US" sz="1600" b="1" dirty="0" smtClean="0">
                <a:latin typeface="Consolas"/>
                <a:cs typeface="Consolas"/>
              </a:rPr>
            </a:br>
            <a:r>
              <a:rPr lang="en-US" sz="1600" b="1" dirty="0" smtClean="0">
                <a:latin typeface="Consolas"/>
                <a:cs typeface="Consolas"/>
              </a:rPr>
              <a:t>    return &lt;</a:t>
            </a:r>
            <a:r>
              <a:rPr lang="en-US" sz="1600" b="1" dirty="0" err="1" smtClean="0">
                <a:latin typeface="Consolas"/>
                <a:cs typeface="Consolas"/>
              </a:rPr>
              <a:t>bestDistanceAndPath</a:t>
            </a:r>
            <a:r>
              <a:rPr lang="en-US" sz="1600" b="1" dirty="0" smtClean="0">
                <a:latin typeface="Consolas"/>
                <a:cs typeface="Consolas"/>
              </a:rPr>
              <a:t>[u] + </a:t>
            </a:r>
            <a:r>
              <a:rPr lang="en-US" sz="1600" b="1" dirty="0" err="1" smtClean="0">
                <a:latin typeface="Consolas"/>
                <a:cs typeface="Consolas"/>
              </a:rPr>
              <a:t>dist</a:t>
            </a:r>
            <a:r>
              <a:rPr lang="en-US" sz="1600" b="1" dirty="0" smtClean="0">
                <a:latin typeface="Consolas"/>
                <a:cs typeface="Consolas"/>
              </a:rPr>
              <a:t>[</a:t>
            </a:r>
            <a:r>
              <a:rPr lang="en-US" sz="1600" b="1" dirty="0" err="1" smtClean="0">
                <a:latin typeface="Consolas"/>
                <a:cs typeface="Consolas"/>
              </a:rPr>
              <a:t>u,v</a:t>
            </a:r>
            <a:r>
              <a:rPr lang="en-US" sz="1600" b="1" dirty="0" smtClean="0">
                <a:latin typeface="Consolas"/>
                <a:cs typeface="Consolas"/>
              </a:rPr>
              <a:t>], path[u] + v&gt;</a:t>
            </a:r>
            <a:br>
              <a:rPr lang="en-US" sz="1600" b="1" dirty="0" smtClean="0">
                <a:latin typeface="Consolas"/>
                <a:cs typeface="Consolas"/>
              </a:rPr>
            </a:br>
            <a:r>
              <a:rPr lang="en-US" sz="1600" b="1" dirty="0" smtClean="0">
                <a:latin typeface="Consolas"/>
                <a:cs typeface="Consolas"/>
              </a:rPr>
              <a:t>  }</a:t>
            </a:r>
          </a:p>
          <a:p>
            <a:pPr marL="0" lvl="2" algn="l">
              <a:buNone/>
            </a:pPr>
            <a:r>
              <a:rPr lang="en-US" sz="1600" b="1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44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SSSP: MapReduce formulation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158" y="1452282"/>
            <a:ext cx="8218842" cy="4738968"/>
          </a:xfrm>
        </p:spPr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For each node, node ID </a:t>
            </a:r>
            <a:r>
              <a:rPr lang="en-US" dirty="0" smtClean="0">
                <a:sym typeface="Wingdings" pitchFamily="2" charset="2"/>
              </a:rPr>
              <a:t> &lt;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sym typeface="Wingdings" pitchFamily="2" charset="2"/>
              </a:rPr>
              <a:t>, -, {&lt;</a:t>
            </a:r>
            <a:r>
              <a:rPr lang="en-US" dirty="0" err="1" smtClean="0">
                <a:sym typeface="Wingdings" pitchFamily="2" charset="2"/>
              </a:rPr>
              <a:t>succ</a:t>
            </a:r>
            <a:r>
              <a:rPr lang="en-US" dirty="0" smtClean="0">
                <a:sym typeface="Wingdings" pitchFamily="2" charset="2"/>
              </a:rPr>
              <a:t>-node-</a:t>
            </a:r>
            <a:r>
              <a:rPr lang="en-US" dirty="0" err="1" smtClean="0">
                <a:sym typeface="Wingdings" pitchFamily="2" charset="2"/>
              </a:rPr>
              <a:t>ID,edge</a:t>
            </a:r>
            <a:r>
              <a:rPr lang="en-US" dirty="0" smtClean="0">
                <a:sym typeface="Wingdings" pitchFamily="2" charset="2"/>
              </a:rPr>
              <a:t>-cost&gt;}&gt;</a:t>
            </a:r>
            <a:endParaRPr lang="en-US" dirty="0" smtClean="0"/>
          </a:p>
          <a:p>
            <a:r>
              <a:rPr lang="en-US" dirty="0" smtClean="0"/>
              <a:t>map:</a:t>
            </a:r>
          </a:p>
          <a:p>
            <a:pPr lvl="1"/>
            <a:r>
              <a:rPr lang="en-US" dirty="0" smtClean="0"/>
              <a:t>take node ID </a:t>
            </a:r>
            <a:r>
              <a:rPr lang="en-US" dirty="0" smtClean="0">
                <a:sym typeface="Wingdings" pitchFamily="2" charset="2"/>
              </a:rPr>
              <a:t> &lt;</a:t>
            </a:r>
            <a:r>
              <a:rPr lang="en-US" dirty="0" smtClean="0">
                <a:sym typeface="Wingdings" pitchFamily="2" charset="2"/>
              </a:rPr>
              <a:t>distance, next</a:t>
            </a:r>
            <a:r>
              <a:rPr lang="en-US" dirty="0" smtClean="0">
                <a:sym typeface="Wingdings" pitchFamily="2" charset="2"/>
              </a:rPr>
              <a:t>, {&lt;</a:t>
            </a:r>
            <a:r>
              <a:rPr lang="en-US" dirty="0" err="1" smtClean="0">
                <a:sym typeface="Wingdings" pitchFamily="2" charset="2"/>
              </a:rPr>
              <a:t>succ</a:t>
            </a:r>
            <a:r>
              <a:rPr lang="en-US" dirty="0" smtClean="0">
                <a:sym typeface="Wingdings" pitchFamily="2" charset="2"/>
              </a:rPr>
              <a:t>-node-</a:t>
            </a:r>
            <a:r>
              <a:rPr lang="en-US" dirty="0" err="1" smtClean="0">
                <a:sym typeface="Wingdings" pitchFamily="2" charset="2"/>
              </a:rPr>
              <a:t>ID,edge</a:t>
            </a:r>
            <a:r>
              <a:rPr lang="en-US" dirty="0" smtClean="0">
                <a:sym typeface="Wingdings" pitchFamily="2" charset="2"/>
              </a:rPr>
              <a:t>-cost&gt;}&gt;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For each </a:t>
            </a:r>
            <a:r>
              <a:rPr lang="en-US" dirty="0" err="1" smtClean="0">
                <a:sym typeface="Wingdings" pitchFamily="2" charset="2"/>
              </a:rPr>
              <a:t>succ</a:t>
            </a:r>
            <a:r>
              <a:rPr lang="en-US" dirty="0" smtClean="0">
                <a:sym typeface="Wingdings" pitchFamily="2" charset="2"/>
              </a:rPr>
              <a:t>-node-ID:</a:t>
            </a:r>
            <a:endParaRPr lang="en-US" dirty="0" smtClean="0"/>
          </a:p>
          <a:p>
            <a:pPr lvl="2"/>
            <a:r>
              <a:rPr lang="en-US" dirty="0" smtClean="0"/>
              <a:t>emit </a:t>
            </a:r>
            <a:r>
              <a:rPr lang="en-US" dirty="0" err="1" smtClean="0"/>
              <a:t>succ</a:t>
            </a:r>
            <a:r>
              <a:rPr lang="en-US" dirty="0" smtClean="0"/>
              <a:t>-node ID </a:t>
            </a:r>
            <a:r>
              <a:rPr lang="en-US" dirty="0" smtClean="0">
                <a:sym typeface="Wingdings" pitchFamily="2" charset="2"/>
              </a:rPr>
              <a:t> {&lt;node ID, </a:t>
            </a:r>
            <a:r>
              <a:rPr lang="en-US" dirty="0" err="1" smtClean="0">
                <a:sym typeface="Wingdings" pitchFamily="2" charset="2"/>
              </a:rPr>
              <a:t>distance+edge-cost</a:t>
            </a:r>
            <a:r>
              <a:rPr lang="en-US" dirty="0" smtClean="0">
                <a:sym typeface="Wingdings" pitchFamily="2" charset="2"/>
              </a:rPr>
              <a:t>&gt;}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emit node ID </a:t>
            </a:r>
            <a:r>
              <a:rPr lang="en-US" dirty="0" smtClean="0">
                <a:solidFill>
                  <a:srgbClr val="92D050"/>
                </a:solidFill>
                <a:sym typeface="Wingdings" pitchFamily="2" charset="2"/>
              </a:rPr>
              <a:t> distance,{&lt;</a:t>
            </a:r>
            <a:r>
              <a:rPr lang="en-US" dirty="0" err="1" smtClean="0">
                <a:solidFill>
                  <a:srgbClr val="92D050"/>
                </a:solidFill>
                <a:sym typeface="Wingdings" pitchFamily="2" charset="2"/>
              </a:rPr>
              <a:t>succ</a:t>
            </a:r>
            <a:r>
              <a:rPr lang="en-US" dirty="0" smtClean="0">
                <a:solidFill>
                  <a:srgbClr val="92D050"/>
                </a:solidFill>
                <a:sym typeface="Wingdings" pitchFamily="2" charset="2"/>
              </a:rPr>
              <a:t>-node-</a:t>
            </a:r>
            <a:r>
              <a:rPr lang="en-US" dirty="0" err="1" smtClean="0">
                <a:solidFill>
                  <a:srgbClr val="92D050"/>
                </a:solidFill>
                <a:sym typeface="Wingdings" pitchFamily="2" charset="2"/>
              </a:rPr>
              <a:t>ID,edge</a:t>
            </a:r>
            <a:r>
              <a:rPr lang="en-US" dirty="0" smtClean="0">
                <a:solidFill>
                  <a:srgbClr val="92D050"/>
                </a:solidFill>
                <a:sym typeface="Wingdings" pitchFamily="2" charset="2"/>
              </a:rPr>
              <a:t>-cost&gt;}</a:t>
            </a:r>
            <a:endParaRPr lang="en-US" dirty="0" smtClean="0"/>
          </a:p>
          <a:p>
            <a:r>
              <a:rPr lang="en-US" dirty="0" smtClean="0"/>
              <a:t>reduce: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distance := min cost from a predecessor; next := that </a:t>
            </a:r>
            <a:r>
              <a:rPr lang="en-US" dirty="0" err="1" smtClean="0">
                <a:sym typeface="Wingdings" pitchFamily="2" charset="2"/>
              </a:rPr>
              <a:t>predec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lvl="1"/>
            <a:r>
              <a:rPr lang="en-US" dirty="0" smtClean="0"/>
              <a:t>emit node ID </a:t>
            </a:r>
            <a:r>
              <a:rPr lang="en-US" dirty="0" smtClean="0">
                <a:sym typeface="Wingdings" pitchFamily="2" charset="2"/>
              </a:rPr>
              <a:t> &lt;distance, next, {&lt;</a:t>
            </a:r>
            <a:r>
              <a:rPr lang="en-US" dirty="0" err="1" smtClean="0">
                <a:sym typeface="Wingdings" pitchFamily="2" charset="2"/>
              </a:rPr>
              <a:t>succ</a:t>
            </a:r>
            <a:r>
              <a:rPr lang="en-US" dirty="0" smtClean="0">
                <a:sym typeface="Wingdings" pitchFamily="2" charset="2"/>
              </a:rPr>
              <a:t>-node-</a:t>
            </a:r>
            <a:r>
              <a:rPr lang="en-US" dirty="0" err="1" smtClean="0">
                <a:sym typeface="Wingdings" pitchFamily="2" charset="2"/>
              </a:rPr>
              <a:t>ID,edge</a:t>
            </a:r>
            <a:r>
              <a:rPr lang="en-US" dirty="0" smtClean="0">
                <a:sym typeface="Wingdings" pitchFamily="2" charset="2"/>
              </a:rPr>
              <a:t>-cost&gt;}&gt;</a:t>
            </a:r>
          </a:p>
          <a:p>
            <a:r>
              <a:rPr lang="en-US" dirty="0" smtClean="0">
                <a:sym typeface="Wingdings" pitchFamily="2" charset="2"/>
              </a:rPr>
              <a:t>Repeat until no changes</a:t>
            </a:r>
          </a:p>
          <a:p>
            <a:r>
              <a:rPr lang="en-US" dirty="0" err="1" smtClean="0">
                <a:sym typeface="Wingdings" pitchFamily="2" charset="2"/>
              </a:rPr>
              <a:t>Postprocessing</a:t>
            </a:r>
            <a:r>
              <a:rPr lang="en-US" dirty="0" smtClean="0">
                <a:sym typeface="Wingdings" pitchFamily="2" charset="2"/>
              </a:rPr>
              <a:t>: Remove adjacency lists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174889" y="4173967"/>
            <a:ext cx="2153342" cy="533688"/>
            <a:chOff x="6174889" y="4173967"/>
            <a:chExt cx="2153342" cy="533688"/>
          </a:xfrm>
        </p:grpSpPr>
        <p:sp>
          <p:nvSpPr>
            <p:cNvPr id="5" name="TextBox 4"/>
            <p:cNvSpPr txBox="1"/>
            <p:nvPr/>
          </p:nvSpPr>
          <p:spPr>
            <a:xfrm>
              <a:off x="6357820" y="4399878"/>
              <a:ext cx="19704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rgbClr val="92D050"/>
                  </a:solidFill>
                </a:rPr>
                <a:t>Why is this necessary?</a:t>
              </a:r>
              <a:endParaRPr lang="en-US" sz="1400">
                <a:solidFill>
                  <a:srgbClr val="92D05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 flipV="1">
              <a:off x="6174889" y="4173967"/>
              <a:ext cx="613186" cy="2581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2334409" y="1355464"/>
            <a:ext cx="3195022" cy="710004"/>
            <a:chOff x="2334409" y="1355464"/>
            <a:chExt cx="3195022" cy="710004"/>
          </a:xfrm>
        </p:grpSpPr>
        <p:sp>
          <p:nvSpPr>
            <p:cNvPr id="8" name="TextBox 7"/>
            <p:cNvSpPr txBox="1"/>
            <p:nvPr/>
          </p:nvSpPr>
          <p:spPr>
            <a:xfrm>
              <a:off x="2334409" y="1355464"/>
              <a:ext cx="3195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The shortest path we have found so far from the source to </a:t>
              </a:r>
              <a:r>
                <a:rPr lang="en-US" sz="1200" dirty="0" err="1" smtClean="0">
                  <a:solidFill>
                    <a:srgbClr val="FF0000"/>
                  </a:solidFill>
                </a:rPr>
                <a:t>nodeID</a:t>
              </a:r>
              <a:r>
                <a:rPr lang="en-US" sz="1200" dirty="0" smtClean="0">
                  <a:solidFill>
                    <a:srgbClr val="FF0000"/>
                  </a:solidFill>
                </a:rPr>
                <a:t> has length </a:t>
              </a:r>
              <a:r>
                <a:rPr lang="en-US" sz="1200" dirty="0" smtClean="0">
                  <a:solidFill>
                    <a:srgbClr val="FF0000"/>
                  </a:solidFill>
                  <a:sym typeface="Symbol"/>
                </a:rPr>
                <a:t>...</a:t>
              </a:r>
              <a:r>
                <a:rPr lang="en-US" sz="1200" dirty="0" smtClean="0">
                  <a:solidFill>
                    <a:srgbClr val="FF0000"/>
                  </a:solidFill>
                </a:rPr>
                <a:t> 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4701092" y="1785769"/>
              <a:ext cx="473336" cy="2796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6700221" y="1281953"/>
            <a:ext cx="2443779" cy="686696"/>
            <a:chOff x="6700221" y="1281953"/>
            <a:chExt cx="2443779" cy="686696"/>
          </a:xfrm>
        </p:grpSpPr>
        <p:sp>
          <p:nvSpPr>
            <p:cNvPr id="12" name="TextBox 11"/>
            <p:cNvSpPr txBox="1"/>
            <p:nvPr/>
          </p:nvSpPr>
          <p:spPr>
            <a:xfrm>
              <a:off x="6700221" y="1281953"/>
              <a:ext cx="2443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... and here is the adjacency </a:t>
              </a:r>
              <a:br>
                <a:rPr lang="en-US" sz="1200" dirty="0" smtClean="0">
                  <a:solidFill>
                    <a:srgbClr val="FF0000"/>
                  </a:solidFill>
                </a:rPr>
              </a:br>
              <a:r>
                <a:rPr lang="en-US" sz="1200" dirty="0" smtClean="0">
                  <a:solidFill>
                    <a:srgbClr val="FF0000"/>
                  </a:solidFill>
                </a:rPr>
                <a:t>list for </a:t>
              </a:r>
              <a:r>
                <a:rPr lang="en-US" sz="1200" dirty="0" err="1" smtClean="0">
                  <a:solidFill>
                    <a:srgbClr val="FF0000"/>
                  </a:solidFill>
                </a:rPr>
                <a:t>nodeID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2"/>
            </p:cNvCxnSpPr>
            <p:nvPr/>
          </p:nvCxnSpPr>
          <p:spPr bwMode="auto">
            <a:xfrm flipH="1">
              <a:off x="7356438" y="1743618"/>
              <a:ext cx="565673" cy="225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6734287" y="3175298"/>
            <a:ext cx="2538803" cy="1030942"/>
            <a:chOff x="6734287" y="3175298"/>
            <a:chExt cx="2538803" cy="1030942"/>
          </a:xfrm>
        </p:grpSpPr>
        <p:sp>
          <p:nvSpPr>
            <p:cNvPr id="18" name="TextBox 17"/>
            <p:cNvSpPr txBox="1"/>
            <p:nvPr/>
          </p:nvSpPr>
          <p:spPr>
            <a:xfrm>
              <a:off x="7166384" y="3175298"/>
              <a:ext cx="2106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FF0000"/>
                  </a:solidFill>
                </a:rPr>
                <a:t>This is a new path from </a:t>
              </a:r>
              <a:br>
                <a:rPr lang="en-US" sz="1200" smtClean="0">
                  <a:solidFill>
                    <a:srgbClr val="FF0000"/>
                  </a:solidFill>
                </a:rPr>
              </a:br>
              <a:r>
                <a:rPr lang="en-US" sz="1200" smtClean="0">
                  <a:solidFill>
                    <a:srgbClr val="FF0000"/>
                  </a:solidFill>
                </a:rPr>
                <a:t>the source to succ-node-ID</a:t>
              </a:r>
              <a:br>
                <a:rPr lang="en-US" sz="1200" smtClean="0">
                  <a:solidFill>
                    <a:srgbClr val="FF0000"/>
                  </a:solidFill>
                </a:rPr>
              </a:br>
              <a:r>
                <a:rPr lang="en-US" sz="1200" smtClean="0">
                  <a:solidFill>
                    <a:srgbClr val="FF0000"/>
                  </a:solidFill>
                </a:rPr>
                <a:t>that we just discovered</a:t>
              </a:r>
              <a:br>
                <a:rPr lang="en-US" sz="1200" smtClean="0">
                  <a:solidFill>
                    <a:srgbClr val="FF0000"/>
                  </a:solidFill>
                </a:rPr>
              </a:br>
              <a:r>
                <a:rPr lang="en-US" sz="1200" smtClean="0">
                  <a:solidFill>
                    <a:srgbClr val="FF0000"/>
                  </a:solidFill>
                </a:rPr>
                <a:t>(not necessarily shortest)</a:t>
              </a:r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19" name="Arc 18"/>
            <p:cNvSpPr/>
            <p:nvPr/>
          </p:nvSpPr>
          <p:spPr bwMode="auto">
            <a:xfrm rot="17297997">
              <a:off x="6734287" y="3291840"/>
              <a:ext cx="914400" cy="914400"/>
            </a:xfrm>
            <a:prstGeom prst="arc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271247" y="1292711"/>
            <a:ext cx="190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... this is the next</a:t>
            </a:r>
            <a:br>
              <a:rPr lang="en-US" sz="1200" smtClean="0">
                <a:solidFill>
                  <a:srgbClr val="FF0000"/>
                </a:solidFill>
              </a:rPr>
            </a:br>
            <a:r>
              <a:rPr lang="en-US" sz="1200" smtClean="0">
                <a:solidFill>
                  <a:srgbClr val="FF0000"/>
                </a:solidFill>
              </a:rPr>
              <a:t>hop on that path...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 bwMode="auto">
          <a:xfrm flipH="1">
            <a:off x="5454128" y="1754376"/>
            <a:ext cx="770068" cy="2913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0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 0: Base case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75764" y="1339401"/>
            <a:ext cx="792838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tabLst>
                <a:tab pos="1204913" algn="l"/>
              </a:tabLst>
            </a:pPr>
            <a:r>
              <a:rPr lang="en-US" err="1" smtClean="0">
                <a:latin typeface="+mn-lt"/>
              </a:rPr>
              <a:t>mapper</a:t>
            </a:r>
            <a:r>
              <a:rPr lang="en-US" smtClean="0">
                <a:latin typeface="+mn-lt"/>
              </a:rPr>
              <a:t>:  	</a:t>
            </a:r>
            <a:r>
              <a:rPr lang="en-US" smtClean="0">
                <a:solidFill>
                  <a:srgbClr val="FF0000"/>
                </a:solidFill>
                <a:latin typeface="+mn-lt"/>
              </a:rPr>
              <a:t>(a,&lt;s,10&gt;) (c,&lt;s,5&gt;)</a:t>
            </a:r>
            <a:r>
              <a:rPr lang="en-US" smtClean="0">
                <a:latin typeface="+mn-lt"/>
              </a:rPr>
              <a:t> edges</a:t>
            </a:r>
            <a:r>
              <a:rPr lang="en-US" smtClean="0">
                <a:solidFill>
                  <a:srgbClr val="FF0000"/>
                </a:solidFill>
                <a:latin typeface="+mn-lt"/>
              </a:rPr>
              <a:t/>
            </a:r>
            <a:br>
              <a:rPr lang="en-US" smtClean="0">
                <a:solidFill>
                  <a:srgbClr val="FF0000"/>
                </a:solidFill>
                <a:latin typeface="+mn-lt"/>
              </a:rPr>
            </a:br>
            <a:r>
              <a:rPr lang="en-US" smtClean="0">
                <a:latin typeface="+mn-lt"/>
              </a:rPr>
              <a:t>	</a:t>
            </a:r>
            <a:endParaRPr lang="en-US" smtClean="0">
              <a:solidFill>
                <a:srgbClr val="FF0000"/>
              </a:solidFill>
              <a:latin typeface="+mn-lt"/>
            </a:endParaRPr>
          </a:p>
          <a:p>
            <a:pPr algn="l">
              <a:tabLst>
                <a:tab pos="1204913" algn="l"/>
              </a:tabLst>
            </a:pPr>
            <a:r>
              <a:rPr lang="en-US" smtClean="0">
                <a:latin typeface="+mn-lt"/>
              </a:rPr>
              <a:t>reducer: 	</a:t>
            </a:r>
            <a:r>
              <a:rPr lang="en-US" smtClean="0">
                <a:solidFill>
                  <a:srgbClr val="FF0000"/>
                </a:solidFill>
                <a:latin typeface="+mn-lt"/>
              </a:rPr>
              <a:t>(a,&lt;10, ...&gt;) (c,&lt;5, ...&gt;)</a:t>
            </a:r>
            <a:endParaRPr lang="en-US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9" name="Freeform 48"/>
          <p:cNvSpPr/>
          <p:nvPr/>
        </p:nvSpPr>
        <p:spPr bwMode="auto">
          <a:xfrm>
            <a:off x="2022439" y="3797450"/>
            <a:ext cx="830132" cy="1538343"/>
          </a:xfrm>
          <a:custGeom>
            <a:avLst/>
            <a:gdLst>
              <a:gd name="connsiteX0" fmla="*/ 10757 w 830132"/>
              <a:gd name="connsiteY0" fmla="*/ 0 h 1538343"/>
              <a:gd name="connsiteX1" fmla="*/ 828339 w 830132"/>
              <a:gd name="connsiteY1" fmla="*/ 806823 h 1538343"/>
              <a:gd name="connsiteX2" fmla="*/ 0 w 830132"/>
              <a:gd name="connsiteY2" fmla="*/ 1538343 h 153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0132" h="1538343">
                <a:moveTo>
                  <a:pt x="10757" y="0"/>
                </a:moveTo>
                <a:cubicBezTo>
                  <a:pt x="420444" y="275216"/>
                  <a:pt x="830132" y="550433"/>
                  <a:pt x="828339" y="806823"/>
                </a:cubicBezTo>
                <a:cubicBezTo>
                  <a:pt x="826546" y="1063213"/>
                  <a:pt x="413273" y="1300778"/>
                  <a:pt x="0" y="1538343"/>
                </a:cubicBezTo>
              </a:path>
            </a:pathLst>
          </a:custGeom>
          <a:noFill/>
          <a:ln w="3810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275621" y="3539264"/>
            <a:ext cx="839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92D050"/>
                </a:solidFill>
              </a:rPr>
              <a:t>"Wave"</a:t>
            </a:r>
            <a:endParaRPr lang="en-US" sz="1600">
              <a:solidFill>
                <a:srgbClr val="92D050"/>
              </a:solidFill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2058098" y="4388017"/>
            <a:ext cx="406400" cy="406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48381" y="4435267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117" name="Oval 116"/>
          <p:cNvSpPr/>
          <p:nvPr/>
        </p:nvSpPr>
        <p:spPr bwMode="auto">
          <a:xfrm>
            <a:off x="3872149" y="2773068"/>
            <a:ext cx="406400" cy="406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∞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3872149" y="5774353"/>
            <a:ext cx="406400" cy="406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∞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9" name="Oval 118"/>
          <p:cNvSpPr/>
          <p:nvPr/>
        </p:nvSpPr>
        <p:spPr bwMode="auto">
          <a:xfrm>
            <a:off x="6585852" y="2773068"/>
            <a:ext cx="406400" cy="406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mtClean="0">
                <a:latin typeface="Gill Sans MT" charset="0"/>
              </a:rPr>
              <a:t>∞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charset="0"/>
            </a:endParaRPr>
          </a:p>
        </p:txBody>
      </p:sp>
      <p:sp>
        <p:nvSpPr>
          <p:cNvPr id="120" name="Oval 119"/>
          <p:cNvSpPr/>
          <p:nvPr/>
        </p:nvSpPr>
        <p:spPr bwMode="auto">
          <a:xfrm>
            <a:off x="6585852" y="5774353"/>
            <a:ext cx="406400" cy="406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∞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529118" y="258564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6978331" y="252509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3533110" y="603971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011820" y="606062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cxnSp>
        <p:nvCxnSpPr>
          <p:cNvPr id="125" name="Straight Arrow Connector 124"/>
          <p:cNvCxnSpPr>
            <a:stCxn id="115" idx="7"/>
            <a:endCxn id="117" idx="3"/>
          </p:cNvCxnSpPr>
          <p:nvPr/>
        </p:nvCxnSpPr>
        <p:spPr bwMode="auto">
          <a:xfrm rot="5400000" flipH="1" flipV="1">
            <a:off x="2504533" y="3020402"/>
            <a:ext cx="1327581" cy="15266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6" name="Straight Arrow Connector 125"/>
          <p:cNvCxnSpPr>
            <a:stCxn id="115" idx="5"/>
            <a:endCxn id="118" idx="1"/>
          </p:cNvCxnSpPr>
          <p:nvPr/>
        </p:nvCxnSpPr>
        <p:spPr bwMode="auto">
          <a:xfrm rot="16200000" flipH="1">
            <a:off x="2618839" y="4521043"/>
            <a:ext cx="1098968" cy="15266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Straight Arrow Connector 126"/>
          <p:cNvCxnSpPr>
            <a:stCxn id="117" idx="6"/>
            <a:endCxn id="119" idx="2"/>
          </p:cNvCxnSpPr>
          <p:nvPr/>
        </p:nvCxnSpPr>
        <p:spPr bwMode="auto">
          <a:xfrm>
            <a:off x="4278549" y="2976268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Straight Arrow Connector 127"/>
          <p:cNvCxnSpPr>
            <a:stCxn id="118" idx="6"/>
            <a:endCxn id="120" idx="2"/>
          </p:cNvCxnSpPr>
          <p:nvPr/>
        </p:nvCxnSpPr>
        <p:spPr bwMode="auto">
          <a:xfrm>
            <a:off x="4278549" y="5977553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" name="Straight Arrow Connector 128"/>
          <p:cNvCxnSpPr>
            <a:stCxn id="118" idx="7"/>
            <a:endCxn id="119" idx="3"/>
          </p:cNvCxnSpPr>
          <p:nvPr/>
        </p:nvCxnSpPr>
        <p:spPr bwMode="auto">
          <a:xfrm rot="5400000" flipH="1" flipV="1">
            <a:off x="4075242" y="3263744"/>
            <a:ext cx="2713917" cy="2426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0" name="Straight Arrow Connector 129"/>
          <p:cNvCxnSpPr>
            <a:stCxn id="120" idx="1"/>
            <a:endCxn id="115" idx="6"/>
          </p:cNvCxnSpPr>
          <p:nvPr/>
        </p:nvCxnSpPr>
        <p:spPr bwMode="auto">
          <a:xfrm rot="16200000" flipV="1">
            <a:off x="3933607" y="3122108"/>
            <a:ext cx="1242652" cy="4180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1" name="Straight Arrow Connector 130"/>
          <p:cNvCxnSpPr>
            <a:stCxn id="118" idx="7"/>
            <a:endCxn id="117" idx="5"/>
          </p:cNvCxnSpPr>
          <p:nvPr/>
        </p:nvCxnSpPr>
        <p:spPr bwMode="auto">
          <a:xfrm rot="5400000" flipH="1" flipV="1">
            <a:off x="2862075" y="4476911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Straight Arrow Connector 131"/>
          <p:cNvCxnSpPr>
            <a:stCxn id="117" idx="3"/>
            <a:endCxn id="118" idx="1"/>
          </p:cNvCxnSpPr>
          <p:nvPr/>
        </p:nvCxnSpPr>
        <p:spPr bwMode="auto">
          <a:xfrm rot="5400000">
            <a:off x="2574707" y="4476910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3" name="Straight Arrow Connector 132"/>
          <p:cNvCxnSpPr>
            <a:stCxn id="120" idx="7"/>
            <a:endCxn id="119" idx="5"/>
          </p:cNvCxnSpPr>
          <p:nvPr/>
        </p:nvCxnSpPr>
        <p:spPr bwMode="auto">
          <a:xfrm rot="5400000" flipH="1" flipV="1">
            <a:off x="5575778" y="4476911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4" name="Straight Arrow Connector 133"/>
          <p:cNvCxnSpPr>
            <a:stCxn id="119" idx="3"/>
            <a:endCxn id="120" idx="1"/>
          </p:cNvCxnSpPr>
          <p:nvPr/>
        </p:nvCxnSpPr>
        <p:spPr bwMode="auto">
          <a:xfrm rot="5400000">
            <a:off x="5288410" y="4476910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2677529" y="352086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sp>
        <p:nvSpPr>
          <p:cNvPr id="136" name="TextBox 135"/>
          <p:cNvSpPr txBox="1"/>
          <p:nvPr/>
        </p:nvSpPr>
        <p:spPr>
          <a:xfrm>
            <a:off x="2618536" y="50694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137" name="TextBox 136"/>
          <p:cNvSpPr txBox="1"/>
          <p:nvPr/>
        </p:nvSpPr>
        <p:spPr>
          <a:xfrm>
            <a:off x="3584555" y="405918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138" name="TextBox 137"/>
          <p:cNvSpPr txBox="1"/>
          <p:nvPr/>
        </p:nvSpPr>
        <p:spPr>
          <a:xfrm>
            <a:off x="4211361" y="408130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3</a:t>
            </a:r>
            <a:endParaRPr lang="en-US" sz="2000"/>
          </a:p>
        </p:txBody>
      </p:sp>
      <p:sp>
        <p:nvSpPr>
          <p:cNvPr id="139" name="TextBox 138"/>
          <p:cNvSpPr txBox="1"/>
          <p:nvPr/>
        </p:nvSpPr>
        <p:spPr>
          <a:xfrm>
            <a:off x="5280619" y="256959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140" name="TextBox 139"/>
          <p:cNvSpPr txBox="1"/>
          <p:nvPr/>
        </p:nvSpPr>
        <p:spPr>
          <a:xfrm>
            <a:off x="5147883" y="41329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9</a:t>
            </a:r>
            <a:endParaRPr lang="en-US" sz="2000"/>
          </a:p>
        </p:txBody>
      </p:sp>
      <p:sp>
        <p:nvSpPr>
          <p:cNvPr id="141" name="TextBox 140"/>
          <p:cNvSpPr txBox="1"/>
          <p:nvPr/>
        </p:nvSpPr>
        <p:spPr>
          <a:xfrm>
            <a:off x="5538715" y="51653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7</a:t>
            </a:r>
            <a:endParaRPr lang="en-US" sz="2000"/>
          </a:p>
        </p:txBody>
      </p:sp>
      <p:sp>
        <p:nvSpPr>
          <p:cNvPr id="142" name="TextBox 141"/>
          <p:cNvSpPr txBox="1"/>
          <p:nvPr/>
        </p:nvSpPr>
        <p:spPr>
          <a:xfrm>
            <a:off x="5251121" y="602071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143" name="TextBox 142"/>
          <p:cNvSpPr txBox="1"/>
          <p:nvPr/>
        </p:nvSpPr>
        <p:spPr>
          <a:xfrm>
            <a:off x="6357250" y="427303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4</a:t>
            </a:r>
            <a:endParaRPr lang="en-US" sz="2000"/>
          </a:p>
        </p:txBody>
      </p:sp>
      <p:sp>
        <p:nvSpPr>
          <p:cNvPr id="144" name="TextBox 143"/>
          <p:cNvSpPr txBox="1"/>
          <p:nvPr/>
        </p:nvSpPr>
        <p:spPr>
          <a:xfrm>
            <a:off x="6947186" y="425828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6</a:t>
            </a:r>
            <a:endParaRPr lang="en-US" sz="20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037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 1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75764" y="1339401"/>
            <a:ext cx="792838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tabLst>
                <a:tab pos="1204913" algn="l"/>
              </a:tabLst>
            </a:pPr>
            <a:r>
              <a:rPr lang="en-US" err="1" smtClean="0">
                <a:latin typeface="+mn-lt"/>
              </a:rPr>
              <a:t>mapper</a:t>
            </a:r>
            <a:r>
              <a:rPr lang="en-US" smtClean="0">
                <a:latin typeface="+mn-lt"/>
              </a:rPr>
              <a:t>:  	(a,&lt;s,10&gt;) (c,&lt;s,5&gt;) </a:t>
            </a:r>
            <a:r>
              <a:rPr lang="en-US" smtClean="0">
                <a:solidFill>
                  <a:srgbClr val="FF0000"/>
                </a:solidFill>
                <a:latin typeface="+mn-lt"/>
              </a:rPr>
              <a:t>(a,&lt;c,8&gt;) (c,&lt;a,9&gt;) </a:t>
            </a:r>
            <a:r>
              <a:rPr lang="en-US" smtClean="0">
                <a:solidFill>
                  <a:srgbClr val="FF0000"/>
                </a:solidFill>
              </a:rPr>
              <a:t>(b,&lt;a,11&gt;) </a:t>
            </a:r>
            <a:r>
              <a:rPr lang="en-US" smtClean="0">
                <a:solidFill>
                  <a:srgbClr val="FF0000"/>
                </a:solidFill>
                <a:latin typeface="+mn-lt"/>
              </a:rPr>
              <a:t/>
            </a:r>
            <a:br>
              <a:rPr lang="en-US" smtClean="0">
                <a:solidFill>
                  <a:srgbClr val="FF0000"/>
                </a:solidFill>
                <a:latin typeface="+mn-lt"/>
              </a:rPr>
            </a:br>
            <a:r>
              <a:rPr lang="en-US" smtClean="0">
                <a:latin typeface="+mn-lt"/>
              </a:rPr>
              <a:t>	</a:t>
            </a:r>
            <a:r>
              <a:rPr lang="en-US" smtClean="0">
                <a:solidFill>
                  <a:srgbClr val="FF0000"/>
                </a:solidFill>
                <a:latin typeface="+mn-lt"/>
              </a:rPr>
              <a:t>(b,&lt;c,14&gt;) (d,&lt;c,7&gt;)</a:t>
            </a:r>
            <a:r>
              <a:rPr lang="en-US" smtClean="0"/>
              <a:t> edges</a:t>
            </a:r>
            <a:endParaRPr lang="en-US" smtClean="0">
              <a:solidFill>
                <a:srgbClr val="FF0000"/>
              </a:solidFill>
              <a:latin typeface="+mn-lt"/>
            </a:endParaRPr>
          </a:p>
          <a:p>
            <a:pPr algn="l">
              <a:tabLst>
                <a:tab pos="1204913" algn="l"/>
              </a:tabLst>
            </a:pPr>
            <a:r>
              <a:rPr lang="en-US" smtClean="0">
                <a:latin typeface="+mn-lt"/>
              </a:rPr>
              <a:t>reducer: 	</a:t>
            </a:r>
            <a:r>
              <a:rPr lang="en-US" smtClean="0">
                <a:solidFill>
                  <a:srgbClr val="FF0000"/>
                </a:solidFill>
                <a:latin typeface="+mn-lt"/>
              </a:rPr>
              <a:t>(a,&lt;8, ...&gt;) </a:t>
            </a:r>
            <a:r>
              <a:rPr lang="en-US" smtClean="0">
                <a:latin typeface="+mn-lt"/>
              </a:rPr>
              <a:t>(c,&lt;5, ...&gt;) </a:t>
            </a:r>
            <a:r>
              <a:rPr lang="en-US" smtClean="0">
                <a:solidFill>
                  <a:srgbClr val="FF0000"/>
                </a:solidFill>
                <a:latin typeface="+mn-lt"/>
              </a:rPr>
              <a:t>(b,&lt;11, ...&gt;) (d,&lt;7, ...&gt;)</a:t>
            </a:r>
            <a:endParaRPr lang="en-US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2058101" y="4388018"/>
            <a:ext cx="406400" cy="406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</a:p>
        </p:txBody>
      </p:sp>
      <p:sp>
        <p:nvSpPr>
          <p:cNvPr id="81" name="Oval 80"/>
          <p:cNvSpPr/>
          <p:nvPr/>
        </p:nvSpPr>
        <p:spPr bwMode="auto">
          <a:xfrm>
            <a:off x="3872152" y="2773069"/>
            <a:ext cx="406400" cy="40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10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3872152" y="5774354"/>
            <a:ext cx="406400" cy="40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5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6585855" y="2773069"/>
            <a:ext cx="406400" cy="406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mtClean="0">
                <a:latin typeface="Gill Sans MT" charset="0"/>
              </a:rPr>
              <a:t>∞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charset="0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6585855" y="5774354"/>
            <a:ext cx="406400" cy="406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∞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5" name="Straight Arrow Connector 84"/>
          <p:cNvCxnSpPr>
            <a:stCxn id="80" idx="7"/>
            <a:endCxn id="81" idx="3"/>
          </p:cNvCxnSpPr>
          <p:nvPr/>
        </p:nvCxnSpPr>
        <p:spPr bwMode="auto">
          <a:xfrm rot="5400000" flipH="1" flipV="1">
            <a:off x="2504536" y="3020403"/>
            <a:ext cx="1327581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>
            <a:stCxn id="80" idx="5"/>
            <a:endCxn id="82" idx="1"/>
          </p:cNvCxnSpPr>
          <p:nvPr/>
        </p:nvCxnSpPr>
        <p:spPr bwMode="auto">
          <a:xfrm rot="16200000" flipH="1">
            <a:off x="2618842" y="4521044"/>
            <a:ext cx="1098968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Straight Arrow Connector 86"/>
          <p:cNvCxnSpPr>
            <a:stCxn id="81" idx="6"/>
            <a:endCxn id="83" idx="2"/>
          </p:cNvCxnSpPr>
          <p:nvPr/>
        </p:nvCxnSpPr>
        <p:spPr bwMode="auto">
          <a:xfrm>
            <a:off x="4278552" y="2976269"/>
            <a:ext cx="2307303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Straight Arrow Connector 87"/>
          <p:cNvCxnSpPr>
            <a:stCxn id="82" idx="6"/>
            <a:endCxn id="84" idx="2"/>
          </p:cNvCxnSpPr>
          <p:nvPr/>
        </p:nvCxnSpPr>
        <p:spPr bwMode="auto">
          <a:xfrm>
            <a:off x="4278552" y="5977554"/>
            <a:ext cx="2307303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Straight Arrow Connector 88"/>
          <p:cNvCxnSpPr>
            <a:stCxn id="82" idx="7"/>
            <a:endCxn id="83" idx="3"/>
          </p:cNvCxnSpPr>
          <p:nvPr/>
        </p:nvCxnSpPr>
        <p:spPr bwMode="auto">
          <a:xfrm rot="5400000" flipH="1" flipV="1">
            <a:off x="4075245" y="3263745"/>
            <a:ext cx="2713917" cy="242633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84" idx="1"/>
            <a:endCxn id="80" idx="6"/>
          </p:cNvCxnSpPr>
          <p:nvPr/>
        </p:nvCxnSpPr>
        <p:spPr bwMode="auto">
          <a:xfrm rot="16200000" flipV="1">
            <a:off x="3933610" y="3122109"/>
            <a:ext cx="1242652" cy="4180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82" idx="7"/>
            <a:endCxn id="81" idx="5"/>
          </p:cNvCxnSpPr>
          <p:nvPr/>
        </p:nvCxnSpPr>
        <p:spPr bwMode="auto">
          <a:xfrm rot="5400000" flipH="1" flipV="1">
            <a:off x="2862078" y="4476912"/>
            <a:ext cx="2713917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3"/>
            <a:endCxn id="82" idx="1"/>
          </p:cNvCxnSpPr>
          <p:nvPr/>
        </p:nvCxnSpPr>
        <p:spPr bwMode="auto">
          <a:xfrm rot="5400000">
            <a:off x="2574710" y="4476911"/>
            <a:ext cx="2713917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4" idx="7"/>
            <a:endCxn id="83" idx="5"/>
          </p:cNvCxnSpPr>
          <p:nvPr/>
        </p:nvCxnSpPr>
        <p:spPr bwMode="auto">
          <a:xfrm rot="5400000" flipH="1" flipV="1">
            <a:off x="5575781" y="4476912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>
            <a:stCxn id="83" idx="3"/>
            <a:endCxn id="84" idx="1"/>
          </p:cNvCxnSpPr>
          <p:nvPr/>
        </p:nvCxnSpPr>
        <p:spPr bwMode="auto">
          <a:xfrm rot="5400000">
            <a:off x="5288413" y="4476911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2677532" y="352086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sp>
        <p:nvSpPr>
          <p:cNvPr id="96" name="TextBox 95"/>
          <p:cNvSpPr txBox="1"/>
          <p:nvPr/>
        </p:nvSpPr>
        <p:spPr>
          <a:xfrm>
            <a:off x="2618539" y="506944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97" name="TextBox 96"/>
          <p:cNvSpPr txBox="1"/>
          <p:nvPr/>
        </p:nvSpPr>
        <p:spPr>
          <a:xfrm>
            <a:off x="3584558" y="405918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98" name="TextBox 97"/>
          <p:cNvSpPr txBox="1"/>
          <p:nvPr/>
        </p:nvSpPr>
        <p:spPr>
          <a:xfrm>
            <a:off x="4211364" y="408130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3</a:t>
            </a:r>
            <a:endParaRPr lang="en-US" sz="2000"/>
          </a:p>
        </p:txBody>
      </p:sp>
      <p:sp>
        <p:nvSpPr>
          <p:cNvPr id="99" name="TextBox 98"/>
          <p:cNvSpPr txBox="1"/>
          <p:nvPr/>
        </p:nvSpPr>
        <p:spPr>
          <a:xfrm>
            <a:off x="5147886" y="413292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9</a:t>
            </a:r>
            <a:endParaRPr lang="en-US" sz="2000"/>
          </a:p>
        </p:txBody>
      </p:sp>
      <p:sp>
        <p:nvSpPr>
          <p:cNvPr id="100" name="TextBox 99"/>
          <p:cNvSpPr txBox="1"/>
          <p:nvPr/>
        </p:nvSpPr>
        <p:spPr>
          <a:xfrm>
            <a:off x="5538718" y="51653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7</a:t>
            </a:r>
            <a:endParaRPr lang="en-US" sz="2000"/>
          </a:p>
        </p:txBody>
      </p:sp>
      <p:sp>
        <p:nvSpPr>
          <p:cNvPr id="101" name="TextBox 100"/>
          <p:cNvSpPr txBox="1"/>
          <p:nvPr/>
        </p:nvSpPr>
        <p:spPr>
          <a:xfrm>
            <a:off x="6357253" y="427303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4</a:t>
            </a:r>
            <a:endParaRPr lang="en-US" sz="2000"/>
          </a:p>
        </p:txBody>
      </p:sp>
      <p:sp>
        <p:nvSpPr>
          <p:cNvPr id="102" name="TextBox 101"/>
          <p:cNvSpPr txBox="1"/>
          <p:nvPr/>
        </p:nvSpPr>
        <p:spPr>
          <a:xfrm>
            <a:off x="6947189" y="425828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6</a:t>
            </a:r>
            <a:endParaRPr lang="en-US" sz="2000"/>
          </a:p>
        </p:txBody>
      </p:sp>
      <p:sp>
        <p:nvSpPr>
          <p:cNvPr id="103" name="TextBox 102"/>
          <p:cNvSpPr txBox="1"/>
          <p:nvPr/>
        </p:nvSpPr>
        <p:spPr>
          <a:xfrm>
            <a:off x="1748384" y="4435268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529121" y="2585646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6978334" y="25250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3533113" y="603971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011823" y="60606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280622" y="256959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109" name="TextBox 108"/>
          <p:cNvSpPr txBox="1"/>
          <p:nvPr/>
        </p:nvSpPr>
        <p:spPr>
          <a:xfrm>
            <a:off x="5251124" y="60207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110" name="Freeform 109"/>
          <p:cNvSpPr/>
          <p:nvPr/>
        </p:nvSpPr>
        <p:spPr bwMode="auto">
          <a:xfrm>
            <a:off x="4281544" y="2517290"/>
            <a:ext cx="830132" cy="4001844"/>
          </a:xfrm>
          <a:custGeom>
            <a:avLst/>
            <a:gdLst>
              <a:gd name="connsiteX0" fmla="*/ 10757 w 830132"/>
              <a:gd name="connsiteY0" fmla="*/ 0 h 1538343"/>
              <a:gd name="connsiteX1" fmla="*/ 828339 w 830132"/>
              <a:gd name="connsiteY1" fmla="*/ 806823 h 1538343"/>
              <a:gd name="connsiteX2" fmla="*/ 0 w 830132"/>
              <a:gd name="connsiteY2" fmla="*/ 1538343 h 153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0132" h="1538343">
                <a:moveTo>
                  <a:pt x="10757" y="0"/>
                </a:moveTo>
                <a:cubicBezTo>
                  <a:pt x="420444" y="275216"/>
                  <a:pt x="830132" y="550433"/>
                  <a:pt x="828339" y="806823"/>
                </a:cubicBezTo>
                <a:cubicBezTo>
                  <a:pt x="826546" y="1063213"/>
                  <a:pt x="413273" y="1300778"/>
                  <a:pt x="0" y="1538343"/>
                </a:cubicBezTo>
              </a:path>
            </a:pathLst>
          </a:custGeom>
          <a:noFill/>
          <a:ln w="3810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416854" y="2495773"/>
            <a:ext cx="839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92D050"/>
                </a:solidFill>
              </a:rPr>
              <a:t>"Wave"</a:t>
            </a:r>
            <a:endParaRPr lang="en-US" sz="1600">
              <a:solidFill>
                <a:srgbClr val="92D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14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 2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75764" y="1339401"/>
            <a:ext cx="792838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tabLst>
                <a:tab pos="1204913" algn="l"/>
              </a:tabLst>
            </a:pPr>
            <a:r>
              <a:rPr lang="en-US" err="1" smtClean="0">
                <a:latin typeface="+mn-lt"/>
              </a:rPr>
              <a:t>mapper</a:t>
            </a:r>
            <a:r>
              <a:rPr lang="en-US" smtClean="0">
                <a:latin typeface="+mn-lt"/>
              </a:rPr>
              <a:t>:  	(a,&lt;s,10&gt;) (c,&lt;s,5&gt;) (a,&lt;c,8&gt;) (c,&lt;a,9&gt;)</a:t>
            </a:r>
            <a:r>
              <a:rPr lang="en-US" smtClean="0"/>
              <a:t> (b,&lt;a,11&gt;) </a:t>
            </a:r>
            <a:r>
              <a:rPr lang="en-US" smtClean="0">
                <a:latin typeface="+mn-lt"/>
              </a:rPr>
              <a:t>	(b,&lt;c,14&gt;) (d,&lt;c,7&gt;)</a:t>
            </a:r>
            <a:r>
              <a:rPr lang="en-US" smtClean="0">
                <a:solidFill>
                  <a:srgbClr val="FF0000"/>
                </a:solidFill>
                <a:latin typeface="+mn-lt"/>
              </a:rPr>
              <a:t> (b,&lt;d,13&gt;) (d,&lt;b,15&gt;)</a:t>
            </a:r>
            <a:r>
              <a:rPr lang="en-US" smtClean="0">
                <a:latin typeface="+mn-lt"/>
              </a:rPr>
              <a:t> edges</a:t>
            </a:r>
          </a:p>
          <a:p>
            <a:pPr algn="l">
              <a:tabLst>
                <a:tab pos="1204913" algn="l"/>
              </a:tabLst>
            </a:pPr>
            <a:r>
              <a:rPr lang="en-US" smtClean="0">
                <a:latin typeface="+mn-lt"/>
              </a:rPr>
              <a:t>reducer: 	(a,&lt;8&gt;) (c,&lt;5&gt;) (b,&lt;11&gt;) (d,&lt;7&gt;)</a:t>
            </a:r>
            <a:endParaRPr lang="en-US">
              <a:latin typeface="+mn-lt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2058101" y="4388018"/>
            <a:ext cx="406400" cy="406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3872152" y="2773069"/>
            <a:ext cx="406400" cy="40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8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3872152" y="5774354"/>
            <a:ext cx="406400" cy="40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5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6585855" y="2773069"/>
            <a:ext cx="406400" cy="40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mtClean="0">
                <a:latin typeface="Gill Sans MT" charset="0"/>
              </a:rPr>
              <a:t>11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6585855" y="5774354"/>
            <a:ext cx="406400" cy="40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/>
              </a:rPr>
              <a:t>7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Straight Arrow Connector 53"/>
          <p:cNvCxnSpPr>
            <a:stCxn id="44" idx="7"/>
            <a:endCxn id="49" idx="3"/>
          </p:cNvCxnSpPr>
          <p:nvPr/>
        </p:nvCxnSpPr>
        <p:spPr bwMode="auto">
          <a:xfrm rot="5400000" flipH="1" flipV="1">
            <a:off x="2504536" y="3020403"/>
            <a:ext cx="1327581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4" idx="5"/>
            <a:endCxn id="51" idx="1"/>
          </p:cNvCxnSpPr>
          <p:nvPr/>
        </p:nvCxnSpPr>
        <p:spPr bwMode="auto">
          <a:xfrm rot="16200000" flipH="1">
            <a:off x="2618842" y="4521044"/>
            <a:ext cx="1098968" cy="152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49" idx="6"/>
            <a:endCxn id="52" idx="2"/>
          </p:cNvCxnSpPr>
          <p:nvPr/>
        </p:nvCxnSpPr>
        <p:spPr bwMode="auto">
          <a:xfrm>
            <a:off x="4278552" y="2976269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51" idx="6"/>
            <a:endCxn id="53" idx="2"/>
          </p:cNvCxnSpPr>
          <p:nvPr/>
        </p:nvCxnSpPr>
        <p:spPr bwMode="auto">
          <a:xfrm>
            <a:off x="4278552" y="5977554"/>
            <a:ext cx="23073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1" idx="7"/>
            <a:endCxn id="52" idx="3"/>
          </p:cNvCxnSpPr>
          <p:nvPr/>
        </p:nvCxnSpPr>
        <p:spPr bwMode="auto">
          <a:xfrm rot="5400000" flipH="1" flipV="1">
            <a:off x="4075245" y="3263745"/>
            <a:ext cx="2713917" cy="2426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>
            <a:stCxn id="53" idx="1"/>
            <a:endCxn id="44" idx="6"/>
          </p:cNvCxnSpPr>
          <p:nvPr/>
        </p:nvCxnSpPr>
        <p:spPr bwMode="auto">
          <a:xfrm rot="16200000" flipV="1">
            <a:off x="3933610" y="3122109"/>
            <a:ext cx="1242652" cy="418087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51" idx="7"/>
            <a:endCxn id="49" idx="5"/>
          </p:cNvCxnSpPr>
          <p:nvPr/>
        </p:nvCxnSpPr>
        <p:spPr bwMode="auto">
          <a:xfrm rot="5400000" flipH="1" flipV="1">
            <a:off x="2862078" y="4476912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>
            <a:stCxn id="49" idx="3"/>
            <a:endCxn id="51" idx="1"/>
          </p:cNvCxnSpPr>
          <p:nvPr/>
        </p:nvCxnSpPr>
        <p:spPr bwMode="auto">
          <a:xfrm rot="5400000">
            <a:off x="2574710" y="4476911"/>
            <a:ext cx="2713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53" idx="7"/>
            <a:endCxn id="52" idx="5"/>
          </p:cNvCxnSpPr>
          <p:nvPr/>
        </p:nvCxnSpPr>
        <p:spPr bwMode="auto">
          <a:xfrm rot="5400000" flipH="1" flipV="1">
            <a:off x="5575781" y="4476912"/>
            <a:ext cx="2713917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52" idx="3"/>
            <a:endCxn id="53" idx="1"/>
          </p:cNvCxnSpPr>
          <p:nvPr/>
        </p:nvCxnSpPr>
        <p:spPr bwMode="auto">
          <a:xfrm rot="5400000">
            <a:off x="5288413" y="4476911"/>
            <a:ext cx="2713917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2677532" y="352086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sp>
        <p:nvSpPr>
          <p:cNvPr id="65" name="TextBox 64"/>
          <p:cNvSpPr txBox="1"/>
          <p:nvPr/>
        </p:nvSpPr>
        <p:spPr>
          <a:xfrm>
            <a:off x="2618539" y="506944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5</a:t>
            </a:r>
            <a:endParaRPr lang="en-US" sz="2000"/>
          </a:p>
        </p:txBody>
      </p:sp>
      <p:sp>
        <p:nvSpPr>
          <p:cNvPr id="66" name="TextBox 65"/>
          <p:cNvSpPr txBox="1"/>
          <p:nvPr/>
        </p:nvSpPr>
        <p:spPr>
          <a:xfrm>
            <a:off x="3584558" y="405918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67" name="TextBox 66"/>
          <p:cNvSpPr txBox="1"/>
          <p:nvPr/>
        </p:nvSpPr>
        <p:spPr>
          <a:xfrm>
            <a:off x="4211364" y="408130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3</a:t>
            </a:r>
            <a:endParaRPr lang="en-US" sz="2000"/>
          </a:p>
        </p:txBody>
      </p:sp>
      <p:sp>
        <p:nvSpPr>
          <p:cNvPr id="68" name="TextBox 67"/>
          <p:cNvSpPr txBox="1"/>
          <p:nvPr/>
        </p:nvSpPr>
        <p:spPr>
          <a:xfrm>
            <a:off x="5147886" y="413292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9</a:t>
            </a:r>
            <a:endParaRPr lang="en-US" sz="2000"/>
          </a:p>
        </p:txBody>
      </p:sp>
      <p:sp>
        <p:nvSpPr>
          <p:cNvPr id="69" name="TextBox 68"/>
          <p:cNvSpPr txBox="1"/>
          <p:nvPr/>
        </p:nvSpPr>
        <p:spPr>
          <a:xfrm>
            <a:off x="5538718" y="516531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7</a:t>
            </a:r>
            <a:endParaRPr lang="en-US" sz="2000"/>
          </a:p>
        </p:txBody>
      </p:sp>
      <p:sp>
        <p:nvSpPr>
          <p:cNvPr id="70" name="TextBox 69"/>
          <p:cNvSpPr txBox="1"/>
          <p:nvPr/>
        </p:nvSpPr>
        <p:spPr>
          <a:xfrm>
            <a:off x="6357253" y="427303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4</a:t>
            </a:r>
            <a:endParaRPr lang="en-US" sz="2000"/>
          </a:p>
        </p:txBody>
      </p:sp>
      <p:sp>
        <p:nvSpPr>
          <p:cNvPr id="71" name="TextBox 70"/>
          <p:cNvSpPr txBox="1"/>
          <p:nvPr/>
        </p:nvSpPr>
        <p:spPr>
          <a:xfrm>
            <a:off x="6947189" y="425828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6</a:t>
            </a:r>
            <a:endParaRPr lang="en-US" sz="2000"/>
          </a:p>
        </p:txBody>
      </p:sp>
      <p:sp>
        <p:nvSpPr>
          <p:cNvPr id="72" name="TextBox 71"/>
          <p:cNvSpPr txBox="1"/>
          <p:nvPr/>
        </p:nvSpPr>
        <p:spPr>
          <a:xfrm>
            <a:off x="1748384" y="4435268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529121" y="2585646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978334" y="25250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533113" y="603971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011823" y="60606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280622" y="256959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78" name="TextBox 77"/>
          <p:cNvSpPr txBox="1"/>
          <p:nvPr/>
        </p:nvSpPr>
        <p:spPr>
          <a:xfrm>
            <a:off x="5251124" y="60207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79" name="Freeform 78"/>
          <p:cNvSpPr/>
          <p:nvPr/>
        </p:nvSpPr>
        <p:spPr bwMode="auto">
          <a:xfrm>
            <a:off x="7293685" y="2517290"/>
            <a:ext cx="830132" cy="4001844"/>
          </a:xfrm>
          <a:custGeom>
            <a:avLst/>
            <a:gdLst>
              <a:gd name="connsiteX0" fmla="*/ 10757 w 830132"/>
              <a:gd name="connsiteY0" fmla="*/ 0 h 1538343"/>
              <a:gd name="connsiteX1" fmla="*/ 828339 w 830132"/>
              <a:gd name="connsiteY1" fmla="*/ 806823 h 1538343"/>
              <a:gd name="connsiteX2" fmla="*/ 0 w 830132"/>
              <a:gd name="connsiteY2" fmla="*/ 1538343 h 153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0132" h="1538343">
                <a:moveTo>
                  <a:pt x="10757" y="0"/>
                </a:moveTo>
                <a:cubicBezTo>
                  <a:pt x="420444" y="275216"/>
                  <a:pt x="830132" y="550433"/>
                  <a:pt x="828339" y="806823"/>
                </a:cubicBezTo>
                <a:cubicBezTo>
                  <a:pt x="826546" y="1063213"/>
                  <a:pt x="413273" y="1300778"/>
                  <a:pt x="0" y="1538343"/>
                </a:cubicBezTo>
              </a:path>
            </a:pathLst>
          </a:custGeom>
          <a:noFill/>
          <a:ln w="3810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504298" y="2495773"/>
            <a:ext cx="839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92D050"/>
                </a:solidFill>
              </a:rPr>
              <a:t>"Wave"</a:t>
            </a:r>
            <a:endParaRPr lang="en-US" sz="1600">
              <a:solidFill>
                <a:srgbClr val="92D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27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9900"/>
                </a:solidFill>
              </a:rPr>
              <a:t>Representing data in graphs</a:t>
            </a:r>
          </a:p>
          <a:p>
            <a:r>
              <a:rPr lang="en-US" dirty="0" smtClean="0"/>
              <a:t>Graph algorithms in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Computation model</a:t>
            </a:r>
          </a:p>
          <a:p>
            <a:pPr lvl="1"/>
            <a:r>
              <a:rPr lang="en-US" dirty="0" smtClean="0"/>
              <a:t>Iterative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A toolbox of algorithms</a:t>
            </a:r>
          </a:p>
          <a:p>
            <a:pPr lvl="1"/>
            <a:r>
              <a:rPr lang="en-US" dirty="0" smtClean="0"/>
              <a:t>Single-source shortest path (SSSP)</a:t>
            </a:r>
          </a:p>
          <a:p>
            <a:pPr lvl="1"/>
            <a:r>
              <a:rPr lang="en-US" dirty="0" smtClean="0"/>
              <a:t>k-means clustering</a:t>
            </a:r>
          </a:p>
          <a:p>
            <a:pPr lvl="1"/>
            <a:r>
              <a:rPr lang="en-US" dirty="0" smtClean="0"/>
              <a:t>Classification with Naïve </a:t>
            </a:r>
            <a:r>
              <a:rPr lang="en-US" dirty="0" smtClean="0"/>
              <a:t>Bayes</a:t>
            </a:r>
          </a:p>
          <a:p>
            <a:pPr lvl="1"/>
            <a:r>
              <a:rPr lang="en-US" dirty="0" smtClean="0"/>
              <a:t>PageRank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5993167" y="1709823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7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 3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75764" y="1339401"/>
            <a:ext cx="792838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tabLst>
                <a:tab pos="1204913" algn="l"/>
              </a:tabLst>
            </a:pPr>
            <a:r>
              <a:rPr lang="en-US" err="1" smtClean="0">
                <a:latin typeface="+mn-lt"/>
              </a:rPr>
              <a:t>mapper</a:t>
            </a:r>
            <a:r>
              <a:rPr lang="en-US" smtClean="0">
                <a:latin typeface="+mn-lt"/>
              </a:rPr>
              <a:t>:  	(a,&lt;s,10&gt;) (c,&lt;s,5&gt;) (a,&lt;c,8&gt;) (c,&lt;a,9&gt;)</a:t>
            </a:r>
            <a:r>
              <a:rPr lang="en-US" smtClean="0"/>
              <a:t> (b,&lt;a,11&gt;) </a:t>
            </a:r>
            <a:r>
              <a:rPr lang="en-US" smtClean="0">
                <a:latin typeface="+mn-lt"/>
              </a:rPr>
              <a:t/>
            </a:r>
            <a:br>
              <a:rPr lang="en-US" smtClean="0">
                <a:latin typeface="+mn-lt"/>
              </a:rPr>
            </a:br>
            <a:r>
              <a:rPr lang="en-US" smtClean="0">
                <a:latin typeface="+mn-lt"/>
              </a:rPr>
              <a:t>	(b,&lt;c,14&gt;) (d,&lt;c,7&gt;) (b,&lt;d,13&gt;) (d,&lt;b,15&gt;) edges</a:t>
            </a:r>
          </a:p>
          <a:p>
            <a:pPr algn="l">
              <a:tabLst>
                <a:tab pos="1204913" algn="l"/>
              </a:tabLst>
            </a:pPr>
            <a:r>
              <a:rPr lang="en-US" smtClean="0">
                <a:latin typeface="+mn-lt"/>
              </a:rPr>
              <a:t>reducer: 	(a,&lt;8&gt;) (c,&lt;5&gt;) (b,&lt;11&gt;) (d,&lt;7&gt;)</a:t>
            </a:r>
            <a:endParaRPr lang="en-US">
              <a:latin typeface="+mn-lt"/>
            </a:endParaRPr>
          </a:p>
        </p:txBody>
      </p:sp>
      <p:sp>
        <p:nvSpPr>
          <p:cNvPr id="50" name="Rectangular Callout 49"/>
          <p:cNvSpPr/>
          <p:nvPr/>
        </p:nvSpPr>
        <p:spPr bwMode="auto">
          <a:xfrm>
            <a:off x="6135130" y="268940"/>
            <a:ext cx="2104448" cy="687627"/>
          </a:xfrm>
          <a:prstGeom prst="wedgeRectCallout">
            <a:avLst>
              <a:gd name="adj1" fmla="val -35758"/>
              <a:gd name="adj2" fmla="val 102006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660066"/>
                </a:solidFill>
                <a:latin typeface="+mj-lt"/>
              </a:rPr>
              <a:t>No change! Convergence!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822" y="5550942"/>
            <a:ext cx="30925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Question: If a vertex's path cost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is the same in two consecutive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rounds, can we be sure that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this vertex has converged?</a:t>
            </a:r>
            <a:endParaRPr lang="en-US" sz="1600">
              <a:solidFill>
                <a:srgbClr val="FF0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058101" y="2773069"/>
            <a:ext cx="5201994" cy="3407685"/>
            <a:chOff x="1961279" y="2687005"/>
            <a:chExt cx="5201994" cy="3407685"/>
          </a:xfrm>
        </p:grpSpPr>
        <p:sp>
          <p:nvSpPr>
            <p:cNvPr id="49" name="Oval 48"/>
            <p:cNvSpPr/>
            <p:nvPr/>
          </p:nvSpPr>
          <p:spPr bwMode="auto">
            <a:xfrm>
              <a:off x="1961279" y="4301954"/>
              <a:ext cx="406400" cy="4064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0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3775330" y="2687005"/>
              <a:ext cx="406400" cy="40640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/>
                </a:rPr>
                <a:t>8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775330" y="5688290"/>
              <a:ext cx="406400" cy="40640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/>
                </a:rPr>
                <a:t>5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489033" y="2687005"/>
              <a:ext cx="406400" cy="40640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mtClean="0">
                  <a:latin typeface="Gill Sans MT" charset="0"/>
                </a:rPr>
                <a:t>11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6489033" y="5688290"/>
              <a:ext cx="406400" cy="40640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/>
                </a:rPr>
                <a:t>7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5" name="Straight Arrow Connector 54"/>
            <p:cNvCxnSpPr>
              <a:stCxn id="49" idx="7"/>
              <a:endCxn id="51" idx="3"/>
            </p:cNvCxnSpPr>
            <p:nvPr/>
          </p:nvCxnSpPr>
          <p:spPr bwMode="auto">
            <a:xfrm rot="5400000" flipH="1" flipV="1">
              <a:off x="2407714" y="2934339"/>
              <a:ext cx="1327581" cy="15266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>
              <a:stCxn id="49" idx="5"/>
              <a:endCxn id="52" idx="1"/>
            </p:cNvCxnSpPr>
            <p:nvPr/>
          </p:nvCxnSpPr>
          <p:spPr bwMode="auto">
            <a:xfrm rot="16200000" flipH="1">
              <a:off x="2522020" y="4434980"/>
              <a:ext cx="1098968" cy="15266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51" idx="6"/>
              <a:endCxn id="53" idx="2"/>
            </p:cNvCxnSpPr>
            <p:nvPr/>
          </p:nvCxnSpPr>
          <p:spPr bwMode="auto">
            <a:xfrm>
              <a:off x="4181730" y="2890205"/>
              <a:ext cx="2307303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52" idx="6"/>
              <a:endCxn id="54" idx="2"/>
            </p:cNvCxnSpPr>
            <p:nvPr/>
          </p:nvCxnSpPr>
          <p:spPr bwMode="auto">
            <a:xfrm>
              <a:off x="4181730" y="5891490"/>
              <a:ext cx="2307303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Straight Arrow Connector 58"/>
            <p:cNvCxnSpPr>
              <a:stCxn id="52" idx="7"/>
              <a:endCxn id="53" idx="3"/>
            </p:cNvCxnSpPr>
            <p:nvPr/>
          </p:nvCxnSpPr>
          <p:spPr bwMode="auto">
            <a:xfrm rot="5400000" flipH="1" flipV="1">
              <a:off x="3978423" y="3177681"/>
              <a:ext cx="2713917" cy="24263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54" idx="1"/>
              <a:endCxn id="49" idx="6"/>
            </p:cNvCxnSpPr>
            <p:nvPr/>
          </p:nvCxnSpPr>
          <p:spPr bwMode="auto">
            <a:xfrm rot="16200000" flipV="1">
              <a:off x="3836788" y="3036045"/>
              <a:ext cx="1242652" cy="41808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>
              <a:stCxn id="52" idx="7"/>
              <a:endCxn id="51" idx="5"/>
            </p:cNvCxnSpPr>
            <p:nvPr/>
          </p:nvCxnSpPr>
          <p:spPr bwMode="auto">
            <a:xfrm rot="5400000" flipH="1" flipV="1">
              <a:off x="2765256" y="4390848"/>
              <a:ext cx="2713917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>
              <a:stCxn id="51" idx="3"/>
              <a:endCxn id="52" idx="1"/>
            </p:cNvCxnSpPr>
            <p:nvPr/>
          </p:nvCxnSpPr>
          <p:spPr bwMode="auto">
            <a:xfrm rot="5400000">
              <a:off x="2477888" y="4390847"/>
              <a:ext cx="2713917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>
              <a:stCxn id="54" idx="7"/>
              <a:endCxn id="53" idx="5"/>
            </p:cNvCxnSpPr>
            <p:nvPr/>
          </p:nvCxnSpPr>
          <p:spPr bwMode="auto">
            <a:xfrm rot="5400000" flipH="1" flipV="1">
              <a:off x="5478959" y="4390848"/>
              <a:ext cx="2713917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>
              <a:stCxn id="53" idx="3"/>
              <a:endCxn id="54" idx="1"/>
            </p:cNvCxnSpPr>
            <p:nvPr/>
          </p:nvCxnSpPr>
          <p:spPr bwMode="auto">
            <a:xfrm rot="5400000">
              <a:off x="5191591" y="4390847"/>
              <a:ext cx="2713917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2580710" y="3434803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10</a:t>
              </a:r>
              <a:endParaRPr lang="en-US" sz="20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21717" y="49833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5</a:t>
              </a:r>
              <a:endParaRPr lang="en-US" sz="200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87736" y="397312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2</a:t>
              </a:r>
              <a:endParaRPr lang="en-US" sz="20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14542" y="399524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3</a:t>
              </a:r>
              <a:endParaRPr lang="en-US" sz="20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51064" y="404686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9</a:t>
              </a:r>
              <a:endParaRPr lang="en-US" sz="20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41896" y="507924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7</a:t>
              </a:r>
              <a:endParaRPr lang="en-US" sz="20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260431" y="418697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4</a:t>
              </a:r>
              <a:endParaRPr lang="en-US" sz="20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850367" y="417222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6</a:t>
              </a:r>
              <a:endParaRPr lang="en-US" sz="200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748384" y="4435268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529121" y="2585646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978334" y="25250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533113" y="603971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011823" y="60606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280622" y="256959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</a:t>
            </a:r>
            <a:endParaRPr lang="en-US" sz="2000"/>
          </a:p>
        </p:txBody>
      </p:sp>
      <p:sp>
        <p:nvSpPr>
          <p:cNvPr id="79" name="TextBox 78"/>
          <p:cNvSpPr txBox="1"/>
          <p:nvPr/>
        </p:nvSpPr>
        <p:spPr>
          <a:xfrm>
            <a:off x="5251124" y="60207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</a:t>
            </a:r>
            <a:endParaRPr lang="en-US" sz="20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84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SSSP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772400" cy="4623528"/>
          </a:xfrm>
        </p:spPr>
        <p:txBody>
          <a:bodyPr/>
          <a:lstStyle/>
          <a:p>
            <a:r>
              <a:rPr lang="en-US" smtClean="0"/>
              <a:t>Path-based algorithms typically involve iterative map/reduce</a:t>
            </a:r>
          </a:p>
          <a:p>
            <a:r>
              <a:rPr lang="en-US" smtClean="0"/>
              <a:t>They are typically formulated in a way that traverses in “waves” or “stages”, like breadth-first search</a:t>
            </a:r>
          </a:p>
          <a:p>
            <a:pPr lvl="1"/>
            <a:r>
              <a:rPr lang="en-US" smtClean="0"/>
              <a:t>This allows for parallelism</a:t>
            </a:r>
          </a:p>
          <a:p>
            <a:pPr lvl="1"/>
            <a:r>
              <a:rPr lang="en-US" smtClean="0"/>
              <a:t>They need a way to test for convergence</a:t>
            </a:r>
          </a:p>
          <a:p>
            <a:r>
              <a:rPr lang="en-US" smtClean="0"/>
              <a:t>Example: Single-source shortest path (SSSP)</a:t>
            </a:r>
          </a:p>
          <a:p>
            <a:pPr lvl="1"/>
            <a:r>
              <a:rPr lang="en-US" smtClean="0"/>
              <a:t>Original Dijkstra formulation is hard to parallelize</a:t>
            </a:r>
          </a:p>
          <a:p>
            <a:pPr lvl="1"/>
            <a:r>
              <a:rPr lang="en-US" smtClean="0"/>
              <a:t>But we can make it work with the "wave" approach</a:t>
            </a:r>
          </a:p>
          <a:p>
            <a:pPr lvl="1">
              <a:buNone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83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Representing data in graphs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Graph algorithms in </a:t>
            </a:r>
            <a:r>
              <a:rPr lang="en-US" dirty="0" err="1" smtClean="0">
                <a:solidFill>
                  <a:srgbClr val="92D050"/>
                </a:solidFill>
              </a:rPr>
              <a:t>MapReduce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Computation model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Iterative </a:t>
            </a:r>
            <a:r>
              <a:rPr lang="en-US" dirty="0" err="1" smtClean="0">
                <a:solidFill>
                  <a:srgbClr val="92D050"/>
                </a:solidFill>
              </a:rPr>
              <a:t>MapReduce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A toolbox of algorithms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Single-source shortest path (SSSP)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k-means clustering</a:t>
            </a:r>
          </a:p>
          <a:p>
            <a:pPr lvl="1"/>
            <a:r>
              <a:rPr lang="en-US" dirty="0" smtClean="0"/>
              <a:t>Classification with Naïve </a:t>
            </a:r>
            <a:r>
              <a:rPr lang="en-US" dirty="0" smtClean="0"/>
              <a:t>Bayes</a:t>
            </a:r>
          </a:p>
          <a:p>
            <a:pPr lvl="1"/>
            <a:r>
              <a:rPr lang="en-US" dirty="0" smtClean="0"/>
              <a:t>PageRank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4089063" y="4270144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2243" y="1709708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160" y="2184837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059" y="2606178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3216" y="2973731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7569" y="3880959"/>
            <a:ext cx="495300" cy="4953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56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039" y="152400"/>
            <a:ext cx="8007555" cy="1143000"/>
          </a:xfrm>
        </p:spPr>
        <p:txBody>
          <a:bodyPr/>
          <a:lstStyle/>
          <a:p>
            <a:r>
              <a:rPr lang="en-US" smtClean="0"/>
              <a:t>Learning (clustering / classification)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Sometimes our goal is to take a set of entities, possibly related, and group them</a:t>
            </a:r>
          </a:p>
          <a:p>
            <a:pPr lvl="1"/>
            <a:r>
              <a:rPr lang="en-US" smtClean="0"/>
              <a:t>If the groups are based on similarity, we call this </a:t>
            </a:r>
            <a:r>
              <a:rPr lang="en-US" smtClean="0">
                <a:solidFill>
                  <a:srgbClr val="FF9900"/>
                </a:solidFill>
              </a:rPr>
              <a:t>clustering</a:t>
            </a:r>
          </a:p>
          <a:p>
            <a:pPr lvl="1"/>
            <a:r>
              <a:rPr lang="en-US" smtClean="0"/>
              <a:t>If the groups are based on putting them into a semantically meaningful class, we call this </a:t>
            </a:r>
            <a:r>
              <a:rPr lang="en-US" smtClean="0">
                <a:solidFill>
                  <a:srgbClr val="FF9900"/>
                </a:solidFill>
              </a:rPr>
              <a:t>classification</a:t>
            </a:r>
          </a:p>
          <a:p>
            <a:pPr lvl="1"/>
            <a:endParaRPr lang="en-US" smtClean="0">
              <a:solidFill>
                <a:srgbClr val="FF9900"/>
              </a:solidFill>
            </a:endParaRPr>
          </a:p>
          <a:p>
            <a:r>
              <a:rPr lang="en-US" smtClean="0"/>
              <a:t>Both are instances of </a:t>
            </a:r>
            <a:r>
              <a:rPr lang="en-US" smtClean="0">
                <a:solidFill>
                  <a:srgbClr val="FF9900"/>
                </a:solidFill>
              </a:rPr>
              <a:t>machine learning</a:t>
            </a:r>
          </a:p>
          <a:p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28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 bwMode="auto">
          <a:xfrm>
            <a:off x="5665549" y="1584758"/>
            <a:ext cx="589936" cy="604684"/>
          </a:xfrm>
          <a:prstGeom prst="ellips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751149" y="1562636"/>
            <a:ext cx="589936" cy="604684"/>
          </a:xfrm>
          <a:prstGeom prst="ellips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3962110" y="2631894"/>
            <a:ext cx="589936" cy="604684"/>
          </a:xfrm>
          <a:prstGeom prst="ellips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3512284" y="3066971"/>
            <a:ext cx="589936" cy="604684"/>
          </a:xfrm>
          <a:prstGeom prst="ellips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k-clustering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4227755"/>
            <a:ext cx="7873701" cy="2205318"/>
          </a:xfrm>
        </p:spPr>
        <p:txBody>
          <a:bodyPr/>
          <a:lstStyle/>
          <a:p>
            <a:r>
              <a:rPr lang="en-US" smtClean="0"/>
              <a:t>Given: A set of items in a n-dimensional </a:t>
            </a:r>
            <a:r>
              <a:rPr lang="en-US" smtClean="0">
                <a:solidFill>
                  <a:srgbClr val="FF9900"/>
                </a:solidFill>
              </a:rPr>
              <a:t>feature space</a:t>
            </a:r>
          </a:p>
          <a:p>
            <a:pPr lvl="1"/>
            <a:r>
              <a:rPr lang="en-US" smtClean="0"/>
              <a:t>Example: data points from survey, people in a social network</a:t>
            </a:r>
          </a:p>
          <a:p>
            <a:r>
              <a:rPr lang="en-US" smtClean="0"/>
              <a:t>Goal: Group the items into k “clusters”</a:t>
            </a:r>
          </a:p>
          <a:p>
            <a:pPr lvl="1"/>
            <a:r>
              <a:rPr lang="en-US" smtClean="0"/>
              <a:t>What would be a 'good' set of clusters?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rot="5400000" flipH="1" flipV="1">
            <a:off x="2763805" y="2635581"/>
            <a:ext cx="1968909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3748259" y="3612661"/>
            <a:ext cx="233024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 rot="16200000">
            <a:off x="3177735" y="2345579"/>
            <a:ext cx="611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Age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67849" y="3679028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Expenses</a:t>
            </a:r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4876510" y="1739616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763007" y="3524171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770382" y="3384061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55633" y="3207081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190711" y="2971106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190711" y="2816248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057975" y="2912113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116969" y="3037474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082987" y="1805983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906006" y="1923970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090361" y="1946092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872026" y="1769112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827781" y="1894473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982639" y="1894473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990013" y="1761738"/>
            <a:ext cx="73742" cy="737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81336" y="2528047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Items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endCxn id="25" idx="4"/>
          </p:cNvCxnSpPr>
          <p:nvPr/>
        </p:nvCxnSpPr>
        <p:spPr bwMode="auto">
          <a:xfrm flipV="1">
            <a:off x="5744583" y="1968215"/>
            <a:ext cx="274927" cy="6351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endCxn id="22" idx="4"/>
          </p:cNvCxnSpPr>
          <p:nvPr/>
        </p:nvCxnSpPr>
        <p:spPr bwMode="auto">
          <a:xfrm flipH="1" flipV="1">
            <a:off x="5127232" y="2019834"/>
            <a:ext cx="283864" cy="5404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32" idx="0"/>
            <a:endCxn id="24" idx="3"/>
          </p:cNvCxnSpPr>
          <p:nvPr/>
        </p:nvCxnSpPr>
        <p:spPr bwMode="auto">
          <a:xfrm flipV="1">
            <a:off x="5632554" y="1957416"/>
            <a:ext cx="206026" cy="5706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3849797" y="2067263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Clusters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29" idx="2"/>
          </p:cNvCxnSpPr>
          <p:nvPr/>
        </p:nvCxnSpPr>
        <p:spPr bwMode="auto">
          <a:xfrm flipV="1">
            <a:off x="4518212" y="1864978"/>
            <a:ext cx="232937" cy="23276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39" idx="2"/>
            <a:endCxn id="30" idx="0"/>
          </p:cNvCxnSpPr>
          <p:nvPr/>
        </p:nvCxnSpPr>
        <p:spPr bwMode="auto">
          <a:xfrm flipH="1">
            <a:off x="4257078" y="2405817"/>
            <a:ext cx="43324" cy="2260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8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Approach: k-Means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9847"/>
            <a:ext cx="7772400" cy="4532312"/>
          </a:xfrm>
        </p:spPr>
        <p:txBody>
          <a:bodyPr/>
          <a:lstStyle/>
          <a:p>
            <a:r>
              <a:rPr lang="en-US" dirty="0" smtClean="0"/>
              <a:t>Let m</a:t>
            </a:r>
            <a:r>
              <a:rPr lang="en-US" baseline="-25000" dirty="0" smtClean="0"/>
              <a:t>1</a:t>
            </a:r>
            <a:r>
              <a:rPr lang="en-US" dirty="0" smtClean="0"/>
              <a:t>, m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 be representative points for each of our k clusters</a:t>
            </a:r>
          </a:p>
          <a:p>
            <a:pPr lvl="1"/>
            <a:r>
              <a:rPr lang="en-US" dirty="0" smtClean="0"/>
              <a:t>Specifically: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9900"/>
                </a:solidFill>
              </a:rPr>
              <a:t>centroid</a:t>
            </a:r>
            <a:r>
              <a:rPr lang="en-US" dirty="0" smtClean="0"/>
              <a:t> of the cluster</a:t>
            </a:r>
          </a:p>
          <a:p>
            <a:r>
              <a:rPr lang="en-US" dirty="0" smtClean="0"/>
              <a:t>Initialize m</a:t>
            </a:r>
            <a:r>
              <a:rPr lang="en-US" baseline="-25000" dirty="0" smtClean="0"/>
              <a:t>1</a:t>
            </a:r>
            <a:r>
              <a:rPr lang="en-US" dirty="0" smtClean="0"/>
              <a:t>, m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k</a:t>
            </a:r>
            <a:r>
              <a:rPr lang="en-US" dirty="0" smtClean="0"/>
              <a:t> to random values in the data</a:t>
            </a:r>
          </a:p>
          <a:p>
            <a:r>
              <a:rPr lang="en-US" dirty="0" smtClean="0"/>
              <a:t>For t = 1, 2, …:</a:t>
            </a:r>
          </a:p>
          <a:p>
            <a:pPr lvl="1"/>
            <a:r>
              <a:rPr lang="en-US" dirty="0" smtClean="0"/>
              <a:t>Assign each point to the closest centroid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</a:t>
            </a:r>
            <a:r>
              <a:rPr lang="en-US" baseline="-25000" dirty="0" smtClean="0"/>
              <a:t>i</a:t>
            </a:r>
            <a:r>
              <a:rPr lang="en-US" dirty="0" smtClean="0"/>
              <a:t> becomes new centroid for its points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638379" y="5691935"/>
          <a:ext cx="2177582" cy="848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" name="Equation" r:id="rId4" imgW="1206360" imgH="469800" progId="Equation.3">
                  <p:embed/>
                </p:oleObj>
              </mc:Choice>
              <mc:Fallback>
                <p:oleObj name="Equation" r:id="rId4" imgW="1206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379" y="5691935"/>
                        <a:ext cx="2177582" cy="8481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99294" y="4773454"/>
          <a:ext cx="4188034" cy="436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" name="Equation" r:id="rId6" imgW="2679480" imgH="279360" progId="Equation.3">
                  <p:embed/>
                </p:oleObj>
              </mc:Choice>
              <mc:Fallback>
                <p:oleObj name="Equation" r:id="rId6" imgW="26794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294" y="4773454"/>
                        <a:ext cx="4188034" cy="436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98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example (1/4)</a:t>
            </a:r>
            <a:endParaRPr lang="en-US"/>
          </a:p>
        </p:txBody>
      </p:sp>
      <p:grpSp>
        <p:nvGrpSpPr>
          <p:cNvPr id="3" name="Group 27"/>
          <p:cNvGrpSpPr/>
          <p:nvPr/>
        </p:nvGrpSpPr>
        <p:grpSpPr>
          <a:xfrm>
            <a:off x="1590491" y="1991170"/>
            <a:ext cx="4929949" cy="3833226"/>
            <a:chOff x="1490912" y="3717388"/>
            <a:chExt cx="2705004" cy="2263357"/>
          </a:xfrm>
        </p:grpSpPr>
        <p:cxnSp>
          <p:nvCxnSpPr>
            <p:cNvPr id="9" name="Straight Arrow Connector 8"/>
            <p:cNvCxnSpPr/>
            <p:nvPr/>
          </p:nvCxnSpPr>
          <p:spPr bwMode="auto">
            <a:xfrm rot="5400000" flipH="1" flipV="1">
              <a:off x="881217" y="4701049"/>
              <a:ext cx="1968909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1865671" y="5678129"/>
              <a:ext cx="2330245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 rot="16200000">
              <a:off x="1295147" y="4501335"/>
              <a:ext cx="611065" cy="219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Age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64226" y="5744497"/>
              <a:ext cx="678308" cy="236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Expenses</a:t>
              </a:r>
              <a:endParaRPr lang="en-US"/>
            </a:p>
          </p:txBody>
        </p:sp>
      </p:grpSp>
      <p:sp>
        <p:nvSpPr>
          <p:cNvPr id="29" name="Oval 28"/>
          <p:cNvSpPr/>
          <p:nvPr/>
        </p:nvSpPr>
        <p:spPr bwMode="auto">
          <a:xfrm>
            <a:off x="5170206" y="2820113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3161943" y="3802871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281442" y="2837205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533231" y="4275408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093577" y="4452359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871244" y="2956845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3559" y="4597637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(10,10)</a:t>
            </a:r>
            <a:endParaRPr 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3460044" y="446341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(15,12)</a:t>
            </a:r>
            <a:endParaRPr lang="en-US" sz="1400"/>
          </a:p>
        </p:txBody>
      </p:sp>
      <p:sp>
        <p:nvSpPr>
          <p:cNvPr id="37" name="TextBox 36"/>
          <p:cNvSpPr txBox="1"/>
          <p:nvPr/>
        </p:nvSpPr>
        <p:spPr>
          <a:xfrm>
            <a:off x="3293856" y="366613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(11,16)</a:t>
            </a:r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165971" y="288847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(18,20)</a:t>
            </a:r>
            <a:endParaRPr 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5293571" y="272610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(30,21)</a:t>
            </a:r>
            <a:endParaRPr 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3951882" y="257228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(20,21)</a:t>
            </a:r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18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example (2/4)</a:t>
            </a:r>
            <a:endParaRPr lang="en-US"/>
          </a:p>
        </p:txBody>
      </p:sp>
      <p:grpSp>
        <p:nvGrpSpPr>
          <p:cNvPr id="3" name="Group 27"/>
          <p:cNvGrpSpPr/>
          <p:nvPr/>
        </p:nvGrpSpPr>
        <p:grpSpPr>
          <a:xfrm>
            <a:off x="1590491" y="1991170"/>
            <a:ext cx="4929949" cy="3833226"/>
            <a:chOff x="1490912" y="3717388"/>
            <a:chExt cx="2705004" cy="2263357"/>
          </a:xfrm>
        </p:grpSpPr>
        <p:cxnSp>
          <p:nvCxnSpPr>
            <p:cNvPr id="9" name="Straight Arrow Connector 8"/>
            <p:cNvCxnSpPr/>
            <p:nvPr/>
          </p:nvCxnSpPr>
          <p:spPr bwMode="auto">
            <a:xfrm rot="5400000" flipH="1" flipV="1">
              <a:off x="881217" y="4701049"/>
              <a:ext cx="1968909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1865671" y="5678129"/>
              <a:ext cx="2330245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 rot="16200000">
              <a:off x="1295147" y="4501335"/>
              <a:ext cx="611065" cy="219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Age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64226" y="5744497"/>
              <a:ext cx="678308" cy="236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Expenses</a:t>
              </a:r>
              <a:endParaRPr lang="en-US"/>
            </a:p>
          </p:txBody>
        </p:sp>
      </p:grpSp>
      <p:sp>
        <p:nvSpPr>
          <p:cNvPr id="29" name="Oval 28"/>
          <p:cNvSpPr/>
          <p:nvPr/>
        </p:nvSpPr>
        <p:spPr bwMode="auto">
          <a:xfrm>
            <a:off x="5170206" y="2820113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3161943" y="3802871"/>
            <a:ext cx="136733" cy="1196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281442" y="2837205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533231" y="4275408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093577" y="4452359"/>
            <a:ext cx="136733" cy="1196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871244" y="2956845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3559" y="4597637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(10,10)</a:t>
            </a:r>
            <a:endParaRPr 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3460044" y="446341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(15,12)</a:t>
            </a:r>
            <a:endParaRPr lang="en-US" sz="1400"/>
          </a:p>
        </p:txBody>
      </p:sp>
      <p:sp>
        <p:nvSpPr>
          <p:cNvPr id="37" name="TextBox 36"/>
          <p:cNvSpPr txBox="1"/>
          <p:nvPr/>
        </p:nvSpPr>
        <p:spPr>
          <a:xfrm>
            <a:off x="3293856" y="366613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(11,16)</a:t>
            </a:r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165971" y="288847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(18,20)</a:t>
            </a:r>
            <a:endParaRPr 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5293571" y="272610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(30,21)</a:t>
            </a:r>
            <a:endParaRPr 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3951882" y="257228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(20,21)</a:t>
            </a:r>
            <a:endParaRPr 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139848" y="4001845"/>
            <a:ext cx="240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Randomly chosen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initial centers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4" name="5-Point Star 23"/>
          <p:cNvSpPr/>
          <p:nvPr/>
        </p:nvSpPr>
        <p:spPr bwMode="auto">
          <a:xfrm>
            <a:off x="3141233" y="3786692"/>
            <a:ext cx="182880" cy="182880"/>
          </a:xfrm>
          <a:prstGeom prst="star5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 bwMode="auto">
          <a:xfrm>
            <a:off x="3089238" y="4423186"/>
            <a:ext cx="182880" cy="182880"/>
          </a:xfrm>
          <a:prstGeom prst="star5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4" idx="1"/>
          </p:cNvCxnSpPr>
          <p:nvPr/>
        </p:nvCxnSpPr>
        <p:spPr bwMode="auto">
          <a:xfrm flipV="1">
            <a:off x="2216075" y="3856546"/>
            <a:ext cx="925158" cy="30666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2076226" y="4378362"/>
            <a:ext cx="935915" cy="1506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38" idx="3"/>
            <a:endCxn id="37" idx="1"/>
          </p:cNvCxnSpPr>
          <p:nvPr/>
        </p:nvCxnSpPr>
        <p:spPr bwMode="auto">
          <a:xfrm flipH="1">
            <a:off x="3276600" y="3042368"/>
            <a:ext cx="657530" cy="7676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31" idx="3"/>
          </p:cNvCxnSpPr>
          <p:nvPr/>
        </p:nvCxnSpPr>
        <p:spPr bwMode="auto">
          <a:xfrm flipH="1">
            <a:off x="3276600" y="2939325"/>
            <a:ext cx="1024866" cy="9468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H="1">
            <a:off x="3352800" y="2971800"/>
            <a:ext cx="1828800" cy="914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3200400" y="4343400"/>
            <a:ext cx="304800" cy="152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79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example (3/4)</a:t>
            </a:r>
            <a:endParaRPr lang="en-US"/>
          </a:p>
        </p:txBody>
      </p:sp>
      <p:grpSp>
        <p:nvGrpSpPr>
          <p:cNvPr id="3" name="Group 27"/>
          <p:cNvGrpSpPr/>
          <p:nvPr/>
        </p:nvGrpSpPr>
        <p:grpSpPr>
          <a:xfrm>
            <a:off x="1590491" y="1991170"/>
            <a:ext cx="4929949" cy="3833226"/>
            <a:chOff x="1490912" y="3717388"/>
            <a:chExt cx="2705004" cy="2263357"/>
          </a:xfrm>
        </p:grpSpPr>
        <p:cxnSp>
          <p:nvCxnSpPr>
            <p:cNvPr id="9" name="Straight Arrow Connector 8"/>
            <p:cNvCxnSpPr/>
            <p:nvPr/>
          </p:nvCxnSpPr>
          <p:spPr bwMode="auto">
            <a:xfrm rot="5400000" flipH="1" flipV="1">
              <a:off x="881217" y="4701049"/>
              <a:ext cx="1968909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1865671" y="5678129"/>
              <a:ext cx="2330245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 rot="16200000">
              <a:off x="1295147" y="4501335"/>
              <a:ext cx="611065" cy="219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Age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64226" y="5744497"/>
              <a:ext cx="678308" cy="236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Expenses</a:t>
              </a:r>
              <a:endParaRPr lang="en-US"/>
            </a:p>
          </p:txBody>
        </p:sp>
      </p:grpSp>
      <p:sp>
        <p:nvSpPr>
          <p:cNvPr id="29" name="Oval 28"/>
          <p:cNvSpPr/>
          <p:nvPr/>
        </p:nvSpPr>
        <p:spPr bwMode="auto">
          <a:xfrm>
            <a:off x="5170206" y="2820113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3161943" y="3802871"/>
            <a:ext cx="136733" cy="1196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281442" y="2837205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533231" y="4275408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093577" y="4452359"/>
            <a:ext cx="136733" cy="1196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871244" y="2956845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3559" y="4597637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(10,10)</a:t>
            </a:r>
            <a:endParaRPr 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3460044" y="446341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(15,12)</a:t>
            </a:r>
            <a:endParaRPr lang="en-US" sz="1400"/>
          </a:p>
        </p:txBody>
      </p:sp>
      <p:sp>
        <p:nvSpPr>
          <p:cNvPr id="37" name="TextBox 36"/>
          <p:cNvSpPr txBox="1"/>
          <p:nvPr/>
        </p:nvSpPr>
        <p:spPr>
          <a:xfrm>
            <a:off x="3293856" y="366613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(11,16)</a:t>
            </a:r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165971" y="288847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(18,20)</a:t>
            </a:r>
            <a:endParaRPr 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5293571" y="272610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(30,21)</a:t>
            </a:r>
            <a:endParaRPr 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3951882" y="257228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(20,21)</a:t>
            </a:r>
            <a:endParaRPr lang="en-US" sz="1400"/>
          </a:p>
        </p:txBody>
      </p:sp>
      <p:sp>
        <p:nvSpPr>
          <p:cNvPr id="24" name="5-Point Star 23"/>
          <p:cNvSpPr/>
          <p:nvPr/>
        </p:nvSpPr>
        <p:spPr bwMode="auto">
          <a:xfrm>
            <a:off x="4114800" y="3124200"/>
            <a:ext cx="182880" cy="182880"/>
          </a:xfrm>
          <a:prstGeom prst="star5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 bwMode="auto">
          <a:xfrm>
            <a:off x="3276600" y="4343400"/>
            <a:ext cx="182880" cy="182880"/>
          </a:xfrm>
          <a:prstGeom prst="star5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30" idx="4"/>
          </p:cNvCxnSpPr>
          <p:nvPr/>
        </p:nvCxnSpPr>
        <p:spPr bwMode="auto">
          <a:xfrm>
            <a:off x="3230310" y="3922512"/>
            <a:ext cx="115318" cy="5096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259658" y="3159208"/>
            <a:ext cx="11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9900"/>
                </a:solidFill>
              </a:rPr>
              <a:t>(19.75,19.5)</a:t>
            </a:r>
            <a:endParaRPr lang="en-US" sz="1400">
              <a:solidFill>
                <a:srgbClr val="FF99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4600" y="4114800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(12.5,11)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34" idx="5"/>
          </p:cNvCxnSpPr>
          <p:nvPr/>
        </p:nvCxnSpPr>
        <p:spPr bwMode="auto">
          <a:xfrm>
            <a:off x="3987953" y="3058965"/>
            <a:ext cx="203047" cy="1414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31" idx="4"/>
          </p:cNvCxnSpPr>
          <p:nvPr/>
        </p:nvCxnSpPr>
        <p:spPr bwMode="auto">
          <a:xfrm flipH="1">
            <a:off x="4238513" y="2956846"/>
            <a:ext cx="111296" cy="2166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29" idx="3"/>
            <a:endCxn id="24" idx="4"/>
          </p:cNvCxnSpPr>
          <p:nvPr/>
        </p:nvCxnSpPr>
        <p:spPr bwMode="auto">
          <a:xfrm flipH="1">
            <a:off x="4297680" y="2922233"/>
            <a:ext cx="892550" cy="2718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33" idx="7"/>
            <a:endCxn id="25" idx="2"/>
          </p:cNvCxnSpPr>
          <p:nvPr/>
        </p:nvCxnSpPr>
        <p:spPr bwMode="auto">
          <a:xfrm>
            <a:off x="3210286" y="4469880"/>
            <a:ext cx="101241" cy="563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32" idx="3"/>
            <a:endCxn id="25" idx="0"/>
          </p:cNvCxnSpPr>
          <p:nvPr/>
        </p:nvCxnSpPr>
        <p:spPr bwMode="auto">
          <a:xfrm flipH="1" flipV="1">
            <a:off x="3368040" y="4343400"/>
            <a:ext cx="185215" cy="3412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79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example (4/4)</a:t>
            </a:r>
            <a:endParaRPr lang="en-US"/>
          </a:p>
        </p:txBody>
      </p:sp>
      <p:grpSp>
        <p:nvGrpSpPr>
          <p:cNvPr id="3" name="Group 27"/>
          <p:cNvGrpSpPr/>
          <p:nvPr/>
        </p:nvGrpSpPr>
        <p:grpSpPr>
          <a:xfrm>
            <a:off x="1590491" y="1991170"/>
            <a:ext cx="4929949" cy="3833226"/>
            <a:chOff x="1490912" y="3717388"/>
            <a:chExt cx="2705004" cy="2263357"/>
          </a:xfrm>
        </p:grpSpPr>
        <p:cxnSp>
          <p:nvCxnSpPr>
            <p:cNvPr id="9" name="Straight Arrow Connector 8"/>
            <p:cNvCxnSpPr/>
            <p:nvPr/>
          </p:nvCxnSpPr>
          <p:spPr bwMode="auto">
            <a:xfrm rot="5400000" flipH="1" flipV="1">
              <a:off x="881217" y="4701049"/>
              <a:ext cx="1968909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1865671" y="5678129"/>
              <a:ext cx="2330245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 rot="16200000">
              <a:off x="1295147" y="4501335"/>
              <a:ext cx="611065" cy="219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Age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64226" y="5744497"/>
              <a:ext cx="678308" cy="236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Expenses</a:t>
              </a:r>
              <a:endParaRPr lang="en-US"/>
            </a:p>
          </p:txBody>
        </p:sp>
      </p:grpSp>
      <p:sp>
        <p:nvSpPr>
          <p:cNvPr id="29" name="Oval 28"/>
          <p:cNvSpPr/>
          <p:nvPr/>
        </p:nvSpPr>
        <p:spPr bwMode="auto">
          <a:xfrm>
            <a:off x="5170206" y="2820113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3161943" y="3802871"/>
            <a:ext cx="136733" cy="1196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281442" y="2837205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533231" y="4275408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093577" y="4452359"/>
            <a:ext cx="136733" cy="1196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871244" y="2956845"/>
            <a:ext cx="136733" cy="1196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3559" y="4597637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(10,10)</a:t>
            </a:r>
            <a:endParaRPr 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3460044" y="446341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(15,12)</a:t>
            </a:r>
            <a:endParaRPr lang="en-US" sz="1400"/>
          </a:p>
        </p:txBody>
      </p:sp>
      <p:sp>
        <p:nvSpPr>
          <p:cNvPr id="37" name="TextBox 36"/>
          <p:cNvSpPr txBox="1"/>
          <p:nvPr/>
        </p:nvSpPr>
        <p:spPr>
          <a:xfrm>
            <a:off x="3293856" y="366613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(11,16)</a:t>
            </a:r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165971" y="288847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(18,20)</a:t>
            </a:r>
            <a:endParaRPr 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5293571" y="272610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(30,21)</a:t>
            </a:r>
            <a:endParaRPr 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3951882" y="257228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(20,21)</a:t>
            </a:r>
            <a:endParaRPr lang="en-US" sz="1400"/>
          </a:p>
        </p:txBody>
      </p:sp>
      <p:sp>
        <p:nvSpPr>
          <p:cNvPr id="24" name="5-Point Star 23"/>
          <p:cNvSpPr/>
          <p:nvPr/>
        </p:nvSpPr>
        <p:spPr bwMode="auto">
          <a:xfrm>
            <a:off x="4572000" y="3124200"/>
            <a:ext cx="182880" cy="182880"/>
          </a:xfrm>
          <a:prstGeom prst="star5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 bwMode="auto">
          <a:xfrm>
            <a:off x="3265842" y="4095974"/>
            <a:ext cx="182880" cy="182880"/>
          </a:xfrm>
          <a:prstGeom prst="star5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806860" y="3245269"/>
            <a:ext cx="125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9900"/>
                </a:solidFill>
              </a:rPr>
              <a:t>(22.67,20.67)</a:t>
            </a:r>
            <a:endParaRPr lang="en-US" sz="1400">
              <a:solidFill>
                <a:srgbClr val="FF99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49244" y="409328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(12,12.67)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83911" y="5497157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Stable!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endCxn id="25" idx="0"/>
          </p:cNvCxnSpPr>
          <p:nvPr/>
        </p:nvCxnSpPr>
        <p:spPr bwMode="auto">
          <a:xfrm>
            <a:off x="3230310" y="3922512"/>
            <a:ext cx="126972" cy="1734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stCxn id="32" idx="2"/>
            <a:endCxn id="25" idx="3"/>
          </p:cNvCxnSpPr>
          <p:nvPr/>
        </p:nvCxnSpPr>
        <p:spPr bwMode="auto">
          <a:xfrm flipH="1" flipV="1">
            <a:off x="3413795" y="4278853"/>
            <a:ext cx="119436" cy="563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33" idx="0"/>
            <a:endCxn id="25" idx="2"/>
          </p:cNvCxnSpPr>
          <p:nvPr/>
        </p:nvCxnSpPr>
        <p:spPr bwMode="auto">
          <a:xfrm flipV="1">
            <a:off x="3161944" y="4278853"/>
            <a:ext cx="138825" cy="1735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34" idx="5"/>
            <a:endCxn id="24" idx="1"/>
          </p:cNvCxnSpPr>
          <p:nvPr/>
        </p:nvCxnSpPr>
        <p:spPr bwMode="auto">
          <a:xfrm>
            <a:off x="3987953" y="3058965"/>
            <a:ext cx="584047" cy="13508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31" idx="5"/>
            <a:endCxn id="24" idx="0"/>
          </p:cNvCxnSpPr>
          <p:nvPr/>
        </p:nvCxnSpPr>
        <p:spPr bwMode="auto">
          <a:xfrm>
            <a:off x="4398151" y="2939325"/>
            <a:ext cx="265289" cy="1848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29" idx="3"/>
            <a:endCxn id="24" idx="4"/>
          </p:cNvCxnSpPr>
          <p:nvPr/>
        </p:nvCxnSpPr>
        <p:spPr bwMode="auto">
          <a:xfrm flipH="1">
            <a:off x="4754880" y="2922233"/>
            <a:ext cx="435350" cy="2718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80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ID="1" presetClass="entr" presetSubtype="0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" presetClass="exit" presetSubtype="0" fill="hold" grpId="3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"/>
                            </p:stCondLst>
                            <p:childTnLst>
                              <p:par>
                                <p:cTn id="37" presetID="1" presetClass="entr" presetSubtype="0" fill="hold" grpId="4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1" grpId="2"/>
      <p:bldP spid="41" grpId="3"/>
      <p:bldP spid="41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Thinking about related objects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582296"/>
            <a:ext cx="7772400" cy="2608953"/>
          </a:xfrm>
        </p:spPr>
        <p:txBody>
          <a:bodyPr/>
          <a:lstStyle/>
          <a:p>
            <a:r>
              <a:rPr lang="en-US" smtClean="0"/>
              <a:t>We can represent related objects as a </a:t>
            </a:r>
            <a:r>
              <a:rPr lang="en-US" smtClean="0">
                <a:solidFill>
                  <a:srgbClr val="FF9900"/>
                </a:solidFill>
              </a:rPr>
              <a:t>labeled, directed graph</a:t>
            </a:r>
          </a:p>
          <a:p>
            <a:r>
              <a:rPr lang="en-US" smtClean="0"/>
              <a:t>Entities are typically represented as nodes; relationships are typically edges</a:t>
            </a:r>
          </a:p>
          <a:p>
            <a:pPr lvl="1"/>
            <a:r>
              <a:rPr lang="en-US" smtClean="0"/>
              <a:t>Nodes all have IDs, and possibly other properties</a:t>
            </a:r>
          </a:p>
          <a:p>
            <a:pPr lvl="1"/>
            <a:r>
              <a:rPr lang="en-US" smtClean="0"/>
              <a:t>Edges typically have values, possibly IDs and other properties</a:t>
            </a:r>
          </a:p>
        </p:txBody>
      </p:sp>
      <p:pic>
        <p:nvPicPr>
          <p:cNvPr id="5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342" y="2595179"/>
            <a:ext cx="462167" cy="462167"/>
          </a:xfrm>
          <a:prstGeom prst="rect">
            <a:avLst/>
          </a:prstGeom>
          <a:noFill/>
        </p:spPr>
      </p:pic>
      <p:pic>
        <p:nvPicPr>
          <p:cNvPr id="6" name="Picture 5" descr="C:\Users\zives\Downloads\clie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4687" y="1712341"/>
            <a:ext cx="408482" cy="408482"/>
          </a:xfrm>
          <a:prstGeom prst="rect">
            <a:avLst/>
          </a:prstGeom>
          <a:noFill/>
        </p:spPr>
      </p:pic>
      <p:pic>
        <p:nvPicPr>
          <p:cNvPr id="7" name="Picture 6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8288" y="1592954"/>
            <a:ext cx="645857" cy="645857"/>
          </a:xfrm>
          <a:prstGeom prst="rect">
            <a:avLst/>
          </a:prstGeom>
          <a:noFill/>
        </p:spPr>
      </p:pic>
      <p:pic>
        <p:nvPicPr>
          <p:cNvPr id="8" name="Picture 5" descr="C:\Users\zives\Downloads\client_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960835" y="2634114"/>
            <a:ext cx="408482" cy="408482"/>
          </a:xfrm>
          <a:prstGeom prst="rect">
            <a:avLst/>
          </a:prstGeom>
          <a:noFill/>
        </p:spPr>
      </p:pic>
      <p:pic>
        <p:nvPicPr>
          <p:cNvPr id="9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761709" y="2609928"/>
            <a:ext cx="462167" cy="462167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>
            <a:stCxn id="6" idx="1"/>
            <a:endCxn id="7" idx="3"/>
          </p:cNvCxnSpPr>
          <p:nvPr/>
        </p:nvCxnSpPr>
        <p:spPr bwMode="auto">
          <a:xfrm rot="10800000">
            <a:off x="4324145" y="1915884"/>
            <a:ext cx="850542" cy="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5" idx="0"/>
            <a:endCxn id="7" idx="1"/>
          </p:cNvCxnSpPr>
          <p:nvPr/>
        </p:nvCxnSpPr>
        <p:spPr bwMode="auto">
          <a:xfrm rot="5400000" flipH="1" flipV="1">
            <a:off x="2891209" y="1808100"/>
            <a:ext cx="679296" cy="894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9" idx="3"/>
            <a:endCxn id="8" idx="1"/>
          </p:cNvCxnSpPr>
          <p:nvPr/>
        </p:nvCxnSpPr>
        <p:spPr bwMode="auto">
          <a:xfrm flipV="1">
            <a:off x="4223876" y="2838355"/>
            <a:ext cx="736959" cy="2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" name="Straight Arrow Connector 12"/>
          <p:cNvCxnSpPr>
            <a:stCxn id="9" idx="1"/>
            <a:endCxn id="5" idx="3"/>
          </p:cNvCxnSpPr>
          <p:nvPr/>
        </p:nvCxnSpPr>
        <p:spPr bwMode="auto">
          <a:xfrm rot="10800000">
            <a:off x="3014509" y="2826264"/>
            <a:ext cx="747200" cy="14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9" idx="0"/>
            <a:endCxn id="7" idx="2"/>
          </p:cNvCxnSpPr>
          <p:nvPr/>
        </p:nvCxnSpPr>
        <p:spPr bwMode="auto">
          <a:xfrm rot="5400000" flipH="1" flipV="1">
            <a:off x="3811447" y="2420158"/>
            <a:ext cx="371117" cy="8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5" name="Picture 6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4901" y="2197638"/>
            <a:ext cx="645857" cy="645857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>
            <a:stCxn id="6" idx="3"/>
            <a:endCxn id="15" idx="0"/>
          </p:cNvCxnSpPr>
          <p:nvPr/>
        </p:nvCxnSpPr>
        <p:spPr bwMode="auto">
          <a:xfrm>
            <a:off x="5583169" y="1916582"/>
            <a:ext cx="814661" cy="281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8" idx="3"/>
            <a:endCxn id="15" idx="1"/>
          </p:cNvCxnSpPr>
          <p:nvPr/>
        </p:nvCxnSpPr>
        <p:spPr bwMode="auto">
          <a:xfrm flipV="1">
            <a:off x="5369317" y="2520567"/>
            <a:ext cx="705584" cy="3177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436313" y="1626753"/>
            <a:ext cx="655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50353" y="2519030"/>
            <a:ext cx="861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6238" y="2533779"/>
            <a:ext cx="86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32668" y="2260934"/>
            <a:ext cx="71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 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8760" y="2047082"/>
            <a:ext cx="71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 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91719" y="2423166"/>
            <a:ext cx="655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34171" y="1722618"/>
            <a:ext cx="6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60986" y="29836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Alice</a:t>
            </a:r>
            <a:endParaRPr lang="en-US" sz="180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70354" y="299835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Sunita</a:t>
            </a:r>
            <a:endParaRPr lang="en-US" sz="180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79720" y="2976230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Jose</a:t>
            </a:r>
            <a:endParaRPr lang="en-US" sz="180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82962" y="204708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Mikhail</a:t>
            </a:r>
            <a:endParaRPr lang="en-US" sz="180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71652" y="2342051"/>
            <a:ext cx="87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Twitter</a:t>
            </a:r>
            <a:endParaRPr lang="en-US" sz="18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04337" y="159725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Facebook</a:t>
            </a:r>
            <a:endParaRPr lang="en-US" sz="180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7724060" y="1204496"/>
            <a:ext cx="2624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Images by </a:t>
            </a:r>
            <a:r>
              <a:rPr lang="en-US" sz="800" err="1" smtClean="0"/>
              <a:t>Jojo</a:t>
            </a:r>
            <a:r>
              <a:rPr lang="en-US" sz="800" smtClean="0"/>
              <a:t> Mendoza, Creative Commons licensed</a:t>
            </a:r>
            <a:endParaRPr lang="en-US" sz="80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057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in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each </a:t>
            </a:r>
            <a:r>
              <a:rPr lang="en-US" dirty="0" smtClean="0"/>
              <a:t>point </a:t>
            </a:r>
            <a:r>
              <a:rPr lang="en-US" dirty="0"/>
              <a:t>to the closest </a:t>
            </a:r>
            <a:r>
              <a:rPr lang="en-US" dirty="0" smtClean="0"/>
              <a:t>centroid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Recenter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baseline="-25000" dirty="0"/>
              <a:t>i</a:t>
            </a:r>
            <a:r>
              <a:rPr lang="en-US" dirty="0"/>
              <a:t> becomes new centroid for its </a:t>
            </a:r>
            <a:r>
              <a:rPr lang="en-US" dirty="0" smtClean="0"/>
              <a:t>points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Repeat until no change</a:t>
            </a:r>
          </a:p>
          <a:p>
            <a:pPr lvl="1"/>
            <a:r>
              <a:rPr lang="en-US" dirty="0" smtClean="0"/>
              <a:t>Centroids have converged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520953"/>
              </p:ext>
            </p:extLst>
          </p:nvPr>
        </p:nvGraphicFramePr>
        <p:xfrm>
          <a:off x="2699294" y="2709604"/>
          <a:ext cx="4188034" cy="436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" name="Equation" r:id="rId3" imgW="2679480" imgH="279360" progId="Equation.3">
                  <p:embed/>
                </p:oleObj>
              </mc:Choice>
              <mc:Fallback>
                <p:oleObj name="Equation" r:id="rId3" imgW="26794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294" y="2709604"/>
                        <a:ext cx="4188034" cy="436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018594"/>
              </p:ext>
            </p:extLst>
          </p:nvPr>
        </p:nvGraphicFramePr>
        <p:xfrm>
          <a:off x="3638379" y="4633551"/>
          <a:ext cx="2177582" cy="848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" name="Equation" r:id="rId5" imgW="1206360" imgH="469800" progId="Equation.3">
                  <p:embed/>
                </p:oleObj>
              </mc:Choice>
              <mc:Fallback>
                <p:oleObj name="Equation" r:id="rId5" imgW="1206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379" y="4633551"/>
                        <a:ext cx="2177582" cy="8481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44669" y="1360684"/>
            <a:ext cx="215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This is the Map phase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6041789" y="1689069"/>
            <a:ext cx="1051592" cy="4681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536553" y="3272649"/>
            <a:ext cx="2440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This is the Reduce phase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6048679" y="3614263"/>
            <a:ext cx="1051592" cy="4681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31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Step as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Read in global </a:t>
            </a:r>
            <a:r>
              <a:rPr lang="en-US" dirty="0" err="1" smtClean="0"/>
              <a:t>var</a:t>
            </a:r>
            <a:r>
              <a:rPr lang="en-US" dirty="0" smtClean="0"/>
              <a:t> centroids from file</a:t>
            </a:r>
          </a:p>
          <a:p>
            <a:pPr lvl="2"/>
            <a:r>
              <a:rPr lang="en-US" dirty="0" smtClean="0"/>
              <a:t>Initially k random points</a:t>
            </a:r>
          </a:p>
          <a:p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ap(centroid, point):</a:t>
            </a:r>
            <a:endParaRPr lang="en-US" dirty="0"/>
          </a:p>
          <a:p>
            <a:pPr lvl="1"/>
            <a:r>
              <a:rPr lang="en-US" dirty="0" smtClean="0"/>
              <a:t>Compute nearest centroid based on centroids</a:t>
            </a:r>
          </a:p>
          <a:p>
            <a:pPr lvl="1"/>
            <a:r>
              <a:rPr lang="en-US" dirty="0" smtClean="0"/>
              <a:t>emit(nearest centroid, point)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51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940038" y="3084160"/>
            <a:ext cx="3083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How do we know the centroids?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6268593" y="3412545"/>
            <a:ext cx="1051592" cy="4681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91582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Recenter</a:t>
            </a:r>
            <a:r>
              <a:rPr lang="en-US" dirty="0" smtClean="0"/>
              <a:t> Step as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global </a:t>
            </a:r>
            <a:r>
              <a:rPr lang="en-US" dirty="0" err="1" smtClean="0"/>
              <a:t>var</a:t>
            </a:r>
            <a:r>
              <a:rPr lang="en-US" dirty="0" smtClean="0"/>
              <a:t> centroids = []</a:t>
            </a:r>
          </a:p>
          <a:p>
            <a:endParaRPr lang="en-US" dirty="0" smtClean="0"/>
          </a:p>
          <a:p>
            <a:r>
              <a:rPr lang="en-US" dirty="0" smtClean="0"/>
              <a:t>reduce(centroid, points[])</a:t>
            </a:r>
          </a:p>
          <a:p>
            <a:pPr lvl="1"/>
            <a:r>
              <a:rPr lang="en-US" dirty="0" err="1" smtClean="0"/>
              <a:t>Recompute</a:t>
            </a:r>
            <a:r>
              <a:rPr lang="en-US" dirty="0" smtClean="0"/>
              <a:t> centroid from points in it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 point in points: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emit</a:t>
            </a:r>
            <a:r>
              <a:rPr lang="en-US" dirty="0"/>
              <a:t>(</a:t>
            </a:r>
            <a:r>
              <a:rPr lang="en-US" dirty="0" smtClean="0"/>
              <a:t>centroid, point)</a:t>
            </a:r>
          </a:p>
          <a:p>
            <a:pPr lvl="1"/>
            <a:r>
              <a:rPr lang="en-US" dirty="0" smtClean="0"/>
              <a:t>Add centroid to global centroids</a:t>
            </a:r>
          </a:p>
          <a:p>
            <a:endParaRPr lang="en-US" dirty="0"/>
          </a:p>
          <a:p>
            <a:r>
              <a:rPr lang="en-US" dirty="0" smtClean="0"/>
              <a:t>cleanup (after all calls to reduce are made)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Save global centroids to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53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978127" cy="4532312"/>
          </a:xfrm>
        </p:spPr>
        <p:txBody>
          <a:bodyPr/>
          <a:lstStyle/>
          <a:p>
            <a:r>
              <a:rPr lang="en-US" dirty="0" smtClean="0"/>
              <a:t>After reduce phase finishes, must check if any centroid has changed and, in such case, start another </a:t>
            </a:r>
            <a:r>
              <a:rPr lang="en-US" dirty="0" err="1" smtClean="0"/>
              <a:t>MapReduce</a:t>
            </a:r>
            <a:r>
              <a:rPr lang="en-US" dirty="0" smtClean="0"/>
              <a:t> iteration</a:t>
            </a:r>
          </a:p>
          <a:p>
            <a:r>
              <a:rPr lang="en-US" dirty="0" smtClean="0"/>
              <a:t>Our solution doesn’t fit pure </a:t>
            </a:r>
            <a:r>
              <a:rPr lang="en-US" dirty="0" err="1" smtClean="0"/>
              <a:t>MapReduce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It uses global variable to efficiently know current centroids</a:t>
            </a:r>
          </a:p>
          <a:p>
            <a:pPr lvl="1"/>
            <a:r>
              <a:rPr lang="en-US" dirty="0" smtClean="0"/>
              <a:t>This state is read and written to shared file</a:t>
            </a:r>
          </a:p>
          <a:p>
            <a:pPr lvl="1"/>
            <a:r>
              <a:rPr lang="en-US" dirty="0" smtClean="0"/>
              <a:t>When more than </a:t>
            </a:r>
            <a:r>
              <a:rPr lang="en-US" dirty="0"/>
              <a:t>1 reducer is </a:t>
            </a:r>
            <a:r>
              <a:rPr lang="en-US" dirty="0" smtClean="0"/>
              <a:t>used, it needs to </a:t>
            </a:r>
            <a:r>
              <a:rPr lang="en-US" dirty="0"/>
              <a:t>avoid file conflicts and merge before next iteration of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Can you think of solution without global state?</a:t>
            </a:r>
          </a:p>
          <a:p>
            <a:pPr lvl="1"/>
            <a:r>
              <a:rPr lang="en-US" dirty="0" smtClean="0"/>
              <a:t>What data needs to passed around?</a:t>
            </a:r>
          </a:p>
          <a:p>
            <a:pPr lvl="1"/>
            <a:r>
              <a:rPr lang="en-US" dirty="0" smtClean="0"/>
              <a:t>How many </a:t>
            </a:r>
            <a:r>
              <a:rPr lang="en-US" dirty="0" err="1" smtClean="0"/>
              <a:t>MapReduce</a:t>
            </a:r>
            <a:r>
              <a:rPr lang="en-US" dirty="0" smtClean="0"/>
              <a:t> jobs?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86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Representing data in graphs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Graph algorithms in </a:t>
            </a:r>
            <a:r>
              <a:rPr lang="en-US" dirty="0" err="1" smtClean="0">
                <a:solidFill>
                  <a:srgbClr val="92D050"/>
                </a:solidFill>
              </a:rPr>
              <a:t>MapReduce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Computation model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Iterative </a:t>
            </a:r>
            <a:r>
              <a:rPr lang="en-US" dirty="0" err="1" smtClean="0">
                <a:solidFill>
                  <a:srgbClr val="92D050"/>
                </a:solidFill>
              </a:rPr>
              <a:t>MapReduce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A toolbox of algorithms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Single-source shortest path (SSSP)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k-means clustering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Classification with Naïve </a:t>
            </a:r>
            <a:r>
              <a:rPr lang="en-US" dirty="0" smtClean="0">
                <a:solidFill>
                  <a:srgbClr val="FF9900"/>
                </a:solidFill>
              </a:rPr>
              <a:t>Bayes</a:t>
            </a:r>
          </a:p>
          <a:p>
            <a:pPr lvl="1"/>
            <a:r>
              <a:rPr lang="en-US" dirty="0" smtClean="0"/>
              <a:t>PageRank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5423012" y="4614389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2243" y="1709708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160" y="2184837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059" y="2606178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3216" y="2973731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7569" y="3880959"/>
            <a:ext cx="495300" cy="495300"/>
          </a:xfrm>
          <a:prstGeom prst="rect">
            <a:avLst/>
          </a:prstGeom>
          <a:noFill/>
        </p:spPr>
      </p:pic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8138" y="4226996"/>
            <a:ext cx="495300" cy="4953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75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want to learn what is </a:t>
            </a:r>
            <a:br>
              <a:rPr lang="en-US" dirty="0" smtClean="0"/>
            </a:br>
            <a:r>
              <a:rPr lang="en-US" dirty="0" smtClean="0"/>
              <a:t>spam (or interesting, or …)</a:t>
            </a:r>
          </a:p>
          <a:p>
            <a:pPr lvl="1"/>
            <a:r>
              <a:rPr lang="en-US" dirty="0" smtClean="0"/>
              <a:t>Predefine a set of </a:t>
            </a:r>
            <a:r>
              <a:rPr lang="en-US" dirty="0" smtClean="0">
                <a:solidFill>
                  <a:srgbClr val="FF9900"/>
                </a:solidFill>
              </a:rPr>
              <a:t>classes</a:t>
            </a:r>
            <a:r>
              <a:rPr lang="en-US" dirty="0" smtClean="0"/>
              <a:t> with semantic meaning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Train</a:t>
            </a:r>
            <a:r>
              <a:rPr lang="en-US" dirty="0" smtClean="0"/>
              <a:t> an algorithm to look at data and assign a class</a:t>
            </a:r>
          </a:p>
          <a:p>
            <a:pPr lvl="2"/>
            <a:r>
              <a:rPr lang="en-US" dirty="0" smtClean="0"/>
              <a:t>Based on giving it some </a:t>
            </a:r>
            <a:r>
              <a:rPr lang="en-US" dirty="0" smtClean="0">
                <a:solidFill>
                  <a:srgbClr val="FF9900"/>
                </a:solidFill>
              </a:rPr>
              <a:t>examples</a:t>
            </a:r>
            <a:r>
              <a:rPr lang="en-US" dirty="0" smtClean="0"/>
              <a:t> of data in each class</a:t>
            </a:r>
          </a:p>
          <a:p>
            <a:pPr lvl="2"/>
            <a:r>
              <a:rPr lang="en-US" dirty="0" smtClean="0"/>
              <a:t>… and the sets of </a:t>
            </a:r>
            <a:r>
              <a:rPr lang="en-US" dirty="0" smtClean="0">
                <a:solidFill>
                  <a:srgbClr val="FF9900"/>
                </a:solidFill>
              </a:rPr>
              <a:t>features</a:t>
            </a:r>
            <a:r>
              <a:rPr lang="en-US" dirty="0" smtClean="0"/>
              <a:t> they have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Many probabilistic techniques exist</a:t>
            </a:r>
          </a:p>
          <a:p>
            <a:pPr lvl="1"/>
            <a:r>
              <a:rPr lang="en-US" dirty="0" smtClean="0"/>
              <a:t>Each class has probabilistic relationships with others</a:t>
            </a:r>
          </a:p>
          <a:p>
            <a:pPr lvl="2"/>
            <a:r>
              <a:rPr lang="en-US" dirty="0" smtClean="0"/>
              <a:t>e.g., </a:t>
            </a:r>
            <a:r>
              <a:rPr lang="en-US" dirty="0" smtClean="0">
                <a:latin typeface="Cambria Math"/>
                <a:cs typeface="Cambria Math"/>
              </a:rPr>
              <a:t>p (spam | </a:t>
            </a:r>
            <a:r>
              <a:rPr lang="en-US" dirty="0" err="1" smtClean="0">
                <a:latin typeface="Cambria Math"/>
                <a:cs typeface="Cambria Math"/>
              </a:rPr>
              <a:t>isSentLocally</a:t>
            </a:r>
            <a:r>
              <a:rPr lang="en-US" dirty="0" smtClean="0">
                <a:latin typeface="Cambria Math"/>
                <a:cs typeface="Cambria Math"/>
              </a:rPr>
              <a:t>), p (</a:t>
            </a:r>
            <a:r>
              <a:rPr lang="en-US" dirty="0" err="1" smtClean="0">
                <a:latin typeface="Cambria Math"/>
                <a:cs typeface="Cambria Math"/>
              </a:rPr>
              <a:t>isSentLocally</a:t>
            </a:r>
            <a:r>
              <a:rPr lang="en-US" dirty="0" smtClean="0">
                <a:latin typeface="Cambria Math"/>
                <a:cs typeface="Cambria Math"/>
              </a:rPr>
              <a:t> | </a:t>
            </a:r>
            <a:r>
              <a:rPr lang="en-US" dirty="0" err="1" smtClean="0">
                <a:latin typeface="Cambria Math"/>
                <a:cs typeface="Cambria Math"/>
              </a:rPr>
              <a:t>fromBob</a:t>
            </a:r>
            <a:r>
              <a:rPr lang="en-US" dirty="0" smtClean="0">
                <a:latin typeface="Cambria Math"/>
                <a:cs typeface="Cambria Math"/>
              </a:rPr>
              <a:t>), …</a:t>
            </a:r>
          </a:p>
          <a:p>
            <a:pPr lvl="1"/>
            <a:r>
              <a:rPr lang="en-US" dirty="0" smtClean="0"/>
              <a:t>But we’ll focus on a simple, “flat” model: </a:t>
            </a:r>
            <a:r>
              <a:rPr lang="en-US" dirty="0" smtClean="0"/>
              <a:t>Naïve </a:t>
            </a:r>
            <a:r>
              <a:rPr lang="en-US" dirty="0" smtClean="0"/>
              <a:t>Bayes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0348" y="173728"/>
            <a:ext cx="2089060" cy="2089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857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250" y="1600200"/>
            <a:ext cx="7788536" cy="4457700"/>
          </a:xfrm>
        </p:spPr>
        <p:txBody>
          <a:bodyPr/>
          <a:lstStyle/>
          <a:p>
            <a:r>
              <a:rPr lang="en-US" dirty="0" smtClean="0"/>
              <a:t>Suppose we just look at the keywords in the email's title:</a:t>
            </a:r>
          </a:p>
          <a:p>
            <a:pPr lvl="1">
              <a:buNone/>
            </a:pPr>
            <a:r>
              <a:rPr lang="en-US" sz="1600" dirty="0" smtClean="0"/>
              <a:t>	Message(1, “Won contract”)</a:t>
            </a:r>
          </a:p>
          <a:p>
            <a:pPr lvl="1">
              <a:buNone/>
            </a:pPr>
            <a:r>
              <a:rPr lang="en-US" sz="1600" dirty="0" smtClean="0"/>
              <a:t>	Message(2, “Won award”</a:t>
            </a:r>
            <a:r>
              <a:rPr lang="en-US" sz="1600" dirty="0" smtClean="0"/>
              <a:t>)</a:t>
            </a:r>
          </a:p>
          <a:p>
            <a:pPr lvl="1">
              <a:buNone/>
            </a:pPr>
            <a:r>
              <a:rPr lang="en-US" sz="1600" dirty="0"/>
              <a:t>	Message</a:t>
            </a:r>
            <a:r>
              <a:rPr lang="en-US" sz="1600" dirty="0" smtClean="0"/>
              <a:t>(3, "Won the lottery")</a:t>
            </a:r>
          </a:p>
          <a:p>
            <a:pPr lvl="1">
              <a:buNone/>
            </a:pPr>
            <a:r>
              <a:rPr lang="en-US" sz="1600" dirty="0" smtClean="0"/>
              <a:t>	Message(4, “Unsubscribe”)</a:t>
            </a:r>
          </a:p>
          <a:p>
            <a:pPr lvl="1">
              <a:buNone/>
            </a:pPr>
            <a:r>
              <a:rPr lang="en-US" sz="1600" dirty="0" smtClean="0"/>
              <a:t>	Message(5, "Millions of customers")</a:t>
            </a:r>
          </a:p>
          <a:p>
            <a:pPr lvl="1">
              <a:buNone/>
            </a:pPr>
            <a:r>
              <a:rPr lang="en-US" sz="1600" dirty="0" smtClean="0"/>
              <a:t>	Message(6, "Millions of dollars")</a:t>
            </a:r>
          </a:p>
          <a:p>
            <a:endParaRPr lang="en-US" sz="2400" dirty="0" smtClean="0"/>
          </a:p>
          <a:p>
            <a:r>
              <a:rPr lang="en-US" sz="2400" dirty="0" smtClean="0"/>
              <a:t>What is </a:t>
            </a:r>
            <a:r>
              <a:rPr lang="en-US" sz="2400" b="1" dirty="0" smtClean="0"/>
              <a:t>probability </a:t>
            </a:r>
            <a:r>
              <a:rPr lang="en-US" sz="2400" dirty="0" smtClean="0"/>
              <a:t>message "Won Millions" is       ?</a:t>
            </a:r>
          </a:p>
          <a:p>
            <a:pPr lvl="1">
              <a:buNone/>
            </a:pPr>
            <a:r>
              <a:rPr lang="en-US" sz="2000" dirty="0" smtClean="0">
                <a:latin typeface="Cambria Math"/>
                <a:cs typeface="Cambria Math"/>
              </a:rPr>
              <a:t>p(</a:t>
            </a:r>
            <a:r>
              <a:rPr lang="en-US" sz="2000" dirty="0" smtClean="0">
                <a:latin typeface="Cambria Math"/>
                <a:cs typeface="Cambria Math"/>
              </a:rPr>
              <a:t>spam | </a:t>
            </a:r>
            <a:r>
              <a:rPr lang="en-US" sz="2000" dirty="0" err="1" smtClean="0">
                <a:latin typeface="Cambria Math"/>
                <a:cs typeface="Cambria Math"/>
              </a:rPr>
              <a:t>containsWon</a:t>
            </a:r>
            <a:r>
              <a:rPr lang="en-US" sz="2000" dirty="0" err="1" smtClean="0">
                <a:latin typeface="Cambria Math"/>
                <a:cs typeface="Cambria Math"/>
              </a:rPr>
              <a:t>,containsMillions</a:t>
            </a:r>
            <a:r>
              <a:rPr lang="en-US" sz="2000" dirty="0" smtClean="0">
                <a:latin typeface="Cambria Math"/>
                <a:cs typeface="Cambria Math"/>
              </a:rPr>
              <a:t>)</a:t>
            </a:r>
          </a:p>
          <a:p>
            <a:pPr lvl="1">
              <a:buNone/>
            </a:pPr>
            <a:r>
              <a:rPr lang="en-US" sz="1800" dirty="0" smtClean="0">
                <a:latin typeface="Cambria Math"/>
                <a:cs typeface="Cambria Math"/>
              </a:rPr>
              <a:t>=	</a:t>
            </a:r>
            <a:r>
              <a:rPr lang="en-US" sz="2000" u="sng" dirty="0" smtClean="0">
                <a:latin typeface="Cambria Math"/>
                <a:cs typeface="Cambria Math"/>
              </a:rPr>
              <a:t>p(spam) p(</a:t>
            </a:r>
            <a:r>
              <a:rPr lang="en-US" sz="2000" u="sng" dirty="0" err="1" smtClean="0">
                <a:latin typeface="Cambria Math"/>
                <a:cs typeface="Cambria Math"/>
              </a:rPr>
              <a:t>containsWon,containsMillions</a:t>
            </a:r>
            <a:r>
              <a:rPr lang="en-US" sz="2000" u="sng" dirty="0" smtClean="0">
                <a:latin typeface="Cambria Math"/>
                <a:cs typeface="Cambria Math"/>
              </a:rPr>
              <a:t> </a:t>
            </a:r>
            <a:r>
              <a:rPr lang="en-US" sz="2000" u="sng" dirty="0" smtClean="0">
                <a:latin typeface="Cambria Math"/>
                <a:cs typeface="Cambria Math"/>
              </a:rPr>
              <a:t>| spam</a:t>
            </a:r>
            <a:r>
              <a:rPr lang="en-US" sz="2000" u="sng" dirty="0" smtClean="0">
                <a:latin typeface="Cambria Math"/>
                <a:cs typeface="Cambria Math"/>
              </a:rPr>
              <a:t>)</a:t>
            </a:r>
            <a:br>
              <a:rPr lang="en-US" sz="2000" u="sng" dirty="0" smtClean="0">
                <a:latin typeface="Cambria Math"/>
                <a:cs typeface="Cambria Math"/>
              </a:rPr>
            </a:br>
            <a:r>
              <a:rPr lang="en-US" sz="2000" dirty="0" smtClean="0">
                <a:latin typeface="Cambria Math"/>
                <a:cs typeface="Cambria Math"/>
              </a:rPr>
              <a:t>          p(</a:t>
            </a:r>
            <a:r>
              <a:rPr lang="en-US" sz="2000" dirty="0" err="1" smtClean="0">
                <a:latin typeface="Cambria Math"/>
                <a:cs typeface="Cambria Math"/>
              </a:rPr>
              <a:t>containsWon,containsMillions</a:t>
            </a:r>
            <a:r>
              <a:rPr lang="en-US" sz="2000" dirty="0" smtClean="0">
                <a:latin typeface="Cambria Math"/>
                <a:cs typeface="Cambria Math"/>
              </a:rPr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7082" y="2663130"/>
            <a:ext cx="476500" cy="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3748" y="4613757"/>
            <a:ext cx="625642" cy="62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9"/>
          <p:cNvGrpSpPr/>
          <p:nvPr/>
        </p:nvGrpSpPr>
        <p:grpSpPr>
          <a:xfrm>
            <a:off x="5095351" y="3239278"/>
            <a:ext cx="491079" cy="529390"/>
            <a:chOff x="6352674" y="4756484"/>
            <a:chExt cx="1130968" cy="121920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45668" y="4953753"/>
              <a:ext cx="925679" cy="925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&quot;No&quot; Symbol 8"/>
            <p:cNvSpPr/>
            <p:nvPr/>
          </p:nvSpPr>
          <p:spPr bwMode="auto">
            <a:xfrm>
              <a:off x="6352674" y="4756484"/>
              <a:ext cx="1130968" cy="1219200"/>
            </a:xfrm>
            <a:prstGeom prst="noSmoking">
              <a:avLst/>
            </a:prstGeom>
            <a:solidFill>
              <a:srgbClr val="99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549447" y="2441985"/>
            <a:ext cx="407569" cy="439365"/>
            <a:chOff x="6352674" y="4756484"/>
            <a:chExt cx="1130968" cy="121920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45668" y="4953753"/>
              <a:ext cx="925679" cy="925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&quot;No&quot; Symbol 12"/>
            <p:cNvSpPr/>
            <p:nvPr/>
          </p:nvSpPr>
          <p:spPr bwMode="auto">
            <a:xfrm>
              <a:off x="6352674" y="4756484"/>
              <a:ext cx="1130968" cy="1219200"/>
            </a:xfrm>
            <a:prstGeom prst="noSmoking">
              <a:avLst/>
            </a:prstGeom>
            <a:solidFill>
              <a:srgbClr val="99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4" name="Rectangular Callout 13"/>
          <p:cNvSpPr/>
          <p:nvPr/>
        </p:nvSpPr>
        <p:spPr bwMode="auto">
          <a:xfrm>
            <a:off x="7621624" y="5610223"/>
            <a:ext cx="1451811" cy="810126"/>
          </a:xfrm>
          <a:prstGeom prst="wedgeRectCallout">
            <a:avLst>
              <a:gd name="adj1" fmla="val -85250"/>
              <a:gd name="adj2" fmla="val -1535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/>
                <a:cs typeface="Cambria Math"/>
              </a:rPr>
              <a:t>Bayes’ Theorem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7811" y="2933865"/>
            <a:ext cx="476500" cy="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7510" y="3869780"/>
            <a:ext cx="476500" cy="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9"/>
          <p:cNvGrpSpPr/>
          <p:nvPr/>
        </p:nvGrpSpPr>
        <p:grpSpPr>
          <a:xfrm>
            <a:off x="5570484" y="3531528"/>
            <a:ext cx="491079" cy="529390"/>
            <a:chOff x="6352674" y="4756484"/>
            <a:chExt cx="1130968" cy="1219200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45668" y="4953753"/>
              <a:ext cx="925679" cy="925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&quot;No&quot; Symbol 18"/>
            <p:cNvSpPr/>
            <p:nvPr/>
          </p:nvSpPr>
          <p:spPr bwMode="auto">
            <a:xfrm>
              <a:off x="6352674" y="4756484"/>
              <a:ext cx="1130968" cy="1219200"/>
            </a:xfrm>
            <a:prstGeom prst="noSmoking">
              <a:avLst/>
            </a:prstGeom>
            <a:solidFill>
              <a:srgbClr val="99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800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 using Naïve </a:t>
            </a:r>
            <a:r>
              <a:rPr lang="en-US" err="1" smtClean="0"/>
              <a:t>Bayes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20009"/>
            <a:ext cx="7772400" cy="4771241"/>
          </a:xfrm>
        </p:spPr>
        <p:txBody>
          <a:bodyPr/>
          <a:lstStyle/>
          <a:p>
            <a:pPr marL="342900" lvl="1" indent="-342900"/>
            <a:r>
              <a:rPr lang="en-US" sz="2000" dirty="0" smtClean="0"/>
              <a:t>Basic assumption: Probabilities of events are independent</a:t>
            </a:r>
          </a:p>
          <a:p>
            <a:pPr marL="742950" lvl="2" indent="-342900"/>
            <a:r>
              <a:rPr lang="en-US" sz="1600" dirty="0" smtClean="0"/>
              <a:t>This is why it is called 'na</a:t>
            </a:r>
            <a:r>
              <a:rPr lang="en-US" dirty="0" smtClean="0"/>
              <a:t>ï</a:t>
            </a:r>
            <a:r>
              <a:rPr lang="en-US" sz="1600" dirty="0" smtClean="0"/>
              <a:t>ve'</a:t>
            </a:r>
            <a:br>
              <a:rPr lang="en-US" sz="1600" dirty="0" smtClean="0"/>
            </a:br>
            <a:endParaRPr lang="en-US" sz="1600" dirty="0" smtClean="0"/>
          </a:p>
          <a:p>
            <a:pPr marL="342900" lvl="1" indent="-342900"/>
            <a:r>
              <a:rPr lang="en-US" sz="2000" dirty="0" smtClean="0"/>
              <a:t>Under this assumption,</a:t>
            </a:r>
            <a:br>
              <a:rPr lang="en-US" sz="2000" dirty="0" smtClean="0"/>
            </a:br>
            <a:endParaRPr lang="en-US" sz="800" dirty="0" smtClean="0"/>
          </a:p>
          <a:p>
            <a:pPr marL="342900" lvl="1" indent="-342900">
              <a:buNone/>
            </a:pPr>
            <a:r>
              <a:rPr lang="en-US" sz="2000" dirty="0" smtClean="0">
                <a:latin typeface="Cambria Math"/>
                <a:cs typeface="Cambria Math"/>
              </a:rPr>
              <a:t>		     </a:t>
            </a:r>
            <a:r>
              <a:rPr lang="en-US" sz="2000" u="sng" dirty="0" smtClean="0">
                <a:latin typeface="Cambria Math"/>
                <a:cs typeface="Cambria Math"/>
              </a:rPr>
              <a:t>p(spam) p(</a:t>
            </a:r>
            <a:r>
              <a:rPr lang="en-US" sz="2000" u="sng" dirty="0" err="1" smtClean="0">
                <a:latin typeface="Cambria Math"/>
                <a:cs typeface="Cambria Math"/>
              </a:rPr>
              <a:t>containsWon,containsMillions</a:t>
            </a:r>
            <a:r>
              <a:rPr lang="en-US" sz="2000" u="sng" dirty="0" smtClean="0">
                <a:latin typeface="Cambria Math"/>
                <a:cs typeface="Cambria Math"/>
              </a:rPr>
              <a:t> | spam)</a:t>
            </a:r>
            <a:br>
              <a:rPr lang="en-US" sz="2000" u="sng" dirty="0" smtClean="0">
                <a:latin typeface="Cambria Math"/>
                <a:cs typeface="Cambria Math"/>
              </a:rPr>
            </a:br>
            <a:r>
              <a:rPr lang="en-US" sz="2000" dirty="0" smtClean="0">
                <a:latin typeface="Cambria Math"/>
                <a:cs typeface="Cambria Math"/>
              </a:rPr>
              <a:t>         	  p(</a:t>
            </a:r>
            <a:r>
              <a:rPr lang="en-US" sz="2000" dirty="0" err="1" smtClean="0">
                <a:latin typeface="Cambria Math"/>
                <a:cs typeface="Cambria Math"/>
              </a:rPr>
              <a:t>containsWon,containsMillions</a:t>
            </a:r>
            <a:r>
              <a:rPr lang="en-US" sz="2000" dirty="0" smtClean="0">
                <a:latin typeface="Cambria Math"/>
                <a:cs typeface="Cambria Math"/>
              </a:rPr>
              <a:t>)</a:t>
            </a:r>
          </a:p>
          <a:p>
            <a:pPr marL="342900" lvl="1" indent="-342900">
              <a:buNone/>
            </a:pPr>
            <a:endParaRPr lang="en-US" sz="2000" dirty="0" smtClean="0">
              <a:latin typeface="Cambria Math"/>
              <a:cs typeface="Cambria Math"/>
            </a:endParaRPr>
          </a:p>
          <a:p>
            <a:pPr>
              <a:buNone/>
            </a:pPr>
            <a:r>
              <a:rPr lang="en-US" sz="2000" dirty="0" smtClean="0">
                <a:latin typeface="Cambria Math"/>
                <a:cs typeface="Cambria Math"/>
              </a:rPr>
              <a:t>		=  </a:t>
            </a:r>
            <a:r>
              <a:rPr lang="en-US" sz="2000" u="sng" dirty="0" smtClean="0">
                <a:latin typeface="Cambria Math"/>
                <a:cs typeface="Cambria Math"/>
              </a:rPr>
              <a:t>p(spam) p(</a:t>
            </a:r>
            <a:r>
              <a:rPr lang="en-US" sz="2000" u="sng" dirty="0" err="1" smtClean="0">
                <a:latin typeface="Cambria Math"/>
                <a:cs typeface="Cambria Math"/>
              </a:rPr>
              <a:t>containsWon</a:t>
            </a:r>
            <a:r>
              <a:rPr lang="en-US" sz="2000" u="sng" dirty="0" smtClean="0">
                <a:latin typeface="Cambria Math"/>
                <a:cs typeface="Cambria Math"/>
              </a:rPr>
              <a:t> | spam) p(</a:t>
            </a:r>
            <a:r>
              <a:rPr lang="en-US" sz="2000" u="sng" dirty="0" err="1" smtClean="0">
                <a:latin typeface="Cambria Math"/>
                <a:cs typeface="Cambria Math"/>
              </a:rPr>
              <a:t>containsMillions</a:t>
            </a:r>
            <a:r>
              <a:rPr lang="en-US" sz="2000" u="sng" dirty="0" smtClean="0">
                <a:latin typeface="Cambria Math"/>
                <a:cs typeface="Cambria Math"/>
              </a:rPr>
              <a:t> | spam)</a:t>
            </a:r>
          </a:p>
          <a:p>
            <a:pPr>
              <a:buNone/>
            </a:pPr>
            <a:r>
              <a:rPr lang="en-US" sz="2000" dirty="0" smtClean="0">
                <a:latin typeface="Cambria Math"/>
                <a:cs typeface="Cambria Math"/>
              </a:rPr>
              <a:t>			         p(</a:t>
            </a:r>
            <a:r>
              <a:rPr lang="en-US" sz="2000" dirty="0" err="1" smtClean="0">
                <a:latin typeface="Cambria Math"/>
                <a:cs typeface="Cambria Math"/>
              </a:rPr>
              <a:t>containsWon</a:t>
            </a:r>
            <a:r>
              <a:rPr lang="en-US" sz="2000" dirty="0" smtClean="0">
                <a:latin typeface="Cambria Math"/>
                <a:cs typeface="Cambria Math"/>
              </a:rPr>
              <a:t>) p(</a:t>
            </a:r>
            <a:r>
              <a:rPr lang="en-US" sz="2000" dirty="0" err="1" smtClean="0">
                <a:latin typeface="Cambria Math"/>
                <a:cs typeface="Cambria Math"/>
              </a:rPr>
              <a:t>containsMillions</a:t>
            </a:r>
            <a:r>
              <a:rPr lang="en-US" sz="2000" dirty="0" smtClean="0">
                <a:latin typeface="Cambria Math"/>
                <a:cs typeface="Cambria Math"/>
              </a:rPr>
              <a:t>)</a:t>
            </a:r>
            <a:endParaRPr lang="en-US" dirty="0" smtClean="0">
              <a:latin typeface="Cambria Math"/>
              <a:cs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cs typeface="Cambria Math"/>
              </a:rPr>
              <a:t>		</a:t>
            </a:r>
            <a:r>
              <a:rPr lang="en-US" sz="2000" dirty="0" smtClean="0">
                <a:latin typeface="Cambria Math"/>
                <a:cs typeface="Cambria Math"/>
              </a:rPr>
              <a:t>= 0.5 * 0.67 * 0.33 / (0.5 * 0.33) = 0.67</a:t>
            </a:r>
          </a:p>
          <a:p>
            <a:pPr>
              <a:buNone/>
            </a:pPr>
            <a:endParaRPr lang="en-US" sz="1400" dirty="0" smtClean="0">
              <a:latin typeface="Cambria Math"/>
              <a:cs typeface="Cambria Math"/>
            </a:endParaRPr>
          </a:p>
          <a:p>
            <a:pPr marL="344488" lvl="1" indent="-344488"/>
            <a:r>
              <a:rPr lang="en-US" dirty="0" smtClean="0"/>
              <a:t>So how do we “train” a learner (compute the above probabilities) using </a:t>
            </a:r>
            <a:r>
              <a:rPr lang="en-US" dirty="0" err="1" smtClean="0"/>
              <a:t>MapReduce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3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963" y="304800"/>
            <a:ext cx="7958884" cy="990600"/>
          </a:xfrm>
        </p:spPr>
        <p:txBody>
          <a:bodyPr/>
          <a:lstStyle/>
          <a:p>
            <a:r>
              <a:rPr lang="en-US" smtClean="0"/>
              <a:t>What do we need to train the learner?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772400" cy="4688074"/>
          </a:xfrm>
        </p:spPr>
        <p:txBody>
          <a:bodyPr/>
          <a:lstStyle/>
          <a:p>
            <a:r>
              <a:rPr lang="en-US" dirty="0" smtClean="0"/>
              <a:t>p(spam)</a:t>
            </a:r>
          </a:p>
          <a:p>
            <a:pPr lvl="1"/>
            <a:r>
              <a:rPr lang="en-US" dirty="0" smtClean="0"/>
              <a:t>Count how many spam emails there are</a:t>
            </a:r>
          </a:p>
          <a:p>
            <a:pPr lvl="1"/>
            <a:r>
              <a:rPr lang="en-US" dirty="0" smtClean="0"/>
              <a:t>Count total number of emails</a:t>
            </a:r>
          </a:p>
          <a:p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containsXYZ</a:t>
            </a:r>
            <a:r>
              <a:rPr lang="en-US" dirty="0" smtClean="0"/>
              <a:t> | spam)</a:t>
            </a:r>
          </a:p>
          <a:p>
            <a:pPr lvl="1"/>
            <a:r>
              <a:rPr lang="en-US" dirty="0" smtClean="0"/>
              <a:t>Count how many spam emails contain XYZ</a:t>
            </a:r>
          </a:p>
          <a:p>
            <a:pPr lvl="1"/>
            <a:r>
              <a:rPr lang="en-US" dirty="0" smtClean="0"/>
              <a:t>Count how many emails contain XYZ overall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containsXYZ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Count how many emails contain XYZ overall</a:t>
            </a:r>
          </a:p>
          <a:p>
            <a:pPr lvl="1"/>
            <a:r>
              <a:rPr lang="en-US" dirty="0" smtClean="0"/>
              <a:t>Count total number of emails</a:t>
            </a:r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3661" y="2173045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33CC33"/>
                </a:solidFill>
              </a:rPr>
              <a:t>Easy</a:t>
            </a:r>
            <a:endParaRPr lang="en-US" sz="1600">
              <a:solidFill>
                <a:srgbClr val="33CC3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5452" y="2529841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33CC33"/>
                </a:solidFill>
              </a:rPr>
              <a:t>Easy</a:t>
            </a:r>
            <a:endParaRPr lang="en-US" sz="1600">
              <a:solidFill>
                <a:srgbClr val="33CC3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6488" y="5877261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33CC33"/>
                </a:solidFill>
              </a:rPr>
              <a:t>Easy</a:t>
            </a:r>
            <a:endParaRPr lang="en-US" sz="1600">
              <a:solidFill>
                <a:srgbClr val="33CC33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315200" y="3851237"/>
            <a:ext cx="398033" cy="39803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>
            <a:off x="7316993" y="4304852"/>
            <a:ext cx="398033" cy="39803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>
            <a:off x="7318786" y="5489986"/>
            <a:ext cx="398033" cy="39803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08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 animBg="1"/>
      <p:bldP spid="10" grpId="0" animBg="1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Training a Naïve </a:t>
            </a:r>
            <a:r>
              <a:rPr lang="en-US" err="1" smtClean="0"/>
              <a:t>Bayes</a:t>
            </a:r>
            <a:r>
              <a:rPr lang="en-US" smtClean="0"/>
              <a:t> Learner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764" y="1516828"/>
            <a:ext cx="7699267" cy="4034118"/>
          </a:xfrm>
        </p:spPr>
        <p:txBody>
          <a:bodyPr/>
          <a:lstStyle/>
          <a:p>
            <a:r>
              <a:rPr lang="en-US" dirty="0" smtClean="0"/>
              <a:t>map 1:</a:t>
            </a:r>
          </a:p>
          <a:p>
            <a:pPr lvl="1"/>
            <a:r>
              <a:rPr lang="en-US" dirty="0" smtClean="0"/>
              <a:t>takes </a:t>
            </a:r>
            <a:r>
              <a:rPr lang="en-US" dirty="0" err="1" smtClean="0"/>
              <a:t>messageId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&lt;class, {words}&gt;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emits &lt;word, class&gt;  1</a:t>
            </a:r>
          </a:p>
          <a:p>
            <a:r>
              <a:rPr lang="en-US" dirty="0" smtClean="0">
                <a:sym typeface="Wingdings" pitchFamily="2" charset="2"/>
              </a:rPr>
              <a:t>reduce 1:</a:t>
            </a:r>
          </a:p>
          <a:p>
            <a:pPr lvl="1"/>
            <a:r>
              <a:rPr lang="en-US" dirty="0" smtClean="0"/>
              <a:t>emits &lt;word, class&gt; </a:t>
            </a:r>
            <a:r>
              <a:rPr lang="en-US" dirty="0" smtClean="0">
                <a:sym typeface="Wingdings" pitchFamily="2" charset="2"/>
              </a:rPr>
              <a:t> &lt;count&gt;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map 2: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takes </a:t>
            </a:r>
            <a:r>
              <a:rPr lang="en-US" dirty="0" err="1" smtClean="0">
                <a:sym typeface="Wingdings" pitchFamily="2" charset="2"/>
              </a:rPr>
              <a:t>messageId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&lt;class, {words}&gt;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emits word  1</a:t>
            </a:r>
          </a:p>
          <a:p>
            <a:r>
              <a:rPr lang="en-US" dirty="0" smtClean="0">
                <a:sym typeface="Wingdings" pitchFamily="2" charset="2"/>
              </a:rPr>
              <a:t>reduce 2: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emits word  &lt;</a:t>
            </a:r>
            <a:r>
              <a:rPr lang="en-US" dirty="0" err="1" smtClean="0">
                <a:sym typeface="Wingdings" pitchFamily="2" charset="2"/>
              </a:rPr>
              <a:t>totalCount</a:t>
            </a:r>
            <a:r>
              <a:rPr lang="en-US" dirty="0" smtClean="0">
                <a:sym typeface="Wingdings" pitchFamily="2" charset="2"/>
              </a:rPr>
              <a:t>&gt;</a:t>
            </a:r>
          </a:p>
        </p:txBody>
      </p:sp>
      <p:sp>
        <p:nvSpPr>
          <p:cNvPr id="5" name="Right Brace 4"/>
          <p:cNvSpPr/>
          <p:nvPr/>
        </p:nvSpPr>
        <p:spPr bwMode="auto">
          <a:xfrm>
            <a:off x="6594438" y="1667435"/>
            <a:ext cx="118334" cy="1957892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33817" y="2065467"/>
            <a:ext cx="21929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FF0000"/>
                </a:solidFill>
              </a:rPr>
              <a:t>Count how many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emails in the class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contain the word</a:t>
            </a: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FF0000"/>
                </a:solidFill>
              </a:rPr>
              <a:t>(modified WordCount)</a:t>
            </a:r>
          </a:p>
        </p:txBody>
      </p:sp>
      <p:sp>
        <p:nvSpPr>
          <p:cNvPr id="7" name="Right Brace 6"/>
          <p:cNvSpPr/>
          <p:nvPr/>
        </p:nvSpPr>
        <p:spPr bwMode="auto">
          <a:xfrm>
            <a:off x="6585474" y="4208031"/>
            <a:ext cx="105782" cy="1977615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15724" y="4616818"/>
            <a:ext cx="1832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Count how many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emails contain the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word overall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(WordCount)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31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Encoding the data in a graph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15643" y="3586114"/>
            <a:ext cx="8280003" cy="2783758"/>
          </a:xfrm>
        </p:spPr>
        <p:txBody>
          <a:bodyPr/>
          <a:lstStyle/>
          <a:p>
            <a:r>
              <a:rPr lang="en-US" dirty="0" smtClean="0"/>
              <a:t>Recall basic definition of a graph: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G = (V, E)</a:t>
            </a:r>
            <a:r>
              <a:rPr lang="en-US" dirty="0" smtClean="0"/>
              <a:t> where </a:t>
            </a:r>
            <a:r>
              <a:rPr lang="en-US" dirty="0" smtClean="0">
                <a:solidFill>
                  <a:srgbClr val="7030A0"/>
                </a:solidFill>
              </a:rPr>
              <a:t>V</a:t>
            </a:r>
            <a:r>
              <a:rPr lang="en-US" dirty="0" smtClean="0"/>
              <a:t> </a:t>
            </a:r>
            <a:r>
              <a:rPr lang="en-US" dirty="0" smtClean="0"/>
              <a:t>denotes </a:t>
            </a:r>
            <a:r>
              <a:rPr lang="en-US" dirty="0" smtClean="0"/>
              <a:t>vertices, </a:t>
            </a:r>
            <a:r>
              <a:rPr lang="en-US" dirty="0" smtClean="0">
                <a:solidFill>
                  <a:srgbClr val="7030A0"/>
                </a:solidFill>
              </a:rPr>
              <a:t>E</a:t>
            </a:r>
            <a:r>
              <a:rPr lang="en-US" dirty="0" smtClean="0"/>
              <a:t> </a:t>
            </a:r>
            <a:r>
              <a:rPr lang="en-US" dirty="0" smtClean="0"/>
              <a:t>denotes</a:t>
            </a:r>
            <a:r>
              <a:rPr lang="en-US" dirty="0" smtClean="0"/>
              <a:t> </a:t>
            </a:r>
            <a:r>
              <a:rPr lang="en-US" dirty="0" smtClean="0"/>
              <a:t>edges of the form </a:t>
            </a:r>
            <a:r>
              <a:rPr lang="en-US" dirty="0" smtClean="0">
                <a:solidFill>
                  <a:srgbClr val="7030A0"/>
                </a:solidFill>
              </a:rPr>
              <a:t>(v</a:t>
            </a:r>
            <a:r>
              <a:rPr lang="en-US" baseline="-25000" dirty="0" smtClean="0">
                <a:solidFill>
                  <a:srgbClr val="7030A0"/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,v</a:t>
            </a:r>
            <a:r>
              <a:rPr lang="en-US" baseline="-25000" dirty="0" smtClean="0">
                <a:solidFill>
                  <a:srgbClr val="7030A0"/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r>
              <a:rPr lang="en-US" dirty="0" smtClean="0"/>
              <a:t> where </a:t>
            </a:r>
            <a:r>
              <a:rPr lang="en-US" dirty="0" smtClean="0">
                <a:solidFill>
                  <a:srgbClr val="7030A0"/>
                </a:solidFill>
              </a:rPr>
              <a:t>v</a:t>
            </a:r>
            <a:r>
              <a:rPr lang="en-US" baseline="-25000" dirty="0" smtClean="0">
                <a:solidFill>
                  <a:srgbClr val="7030A0"/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,v</a:t>
            </a:r>
            <a:r>
              <a:rPr lang="en-US" baseline="-25000" dirty="0" smtClean="0">
                <a:solidFill>
                  <a:srgbClr val="7030A0"/>
                </a:solidFill>
              </a:rPr>
              <a:t>2 </a:t>
            </a:r>
            <a:r>
              <a:rPr lang="en-US" dirty="0" smtClean="0">
                <a:solidFill>
                  <a:srgbClr val="7030A0"/>
                </a:solidFill>
                <a:sym typeface="Symbol"/>
              </a:rPr>
              <a:t></a:t>
            </a:r>
            <a:r>
              <a:rPr lang="en-US" dirty="0" smtClean="0">
                <a:solidFill>
                  <a:srgbClr val="7030A0"/>
                </a:solidFill>
              </a:rPr>
              <a:t> V</a:t>
            </a:r>
          </a:p>
          <a:p>
            <a:r>
              <a:rPr lang="en-US" dirty="0" smtClean="0"/>
              <a:t>Assume we only care about connected vertices</a:t>
            </a:r>
          </a:p>
          <a:p>
            <a:pPr lvl="1"/>
            <a:r>
              <a:rPr lang="en-US" dirty="0" smtClean="0"/>
              <a:t>Then we can capture a graph simply </a:t>
            </a:r>
            <a:r>
              <a:rPr lang="en-US" dirty="0" smtClean="0"/>
              <a:t>as a set of </a:t>
            </a:r>
            <a:r>
              <a:rPr lang="en-US" dirty="0" smtClean="0">
                <a:solidFill>
                  <a:srgbClr val="FF9900"/>
                </a:solidFill>
              </a:rPr>
              <a:t>edges</a:t>
            </a:r>
          </a:p>
          <a:p>
            <a:pPr lvl="1"/>
            <a:r>
              <a:rPr lang="en-US" dirty="0" smtClean="0"/>
              <a:t>... or as an </a:t>
            </a:r>
            <a:r>
              <a:rPr lang="en-US" dirty="0" smtClean="0">
                <a:solidFill>
                  <a:srgbClr val="FF9900"/>
                </a:solidFill>
              </a:rPr>
              <a:t>adjacency list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v</a:t>
            </a:r>
            <a:r>
              <a:rPr lang="en-US" baseline="-25000" dirty="0" smtClean="0">
                <a:solidFill>
                  <a:srgbClr val="7030A0"/>
                </a:solidFill>
              </a:rPr>
              <a:t>i</a:t>
            </a:r>
            <a:r>
              <a:rPr lang="en-US" dirty="0" smtClean="0"/>
              <a:t> goes to [</a:t>
            </a:r>
            <a:r>
              <a:rPr lang="en-US" dirty="0" err="1" smtClean="0">
                <a:solidFill>
                  <a:srgbClr val="7030A0"/>
                </a:solidFill>
              </a:rPr>
              <a:t>v</a:t>
            </a:r>
            <a:r>
              <a:rPr lang="en-US" baseline="-25000" dirty="0" err="1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v</a:t>
            </a:r>
            <a:r>
              <a:rPr lang="en-US" baseline="-25000" dirty="0" smtClean="0">
                <a:solidFill>
                  <a:srgbClr val="7030A0"/>
                </a:solidFill>
              </a:rPr>
              <a:t>j+1</a:t>
            </a:r>
            <a:r>
              <a:rPr lang="en-US" dirty="0" smtClean="0"/>
              <a:t>, … ]</a:t>
            </a:r>
          </a:p>
        </p:txBody>
      </p:sp>
      <p:pic>
        <p:nvPicPr>
          <p:cNvPr id="6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5795" y="2583723"/>
            <a:ext cx="462167" cy="462167"/>
          </a:xfrm>
          <a:prstGeom prst="rect">
            <a:avLst/>
          </a:prstGeom>
          <a:noFill/>
        </p:spPr>
      </p:pic>
      <p:pic>
        <p:nvPicPr>
          <p:cNvPr id="7" name="Picture 6" descr="C:\Users\zives\Downloads\clie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140" y="1700885"/>
            <a:ext cx="408482" cy="408482"/>
          </a:xfrm>
          <a:prstGeom prst="rect">
            <a:avLst/>
          </a:prstGeom>
          <a:noFill/>
        </p:spPr>
      </p:pic>
      <p:pic>
        <p:nvPicPr>
          <p:cNvPr id="8" name="Picture 7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1741" y="1581498"/>
            <a:ext cx="645857" cy="645857"/>
          </a:xfrm>
          <a:prstGeom prst="rect">
            <a:avLst/>
          </a:prstGeom>
          <a:noFill/>
        </p:spPr>
      </p:pic>
      <p:pic>
        <p:nvPicPr>
          <p:cNvPr id="9" name="Picture 5" descr="C:\Users\zives\Downloads\client_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934288" y="2622658"/>
            <a:ext cx="408482" cy="408482"/>
          </a:xfrm>
          <a:prstGeom prst="rect">
            <a:avLst/>
          </a:prstGeom>
          <a:noFill/>
        </p:spPr>
      </p:pic>
      <p:pic>
        <p:nvPicPr>
          <p:cNvPr id="10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735162" y="2598472"/>
            <a:ext cx="462167" cy="462167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>
            <a:stCxn id="7" idx="1"/>
            <a:endCxn id="8" idx="3"/>
          </p:cNvCxnSpPr>
          <p:nvPr/>
        </p:nvCxnSpPr>
        <p:spPr bwMode="auto">
          <a:xfrm rot="10800000">
            <a:off x="4297598" y="1904428"/>
            <a:ext cx="850542" cy="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6" idx="0"/>
            <a:endCxn id="8" idx="1"/>
          </p:cNvCxnSpPr>
          <p:nvPr/>
        </p:nvCxnSpPr>
        <p:spPr bwMode="auto">
          <a:xfrm rot="5400000" flipH="1" flipV="1">
            <a:off x="2864662" y="1796644"/>
            <a:ext cx="679296" cy="894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 bwMode="auto">
          <a:xfrm flipV="1">
            <a:off x="4197329" y="2826899"/>
            <a:ext cx="736959" cy="2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10" idx="1"/>
            <a:endCxn id="6" idx="3"/>
          </p:cNvCxnSpPr>
          <p:nvPr/>
        </p:nvCxnSpPr>
        <p:spPr bwMode="auto">
          <a:xfrm rot="10800000">
            <a:off x="2987962" y="2814808"/>
            <a:ext cx="747200" cy="14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10" idx="0"/>
            <a:endCxn id="8" idx="2"/>
          </p:cNvCxnSpPr>
          <p:nvPr/>
        </p:nvCxnSpPr>
        <p:spPr bwMode="auto">
          <a:xfrm rot="5400000" flipH="1" flipV="1">
            <a:off x="3784900" y="2408702"/>
            <a:ext cx="371117" cy="8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6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8354" y="2186182"/>
            <a:ext cx="645857" cy="645857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7" idx="3"/>
            <a:endCxn id="16" idx="0"/>
          </p:cNvCxnSpPr>
          <p:nvPr/>
        </p:nvCxnSpPr>
        <p:spPr bwMode="auto">
          <a:xfrm>
            <a:off x="5556622" y="1905126"/>
            <a:ext cx="814661" cy="281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3"/>
            <a:endCxn id="16" idx="1"/>
          </p:cNvCxnSpPr>
          <p:nvPr/>
        </p:nvCxnSpPr>
        <p:spPr bwMode="auto">
          <a:xfrm flipV="1">
            <a:off x="5342770" y="2509111"/>
            <a:ext cx="705584" cy="3177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434439" y="29721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Alice</a:t>
            </a:r>
            <a:endParaRPr lang="en-US" sz="180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3807" y="298689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Sunita</a:t>
            </a:r>
            <a:endParaRPr lang="en-US" sz="180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53173" y="2964774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Jose</a:t>
            </a:r>
            <a:endParaRPr lang="en-US" sz="180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56415" y="203562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Mikhail</a:t>
            </a:r>
            <a:endParaRPr lang="en-US" sz="180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5105" y="2330595"/>
            <a:ext cx="87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Twitter</a:t>
            </a:r>
            <a:endParaRPr lang="en-US" sz="1800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77790" y="158580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Facebook</a:t>
            </a:r>
            <a:endParaRPr lang="en-US" sz="180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43D85-9F1A-439E-94A8-E881DCA7F64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78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Learning and MapReduce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Clustering algorithms typically have multiple aggregation stages or iterations</a:t>
            </a:r>
          </a:p>
          <a:p>
            <a:pPr lvl="1"/>
            <a:r>
              <a:rPr lang="en-US" smtClean="0"/>
              <a:t>k-means clustering repeatedly computes </a:t>
            </a:r>
            <a:r>
              <a:rPr lang="en-US" err="1" smtClean="0"/>
              <a:t>centroids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maps items to them</a:t>
            </a:r>
          </a:p>
          <a:p>
            <a:pPr lvl="1"/>
            <a:r>
              <a:rPr lang="en-US" smtClean="0"/>
              <a:t>Fixpoint computation</a:t>
            </a:r>
          </a:p>
          <a:p>
            <a:pPr lvl="1"/>
            <a:endParaRPr lang="en-US" smtClean="0"/>
          </a:p>
          <a:p>
            <a:r>
              <a:rPr lang="en-US" smtClean="0"/>
              <a:t>Classification algorithms can be quite complex</a:t>
            </a:r>
          </a:p>
          <a:p>
            <a:pPr lvl="1"/>
            <a:r>
              <a:rPr lang="en-US" smtClean="0"/>
              <a:t>In general: need to capture conditional probabilities</a:t>
            </a:r>
          </a:p>
          <a:p>
            <a:pPr lvl="1"/>
            <a:r>
              <a:rPr lang="en-US" smtClean="0"/>
              <a:t>Naïve </a:t>
            </a:r>
            <a:r>
              <a:rPr lang="en-US" err="1" smtClean="0"/>
              <a:t>Bayes</a:t>
            </a:r>
            <a:r>
              <a:rPr lang="en-US" smtClean="0"/>
              <a:t> assumes everything is independent</a:t>
            </a:r>
          </a:p>
          <a:p>
            <a:pPr lvl="1"/>
            <a:r>
              <a:rPr lang="en-US" smtClean="0"/>
              <a:t>Training is a matter of computing probability distribution</a:t>
            </a:r>
          </a:p>
          <a:p>
            <a:pPr lvl="2"/>
            <a:r>
              <a:rPr lang="en-US" smtClean="0"/>
              <a:t>Can be accomplished using two Map/Reduce passes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00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Representing data in graphs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Graph algorithms in </a:t>
            </a:r>
            <a:r>
              <a:rPr lang="en-US" dirty="0" err="1" smtClean="0">
                <a:solidFill>
                  <a:srgbClr val="92D050"/>
                </a:solidFill>
              </a:rPr>
              <a:t>MapReduce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Computation model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Iterative </a:t>
            </a:r>
            <a:r>
              <a:rPr lang="en-US" dirty="0" err="1" smtClean="0">
                <a:solidFill>
                  <a:srgbClr val="92D050"/>
                </a:solidFill>
              </a:rPr>
              <a:t>MapReduce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A toolbox of algorithms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Single-source shortest path (SSSP)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k-means clustering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Classification with Naïve Bayes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PageRank</a:t>
            </a:r>
            <a:endParaRPr lang="en-US" dirty="0" smtClean="0">
              <a:solidFill>
                <a:srgbClr val="FF99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124727" y="5007462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2243" y="1709708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160" y="2184837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059" y="2606178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3216" y="2973731"/>
            <a:ext cx="495300" cy="495300"/>
          </a:xfrm>
          <a:prstGeom prst="rect">
            <a:avLst/>
          </a:prstGeom>
          <a:noFill/>
        </p:spPr>
      </p:pic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4792" y="4571969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7569" y="3880959"/>
            <a:ext cx="495300" cy="495300"/>
          </a:xfrm>
          <a:prstGeom prst="rect">
            <a:avLst/>
          </a:prstGeom>
          <a:noFill/>
        </p:spPr>
      </p:pic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8138" y="4226996"/>
            <a:ext cx="495300" cy="4953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65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 analysis?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06071"/>
            <a:ext cx="7772400" cy="4685179"/>
          </a:xfrm>
        </p:spPr>
        <p:txBody>
          <a:bodyPr/>
          <a:lstStyle/>
          <a:p>
            <a:r>
              <a:rPr lang="en-US" smtClean="0"/>
              <a:t>Suppose a search engine processes a query for "team sports"</a:t>
            </a:r>
          </a:p>
          <a:p>
            <a:pPr lvl="1"/>
            <a:r>
              <a:rPr lang="en-US" smtClean="0"/>
              <a:t>Problem: Millions of pages contain these words!</a:t>
            </a:r>
          </a:p>
          <a:p>
            <a:pPr lvl="1"/>
            <a:r>
              <a:rPr lang="en-US" smtClean="0"/>
              <a:t>Which ones should we return first?</a:t>
            </a:r>
          </a:p>
          <a:p>
            <a:r>
              <a:rPr lang="en-US" smtClean="0">
                <a:solidFill>
                  <a:srgbClr val="FF9900"/>
                </a:solidFill>
              </a:rPr>
              <a:t>Idea: </a:t>
            </a:r>
            <a:r>
              <a:rPr lang="en-US" smtClean="0"/>
              <a:t>Hyperlinks encode a considerable amount of human judgment</a:t>
            </a:r>
          </a:p>
          <a:p>
            <a:pPr lvl="1"/>
            <a:r>
              <a:rPr lang="en-US" smtClean="0"/>
              <a:t>What does it mean when a web page links another page?</a:t>
            </a:r>
          </a:p>
          <a:p>
            <a:pPr lvl="1"/>
            <a:r>
              <a:rPr lang="en-US" smtClean="0"/>
              <a:t>Intra-domain links: Often created primarily for navigation</a:t>
            </a:r>
          </a:p>
          <a:p>
            <a:pPr lvl="1"/>
            <a:r>
              <a:rPr lang="en-US" smtClean="0"/>
              <a:t>Inter-domain links: Confer some measure of authority</a:t>
            </a:r>
          </a:p>
          <a:p>
            <a:r>
              <a:rPr lang="en-US" smtClean="0"/>
              <a:t>So, can we simply boost the rank of pages with lots of inbound links?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70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Popularity </a:t>
            </a:r>
            <a:r>
              <a:rPr lang="en-US" smtClean="0">
                <a:sym typeface="Symbol"/>
              </a:rPr>
              <a:t> r</a:t>
            </a:r>
            <a:r>
              <a:rPr lang="en-US" smtClean="0"/>
              <a:t>elevance!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2761326" y="2615420"/>
            <a:ext cx="521088" cy="479351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1991078" y="3972526"/>
            <a:ext cx="521088" cy="479350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3176173" y="3948495"/>
            <a:ext cx="521088" cy="479351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2520465" y="1848966"/>
            <a:ext cx="10698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“A-Team” </a:t>
            </a:r>
            <a:br>
              <a:rPr lang="en-US" sz="1600"/>
            </a:br>
            <a:r>
              <a:rPr lang="en-US" sz="1600"/>
              <a:t>page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1505196" y="4572030"/>
            <a:ext cx="1447319" cy="92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Hollywood</a:t>
            </a:r>
          </a:p>
          <a:p>
            <a:pPr algn="ctr"/>
            <a:r>
              <a:rPr lang="en-US" sz="1600"/>
              <a:t>“Series to</a:t>
            </a:r>
          </a:p>
          <a:p>
            <a:pPr algn="ctr"/>
            <a:r>
              <a:rPr lang="en-US" sz="1600"/>
              <a:t>Recycle” page</a:t>
            </a:r>
          </a:p>
        </p:txBody>
      </p:sp>
      <p:sp>
        <p:nvSpPr>
          <p:cNvPr id="25609" name="Line 13"/>
          <p:cNvSpPr>
            <a:spLocks noChangeShapeType="1"/>
          </p:cNvSpPr>
          <p:nvPr/>
        </p:nvSpPr>
        <p:spPr bwMode="auto">
          <a:xfrm flipV="1">
            <a:off x="2247827" y="3094771"/>
            <a:ext cx="555237" cy="8777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Line 14"/>
          <p:cNvSpPr>
            <a:spLocks noChangeShapeType="1"/>
          </p:cNvSpPr>
          <p:nvPr/>
        </p:nvSpPr>
        <p:spPr bwMode="auto">
          <a:xfrm flipH="1" flipV="1">
            <a:off x="3207793" y="3021414"/>
            <a:ext cx="265603" cy="95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AutoShape 15"/>
          <p:cNvSpPr>
            <a:spLocks noChangeArrowheads="1"/>
          </p:cNvSpPr>
          <p:nvPr/>
        </p:nvSpPr>
        <p:spPr bwMode="auto">
          <a:xfrm>
            <a:off x="6221754" y="2557241"/>
            <a:ext cx="521088" cy="479351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AutoShape 16"/>
          <p:cNvSpPr>
            <a:spLocks noChangeArrowheads="1"/>
          </p:cNvSpPr>
          <p:nvPr/>
        </p:nvSpPr>
        <p:spPr bwMode="auto">
          <a:xfrm>
            <a:off x="5897972" y="3932053"/>
            <a:ext cx="521088" cy="479350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AutoShape 17"/>
          <p:cNvSpPr>
            <a:spLocks noChangeArrowheads="1"/>
          </p:cNvSpPr>
          <p:nvPr/>
        </p:nvSpPr>
        <p:spPr bwMode="auto">
          <a:xfrm>
            <a:off x="6974297" y="3910551"/>
            <a:ext cx="521088" cy="479351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8"/>
          <p:cNvSpPr>
            <a:spLocks noChangeShapeType="1"/>
          </p:cNvSpPr>
          <p:nvPr/>
        </p:nvSpPr>
        <p:spPr bwMode="auto">
          <a:xfrm flipV="1">
            <a:off x="6121837" y="3036591"/>
            <a:ext cx="141655" cy="886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Line 19"/>
          <p:cNvSpPr>
            <a:spLocks noChangeShapeType="1"/>
          </p:cNvSpPr>
          <p:nvPr/>
        </p:nvSpPr>
        <p:spPr bwMode="auto">
          <a:xfrm flipH="1" flipV="1">
            <a:off x="6668221" y="2963234"/>
            <a:ext cx="523617" cy="95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6" name="Text Box 20"/>
          <p:cNvSpPr txBox="1">
            <a:spLocks noChangeArrowheads="1"/>
          </p:cNvSpPr>
          <p:nvPr/>
        </p:nvSpPr>
        <p:spPr bwMode="auto">
          <a:xfrm>
            <a:off x="5689556" y="4540410"/>
            <a:ext cx="977127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Yahoo</a:t>
            </a:r>
          </a:p>
          <a:p>
            <a:pPr algn="ctr"/>
            <a:r>
              <a:rPr lang="en-US" sz="1600"/>
              <a:t>d</a:t>
            </a:r>
            <a:r>
              <a:rPr lang="en-US" sz="1600" smtClean="0"/>
              <a:t>irectory</a:t>
            </a:r>
            <a:endParaRPr lang="en-US" sz="1600"/>
          </a:p>
        </p:txBody>
      </p:sp>
      <p:sp>
        <p:nvSpPr>
          <p:cNvPr id="25617" name="Text Box 21"/>
          <p:cNvSpPr txBox="1">
            <a:spLocks noChangeArrowheads="1"/>
          </p:cNvSpPr>
          <p:nvPr/>
        </p:nvSpPr>
        <p:spPr bwMode="auto">
          <a:xfrm>
            <a:off x="6765008" y="4542939"/>
            <a:ext cx="10534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Wikipedia</a:t>
            </a:r>
          </a:p>
        </p:txBody>
      </p:sp>
      <p:sp>
        <p:nvSpPr>
          <p:cNvPr id="25618" name="Text Box 22"/>
          <p:cNvSpPr txBox="1">
            <a:spLocks noChangeArrowheads="1"/>
          </p:cNvSpPr>
          <p:nvPr/>
        </p:nvSpPr>
        <p:spPr bwMode="auto">
          <a:xfrm>
            <a:off x="3145056" y="4556852"/>
            <a:ext cx="764184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Mr. T’s</a:t>
            </a:r>
          </a:p>
          <a:p>
            <a:pPr algn="ctr"/>
            <a:r>
              <a:rPr lang="en-US" sz="1600"/>
              <a:t>page</a:t>
            </a:r>
          </a:p>
        </p:txBody>
      </p:sp>
      <p:sp>
        <p:nvSpPr>
          <p:cNvPr id="25619" name="Text Box 23"/>
          <p:cNvSpPr txBox="1">
            <a:spLocks noChangeArrowheads="1"/>
          </p:cNvSpPr>
          <p:nvPr/>
        </p:nvSpPr>
        <p:spPr bwMode="auto">
          <a:xfrm>
            <a:off x="6143338" y="1832524"/>
            <a:ext cx="767720" cy="655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Team</a:t>
            </a:r>
          </a:p>
          <a:p>
            <a:pPr algn="ctr"/>
            <a:r>
              <a:rPr lang="en-US" sz="1600"/>
              <a:t>Sports</a:t>
            </a:r>
          </a:p>
        </p:txBody>
      </p:sp>
      <p:sp>
        <p:nvSpPr>
          <p:cNvPr id="25620" name="AutoShape 24"/>
          <p:cNvSpPr>
            <a:spLocks noChangeArrowheads="1"/>
          </p:cNvSpPr>
          <p:nvPr/>
        </p:nvSpPr>
        <p:spPr bwMode="auto">
          <a:xfrm>
            <a:off x="4294235" y="3954819"/>
            <a:ext cx="521088" cy="479350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25"/>
          <p:cNvSpPr>
            <a:spLocks noChangeShapeType="1"/>
          </p:cNvSpPr>
          <p:nvPr/>
        </p:nvSpPr>
        <p:spPr bwMode="auto">
          <a:xfrm flipH="1" flipV="1">
            <a:off x="3233088" y="3012560"/>
            <a:ext cx="1324220" cy="919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Text Box 26"/>
          <p:cNvSpPr txBox="1">
            <a:spLocks noChangeArrowheads="1"/>
          </p:cNvSpPr>
          <p:nvPr/>
        </p:nvSpPr>
        <p:spPr bwMode="auto">
          <a:xfrm>
            <a:off x="3936868" y="4549264"/>
            <a:ext cx="1252267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smtClean="0"/>
              <a:t>Cheesy TV</a:t>
            </a:r>
            <a:endParaRPr lang="en-US" sz="1600"/>
          </a:p>
          <a:p>
            <a:pPr algn="ctr"/>
            <a:r>
              <a:rPr lang="en-US" sz="1600" smtClean="0"/>
              <a:t>shows page</a:t>
            </a:r>
            <a:endParaRPr lang="en-US" sz="1600"/>
          </a:p>
        </p:txBody>
      </p:sp>
      <p:sp>
        <p:nvSpPr>
          <p:cNvPr id="26" name="Oval 25"/>
          <p:cNvSpPr/>
          <p:nvPr/>
        </p:nvSpPr>
        <p:spPr bwMode="auto">
          <a:xfrm>
            <a:off x="5604734" y="4464423"/>
            <a:ext cx="2355925" cy="83909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50490" y="5626250"/>
            <a:ext cx="3055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Shouldn't links from Yahoo and 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Wikipedia </a:t>
            </a:r>
            <a:r>
              <a:rPr lang="en-US" sz="1600" dirty="0" smtClean="0">
                <a:solidFill>
                  <a:srgbClr val="FF0000"/>
                </a:solidFill>
              </a:rPr>
              <a:t>“</a:t>
            </a:r>
            <a:r>
              <a:rPr lang="en-US" sz="1600" dirty="0" smtClean="0">
                <a:solidFill>
                  <a:srgbClr val="FF0000"/>
                </a:solidFill>
              </a:rPr>
              <a:t>count more”?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7" idx="0"/>
          </p:cNvCxnSpPr>
          <p:nvPr/>
        </p:nvCxnSpPr>
        <p:spPr bwMode="auto">
          <a:xfrm flipV="1">
            <a:off x="6278024" y="5303520"/>
            <a:ext cx="348687" cy="3227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2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884459" cy="4532312"/>
          </a:xfrm>
        </p:spPr>
        <p:txBody>
          <a:bodyPr/>
          <a:lstStyle/>
          <a:p>
            <a:r>
              <a:rPr lang="en-US" dirty="0" smtClean="0"/>
              <a:t>This question occurs in several other areas:</a:t>
            </a:r>
          </a:p>
          <a:p>
            <a:pPr lvl="1"/>
            <a:r>
              <a:rPr lang="en-US" dirty="0"/>
              <a:t>Who are the most "influential" individuals in a social network?</a:t>
            </a:r>
            <a:br>
              <a:rPr lang="en-US" dirty="0"/>
            </a:br>
            <a:r>
              <a:rPr lang="en-US" dirty="0"/>
              <a:t>(#friends?)</a:t>
            </a:r>
          </a:p>
          <a:p>
            <a:pPr lvl="1"/>
            <a:r>
              <a:rPr lang="en-US" dirty="0" smtClean="0"/>
              <a:t>How </a:t>
            </a:r>
            <a:r>
              <a:rPr lang="en-US" dirty="0" smtClean="0"/>
              <a:t>do we measure the "impact" of a researcher?</a:t>
            </a:r>
            <a:br>
              <a:rPr lang="en-US" dirty="0" smtClean="0"/>
            </a:br>
            <a:r>
              <a:rPr lang="en-US" dirty="0" smtClean="0"/>
              <a:t>(#papers? #citations?)</a:t>
            </a:r>
          </a:p>
          <a:p>
            <a:pPr lvl="1"/>
            <a:r>
              <a:rPr lang="en-US" dirty="0" smtClean="0"/>
              <a:t>Which </a:t>
            </a:r>
            <a:r>
              <a:rPr lang="en-US" dirty="0" smtClean="0"/>
              <a:t>programmers are writing the "best" code?</a:t>
            </a:r>
            <a:br>
              <a:rPr lang="en-US" dirty="0" smtClean="0"/>
            </a:br>
            <a:r>
              <a:rPr lang="en-US" dirty="0" smtClean="0"/>
              <a:t>(#uses?)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55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PageRank: Intuition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80" y="3679634"/>
            <a:ext cx="7772400" cy="2743200"/>
          </a:xfrm>
        </p:spPr>
        <p:txBody>
          <a:bodyPr/>
          <a:lstStyle/>
          <a:p>
            <a:r>
              <a:rPr lang="en-US" smtClean="0"/>
              <a:t>Imagine a contest for The Web's Best Page</a:t>
            </a:r>
          </a:p>
          <a:p>
            <a:pPr lvl="1"/>
            <a:r>
              <a:rPr lang="en-US" smtClean="0"/>
              <a:t>Initially, each page has one vote</a:t>
            </a:r>
          </a:p>
          <a:p>
            <a:pPr lvl="1"/>
            <a:r>
              <a:rPr lang="en-US" smtClean="0"/>
              <a:t>Each page votes for all the pages it has a link to</a:t>
            </a:r>
          </a:p>
          <a:p>
            <a:pPr lvl="1"/>
            <a:r>
              <a:rPr lang="en-US" smtClean="0"/>
              <a:t>To ensure fairness, pages voting for more than one page must split their vote equally between them</a:t>
            </a:r>
          </a:p>
          <a:p>
            <a:pPr lvl="1"/>
            <a:r>
              <a:rPr lang="en-US" smtClean="0"/>
              <a:t>Voting proceeds in rounds; in each round, each page has the number of votes it received in the previous round</a:t>
            </a:r>
          </a:p>
          <a:p>
            <a:pPr lvl="1"/>
            <a:r>
              <a:rPr lang="en-US" smtClean="0"/>
              <a:t>In practice, it's a little more complicated - but not much!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037244" y="1299992"/>
            <a:ext cx="407624" cy="407624"/>
          </a:xfrm>
          <a:prstGeom prst="ellipse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6046425" y="1860015"/>
            <a:ext cx="407624" cy="407624"/>
          </a:xfrm>
          <a:prstGeom prst="ellipse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4678498" y="1924280"/>
            <a:ext cx="407624" cy="407624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6055605" y="2420039"/>
            <a:ext cx="407624" cy="407624"/>
          </a:xfrm>
          <a:prstGeom prst="ellipse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>
            <a:off x="6064785" y="2969046"/>
            <a:ext cx="407624" cy="407624"/>
          </a:xfrm>
          <a:prstGeom prst="ellipse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>
            <a:off x="4687679" y="2693625"/>
            <a:ext cx="407624" cy="407624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F</a:t>
            </a:r>
            <a:endParaRPr lang="en-US"/>
          </a:p>
        </p:txBody>
      </p:sp>
      <p:cxnSp>
        <p:nvCxnSpPr>
          <p:cNvPr id="13" name="Straight Arrow Connector 12"/>
          <p:cNvCxnSpPr>
            <a:stCxn id="8" idx="7"/>
            <a:endCxn id="6" idx="2"/>
          </p:cNvCxnSpPr>
          <p:nvPr/>
        </p:nvCxnSpPr>
        <p:spPr bwMode="auto">
          <a:xfrm rot="5400000" flipH="1" flipV="1">
            <a:off x="5291750" y="1238482"/>
            <a:ext cx="480171" cy="10108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8" idx="6"/>
            <a:endCxn id="7" idx="2"/>
          </p:cNvCxnSpPr>
          <p:nvPr/>
        </p:nvCxnSpPr>
        <p:spPr bwMode="auto">
          <a:xfrm flipV="1">
            <a:off x="5086122" y="2063827"/>
            <a:ext cx="960303" cy="642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1" idx="7"/>
            <a:endCxn id="7" idx="3"/>
          </p:cNvCxnSpPr>
          <p:nvPr/>
        </p:nvCxnSpPr>
        <p:spPr bwMode="auto">
          <a:xfrm rot="5400000" flipH="1" flipV="1">
            <a:off x="5298176" y="1945376"/>
            <a:ext cx="545376" cy="10705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11" idx="6"/>
            <a:endCxn id="9" idx="2"/>
          </p:cNvCxnSpPr>
          <p:nvPr/>
        </p:nvCxnSpPr>
        <p:spPr bwMode="auto">
          <a:xfrm flipV="1">
            <a:off x="5095303" y="2623851"/>
            <a:ext cx="960302" cy="2735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1" idx="5"/>
            <a:endCxn id="10" idx="2"/>
          </p:cNvCxnSpPr>
          <p:nvPr/>
        </p:nvCxnSpPr>
        <p:spPr bwMode="auto">
          <a:xfrm rot="16200000" flipH="1">
            <a:off x="5484544" y="2592617"/>
            <a:ext cx="131304" cy="10291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3608025" y="1349567"/>
            <a:ext cx="407624" cy="407624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G</a:t>
            </a:r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3628223" y="1865523"/>
            <a:ext cx="407624" cy="407624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4" name="Oval 23"/>
          <p:cNvSpPr/>
          <p:nvPr/>
        </p:nvSpPr>
        <p:spPr bwMode="auto">
          <a:xfrm>
            <a:off x="3626386" y="2392496"/>
            <a:ext cx="407624" cy="407624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  <p:sp>
        <p:nvSpPr>
          <p:cNvPr id="25" name="Oval 24"/>
          <p:cNvSpPr/>
          <p:nvPr/>
        </p:nvSpPr>
        <p:spPr bwMode="auto">
          <a:xfrm>
            <a:off x="3613533" y="2941503"/>
            <a:ext cx="407624" cy="407624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J</a:t>
            </a:r>
            <a:endParaRPr lang="en-US"/>
          </a:p>
        </p:txBody>
      </p:sp>
      <p:cxnSp>
        <p:nvCxnSpPr>
          <p:cNvPr id="28" name="Straight Arrow Connector 27"/>
          <p:cNvCxnSpPr>
            <a:stCxn id="22" idx="6"/>
            <a:endCxn id="8" idx="1"/>
          </p:cNvCxnSpPr>
          <p:nvPr/>
        </p:nvCxnSpPr>
        <p:spPr bwMode="auto">
          <a:xfrm>
            <a:off x="4015649" y="1553379"/>
            <a:ext cx="722544" cy="4305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23" idx="6"/>
            <a:endCxn id="8" idx="2"/>
          </p:cNvCxnSpPr>
          <p:nvPr/>
        </p:nvCxnSpPr>
        <p:spPr bwMode="auto">
          <a:xfrm>
            <a:off x="4035847" y="2069335"/>
            <a:ext cx="642651" cy="587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24" idx="6"/>
            <a:endCxn id="8" idx="3"/>
          </p:cNvCxnSpPr>
          <p:nvPr/>
        </p:nvCxnSpPr>
        <p:spPr bwMode="auto">
          <a:xfrm flipV="1">
            <a:off x="4034010" y="2272209"/>
            <a:ext cx="704183" cy="3240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25" idx="6"/>
            <a:endCxn id="11" idx="2"/>
          </p:cNvCxnSpPr>
          <p:nvPr/>
        </p:nvCxnSpPr>
        <p:spPr bwMode="auto">
          <a:xfrm flipV="1">
            <a:off x="4021157" y="2897437"/>
            <a:ext cx="666522" cy="2478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2317215" y="2493486"/>
            <a:ext cx="238699" cy="238699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 bwMode="auto">
          <a:xfrm>
            <a:off x="2249277" y="2789105"/>
            <a:ext cx="238699" cy="238699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2335576" y="3073708"/>
            <a:ext cx="238699" cy="238699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 bwMode="auto">
          <a:xfrm>
            <a:off x="2476959" y="3369327"/>
            <a:ext cx="238699" cy="238699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2618343" y="2353939"/>
            <a:ext cx="238699" cy="238699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2803793" y="3354638"/>
            <a:ext cx="238699" cy="238699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 bwMode="auto">
          <a:xfrm>
            <a:off x="2871732" y="1483606"/>
            <a:ext cx="238699" cy="238699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 bwMode="auto">
          <a:xfrm>
            <a:off x="2902946" y="1922444"/>
            <a:ext cx="238699" cy="238699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22" idx="2"/>
          </p:cNvCxnSpPr>
          <p:nvPr/>
        </p:nvCxnSpPr>
        <p:spPr bwMode="auto">
          <a:xfrm flipV="1">
            <a:off x="3110431" y="1553379"/>
            <a:ext cx="497594" cy="495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46" idx="6"/>
            <a:endCxn id="23" idx="2"/>
          </p:cNvCxnSpPr>
          <p:nvPr/>
        </p:nvCxnSpPr>
        <p:spPr bwMode="auto">
          <a:xfrm>
            <a:off x="3141645" y="2041794"/>
            <a:ext cx="486578" cy="275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3" idx="6"/>
            <a:endCxn id="25" idx="1"/>
          </p:cNvCxnSpPr>
          <p:nvPr/>
        </p:nvCxnSpPr>
        <p:spPr bwMode="auto">
          <a:xfrm>
            <a:off x="3191220" y="2642214"/>
            <a:ext cx="482008" cy="3589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35" idx="6"/>
            <a:endCxn id="25" idx="2"/>
          </p:cNvCxnSpPr>
          <p:nvPr/>
        </p:nvCxnSpPr>
        <p:spPr bwMode="auto">
          <a:xfrm>
            <a:off x="2555914" y="2612836"/>
            <a:ext cx="1057619" cy="5324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40" idx="6"/>
            <a:endCxn id="25" idx="3"/>
          </p:cNvCxnSpPr>
          <p:nvPr/>
        </p:nvCxnSpPr>
        <p:spPr bwMode="auto">
          <a:xfrm flipV="1">
            <a:off x="3042492" y="3289432"/>
            <a:ext cx="630736" cy="1845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42" idx="6"/>
            <a:endCxn id="25" idx="2"/>
          </p:cNvCxnSpPr>
          <p:nvPr/>
        </p:nvCxnSpPr>
        <p:spPr bwMode="auto">
          <a:xfrm>
            <a:off x="2906618" y="3117775"/>
            <a:ext cx="706915" cy="275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38" idx="7"/>
            <a:endCxn id="25" idx="3"/>
          </p:cNvCxnSpPr>
          <p:nvPr/>
        </p:nvCxnSpPr>
        <p:spPr bwMode="auto">
          <a:xfrm rot="5400000" flipH="1" flipV="1">
            <a:off x="3119538" y="2850595"/>
            <a:ext cx="114852" cy="9925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36" idx="6"/>
            <a:endCxn id="25" idx="2"/>
          </p:cNvCxnSpPr>
          <p:nvPr/>
        </p:nvCxnSpPr>
        <p:spPr bwMode="auto">
          <a:xfrm>
            <a:off x="2487976" y="2908455"/>
            <a:ext cx="1125557" cy="2368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39" idx="5"/>
            <a:endCxn id="25" idx="1"/>
          </p:cNvCxnSpPr>
          <p:nvPr/>
        </p:nvCxnSpPr>
        <p:spPr bwMode="auto">
          <a:xfrm rot="16200000" flipH="1">
            <a:off x="3025898" y="2353867"/>
            <a:ext cx="443517" cy="85114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Oval 40"/>
          <p:cNvSpPr/>
          <p:nvPr/>
        </p:nvSpPr>
        <p:spPr bwMode="auto">
          <a:xfrm>
            <a:off x="2669755" y="2691789"/>
            <a:ext cx="238699" cy="238699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 bwMode="auto">
          <a:xfrm>
            <a:off x="2952521" y="2522864"/>
            <a:ext cx="238699" cy="238699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 bwMode="auto">
          <a:xfrm>
            <a:off x="3005770" y="2906618"/>
            <a:ext cx="238699" cy="238699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37" idx="6"/>
            <a:endCxn id="25" idx="2"/>
          </p:cNvCxnSpPr>
          <p:nvPr/>
        </p:nvCxnSpPr>
        <p:spPr bwMode="auto">
          <a:xfrm flipV="1">
            <a:off x="2574275" y="3145315"/>
            <a:ext cx="1039258" cy="4774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2667919" y="2998425"/>
            <a:ext cx="238699" cy="238699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576444" y="198303"/>
            <a:ext cx="2141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Shouldn't E's vote be 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worth more than F's?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71" name="Straight Arrow Connector 70"/>
          <p:cNvCxnSpPr>
            <a:endCxn id="8" idx="0"/>
          </p:cNvCxnSpPr>
          <p:nvPr/>
        </p:nvCxnSpPr>
        <p:spPr bwMode="auto">
          <a:xfrm rot="5400000">
            <a:off x="4767550" y="896958"/>
            <a:ext cx="1142082" cy="9125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0" y="2423711"/>
            <a:ext cx="2015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How many levels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should we consider?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9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5" grpId="0" animBg="1"/>
      <p:bldP spid="46" grpId="0" animBg="1"/>
      <p:bldP spid="41" grpId="0" animBg="1"/>
      <p:bldP spid="43" grpId="0" animBg="1"/>
      <p:bldP spid="44" grpId="0" animBg="1"/>
      <p:bldP spid="42" grpId="0" animBg="1"/>
      <p:bldP spid="69" grpId="0"/>
      <p:bldP spid="4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PageRank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98294"/>
            <a:ext cx="7772400" cy="4692956"/>
          </a:xfrm>
        </p:spPr>
        <p:txBody>
          <a:bodyPr/>
          <a:lstStyle/>
          <a:p>
            <a:r>
              <a:rPr lang="en-US" smtClean="0"/>
              <a:t>Each page i is given a rank x</a:t>
            </a:r>
            <a:r>
              <a:rPr lang="en-US" baseline="-25000" smtClean="0"/>
              <a:t>i</a:t>
            </a:r>
            <a:endParaRPr lang="en-US" smtClean="0"/>
          </a:p>
          <a:p>
            <a:r>
              <a:rPr lang="en-US" smtClean="0"/>
              <a:t>Goal: Assign the x</a:t>
            </a:r>
            <a:r>
              <a:rPr lang="en-US" baseline="-25000" smtClean="0"/>
              <a:t>i</a:t>
            </a:r>
            <a:r>
              <a:rPr lang="en-US" smtClean="0"/>
              <a:t> such that the rank of each page is governed by the ranks of the pages linking to it: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463772" y="3130494"/>
          <a:ext cx="230822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3" imgW="838080" imgH="444240" progId="Equation.3">
                  <p:embed/>
                </p:oleObj>
              </mc:Choice>
              <mc:Fallback>
                <p:oleObj name="Equation" r:id="rId3" imgW="838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772" y="3130494"/>
                        <a:ext cx="2308225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436535" y="3938531"/>
            <a:ext cx="7215187" cy="2473286"/>
            <a:chOff x="1436535" y="3839379"/>
            <a:chExt cx="7215187" cy="2840038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767235" y="3860017"/>
              <a:ext cx="873125" cy="955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6683222" y="4590267"/>
              <a:ext cx="1968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Rank of page j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436535" y="4734729"/>
              <a:ext cx="1968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Rank of page </a:t>
              </a:r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2660497" y="3839379"/>
              <a:ext cx="842963" cy="841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198785" y="4264829"/>
              <a:ext cx="374650" cy="1444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274860" y="5857092"/>
              <a:ext cx="1941512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Every page</a:t>
              </a:r>
            </a:p>
            <a:p>
              <a:pPr algn="ctr"/>
              <a:r>
                <a:rPr lang="en-US"/>
                <a:t>j that links to i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186335" y="5306229"/>
              <a:ext cx="1587500" cy="1187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Number of</a:t>
              </a:r>
            </a:p>
            <a:p>
              <a:pPr algn="ctr"/>
              <a:r>
                <a:rPr lang="en-US"/>
                <a:t>links out</a:t>
              </a:r>
            </a:p>
            <a:p>
              <a:pPr algn="ctr"/>
              <a:r>
                <a:rPr lang="en-US"/>
                <a:t>from page j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 flipV="1">
              <a:off x="5259235" y="4255304"/>
              <a:ext cx="935037" cy="1381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7201" y="5684704"/>
            <a:ext cx="2048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How do we compute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the rank values?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20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Surfer Model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90600" y="1498295"/>
            <a:ext cx="7772400" cy="5045724"/>
          </a:xfrm>
        </p:spPr>
        <p:txBody>
          <a:bodyPr/>
          <a:lstStyle/>
          <a:p>
            <a:r>
              <a:rPr lang="en-US" dirty="0" smtClean="0"/>
              <a:t>PageRank has an intuitive basis in random walks on graphs</a:t>
            </a:r>
          </a:p>
          <a:p>
            <a:endParaRPr lang="en-US" sz="1800" dirty="0" smtClean="0"/>
          </a:p>
          <a:p>
            <a:r>
              <a:rPr lang="en-US" dirty="0" smtClean="0"/>
              <a:t>Imagine a </a:t>
            </a:r>
            <a:r>
              <a:rPr lang="en-US" dirty="0" smtClean="0">
                <a:solidFill>
                  <a:srgbClr val="FF9900"/>
                </a:solidFill>
              </a:rPr>
              <a:t>random surfer</a:t>
            </a:r>
            <a:r>
              <a:rPr lang="en-US" dirty="0" smtClean="0"/>
              <a:t>, who starts on a random page and, in each step,</a:t>
            </a:r>
          </a:p>
          <a:p>
            <a:pPr lvl="1"/>
            <a:r>
              <a:rPr lang="en-US" dirty="0" smtClean="0"/>
              <a:t>with probability d, </a:t>
            </a:r>
            <a:r>
              <a:rPr lang="en-US" dirty="0" smtClean="0"/>
              <a:t>clicks </a:t>
            </a:r>
            <a:r>
              <a:rPr lang="en-US" dirty="0" smtClean="0"/>
              <a:t>on a random link on the page</a:t>
            </a:r>
          </a:p>
          <a:p>
            <a:pPr lvl="1"/>
            <a:r>
              <a:rPr lang="en-US" dirty="0" smtClean="0"/>
              <a:t>with probability 1-d, jumps to a random page (bored?)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The PageRank of a page can be interpreted as the fraction of steps the surfer spends on the corresponding page</a:t>
            </a:r>
          </a:p>
          <a:p>
            <a:pPr lvl="1"/>
            <a:r>
              <a:rPr lang="en-US" dirty="0" smtClean="0"/>
              <a:t>Transition matrix can be interpreted as a Markov Chain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0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PageRank (simplified)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903253" y="4413250"/>
          <a:ext cx="30099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" name="Equation" r:id="rId3" imgW="1104840" imgH="444240" progId="Equation.3">
                  <p:embed/>
                </p:oleObj>
              </mc:Choice>
              <mc:Fallback>
                <p:oleObj name="Equation" r:id="rId3" imgW="1104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253" y="4413250"/>
                        <a:ext cx="30099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5150691" y="1733550"/>
          <a:ext cx="145573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" name="Equation" r:id="rId5" imgW="520560" imgH="393480" progId="Equation.3">
                  <p:embed/>
                </p:oleObj>
              </mc:Choice>
              <mc:Fallback>
                <p:oleObj name="Equation" r:id="rId5" imgW="520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0691" y="1733550"/>
                        <a:ext cx="1455738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858855" y="1936750"/>
            <a:ext cx="24514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ahoma"/>
                <a:cs typeface="Tahoma"/>
              </a:rPr>
              <a:t>Initialize </a:t>
            </a:r>
            <a:r>
              <a:rPr lang="en-US" dirty="0" smtClean="0">
                <a:latin typeface="Tahoma"/>
                <a:cs typeface="Tahoma"/>
              </a:rPr>
              <a:t>all ranks to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be equal, e.g.: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261216" y="4648200"/>
            <a:ext cx="16530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/>
                <a:cs typeface="Tahoma"/>
              </a:rPr>
              <a:t>Iterate </a:t>
            </a:r>
            <a:r>
              <a:rPr lang="en-US" smtClean="0">
                <a:latin typeface="Tahoma"/>
                <a:cs typeface="Tahoma"/>
              </a:rPr>
              <a:t>until</a:t>
            </a:r>
            <a:br>
              <a:rPr lang="en-US" smtClean="0">
                <a:latin typeface="Tahoma"/>
                <a:cs typeface="Tahoma"/>
              </a:rPr>
            </a:br>
            <a:r>
              <a:rPr lang="en-US" smtClean="0">
                <a:latin typeface="Tahoma"/>
                <a:cs typeface="Tahoma"/>
              </a:rPr>
              <a:t>convergence</a:t>
            </a:r>
            <a:endParaRPr lang="en-US">
              <a:latin typeface="Tahoma"/>
              <a:cs typeface="Tahom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7911" y="5723069"/>
            <a:ext cx="16289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need to decide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how many levels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to consider!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3356386" y="5282005"/>
            <a:ext cx="602428" cy="4733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7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Step 0</a:t>
            </a:r>
          </a:p>
        </p:txBody>
      </p:sp>
      <p:sp>
        <p:nvSpPr>
          <p:cNvPr id="6149" name="AutoShape 4"/>
          <p:cNvSpPr>
            <a:spLocks noChangeArrowheads="1"/>
          </p:cNvSpPr>
          <p:nvPr/>
        </p:nvSpPr>
        <p:spPr bwMode="auto">
          <a:xfrm>
            <a:off x="3417888" y="3024188"/>
            <a:ext cx="654050" cy="601662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AutoShape 5"/>
          <p:cNvSpPr>
            <a:spLocks noChangeArrowheads="1"/>
          </p:cNvSpPr>
          <p:nvPr/>
        </p:nvSpPr>
        <p:spPr bwMode="auto">
          <a:xfrm>
            <a:off x="2451100" y="4727575"/>
            <a:ext cx="654050" cy="601663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AutoShape 6"/>
          <p:cNvSpPr>
            <a:spLocks noChangeArrowheads="1"/>
          </p:cNvSpPr>
          <p:nvPr/>
        </p:nvSpPr>
        <p:spPr bwMode="auto">
          <a:xfrm>
            <a:off x="4510088" y="4654550"/>
            <a:ext cx="654050" cy="601663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V="1">
            <a:off x="2773363" y="3625850"/>
            <a:ext cx="696912" cy="1101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 flipH="1" flipV="1">
            <a:off x="3978275" y="3533775"/>
            <a:ext cx="822325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 flipH="1">
            <a:off x="2919413" y="3616325"/>
            <a:ext cx="727075" cy="1101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3116263" y="5019675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2422525" y="537527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0.33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4219575" y="30067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0.33</a:t>
            </a: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5310188" y="4691063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0.33</a:t>
            </a: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1348638" y="1726052"/>
            <a:ext cx="21387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ahoma"/>
                <a:cs typeface="Tahoma"/>
              </a:rPr>
              <a:t>Initialize </a:t>
            </a:r>
            <a:r>
              <a:rPr lang="en-US" dirty="0" smtClean="0">
                <a:latin typeface="Tahoma"/>
                <a:cs typeface="Tahoma"/>
              </a:rPr>
              <a:t>all ranks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to be equal</a:t>
            </a:r>
            <a:endParaRPr lang="en-US" dirty="0">
              <a:latin typeface="Tahoma"/>
              <a:cs typeface="Tahoma"/>
            </a:endParaRPr>
          </a:p>
        </p:txBody>
      </p:sp>
      <p:graphicFrame>
        <p:nvGraphicFramePr>
          <p:cNvPr id="6146" name="Object 15"/>
          <p:cNvGraphicFramePr>
            <a:graphicFrameLocks noGrp="1" noChangeAspect="1"/>
          </p:cNvGraphicFramePr>
          <p:nvPr>
            <p:ph idx="1"/>
          </p:nvPr>
        </p:nvGraphicFramePr>
        <p:xfrm>
          <a:off x="4794250" y="1608138"/>
          <a:ext cx="119538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3" imgW="520560" imgH="393480" progId="Equation.3">
                  <p:embed/>
                </p:oleObj>
              </mc:Choice>
              <mc:Fallback>
                <p:oleObj name="Equation" r:id="rId3" imgW="520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1608138"/>
                        <a:ext cx="1195388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992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encodings: Set of edges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345629" y="3765176"/>
            <a:ext cx="2312894" cy="2689412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(Alice, Facebook)</a:t>
            </a:r>
          </a:p>
          <a:p>
            <a:pPr>
              <a:buNone/>
            </a:pPr>
            <a:r>
              <a:rPr lang="en-US" sz="1600" dirty="0" smtClean="0"/>
              <a:t>(Alice, </a:t>
            </a:r>
            <a:r>
              <a:rPr lang="en-US" sz="1600" dirty="0" err="1" smtClean="0"/>
              <a:t>Sunita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(Jose, </a:t>
            </a:r>
            <a:r>
              <a:rPr lang="en-US" sz="1600" dirty="0" smtClean="0"/>
              <a:t>Twitter)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(Jose, </a:t>
            </a:r>
            <a:r>
              <a:rPr lang="en-US" sz="1600" dirty="0" err="1" smtClean="0"/>
              <a:t>Sunita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(Mikhail, Facebook)</a:t>
            </a:r>
          </a:p>
          <a:p>
            <a:pPr>
              <a:buNone/>
            </a:pPr>
            <a:r>
              <a:rPr lang="en-US" sz="1600" dirty="0" smtClean="0"/>
              <a:t>(Mikhail, </a:t>
            </a:r>
            <a:r>
              <a:rPr lang="en-US" sz="1600" dirty="0"/>
              <a:t>Twitter)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Sunita</a:t>
            </a:r>
            <a:r>
              <a:rPr lang="en-US" sz="1600" dirty="0" smtClean="0"/>
              <a:t>, Facebook)</a:t>
            </a:r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Sunita</a:t>
            </a:r>
            <a:r>
              <a:rPr lang="en-US" sz="1600" dirty="0" smtClean="0"/>
              <a:t>, Alice)</a:t>
            </a:r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Sunita</a:t>
            </a:r>
            <a:r>
              <a:rPr lang="en-US" sz="1600" dirty="0" smtClean="0"/>
              <a:t>, Jose)</a:t>
            </a:r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6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004" y="2465389"/>
            <a:ext cx="462167" cy="462167"/>
          </a:xfrm>
          <a:prstGeom prst="rect">
            <a:avLst/>
          </a:prstGeom>
          <a:noFill/>
        </p:spPr>
      </p:pic>
      <p:pic>
        <p:nvPicPr>
          <p:cNvPr id="7" name="Picture 6" descr="C:\Users\zives\Downloads\clie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9349" y="1582551"/>
            <a:ext cx="408482" cy="408482"/>
          </a:xfrm>
          <a:prstGeom prst="rect">
            <a:avLst/>
          </a:prstGeom>
          <a:noFill/>
        </p:spPr>
      </p:pic>
      <p:pic>
        <p:nvPicPr>
          <p:cNvPr id="8" name="Picture 7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2950" y="1463164"/>
            <a:ext cx="645857" cy="645857"/>
          </a:xfrm>
          <a:prstGeom prst="rect">
            <a:avLst/>
          </a:prstGeom>
          <a:noFill/>
        </p:spPr>
      </p:pic>
      <p:pic>
        <p:nvPicPr>
          <p:cNvPr id="9" name="Picture 5" descr="C:\Users\zives\Downloads\client_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525497" y="2504324"/>
            <a:ext cx="408482" cy="408482"/>
          </a:xfrm>
          <a:prstGeom prst="rect">
            <a:avLst/>
          </a:prstGeom>
          <a:noFill/>
        </p:spPr>
      </p:pic>
      <p:pic>
        <p:nvPicPr>
          <p:cNvPr id="10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326371" y="2480138"/>
            <a:ext cx="462167" cy="462167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>
            <a:stCxn id="7" idx="1"/>
            <a:endCxn id="8" idx="3"/>
          </p:cNvCxnSpPr>
          <p:nvPr/>
        </p:nvCxnSpPr>
        <p:spPr bwMode="auto">
          <a:xfrm rot="10800000">
            <a:off x="3888807" y="1786094"/>
            <a:ext cx="850542" cy="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6" idx="0"/>
            <a:endCxn id="8" idx="1"/>
          </p:cNvCxnSpPr>
          <p:nvPr/>
        </p:nvCxnSpPr>
        <p:spPr bwMode="auto">
          <a:xfrm rot="5400000" flipH="1" flipV="1">
            <a:off x="2455871" y="1678310"/>
            <a:ext cx="679296" cy="894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 bwMode="auto">
          <a:xfrm flipV="1">
            <a:off x="3788538" y="2708565"/>
            <a:ext cx="736959" cy="2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10" idx="1"/>
            <a:endCxn id="6" idx="3"/>
          </p:cNvCxnSpPr>
          <p:nvPr/>
        </p:nvCxnSpPr>
        <p:spPr bwMode="auto">
          <a:xfrm rot="10800000">
            <a:off x="2579171" y="2696474"/>
            <a:ext cx="747200" cy="14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10" idx="0"/>
            <a:endCxn id="8" idx="2"/>
          </p:cNvCxnSpPr>
          <p:nvPr/>
        </p:nvCxnSpPr>
        <p:spPr bwMode="auto">
          <a:xfrm rot="5400000" flipH="1" flipV="1">
            <a:off x="3376109" y="2290368"/>
            <a:ext cx="371117" cy="8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6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9563" y="2067848"/>
            <a:ext cx="645857" cy="645857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7" idx="3"/>
            <a:endCxn id="16" idx="0"/>
          </p:cNvCxnSpPr>
          <p:nvPr/>
        </p:nvCxnSpPr>
        <p:spPr bwMode="auto">
          <a:xfrm>
            <a:off x="5147831" y="1786792"/>
            <a:ext cx="814661" cy="281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3"/>
            <a:endCxn id="16" idx="1"/>
          </p:cNvCxnSpPr>
          <p:nvPr/>
        </p:nvCxnSpPr>
        <p:spPr bwMode="auto">
          <a:xfrm flipV="1">
            <a:off x="4933979" y="2390777"/>
            <a:ext cx="705584" cy="3177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025648" y="28538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Alice</a:t>
            </a:r>
            <a:endParaRPr lang="en-US" sz="180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016" y="286856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Sunita</a:t>
            </a:r>
            <a:endParaRPr lang="en-US" sz="180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4382" y="2846440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Jose</a:t>
            </a:r>
            <a:endParaRPr lang="en-US" sz="180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47624" y="191729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Mikhail</a:t>
            </a:r>
            <a:endParaRPr lang="en-US" sz="180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6314" y="2212261"/>
            <a:ext cx="87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Twitter</a:t>
            </a:r>
            <a:endParaRPr lang="en-US" sz="1800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68999" y="146746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Facebook</a:t>
            </a:r>
            <a:endParaRPr lang="en-US" sz="1800">
              <a:latin typeface="+mn-lt"/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5400000">
            <a:off x="3991087" y="3324115"/>
            <a:ext cx="462579" cy="398032"/>
          </a:xfrm>
          <a:prstGeom prst="rightArrow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43D85-9F1A-439E-94A8-E881DCA7F64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4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Step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173" name="AutoShape 4"/>
          <p:cNvSpPr>
            <a:spLocks noChangeArrowheads="1"/>
          </p:cNvSpPr>
          <p:nvPr/>
        </p:nvSpPr>
        <p:spPr bwMode="auto">
          <a:xfrm>
            <a:off x="3417888" y="3024188"/>
            <a:ext cx="654050" cy="601662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AutoShape 5"/>
          <p:cNvSpPr>
            <a:spLocks noChangeArrowheads="1"/>
          </p:cNvSpPr>
          <p:nvPr/>
        </p:nvSpPr>
        <p:spPr bwMode="auto">
          <a:xfrm>
            <a:off x="2451100" y="4727575"/>
            <a:ext cx="654050" cy="601663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AutoShape 6"/>
          <p:cNvSpPr>
            <a:spLocks noChangeArrowheads="1"/>
          </p:cNvSpPr>
          <p:nvPr/>
        </p:nvSpPr>
        <p:spPr bwMode="auto">
          <a:xfrm>
            <a:off x="4510088" y="4654550"/>
            <a:ext cx="654050" cy="601663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 flipV="1">
            <a:off x="2773363" y="3625850"/>
            <a:ext cx="696912" cy="1101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 flipH="1" flipV="1">
            <a:off x="3978275" y="3533775"/>
            <a:ext cx="822325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 flipH="1">
            <a:off x="2919413" y="3616325"/>
            <a:ext cx="727075" cy="1101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3116263" y="5019675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3222625" y="5219700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0.17</a:t>
            </a:r>
          </a:p>
        </p:txBody>
      </p:sp>
      <p:sp>
        <p:nvSpPr>
          <p:cNvPr id="7181" name="Text Box 12"/>
          <p:cNvSpPr txBox="1">
            <a:spLocks noChangeArrowheads="1"/>
          </p:cNvSpPr>
          <p:nvPr/>
        </p:nvSpPr>
        <p:spPr bwMode="auto">
          <a:xfrm>
            <a:off x="4364038" y="3557588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0.33</a:t>
            </a:r>
          </a:p>
        </p:txBody>
      </p:sp>
      <p:sp>
        <p:nvSpPr>
          <p:cNvPr id="7182" name="Text Box 13"/>
          <p:cNvSpPr txBox="1">
            <a:spLocks noChangeArrowheads="1"/>
          </p:cNvSpPr>
          <p:nvPr/>
        </p:nvSpPr>
        <p:spPr bwMode="auto">
          <a:xfrm>
            <a:off x="3294063" y="4160838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0.33</a:t>
            </a:r>
          </a:p>
        </p:txBody>
      </p:sp>
      <p:sp>
        <p:nvSpPr>
          <p:cNvPr id="7183" name="Text Box 16"/>
          <p:cNvSpPr txBox="1">
            <a:spLocks noChangeArrowheads="1"/>
          </p:cNvSpPr>
          <p:nvPr/>
        </p:nvSpPr>
        <p:spPr bwMode="auto">
          <a:xfrm>
            <a:off x="2141538" y="377507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0.17</a:t>
            </a:r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921761" y="1593850"/>
            <a:ext cx="227921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ahoma"/>
                <a:cs typeface="Tahoma"/>
              </a:rPr>
              <a:t>Propagate weights</a:t>
            </a:r>
            <a:br>
              <a:rPr lang="en-US" dirty="0">
                <a:latin typeface="Tahoma"/>
                <a:cs typeface="Tahoma"/>
              </a:rPr>
            </a:br>
            <a:r>
              <a:rPr lang="en-US" dirty="0">
                <a:latin typeface="Tahoma"/>
                <a:cs typeface="Tahoma"/>
              </a:rPr>
              <a:t>across out-edges</a:t>
            </a:r>
          </a:p>
        </p:txBody>
      </p:sp>
    </p:spTree>
    <p:extLst>
      <p:ext uri="{BB962C8B-B14F-4D97-AF65-F5344CB8AC3E}">
        <p14:creationId xmlns:p14="http://schemas.microsoft.com/office/powerpoint/2010/main" val="336536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Step 2</a:t>
            </a:r>
          </a:p>
        </p:txBody>
      </p:sp>
      <p:sp>
        <p:nvSpPr>
          <p:cNvPr id="8197" name="AutoShape 3"/>
          <p:cNvSpPr>
            <a:spLocks noChangeArrowheads="1"/>
          </p:cNvSpPr>
          <p:nvPr/>
        </p:nvSpPr>
        <p:spPr bwMode="auto">
          <a:xfrm>
            <a:off x="3417888" y="3024188"/>
            <a:ext cx="654050" cy="601662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AutoShape 4"/>
          <p:cNvSpPr>
            <a:spLocks noChangeArrowheads="1"/>
          </p:cNvSpPr>
          <p:nvPr/>
        </p:nvSpPr>
        <p:spPr bwMode="auto">
          <a:xfrm>
            <a:off x="2451100" y="4727575"/>
            <a:ext cx="654050" cy="601663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AutoShape 5"/>
          <p:cNvSpPr>
            <a:spLocks noChangeArrowheads="1"/>
          </p:cNvSpPr>
          <p:nvPr/>
        </p:nvSpPr>
        <p:spPr bwMode="auto">
          <a:xfrm>
            <a:off x="4510088" y="4654550"/>
            <a:ext cx="654050" cy="601663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6"/>
          <p:cNvSpPr>
            <a:spLocks noChangeShapeType="1"/>
          </p:cNvSpPr>
          <p:nvPr/>
        </p:nvSpPr>
        <p:spPr bwMode="auto">
          <a:xfrm flipV="1">
            <a:off x="2773363" y="3625850"/>
            <a:ext cx="696912" cy="1101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1" name="Line 7"/>
          <p:cNvSpPr>
            <a:spLocks noChangeShapeType="1"/>
          </p:cNvSpPr>
          <p:nvPr/>
        </p:nvSpPr>
        <p:spPr bwMode="auto">
          <a:xfrm flipH="1" flipV="1">
            <a:off x="3978275" y="3533775"/>
            <a:ext cx="822325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2" name="Line 8"/>
          <p:cNvSpPr>
            <a:spLocks noChangeShapeType="1"/>
          </p:cNvSpPr>
          <p:nvPr/>
        </p:nvSpPr>
        <p:spPr bwMode="auto">
          <a:xfrm flipH="1">
            <a:off x="2919413" y="3616325"/>
            <a:ext cx="727075" cy="1101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"/>
          <p:cNvSpPr>
            <a:spLocks noChangeShapeType="1"/>
          </p:cNvSpPr>
          <p:nvPr/>
        </p:nvSpPr>
        <p:spPr bwMode="auto">
          <a:xfrm>
            <a:off x="3116263" y="5019675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4" name="Text Box 10"/>
          <p:cNvSpPr txBox="1">
            <a:spLocks noChangeArrowheads="1"/>
          </p:cNvSpPr>
          <p:nvPr/>
        </p:nvSpPr>
        <p:spPr bwMode="auto">
          <a:xfrm>
            <a:off x="4468813" y="5302250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0.17</a:t>
            </a:r>
          </a:p>
        </p:txBody>
      </p:sp>
      <p:sp>
        <p:nvSpPr>
          <p:cNvPr id="8205" name="Text Box 11"/>
          <p:cNvSpPr txBox="1">
            <a:spLocks noChangeArrowheads="1"/>
          </p:cNvSpPr>
          <p:nvPr/>
        </p:nvSpPr>
        <p:spPr bwMode="auto">
          <a:xfrm>
            <a:off x="3438525" y="2457450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0.50</a:t>
            </a:r>
          </a:p>
        </p:txBody>
      </p:sp>
      <p:sp>
        <p:nvSpPr>
          <p:cNvPr id="8206" name="Text Box 12"/>
          <p:cNvSpPr txBox="1">
            <a:spLocks noChangeArrowheads="1"/>
          </p:cNvSpPr>
          <p:nvPr/>
        </p:nvSpPr>
        <p:spPr bwMode="auto">
          <a:xfrm>
            <a:off x="2379663" y="54070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0.33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907926" y="1593850"/>
            <a:ext cx="225767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ahoma"/>
                <a:cs typeface="Tahoma"/>
              </a:rPr>
              <a:t>Compute weights</a:t>
            </a:r>
          </a:p>
          <a:p>
            <a:r>
              <a:rPr lang="en-US" dirty="0">
                <a:latin typeface="Tahoma"/>
                <a:cs typeface="Tahoma"/>
              </a:rPr>
              <a:t>based on in-edges</a:t>
            </a:r>
          </a:p>
        </p:txBody>
      </p:sp>
      <p:graphicFrame>
        <p:nvGraphicFramePr>
          <p:cNvPr id="8194" name="Object 17"/>
          <p:cNvGraphicFramePr>
            <a:graphicFrameLocks noGrp="1" noChangeAspect="1"/>
          </p:cNvGraphicFramePr>
          <p:nvPr>
            <p:ph idx="1"/>
          </p:nvPr>
        </p:nvGraphicFramePr>
        <p:xfrm>
          <a:off x="4575175" y="1736725"/>
          <a:ext cx="20923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3" imgW="1066680" imgH="444240" progId="Equation.3">
                  <p:embed/>
                </p:oleObj>
              </mc:Choice>
              <mc:Fallback>
                <p:oleObj name="Equation" r:id="rId3" imgW="1066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175" y="1736725"/>
                        <a:ext cx="209232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46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Convergence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72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9218" name="Object 16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1594483"/>
              </p:ext>
            </p:extLst>
          </p:nvPr>
        </p:nvGraphicFramePr>
        <p:xfrm>
          <a:off x="1111227" y="1592263"/>
          <a:ext cx="26273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3" imgW="1104840" imgH="444240" progId="Equation.3">
                  <p:embed/>
                </p:oleObj>
              </mc:Choice>
              <mc:Fallback>
                <p:oleObj name="Equation" r:id="rId3" imgW="1104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27" y="1592263"/>
                        <a:ext cx="2627313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AutoShape 3"/>
          <p:cNvSpPr>
            <a:spLocks noChangeArrowheads="1"/>
          </p:cNvSpPr>
          <p:nvPr/>
        </p:nvSpPr>
        <p:spPr bwMode="auto">
          <a:xfrm>
            <a:off x="3902630" y="3024188"/>
            <a:ext cx="654050" cy="601662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AutoShape 4"/>
          <p:cNvSpPr>
            <a:spLocks noChangeArrowheads="1"/>
          </p:cNvSpPr>
          <p:nvPr/>
        </p:nvSpPr>
        <p:spPr bwMode="auto">
          <a:xfrm>
            <a:off x="2935842" y="4727575"/>
            <a:ext cx="654050" cy="601663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AutoShape 5"/>
          <p:cNvSpPr>
            <a:spLocks noChangeArrowheads="1"/>
          </p:cNvSpPr>
          <p:nvPr/>
        </p:nvSpPr>
        <p:spPr bwMode="auto">
          <a:xfrm>
            <a:off x="4994830" y="4654550"/>
            <a:ext cx="654050" cy="601663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6"/>
          <p:cNvSpPr>
            <a:spLocks noChangeShapeType="1"/>
          </p:cNvSpPr>
          <p:nvPr/>
        </p:nvSpPr>
        <p:spPr bwMode="auto">
          <a:xfrm flipV="1">
            <a:off x="3258105" y="3625850"/>
            <a:ext cx="696912" cy="1101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5" name="Line 7"/>
          <p:cNvSpPr>
            <a:spLocks noChangeShapeType="1"/>
          </p:cNvSpPr>
          <p:nvPr/>
        </p:nvSpPr>
        <p:spPr bwMode="auto">
          <a:xfrm flipH="1" flipV="1">
            <a:off x="4463017" y="3533775"/>
            <a:ext cx="822325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6" name="Line 8"/>
          <p:cNvSpPr>
            <a:spLocks noChangeShapeType="1"/>
          </p:cNvSpPr>
          <p:nvPr/>
        </p:nvSpPr>
        <p:spPr bwMode="auto">
          <a:xfrm flipH="1">
            <a:off x="3404155" y="3616325"/>
            <a:ext cx="727075" cy="1101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7" name="Line 9"/>
          <p:cNvSpPr>
            <a:spLocks noChangeShapeType="1"/>
          </p:cNvSpPr>
          <p:nvPr/>
        </p:nvSpPr>
        <p:spPr bwMode="auto">
          <a:xfrm>
            <a:off x="3601005" y="5019675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8" name="Text Box 10"/>
          <p:cNvSpPr txBox="1">
            <a:spLocks noChangeArrowheads="1"/>
          </p:cNvSpPr>
          <p:nvPr/>
        </p:nvSpPr>
        <p:spPr bwMode="auto">
          <a:xfrm>
            <a:off x="4953555" y="530225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0.2</a:t>
            </a:r>
          </a:p>
        </p:txBody>
      </p:sp>
      <p:sp>
        <p:nvSpPr>
          <p:cNvPr id="9229" name="Text Box 11"/>
          <p:cNvSpPr txBox="1">
            <a:spLocks noChangeArrowheads="1"/>
          </p:cNvSpPr>
          <p:nvPr/>
        </p:nvSpPr>
        <p:spPr bwMode="auto">
          <a:xfrm>
            <a:off x="4011775" y="2457450"/>
            <a:ext cx="540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0.4</a:t>
            </a:r>
            <a:endParaRPr lang="en-US"/>
          </a:p>
        </p:txBody>
      </p:sp>
      <p:sp>
        <p:nvSpPr>
          <p:cNvPr id="9230" name="Text Box 12"/>
          <p:cNvSpPr txBox="1">
            <a:spLocks noChangeArrowheads="1"/>
          </p:cNvSpPr>
          <p:nvPr/>
        </p:nvSpPr>
        <p:spPr bwMode="auto">
          <a:xfrm>
            <a:off x="2864405" y="5407025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0.4</a:t>
            </a:r>
          </a:p>
        </p:txBody>
      </p:sp>
    </p:spTree>
    <p:extLst>
      <p:ext uri="{BB962C8B-B14F-4D97-AF65-F5344CB8AC3E}">
        <p14:creationId xmlns:p14="http://schemas.microsoft.com/office/powerpoint/2010/main" val="361412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PageRank Algorithm Restated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N(p) = number outgoing links from page p</a:t>
            </a:r>
          </a:p>
          <a:p>
            <a:pPr lvl="1"/>
            <a:r>
              <a:rPr lang="en-US" dirty="0"/>
              <a:t>B(p) = number of back-links to page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Each page b distributes its importance to all of the pages it points to (so we scale by 1/N(b))</a:t>
            </a:r>
          </a:p>
          <a:p>
            <a:pPr lvl="1"/>
            <a:r>
              <a:rPr lang="en-US" dirty="0"/>
              <a:t>Page p’s importance is increased by the importance of its back set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AA077F-F328-4EF4-B5A1-96CB8E3F5301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Université catholique de Louvain</a:t>
            </a:r>
            <a:endParaRPr lang="en-US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127473"/>
              </p:ext>
            </p:extLst>
          </p:nvPr>
        </p:nvGraphicFramePr>
        <p:xfrm>
          <a:off x="2216953" y="3310889"/>
          <a:ext cx="4710094" cy="843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3" imgW="2552400" imgH="457200" progId="Equation.3">
                  <p:embed/>
                </p:oleObj>
              </mc:Choice>
              <mc:Fallback>
                <p:oleObj name="Equation" r:id="rId3" imgW="255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953" y="3310889"/>
                        <a:ext cx="4710094" cy="843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469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Linear Algebra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m x m matrix M to capture links</a:t>
            </a:r>
            <a:r>
              <a:rPr lang="en-US" dirty="0" smtClean="0"/>
              <a:t>:</a:t>
            </a:r>
          </a:p>
          <a:p>
            <a:pPr lvl="1">
              <a:tabLst>
                <a:tab pos="2687638" algn="l"/>
              </a:tabLst>
            </a:pPr>
            <a:r>
              <a:rPr lang="en-US" dirty="0" smtClean="0"/>
              <a:t>M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 = 1 / </a:t>
            </a:r>
            <a:r>
              <a:rPr lang="en-US" dirty="0" err="1"/>
              <a:t>n</a:t>
            </a:r>
            <a:r>
              <a:rPr lang="en-US" baseline="-25000" dirty="0" err="1"/>
              <a:t>j</a:t>
            </a:r>
            <a:r>
              <a:rPr lang="en-US" dirty="0"/>
              <a:t> 	if page </a:t>
            </a:r>
            <a:r>
              <a:rPr lang="en-US" dirty="0" err="1"/>
              <a:t>i</a:t>
            </a:r>
            <a:r>
              <a:rPr lang="en-US" dirty="0"/>
              <a:t> is pointed to by page j </a:t>
            </a:r>
            <a:br>
              <a:rPr lang="en-US" dirty="0"/>
            </a:br>
            <a:r>
              <a:rPr lang="en-US" dirty="0"/>
              <a:t>	and page j has </a:t>
            </a:r>
            <a:r>
              <a:rPr lang="en-US" dirty="0" err="1"/>
              <a:t>n</a:t>
            </a:r>
            <a:r>
              <a:rPr lang="en-US" baseline="-25000" dirty="0" err="1"/>
              <a:t>j</a:t>
            </a:r>
            <a:r>
              <a:rPr lang="en-US" dirty="0"/>
              <a:t> outgoing links</a:t>
            </a:r>
            <a:br>
              <a:rPr lang="en-US" dirty="0"/>
            </a:br>
            <a:r>
              <a:rPr lang="en-US" dirty="0"/>
              <a:t>           = 0      	otherwise</a:t>
            </a:r>
          </a:p>
          <a:p>
            <a:pPr lvl="1">
              <a:tabLst>
                <a:tab pos="2687638" algn="l"/>
              </a:tabLst>
            </a:pPr>
            <a:endParaRPr lang="en-US" dirty="0"/>
          </a:p>
          <a:p>
            <a:pPr lvl="1"/>
            <a:r>
              <a:rPr lang="en-US" dirty="0"/>
              <a:t>Initialize all </a:t>
            </a:r>
            <a:r>
              <a:rPr lang="en-US" dirty="0" err="1"/>
              <a:t>PageRanks</a:t>
            </a:r>
            <a:r>
              <a:rPr lang="en-US" dirty="0"/>
              <a:t> to 1, multiply by M repeatedly until all values converge: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Computes </a:t>
            </a:r>
            <a:r>
              <a:rPr lang="en-US" dirty="0">
                <a:solidFill>
                  <a:srgbClr val="FF9900"/>
                </a:solidFill>
              </a:rPr>
              <a:t>principal eigenvector </a:t>
            </a:r>
            <a:r>
              <a:rPr lang="en-US" dirty="0"/>
              <a:t>via </a:t>
            </a:r>
            <a:r>
              <a:rPr lang="en-US" dirty="0">
                <a:solidFill>
                  <a:srgbClr val="FF9900"/>
                </a:solidFill>
              </a:rPr>
              <a:t>power iteration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094823"/>
              </p:ext>
            </p:extLst>
          </p:nvPr>
        </p:nvGraphicFramePr>
        <p:xfrm>
          <a:off x="2249445" y="4210202"/>
          <a:ext cx="4645110" cy="1727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3" imgW="2527200" imgH="939600" progId="Equation.3">
                  <p:embed/>
                </p:oleObj>
              </mc:Choice>
              <mc:Fallback>
                <p:oleObj name="Equation" r:id="rId3" imgW="25272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45" y="4210202"/>
                        <a:ext cx="4645110" cy="17272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336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183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93147147"/>
              </p:ext>
            </p:extLst>
          </p:nvPr>
        </p:nvGraphicFramePr>
        <p:xfrm>
          <a:off x="5921125" y="2071533"/>
          <a:ext cx="1932064" cy="1371600"/>
        </p:xfrm>
        <a:graphic>
          <a:graphicData uri="http://schemas.openxmlformats.org/drawingml/2006/table">
            <a:tbl>
              <a:tblPr/>
              <a:tblGrid>
                <a:gridCol w="624488"/>
                <a:gridCol w="632860"/>
                <a:gridCol w="674716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936434" y="152400"/>
            <a:ext cx="7242366" cy="1143000"/>
          </a:xfrm>
        </p:spPr>
        <p:txBody>
          <a:bodyPr/>
          <a:lstStyle/>
          <a:p>
            <a:r>
              <a:rPr lang="en-US" smtClean="0"/>
              <a:t>A brief example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121464" y="1738313"/>
            <a:ext cx="1119188" cy="5508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Google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094477" y="2816225"/>
            <a:ext cx="1119187" cy="5508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Amazon</a:t>
            </a:r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2766114" y="2816225"/>
            <a:ext cx="1119188" cy="5508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Yahoo</a:t>
            </a:r>
          </a:p>
        </p:txBody>
      </p:sp>
      <p:sp>
        <p:nvSpPr>
          <p:cNvPr id="26631" name="Line 9"/>
          <p:cNvSpPr>
            <a:spLocks noChangeShapeType="1"/>
          </p:cNvSpPr>
          <p:nvPr/>
        </p:nvSpPr>
        <p:spPr bwMode="auto">
          <a:xfrm flipV="1">
            <a:off x="1370702" y="2316163"/>
            <a:ext cx="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Line 10"/>
          <p:cNvSpPr>
            <a:spLocks noChangeShapeType="1"/>
          </p:cNvSpPr>
          <p:nvPr/>
        </p:nvSpPr>
        <p:spPr bwMode="auto">
          <a:xfrm>
            <a:off x="1908864" y="2303463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Line 11"/>
          <p:cNvSpPr>
            <a:spLocks noChangeShapeType="1"/>
          </p:cNvSpPr>
          <p:nvPr/>
        </p:nvSpPr>
        <p:spPr bwMode="auto">
          <a:xfrm>
            <a:off x="2226364" y="2951163"/>
            <a:ext cx="525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Line 12"/>
          <p:cNvSpPr>
            <a:spLocks noChangeShapeType="1"/>
          </p:cNvSpPr>
          <p:nvPr/>
        </p:nvSpPr>
        <p:spPr bwMode="auto">
          <a:xfrm flipH="1">
            <a:off x="2212077" y="3259138"/>
            <a:ext cx="525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04759" name="Group 183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017619681"/>
              </p:ext>
            </p:extLst>
          </p:nvPr>
        </p:nvGraphicFramePr>
        <p:xfrm>
          <a:off x="5922963" y="2084388"/>
          <a:ext cx="1932064" cy="1371600"/>
        </p:xfrm>
        <a:graphic>
          <a:graphicData uri="http://schemas.openxmlformats.org/drawingml/2006/table">
            <a:tbl>
              <a:tblPr/>
              <a:tblGrid>
                <a:gridCol w="624488"/>
                <a:gridCol w="632860"/>
                <a:gridCol w="674716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0466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54642"/>
              </p:ext>
            </p:extLst>
          </p:nvPr>
        </p:nvGraphicFramePr>
        <p:xfrm>
          <a:off x="4903788" y="2055813"/>
          <a:ext cx="555625" cy="1371600"/>
        </p:xfrm>
        <a:graphic>
          <a:graphicData uri="http://schemas.openxmlformats.org/drawingml/2006/table">
            <a:tbl>
              <a:tblPr/>
              <a:tblGrid>
                <a:gridCol w="55562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g’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y’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a’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04704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979032"/>
              </p:ext>
            </p:extLst>
          </p:nvPr>
        </p:nvGraphicFramePr>
        <p:xfrm>
          <a:off x="8232202" y="2084674"/>
          <a:ext cx="544513" cy="1371600"/>
        </p:xfrm>
        <a:graphic>
          <a:graphicData uri="http://schemas.openxmlformats.org/drawingml/2006/table">
            <a:tbl>
              <a:tblPr/>
              <a:tblGrid>
                <a:gridCol w="544513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9" name="Text Box 123"/>
          <p:cNvSpPr txBox="1">
            <a:spLocks noChangeArrowheads="1"/>
          </p:cNvSpPr>
          <p:nvPr/>
        </p:nvSpPr>
        <p:spPr bwMode="auto">
          <a:xfrm>
            <a:off x="5489681" y="2465388"/>
            <a:ext cx="3712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/>
                <a:cs typeface="Tahoma"/>
              </a:rPr>
              <a:t>=</a:t>
            </a:r>
          </a:p>
        </p:txBody>
      </p:sp>
      <p:sp>
        <p:nvSpPr>
          <p:cNvPr id="26660" name="Text Box 124"/>
          <p:cNvSpPr txBox="1">
            <a:spLocks noChangeArrowheads="1"/>
          </p:cNvSpPr>
          <p:nvPr/>
        </p:nvSpPr>
        <p:spPr bwMode="auto">
          <a:xfrm>
            <a:off x="7882538" y="2536825"/>
            <a:ext cx="3246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/>
                <a:cs typeface="Tahoma"/>
              </a:rPr>
              <a:t>*</a:t>
            </a:r>
          </a:p>
        </p:txBody>
      </p:sp>
      <p:sp>
        <p:nvSpPr>
          <p:cNvPr id="26661" name="Text Box 126"/>
          <p:cNvSpPr txBox="1">
            <a:spLocks noChangeArrowheads="1"/>
          </p:cNvSpPr>
          <p:nvPr/>
        </p:nvSpPr>
        <p:spPr bwMode="auto">
          <a:xfrm>
            <a:off x="978128" y="5957888"/>
            <a:ext cx="42724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/>
                <a:cs typeface="Tahoma"/>
              </a:rPr>
              <a:t>Total rank sums to number of pages</a:t>
            </a:r>
          </a:p>
        </p:txBody>
      </p:sp>
      <p:graphicFrame>
        <p:nvGraphicFramePr>
          <p:cNvPr id="1304705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932322"/>
              </p:ext>
            </p:extLst>
          </p:nvPr>
        </p:nvGraphicFramePr>
        <p:xfrm>
          <a:off x="1373188" y="4418777"/>
          <a:ext cx="544512" cy="1371600"/>
        </p:xfrm>
        <a:graphic>
          <a:graphicData uri="http://schemas.openxmlformats.org/drawingml/2006/table">
            <a:tbl>
              <a:tblPr/>
              <a:tblGrid>
                <a:gridCol w="544512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04713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33325"/>
              </p:ext>
            </p:extLst>
          </p:nvPr>
        </p:nvGraphicFramePr>
        <p:xfrm>
          <a:off x="2339975" y="4418777"/>
          <a:ext cx="544513" cy="1371600"/>
        </p:xfrm>
        <a:graphic>
          <a:graphicData uri="http://schemas.openxmlformats.org/drawingml/2006/table">
            <a:tbl>
              <a:tblPr/>
              <a:tblGrid>
                <a:gridCol w="544513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74" name="Text Box 145"/>
          <p:cNvSpPr txBox="1">
            <a:spLocks noChangeArrowheads="1"/>
          </p:cNvSpPr>
          <p:nvPr/>
        </p:nvSpPr>
        <p:spPr bwMode="auto">
          <a:xfrm>
            <a:off x="1957493" y="4871214"/>
            <a:ext cx="3712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/>
                <a:cs typeface="Tahoma"/>
              </a:rPr>
              <a:t>=</a:t>
            </a:r>
          </a:p>
        </p:txBody>
      </p:sp>
      <p:graphicFrame>
        <p:nvGraphicFramePr>
          <p:cNvPr id="1304734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74068"/>
              </p:ext>
            </p:extLst>
          </p:nvPr>
        </p:nvGraphicFramePr>
        <p:xfrm>
          <a:off x="3192463" y="4426714"/>
          <a:ext cx="712787" cy="1371600"/>
        </p:xfrm>
        <a:graphic>
          <a:graphicData uri="http://schemas.openxmlformats.org/drawingml/2006/table">
            <a:tbl>
              <a:tblPr/>
              <a:tblGrid>
                <a:gridCol w="712787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81" name="Text Box 173"/>
          <p:cNvSpPr txBox="1">
            <a:spLocks noChangeArrowheads="1"/>
          </p:cNvSpPr>
          <p:nvPr/>
        </p:nvSpPr>
        <p:spPr bwMode="auto">
          <a:xfrm>
            <a:off x="2890838" y="4871214"/>
            <a:ext cx="260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/>
                <a:cs typeface="Tahoma"/>
              </a:rPr>
              <a:t>,</a:t>
            </a:r>
          </a:p>
        </p:txBody>
      </p:sp>
      <p:graphicFrame>
        <p:nvGraphicFramePr>
          <p:cNvPr id="1304761" name="Group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52228"/>
              </p:ext>
            </p:extLst>
          </p:nvPr>
        </p:nvGraphicFramePr>
        <p:xfrm>
          <a:off x="4230688" y="4436239"/>
          <a:ext cx="859105" cy="1371600"/>
        </p:xfrm>
        <a:graphic>
          <a:graphicData uri="http://schemas.openxmlformats.org/drawingml/2006/table">
            <a:tbl>
              <a:tblPr/>
              <a:tblGrid>
                <a:gridCol w="85910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0.75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88" name="Text Box 186"/>
          <p:cNvSpPr txBox="1">
            <a:spLocks noChangeArrowheads="1"/>
          </p:cNvSpPr>
          <p:nvPr/>
        </p:nvSpPr>
        <p:spPr bwMode="auto">
          <a:xfrm>
            <a:off x="3856038" y="4871214"/>
            <a:ext cx="260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/>
                <a:cs typeface="Tahoma"/>
              </a:rPr>
              <a:t>,</a:t>
            </a:r>
          </a:p>
        </p:txBody>
      </p:sp>
      <p:graphicFrame>
        <p:nvGraphicFramePr>
          <p:cNvPr id="1304763" name="Group 1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528224"/>
              </p:ext>
            </p:extLst>
          </p:nvPr>
        </p:nvGraphicFramePr>
        <p:xfrm>
          <a:off x="6059488" y="4441002"/>
          <a:ext cx="848088" cy="1371600"/>
        </p:xfrm>
        <a:graphic>
          <a:graphicData uri="http://schemas.openxmlformats.org/drawingml/2006/table">
            <a:tbl>
              <a:tblPr/>
              <a:tblGrid>
                <a:gridCol w="848088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1.33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95" name="Text Box 195"/>
          <p:cNvSpPr txBox="1">
            <a:spLocks noChangeArrowheads="1"/>
          </p:cNvSpPr>
          <p:nvPr/>
        </p:nvSpPr>
        <p:spPr bwMode="auto">
          <a:xfrm>
            <a:off x="5103813" y="4933127"/>
            <a:ext cx="7381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/>
                <a:cs typeface="Tahoma"/>
              </a:rPr>
              <a:t>, …</a:t>
            </a:r>
          </a:p>
        </p:txBody>
      </p:sp>
      <p:sp>
        <p:nvSpPr>
          <p:cNvPr id="26696" name="Text Box 196"/>
          <p:cNvSpPr txBox="1">
            <a:spLocks noChangeArrowheads="1"/>
          </p:cNvSpPr>
          <p:nvPr/>
        </p:nvSpPr>
        <p:spPr bwMode="auto">
          <a:xfrm>
            <a:off x="902735" y="3817938"/>
            <a:ext cx="36977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ahoma"/>
                <a:cs typeface="Tahoma"/>
              </a:rPr>
              <a:t>Running for multiple iterations:</a:t>
            </a:r>
          </a:p>
        </p:txBody>
      </p:sp>
      <p:cxnSp>
        <p:nvCxnSpPr>
          <p:cNvPr id="26697" name="Shape 99"/>
          <p:cNvCxnSpPr>
            <a:cxnSpLocks noChangeShapeType="1"/>
            <a:stCxn id="26628" idx="3"/>
            <a:endCxn id="26630" idx="0"/>
          </p:cNvCxnSpPr>
          <p:nvPr/>
        </p:nvCxnSpPr>
        <p:spPr bwMode="auto">
          <a:xfrm>
            <a:off x="2240652" y="2014538"/>
            <a:ext cx="1085850" cy="80168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8B3A2-406A-48AC-AF64-DD62EE347FAC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1" grpId="0"/>
      <p:bldP spid="26674" grpId="0"/>
      <p:bldP spid="26681" grpId="0"/>
      <p:bldP spid="26688" grpId="0"/>
      <p:bldP spid="26695" grpId="0"/>
      <p:bldP spid="2669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Oops #1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175744" y="1893888"/>
            <a:ext cx="1119188" cy="5508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Google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148757" y="2971800"/>
            <a:ext cx="1119187" cy="5508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Amazon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820394" y="2971800"/>
            <a:ext cx="1119188" cy="5508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Yahoo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V="1">
            <a:off x="1424982" y="2471738"/>
            <a:ext cx="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1963144" y="2459038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280644" y="3106738"/>
            <a:ext cx="525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05615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310770"/>
              </p:ext>
            </p:extLst>
          </p:nvPr>
        </p:nvGraphicFramePr>
        <p:xfrm>
          <a:off x="5827923" y="1749425"/>
          <a:ext cx="1663547" cy="1371600"/>
        </p:xfrm>
        <a:graphic>
          <a:graphicData uri="http://schemas.openxmlformats.org/drawingml/2006/table">
            <a:tbl>
              <a:tblPr/>
              <a:tblGrid>
                <a:gridCol w="645123"/>
                <a:gridCol w="384174"/>
                <a:gridCol w="63425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05633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507686"/>
              </p:ext>
            </p:extLst>
          </p:nvPr>
        </p:nvGraphicFramePr>
        <p:xfrm>
          <a:off x="4775200" y="1743075"/>
          <a:ext cx="555625" cy="1371600"/>
        </p:xfrm>
        <a:graphic>
          <a:graphicData uri="http://schemas.openxmlformats.org/drawingml/2006/table">
            <a:tbl>
              <a:tblPr/>
              <a:tblGrid>
                <a:gridCol w="55562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g’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y’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a’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05700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809396"/>
              </p:ext>
            </p:extLst>
          </p:nvPr>
        </p:nvGraphicFramePr>
        <p:xfrm>
          <a:off x="7889553" y="1749425"/>
          <a:ext cx="550862" cy="1371600"/>
        </p:xfrm>
        <a:graphic>
          <a:graphicData uri="http://schemas.openxmlformats.org/drawingml/2006/table">
            <a:tbl>
              <a:tblPr/>
              <a:tblGrid>
                <a:gridCol w="550862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82" name="Text Box 49"/>
          <p:cNvSpPr txBox="1">
            <a:spLocks noChangeArrowheads="1"/>
          </p:cNvSpPr>
          <p:nvPr/>
        </p:nvSpPr>
        <p:spPr bwMode="auto">
          <a:xfrm>
            <a:off x="5368925" y="21304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27683" name="Text Box 50"/>
          <p:cNvSpPr txBox="1">
            <a:spLocks noChangeArrowheads="1"/>
          </p:cNvSpPr>
          <p:nvPr/>
        </p:nvSpPr>
        <p:spPr bwMode="auto">
          <a:xfrm>
            <a:off x="7521253" y="21923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graphicFrame>
        <p:nvGraphicFramePr>
          <p:cNvPr id="1305652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24122"/>
              </p:ext>
            </p:extLst>
          </p:nvPr>
        </p:nvGraphicFramePr>
        <p:xfrm>
          <a:off x="1741488" y="4757738"/>
          <a:ext cx="544512" cy="1371600"/>
        </p:xfrm>
        <a:graphic>
          <a:graphicData uri="http://schemas.openxmlformats.org/drawingml/2006/table">
            <a:tbl>
              <a:tblPr/>
              <a:tblGrid>
                <a:gridCol w="544512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0566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598075"/>
              </p:ext>
            </p:extLst>
          </p:nvPr>
        </p:nvGraphicFramePr>
        <p:xfrm>
          <a:off x="2708275" y="4757738"/>
          <a:ext cx="544513" cy="1371600"/>
        </p:xfrm>
        <a:graphic>
          <a:graphicData uri="http://schemas.openxmlformats.org/drawingml/2006/table">
            <a:tbl>
              <a:tblPr/>
              <a:tblGrid>
                <a:gridCol w="544513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96" name="Text Box 68"/>
          <p:cNvSpPr txBox="1">
            <a:spLocks noChangeArrowheads="1"/>
          </p:cNvSpPr>
          <p:nvPr/>
        </p:nvSpPr>
        <p:spPr bwMode="auto">
          <a:xfrm>
            <a:off x="2333625" y="521017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graphicFrame>
        <p:nvGraphicFramePr>
          <p:cNvPr id="1305669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403992"/>
              </p:ext>
            </p:extLst>
          </p:nvPr>
        </p:nvGraphicFramePr>
        <p:xfrm>
          <a:off x="3560763" y="4765675"/>
          <a:ext cx="658697" cy="1371600"/>
        </p:xfrm>
        <a:graphic>
          <a:graphicData uri="http://schemas.openxmlformats.org/drawingml/2006/table">
            <a:tbl>
              <a:tblPr/>
              <a:tblGrid>
                <a:gridCol w="658697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03" name="Text Box 77"/>
          <p:cNvSpPr txBox="1">
            <a:spLocks noChangeArrowheads="1"/>
          </p:cNvSpPr>
          <p:nvPr/>
        </p:nvSpPr>
        <p:spPr bwMode="auto">
          <a:xfrm>
            <a:off x="3259138" y="5210175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,</a:t>
            </a:r>
          </a:p>
        </p:txBody>
      </p:sp>
      <p:graphicFrame>
        <p:nvGraphicFramePr>
          <p:cNvPr id="1305678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891455"/>
              </p:ext>
            </p:extLst>
          </p:nvPr>
        </p:nvGraphicFramePr>
        <p:xfrm>
          <a:off x="4598988" y="4775200"/>
          <a:ext cx="876395" cy="1371600"/>
        </p:xfrm>
        <a:graphic>
          <a:graphicData uri="http://schemas.openxmlformats.org/drawingml/2006/table">
            <a:tbl>
              <a:tblPr/>
              <a:tblGrid>
                <a:gridCol w="87639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10" name="Text Box 86"/>
          <p:cNvSpPr txBox="1">
            <a:spLocks noChangeArrowheads="1"/>
          </p:cNvSpPr>
          <p:nvPr/>
        </p:nvSpPr>
        <p:spPr bwMode="auto">
          <a:xfrm>
            <a:off x="4224338" y="5210175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,</a:t>
            </a:r>
          </a:p>
        </p:txBody>
      </p:sp>
      <p:graphicFrame>
        <p:nvGraphicFramePr>
          <p:cNvPr id="1305687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025554"/>
              </p:ext>
            </p:extLst>
          </p:nvPr>
        </p:nvGraphicFramePr>
        <p:xfrm>
          <a:off x="6427788" y="4779963"/>
          <a:ext cx="708025" cy="1371600"/>
        </p:xfrm>
        <a:graphic>
          <a:graphicData uri="http://schemas.openxmlformats.org/drawingml/2006/table">
            <a:tbl>
              <a:tblPr/>
              <a:tblGrid>
                <a:gridCol w="70802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17" name="Text Box 95"/>
          <p:cNvSpPr txBox="1">
            <a:spLocks noChangeArrowheads="1"/>
          </p:cNvSpPr>
          <p:nvPr/>
        </p:nvSpPr>
        <p:spPr bwMode="auto">
          <a:xfrm>
            <a:off x="5604315" y="5272088"/>
            <a:ext cx="7381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, </a:t>
            </a:r>
            <a:r>
              <a:rPr lang="en-US" smtClean="0"/>
              <a:t>… ,</a:t>
            </a:r>
            <a:endParaRPr lang="en-US"/>
          </a:p>
        </p:txBody>
      </p:sp>
      <p:sp>
        <p:nvSpPr>
          <p:cNvPr id="27718" name="Text Box 99"/>
          <p:cNvSpPr txBox="1">
            <a:spLocks noChangeArrowheads="1"/>
          </p:cNvSpPr>
          <p:nvPr/>
        </p:nvSpPr>
        <p:spPr bwMode="auto">
          <a:xfrm>
            <a:off x="946803" y="4014788"/>
            <a:ext cx="36977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ahoma"/>
                <a:cs typeface="Tahoma"/>
              </a:rPr>
              <a:t>Running for multiple iterations:</a:t>
            </a:r>
          </a:p>
        </p:txBody>
      </p:sp>
      <p:cxnSp>
        <p:nvCxnSpPr>
          <p:cNvPr id="27719" name="Shape 96"/>
          <p:cNvCxnSpPr>
            <a:cxnSpLocks noChangeShapeType="1"/>
            <a:stCxn id="27652" idx="3"/>
            <a:endCxn id="27654" idx="0"/>
          </p:cNvCxnSpPr>
          <p:nvPr/>
        </p:nvCxnSpPr>
        <p:spPr bwMode="auto">
          <a:xfrm>
            <a:off x="2294932" y="2170113"/>
            <a:ext cx="1085850" cy="80168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" name="TextBox 25"/>
          <p:cNvSpPr txBox="1"/>
          <p:nvPr/>
        </p:nvSpPr>
        <p:spPr>
          <a:xfrm>
            <a:off x="4476446" y="3525397"/>
            <a:ext cx="22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'dead end' - PageRank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is lost after each round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6" idx="1"/>
          </p:cNvCxnSpPr>
          <p:nvPr/>
        </p:nvCxnSpPr>
        <p:spPr bwMode="auto">
          <a:xfrm rot="10800000">
            <a:off x="3999126" y="3349131"/>
            <a:ext cx="477321" cy="46865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2671465" y="677731"/>
            <a:ext cx="3406606" cy="619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PageRank sinks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2108499" y="3259567"/>
            <a:ext cx="860612" cy="38727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59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6" grpId="0"/>
      <p:bldP spid="27703" grpId="0"/>
      <p:bldP spid="27710" grpId="0"/>
      <p:bldP spid="27717" grpId="0"/>
      <p:bldP spid="27718" grpId="0"/>
      <p:bldP spid="26" grpId="0"/>
      <p:bldP spid="3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Oops #2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115171" y="1851025"/>
            <a:ext cx="1119187" cy="5508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Google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088183" y="2928938"/>
            <a:ext cx="1119188" cy="5508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Amazon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2759821" y="2928938"/>
            <a:ext cx="1119187" cy="5508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Yahoo</a:t>
            </a: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 flipV="1">
            <a:off x="1364408" y="2428875"/>
            <a:ext cx="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1902571" y="2416175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2220071" y="3063875"/>
            <a:ext cx="525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5476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920969"/>
              </p:ext>
            </p:extLst>
          </p:nvPr>
        </p:nvGraphicFramePr>
        <p:xfrm>
          <a:off x="5754688" y="1811338"/>
          <a:ext cx="1604579" cy="1371600"/>
        </p:xfrm>
        <a:graphic>
          <a:graphicData uri="http://schemas.openxmlformats.org/drawingml/2006/table">
            <a:tbl>
              <a:tblPr/>
              <a:tblGrid>
                <a:gridCol w="622255"/>
                <a:gridCol w="370556"/>
                <a:gridCol w="611768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54782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12851"/>
              </p:ext>
            </p:extLst>
          </p:nvPr>
        </p:nvGraphicFramePr>
        <p:xfrm>
          <a:off x="4735513" y="1804988"/>
          <a:ext cx="555625" cy="1371600"/>
        </p:xfrm>
        <a:graphic>
          <a:graphicData uri="http://schemas.openxmlformats.org/drawingml/2006/table">
            <a:tbl>
              <a:tblPr/>
              <a:tblGrid>
                <a:gridCol w="55562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g’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y’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a’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54790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11323"/>
              </p:ext>
            </p:extLst>
          </p:nvPr>
        </p:nvGraphicFramePr>
        <p:xfrm>
          <a:off x="7823162" y="1811338"/>
          <a:ext cx="544513" cy="1371600"/>
        </p:xfrm>
        <a:graphic>
          <a:graphicData uri="http://schemas.openxmlformats.org/drawingml/2006/table">
            <a:tbl>
              <a:tblPr/>
              <a:tblGrid>
                <a:gridCol w="544513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6" name="Text Box 46"/>
          <p:cNvSpPr txBox="1">
            <a:spLocks noChangeArrowheads="1"/>
          </p:cNvSpPr>
          <p:nvPr/>
        </p:nvSpPr>
        <p:spPr bwMode="auto">
          <a:xfrm>
            <a:off x="5329238" y="219233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28707" name="Text Box 47"/>
          <p:cNvSpPr txBox="1">
            <a:spLocks noChangeArrowheads="1"/>
          </p:cNvSpPr>
          <p:nvPr/>
        </p:nvSpPr>
        <p:spPr bwMode="auto">
          <a:xfrm>
            <a:off x="7448512" y="22542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graphicFrame>
        <p:nvGraphicFramePr>
          <p:cNvPr id="135480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25746"/>
              </p:ext>
            </p:extLst>
          </p:nvPr>
        </p:nvGraphicFramePr>
        <p:xfrm>
          <a:off x="1741488" y="4757738"/>
          <a:ext cx="544512" cy="1371600"/>
        </p:xfrm>
        <a:graphic>
          <a:graphicData uri="http://schemas.openxmlformats.org/drawingml/2006/table">
            <a:tbl>
              <a:tblPr/>
              <a:tblGrid>
                <a:gridCol w="544512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54808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71226"/>
              </p:ext>
            </p:extLst>
          </p:nvPr>
        </p:nvGraphicFramePr>
        <p:xfrm>
          <a:off x="2708275" y="4757738"/>
          <a:ext cx="544513" cy="1371600"/>
        </p:xfrm>
        <a:graphic>
          <a:graphicData uri="http://schemas.openxmlformats.org/drawingml/2006/table">
            <a:tbl>
              <a:tblPr/>
              <a:tblGrid>
                <a:gridCol w="544513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20" name="Text Box 64"/>
          <p:cNvSpPr txBox="1">
            <a:spLocks noChangeArrowheads="1"/>
          </p:cNvSpPr>
          <p:nvPr/>
        </p:nvSpPr>
        <p:spPr bwMode="auto">
          <a:xfrm>
            <a:off x="2333625" y="521017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graphicFrame>
        <p:nvGraphicFramePr>
          <p:cNvPr id="1354817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497084"/>
              </p:ext>
            </p:extLst>
          </p:nvPr>
        </p:nvGraphicFramePr>
        <p:xfrm>
          <a:off x="3560763" y="4765675"/>
          <a:ext cx="680731" cy="1371600"/>
        </p:xfrm>
        <a:graphic>
          <a:graphicData uri="http://schemas.openxmlformats.org/drawingml/2006/table">
            <a:tbl>
              <a:tblPr/>
              <a:tblGrid>
                <a:gridCol w="680731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27" name="Text Box 73"/>
          <p:cNvSpPr txBox="1">
            <a:spLocks noChangeArrowheads="1"/>
          </p:cNvSpPr>
          <p:nvPr/>
        </p:nvSpPr>
        <p:spPr bwMode="auto">
          <a:xfrm>
            <a:off x="3259138" y="5210175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,</a:t>
            </a:r>
          </a:p>
        </p:txBody>
      </p:sp>
      <p:graphicFrame>
        <p:nvGraphicFramePr>
          <p:cNvPr id="1354826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870193"/>
              </p:ext>
            </p:extLst>
          </p:nvPr>
        </p:nvGraphicFramePr>
        <p:xfrm>
          <a:off x="4598988" y="4775200"/>
          <a:ext cx="909446" cy="1371600"/>
        </p:xfrm>
        <a:graphic>
          <a:graphicData uri="http://schemas.openxmlformats.org/drawingml/2006/table">
            <a:tbl>
              <a:tblPr/>
              <a:tblGrid>
                <a:gridCol w="909446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2.5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34" name="Text Box 82"/>
          <p:cNvSpPr txBox="1">
            <a:spLocks noChangeArrowheads="1"/>
          </p:cNvSpPr>
          <p:nvPr/>
        </p:nvSpPr>
        <p:spPr bwMode="auto">
          <a:xfrm>
            <a:off x="4224338" y="5210175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,</a:t>
            </a:r>
          </a:p>
        </p:txBody>
      </p:sp>
      <p:graphicFrame>
        <p:nvGraphicFramePr>
          <p:cNvPr id="135483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57568"/>
              </p:ext>
            </p:extLst>
          </p:nvPr>
        </p:nvGraphicFramePr>
        <p:xfrm>
          <a:off x="6427788" y="4779963"/>
          <a:ext cx="708025" cy="1371600"/>
        </p:xfrm>
        <a:graphic>
          <a:graphicData uri="http://schemas.openxmlformats.org/drawingml/2006/table">
            <a:tbl>
              <a:tblPr/>
              <a:tblGrid>
                <a:gridCol w="70802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41" name="Text Box 91"/>
          <p:cNvSpPr txBox="1">
            <a:spLocks noChangeArrowheads="1"/>
          </p:cNvSpPr>
          <p:nvPr/>
        </p:nvSpPr>
        <p:spPr bwMode="auto">
          <a:xfrm>
            <a:off x="5604317" y="5272088"/>
            <a:ext cx="7381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, </a:t>
            </a:r>
            <a:r>
              <a:rPr lang="en-US" smtClean="0"/>
              <a:t>… ,</a:t>
            </a:r>
            <a:endParaRPr lang="en-US"/>
          </a:p>
        </p:txBody>
      </p:sp>
      <p:sp>
        <p:nvSpPr>
          <p:cNvPr id="28742" name="Line 95"/>
          <p:cNvSpPr>
            <a:spLocks noChangeShapeType="1"/>
          </p:cNvSpPr>
          <p:nvPr/>
        </p:nvSpPr>
        <p:spPr bwMode="auto">
          <a:xfrm>
            <a:off x="3623421" y="3481388"/>
            <a:ext cx="7937" cy="20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43" name="Line 96"/>
          <p:cNvSpPr>
            <a:spLocks noChangeShapeType="1"/>
          </p:cNvSpPr>
          <p:nvPr/>
        </p:nvSpPr>
        <p:spPr bwMode="auto">
          <a:xfrm flipH="1">
            <a:off x="3067796" y="3684588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44" name="Line 97"/>
          <p:cNvSpPr>
            <a:spLocks noChangeShapeType="1"/>
          </p:cNvSpPr>
          <p:nvPr/>
        </p:nvSpPr>
        <p:spPr bwMode="auto">
          <a:xfrm>
            <a:off x="3058271" y="34559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45" name="Text Box 98"/>
          <p:cNvSpPr txBox="1">
            <a:spLocks noChangeArrowheads="1"/>
          </p:cNvSpPr>
          <p:nvPr/>
        </p:nvSpPr>
        <p:spPr bwMode="auto">
          <a:xfrm>
            <a:off x="990865" y="4025900"/>
            <a:ext cx="36977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ahoma"/>
                <a:cs typeface="Tahoma"/>
              </a:rPr>
              <a:t>Running for multiple iterations:</a:t>
            </a:r>
          </a:p>
        </p:txBody>
      </p:sp>
      <p:cxnSp>
        <p:nvCxnSpPr>
          <p:cNvPr id="28746" name="Shape 98"/>
          <p:cNvCxnSpPr>
            <a:cxnSpLocks noChangeShapeType="1"/>
            <a:stCxn id="28676" idx="3"/>
            <a:endCxn id="28678" idx="0"/>
          </p:cNvCxnSpPr>
          <p:nvPr/>
        </p:nvCxnSpPr>
        <p:spPr bwMode="auto">
          <a:xfrm>
            <a:off x="2234358" y="2127250"/>
            <a:ext cx="1085850" cy="801688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" name="TextBox 28"/>
          <p:cNvSpPr txBox="1"/>
          <p:nvPr/>
        </p:nvSpPr>
        <p:spPr>
          <a:xfrm>
            <a:off x="4476446" y="3525397"/>
            <a:ext cx="22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PageRank cannot flow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out and accumulates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 bwMode="auto">
          <a:xfrm rot="10800000">
            <a:off x="3999126" y="3349131"/>
            <a:ext cx="477321" cy="46865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2915323" y="3399416"/>
            <a:ext cx="860612" cy="38727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2671465" y="677729"/>
            <a:ext cx="3406606" cy="619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PageRank hogs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376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27" grpId="0"/>
      <p:bldP spid="28734" grpId="0"/>
      <p:bldP spid="28741" grpId="0"/>
      <p:bldP spid="29" grpId="0"/>
      <p:bldP spid="3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Stopping the Hog</a:t>
            </a:r>
          </a:p>
        </p:txBody>
      </p:sp>
      <p:graphicFrame>
        <p:nvGraphicFramePr>
          <p:cNvPr id="135578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88385"/>
              </p:ext>
            </p:extLst>
          </p:nvPr>
        </p:nvGraphicFramePr>
        <p:xfrm>
          <a:off x="5342663" y="1758950"/>
          <a:ext cx="1642029" cy="1371600"/>
        </p:xfrm>
        <a:graphic>
          <a:graphicData uri="http://schemas.openxmlformats.org/drawingml/2006/table">
            <a:tbl>
              <a:tblPr/>
              <a:tblGrid>
                <a:gridCol w="636778"/>
                <a:gridCol w="379205"/>
                <a:gridCol w="626046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5580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67888"/>
              </p:ext>
            </p:extLst>
          </p:nvPr>
        </p:nvGraphicFramePr>
        <p:xfrm>
          <a:off x="3857625" y="1730375"/>
          <a:ext cx="555625" cy="1371600"/>
        </p:xfrm>
        <a:graphic>
          <a:graphicData uri="http://schemas.openxmlformats.org/drawingml/2006/table">
            <a:tbl>
              <a:tblPr/>
              <a:tblGrid>
                <a:gridCol w="55562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g’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y’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a’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55811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584712"/>
              </p:ext>
            </p:extLst>
          </p:nvPr>
        </p:nvGraphicFramePr>
        <p:xfrm>
          <a:off x="7334019" y="1792288"/>
          <a:ext cx="544513" cy="1371600"/>
        </p:xfrm>
        <a:graphic>
          <a:graphicData uri="http://schemas.openxmlformats.org/drawingml/2006/table">
            <a:tbl>
              <a:tblPr/>
              <a:tblGrid>
                <a:gridCol w="544513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48" name="Text Box 43"/>
          <p:cNvSpPr txBox="1">
            <a:spLocks noChangeArrowheads="1"/>
          </p:cNvSpPr>
          <p:nvPr/>
        </p:nvSpPr>
        <p:spPr bwMode="auto">
          <a:xfrm>
            <a:off x="4384704" y="2239103"/>
            <a:ext cx="9460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= </a:t>
            </a:r>
            <a:r>
              <a:rPr lang="en-US" dirty="0" smtClean="0"/>
              <a:t>0.85</a:t>
            </a:r>
            <a:endParaRPr lang="en-US" dirty="0"/>
          </a:p>
        </p:txBody>
      </p:sp>
      <p:sp>
        <p:nvSpPr>
          <p:cNvPr id="30749" name="Text Box 44"/>
          <p:cNvSpPr txBox="1">
            <a:spLocks noChangeArrowheads="1"/>
          </p:cNvSpPr>
          <p:nvPr/>
        </p:nvSpPr>
        <p:spPr bwMode="auto">
          <a:xfrm>
            <a:off x="6959369" y="230101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graphicFrame>
        <p:nvGraphicFramePr>
          <p:cNvPr id="135582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9480"/>
              </p:ext>
            </p:extLst>
          </p:nvPr>
        </p:nvGraphicFramePr>
        <p:xfrm>
          <a:off x="627063" y="4622800"/>
          <a:ext cx="544512" cy="1371600"/>
        </p:xfrm>
        <a:graphic>
          <a:graphicData uri="http://schemas.openxmlformats.org/drawingml/2006/table">
            <a:tbl>
              <a:tblPr/>
              <a:tblGrid>
                <a:gridCol w="544512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56" name="Text Box 61"/>
          <p:cNvSpPr txBox="1">
            <a:spLocks noChangeArrowheads="1"/>
          </p:cNvSpPr>
          <p:nvPr/>
        </p:nvSpPr>
        <p:spPr bwMode="auto">
          <a:xfrm>
            <a:off x="1219200" y="51435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graphicFrame>
        <p:nvGraphicFramePr>
          <p:cNvPr id="1355884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26973"/>
              </p:ext>
            </p:extLst>
          </p:nvPr>
        </p:nvGraphicFramePr>
        <p:xfrm>
          <a:off x="5761049" y="4622800"/>
          <a:ext cx="849064" cy="1371600"/>
        </p:xfrm>
        <a:graphic>
          <a:graphicData uri="http://schemas.openxmlformats.org/drawingml/2006/table">
            <a:tbl>
              <a:tblPr/>
              <a:tblGrid>
                <a:gridCol w="849064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2.48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63" name="Text Box 88"/>
          <p:cNvSpPr txBox="1">
            <a:spLocks noChangeArrowheads="1"/>
          </p:cNvSpPr>
          <p:nvPr/>
        </p:nvSpPr>
        <p:spPr bwMode="auto">
          <a:xfrm>
            <a:off x="3725863" y="4983163"/>
            <a:ext cx="53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,</a:t>
            </a:r>
          </a:p>
        </p:txBody>
      </p:sp>
      <p:graphicFrame>
        <p:nvGraphicFramePr>
          <p:cNvPr id="1355883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957504"/>
              </p:ext>
            </p:extLst>
          </p:nvPr>
        </p:nvGraphicFramePr>
        <p:xfrm>
          <a:off x="8174516" y="1781175"/>
          <a:ext cx="870331" cy="1371600"/>
        </p:xfrm>
        <a:graphic>
          <a:graphicData uri="http://schemas.openxmlformats.org/drawingml/2006/table">
            <a:tbl>
              <a:tblPr/>
              <a:tblGrid>
                <a:gridCol w="870331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70" name="Text Box 103"/>
          <p:cNvSpPr txBox="1">
            <a:spLocks noChangeArrowheads="1"/>
          </p:cNvSpPr>
          <p:nvPr/>
        </p:nvSpPr>
        <p:spPr bwMode="auto">
          <a:xfrm>
            <a:off x="7836625" y="2259741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30771" name="Text Box 109"/>
          <p:cNvSpPr txBox="1">
            <a:spLocks noChangeArrowheads="1"/>
          </p:cNvSpPr>
          <p:nvPr/>
        </p:nvSpPr>
        <p:spPr bwMode="auto">
          <a:xfrm>
            <a:off x="672870" y="4067175"/>
            <a:ext cx="36977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ahoma"/>
                <a:cs typeface="Tahoma"/>
              </a:rPr>
              <a:t>Running for multiple iterations:</a:t>
            </a:r>
          </a:p>
        </p:txBody>
      </p:sp>
      <p:sp>
        <p:nvSpPr>
          <p:cNvPr id="30773" name="Rectangle 3"/>
          <p:cNvSpPr>
            <a:spLocks noChangeArrowheads="1"/>
          </p:cNvSpPr>
          <p:nvPr/>
        </p:nvSpPr>
        <p:spPr bwMode="auto">
          <a:xfrm>
            <a:off x="949919" y="1851025"/>
            <a:ext cx="1119187" cy="5508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Google</a:t>
            </a:r>
          </a:p>
        </p:txBody>
      </p:sp>
      <p:sp>
        <p:nvSpPr>
          <p:cNvPr id="30774" name="Rectangle 4"/>
          <p:cNvSpPr>
            <a:spLocks noChangeArrowheads="1"/>
          </p:cNvSpPr>
          <p:nvPr/>
        </p:nvSpPr>
        <p:spPr bwMode="auto">
          <a:xfrm>
            <a:off x="922931" y="2928938"/>
            <a:ext cx="1119188" cy="5508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Amazon</a:t>
            </a:r>
          </a:p>
        </p:txBody>
      </p:sp>
      <p:sp>
        <p:nvSpPr>
          <p:cNvPr id="30775" name="Rectangle 5"/>
          <p:cNvSpPr>
            <a:spLocks noChangeArrowheads="1"/>
          </p:cNvSpPr>
          <p:nvPr/>
        </p:nvSpPr>
        <p:spPr bwMode="auto">
          <a:xfrm>
            <a:off x="2594569" y="2928938"/>
            <a:ext cx="1119187" cy="5508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Yahoo</a:t>
            </a:r>
          </a:p>
        </p:txBody>
      </p:sp>
      <p:sp>
        <p:nvSpPr>
          <p:cNvPr id="30776" name="Line 6"/>
          <p:cNvSpPr>
            <a:spLocks noChangeShapeType="1"/>
          </p:cNvSpPr>
          <p:nvPr/>
        </p:nvSpPr>
        <p:spPr bwMode="auto">
          <a:xfrm flipV="1">
            <a:off x="1199156" y="2428875"/>
            <a:ext cx="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77" name="Line 7"/>
          <p:cNvSpPr>
            <a:spLocks noChangeShapeType="1"/>
          </p:cNvSpPr>
          <p:nvPr/>
        </p:nvSpPr>
        <p:spPr bwMode="auto">
          <a:xfrm>
            <a:off x="1737319" y="2416175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78" name="Line 8"/>
          <p:cNvSpPr>
            <a:spLocks noChangeShapeType="1"/>
          </p:cNvSpPr>
          <p:nvPr/>
        </p:nvSpPr>
        <p:spPr bwMode="auto">
          <a:xfrm>
            <a:off x="2054819" y="3063875"/>
            <a:ext cx="525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79" name="Line 95"/>
          <p:cNvSpPr>
            <a:spLocks noChangeShapeType="1"/>
          </p:cNvSpPr>
          <p:nvPr/>
        </p:nvSpPr>
        <p:spPr bwMode="auto">
          <a:xfrm>
            <a:off x="3458169" y="3481388"/>
            <a:ext cx="7937" cy="20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0" name="Line 96"/>
          <p:cNvSpPr>
            <a:spLocks noChangeShapeType="1"/>
          </p:cNvSpPr>
          <p:nvPr/>
        </p:nvSpPr>
        <p:spPr bwMode="auto">
          <a:xfrm flipH="1">
            <a:off x="2902544" y="3684588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1" name="Line 97"/>
          <p:cNvSpPr>
            <a:spLocks noChangeShapeType="1"/>
          </p:cNvSpPr>
          <p:nvPr/>
        </p:nvSpPr>
        <p:spPr bwMode="auto">
          <a:xfrm>
            <a:off x="2893019" y="3455988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0782" name="Shape 91"/>
          <p:cNvCxnSpPr>
            <a:cxnSpLocks noChangeShapeType="1"/>
            <a:stCxn id="30773" idx="3"/>
            <a:endCxn id="30775" idx="0"/>
          </p:cNvCxnSpPr>
          <p:nvPr/>
        </p:nvCxnSpPr>
        <p:spPr bwMode="auto">
          <a:xfrm>
            <a:off x="2069106" y="2127250"/>
            <a:ext cx="1085850" cy="801688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graphicFrame>
        <p:nvGraphicFramePr>
          <p:cNvPr id="93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985360"/>
              </p:ext>
            </p:extLst>
          </p:nvPr>
        </p:nvGraphicFramePr>
        <p:xfrm>
          <a:off x="1697038" y="4622800"/>
          <a:ext cx="803791" cy="1371600"/>
        </p:xfrm>
        <a:graphic>
          <a:graphicData uri="http://schemas.openxmlformats.org/drawingml/2006/table">
            <a:tbl>
              <a:tblPr/>
              <a:tblGrid>
                <a:gridCol w="803791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1.85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143593"/>
              </p:ext>
            </p:extLst>
          </p:nvPr>
        </p:nvGraphicFramePr>
        <p:xfrm>
          <a:off x="2930525" y="4622800"/>
          <a:ext cx="815210" cy="1371600"/>
        </p:xfrm>
        <a:graphic>
          <a:graphicData uri="http://schemas.openxmlformats.org/drawingml/2006/table">
            <a:tbl>
              <a:tblPr/>
              <a:tblGrid>
                <a:gridCol w="81521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2.21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535182"/>
              </p:ext>
            </p:extLst>
          </p:nvPr>
        </p:nvGraphicFramePr>
        <p:xfrm>
          <a:off x="4164013" y="4622800"/>
          <a:ext cx="826628" cy="1371600"/>
        </p:xfrm>
        <a:graphic>
          <a:graphicData uri="http://schemas.openxmlformats.org/drawingml/2006/table">
            <a:tbl>
              <a:tblPr/>
              <a:tblGrid>
                <a:gridCol w="826628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2.36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/>
                          <a:cs typeface="Tahoma"/>
                        </a:rPr>
                        <a:t>0.32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01" name="Text Box 88"/>
          <p:cNvSpPr txBox="1">
            <a:spLocks noChangeArrowheads="1"/>
          </p:cNvSpPr>
          <p:nvPr/>
        </p:nvSpPr>
        <p:spPr bwMode="auto">
          <a:xfrm>
            <a:off x="2420938" y="4992688"/>
            <a:ext cx="53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,</a:t>
            </a:r>
          </a:p>
        </p:txBody>
      </p:sp>
      <p:sp>
        <p:nvSpPr>
          <p:cNvPr id="32" name="Text Box 91"/>
          <p:cNvSpPr txBox="1">
            <a:spLocks noChangeArrowheads="1"/>
          </p:cNvSpPr>
          <p:nvPr/>
        </p:nvSpPr>
        <p:spPr bwMode="auto">
          <a:xfrm>
            <a:off x="5009405" y="5040253"/>
            <a:ext cx="7381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, </a:t>
            </a:r>
            <a:r>
              <a:rPr lang="en-US" dirty="0" smtClean="0"/>
              <a:t>… ,</a:t>
            </a:r>
            <a:endParaRPr lang="en-US" dirty="0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561243" y="2248348"/>
            <a:ext cx="860612" cy="38727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 bwMode="auto">
          <a:xfrm>
            <a:off x="8026998" y="1561652"/>
            <a:ext cx="1138517" cy="187003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07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3" grpId="0"/>
      <p:bldP spid="30801" grpId="0"/>
      <p:bldP spid="3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Improved PageRank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58938"/>
            <a:ext cx="7866961" cy="4532312"/>
          </a:xfrm>
        </p:spPr>
        <p:txBody>
          <a:bodyPr/>
          <a:lstStyle/>
          <a:p>
            <a:r>
              <a:rPr lang="en-US" sz="2400" dirty="0" smtClean="0"/>
              <a:t>Remove out-degree 0 nodes (or consider them to refer back to referrer)</a:t>
            </a:r>
          </a:p>
          <a:p>
            <a:r>
              <a:rPr lang="en-US" sz="2400" dirty="0" smtClean="0"/>
              <a:t>Add </a:t>
            </a:r>
            <a:r>
              <a:rPr lang="en-US" sz="2400" dirty="0" smtClean="0">
                <a:solidFill>
                  <a:srgbClr val="FF9900"/>
                </a:solidFill>
              </a:rPr>
              <a:t>decay factor d </a:t>
            </a:r>
            <a:r>
              <a:rPr lang="en-US" sz="2400" dirty="0" smtClean="0"/>
              <a:t>to deal with sinks</a:t>
            </a:r>
          </a:p>
          <a:p>
            <a:endParaRPr lang="en-US" sz="2400" dirty="0" smtClean="0"/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r>
              <a:rPr lang="en-US" sz="2400" dirty="0" smtClean="0">
                <a:sym typeface="Symbol" pitchFamily="18" charset="2"/>
              </a:rPr>
              <a:t>Typical value: </a:t>
            </a:r>
            <a:r>
              <a:rPr lang="en-US" sz="2400" i="1" dirty="0" smtClean="0">
                <a:sym typeface="Symbol" pitchFamily="18" charset="2"/>
              </a:rPr>
              <a:t>d</a:t>
            </a:r>
            <a:r>
              <a:rPr lang="en-US" sz="2400" dirty="0" smtClean="0">
                <a:sym typeface="Symbol" pitchFamily="18" charset="2"/>
              </a:rPr>
              <a:t>=0.85</a:t>
            </a:r>
          </a:p>
          <a:p>
            <a:endParaRPr lang="en-US" sz="2400" dirty="0" smtClean="0">
              <a:sym typeface="Symbol" pitchFamily="18" charset="2"/>
            </a:endParaRPr>
          </a:p>
          <a:p>
            <a:r>
              <a:rPr lang="en-US" sz="2400" dirty="0" smtClean="0">
                <a:sym typeface="Symbol" pitchFamily="18" charset="2"/>
              </a:rPr>
              <a:t>Intuition in the idea of the “</a:t>
            </a:r>
            <a:r>
              <a:rPr lang="en-US" sz="2400" dirty="0" smtClean="0">
                <a:solidFill>
                  <a:srgbClr val="FF9900"/>
                </a:solidFill>
                <a:sym typeface="Symbol" pitchFamily="18" charset="2"/>
              </a:rPr>
              <a:t>random surfer</a:t>
            </a:r>
            <a:r>
              <a:rPr lang="en-US" sz="2400" dirty="0" smtClean="0">
                <a:sym typeface="Symbol" pitchFamily="18" charset="2"/>
              </a:rPr>
              <a:t>”:</a:t>
            </a:r>
          </a:p>
          <a:p>
            <a:pPr lvl="1"/>
            <a:r>
              <a:rPr lang="en-US" dirty="0" smtClean="0">
                <a:sym typeface="Symbol" pitchFamily="18" charset="2"/>
              </a:rPr>
              <a:t>Surfer occasionally stops following link sequence and jumps to new random page, with probability 1 - </a:t>
            </a:r>
            <a:r>
              <a:rPr lang="en-US" i="1" dirty="0" smtClean="0">
                <a:sym typeface="Symbol" pitchFamily="18" charset="2"/>
              </a:rPr>
              <a:t>d</a:t>
            </a:r>
            <a:endParaRPr lang="en-US" dirty="0" smtClean="0">
              <a:sym typeface="Symbol" pitchFamily="18" charset="2"/>
            </a:endParaRPr>
          </a:p>
          <a:p>
            <a:pPr>
              <a:buNone/>
            </a:pPr>
            <a:endParaRPr lang="en-US" sz="2400" dirty="0" smtClean="0">
              <a:sym typeface="Symbol" pitchFamily="18" charset="2"/>
            </a:endParaRPr>
          </a:p>
          <a:p>
            <a:pPr>
              <a:buNone/>
            </a:pPr>
            <a:endParaRPr lang="en-US" sz="2400" dirty="0" smtClean="0">
              <a:sym typeface="Symbol" pitchFamily="18" charset="2"/>
            </a:endParaRPr>
          </a:p>
        </p:txBody>
      </p:sp>
      <p:graphicFrame>
        <p:nvGraphicFramePr>
          <p:cNvPr id="1302532" name="Object 4"/>
          <p:cNvGraphicFramePr>
            <a:graphicFrameLocks noChangeAspect="1"/>
          </p:cNvGraphicFramePr>
          <p:nvPr/>
        </p:nvGraphicFramePr>
        <p:xfrm>
          <a:off x="1758778" y="2955275"/>
          <a:ext cx="67278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Equation" r:id="rId3" imgW="3009600" imgH="457200" progId="Equation.3">
                  <p:embed/>
                </p:oleObj>
              </mc:Choice>
              <mc:Fallback>
                <p:oleObj name="Equation" r:id="rId3" imgW="300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778" y="2955275"/>
                        <a:ext cx="672782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03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encodings: Adding edge types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872291" y="3765176"/>
            <a:ext cx="3055171" cy="2689412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(Alice, </a:t>
            </a:r>
            <a:r>
              <a:rPr lang="en-US" sz="1600" dirty="0" smtClean="0">
                <a:solidFill>
                  <a:srgbClr val="33CC33"/>
                </a:solidFill>
              </a:rPr>
              <a:t>fan-of,</a:t>
            </a:r>
            <a:r>
              <a:rPr lang="en-US" sz="1600" dirty="0" smtClean="0"/>
              <a:t> Facebook)</a:t>
            </a:r>
          </a:p>
          <a:p>
            <a:pPr>
              <a:buNone/>
            </a:pPr>
            <a:r>
              <a:rPr lang="en-US" sz="1600" dirty="0" smtClean="0"/>
              <a:t>(Alice, </a:t>
            </a:r>
            <a:r>
              <a:rPr lang="en-US" sz="1600" dirty="0" smtClean="0">
                <a:solidFill>
                  <a:srgbClr val="33CC33"/>
                </a:solidFill>
              </a:rPr>
              <a:t>friend-of,</a:t>
            </a:r>
            <a:r>
              <a:rPr lang="en-US" sz="1600" dirty="0" smtClean="0"/>
              <a:t> </a:t>
            </a:r>
            <a:r>
              <a:rPr lang="en-US" sz="1600" dirty="0" err="1" smtClean="0"/>
              <a:t>Sunita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(Jose, </a:t>
            </a:r>
            <a:r>
              <a:rPr lang="en-US" sz="1600" dirty="0" smtClean="0">
                <a:solidFill>
                  <a:srgbClr val="33CC33"/>
                </a:solidFill>
              </a:rPr>
              <a:t>fan-of, </a:t>
            </a:r>
            <a:r>
              <a:rPr lang="en-US" sz="1600" dirty="0"/>
              <a:t>Twitter)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(Jose, </a:t>
            </a:r>
            <a:r>
              <a:rPr lang="en-US" sz="1600" dirty="0" smtClean="0">
                <a:solidFill>
                  <a:srgbClr val="33CC33"/>
                </a:solidFill>
              </a:rPr>
              <a:t>friend-of, </a:t>
            </a:r>
            <a:r>
              <a:rPr lang="en-US" sz="1600" dirty="0" err="1" smtClean="0"/>
              <a:t>Sunita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(Mikhail, </a:t>
            </a:r>
            <a:r>
              <a:rPr lang="en-US" sz="1600" dirty="0" smtClean="0">
                <a:solidFill>
                  <a:srgbClr val="33CC33"/>
                </a:solidFill>
              </a:rPr>
              <a:t>fan-of, </a:t>
            </a:r>
            <a:r>
              <a:rPr lang="en-US" sz="1600" dirty="0" smtClean="0"/>
              <a:t>Facebook)</a:t>
            </a:r>
          </a:p>
          <a:p>
            <a:pPr>
              <a:buNone/>
            </a:pPr>
            <a:r>
              <a:rPr lang="en-US" sz="1600" dirty="0" smtClean="0"/>
              <a:t>(Mikhail, </a:t>
            </a:r>
            <a:r>
              <a:rPr lang="en-US" sz="1600" dirty="0" smtClean="0">
                <a:solidFill>
                  <a:srgbClr val="33CC33"/>
                </a:solidFill>
              </a:rPr>
              <a:t>fan-of,</a:t>
            </a:r>
            <a:r>
              <a:rPr lang="en-US" sz="1600" dirty="0" smtClean="0"/>
              <a:t> </a:t>
            </a:r>
            <a:r>
              <a:rPr lang="en-US" sz="1600" dirty="0"/>
              <a:t>Twitter)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Sunita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33CC33"/>
                </a:solidFill>
              </a:rPr>
              <a:t>fan-of,</a:t>
            </a:r>
            <a:r>
              <a:rPr lang="en-US" sz="1600" dirty="0" smtClean="0"/>
              <a:t> Facebook)</a:t>
            </a:r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Sunita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33CC33"/>
                </a:solidFill>
              </a:rPr>
              <a:t>friend-of,</a:t>
            </a:r>
            <a:r>
              <a:rPr lang="en-US" sz="1600" dirty="0" smtClean="0"/>
              <a:t> Alice)</a:t>
            </a:r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Sunita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33CC33"/>
                </a:solidFill>
              </a:rPr>
              <a:t>friend-of, </a:t>
            </a:r>
            <a:r>
              <a:rPr lang="en-US" sz="1600" dirty="0" smtClean="0"/>
              <a:t>Jose)</a:t>
            </a:r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6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004" y="2465389"/>
            <a:ext cx="462167" cy="462167"/>
          </a:xfrm>
          <a:prstGeom prst="rect">
            <a:avLst/>
          </a:prstGeom>
          <a:noFill/>
        </p:spPr>
      </p:pic>
      <p:pic>
        <p:nvPicPr>
          <p:cNvPr id="7" name="Picture 6" descr="C:\Users\zives\Downloads\clie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9349" y="1582551"/>
            <a:ext cx="408482" cy="408482"/>
          </a:xfrm>
          <a:prstGeom prst="rect">
            <a:avLst/>
          </a:prstGeom>
          <a:noFill/>
        </p:spPr>
      </p:pic>
      <p:pic>
        <p:nvPicPr>
          <p:cNvPr id="8" name="Picture 7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2950" y="1463164"/>
            <a:ext cx="645857" cy="645857"/>
          </a:xfrm>
          <a:prstGeom prst="rect">
            <a:avLst/>
          </a:prstGeom>
          <a:noFill/>
        </p:spPr>
      </p:pic>
      <p:pic>
        <p:nvPicPr>
          <p:cNvPr id="9" name="Picture 5" descr="C:\Users\zives\Downloads\client_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525497" y="2504324"/>
            <a:ext cx="408482" cy="408482"/>
          </a:xfrm>
          <a:prstGeom prst="rect">
            <a:avLst/>
          </a:prstGeom>
          <a:noFill/>
        </p:spPr>
      </p:pic>
      <p:pic>
        <p:nvPicPr>
          <p:cNvPr id="10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326371" y="2480138"/>
            <a:ext cx="462167" cy="462167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>
            <a:stCxn id="7" idx="1"/>
            <a:endCxn id="8" idx="3"/>
          </p:cNvCxnSpPr>
          <p:nvPr/>
        </p:nvCxnSpPr>
        <p:spPr bwMode="auto">
          <a:xfrm rot="10800000">
            <a:off x="3888807" y="1786094"/>
            <a:ext cx="850542" cy="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6" idx="0"/>
            <a:endCxn id="8" idx="1"/>
          </p:cNvCxnSpPr>
          <p:nvPr/>
        </p:nvCxnSpPr>
        <p:spPr bwMode="auto">
          <a:xfrm rot="5400000" flipH="1" flipV="1">
            <a:off x="2455871" y="1678310"/>
            <a:ext cx="679296" cy="894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 bwMode="auto">
          <a:xfrm flipV="1">
            <a:off x="3788538" y="2708565"/>
            <a:ext cx="736959" cy="2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10" idx="1"/>
            <a:endCxn id="6" idx="3"/>
          </p:cNvCxnSpPr>
          <p:nvPr/>
        </p:nvCxnSpPr>
        <p:spPr bwMode="auto">
          <a:xfrm rot="10800000">
            <a:off x="2579171" y="2696474"/>
            <a:ext cx="747200" cy="14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10" idx="0"/>
            <a:endCxn id="8" idx="2"/>
          </p:cNvCxnSpPr>
          <p:nvPr/>
        </p:nvCxnSpPr>
        <p:spPr bwMode="auto">
          <a:xfrm rot="5400000" flipH="1" flipV="1">
            <a:off x="3376109" y="2290368"/>
            <a:ext cx="371117" cy="8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6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9563" y="2067848"/>
            <a:ext cx="645857" cy="645857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7" idx="3"/>
            <a:endCxn id="16" idx="0"/>
          </p:cNvCxnSpPr>
          <p:nvPr/>
        </p:nvCxnSpPr>
        <p:spPr bwMode="auto">
          <a:xfrm>
            <a:off x="5147831" y="1786792"/>
            <a:ext cx="814661" cy="281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3"/>
            <a:endCxn id="16" idx="1"/>
          </p:cNvCxnSpPr>
          <p:nvPr/>
        </p:nvCxnSpPr>
        <p:spPr bwMode="auto">
          <a:xfrm flipV="1">
            <a:off x="4933979" y="2390777"/>
            <a:ext cx="705584" cy="3177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025648" y="28538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Alice</a:t>
            </a:r>
            <a:endParaRPr lang="en-US" sz="180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016" y="286856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Sunita</a:t>
            </a:r>
            <a:endParaRPr lang="en-US" sz="180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4382" y="2846440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Jose</a:t>
            </a:r>
            <a:endParaRPr lang="en-US" sz="180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47624" y="191729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Mikhail</a:t>
            </a:r>
            <a:endParaRPr lang="en-US" sz="180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68999" y="146746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Facebook</a:t>
            </a:r>
            <a:endParaRPr lang="en-US" sz="1800">
              <a:latin typeface="+mn-lt"/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5400000">
            <a:off x="3991087" y="3324115"/>
            <a:ext cx="462579" cy="398032"/>
          </a:xfrm>
          <a:prstGeom prst="rightArrow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06008" y="1519178"/>
            <a:ext cx="655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20048" y="2411455"/>
            <a:ext cx="861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95933" y="2426204"/>
            <a:ext cx="86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34637" y="2153359"/>
            <a:ext cx="71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 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88455" y="1939507"/>
            <a:ext cx="71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 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18382" y="2261801"/>
            <a:ext cx="655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03866" y="1615043"/>
            <a:ext cx="6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236314" y="2212261"/>
            <a:ext cx="87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Twitter</a:t>
            </a:r>
            <a:endParaRPr lang="en-US" sz="1800" dirty="0">
              <a:latin typeface="+mn-lt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43D85-9F1A-439E-94A8-E881DCA7F64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1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</a:t>
            </a:r>
            <a:r>
              <a:rPr lang="en-US" smtClean="0"/>
              <a:t>on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09252"/>
            <a:ext cx="7895216" cy="4781998"/>
          </a:xfrm>
        </p:spPr>
        <p:txBody>
          <a:bodyPr/>
          <a:lstStyle/>
          <a:p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Of the form: page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currentWeightOfPage</a:t>
            </a:r>
            <a:r>
              <a:rPr lang="en-US" dirty="0" smtClean="0">
                <a:sym typeface="Wingdings" pitchFamily="2" charset="2"/>
              </a:rPr>
              <a:t>, {adjacency list})</a:t>
            </a:r>
            <a:endParaRPr lang="en-US" dirty="0" smtClean="0"/>
          </a:p>
          <a:p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Page p “propagates” 1/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p</a:t>
            </a:r>
            <a:r>
              <a:rPr lang="en-US" dirty="0" smtClean="0"/>
              <a:t> of its d * weight(p) to the destinations of its out-edges (think like a vertex!)</a:t>
            </a:r>
          </a:p>
          <a:p>
            <a:r>
              <a:rPr lang="en-US" dirty="0" smtClean="0"/>
              <a:t>Reduce</a:t>
            </a:r>
          </a:p>
          <a:p>
            <a:pPr lvl="1"/>
            <a:r>
              <a:rPr lang="en-US" dirty="0" smtClean="0"/>
              <a:t>p-</a:t>
            </a:r>
            <a:r>
              <a:rPr lang="en-US" dirty="0" err="1" smtClean="0"/>
              <a:t>th</a:t>
            </a:r>
            <a:r>
              <a:rPr lang="en-US" dirty="0" smtClean="0"/>
              <a:t> page sums the incoming weights and adds (1-d), to get its weight’(p)</a:t>
            </a:r>
          </a:p>
          <a:p>
            <a:r>
              <a:rPr lang="en-US" dirty="0" smtClean="0"/>
              <a:t>Iterate until convergence</a:t>
            </a:r>
          </a:p>
          <a:p>
            <a:pPr lvl="1"/>
            <a:r>
              <a:rPr lang="en-US" dirty="0" smtClean="0"/>
              <a:t>Common practice: run some fixed number of times, e.g., 25x</a:t>
            </a:r>
          </a:p>
          <a:p>
            <a:pPr lvl="1"/>
            <a:r>
              <a:rPr lang="en-US" dirty="0" smtClean="0"/>
              <a:t>Alternatively: Test after each iteration with a second </a:t>
            </a:r>
            <a:r>
              <a:rPr lang="en-US" dirty="0" err="1" smtClean="0"/>
              <a:t>MapReduce</a:t>
            </a:r>
            <a:r>
              <a:rPr lang="en-US" dirty="0" smtClean="0"/>
              <a:t> job, to determine the maximum change between old and new weights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5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r>
              <a:rPr lang="en-US" smtClean="0"/>
              <a:t>and Take-aways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had a whirlwind tour of common kinds of algorithms used on the Web</a:t>
            </a:r>
          </a:p>
          <a:p>
            <a:pPr lvl="1"/>
            <a:r>
              <a:rPr lang="en-US" dirty="0" smtClean="0"/>
              <a:t>Path analysis: route planning, games, keyword search, etc.</a:t>
            </a:r>
          </a:p>
          <a:p>
            <a:pPr lvl="1"/>
            <a:r>
              <a:rPr lang="en-US" dirty="0" smtClean="0"/>
              <a:t>Clustering and classification: mining, recommendations, spam filtering, context-sensitive search, ad placement, etc.</a:t>
            </a:r>
          </a:p>
          <a:p>
            <a:pPr lvl="1"/>
            <a:r>
              <a:rPr lang="en-US" dirty="0" smtClean="0"/>
              <a:t>Link analysis: </a:t>
            </a:r>
            <a:r>
              <a:rPr lang="en-US" dirty="0" smtClean="0"/>
              <a:t>ranking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Many such algorithms (though not all) have a reasonably straightforward, often </a:t>
            </a:r>
            <a:r>
              <a:rPr lang="en-US" dirty="0" smtClean="0">
                <a:solidFill>
                  <a:srgbClr val="FF9900"/>
                </a:solidFill>
              </a:rPr>
              <a:t>iterative</a:t>
            </a:r>
            <a:r>
              <a:rPr lang="en-US" dirty="0" smtClean="0"/>
              <a:t>, </a:t>
            </a:r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8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Data-Intensive Text Processing with </a:t>
            </a:r>
            <a:r>
              <a:rPr lang="en-US" dirty="0" err="1"/>
              <a:t>MapReduce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Jimmy Lin and Chris </a:t>
            </a:r>
            <a:r>
              <a:rPr lang="en-US" dirty="0" smtClean="0"/>
              <a:t>Dyer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Morgan &amp; Claypool Publishers, </a:t>
            </a:r>
            <a:r>
              <a:rPr lang="en-US" dirty="0" smtClean="0"/>
              <a:t>2010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http://lintool.github.io/MapReduceAlgorithms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67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Stay tuned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965" y="5782856"/>
            <a:ext cx="7686675" cy="7429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 smtClean="0"/>
              <a:t>Next time you will learn about: </a:t>
            </a:r>
            <a:br>
              <a:rPr lang="en-US" sz="2000" dirty="0" smtClean="0"/>
            </a:br>
            <a:r>
              <a:rPr lang="en-US" sz="2000" b="1" dirty="0" smtClean="0">
                <a:solidFill>
                  <a:srgbClr val="00CC00"/>
                </a:solidFill>
              </a:rPr>
              <a:t>Beyond </a:t>
            </a:r>
            <a:r>
              <a:rPr lang="en-US" sz="2000" b="1" dirty="0" err="1" smtClean="0">
                <a:solidFill>
                  <a:srgbClr val="00CC00"/>
                </a:solidFill>
              </a:rPr>
              <a:t>MapReduce</a:t>
            </a:r>
            <a:endParaRPr lang="en-US" sz="2000" b="1" dirty="0">
              <a:solidFill>
                <a:srgbClr val="00CC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 descr="6850216422_edc28103cf_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7789" y="1716112"/>
            <a:ext cx="5898776" cy="39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52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963" y="304800"/>
            <a:ext cx="8174037" cy="990600"/>
          </a:xfrm>
        </p:spPr>
        <p:txBody>
          <a:bodyPr/>
          <a:lstStyle/>
          <a:p>
            <a:r>
              <a:rPr lang="en-US" smtClean="0"/>
              <a:t>Graph encodings: Adding weights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700169" y="3765176"/>
            <a:ext cx="3302598" cy="2689412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(Alice, </a:t>
            </a:r>
            <a:r>
              <a:rPr lang="en-US" sz="1600" dirty="0" smtClean="0">
                <a:solidFill>
                  <a:srgbClr val="33CC33"/>
                </a:solidFill>
              </a:rPr>
              <a:t>fan-of, </a:t>
            </a:r>
            <a:r>
              <a:rPr lang="en-US" sz="1600" dirty="0" smtClean="0">
                <a:solidFill>
                  <a:srgbClr val="FF0000"/>
                </a:solidFill>
              </a:rPr>
              <a:t>0.5,</a:t>
            </a:r>
            <a:r>
              <a:rPr lang="en-US" sz="1600" dirty="0" smtClean="0"/>
              <a:t> Facebook)</a:t>
            </a:r>
          </a:p>
          <a:p>
            <a:pPr>
              <a:buNone/>
            </a:pPr>
            <a:r>
              <a:rPr lang="en-US" sz="1600" dirty="0" smtClean="0"/>
              <a:t>(Alice, </a:t>
            </a:r>
            <a:r>
              <a:rPr lang="en-US" sz="1600" dirty="0" smtClean="0">
                <a:solidFill>
                  <a:srgbClr val="33CC33"/>
                </a:solidFill>
              </a:rPr>
              <a:t>friend-of,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0.9, </a:t>
            </a:r>
            <a:r>
              <a:rPr lang="en-US" sz="1600" dirty="0" err="1" smtClean="0"/>
              <a:t>Sunita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(Jose, </a:t>
            </a:r>
            <a:r>
              <a:rPr lang="en-US" sz="1600" dirty="0" smtClean="0">
                <a:solidFill>
                  <a:srgbClr val="33CC33"/>
                </a:solidFill>
              </a:rPr>
              <a:t>fan-of, </a:t>
            </a:r>
            <a:r>
              <a:rPr lang="en-US" sz="1600" dirty="0" smtClean="0">
                <a:solidFill>
                  <a:srgbClr val="FF0000"/>
                </a:solidFill>
              </a:rPr>
              <a:t>0.5,</a:t>
            </a:r>
            <a:r>
              <a:rPr lang="en-US" sz="1600" dirty="0" smtClean="0">
                <a:solidFill>
                  <a:srgbClr val="33CC33"/>
                </a:solidFill>
              </a:rPr>
              <a:t> </a:t>
            </a:r>
            <a:r>
              <a:rPr lang="en-US" sz="1600" dirty="0"/>
              <a:t>Twitter)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(Jose, </a:t>
            </a:r>
            <a:r>
              <a:rPr lang="en-US" sz="1600" dirty="0" smtClean="0">
                <a:solidFill>
                  <a:srgbClr val="33CC33"/>
                </a:solidFill>
              </a:rPr>
              <a:t>friend-of, </a:t>
            </a:r>
            <a:r>
              <a:rPr lang="en-US" sz="1600" dirty="0" smtClean="0">
                <a:solidFill>
                  <a:srgbClr val="FF0000"/>
                </a:solidFill>
              </a:rPr>
              <a:t>0.3,</a:t>
            </a:r>
            <a:r>
              <a:rPr lang="en-US" sz="1600" dirty="0" smtClean="0">
                <a:solidFill>
                  <a:srgbClr val="33CC33"/>
                </a:solidFill>
              </a:rPr>
              <a:t> </a:t>
            </a:r>
            <a:r>
              <a:rPr lang="en-US" sz="1600" dirty="0" err="1" smtClean="0"/>
              <a:t>Sunita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(Mikhail, </a:t>
            </a:r>
            <a:r>
              <a:rPr lang="en-US" sz="1600" dirty="0" smtClean="0">
                <a:solidFill>
                  <a:srgbClr val="33CC33"/>
                </a:solidFill>
              </a:rPr>
              <a:t>fan-of, </a:t>
            </a:r>
            <a:r>
              <a:rPr lang="en-US" sz="1600" dirty="0" smtClean="0">
                <a:solidFill>
                  <a:srgbClr val="FF0000"/>
                </a:solidFill>
              </a:rPr>
              <a:t>0.8, </a:t>
            </a:r>
            <a:r>
              <a:rPr lang="en-US" sz="1600" dirty="0" smtClean="0"/>
              <a:t>Facebook)</a:t>
            </a:r>
          </a:p>
          <a:p>
            <a:pPr>
              <a:buNone/>
            </a:pPr>
            <a:r>
              <a:rPr lang="en-US" sz="1600" dirty="0" smtClean="0"/>
              <a:t>(Mikhail, </a:t>
            </a:r>
            <a:r>
              <a:rPr lang="en-US" sz="1600" dirty="0" smtClean="0">
                <a:solidFill>
                  <a:srgbClr val="33CC33"/>
                </a:solidFill>
              </a:rPr>
              <a:t>fan-of,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0.7, </a:t>
            </a:r>
            <a:r>
              <a:rPr lang="en-US" sz="1600" dirty="0"/>
              <a:t>Twitter)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Sunita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33CC33"/>
                </a:solidFill>
              </a:rPr>
              <a:t>fan-of,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0.7, </a:t>
            </a:r>
            <a:r>
              <a:rPr lang="en-US" sz="1600" dirty="0" smtClean="0"/>
              <a:t>Facebook)</a:t>
            </a:r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Sunita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33CC33"/>
                </a:solidFill>
              </a:rPr>
              <a:t>friend-of,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0.9, </a:t>
            </a:r>
            <a:r>
              <a:rPr lang="en-US" sz="1600" dirty="0" smtClean="0"/>
              <a:t>Alice)</a:t>
            </a:r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Sunita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33CC33"/>
                </a:solidFill>
              </a:rPr>
              <a:t>friend-of, </a:t>
            </a:r>
            <a:r>
              <a:rPr lang="en-US" sz="1600" dirty="0" smtClean="0">
                <a:solidFill>
                  <a:srgbClr val="FF0000"/>
                </a:solidFill>
              </a:rPr>
              <a:t>0.3, </a:t>
            </a:r>
            <a:r>
              <a:rPr lang="en-US" sz="1600" dirty="0" smtClean="0"/>
              <a:t>Jose)</a:t>
            </a:r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6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004" y="2465389"/>
            <a:ext cx="462167" cy="462167"/>
          </a:xfrm>
          <a:prstGeom prst="rect">
            <a:avLst/>
          </a:prstGeom>
          <a:noFill/>
        </p:spPr>
      </p:pic>
      <p:pic>
        <p:nvPicPr>
          <p:cNvPr id="7" name="Picture 6" descr="C:\Users\zives\Downloads\clie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9349" y="1582551"/>
            <a:ext cx="408482" cy="408482"/>
          </a:xfrm>
          <a:prstGeom prst="rect">
            <a:avLst/>
          </a:prstGeom>
          <a:noFill/>
        </p:spPr>
      </p:pic>
      <p:pic>
        <p:nvPicPr>
          <p:cNvPr id="8" name="Picture 7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2950" y="1463164"/>
            <a:ext cx="645857" cy="645857"/>
          </a:xfrm>
          <a:prstGeom prst="rect">
            <a:avLst/>
          </a:prstGeom>
          <a:noFill/>
        </p:spPr>
      </p:pic>
      <p:pic>
        <p:nvPicPr>
          <p:cNvPr id="9" name="Picture 5" descr="C:\Users\zives\Downloads\client_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525497" y="2504324"/>
            <a:ext cx="408482" cy="408482"/>
          </a:xfrm>
          <a:prstGeom prst="rect">
            <a:avLst/>
          </a:prstGeom>
          <a:noFill/>
        </p:spPr>
      </p:pic>
      <p:pic>
        <p:nvPicPr>
          <p:cNvPr id="10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326371" y="2480138"/>
            <a:ext cx="462167" cy="462167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>
            <a:stCxn id="7" idx="1"/>
            <a:endCxn id="8" idx="3"/>
          </p:cNvCxnSpPr>
          <p:nvPr/>
        </p:nvCxnSpPr>
        <p:spPr bwMode="auto">
          <a:xfrm rot="10800000">
            <a:off x="3888807" y="1786094"/>
            <a:ext cx="850542" cy="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6" idx="0"/>
            <a:endCxn id="8" idx="1"/>
          </p:cNvCxnSpPr>
          <p:nvPr/>
        </p:nvCxnSpPr>
        <p:spPr bwMode="auto">
          <a:xfrm rot="5400000" flipH="1" flipV="1">
            <a:off x="2455871" y="1678310"/>
            <a:ext cx="679296" cy="894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 bwMode="auto">
          <a:xfrm flipV="1">
            <a:off x="3788538" y="2708565"/>
            <a:ext cx="736959" cy="2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10" idx="1"/>
            <a:endCxn id="6" idx="3"/>
          </p:cNvCxnSpPr>
          <p:nvPr/>
        </p:nvCxnSpPr>
        <p:spPr bwMode="auto">
          <a:xfrm rot="10800000">
            <a:off x="2579171" y="2696474"/>
            <a:ext cx="747200" cy="14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10" idx="0"/>
            <a:endCxn id="8" idx="2"/>
          </p:cNvCxnSpPr>
          <p:nvPr/>
        </p:nvCxnSpPr>
        <p:spPr bwMode="auto">
          <a:xfrm rot="5400000" flipH="1" flipV="1">
            <a:off x="3376109" y="2290368"/>
            <a:ext cx="371117" cy="8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6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9563" y="2067848"/>
            <a:ext cx="645857" cy="645857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7" idx="3"/>
            <a:endCxn id="16" idx="0"/>
          </p:cNvCxnSpPr>
          <p:nvPr/>
        </p:nvCxnSpPr>
        <p:spPr bwMode="auto">
          <a:xfrm>
            <a:off x="5147831" y="1786792"/>
            <a:ext cx="814661" cy="281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3"/>
            <a:endCxn id="16" idx="1"/>
          </p:cNvCxnSpPr>
          <p:nvPr/>
        </p:nvCxnSpPr>
        <p:spPr bwMode="auto">
          <a:xfrm flipV="1">
            <a:off x="4933979" y="2390777"/>
            <a:ext cx="705584" cy="3177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025648" y="28538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Alice</a:t>
            </a:r>
            <a:endParaRPr lang="en-US" sz="180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016" y="286856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Sunita</a:t>
            </a:r>
            <a:endParaRPr lang="en-US" sz="180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4382" y="2846440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Jose</a:t>
            </a:r>
            <a:endParaRPr lang="en-US" sz="180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47624" y="191729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+mn-lt"/>
              </a:rPr>
              <a:t>Mikhail</a:t>
            </a:r>
            <a:endParaRPr lang="en-US" sz="180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68999" y="146746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 smtClean="0">
                <a:latin typeface="+mn-lt"/>
              </a:rPr>
              <a:t>Facebook</a:t>
            </a:r>
            <a:endParaRPr lang="en-US" sz="1800">
              <a:latin typeface="+mn-lt"/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5400000">
            <a:off x="3991087" y="3324115"/>
            <a:ext cx="462579" cy="398032"/>
          </a:xfrm>
          <a:prstGeom prst="rightArrow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06008" y="1519178"/>
            <a:ext cx="655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20048" y="2411455"/>
            <a:ext cx="861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95933" y="2426204"/>
            <a:ext cx="86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34637" y="2153359"/>
            <a:ext cx="71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 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88455" y="1939507"/>
            <a:ext cx="71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 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18382" y="2261801"/>
            <a:ext cx="655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03866" y="1615043"/>
            <a:ext cx="6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53958" y="2000922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0.5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12718" y="2723478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0.9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01789" y="2176629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0.7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21163" y="270554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0.3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52047" y="180369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0.8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0969" y="1945339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0.7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45336" y="2571075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0.5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236314" y="2212261"/>
            <a:ext cx="87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Twitter</a:t>
            </a:r>
            <a:endParaRPr lang="en-US" sz="1800" dirty="0">
              <a:latin typeface="+mn-lt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43D85-9F1A-439E-94A8-E881DCA7F64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88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canini-ingi2145">
  <a:themeElements>
    <a:clrScheme name="lectur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lectur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mcanini-ingi2145.thmx</Template>
  <TotalTime>40128</TotalTime>
  <Words>5446</Words>
  <Application>Microsoft Macintosh PowerPoint</Application>
  <PresentationFormat>On-screen Show (4:3)</PresentationFormat>
  <Paragraphs>1435</Paragraphs>
  <Slides>83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5" baseType="lpstr">
      <vt:lpstr>mcanini-ingi2145</vt:lpstr>
      <vt:lpstr>Equation</vt:lpstr>
      <vt:lpstr>INGI2145: CLOUD COMPUTING (Fall 2014)</vt:lpstr>
      <vt:lpstr>What we have seen so far</vt:lpstr>
      <vt:lpstr>Beyond average/sum/count</vt:lpstr>
      <vt:lpstr>Plan for today</vt:lpstr>
      <vt:lpstr>Thinking about related objects</vt:lpstr>
      <vt:lpstr>Encoding the data in a graph</vt:lpstr>
      <vt:lpstr>Graph encodings: Set of edges</vt:lpstr>
      <vt:lpstr>Graph encodings: Adding edge types</vt:lpstr>
      <vt:lpstr>Graph encodings: Adding weights</vt:lpstr>
      <vt:lpstr>Plan for today</vt:lpstr>
      <vt:lpstr>A computation model for graphs</vt:lpstr>
      <vt:lpstr>A computation model for graphs</vt:lpstr>
      <vt:lpstr>A computation model for graphs</vt:lpstr>
      <vt:lpstr>A computation model for graphs</vt:lpstr>
      <vt:lpstr>A computation model for graphs</vt:lpstr>
      <vt:lpstr>Can we do this in MapReduce?</vt:lpstr>
      <vt:lpstr>Can we do this in MapReduce?</vt:lpstr>
      <vt:lpstr>A real-world use case</vt:lpstr>
      <vt:lpstr>Generalizing…</vt:lpstr>
      <vt:lpstr> Iterative MapReduce</vt:lpstr>
      <vt:lpstr>Graph algorithms and MapReduce</vt:lpstr>
      <vt:lpstr>Recap: MapReduce on graphs</vt:lpstr>
      <vt:lpstr>Plan for today</vt:lpstr>
      <vt:lpstr>Path-based algorithms</vt:lpstr>
      <vt:lpstr>Single-Source Shortest Path (SSSP)</vt:lpstr>
      <vt:lpstr>SSSP: Intuition</vt:lpstr>
      <vt:lpstr>SSSP: Traditional Solution</vt:lpstr>
      <vt:lpstr>SSSP: Dijkstra in Action </vt:lpstr>
      <vt:lpstr>SSSP: Dijkstra in Action </vt:lpstr>
      <vt:lpstr>SSSP: Dijkstra in Action </vt:lpstr>
      <vt:lpstr>SSSP: Dijkstra in Action </vt:lpstr>
      <vt:lpstr>SSSP: Dijkstra in Action </vt:lpstr>
      <vt:lpstr>SSSP: Dijkstra in Action </vt:lpstr>
      <vt:lpstr>SSSP: How to parallelize?</vt:lpstr>
      <vt:lpstr>SSSP: Revisiting the inductive definition</vt:lpstr>
      <vt:lpstr>SSSP: MapReduce formulation</vt:lpstr>
      <vt:lpstr>Iteration 0: Base case</vt:lpstr>
      <vt:lpstr>Iteration 1</vt:lpstr>
      <vt:lpstr>Iteration 2</vt:lpstr>
      <vt:lpstr>Iteration 3</vt:lpstr>
      <vt:lpstr>Summary: SSSP</vt:lpstr>
      <vt:lpstr>Plan for today</vt:lpstr>
      <vt:lpstr>Learning (clustering / classification)</vt:lpstr>
      <vt:lpstr>The k-clustering Problem</vt:lpstr>
      <vt:lpstr>Approach: k-Means </vt:lpstr>
      <vt:lpstr>A simple example (1/4)</vt:lpstr>
      <vt:lpstr>A simple example (2/4)</vt:lpstr>
      <vt:lpstr>A simple example (3/4)</vt:lpstr>
      <vt:lpstr>A simple example (4/4)</vt:lpstr>
      <vt:lpstr>k-Means in MapReduce</vt:lpstr>
      <vt:lpstr>Classification Step as Map</vt:lpstr>
      <vt:lpstr>Recenter Step as Reduce</vt:lpstr>
      <vt:lpstr>Practical Notes</vt:lpstr>
      <vt:lpstr>Plan for today</vt:lpstr>
      <vt:lpstr>Classification</vt:lpstr>
      <vt:lpstr>A simple example</vt:lpstr>
      <vt:lpstr>Classification using Naïve Bayes</vt:lpstr>
      <vt:lpstr>What do we need to train the learner?</vt:lpstr>
      <vt:lpstr>Training a Naïve Bayes Learner</vt:lpstr>
      <vt:lpstr>Summary: Learning and MapReduce</vt:lpstr>
      <vt:lpstr>Plan for today</vt:lpstr>
      <vt:lpstr>Why link analysis?</vt:lpstr>
      <vt:lpstr>Problem: Popularity  relevance!</vt:lpstr>
      <vt:lpstr>Other applications</vt:lpstr>
      <vt:lpstr>PageRank: Intuition</vt:lpstr>
      <vt:lpstr>PageRank</vt:lpstr>
      <vt:lpstr>Random Surfer Model</vt:lpstr>
      <vt:lpstr>Iterative PageRank (simplified)</vt:lpstr>
      <vt:lpstr>Example: Step 0</vt:lpstr>
      <vt:lpstr>Example: Step 1</vt:lpstr>
      <vt:lpstr>Example: Step 2</vt:lpstr>
      <vt:lpstr>Example: Convergence</vt:lpstr>
      <vt:lpstr>Naïve PageRank Algorithm Restated</vt:lpstr>
      <vt:lpstr>In Linear Algebra formulation</vt:lpstr>
      <vt:lpstr>A brief example</vt:lpstr>
      <vt:lpstr>Oops #1</vt:lpstr>
      <vt:lpstr>Oops #2</vt:lpstr>
      <vt:lpstr>Stopping the Hog</vt:lpstr>
      <vt:lpstr>Improved PageRank</vt:lpstr>
      <vt:lpstr>PageRank on MapReduce</vt:lpstr>
      <vt:lpstr>Recap and Take-aways</vt:lpstr>
      <vt:lpstr>Additional references</vt:lpstr>
      <vt:lpstr>Stay tuned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in MapReduce</dc:title>
  <dc:subject>INGI2145: Cloud Computing</dc:subject>
  <dc:creator>Marco Canini</dc:creator>
  <cp:keywords/>
  <dc:description/>
  <cp:lastModifiedBy>Marco Canini</cp:lastModifiedBy>
  <cp:revision>4450</cp:revision>
  <dcterms:created xsi:type="dcterms:W3CDTF">1999-05-23T11:18:07Z</dcterms:created>
  <dcterms:modified xsi:type="dcterms:W3CDTF">2014-10-23T11:41:49Z</dcterms:modified>
  <cp:category/>
</cp:coreProperties>
</file>