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9" r:id="rId1"/>
  </p:sldMasterIdLst>
  <p:notesMasterIdLst>
    <p:notesMasterId r:id="rId102"/>
  </p:notesMasterIdLst>
  <p:handoutMasterIdLst>
    <p:handoutMasterId r:id="rId103"/>
  </p:handoutMasterIdLst>
  <p:sldIdLst>
    <p:sldId id="672" r:id="rId2"/>
    <p:sldId id="673" r:id="rId3"/>
    <p:sldId id="674" r:id="rId4"/>
    <p:sldId id="675" r:id="rId5"/>
    <p:sldId id="676" r:id="rId6"/>
    <p:sldId id="677" r:id="rId7"/>
    <p:sldId id="678" r:id="rId8"/>
    <p:sldId id="679" r:id="rId9"/>
    <p:sldId id="680" r:id="rId10"/>
    <p:sldId id="681" r:id="rId11"/>
    <p:sldId id="682" r:id="rId12"/>
    <p:sldId id="683" r:id="rId13"/>
    <p:sldId id="684" r:id="rId14"/>
    <p:sldId id="685" r:id="rId15"/>
    <p:sldId id="686" r:id="rId16"/>
    <p:sldId id="687" r:id="rId17"/>
    <p:sldId id="688" r:id="rId18"/>
    <p:sldId id="689" r:id="rId19"/>
    <p:sldId id="690" r:id="rId20"/>
    <p:sldId id="691" r:id="rId21"/>
    <p:sldId id="692" r:id="rId22"/>
    <p:sldId id="693" r:id="rId23"/>
    <p:sldId id="694" r:id="rId24"/>
    <p:sldId id="695" r:id="rId25"/>
    <p:sldId id="696" r:id="rId26"/>
    <p:sldId id="697" r:id="rId27"/>
    <p:sldId id="698" r:id="rId28"/>
    <p:sldId id="699" r:id="rId29"/>
    <p:sldId id="700" r:id="rId30"/>
    <p:sldId id="701" r:id="rId31"/>
    <p:sldId id="702" r:id="rId32"/>
    <p:sldId id="703" r:id="rId33"/>
    <p:sldId id="704" r:id="rId34"/>
    <p:sldId id="705" r:id="rId35"/>
    <p:sldId id="706" r:id="rId36"/>
    <p:sldId id="707" r:id="rId37"/>
    <p:sldId id="708" r:id="rId38"/>
    <p:sldId id="709" r:id="rId39"/>
    <p:sldId id="710" r:id="rId40"/>
    <p:sldId id="711" r:id="rId41"/>
    <p:sldId id="712" r:id="rId42"/>
    <p:sldId id="714" r:id="rId43"/>
    <p:sldId id="715" r:id="rId44"/>
    <p:sldId id="716" r:id="rId45"/>
    <p:sldId id="717" r:id="rId46"/>
    <p:sldId id="718" r:id="rId47"/>
    <p:sldId id="719" r:id="rId48"/>
    <p:sldId id="720" r:id="rId49"/>
    <p:sldId id="721" r:id="rId50"/>
    <p:sldId id="722" r:id="rId51"/>
    <p:sldId id="723" r:id="rId52"/>
    <p:sldId id="724" r:id="rId53"/>
    <p:sldId id="725" r:id="rId54"/>
    <p:sldId id="726" r:id="rId55"/>
    <p:sldId id="727" r:id="rId56"/>
    <p:sldId id="728" r:id="rId57"/>
    <p:sldId id="729" r:id="rId58"/>
    <p:sldId id="730" r:id="rId59"/>
    <p:sldId id="731" r:id="rId60"/>
    <p:sldId id="732" r:id="rId61"/>
    <p:sldId id="733" r:id="rId62"/>
    <p:sldId id="734" r:id="rId63"/>
    <p:sldId id="735" r:id="rId64"/>
    <p:sldId id="736" r:id="rId65"/>
    <p:sldId id="737" r:id="rId66"/>
    <p:sldId id="738" r:id="rId67"/>
    <p:sldId id="739" r:id="rId68"/>
    <p:sldId id="740" r:id="rId69"/>
    <p:sldId id="741" r:id="rId70"/>
    <p:sldId id="742" r:id="rId71"/>
    <p:sldId id="743" r:id="rId72"/>
    <p:sldId id="744" r:id="rId73"/>
    <p:sldId id="745" r:id="rId74"/>
    <p:sldId id="746" r:id="rId75"/>
    <p:sldId id="747" r:id="rId76"/>
    <p:sldId id="748" r:id="rId77"/>
    <p:sldId id="749" r:id="rId78"/>
    <p:sldId id="750" r:id="rId79"/>
    <p:sldId id="751" r:id="rId80"/>
    <p:sldId id="752" r:id="rId81"/>
    <p:sldId id="753" r:id="rId82"/>
    <p:sldId id="754" r:id="rId83"/>
    <p:sldId id="755" r:id="rId84"/>
    <p:sldId id="756" r:id="rId85"/>
    <p:sldId id="757" r:id="rId86"/>
    <p:sldId id="758" r:id="rId87"/>
    <p:sldId id="759" r:id="rId88"/>
    <p:sldId id="760" r:id="rId89"/>
    <p:sldId id="761" r:id="rId90"/>
    <p:sldId id="762" r:id="rId91"/>
    <p:sldId id="763" r:id="rId92"/>
    <p:sldId id="764" r:id="rId93"/>
    <p:sldId id="765" r:id="rId94"/>
    <p:sldId id="766" r:id="rId95"/>
    <p:sldId id="767" r:id="rId96"/>
    <p:sldId id="768" r:id="rId97"/>
    <p:sldId id="769" r:id="rId98"/>
    <p:sldId id="770" r:id="rId99"/>
    <p:sldId id="771" r:id="rId100"/>
    <p:sldId id="772" r:id="rId101"/>
  </p:sldIdLst>
  <p:sldSz cx="9144000" cy="6858000" type="screen4x3"/>
  <p:notesSz cx="9601200" cy="7315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01A"/>
    <a:srgbClr val="ECE3E0"/>
    <a:srgbClr val="242424"/>
    <a:srgbClr val="5A7D3A"/>
    <a:srgbClr val="00CC00"/>
    <a:srgbClr val="FF9900"/>
    <a:srgbClr val="33CC33"/>
    <a:srgbClr val="FF3399"/>
    <a:srgbClr val="FF330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442" autoAdjust="0"/>
    <p:restoredTop sz="81111" autoAdjust="0"/>
  </p:normalViewPr>
  <p:slideViewPr>
    <p:cSldViewPr snapToGrid="0">
      <p:cViewPr varScale="1">
        <p:scale>
          <a:sx n="81" d="100"/>
          <a:sy n="81" d="100"/>
        </p:scale>
        <p:origin x="-1120" y="-112"/>
      </p:cViewPr>
      <p:guideLst>
        <p:guide orient="horz" pos="3888"/>
        <p:guide pos="5520"/>
      </p:guideLst>
    </p:cSldViewPr>
  </p:slideViewPr>
  <p:outlineViewPr>
    <p:cViewPr>
      <p:scale>
        <a:sx n="33" d="100"/>
        <a:sy n="33" d="100"/>
      </p:scale>
      <p:origin x="0" y="2334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2" d="100"/>
          <a:sy n="122" d="100"/>
        </p:scale>
        <p:origin x="-194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notesMaster" Target="notesMasters/notesMaster1.xml"/><Relationship Id="rId103" Type="http://schemas.openxmlformats.org/officeDocument/2006/relationships/handoutMaster" Target="handoutMasters/handoutMaster1.xml"/><Relationship Id="rId104" Type="http://schemas.openxmlformats.org/officeDocument/2006/relationships/printerSettings" Target="printerSettings/printerSettings1.bin"/><Relationship Id="rId105" Type="http://schemas.openxmlformats.org/officeDocument/2006/relationships/commentAuthors" Target="commentAuthors.xml"/><Relationship Id="rId106" Type="http://schemas.openxmlformats.org/officeDocument/2006/relationships/presProps" Target="presProps.xml"/><Relationship Id="rId10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heme" Target="theme/theme1.xml"/><Relationship Id="rId10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9709728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1279256" y="3475660"/>
            <a:ext cx="7042689" cy="32901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26" name="Rectangle 6"/>
          <p:cNvSpPr>
            <a:spLocks noGrp="1" noChangeArrowheads="1"/>
          </p:cNvSpPr>
          <p:nvPr>
            <p:ph type="ftr" sz="quarter" idx="4"/>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305916458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5691D3-A157-48F6-8FA0-A025F564B5A1}" type="slidenum">
              <a:rPr lang="en-US"/>
              <a:pPr/>
              <a:t>1</a:t>
            </a:fld>
            <a:endParaRPr lang="en-US"/>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71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92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94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97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70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Rectangle 111"/>
          <p:cNvSpPr>
            <a:spLocks noChangeArrowheads="1"/>
          </p:cNvSpPr>
          <p:nvPr/>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US" smtClean="0"/>
              <a:t>Click to edit Master subtitle style</a:t>
            </a:r>
            <a:endParaRPr lang="en-GB"/>
          </a:p>
        </p:txBody>
      </p:sp>
      <p:sp>
        <p:nvSpPr>
          <p:cNvPr id="10" name="Rectangle 11"/>
          <p:cNvSpPr>
            <a:spLocks noChangeArrowheads="1"/>
          </p:cNvSpPr>
          <p:nvPr/>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2" name="Rectangle 32"/>
          <p:cNvSpPr>
            <a:spLocks noChangeArrowheads="1"/>
          </p:cNvSpPr>
          <p:nvPr/>
        </p:nvSpPr>
        <p:spPr bwMode="auto">
          <a:xfrm>
            <a:off x="0" y="6605588"/>
            <a:ext cx="2829261"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pic>
        <p:nvPicPr>
          <p:cNvPr id="13" name="Picture 12" descr="UCL_mention_RVB_we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861167" y="249555"/>
            <a:ext cx="1111383" cy="1539240"/>
          </a:xfrm>
          <a:prstGeom prst="rect">
            <a:avLst/>
          </a:prstGeom>
        </p:spPr>
      </p:pic>
      <p:sp>
        <p:nvSpPr>
          <p:cNvPr id="11"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14"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15"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7" name="Rectangle 32"/>
          <p:cNvSpPr>
            <a:spLocks noChangeArrowheads="1"/>
          </p:cNvSpPr>
          <p:nvPr userDrawn="1"/>
        </p:nvSpPr>
        <p:spPr bwMode="auto">
          <a:xfrm>
            <a:off x="0" y="6605588"/>
            <a:ext cx="1748413"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endParaRPr lang="en-GB" sz="900" dirty="0" smtClean="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03F590D-1EE3-4679-BAB2-47D8C4772F51}" type="slidenum">
              <a:rPr lang="en-GB" smtClean="0"/>
              <a:pPr/>
              <a:t>‹#›</a:t>
            </a:fld>
            <a:endParaRPr lang="en-GB"/>
          </a:p>
        </p:txBody>
      </p:sp>
      <p:sp>
        <p:nvSpPr>
          <p:cNvPr id="5" name="Footer Placeholder 4"/>
          <p:cNvSpPr>
            <a:spLocks noGrp="1"/>
          </p:cNvSpPr>
          <p:nvPr>
            <p:ph type="ftr" sz="quarter" idx="11"/>
          </p:nvPr>
        </p:nvSpPr>
        <p:spPr/>
        <p:txBody>
          <a:bodyPr/>
          <a:lstStyle>
            <a:lvl1pPr>
              <a:defRPr/>
            </a:lvl1pPr>
          </a:lstStyle>
          <a:p>
            <a:r>
              <a:rPr lang="en-US" smtClean="0"/>
              <a:t>Université catholique de Louvain</a:t>
            </a:r>
            <a:endParaRPr lang="en-GB"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Empt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3AAF25D-2282-4A01-B1B7-8122C6628E7D}" type="slidenum">
              <a:rPr lang="en-GB" smtClean="0"/>
              <a:pPr/>
              <a:t>‹#›</a:t>
            </a:fld>
            <a:endParaRPr lang="en-GB"/>
          </a:p>
        </p:txBody>
      </p:sp>
      <p:sp>
        <p:nvSpPr>
          <p:cNvPr id="4" name="Footer Placeholder 3"/>
          <p:cNvSpPr>
            <a:spLocks noGrp="1"/>
          </p:cNvSpPr>
          <p:nvPr>
            <p:ph type="ftr" sz="quarter" idx="11"/>
          </p:nvPr>
        </p:nvSpPr>
        <p:spPr/>
        <p:txBody>
          <a:bodyPr/>
          <a:lstStyle>
            <a:lvl1pPr>
              <a:defRPr/>
            </a:lvl1pPr>
          </a:lstStyle>
          <a:p>
            <a:r>
              <a:rPr lang="en-US" smtClean="0"/>
              <a:t>Université catholique de Louvain</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2" name="Rectangle 32"/>
          <p:cNvSpPr>
            <a:spLocks noChangeArrowheads="1"/>
          </p:cNvSpPr>
          <p:nvPr userDrawn="1"/>
        </p:nvSpPr>
        <p:spPr bwMode="auto">
          <a:xfrm>
            <a:off x="0" y="6605588"/>
            <a:ext cx="1748413"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43" name="Rectangle 27"/>
          <p:cNvSpPr>
            <a:spLocks noChangeArrowheads="1"/>
          </p:cNvSpPr>
          <p:nvPr/>
        </p:nvSpPr>
        <p:spPr bwMode="auto">
          <a:xfrm>
            <a:off x="495300" y="295275"/>
            <a:ext cx="457200" cy="1762125"/>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290824" name="Rectangle 8"/>
          <p:cNvSpPr>
            <a:spLocks noGrp="1" noChangeArrowheads="1"/>
          </p:cNvSpPr>
          <p:nvPr>
            <p:ph type="title"/>
          </p:nvPr>
        </p:nvSpPr>
        <p:spPr bwMode="auto">
          <a:xfrm>
            <a:off x="969963" y="304800"/>
            <a:ext cx="7793037" cy="990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290825" name="Rectangle 9"/>
          <p:cNvSpPr>
            <a:spLocks noGrp="1" noChangeArrowheads="1"/>
          </p:cNvSpPr>
          <p:nvPr>
            <p:ph type="body" idx="1"/>
          </p:nvPr>
        </p:nvSpPr>
        <p:spPr bwMode="auto">
          <a:xfrm>
            <a:off x="990600" y="1658938"/>
            <a:ext cx="77724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290828" name="Rectangle 12"/>
          <p:cNvSpPr>
            <a:spLocks noGrp="1" noChangeArrowheads="1"/>
          </p:cNvSpPr>
          <p:nvPr>
            <p:ph type="sldNum" sz="quarter" idx="4"/>
          </p:nvPr>
        </p:nvSpPr>
        <p:spPr bwMode="auto">
          <a:xfrm>
            <a:off x="68580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lvl1pPr>
          </a:lstStyle>
          <a:p>
            <a:fld id="{05072F42-4DFA-4725-86F9-7594E4AB4EB5}" type="slidenum">
              <a:rPr lang="en-GB" smtClean="0"/>
              <a:pPr/>
              <a:t>‹#›</a:t>
            </a:fld>
            <a:endParaRPr lang="en-GB"/>
          </a:p>
        </p:txBody>
      </p:sp>
      <p:sp>
        <p:nvSpPr>
          <p:cNvPr id="290827" name="Rectangle 11"/>
          <p:cNvSpPr>
            <a:spLocks noGrp="1" noChangeArrowheads="1"/>
          </p:cNvSpPr>
          <p:nvPr>
            <p:ph type="ftr" sz="quarter" idx="3"/>
          </p:nvPr>
        </p:nvSpPr>
        <p:spPr bwMode="auto">
          <a:xfrm>
            <a:off x="3124201" y="6605588"/>
            <a:ext cx="2886074" cy="252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900">
                <a:solidFill>
                  <a:schemeClr val="bg2"/>
                </a:solidFill>
              </a:defRPr>
            </a:lvl1pPr>
          </a:lstStyle>
          <a:p>
            <a:r>
              <a:rPr lang="en-US" smtClean="0"/>
              <a:t>Université catholique de Louvain</a:t>
            </a:r>
            <a:endParaRPr lang="en-GB" dirty="0"/>
          </a:p>
        </p:txBody>
      </p:sp>
      <p:sp>
        <p:nvSpPr>
          <p:cNvPr id="11" name="Rectangle 32"/>
          <p:cNvSpPr>
            <a:spLocks noChangeArrowheads="1"/>
          </p:cNvSpPr>
          <p:nvPr/>
        </p:nvSpPr>
        <p:spPr bwMode="auto">
          <a:xfrm>
            <a:off x="0" y="6605588"/>
            <a:ext cx="2764716"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sp>
        <p:nvSpPr>
          <p:cNvPr id="9" name="Rectangle 32"/>
          <p:cNvSpPr>
            <a:spLocks noChangeArrowheads="1"/>
          </p:cNvSpPr>
          <p:nvPr userDrawn="1"/>
        </p:nvSpPr>
        <p:spPr bwMode="auto">
          <a:xfrm>
            <a:off x="0" y="6605588"/>
            <a:ext cx="1778558"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endParaRPr lang="en-GB" sz="900" dirty="0" smtClean="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8" r:id="rId4"/>
  </p:sldLayoutIdLst>
  <p:timing>
    <p:tnLst>
      <p:par>
        <p:cTn xmlns:p14="http://schemas.microsoft.com/office/powerpoint/2010/main" id="1" dur="indefinite" restart="never" nodeType="tmRoot"/>
      </p:par>
    </p:tnLst>
  </p:timing>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Tahoma" pitchFamily="34" charset="0"/>
        </a:defRPr>
      </a:lvl2pPr>
      <a:lvl3pPr algn="l" rtl="0" eaLnBrk="1" fontAlgn="base" hangingPunct="1">
        <a:spcBef>
          <a:spcPct val="0"/>
        </a:spcBef>
        <a:spcAft>
          <a:spcPct val="0"/>
        </a:spcAft>
        <a:defRPr sz="3600">
          <a:solidFill>
            <a:schemeClr val="tx2"/>
          </a:solidFill>
          <a:latin typeface="Tahoma" pitchFamily="34" charset="0"/>
        </a:defRPr>
      </a:lvl3pPr>
      <a:lvl4pPr algn="l" rtl="0" eaLnBrk="1" fontAlgn="base" hangingPunct="1">
        <a:spcBef>
          <a:spcPct val="0"/>
        </a:spcBef>
        <a:spcAft>
          <a:spcPct val="0"/>
        </a:spcAft>
        <a:defRPr sz="3600">
          <a:solidFill>
            <a:schemeClr val="tx2"/>
          </a:solidFill>
          <a:latin typeface="Tahoma" pitchFamily="34" charset="0"/>
        </a:defRPr>
      </a:lvl4pPr>
      <a:lvl5pPr algn="l" rtl="0" eaLnBrk="1" fontAlgn="base" hangingPunct="1">
        <a:spcBef>
          <a:spcPct val="0"/>
        </a:spcBef>
        <a:spcAft>
          <a:spcPct val="0"/>
        </a:spcAft>
        <a:defRPr sz="3600">
          <a:solidFill>
            <a:schemeClr val="tx2"/>
          </a:solidFill>
          <a:latin typeface="Tahoma" pitchFamily="34" charset="0"/>
        </a:defRPr>
      </a:lvl5pPr>
      <a:lvl6pPr marL="457200" algn="l" rtl="0" eaLnBrk="1" fontAlgn="base" hangingPunct="1">
        <a:spcBef>
          <a:spcPct val="0"/>
        </a:spcBef>
        <a:spcAft>
          <a:spcPct val="0"/>
        </a:spcAft>
        <a:defRPr sz="3600">
          <a:solidFill>
            <a:schemeClr val="tx2"/>
          </a:solidFill>
          <a:latin typeface="Tahoma" pitchFamily="34" charset="0"/>
        </a:defRPr>
      </a:lvl6pPr>
      <a:lvl7pPr marL="914400" algn="l" rtl="0" eaLnBrk="1" fontAlgn="base" hangingPunct="1">
        <a:spcBef>
          <a:spcPct val="0"/>
        </a:spcBef>
        <a:spcAft>
          <a:spcPct val="0"/>
        </a:spcAft>
        <a:defRPr sz="3600">
          <a:solidFill>
            <a:schemeClr val="tx2"/>
          </a:solidFill>
          <a:latin typeface="Tahoma" pitchFamily="34" charset="0"/>
        </a:defRPr>
      </a:lvl7pPr>
      <a:lvl8pPr marL="1371600" algn="l" rtl="0" eaLnBrk="1" fontAlgn="base" hangingPunct="1">
        <a:spcBef>
          <a:spcPct val="0"/>
        </a:spcBef>
        <a:spcAft>
          <a:spcPct val="0"/>
        </a:spcAft>
        <a:defRPr sz="3600">
          <a:solidFill>
            <a:schemeClr val="tx2"/>
          </a:solidFill>
          <a:latin typeface="Tahoma" pitchFamily="34" charset="0"/>
        </a:defRPr>
      </a:lvl8pPr>
      <a:lvl9pPr marL="1828800" algn="l" rtl="0" eaLnBrk="1" fontAlgn="base" hangingPunct="1">
        <a:spcBef>
          <a:spcPct val="0"/>
        </a:spcBef>
        <a:spcAft>
          <a:spcPct val="0"/>
        </a:spcAft>
        <a:defRPr sz="36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16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wmf"/><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wmf"/><Relationship Id="rId8"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gif"/><Relationship Id="rId4" Type="http://schemas.openxmlformats.org/officeDocument/2006/relationships/image" Target="../media/image28.gif"/><Relationship Id="rId5" Type="http://schemas.openxmlformats.org/officeDocument/2006/relationships/image" Target="../media/image29.gif"/><Relationship Id="rId6" Type="http://schemas.openxmlformats.org/officeDocument/2006/relationships/image" Target="../media/image30.gif"/><Relationship Id="rId7" Type="http://schemas.openxmlformats.org/officeDocument/2006/relationships/image" Target="../media/image31.gif"/><Relationship Id="rId1" Type="http://schemas.openxmlformats.org/officeDocument/2006/relationships/slideLayout" Target="../slideLayouts/slideLayout2.xml"/><Relationship Id="rId2" Type="http://schemas.openxmlformats.org/officeDocument/2006/relationships/image" Target="../media/image26.gif"/></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32.gi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33.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gif"/><Relationship Id="rId3" Type="http://schemas.openxmlformats.org/officeDocument/2006/relationships/image" Target="../media/image35.gi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gi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9.jpe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image" Target="../media/image38.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gi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9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41.jpe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r>
              <a:rPr lang="en-US" sz="3000" dirty="0"/>
              <a:t>INGI2145: CLOUD COMPUTING (Fall 2014)</a:t>
            </a:r>
          </a:p>
        </p:txBody>
      </p:sp>
      <p:sp>
        <p:nvSpPr>
          <p:cNvPr id="6" name="Subtitle 5"/>
          <p:cNvSpPr>
            <a:spLocks noGrp="1"/>
          </p:cNvSpPr>
          <p:nvPr>
            <p:ph type="subTitle" idx="1"/>
          </p:nvPr>
        </p:nvSpPr>
        <p:spPr>
          <a:xfrm>
            <a:off x="1396947" y="3944938"/>
            <a:ext cx="6351587" cy="1150937"/>
          </a:xfrm>
        </p:spPr>
        <p:txBody>
          <a:bodyPr/>
          <a:lstStyle/>
          <a:p>
            <a:r>
              <a:rPr lang="en-US" sz="2000" dirty="0" smtClean="0"/>
              <a:t>Web Programming</a:t>
            </a:r>
            <a:endParaRPr lang="en-US" sz="2000" dirty="0" smtClean="0"/>
          </a:p>
          <a:p>
            <a:endParaRPr lang="en-US" sz="2000" dirty="0" smtClean="0"/>
          </a:p>
          <a:p>
            <a:r>
              <a:rPr lang="en-US" sz="2000" dirty="0" smtClean="0"/>
              <a:t>27 </a:t>
            </a:r>
            <a:r>
              <a:rPr lang="en-US" sz="2000" dirty="0" smtClean="0"/>
              <a:t>November 2014</a:t>
            </a:r>
          </a:p>
        </p:txBody>
      </p:sp>
      <p:sp>
        <p:nvSpPr>
          <p:cNvPr id="7" name="TextBox 6"/>
          <p:cNvSpPr txBox="1"/>
          <p:nvPr/>
        </p:nvSpPr>
        <p:spPr>
          <a:xfrm>
            <a:off x="4312774" y="6363939"/>
            <a:ext cx="4128078" cy="400110"/>
          </a:xfrm>
          <a:prstGeom prst="rect">
            <a:avLst/>
          </a:prstGeom>
          <a:noFill/>
        </p:spPr>
        <p:txBody>
          <a:bodyPr wrap="none" rtlCol="0">
            <a:spAutoFit/>
          </a:bodyPr>
          <a:lstStyle/>
          <a:p>
            <a:pPr algn="r"/>
            <a:r>
              <a:rPr lang="en-US" sz="1000" dirty="0" smtClean="0"/>
              <a:t>Lecture </a:t>
            </a:r>
            <a:r>
              <a:rPr lang="en-US" sz="1000" dirty="0"/>
              <a:t>slides adapted from </a:t>
            </a:r>
            <a:r>
              <a:rPr lang="en-US" sz="1000" dirty="0" err="1" smtClean="0"/>
              <a:t>Upenn</a:t>
            </a:r>
            <a:r>
              <a:rPr lang="en-US" sz="1000" dirty="0" smtClean="0"/>
              <a:t> NETS212 </a:t>
            </a:r>
            <a:r>
              <a:rPr lang="en-US" sz="1000" dirty="0"/>
              <a:t>by </a:t>
            </a:r>
            <a:r>
              <a:rPr lang="en-US" sz="1000" dirty="0" smtClean="0"/>
              <a:t>A. </a:t>
            </a:r>
            <a:r>
              <a:rPr lang="en-US" sz="1000" dirty="0" err="1" smtClean="0"/>
              <a:t>Haeberlen</a:t>
            </a:r>
            <a:r>
              <a:rPr lang="en-US" sz="1000" dirty="0" smtClean="0"/>
              <a:t>, Z. Ives</a:t>
            </a:r>
            <a:br>
              <a:rPr lang="en-US" sz="1000" dirty="0" smtClean="0"/>
            </a:br>
            <a:r>
              <a:rPr lang="en-US" sz="1000" dirty="0" smtClean="0"/>
              <a:t>Reproduced </a:t>
            </a:r>
            <a:r>
              <a:rPr lang="en-US" sz="1000" dirty="0"/>
              <a:t>with </a:t>
            </a:r>
            <a:r>
              <a:rPr lang="en-US" sz="1000" dirty="0" smtClean="0"/>
              <a:t>permission</a:t>
            </a:r>
            <a:endParaRPr lang="en-US" sz="1000" dirty="0"/>
          </a:p>
        </p:txBody>
      </p:sp>
      <p:sp>
        <p:nvSpPr>
          <p:cNvPr id="8" name="Footer Placeholder 7"/>
          <p:cNvSpPr>
            <a:spLocks noGrp="1"/>
          </p:cNvSpPr>
          <p:nvPr>
            <p:ph type="ftr" sz="quarter" idx="11"/>
          </p:nvPr>
        </p:nvSpPr>
        <p:spPr/>
        <p:txBody>
          <a:bodyPr/>
          <a:lstStyle/>
          <a:p>
            <a:r>
              <a:rPr lang="en-US" smtClean="0"/>
              <a:t>Université catholique de Louvain</a:t>
            </a:r>
            <a:endParaRPr lang="en-GB" dirty="0"/>
          </a:p>
        </p:txBody>
      </p:sp>
      <p:sp>
        <p:nvSpPr>
          <p:cNvPr id="9" name="Slide Number Placeholder 8"/>
          <p:cNvSpPr>
            <a:spLocks noGrp="1"/>
          </p:cNvSpPr>
          <p:nvPr>
            <p:ph type="sldNum" sz="quarter" idx="10"/>
          </p:nvPr>
        </p:nvSpPr>
        <p:spPr/>
        <p:txBody>
          <a:bodyPr/>
          <a:lstStyle/>
          <a:p>
            <a:fld id="{05072F42-4DFA-4725-86F9-7594E4AB4EB5}" type="slidenum">
              <a:rPr lang="en-GB" smtClean="0"/>
              <a:pPr/>
              <a:t>1</a:t>
            </a:fld>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What do we need to make the Web work?</a:t>
            </a:r>
            <a:endParaRPr lang="en-US" sz="3200"/>
          </a:p>
        </p:txBody>
      </p:sp>
      <p:sp>
        <p:nvSpPr>
          <p:cNvPr id="3" name="Content Placeholder 2"/>
          <p:cNvSpPr>
            <a:spLocks noGrp="1"/>
          </p:cNvSpPr>
          <p:nvPr>
            <p:ph idx="1"/>
          </p:nvPr>
        </p:nvSpPr>
        <p:spPr>
          <a:xfrm>
            <a:off x="990599" y="1429407"/>
            <a:ext cx="6660931" cy="5034455"/>
          </a:xfrm>
        </p:spPr>
        <p:txBody>
          <a:bodyPr/>
          <a:lstStyle/>
          <a:p>
            <a:r>
              <a:rPr lang="en-US" smtClean="0"/>
              <a:t>Formats for writing the documents</a:t>
            </a:r>
          </a:p>
          <a:p>
            <a:r>
              <a:rPr lang="en-US" smtClean="0"/>
              <a:t>A program for displaying documents</a:t>
            </a:r>
          </a:p>
          <a:p>
            <a:r>
              <a:rPr lang="en-US" smtClean="0"/>
              <a:t>Unique names for the documents</a:t>
            </a:r>
          </a:p>
          <a:p>
            <a:r>
              <a:rPr lang="en-US" smtClean="0"/>
              <a:t>A way to find documents</a:t>
            </a:r>
          </a:p>
          <a:p>
            <a:r>
              <a:rPr lang="en-US" smtClean="0"/>
              <a:t>A system for delivering documents</a:t>
            </a:r>
          </a:p>
          <a:p>
            <a:pPr lvl="1"/>
            <a:r>
              <a:rPr lang="en-US" smtClean="0"/>
              <a:t>Architecture</a:t>
            </a:r>
          </a:p>
          <a:p>
            <a:pPr lvl="1"/>
            <a:r>
              <a:rPr lang="en-US" smtClean="0"/>
              <a:t>Efficient implementation</a:t>
            </a:r>
          </a:p>
          <a:p>
            <a:r>
              <a:rPr lang="en-US" smtClean="0"/>
              <a:t>A protocol for transferring documents</a:t>
            </a:r>
          </a:p>
          <a:p>
            <a:r>
              <a:rPr lang="en-US" smtClean="0"/>
              <a:t>A way to make content dynamic</a:t>
            </a:r>
          </a:p>
          <a:p>
            <a:pPr lvl="1"/>
            <a:r>
              <a:rPr lang="en-US" smtClean="0"/>
              <a:t>Programming model</a:t>
            </a:r>
          </a:p>
          <a:p>
            <a:pPr lvl="1"/>
            <a:r>
              <a:rPr lang="en-US" smtClean="0"/>
              <a:t>Keeping state</a:t>
            </a:r>
            <a:endParaRPr lang="en-US"/>
          </a:p>
        </p:txBody>
      </p:sp>
      <p:sp>
        <p:nvSpPr>
          <p:cNvPr id="4" name="Slide Number Placeholder 3"/>
          <p:cNvSpPr>
            <a:spLocks noGrp="1"/>
          </p:cNvSpPr>
          <p:nvPr>
            <p:ph type="sldNum" sz="quarter" idx="10"/>
          </p:nvPr>
        </p:nvSpPr>
        <p:spPr>
          <a:xfrm>
            <a:off x="6858000" y="6380704"/>
            <a:ext cx="1905000" cy="457200"/>
          </a:xfrm>
        </p:spPr>
        <p:txBody>
          <a:bodyPr/>
          <a:lstStyle/>
          <a:p>
            <a:fld id="{103F590D-1EE3-4679-BAB2-47D8C4772F51}" type="slidenum">
              <a:rPr lang="en-GB" smtClean="0"/>
              <a:pPr/>
              <a:t>10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7779703" y="1502979"/>
            <a:ext cx="832279" cy="400110"/>
          </a:xfrm>
          <a:prstGeom prst="rect">
            <a:avLst/>
          </a:prstGeom>
          <a:noFill/>
        </p:spPr>
        <p:txBody>
          <a:bodyPr wrap="none" rtlCol="0">
            <a:spAutoFit/>
          </a:bodyPr>
          <a:lstStyle/>
          <a:p>
            <a:r>
              <a:rPr lang="en-US" smtClean="0">
                <a:solidFill>
                  <a:srgbClr val="33CC33"/>
                </a:solidFill>
              </a:rPr>
              <a:t>HTML</a:t>
            </a:r>
            <a:endParaRPr lang="en-US">
              <a:solidFill>
                <a:srgbClr val="33CC33"/>
              </a:solidFill>
            </a:endParaRPr>
          </a:p>
        </p:txBody>
      </p:sp>
      <p:sp>
        <p:nvSpPr>
          <p:cNvPr id="8" name="TextBox 7"/>
          <p:cNvSpPr txBox="1"/>
          <p:nvPr/>
        </p:nvSpPr>
        <p:spPr>
          <a:xfrm>
            <a:off x="7152612" y="2527739"/>
            <a:ext cx="1445332" cy="400110"/>
          </a:xfrm>
          <a:prstGeom prst="rect">
            <a:avLst/>
          </a:prstGeom>
          <a:noFill/>
        </p:spPr>
        <p:txBody>
          <a:bodyPr wrap="none" rtlCol="0">
            <a:spAutoFit/>
          </a:bodyPr>
          <a:lstStyle/>
          <a:p>
            <a:r>
              <a:rPr lang="en-US" smtClean="0">
                <a:solidFill>
                  <a:srgbClr val="33CC33"/>
                </a:solidFill>
              </a:rPr>
              <a:t>URIs, URLs</a:t>
            </a:r>
            <a:endParaRPr lang="en-US">
              <a:solidFill>
                <a:srgbClr val="33CC33"/>
              </a:solidFill>
            </a:endParaRPr>
          </a:p>
        </p:txBody>
      </p:sp>
      <p:sp>
        <p:nvSpPr>
          <p:cNvPr id="9" name="TextBox 8"/>
          <p:cNvSpPr txBox="1"/>
          <p:nvPr/>
        </p:nvSpPr>
        <p:spPr>
          <a:xfrm>
            <a:off x="7922113" y="3005959"/>
            <a:ext cx="673582" cy="400110"/>
          </a:xfrm>
          <a:prstGeom prst="rect">
            <a:avLst/>
          </a:prstGeom>
          <a:noFill/>
        </p:spPr>
        <p:txBody>
          <a:bodyPr wrap="none" rtlCol="0">
            <a:spAutoFit/>
          </a:bodyPr>
          <a:lstStyle/>
          <a:p>
            <a:r>
              <a:rPr lang="en-US" smtClean="0">
                <a:solidFill>
                  <a:srgbClr val="33CC33"/>
                </a:solidFill>
              </a:rPr>
              <a:t>DNS</a:t>
            </a:r>
            <a:endParaRPr lang="en-US">
              <a:solidFill>
                <a:srgbClr val="33CC33"/>
              </a:solidFill>
            </a:endParaRPr>
          </a:p>
        </p:txBody>
      </p:sp>
      <p:sp>
        <p:nvSpPr>
          <p:cNvPr id="10" name="TextBox 9"/>
          <p:cNvSpPr txBox="1"/>
          <p:nvPr/>
        </p:nvSpPr>
        <p:spPr>
          <a:xfrm>
            <a:off x="6304989" y="3978166"/>
            <a:ext cx="2383858" cy="400110"/>
          </a:xfrm>
          <a:prstGeom prst="rect">
            <a:avLst/>
          </a:prstGeom>
          <a:noFill/>
        </p:spPr>
        <p:txBody>
          <a:bodyPr wrap="none" rtlCol="0">
            <a:spAutoFit/>
          </a:bodyPr>
          <a:lstStyle/>
          <a:p>
            <a:r>
              <a:rPr lang="en-US" smtClean="0">
                <a:solidFill>
                  <a:srgbClr val="33CC33"/>
                </a:solidFill>
              </a:rPr>
              <a:t>Client/server model</a:t>
            </a:r>
            <a:endParaRPr lang="en-US">
              <a:solidFill>
                <a:srgbClr val="33CC33"/>
              </a:solidFill>
            </a:endParaRPr>
          </a:p>
        </p:txBody>
      </p:sp>
      <p:sp>
        <p:nvSpPr>
          <p:cNvPr id="12" name="TextBox 11"/>
          <p:cNvSpPr txBox="1"/>
          <p:nvPr/>
        </p:nvSpPr>
        <p:spPr>
          <a:xfrm>
            <a:off x="5333431" y="4314496"/>
            <a:ext cx="3360022" cy="400110"/>
          </a:xfrm>
          <a:prstGeom prst="rect">
            <a:avLst/>
          </a:prstGeom>
          <a:noFill/>
        </p:spPr>
        <p:txBody>
          <a:bodyPr wrap="none" rtlCol="0">
            <a:spAutoFit/>
          </a:bodyPr>
          <a:lstStyle/>
          <a:p>
            <a:r>
              <a:rPr lang="en-US" smtClean="0">
                <a:solidFill>
                  <a:srgbClr val="33CC33"/>
                </a:solidFill>
              </a:rPr>
              <a:t>Threads; event-driven prog.</a:t>
            </a:r>
            <a:endParaRPr lang="en-US">
              <a:solidFill>
                <a:srgbClr val="33CC33"/>
              </a:solidFill>
            </a:endParaRPr>
          </a:p>
        </p:txBody>
      </p:sp>
      <p:sp>
        <p:nvSpPr>
          <p:cNvPr id="14" name="TextBox 13"/>
          <p:cNvSpPr txBox="1"/>
          <p:nvPr/>
        </p:nvSpPr>
        <p:spPr>
          <a:xfrm>
            <a:off x="7871919" y="4808485"/>
            <a:ext cx="784510" cy="400110"/>
          </a:xfrm>
          <a:prstGeom prst="rect">
            <a:avLst/>
          </a:prstGeom>
          <a:noFill/>
        </p:spPr>
        <p:txBody>
          <a:bodyPr wrap="none" rtlCol="0">
            <a:spAutoFit/>
          </a:bodyPr>
          <a:lstStyle/>
          <a:p>
            <a:r>
              <a:rPr lang="en-US" smtClean="0">
                <a:solidFill>
                  <a:srgbClr val="33CC33"/>
                </a:solidFill>
              </a:rPr>
              <a:t>HTTP</a:t>
            </a:r>
            <a:endParaRPr lang="en-US">
              <a:solidFill>
                <a:srgbClr val="33CC33"/>
              </a:solidFill>
            </a:endParaRPr>
          </a:p>
        </p:txBody>
      </p:sp>
      <p:sp>
        <p:nvSpPr>
          <p:cNvPr id="15" name="TextBox 14"/>
          <p:cNvSpPr txBox="1"/>
          <p:nvPr/>
        </p:nvSpPr>
        <p:spPr>
          <a:xfrm>
            <a:off x="7519746" y="1996963"/>
            <a:ext cx="1099981" cy="400110"/>
          </a:xfrm>
          <a:prstGeom prst="rect">
            <a:avLst/>
          </a:prstGeom>
          <a:noFill/>
        </p:spPr>
        <p:txBody>
          <a:bodyPr wrap="none" rtlCol="0">
            <a:spAutoFit/>
          </a:bodyPr>
          <a:lstStyle/>
          <a:p>
            <a:r>
              <a:rPr lang="en-US" smtClean="0">
                <a:solidFill>
                  <a:srgbClr val="33CC33"/>
                </a:solidFill>
              </a:rPr>
              <a:t>Browser</a:t>
            </a:r>
            <a:endParaRPr lang="en-US">
              <a:solidFill>
                <a:srgbClr val="33CC33"/>
              </a:solidFill>
            </a:endParaRPr>
          </a:p>
        </p:txBody>
      </p:sp>
      <p:sp>
        <p:nvSpPr>
          <p:cNvPr id="16" name="TextBox 15"/>
          <p:cNvSpPr txBox="1"/>
          <p:nvPr/>
        </p:nvSpPr>
        <p:spPr>
          <a:xfrm>
            <a:off x="6468009" y="5691346"/>
            <a:ext cx="2204964" cy="400110"/>
          </a:xfrm>
          <a:prstGeom prst="rect">
            <a:avLst/>
          </a:prstGeom>
          <a:noFill/>
        </p:spPr>
        <p:txBody>
          <a:bodyPr wrap="none" rtlCol="0">
            <a:spAutoFit/>
          </a:bodyPr>
          <a:lstStyle/>
          <a:p>
            <a:r>
              <a:rPr lang="en-US" smtClean="0">
                <a:solidFill>
                  <a:srgbClr val="33CC33"/>
                </a:solidFill>
              </a:rPr>
              <a:t>Scripting; servlets</a:t>
            </a:r>
            <a:endParaRPr lang="en-US">
              <a:solidFill>
                <a:srgbClr val="33CC33"/>
              </a:solidFill>
            </a:endParaRPr>
          </a:p>
        </p:txBody>
      </p:sp>
      <p:sp>
        <p:nvSpPr>
          <p:cNvPr id="18" name="TextBox 17"/>
          <p:cNvSpPr txBox="1"/>
          <p:nvPr/>
        </p:nvSpPr>
        <p:spPr>
          <a:xfrm>
            <a:off x="7579767" y="6038189"/>
            <a:ext cx="1053495" cy="400110"/>
          </a:xfrm>
          <a:prstGeom prst="rect">
            <a:avLst/>
          </a:prstGeom>
          <a:noFill/>
        </p:spPr>
        <p:txBody>
          <a:bodyPr wrap="none" rtlCol="0">
            <a:spAutoFit/>
          </a:bodyPr>
          <a:lstStyle/>
          <a:p>
            <a:r>
              <a:rPr lang="en-US" smtClean="0">
                <a:solidFill>
                  <a:srgbClr val="33CC33"/>
                </a:solidFill>
              </a:rPr>
              <a:t>Cookies</a:t>
            </a:r>
            <a:endParaRPr lang="en-US">
              <a:solidFill>
                <a:srgbClr val="33CC33"/>
              </a:solidFill>
            </a:endParaRPr>
          </a:p>
        </p:txBody>
      </p:sp>
    </p:spTree>
    <p:extLst>
      <p:ext uri="{BB962C8B-B14F-4D97-AF65-F5344CB8AC3E}">
        <p14:creationId xmlns:p14="http://schemas.microsoft.com/office/powerpoint/2010/main" val="594411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2" grpId="0"/>
      <p:bldP spid="14" grpId="0"/>
      <p:bldP spid="15" grpId="0"/>
      <p:bldP spid="16" grpId="0"/>
      <p:bldP spid="1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Session management, cookies</a:t>
            </a:r>
            <a:endParaRPr lang="en-US"/>
          </a:p>
        </p:txBody>
      </p:sp>
      <p:sp>
        <p:nvSpPr>
          <p:cNvPr id="3" name="Content Placeholder 2"/>
          <p:cNvSpPr>
            <a:spLocks noGrp="1"/>
          </p:cNvSpPr>
          <p:nvPr>
            <p:ph idx="1"/>
          </p:nvPr>
        </p:nvSpPr>
        <p:spPr>
          <a:xfrm>
            <a:off x="990600" y="1524000"/>
            <a:ext cx="7772400" cy="4667250"/>
          </a:xfrm>
        </p:spPr>
        <p:txBody>
          <a:bodyPr/>
          <a:lstStyle/>
          <a:p>
            <a:r>
              <a:rPr lang="en-US" smtClean="0"/>
              <a:t>Several ways to manage sessions</a:t>
            </a:r>
          </a:p>
          <a:p>
            <a:pPr lvl="1"/>
            <a:r>
              <a:rPr lang="en-US" smtClean="0"/>
              <a:t>URL rewriting, hidden variables, cookies...</a:t>
            </a:r>
          </a:p>
          <a:p>
            <a:endParaRPr lang="en-US" sz="2000" smtClean="0"/>
          </a:p>
          <a:p>
            <a:r>
              <a:rPr lang="en-US" smtClean="0"/>
              <a:t>HttpSession </a:t>
            </a:r>
          </a:p>
          <a:p>
            <a:pPr lvl="1"/>
            <a:r>
              <a:rPr lang="en-US" smtClean="0"/>
              <a:t>Abstract key-value store for session state</a:t>
            </a:r>
          </a:p>
          <a:p>
            <a:pPr lvl="1"/>
            <a:r>
              <a:rPr lang="en-US" smtClean="0"/>
              <a:t>Implemented by the servlet container, e.g., </a:t>
            </a:r>
            <a:br>
              <a:rPr lang="en-US" smtClean="0"/>
            </a:br>
            <a:r>
              <a:rPr lang="en-US" smtClean="0"/>
              <a:t>with URL rewriting or with cookies</a:t>
            </a:r>
          </a:p>
          <a:p>
            <a:pPr lvl="1"/>
            <a:endParaRPr lang="en-US" smtClean="0"/>
          </a:p>
          <a:p>
            <a:r>
              <a:rPr lang="en-US" smtClean="0"/>
              <a:t>Cookies</a:t>
            </a:r>
          </a:p>
          <a:p>
            <a:pPr lvl="1"/>
            <a:r>
              <a:rPr lang="en-US" smtClean="0"/>
              <a:t>Small pieces of data that web sites can store in browsers</a:t>
            </a:r>
          </a:p>
          <a:p>
            <a:pPr lvl="1"/>
            <a:r>
              <a:rPr lang="en-US" smtClean="0"/>
              <a:t>Cookies can persist even after the browser is closed</a:t>
            </a:r>
          </a:p>
          <a:p>
            <a:pPr lvl="1"/>
            <a:r>
              <a:rPr lang="en-US" smtClean="0"/>
              <a:t>Useful for many things, but also for tracking users</a:t>
            </a:r>
          </a:p>
          <a:p>
            <a:pPr lvl="1"/>
            <a:endParaRPr lang="en-US" smtClean="0"/>
          </a:p>
          <a:p>
            <a:pPr lvl="1"/>
            <a:endParaRPr lang="en-US" smtClean="0"/>
          </a:p>
          <a:p>
            <a:pPr lvl="1">
              <a:buNone/>
            </a:pPr>
            <a:endParaRPr lang="en-US"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100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214181201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HTML: Presentation and representation</a:t>
            </a:r>
            <a:endParaRPr lang="en-US" sz="3200"/>
          </a:p>
        </p:txBody>
      </p:sp>
      <p:sp>
        <p:nvSpPr>
          <p:cNvPr id="3" name="Content Placeholder 2"/>
          <p:cNvSpPr>
            <a:spLocks noGrp="1"/>
          </p:cNvSpPr>
          <p:nvPr>
            <p:ph idx="1"/>
          </p:nvPr>
        </p:nvSpPr>
        <p:spPr>
          <a:xfrm>
            <a:off x="990600" y="4225159"/>
            <a:ext cx="7772400" cy="2049517"/>
          </a:xfrm>
        </p:spPr>
        <p:txBody>
          <a:bodyPr/>
          <a:lstStyle/>
          <a:p>
            <a:r>
              <a:rPr lang="en-US" smtClean="0"/>
              <a:t>Original idea: Separate the two</a:t>
            </a:r>
          </a:p>
          <a:p>
            <a:pPr lvl="1"/>
            <a:r>
              <a:rPr lang="en-US" smtClean="0"/>
              <a:t>Document representation would only describe the structure and the semantic content </a:t>
            </a:r>
          </a:p>
          <a:p>
            <a:pPr lvl="1"/>
            <a:r>
              <a:rPr lang="en-US" smtClean="0"/>
              <a:t>Browser would take care of the visual layout</a:t>
            </a:r>
          </a:p>
          <a:p>
            <a:r>
              <a:rPr lang="en-US" smtClean="0"/>
              <a:t>Pros and cons of this approach?</a:t>
            </a:r>
          </a:p>
          <a:p>
            <a:pPr lvl="1"/>
            <a:r>
              <a:rPr lang="en-US" smtClean="0"/>
              <a:t>Do you think people are following it today?</a:t>
            </a:r>
          </a:p>
          <a:p>
            <a:pPr lvl="1">
              <a:buNone/>
            </a:pPr>
            <a:r>
              <a:rPr lang="en-US" smtClean="0"/>
              <a:t> </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993810" y="1439917"/>
            <a:ext cx="2880917" cy="1938992"/>
          </a:xfrm>
          <a:prstGeom prst="rect">
            <a:avLst/>
          </a:prstGeom>
          <a:noFill/>
          <a:ln>
            <a:solidFill>
              <a:schemeClr val="tx1"/>
            </a:solidFill>
          </a:ln>
        </p:spPr>
        <p:txBody>
          <a:bodyPr wrap="none" rtlCol="0">
            <a:spAutoFit/>
          </a:bodyPr>
          <a:lstStyle/>
          <a:p>
            <a:pPr algn="l"/>
            <a:r>
              <a:rPr lang="en-US" sz="1200" b="1" dirty="0" smtClean="0">
                <a:latin typeface="Courier New" pitchFamily="49" charset="0"/>
                <a:cs typeface="Courier New" pitchFamily="49" charset="0"/>
              </a:rPr>
              <a:t>&lt;!</a:t>
            </a:r>
            <a:r>
              <a:rPr lang="en-US" sz="1200" b="1" dirty="0" err="1" smtClean="0">
                <a:latin typeface="Courier New" pitchFamily="49" charset="0"/>
                <a:cs typeface="Courier New" pitchFamily="49" charset="0"/>
              </a:rPr>
              <a:t>doctype</a:t>
            </a:r>
            <a:r>
              <a:rPr lang="en-US" sz="1200" b="1" dirty="0" smtClean="0">
                <a:latin typeface="Courier New" pitchFamily="49" charset="0"/>
                <a:cs typeface="Courier New" pitchFamily="49" charset="0"/>
              </a:rPr>
              <a:t> html&gt;</a:t>
            </a:r>
            <a:r>
              <a:rPr lang="en-US" sz="1200" dirty="0" smtClean="0">
                <a:latin typeface="Courier New" pitchFamily="49" charset="0"/>
                <a:cs typeface="Courier New" pitchFamily="49" charset="0"/>
              </a:rPr>
              <a:t/>
            </a:r>
            <a:br>
              <a:rPr lang="en-US" sz="1200" dirty="0" smtClean="0">
                <a:latin typeface="Courier New" pitchFamily="49" charset="0"/>
                <a:cs typeface="Courier New" pitchFamily="49" charset="0"/>
              </a:rPr>
            </a:br>
            <a:r>
              <a:rPr lang="en-US" sz="1200" dirty="0" smtClean="0">
                <a:latin typeface="Courier New" pitchFamily="49" charset="0"/>
                <a:cs typeface="Courier New" pitchFamily="49" charset="0"/>
              </a:rPr>
              <a:t>&lt;</a:t>
            </a:r>
            <a:r>
              <a:rPr lang="en-US" sz="1200" b="1" dirty="0" smtClean="0">
                <a:latin typeface="Courier New" pitchFamily="49" charset="0"/>
                <a:cs typeface="Courier New" pitchFamily="49" charset="0"/>
              </a:rPr>
              <a:t>html&gt;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&lt;head&gt;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&lt;title&gt;Test title&lt;/title&gt;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&lt;/head&gt;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&lt;body&gt;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&lt;h1&gt;Test page&lt;/h1&gt;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&lt;p&gt;This is a test&lt;/p&gt;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&lt;/body&gt;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&lt;/html&gt;</a:t>
            </a:r>
            <a:endParaRPr lang="en-US" sz="1200" b="1" dirty="0">
              <a:latin typeface="Courier New" pitchFamily="49" charset="0"/>
              <a:cs typeface="Courier New" pitchFamily="49" charset="0"/>
            </a:endParaRPr>
          </a:p>
        </p:txBody>
      </p:sp>
      <p:sp>
        <p:nvSpPr>
          <p:cNvPr id="8" name="TextBox 7"/>
          <p:cNvSpPr txBox="1"/>
          <p:nvPr/>
        </p:nvSpPr>
        <p:spPr>
          <a:xfrm>
            <a:off x="5298865" y="3552496"/>
            <a:ext cx="3565784" cy="584775"/>
          </a:xfrm>
          <a:prstGeom prst="rect">
            <a:avLst/>
          </a:prstGeom>
          <a:noFill/>
        </p:spPr>
        <p:txBody>
          <a:bodyPr wrap="none" rtlCol="0">
            <a:spAutoFit/>
          </a:bodyPr>
          <a:lstStyle/>
          <a:p>
            <a:r>
              <a:rPr lang="en-US" sz="1600" smtClean="0"/>
              <a:t>Presentation</a:t>
            </a:r>
            <a:br>
              <a:rPr lang="en-US" sz="1600" smtClean="0"/>
            </a:br>
            <a:r>
              <a:rPr lang="en-US" sz="1600" smtClean="0"/>
              <a:t>(document displayed by the browser)</a:t>
            </a:r>
            <a:endParaRPr lang="en-US" sz="1600"/>
          </a:p>
        </p:txBody>
      </p:sp>
      <p:sp>
        <p:nvSpPr>
          <p:cNvPr id="9" name="TextBox 8"/>
          <p:cNvSpPr txBox="1"/>
          <p:nvPr/>
        </p:nvSpPr>
        <p:spPr>
          <a:xfrm>
            <a:off x="1990939" y="3536729"/>
            <a:ext cx="3150221" cy="584775"/>
          </a:xfrm>
          <a:prstGeom prst="rect">
            <a:avLst/>
          </a:prstGeom>
          <a:noFill/>
        </p:spPr>
        <p:txBody>
          <a:bodyPr wrap="none" rtlCol="0">
            <a:spAutoFit/>
          </a:bodyPr>
          <a:lstStyle/>
          <a:p>
            <a:r>
              <a:rPr lang="en-US" sz="1600" smtClean="0"/>
              <a:t>Representation</a:t>
            </a:r>
            <a:br>
              <a:rPr lang="en-US" sz="1600" smtClean="0"/>
            </a:br>
            <a:r>
              <a:rPr lang="en-US" sz="1600" smtClean="0"/>
              <a:t>(bits and bytes in the document)</a:t>
            </a:r>
            <a:endParaRPr lang="en-US" sz="1600"/>
          </a:p>
        </p:txBody>
      </p:sp>
      <p:pic>
        <p:nvPicPr>
          <p:cNvPr id="10" name="Picture 9"/>
          <p:cNvPicPr>
            <a:picLocks noChangeAspect="1"/>
          </p:cNvPicPr>
          <p:nvPr/>
        </p:nvPicPr>
        <p:blipFill>
          <a:blip r:embed="rId2"/>
          <a:stretch>
            <a:fillRect/>
          </a:stretch>
        </p:blipFill>
        <p:spPr>
          <a:xfrm>
            <a:off x="5241147" y="1299645"/>
            <a:ext cx="3165738" cy="2233768"/>
          </a:xfrm>
          <a:prstGeom prst="rect">
            <a:avLst/>
          </a:prstGeom>
        </p:spPr>
      </p:pic>
    </p:spTree>
    <p:extLst>
      <p:ext uri="{BB962C8B-B14F-4D97-AF65-F5344CB8AC3E}">
        <p14:creationId xmlns:p14="http://schemas.microsoft.com/office/powerpoint/2010/main" val="35080644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simple web page</a:t>
            </a:r>
            <a:endParaRPr lang="en-US"/>
          </a:p>
        </p:txBody>
      </p:sp>
      <p:sp>
        <p:nvSpPr>
          <p:cNvPr id="3" name="Content Placeholder 2"/>
          <p:cNvSpPr>
            <a:spLocks noGrp="1"/>
          </p:cNvSpPr>
          <p:nvPr>
            <p:ph idx="1"/>
          </p:nvPr>
        </p:nvSpPr>
        <p:spPr>
          <a:xfrm>
            <a:off x="759372" y="4813739"/>
            <a:ext cx="8153400" cy="1713842"/>
          </a:xfrm>
        </p:spPr>
        <p:txBody>
          <a:bodyPr/>
          <a:lstStyle/>
          <a:p>
            <a:r>
              <a:rPr lang="en-US" smtClean="0"/>
              <a:t>General structure: Elements, tags, content</a:t>
            </a:r>
          </a:p>
          <a:p>
            <a:pPr lvl="1"/>
            <a:r>
              <a:rPr lang="en-US" smtClean="0"/>
              <a:t>Most elements have a begin tag and an end tag (denoted by /)</a:t>
            </a:r>
          </a:p>
          <a:p>
            <a:pPr lvl="1"/>
            <a:r>
              <a:rPr lang="en-US" smtClean="0"/>
              <a:t>Tags may have attributes, e.g., &lt;img&gt; has URL of the image</a:t>
            </a:r>
          </a:p>
          <a:p>
            <a:pPr lvl="1"/>
            <a:r>
              <a:rPr lang="en-US" smtClean="0"/>
              <a:t>Hierarchy of elements</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499824" y="1608083"/>
            <a:ext cx="3828921" cy="2730207"/>
          </a:xfrm>
          <a:prstGeom prst="rect">
            <a:avLst/>
          </a:prstGeom>
          <a:noFill/>
          <a:ln>
            <a:solidFill>
              <a:schemeClr val="tx1"/>
            </a:solidFill>
          </a:ln>
        </p:spPr>
        <p:txBody>
          <a:bodyPr wrap="square" rtlCol="0">
            <a:spAutoFit/>
          </a:bodyPr>
          <a:lstStyle/>
          <a:p>
            <a:pPr algn="l"/>
            <a:r>
              <a:rPr lang="en-US" sz="1200" b="1" dirty="0" smtClean="0">
                <a:latin typeface="Courier New" pitchFamily="49" charset="0"/>
                <a:cs typeface="Courier New" pitchFamily="49" charset="0"/>
              </a:rPr>
              <a:t>&lt;!</a:t>
            </a:r>
            <a:r>
              <a:rPr lang="en-US" sz="1200" b="1" dirty="0" err="1" smtClean="0">
                <a:latin typeface="Courier New" pitchFamily="49" charset="0"/>
                <a:cs typeface="Courier New" pitchFamily="49" charset="0"/>
              </a:rPr>
              <a:t>doctype</a:t>
            </a:r>
            <a:r>
              <a:rPr lang="en-US" sz="1200" b="1" dirty="0" smtClean="0">
                <a:latin typeface="Courier New" pitchFamily="49" charset="0"/>
                <a:cs typeface="Courier New" pitchFamily="49" charset="0"/>
              </a:rPr>
              <a:t> html&gt;</a:t>
            </a:r>
            <a:r>
              <a:rPr lang="en-US" sz="1200" dirty="0" smtClean="0">
                <a:latin typeface="Courier New" pitchFamily="49" charset="0"/>
                <a:cs typeface="Courier New" pitchFamily="49" charset="0"/>
              </a:rPr>
              <a:t/>
            </a:r>
            <a:br>
              <a:rPr lang="en-US" sz="1200" dirty="0" smtClean="0">
                <a:latin typeface="Courier New" pitchFamily="49" charset="0"/>
                <a:cs typeface="Courier New" pitchFamily="49" charset="0"/>
              </a:rPr>
            </a:br>
            <a:r>
              <a:rPr lang="en-US" sz="1200" dirty="0" smtClean="0">
                <a:latin typeface="Courier New" pitchFamily="49" charset="0"/>
                <a:cs typeface="Courier New" pitchFamily="49" charset="0"/>
              </a:rPr>
              <a:t>&lt;</a:t>
            </a:r>
            <a:r>
              <a:rPr lang="en-US" sz="1200" b="1" dirty="0" smtClean="0">
                <a:latin typeface="Courier New" pitchFamily="49" charset="0"/>
                <a:cs typeface="Courier New" pitchFamily="49" charset="0"/>
              </a:rPr>
              <a:t>html&gt;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&lt;head&gt;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&lt;title&gt;Test title&lt;/title&gt;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&lt;/head&gt;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&lt;body&gt;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&lt;h1&gt;This is a heading&lt;/h1&gt;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&lt;p&gt;This is a paragraph with</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some text and a</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&lt;a </a:t>
            </a:r>
            <a:r>
              <a:rPr lang="en-US" sz="1200" b="1" dirty="0" err="1" smtClean="0">
                <a:latin typeface="Courier New" pitchFamily="49" charset="0"/>
                <a:cs typeface="Courier New" pitchFamily="49" charset="0"/>
              </a:rPr>
              <a:t>href</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foo.html</a:t>
            </a:r>
            <a:r>
              <a:rPr lang="en-US" sz="1200" b="1" dirty="0" smtClean="0">
                <a:latin typeface="Courier New" pitchFamily="49" charset="0"/>
                <a:cs typeface="Courier New" pitchFamily="49" charset="0"/>
              </a:rPr>
              <a:t>"&gt;hyperlink&lt;/a&gt; </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in it.&lt;/p&gt;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a:t>
            </a:r>
            <a:r>
              <a:rPr lang="en-US" sz="1200" b="1" dirty="0" err="1" smtClean="0">
                <a:latin typeface="Courier New" pitchFamily="49" charset="0"/>
                <a:cs typeface="Courier New" pitchFamily="49" charset="0"/>
              </a:rPr>
              <a:t>img</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src</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cloud.jpg</a:t>
            </a:r>
            <a:r>
              <a:rPr lang="en-US" sz="1200" b="1" dirty="0" smtClean="0">
                <a:latin typeface="Courier New" pitchFamily="49" charset="0"/>
                <a:cs typeface="Courier New" pitchFamily="49" charset="0"/>
              </a:rPr>
              <a:t>" alt="Cloud"&gt;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&lt;/body&gt;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&lt;/html&gt;</a:t>
            </a:r>
            <a:endParaRPr lang="en-US" sz="1200" b="1" dirty="0">
              <a:latin typeface="Courier New" pitchFamily="49" charset="0"/>
              <a:cs typeface="Courier New" pitchFamily="49" charset="0"/>
            </a:endParaRPr>
          </a:p>
        </p:txBody>
      </p:sp>
      <p:sp>
        <p:nvSpPr>
          <p:cNvPr id="8" name="TextBox 7"/>
          <p:cNvSpPr txBox="1"/>
          <p:nvPr/>
        </p:nvSpPr>
        <p:spPr>
          <a:xfrm>
            <a:off x="1799714" y="1334814"/>
            <a:ext cx="1041695" cy="338554"/>
          </a:xfrm>
          <a:prstGeom prst="rect">
            <a:avLst/>
          </a:prstGeom>
          <a:noFill/>
        </p:spPr>
        <p:txBody>
          <a:bodyPr wrap="none" rtlCol="0">
            <a:spAutoFit/>
          </a:bodyPr>
          <a:lstStyle/>
          <a:p>
            <a:r>
              <a:rPr lang="en-US" sz="1600" smtClean="0">
                <a:solidFill>
                  <a:srgbClr val="FF0000"/>
                </a:solidFill>
              </a:rPr>
              <a:t>Begin tag</a:t>
            </a:r>
            <a:endParaRPr lang="en-US" sz="1600">
              <a:solidFill>
                <a:srgbClr val="FF0000"/>
              </a:solidFill>
            </a:endParaRPr>
          </a:p>
        </p:txBody>
      </p:sp>
      <p:sp>
        <p:nvSpPr>
          <p:cNvPr id="9" name="TextBox 8"/>
          <p:cNvSpPr txBox="1"/>
          <p:nvPr/>
        </p:nvSpPr>
        <p:spPr>
          <a:xfrm>
            <a:off x="392361" y="2843049"/>
            <a:ext cx="881973" cy="338554"/>
          </a:xfrm>
          <a:prstGeom prst="rect">
            <a:avLst/>
          </a:prstGeom>
          <a:noFill/>
        </p:spPr>
        <p:txBody>
          <a:bodyPr wrap="none" rtlCol="0">
            <a:spAutoFit/>
          </a:bodyPr>
          <a:lstStyle/>
          <a:p>
            <a:r>
              <a:rPr lang="en-US" sz="1600" smtClean="0">
                <a:solidFill>
                  <a:srgbClr val="FF0000"/>
                </a:solidFill>
              </a:rPr>
              <a:t>End tag</a:t>
            </a:r>
            <a:endParaRPr lang="en-US" sz="1600">
              <a:solidFill>
                <a:srgbClr val="FF0000"/>
              </a:solidFill>
            </a:endParaRPr>
          </a:p>
        </p:txBody>
      </p:sp>
      <p:sp>
        <p:nvSpPr>
          <p:cNvPr id="10" name="TextBox 9"/>
          <p:cNvSpPr txBox="1"/>
          <p:nvPr/>
        </p:nvSpPr>
        <p:spPr>
          <a:xfrm>
            <a:off x="3409907" y="4361794"/>
            <a:ext cx="1058496" cy="338554"/>
          </a:xfrm>
          <a:prstGeom prst="rect">
            <a:avLst/>
          </a:prstGeom>
          <a:noFill/>
        </p:spPr>
        <p:txBody>
          <a:bodyPr wrap="none" rtlCol="0">
            <a:spAutoFit/>
          </a:bodyPr>
          <a:lstStyle/>
          <a:p>
            <a:r>
              <a:rPr lang="en-US" sz="1600" smtClean="0">
                <a:solidFill>
                  <a:srgbClr val="FF0000"/>
                </a:solidFill>
              </a:rPr>
              <a:t>Attributes</a:t>
            </a:r>
            <a:endParaRPr lang="en-US" sz="1600">
              <a:solidFill>
                <a:srgbClr val="FF0000"/>
              </a:solidFill>
            </a:endParaRPr>
          </a:p>
        </p:txBody>
      </p:sp>
      <p:sp>
        <p:nvSpPr>
          <p:cNvPr id="11" name="TextBox 10"/>
          <p:cNvSpPr txBox="1"/>
          <p:nvPr/>
        </p:nvSpPr>
        <p:spPr>
          <a:xfrm>
            <a:off x="3161486" y="1340070"/>
            <a:ext cx="893194" cy="338554"/>
          </a:xfrm>
          <a:prstGeom prst="rect">
            <a:avLst/>
          </a:prstGeom>
          <a:noFill/>
        </p:spPr>
        <p:txBody>
          <a:bodyPr wrap="none" rtlCol="0">
            <a:spAutoFit/>
          </a:bodyPr>
          <a:lstStyle/>
          <a:p>
            <a:r>
              <a:rPr lang="en-US" sz="1600" smtClean="0">
                <a:solidFill>
                  <a:srgbClr val="FF0000"/>
                </a:solidFill>
              </a:rPr>
              <a:t>Content</a:t>
            </a:r>
            <a:endParaRPr lang="en-US" sz="1600">
              <a:solidFill>
                <a:srgbClr val="FF0000"/>
              </a:solidFill>
            </a:endParaRPr>
          </a:p>
        </p:txBody>
      </p:sp>
      <p:sp>
        <p:nvSpPr>
          <p:cNvPr id="12" name="Oval 11"/>
          <p:cNvSpPr/>
          <p:nvPr/>
        </p:nvSpPr>
        <p:spPr bwMode="auto">
          <a:xfrm>
            <a:off x="1692166" y="2007477"/>
            <a:ext cx="735724" cy="199696"/>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solidFill>
                <a:srgbClr val="FF0000"/>
              </a:solidFill>
            </a:endParaRPr>
          </a:p>
        </p:txBody>
      </p:sp>
      <p:sp>
        <p:nvSpPr>
          <p:cNvPr id="14" name="Oval 13"/>
          <p:cNvSpPr/>
          <p:nvPr/>
        </p:nvSpPr>
        <p:spPr bwMode="auto">
          <a:xfrm>
            <a:off x="1718442" y="2380594"/>
            <a:ext cx="735724" cy="199696"/>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solidFill>
                <a:srgbClr val="FF0000"/>
              </a:solidFill>
            </a:endParaRPr>
          </a:p>
        </p:txBody>
      </p:sp>
      <p:sp>
        <p:nvSpPr>
          <p:cNvPr id="15" name="Rounded Rectangle 14"/>
          <p:cNvSpPr/>
          <p:nvPr/>
        </p:nvSpPr>
        <p:spPr bwMode="auto">
          <a:xfrm>
            <a:off x="2585545" y="2165131"/>
            <a:ext cx="977462" cy="241738"/>
          </a:xfrm>
          <a:prstGeom prst="roundRect">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6" name="Rounded Rectangle 15"/>
          <p:cNvSpPr/>
          <p:nvPr/>
        </p:nvSpPr>
        <p:spPr bwMode="auto">
          <a:xfrm>
            <a:off x="2380593" y="3641835"/>
            <a:ext cx="2517228" cy="236482"/>
          </a:xfrm>
          <a:prstGeom prst="roundRect">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cxnSp>
        <p:nvCxnSpPr>
          <p:cNvPr id="18" name="Straight Arrow Connector 17"/>
          <p:cNvCxnSpPr>
            <a:stCxn id="11" idx="2"/>
            <a:endCxn id="15" idx="0"/>
          </p:cNvCxnSpPr>
          <p:nvPr/>
        </p:nvCxnSpPr>
        <p:spPr bwMode="auto">
          <a:xfrm rot="5400000">
            <a:off x="3097927" y="1654974"/>
            <a:ext cx="486507" cy="533807"/>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20" name="Straight Arrow Connector 19"/>
          <p:cNvCxnSpPr>
            <a:stCxn id="8" idx="2"/>
            <a:endCxn id="12" idx="0"/>
          </p:cNvCxnSpPr>
          <p:nvPr/>
        </p:nvCxnSpPr>
        <p:spPr bwMode="auto">
          <a:xfrm rot="5400000">
            <a:off x="2023241" y="1710155"/>
            <a:ext cx="334109" cy="26053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22" name="Straight Arrow Connector 21"/>
          <p:cNvCxnSpPr>
            <a:stCxn id="9" idx="3"/>
            <a:endCxn id="14" idx="3"/>
          </p:cNvCxnSpPr>
          <p:nvPr/>
        </p:nvCxnSpPr>
        <p:spPr bwMode="auto">
          <a:xfrm flipV="1">
            <a:off x="1274334" y="2551045"/>
            <a:ext cx="551852" cy="46128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24" name="Straight Arrow Connector 23"/>
          <p:cNvCxnSpPr>
            <a:stCxn id="10" idx="0"/>
            <a:endCxn id="16" idx="2"/>
          </p:cNvCxnSpPr>
          <p:nvPr/>
        </p:nvCxnSpPr>
        <p:spPr bwMode="auto">
          <a:xfrm rot="16200000" flipV="1">
            <a:off x="3547443" y="3970082"/>
            <a:ext cx="483477" cy="29994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pic>
        <p:nvPicPr>
          <p:cNvPr id="13" name="Picture 12"/>
          <p:cNvPicPr>
            <a:picLocks noChangeAspect="1"/>
          </p:cNvPicPr>
          <p:nvPr/>
        </p:nvPicPr>
        <p:blipFill>
          <a:blip r:embed="rId2"/>
          <a:stretch>
            <a:fillRect/>
          </a:stretch>
        </p:blipFill>
        <p:spPr>
          <a:xfrm>
            <a:off x="5240288" y="1118748"/>
            <a:ext cx="3903712" cy="3374704"/>
          </a:xfrm>
          <a:prstGeom prst="rect">
            <a:avLst/>
          </a:prstGeom>
        </p:spPr>
      </p:pic>
    </p:spTree>
    <p:extLst>
      <p:ext uri="{BB962C8B-B14F-4D97-AF65-F5344CB8AC3E}">
        <p14:creationId xmlns:p14="http://schemas.microsoft.com/office/powerpoint/2010/main" val="960157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animBg="1"/>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basic HTML elements</a:t>
            </a:r>
            <a:endParaRPr lang="en-US"/>
          </a:p>
        </p:txBody>
      </p:sp>
      <p:sp>
        <p:nvSpPr>
          <p:cNvPr id="3" name="Content Placeholder 2"/>
          <p:cNvSpPr>
            <a:spLocks noGrp="1"/>
          </p:cNvSpPr>
          <p:nvPr>
            <p:ph idx="1"/>
          </p:nvPr>
        </p:nvSpPr>
        <p:spPr>
          <a:xfrm>
            <a:off x="990600" y="1513491"/>
            <a:ext cx="7772400" cy="4897820"/>
          </a:xfrm>
        </p:spPr>
        <p:txBody>
          <a:bodyPr/>
          <a:lstStyle/>
          <a:p>
            <a:r>
              <a:rPr lang="en-US" smtClean="0"/>
              <a:t>Basic template for a HTML</a:t>
            </a:r>
            <a:br>
              <a:rPr lang="en-US" smtClean="0"/>
            </a:br>
            <a:r>
              <a:rPr lang="en-US" smtClean="0"/>
              <a:t>document:</a:t>
            </a:r>
          </a:p>
          <a:p>
            <a:pPr lvl="1"/>
            <a:r>
              <a:rPr lang="en-US" smtClean="0"/>
              <a:t>Header: Contains the title; may</a:t>
            </a:r>
            <a:br>
              <a:rPr lang="en-US" smtClean="0"/>
            </a:br>
            <a:r>
              <a:rPr lang="en-US" smtClean="0"/>
              <a:t>contain metadata, e.g., author</a:t>
            </a:r>
          </a:p>
          <a:p>
            <a:pPr lvl="1"/>
            <a:r>
              <a:rPr lang="en-US" smtClean="0"/>
              <a:t>Body: Contains the actual content</a:t>
            </a:r>
          </a:p>
          <a:p>
            <a:endParaRPr lang="en-US" sz="2000" smtClean="0"/>
          </a:p>
          <a:p>
            <a:r>
              <a:rPr lang="en-US" smtClean="0"/>
              <a:t>Typical HTML elements:</a:t>
            </a:r>
          </a:p>
          <a:p>
            <a:pPr lvl="1"/>
            <a:r>
              <a:rPr lang="en-US" smtClean="0"/>
              <a:t>Headings (several levels): </a:t>
            </a:r>
            <a:r>
              <a:rPr lang="en-US" sz="1400" b="1" smtClean="0">
                <a:latin typeface="Courier New" pitchFamily="49" charset="0"/>
                <a:cs typeface="Courier New" pitchFamily="49" charset="0"/>
              </a:rPr>
              <a:t>&lt;h1&gt;...&lt;/h1&gt;, &lt;h2&gt;...&lt;/h2&gt;, ...</a:t>
            </a:r>
          </a:p>
          <a:p>
            <a:pPr lvl="1"/>
            <a:r>
              <a:rPr lang="en-US" smtClean="0"/>
              <a:t>Paragraphs: </a:t>
            </a:r>
            <a:r>
              <a:rPr lang="en-US" sz="1400" b="1" smtClean="0">
                <a:latin typeface="Courier New" pitchFamily="49" charset="0"/>
                <a:cs typeface="Courier New" pitchFamily="49" charset="0"/>
              </a:rPr>
              <a:t>&lt;p&gt;This is a paragraph&lt;/p&gt;</a:t>
            </a:r>
          </a:p>
          <a:p>
            <a:pPr lvl="1"/>
            <a:r>
              <a:rPr lang="en-US" smtClean="0"/>
              <a:t>Forced linebreak: </a:t>
            </a:r>
            <a:r>
              <a:rPr lang="en-US" sz="1400" b="1" smtClean="0">
                <a:latin typeface="Courier New" pitchFamily="49" charset="0"/>
                <a:cs typeface="Courier New" pitchFamily="49" charset="0"/>
              </a:rPr>
              <a:t>This is a line.&lt;br&gt;This is the next line.</a:t>
            </a:r>
          </a:p>
          <a:p>
            <a:pPr lvl="1"/>
            <a:r>
              <a:rPr lang="en-US" smtClean="0"/>
              <a:t>Unordered lists: </a:t>
            </a:r>
            <a:r>
              <a:rPr lang="en-US" sz="1400" b="1" smtClean="0">
                <a:latin typeface="Courier New" pitchFamily="49" charset="0"/>
                <a:cs typeface="Courier New" pitchFamily="49" charset="0"/>
              </a:rPr>
              <a:t>&lt;ul&gt;&lt;li&gt;Item 1&lt;li&gt;Item 2&lt;li&gt;Item 3&lt;/ul&gt;</a:t>
            </a:r>
          </a:p>
          <a:p>
            <a:pPr lvl="1"/>
            <a:r>
              <a:rPr lang="en-US" smtClean="0"/>
              <a:t>Links: </a:t>
            </a:r>
            <a:r>
              <a:rPr lang="en-US" sz="1400" b="1" smtClean="0">
                <a:latin typeface="Courier New" pitchFamily="49" charset="0"/>
                <a:cs typeface="Courier New" pitchFamily="49" charset="0"/>
              </a:rPr>
              <a:t>This is a &lt;a href="url"&gt;link&lt;/a&gt;</a:t>
            </a:r>
          </a:p>
          <a:p>
            <a:pPr lvl="1"/>
            <a:r>
              <a:rPr lang="en-US" smtClean="0"/>
              <a:t>Images: </a:t>
            </a:r>
            <a:r>
              <a:rPr lang="en-US" sz="1400" b="1" smtClean="0">
                <a:latin typeface="Courier New" pitchFamily="49" charset="0"/>
                <a:cs typeface="Courier New" pitchFamily="49" charset="0"/>
              </a:rPr>
              <a:t>&lt;img src="url" alt="Description"&gt;</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5998252" y="1608083"/>
            <a:ext cx="2694969" cy="2049792"/>
          </a:xfrm>
          <a:prstGeom prst="rect">
            <a:avLst/>
          </a:prstGeom>
          <a:noFill/>
          <a:ln>
            <a:solidFill>
              <a:schemeClr val="tx1"/>
            </a:solidFill>
          </a:ln>
        </p:spPr>
        <p:txBody>
          <a:bodyPr wrap="none" rtlCol="0">
            <a:spAutoFit/>
          </a:bodyPr>
          <a:lstStyle/>
          <a:p>
            <a:pPr algn="l"/>
            <a:r>
              <a:rPr lang="en-US" sz="1200" b="1" smtClean="0">
                <a:latin typeface="Courier New" pitchFamily="49" charset="0"/>
                <a:cs typeface="Courier New" pitchFamily="49" charset="0"/>
              </a:rPr>
              <a:t>&lt;!doctype html&gt;</a:t>
            </a:r>
          </a:p>
          <a:p>
            <a:pPr algn="l"/>
            <a:r>
              <a:rPr lang="en-US" sz="1200" b="1" smtClean="0">
                <a:latin typeface="Courier New" pitchFamily="49" charset="0"/>
                <a:cs typeface="Courier New" pitchFamily="49" charset="0"/>
              </a:rPr>
              <a:t>&lt;html&gt;</a:t>
            </a:r>
          </a:p>
          <a:p>
            <a:pPr algn="l"/>
            <a:r>
              <a:rPr lang="en-US" sz="1200" b="1" smtClean="0">
                <a:latin typeface="Courier New" pitchFamily="49" charset="0"/>
                <a:cs typeface="Courier New" pitchFamily="49" charset="0"/>
              </a:rPr>
              <a:t>  &lt;head&gt;</a:t>
            </a:r>
          </a:p>
          <a:p>
            <a:pPr algn="l"/>
            <a:r>
              <a:rPr lang="en-US" sz="1200" b="1" smtClean="0">
                <a:latin typeface="Courier New" pitchFamily="49" charset="0"/>
                <a:cs typeface="Courier New" pitchFamily="49" charset="0"/>
              </a:rPr>
              <a:t>    &lt;title&gt;My title&lt;/title&gt;</a:t>
            </a:r>
          </a:p>
          <a:p>
            <a:pPr algn="l"/>
            <a:r>
              <a:rPr lang="en-US" sz="1200" b="1" smtClean="0">
                <a:latin typeface="Courier New" pitchFamily="49" charset="0"/>
                <a:cs typeface="Courier New" pitchFamily="49" charset="0"/>
              </a:rPr>
              <a:t>  &lt;/head&gt;</a:t>
            </a:r>
          </a:p>
          <a:p>
            <a:pPr algn="l"/>
            <a:r>
              <a:rPr lang="en-US" sz="1200" b="1" smtClean="0">
                <a:latin typeface="Courier New" pitchFamily="49" charset="0"/>
                <a:cs typeface="Courier New" pitchFamily="49" charset="0"/>
              </a:rPr>
              <a:t>  &lt;body&gt;</a:t>
            </a:r>
          </a:p>
          <a:p>
            <a:pPr algn="l"/>
            <a:r>
              <a:rPr lang="en-US" sz="1200" b="1" smtClean="0">
                <a:latin typeface="Courier New" pitchFamily="49" charset="0"/>
                <a:cs typeface="Courier New" pitchFamily="49" charset="0"/>
              </a:rPr>
              <a:t>    ... content ...</a:t>
            </a:r>
          </a:p>
          <a:p>
            <a:pPr algn="l"/>
            <a:r>
              <a:rPr lang="en-US" sz="1200" b="1" smtClean="0">
                <a:latin typeface="Courier New" pitchFamily="49" charset="0"/>
                <a:cs typeface="Courier New" pitchFamily="49" charset="0"/>
              </a:rPr>
              <a:t>  &lt;/body&gt;</a:t>
            </a:r>
          </a:p>
          <a:p>
            <a:pPr algn="l"/>
            <a:r>
              <a:rPr lang="en-US" sz="1200" b="1" smtClean="0">
                <a:latin typeface="Courier New" pitchFamily="49" charset="0"/>
                <a:cs typeface="Courier New" pitchFamily="49" charset="0"/>
              </a:rPr>
              <a:t>&lt;/html&gt;</a:t>
            </a:r>
            <a:endParaRPr lang="en-US" sz="1200" b="1">
              <a:latin typeface="Courier New" pitchFamily="49" charset="0"/>
              <a:cs typeface="Courier New" pitchFamily="49" charset="0"/>
            </a:endParaRPr>
          </a:p>
        </p:txBody>
      </p:sp>
    </p:spTree>
    <p:extLst>
      <p:ext uri="{BB962C8B-B14F-4D97-AF65-F5344CB8AC3E}">
        <p14:creationId xmlns:p14="http://schemas.microsoft.com/office/powerpoint/2010/main" val="28025724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 basic HTML rendering enough?</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8" name="TextBox 7"/>
          <p:cNvSpPr txBox="1"/>
          <p:nvPr/>
        </p:nvSpPr>
        <p:spPr>
          <a:xfrm>
            <a:off x="2963917" y="3647090"/>
            <a:ext cx="630621" cy="400110"/>
          </a:xfrm>
          <a:prstGeom prst="rect">
            <a:avLst/>
          </a:prstGeom>
          <a:noFill/>
        </p:spPr>
        <p:txBody>
          <a:bodyPr wrap="square" rtlCol="0">
            <a:spAutoFit/>
          </a:bodyPr>
          <a:lstStyle/>
          <a:p>
            <a:r>
              <a:rPr lang="en-US" smtClean="0"/>
              <a:t>vs.</a:t>
            </a:r>
            <a:endParaRPr lang="en-US"/>
          </a:p>
        </p:txBody>
      </p:sp>
      <p:pic>
        <p:nvPicPr>
          <p:cNvPr id="9" name="Picture 8"/>
          <p:cNvPicPr>
            <a:picLocks noChangeAspect="1"/>
          </p:cNvPicPr>
          <p:nvPr/>
        </p:nvPicPr>
        <p:blipFill>
          <a:blip r:embed="rId2"/>
          <a:stretch>
            <a:fillRect/>
          </a:stretch>
        </p:blipFill>
        <p:spPr>
          <a:xfrm>
            <a:off x="3459571" y="1684176"/>
            <a:ext cx="5684430" cy="4090981"/>
          </a:xfrm>
          <a:prstGeom prst="rect">
            <a:avLst/>
          </a:prstGeom>
        </p:spPr>
      </p:pic>
      <p:pic>
        <p:nvPicPr>
          <p:cNvPr id="10" name="Picture 9"/>
          <p:cNvPicPr>
            <a:picLocks noChangeAspect="1"/>
          </p:cNvPicPr>
          <p:nvPr/>
        </p:nvPicPr>
        <p:blipFill>
          <a:blip r:embed="rId3"/>
          <a:stretch>
            <a:fillRect/>
          </a:stretch>
        </p:blipFill>
        <p:spPr>
          <a:xfrm>
            <a:off x="1" y="2524741"/>
            <a:ext cx="3054300" cy="2640399"/>
          </a:xfrm>
          <a:prstGeom prst="rect">
            <a:avLst/>
          </a:prstGeom>
        </p:spPr>
      </p:pic>
    </p:spTree>
    <p:extLst>
      <p:ext uri="{BB962C8B-B14F-4D97-AF65-F5344CB8AC3E}">
        <p14:creationId xmlns:p14="http://schemas.microsoft.com/office/powerpoint/2010/main" val="421007057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Taking control over the presentation</a:t>
            </a:r>
            <a:endParaRPr lang="en-US"/>
          </a:p>
        </p:txBody>
      </p:sp>
      <p:sp>
        <p:nvSpPr>
          <p:cNvPr id="3" name="Content Placeholder 2"/>
          <p:cNvSpPr>
            <a:spLocks noGrp="1"/>
          </p:cNvSpPr>
          <p:nvPr>
            <p:ph idx="1"/>
          </p:nvPr>
        </p:nvSpPr>
        <p:spPr>
          <a:xfrm>
            <a:off x="990600" y="1450428"/>
            <a:ext cx="7772400" cy="4740822"/>
          </a:xfrm>
        </p:spPr>
        <p:txBody>
          <a:bodyPr/>
          <a:lstStyle/>
          <a:p>
            <a:r>
              <a:rPr lang="en-US" smtClean="0"/>
              <a:t>You can explicitly tell the browser how to render certain elements:</a:t>
            </a:r>
          </a:p>
          <a:p>
            <a:pPr lvl="1"/>
            <a:r>
              <a:rPr lang="en-US" smtClean="0"/>
              <a:t>Font: </a:t>
            </a:r>
            <a:r>
              <a:rPr lang="en-US" sz="1600" b="1" smtClean="0">
                <a:latin typeface="Courier New" pitchFamily="49" charset="0"/>
                <a:cs typeface="Courier New" pitchFamily="49" charset="0"/>
              </a:rPr>
              <a:t>&lt;font size="17" color="red" face="Helvetica"&gt;</a:t>
            </a:r>
          </a:p>
          <a:p>
            <a:pPr lvl="1"/>
            <a:r>
              <a:rPr lang="en-US" smtClean="0"/>
              <a:t>Style: </a:t>
            </a:r>
            <a:r>
              <a:rPr lang="en-US" sz="1600" b="1" smtClean="0">
                <a:latin typeface="Courier New" pitchFamily="49" charset="0"/>
                <a:cs typeface="Courier New" pitchFamily="49" charset="0"/>
              </a:rPr>
              <a:t>&lt;b&gt;bold&lt;/b&gt;</a:t>
            </a:r>
            <a:r>
              <a:rPr lang="en-US" sz="1600" smtClean="0">
                <a:latin typeface="Courier New" pitchFamily="49" charset="0"/>
                <a:cs typeface="Courier New" pitchFamily="49" charset="0"/>
              </a:rPr>
              <a:t>, </a:t>
            </a:r>
            <a:r>
              <a:rPr lang="en-US" sz="1600" b="1" smtClean="0">
                <a:latin typeface="Courier New" pitchFamily="49" charset="0"/>
                <a:cs typeface="Courier New" pitchFamily="49" charset="0"/>
              </a:rPr>
              <a:t>&lt;i&gt;italics&lt;/i&gt;</a:t>
            </a:r>
            <a:r>
              <a:rPr lang="en-US" smtClean="0"/>
              <a:t>, </a:t>
            </a:r>
            <a:r>
              <a:rPr lang="en-US" sz="1600" b="1" smtClean="0">
                <a:latin typeface="Courier New" pitchFamily="49" charset="0"/>
                <a:cs typeface="Courier New" pitchFamily="49" charset="0"/>
              </a:rPr>
              <a:t>&lt;tt&gt;teletype&lt;tt&gt;</a:t>
            </a:r>
            <a:r>
              <a:rPr lang="en-US" smtClean="0"/>
              <a:t>, ...</a:t>
            </a:r>
          </a:p>
          <a:p>
            <a:pPr lvl="1"/>
            <a:endParaRPr lang="en-US" smtClean="0"/>
          </a:p>
          <a:p>
            <a:r>
              <a:rPr lang="en-US" smtClean="0"/>
              <a:t>You can define tables with a specific layout</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table.gif"/>
          <p:cNvPicPr>
            <a:picLocks noChangeAspect="1"/>
          </p:cNvPicPr>
          <p:nvPr/>
        </p:nvPicPr>
        <p:blipFill>
          <a:blip r:embed="rId2" cstate="print"/>
          <a:stretch>
            <a:fillRect/>
          </a:stretch>
        </p:blipFill>
        <p:spPr>
          <a:xfrm>
            <a:off x="5605391" y="4046483"/>
            <a:ext cx="1762360" cy="2313098"/>
          </a:xfrm>
          <a:prstGeom prst="rect">
            <a:avLst/>
          </a:prstGeom>
        </p:spPr>
      </p:pic>
      <p:sp>
        <p:nvSpPr>
          <p:cNvPr id="7" name="TextBox 6"/>
          <p:cNvSpPr txBox="1"/>
          <p:nvPr/>
        </p:nvSpPr>
        <p:spPr>
          <a:xfrm>
            <a:off x="2309122" y="4078015"/>
            <a:ext cx="2601994" cy="2271391"/>
          </a:xfrm>
          <a:prstGeom prst="rect">
            <a:avLst/>
          </a:prstGeom>
          <a:noFill/>
          <a:ln>
            <a:solidFill>
              <a:schemeClr val="tx1"/>
            </a:solidFill>
          </a:ln>
        </p:spPr>
        <p:txBody>
          <a:bodyPr wrap="none" rtlCol="0">
            <a:spAutoFit/>
          </a:bodyPr>
          <a:lstStyle/>
          <a:p>
            <a:pPr algn="l"/>
            <a:r>
              <a:rPr lang="en-US" sz="1200" b="1" smtClean="0">
                <a:latin typeface="Courier New" pitchFamily="49" charset="0"/>
                <a:cs typeface="Courier New" pitchFamily="49" charset="0"/>
              </a:rPr>
              <a:t>&lt;table border="1"&gt;</a:t>
            </a:r>
          </a:p>
          <a:p>
            <a:pPr algn="l"/>
            <a:r>
              <a:rPr lang="en-US" sz="1200" b="1" smtClean="0">
                <a:latin typeface="Courier New" pitchFamily="49" charset="0"/>
                <a:cs typeface="Courier New" pitchFamily="49" charset="0"/>
              </a:rPr>
              <a:t>  &lt;tr height="70"&gt;</a:t>
            </a:r>
          </a:p>
          <a:p>
            <a:pPr algn="l"/>
            <a:r>
              <a:rPr lang="en-US" sz="1200" b="1" smtClean="0">
                <a:latin typeface="Courier New" pitchFamily="49" charset="0"/>
                <a:cs typeface="Courier New" pitchFamily="49" charset="0"/>
              </a:rPr>
              <a:t>    &lt;td width="30"&gt;1&lt;/td&gt;</a:t>
            </a:r>
          </a:p>
          <a:p>
            <a:pPr algn="l"/>
            <a:r>
              <a:rPr lang="en-US" sz="1200" b="1" smtClean="0">
                <a:latin typeface="Courier New" pitchFamily="49" charset="0"/>
                <a:cs typeface="Courier New" pitchFamily="49" charset="0"/>
              </a:rPr>
              <a:t>    &lt;td width="60"&gt;2&lt;/td&gt;</a:t>
            </a:r>
          </a:p>
          <a:p>
            <a:pPr algn="l"/>
            <a:r>
              <a:rPr lang="en-US" sz="1200" b="1" smtClean="0">
                <a:latin typeface="Courier New" pitchFamily="49" charset="0"/>
                <a:cs typeface="Courier New" pitchFamily="49" charset="0"/>
              </a:rPr>
              <a:t>  &lt;/tr&gt;</a:t>
            </a:r>
          </a:p>
          <a:p>
            <a:pPr algn="l"/>
            <a:r>
              <a:rPr lang="en-US" sz="1200" b="1" smtClean="0">
                <a:latin typeface="Courier New" pitchFamily="49" charset="0"/>
                <a:cs typeface="Courier New" pitchFamily="49" charset="0"/>
              </a:rPr>
              <a:t>  &lt;tr height="40"&gt;</a:t>
            </a:r>
          </a:p>
          <a:p>
            <a:pPr algn="l"/>
            <a:r>
              <a:rPr lang="en-US" sz="1200" b="1" smtClean="0">
                <a:latin typeface="Courier New" pitchFamily="49" charset="0"/>
                <a:cs typeface="Courier New" pitchFamily="49" charset="0"/>
              </a:rPr>
              <a:t>     &lt;td width="30"&gt;3&lt;/td&gt;</a:t>
            </a:r>
          </a:p>
          <a:p>
            <a:pPr algn="l"/>
            <a:r>
              <a:rPr lang="en-US" sz="1200" b="1" smtClean="0">
                <a:latin typeface="Courier New" pitchFamily="49" charset="0"/>
                <a:cs typeface="Courier New" pitchFamily="49" charset="0"/>
              </a:rPr>
              <a:t>     &lt;td width="60"&gt;4&lt;/td&gt;</a:t>
            </a:r>
          </a:p>
          <a:p>
            <a:pPr algn="l"/>
            <a:r>
              <a:rPr lang="en-US" sz="1200" b="1" smtClean="0">
                <a:latin typeface="Courier New" pitchFamily="49" charset="0"/>
                <a:cs typeface="Courier New" pitchFamily="49" charset="0"/>
              </a:rPr>
              <a:t>  &lt;/tr&gt;</a:t>
            </a:r>
          </a:p>
          <a:p>
            <a:pPr algn="l"/>
            <a:r>
              <a:rPr lang="en-US" sz="1200" b="1" smtClean="0">
                <a:latin typeface="Courier New" pitchFamily="49" charset="0"/>
                <a:cs typeface="Courier New" pitchFamily="49" charset="0"/>
              </a:rPr>
              <a:t>&lt;/table&gt;</a:t>
            </a:r>
            <a:endParaRPr lang="en-US" sz="1200" b="1">
              <a:latin typeface="Courier New" pitchFamily="49" charset="0"/>
              <a:cs typeface="Courier New" pitchFamily="49" charset="0"/>
            </a:endParaRPr>
          </a:p>
        </p:txBody>
      </p:sp>
    </p:spTree>
    <p:extLst>
      <p:ext uri="{BB962C8B-B14F-4D97-AF65-F5344CB8AC3E}">
        <p14:creationId xmlns:p14="http://schemas.microsoft.com/office/powerpoint/2010/main" val="29638649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world before CSS</a:t>
            </a:r>
            <a:endParaRPr lang="en-US"/>
          </a:p>
        </p:txBody>
      </p:sp>
      <p:sp>
        <p:nvSpPr>
          <p:cNvPr id="3" name="Content Placeholder 2"/>
          <p:cNvSpPr>
            <a:spLocks noGrp="1"/>
          </p:cNvSpPr>
          <p:nvPr>
            <p:ph idx="1"/>
          </p:nvPr>
        </p:nvSpPr>
        <p:spPr>
          <a:xfrm>
            <a:off x="990600" y="4939862"/>
            <a:ext cx="7772400" cy="1334814"/>
          </a:xfrm>
        </p:spPr>
        <p:txBody>
          <a:bodyPr/>
          <a:lstStyle/>
          <a:p>
            <a:r>
              <a:rPr lang="en-US" smtClean="0"/>
              <a:t>Web designers used tables and formatting to create very complex layouts</a:t>
            </a:r>
          </a:p>
          <a:p>
            <a:pPr lvl="1"/>
            <a:r>
              <a:rPr lang="en-US" smtClean="0"/>
              <a:t>Result: Documents were huge (lots of redundancy) and basically unreadable</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quantis_gif.gif"/>
          <p:cNvPicPr>
            <a:picLocks noChangeAspect="1"/>
          </p:cNvPicPr>
          <p:nvPr/>
        </p:nvPicPr>
        <p:blipFill>
          <a:blip r:embed="rId2" cstate="print"/>
          <a:stretch>
            <a:fillRect/>
          </a:stretch>
        </p:blipFill>
        <p:spPr>
          <a:xfrm>
            <a:off x="2627586" y="1508231"/>
            <a:ext cx="5475890" cy="3422432"/>
          </a:xfrm>
          <a:prstGeom prst="rect">
            <a:avLst/>
          </a:prstGeom>
        </p:spPr>
      </p:pic>
      <p:cxnSp>
        <p:nvCxnSpPr>
          <p:cNvPr id="8" name="Straight Connector 7"/>
          <p:cNvCxnSpPr/>
          <p:nvPr/>
        </p:nvCxnSpPr>
        <p:spPr bwMode="auto">
          <a:xfrm>
            <a:off x="2427890" y="2722181"/>
            <a:ext cx="5854262" cy="0"/>
          </a:xfrm>
          <a:prstGeom prst="line">
            <a:avLst/>
          </a:prstGeom>
          <a:solidFill>
            <a:schemeClr val="accent1"/>
          </a:solidFill>
          <a:ln w="19050" cap="flat" cmpd="sng" algn="ctr">
            <a:solidFill>
              <a:srgbClr val="33CC33"/>
            </a:solidFill>
            <a:prstDash val="dash"/>
            <a:round/>
            <a:headEnd type="none" w="med" len="med"/>
            <a:tailEnd type="none" w="med" len="med"/>
          </a:ln>
          <a:effectLst/>
        </p:spPr>
      </p:cxnSp>
      <p:cxnSp>
        <p:nvCxnSpPr>
          <p:cNvPr id="9" name="Straight Connector 8"/>
          <p:cNvCxnSpPr/>
          <p:nvPr/>
        </p:nvCxnSpPr>
        <p:spPr bwMode="auto">
          <a:xfrm>
            <a:off x="2401612" y="2832541"/>
            <a:ext cx="5854262" cy="0"/>
          </a:xfrm>
          <a:prstGeom prst="line">
            <a:avLst/>
          </a:prstGeom>
          <a:solidFill>
            <a:schemeClr val="accent1"/>
          </a:solidFill>
          <a:ln w="19050" cap="flat" cmpd="sng" algn="ctr">
            <a:solidFill>
              <a:srgbClr val="33CC33"/>
            </a:solidFill>
            <a:prstDash val="dash"/>
            <a:round/>
            <a:headEnd type="none" w="med" len="med"/>
            <a:tailEnd type="none" w="med" len="med"/>
          </a:ln>
          <a:effectLst/>
        </p:spPr>
      </p:cxnSp>
      <p:cxnSp>
        <p:nvCxnSpPr>
          <p:cNvPr id="10" name="Straight Connector 9"/>
          <p:cNvCxnSpPr/>
          <p:nvPr/>
        </p:nvCxnSpPr>
        <p:spPr bwMode="auto">
          <a:xfrm rot="5400000">
            <a:off x="1487215" y="3116316"/>
            <a:ext cx="3563007" cy="0"/>
          </a:xfrm>
          <a:prstGeom prst="line">
            <a:avLst/>
          </a:prstGeom>
          <a:solidFill>
            <a:schemeClr val="accent1"/>
          </a:solidFill>
          <a:ln w="19050" cap="flat" cmpd="sng" algn="ctr">
            <a:solidFill>
              <a:srgbClr val="33CC33"/>
            </a:solidFill>
            <a:prstDash val="dash"/>
            <a:round/>
            <a:headEnd type="none" w="med" len="med"/>
            <a:tailEnd type="none" w="med" len="med"/>
          </a:ln>
          <a:effectLst/>
        </p:spPr>
      </p:cxnSp>
      <p:cxnSp>
        <p:nvCxnSpPr>
          <p:cNvPr id="16" name="Straight Connector 15"/>
          <p:cNvCxnSpPr/>
          <p:nvPr/>
        </p:nvCxnSpPr>
        <p:spPr bwMode="auto">
          <a:xfrm rot="5400000">
            <a:off x="5108031" y="3090040"/>
            <a:ext cx="3563007" cy="0"/>
          </a:xfrm>
          <a:prstGeom prst="line">
            <a:avLst/>
          </a:prstGeom>
          <a:solidFill>
            <a:schemeClr val="accent1"/>
          </a:solidFill>
          <a:ln w="19050" cap="flat" cmpd="sng" algn="ctr">
            <a:solidFill>
              <a:srgbClr val="33CC33"/>
            </a:solidFill>
            <a:prstDash val="dash"/>
            <a:round/>
            <a:headEnd type="none" w="med" len="med"/>
            <a:tailEnd type="none" w="med" len="med"/>
          </a:ln>
          <a:effectLst/>
        </p:spPr>
      </p:cxnSp>
      <p:cxnSp>
        <p:nvCxnSpPr>
          <p:cNvPr id="17" name="Straight Connector 16"/>
          <p:cNvCxnSpPr/>
          <p:nvPr/>
        </p:nvCxnSpPr>
        <p:spPr bwMode="auto">
          <a:xfrm rot="5400000">
            <a:off x="2643355" y="3126827"/>
            <a:ext cx="3563007" cy="0"/>
          </a:xfrm>
          <a:prstGeom prst="line">
            <a:avLst/>
          </a:prstGeom>
          <a:solidFill>
            <a:schemeClr val="accent1"/>
          </a:solidFill>
          <a:ln w="19050" cap="flat" cmpd="sng" algn="ctr">
            <a:solidFill>
              <a:srgbClr val="33CC33"/>
            </a:solidFill>
            <a:prstDash val="dash"/>
            <a:round/>
            <a:headEnd type="none" w="med" len="med"/>
            <a:tailEnd type="none" w="med" len="med"/>
          </a:ln>
          <a:effectLst/>
        </p:spPr>
      </p:cxnSp>
      <p:cxnSp>
        <p:nvCxnSpPr>
          <p:cNvPr id="18" name="Straight Connector 17"/>
          <p:cNvCxnSpPr/>
          <p:nvPr/>
        </p:nvCxnSpPr>
        <p:spPr bwMode="auto">
          <a:xfrm rot="5400000">
            <a:off x="2743203" y="3121574"/>
            <a:ext cx="3563007" cy="0"/>
          </a:xfrm>
          <a:prstGeom prst="line">
            <a:avLst/>
          </a:prstGeom>
          <a:solidFill>
            <a:schemeClr val="accent1"/>
          </a:solidFill>
          <a:ln w="19050" cap="flat" cmpd="sng" algn="ctr">
            <a:solidFill>
              <a:srgbClr val="33CC33"/>
            </a:solidFill>
            <a:prstDash val="dash"/>
            <a:round/>
            <a:headEnd type="none" w="med" len="med"/>
            <a:tailEnd type="none" w="med" len="med"/>
          </a:ln>
          <a:effectLst/>
        </p:spPr>
      </p:cxnSp>
      <p:cxnSp>
        <p:nvCxnSpPr>
          <p:cNvPr id="19" name="Straight Connector 18"/>
          <p:cNvCxnSpPr/>
          <p:nvPr/>
        </p:nvCxnSpPr>
        <p:spPr bwMode="auto">
          <a:xfrm>
            <a:off x="4529957" y="4267203"/>
            <a:ext cx="3731174" cy="0"/>
          </a:xfrm>
          <a:prstGeom prst="line">
            <a:avLst/>
          </a:prstGeom>
          <a:solidFill>
            <a:schemeClr val="accent1"/>
          </a:solidFill>
          <a:ln w="19050" cap="flat" cmpd="sng" algn="ctr">
            <a:solidFill>
              <a:srgbClr val="33CC33"/>
            </a:solidFill>
            <a:prstDash val="dash"/>
            <a:round/>
            <a:headEnd type="none" w="med" len="med"/>
            <a:tailEnd type="none" w="med" len="med"/>
          </a:ln>
          <a:effectLst/>
        </p:spPr>
      </p:cxnSp>
      <p:cxnSp>
        <p:nvCxnSpPr>
          <p:cNvPr id="21" name="Straight Connector 20"/>
          <p:cNvCxnSpPr/>
          <p:nvPr/>
        </p:nvCxnSpPr>
        <p:spPr bwMode="auto">
          <a:xfrm>
            <a:off x="4524702" y="4177866"/>
            <a:ext cx="3731174" cy="0"/>
          </a:xfrm>
          <a:prstGeom prst="line">
            <a:avLst/>
          </a:prstGeom>
          <a:solidFill>
            <a:schemeClr val="accent1"/>
          </a:solidFill>
          <a:ln w="19050" cap="flat" cmpd="sng" algn="ctr">
            <a:solidFill>
              <a:srgbClr val="33CC33"/>
            </a:solidFill>
            <a:prstDash val="dash"/>
            <a:round/>
            <a:headEnd type="none" w="med" len="med"/>
            <a:tailEnd type="none" w="med" len="med"/>
          </a:ln>
          <a:effectLst/>
        </p:spPr>
      </p:cxnSp>
      <p:sp>
        <p:nvSpPr>
          <p:cNvPr id="22" name="TextBox 21"/>
          <p:cNvSpPr txBox="1"/>
          <p:nvPr/>
        </p:nvSpPr>
        <p:spPr>
          <a:xfrm>
            <a:off x="6952923" y="651640"/>
            <a:ext cx="1666034" cy="584775"/>
          </a:xfrm>
          <a:prstGeom prst="rect">
            <a:avLst/>
          </a:prstGeom>
          <a:noFill/>
        </p:spPr>
        <p:txBody>
          <a:bodyPr wrap="none" rtlCol="0">
            <a:spAutoFit/>
          </a:bodyPr>
          <a:lstStyle/>
          <a:p>
            <a:r>
              <a:rPr lang="en-US" sz="1600" smtClean="0">
                <a:solidFill>
                  <a:srgbClr val="33CC33"/>
                </a:solidFill>
              </a:rPr>
              <a:t>Implemented by</a:t>
            </a:r>
            <a:br>
              <a:rPr lang="en-US" sz="1600" smtClean="0">
                <a:solidFill>
                  <a:srgbClr val="33CC33"/>
                </a:solidFill>
              </a:rPr>
            </a:br>
            <a:r>
              <a:rPr lang="en-US" sz="1600" smtClean="0">
                <a:solidFill>
                  <a:srgbClr val="33CC33"/>
                </a:solidFill>
              </a:rPr>
              <a:t>lots of tables</a:t>
            </a:r>
            <a:endParaRPr lang="en-US" sz="1600">
              <a:solidFill>
                <a:srgbClr val="33CC33"/>
              </a:solidFill>
            </a:endParaRPr>
          </a:p>
        </p:txBody>
      </p:sp>
      <p:cxnSp>
        <p:nvCxnSpPr>
          <p:cNvPr id="24" name="Straight Arrow Connector 23"/>
          <p:cNvCxnSpPr/>
          <p:nvPr/>
        </p:nvCxnSpPr>
        <p:spPr bwMode="auto">
          <a:xfrm rot="5400000">
            <a:off x="7183821" y="1886606"/>
            <a:ext cx="1418896" cy="168166"/>
          </a:xfrm>
          <a:prstGeom prst="straightConnector1">
            <a:avLst/>
          </a:prstGeom>
          <a:solidFill>
            <a:schemeClr val="accent1"/>
          </a:solidFill>
          <a:ln w="19050" cap="flat" cmpd="sng" algn="ctr">
            <a:solidFill>
              <a:srgbClr val="33CC33"/>
            </a:solidFill>
            <a:prstDash val="solid"/>
            <a:round/>
            <a:headEnd type="none" w="med" len="med"/>
            <a:tailEnd type="arrow"/>
          </a:ln>
          <a:effectLst/>
        </p:spPr>
      </p:cxnSp>
      <p:cxnSp>
        <p:nvCxnSpPr>
          <p:cNvPr id="26" name="Straight Arrow Connector 25"/>
          <p:cNvCxnSpPr/>
          <p:nvPr/>
        </p:nvCxnSpPr>
        <p:spPr bwMode="auto">
          <a:xfrm rot="10800000" flipV="1">
            <a:off x="6905298" y="1187667"/>
            <a:ext cx="399393" cy="252249"/>
          </a:xfrm>
          <a:prstGeom prst="straightConnector1">
            <a:avLst/>
          </a:prstGeom>
          <a:solidFill>
            <a:schemeClr val="accent1"/>
          </a:solidFill>
          <a:ln w="19050" cap="flat" cmpd="sng" algn="ctr">
            <a:solidFill>
              <a:srgbClr val="33CC33"/>
            </a:solidFill>
            <a:prstDash val="solid"/>
            <a:round/>
            <a:headEnd type="none" w="med" len="med"/>
            <a:tailEnd type="arrow"/>
          </a:ln>
          <a:effectLst/>
        </p:spPr>
      </p:cxnSp>
    </p:spTree>
    <p:extLst>
      <p:ext uri="{BB962C8B-B14F-4D97-AF65-F5344CB8AC3E}">
        <p14:creationId xmlns:p14="http://schemas.microsoft.com/office/powerpoint/2010/main" val="31972119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par>
                                <p:cTn id="8" presetID="16" presetClass="entr" presetSubtype="37"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arn(outVertical)">
                                      <p:cBhvr>
                                        <p:cTn id="10" dur="500"/>
                                        <p:tgtEl>
                                          <p:spTgt spid="21"/>
                                        </p:tgtEl>
                                      </p:cBhvr>
                                    </p:animEffect>
                                  </p:childTnLst>
                                </p:cTn>
                              </p:par>
                              <p:par>
                                <p:cTn id="11" presetID="16" presetClass="entr" presetSubtype="37"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outVertical)">
                                      <p:cBhvr>
                                        <p:cTn id="13" dur="500"/>
                                        <p:tgtEl>
                                          <p:spTgt spid="9"/>
                                        </p:tgtEl>
                                      </p:cBhvr>
                                    </p:animEffect>
                                  </p:childTnLst>
                                </p:cTn>
                              </p:par>
                              <p:par>
                                <p:cTn id="14" presetID="16" presetClass="entr" presetSubtype="37"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outVertical)">
                                      <p:cBhvr>
                                        <p:cTn id="16" dur="500"/>
                                        <p:tgtEl>
                                          <p:spTgt spid="8"/>
                                        </p:tgtEl>
                                      </p:cBhvr>
                                    </p:animEffect>
                                  </p:childTnLst>
                                </p:cTn>
                              </p:par>
                            </p:childTnLst>
                          </p:cTn>
                        </p:par>
                        <p:par>
                          <p:cTn id="17" fill="hold">
                            <p:stCondLst>
                              <p:cond delay="500"/>
                            </p:stCondLst>
                            <p:childTnLst>
                              <p:par>
                                <p:cTn id="18" presetID="16" presetClass="entr" presetSubtype="4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outHorizontal)">
                                      <p:cBhvr>
                                        <p:cTn id="20" dur="500"/>
                                        <p:tgtEl>
                                          <p:spTgt spid="10"/>
                                        </p:tgtEl>
                                      </p:cBhvr>
                                    </p:animEffect>
                                  </p:childTnLst>
                                </p:cTn>
                              </p:par>
                              <p:par>
                                <p:cTn id="21" presetID="16" presetClass="entr" presetSubtype="42"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outHorizontal)">
                                      <p:cBhvr>
                                        <p:cTn id="23" dur="500"/>
                                        <p:tgtEl>
                                          <p:spTgt spid="17"/>
                                        </p:tgtEl>
                                      </p:cBhvr>
                                    </p:animEffect>
                                  </p:childTnLst>
                                </p:cTn>
                              </p:par>
                              <p:par>
                                <p:cTn id="24" presetID="16" presetClass="entr" presetSubtype="42"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arn(outHorizontal)">
                                      <p:cBhvr>
                                        <p:cTn id="26" dur="500"/>
                                        <p:tgtEl>
                                          <p:spTgt spid="18"/>
                                        </p:tgtEl>
                                      </p:cBhvr>
                                    </p:animEffect>
                                  </p:childTnLst>
                                </p:cTn>
                              </p:par>
                              <p:par>
                                <p:cTn id="27" presetID="16" presetClass="entr" presetSubtype="42"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outHorizontal)">
                                      <p:cBhvr>
                                        <p:cTn id="29" dur="500"/>
                                        <p:tgtEl>
                                          <p:spTgt spid="16"/>
                                        </p:tgtEl>
                                      </p:cBhvr>
                                    </p:animEffect>
                                  </p:childTnLst>
                                </p:cTn>
                              </p:par>
                            </p:childTnLst>
                          </p:cTn>
                        </p:par>
                        <p:par>
                          <p:cTn id="30" fill="hold">
                            <p:stCondLst>
                              <p:cond delay="1000"/>
                            </p:stCondLst>
                            <p:childTnLst>
                              <p:par>
                                <p:cTn id="31" presetID="1" presetClass="entr" presetSubtype="0"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 Cascading Style Sheets</a:t>
            </a:r>
            <a:endParaRPr lang="en-US"/>
          </a:p>
        </p:txBody>
      </p:sp>
      <p:sp>
        <p:nvSpPr>
          <p:cNvPr id="3" name="Content Placeholder 2"/>
          <p:cNvSpPr>
            <a:spLocks noGrp="1"/>
          </p:cNvSpPr>
          <p:nvPr>
            <p:ph idx="1"/>
          </p:nvPr>
        </p:nvSpPr>
        <p:spPr>
          <a:xfrm>
            <a:off x="990600" y="4456385"/>
            <a:ext cx="7772400" cy="2165131"/>
          </a:xfrm>
        </p:spPr>
        <p:txBody>
          <a:bodyPr/>
          <a:lstStyle/>
          <a:p>
            <a:r>
              <a:rPr lang="en-US" smtClean="0"/>
              <a:t>Idea: Separate content and formatting again</a:t>
            </a:r>
          </a:p>
          <a:p>
            <a:pPr lvl="1"/>
            <a:r>
              <a:rPr lang="en-US" smtClean="0"/>
              <a:t>Formatting instructions are kept in a separate file that is linked from the document</a:t>
            </a:r>
          </a:p>
          <a:p>
            <a:pPr lvl="1"/>
            <a:r>
              <a:rPr lang="en-US" smtClean="0"/>
              <a:t>Document is annotated with references to the formatting instructions, via class="xxx" attribute or special elements </a:t>
            </a:r>
            <a:r>
              <a:rPr lang="en-US" sz="1400" smtClean="0">
                <a:latin typeface="Courier New" pitchFamily="49" charset="0"/>
                <a:cs typeface="Courier New" pitchFamily="49" charset="0"/>
              </a:rPr>
              <a:t>(&lt;</a:t>
            </a:r>
            <a:r>
              <a:rPr lang="en-US" sz="1400" b="1" smtClean="0">
                <a:latin typeface="Courier New" pitchFamily="49" charset="0"/>
                <a:cs typeface="Courier New" pitchFamily="49" charset="0"/>
              </a:rPr>
              <a:t>span&gt;...&lt;/span&gt;, &lt;div&gt;...&lt;/div&gt;</a:t>
            </a:r>
            <a:r>
              <a:rPr lang="en-US" sz="1400" smtClean="0">
                <a:latin typeface="Courier New" pitchFamily="49" charset="0"/>
                <a:cs typeface="Courier New" pitchFamily="49" charset="0"/>
              </a:rPr>
              <a:t>)</a:t>
            </a:r>
            <a:endParaRPr lang="en-US" sz="140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103F590D-1EE3-4679-BAB2-47D8C4772F51}" type="slidenum">
              <a:rPr lang="en-GB" smtClean="0"/>
              <a:pPr/>
              <a:t>17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7" name="TextBox 6"/>
          <p:cNvSpPr txBox="1"/>
          <p:nvPr/>
        </p:nvSpPr>
        <p:spPr>
          <a:xfrm>
            <a:off x="1012763" y="1471449"/>
            <a:ext cx="3996607" cy="2123658"/>
          </a:xfrm>
          <a:prstGeom prst="rect">
            <a:avLst/>
          </a:prstGeom>
          <a:noFill/>
          <a:ln>
            <a:solidFill>
              <a:schemeClr val="tx1"/>
            </a:solidFill>
          </a:ln>
        </p:spPr>
        <p:txBody>
          <a:bodyPr wrap="none" rtlCol="0">
            <a:spAutoFit/>
          </a:bodyPr>
          <a:lstStyle/>
          <a:p>
            <a:pPr algn="l"/>
            <a:r>
              <a:rPr lang="en-US" sz="1200" b="1" dirty="0" smtClean="0">
                <a:latin typeface="Courier New" pitchFamily="49" charset="0"/>
                <a:cs typeface="Courier New" pitchFamily="49" charset="0"/>
              </a:rPr>
              <a:t>&lt;html&gt;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&lt;head&gt;&lt;title&gt;Test&lt;/title&gt;&lt;/head&gt;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&lt;link </a:t>
            </a:r>
            <a:r>
              <a:rPr lang="en-US" sz="1200" b="1" dirty="0" err="1" smtClean="0">
                <a:latin typeface="Courier New" pitchFamily="49" charset="0"/>
                <a:cs typeface="Courier New" pitchFamily="49" charset="0"/>
              </a:rPr>
              <a:t>rel</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stylesheet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href</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test.css</a:t>
            </a:r>
            <a:r>
              <a:rPr lang="en-US" sz="1200" b="1" dirty="0" smtClean="0">
                <a:latin typeface="Courier New" pitchFamily="49" charset="0"/>
                <a:cs typeface="Courier New" pitchFamily="49" charset="0"/>
              </a:rPr>
              <a:t>"&gt;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&lt;body&gt;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&lt;h1&gt;Title&lt;/h1&gt;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&lt;span class="</a:t>
            </a:r>
            <a:r>
              <a:rPr lang="en-US" sz="1200" b="1" dirty="0" err="1" smtClean="0">
                <a:latin typeface="Courier New" pitchFamily="49" charset="0"/>
                <a:cs typeface="Courier New" pitchFamily="49" charset="0"/>
              </a:rPr>
              <a:t>ytext</a:t>
            </a:r>
            <a:r>
              <a:rPr lang="en-US" sz="1200" b="1" dirty="0" smtClean="0">
                <a:latin typeface="Courier New" pitchFamily="49" charset="0"/>
                <a:cs typeface="Courier New" pitchFamily="49" charset="0"/>
              </a:rPr>
              <a:t>"&gt;Yellow text on </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green background&lt;/span&gt;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&lt;span class="</a:t>
            </a:r>
            <a:r>
              <a:rPr lang="en-US" sz="1200" b="1" dirty="0" err="1" smtClean="0">
                <a:latin typeface="Courier New" pitchFamily="49" charset="0"/>
                <a:cs typeface="Courier New" pitchFamily="49" charset="0"/>
              </a:rPr>
              <a:t>loc</a:t>
            </a:r>
            <a:r>
              <a:rPr lang="en-US" sz="1200" b="1" dirty="0" smtClean="0">
                <a:latin typeface="Courier New" pitchFamily="49" charset="0"/>
                <a:cs typeface="Courier New" pitchFamily="49" charset="0"/>
              </a:rPr>
              <a:t>"&gt;Text at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specific location&lt;/span&gt;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&lt;/body&gt;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&lt;/html&gt;</a:t>
            </a:r>
            <a:endParaRPr lang="en-US" sz="1200" b="1" dirty="0">
              <a:latin typeface="Courier New" pitchFamily="49" charset="0"/>
              <a:cs typeface="Courier New" pitchFamily="49" charset="0"/>
            </a:endParaRPr>
          </a:p>
        </p:txBody>
      </p:sp>
      <p:sp>
        <p:nvSpPr>
          <p:cNvPr id="8" name="TextBox 7"/>
          <p:cNvSpPr txBox="1"/>
          <p:nvPr/>
        </p:nvSpPr>
        <p:spPr>
          <a:xfrm>
            <a:off x="1018018" y="3778470"/>
            <a:ext cx="4622451" cy="498598"/>
          </a:xfrm>
          <a:prstGeom prst="rect">
            <a:avLst/>
          </a:prstGeom>
          <a:noFill/>
          <a:ln>
            <a:solidFill>
              <a:schemeClr val="tx1"/>
            </a:solidFill>
          </a:ln>
        </p:spPr>
        <p:txBody>
          <a:bodyPr wrap="square" rtlCol="0">
            <a:spAutoFit/>
          </a:bodyPr>
          <a:lstStyle/>
          <a:p>
            <a:pPr algn="l"/>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ytext</a:t>
            </a:r>
            <a:r>
              <a:rPr lang="en-US" sz="1200" b="1" dirty="0" smtClean="0">
                <a:latin typeface="Courier New" pitchFamily="49" charset="0"/>
                <a:cs typeface="Courier New" pitchFamily="49" charset="0"/>
              </a:rPr>
              <a:t> { </a:t>
            </a:r>
            <a:r>
              <a:rPr lang="en-US" sz="1200" b="1" dirty="0" err="1" smtClean="0">
                <a:latin typeface="Courier New" pitchFamily="49" charset="0"/>
                <a:cs typeface="Courier New" pitchFamily="49" charset="0"/>
              </a:rPr>
              <a:t>color:yellow</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background:green</a:t>
            </a:r>
            <a:r>
              <a:rPr lang="en-US" sz="1200" b="1" dirty="0" smtClean="0">
                <a:latin typeface="Courier New" pitchFamily="49" charset="0"/>
                <a:cs typeface="Courier New" pitchFamily="49" charset="0"/>
              </a:rPr>
              <a:t> }</a:t>
            </a:r>
          </a:p>
          <a:p>
            <a:pPr algn="l"/>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loc</a:t>
            </a:r>
            <a:r>
              <a:rPr lang="en-US" sz="1200" b="1" dirty="0" smtClean="0">
                <a:latin typeface="Courier New" pitchFamily="49" charset="0"/>
                <a:cs typeface="Courier New" pitchFamily="49" charset="0"/>
              </a:rPr>
              <a:t> { </a:t>
            </a:r>
            <a:r>
              <a:rPr lang="en-US" sz="1200" b="1" dirty="0" err="1" smtClean="0">
                <a:latin typeface="Courier New" pitchFamily="49" charset="0"/>
                <a:cs typeface="Courier New" pitchFamily="49" charset="0"/>
              </a:rPr>
              <a:t>position:absolute</a:t>
            </a:r>
            <a:r>
              <a:rPr lang="en-US" sz="1200" b="1" dirty="0" smtClean="0">
                <a:latin typeface="Courier New" pitchFamily="49" charset="0"/>
                <a:cs typeface="Courier New" pitchFamily="49" charset="0"/>
              </a:rPr>
              <a:t>; top:100px; left:60px } </a:t>
            </a:r>
            <a:endParaRPr lang="en-US" sz="1200" b="1" dirty="0">
              <a:latin typeface="Courier New" pitchFamily="49" charset="0"/>
              <a:cs typeface="Courier New" pitchFamily="49" charset="0"/>
            </a:endParaRPr>
          </a:p>
        </p:txBody>
      </p:sp>
      <p:sp>
        <p:nvSpPr>
          <p:cNvPr id="10" name="Oval 9"/>
          <p:cNvSpPr/>
          <p:nvPr/>
        </p:nvSpPr>
        <p:spPr bwMode="auto">
          <a:xfrm>
            <a:off x="3864221" y="1849821"/>
            <a:ext cx="1040524" cy="241738"/>
          </a:xfrm>
          <a:prstGeom prst="ellipse">
            <a:avLst/>
          </a:prstGeom>
          <a:noFill/>
          <a:ln w="19050" cap="flat" cmpd="sng" algn="ctr">
            <a:solidFill>
              <a:srgbClr val="C00000"/>
            </a:solidFill>
            <a:prstDash val="solid"/>
            <a:round/>
            <a:headEnd type="none" w="med" len="med"/>
            <a:tailEnd type="none" w="med" len="med"/>
          </a:ln>
          <a:effectLst/>
        </p:spPr>
        <p:txBody>
          <a:bodyPr rtlCol="0" anchor="ctr"/>
          <a:lstStyle/>
          <a:p>
            <a:pPr algn="ctr"/>
            <a:endParaRPr lang="en-US"/>
          </a:p>
        </p:txBody>
      </p:sp>
      <p:grpSp>
        <p:nvGrpSpPr>
          <p:cNvPr id="16" name="Group 15"/>
          <p:cNvGrpSpPr/>
          <p:nvPr/>
        </p:nvGrpSpPr>
        <p:grpSpPr>
          <a:xfrm>
            <a:off x="4925766" y="1954924"/>
            <a:ext cx="818696" cy="1818290"/>
            <a:chOff x="5223642" y="1954924"/>
            <a:chExt cx="818696" cy="1818290"/>
          </a:xfrm>
        </p:grpSpPr>
        <p:sp>
          <p:nvSpPr>
            <p:cNvPr id="9" name="Freeform 8"/>
            <p:cNvSpPr/>
            <p:nvPr/>
          </p:nvSpPr>
          <p:spPr bwMode="auto">
            <a:xfrm>
              <a:off x="5223642" y="1954924"/>
              <a:ext cx="525518" cy="1818290"/>
            </a:xfrm>
            <a:custGeom>
              <a:avLst/>
              <a:gdLst>
                <a:gd name="connsiteX0" fmla="*/ 0 w 655145"/>
                <a:gd name="connsiteY0" fmla="*/ 0 h 1818290"/>
                <a:gd name="connsiteX1" fmla="*/ 599090 w 655145"/>
                <a:gd name="connsiteY1" fmla="*/ 777766 h 1818290"/>
                <a:gd name="connsiteX2" fmla="*/ 336331 w 655145"/>
                <a:gd name="connsiteY2" fmla="*/ 1818290 h 1818290"/>
              </a:gdLst>
              <a:ahLst/>
              <a:cxnLst>
                <a:cxn ang="0">
                  <a:pos x="connsiteX0" y="connsiteY0"/>
                </a:cxn>
                <a:cxn ang="0">
                  <a:pos x="connsiteX1" y="connsiteY1"/>
                </a:cxn>
                <a:cxn ang="0">
                  <a:pos x="connsiteX2" y="connsiteY2"/>
                </a:cxn>
              </a:cxnLst>
              <a:rect l="l" t="t" r="r" b="b"/>
              <a:pathLst>
                <a:path w="655145" h="1818290">
                  <a:moveTo>
                    <a:pt x="0" y="0"/>
                  </a:moveTo>
                  <a:cubicBezTo>
                    <a:pt x="271517" y="237359"/>
                    <a:pt x="543035" y="474718"/>
                    <a:pt x="599090" y="777766"/>
                  </a:cubicBezTo>
                  <a:cubicBezTo>
                    <a:pt x="655145" y="1080814"/>
                    <a:pt x="495738" y="1449552"/>
                    <a:pt x="336331" y="1818290"/>
                  </a:cubicBezTo>
                </a:path>
              </a:pathLst>
            </a:custGeom>
            <a:noFill/>
            <a:ln w="19050" cap="flat" cmpd="sng" algn="ctr">
              <a:solidFill>
                <a:srgbClr val="C00000"/>
              </a:solidFill>
              <a:prstDash val="solid"/>
              <a:round/>
              <a:headEnd type="none" w="med" len="med"/>
              <a:tailEnd type="triangle" w="med" len="med"/>
            </a:ln>
            <a:effectLst/>
          </p:spPr>
          <p:txBody>
            <a:bodyPr rtlCol="0" anchor="ctr"/>
            <a:lstStyle/>
            <a:p>
              <a:pPr algn="ctr"/>
              <a:endParaRPr lang="en-US"/>
            </a:p>
          </p:txBody>
        </p:sp>
        <p:sp>
          <p:nvSpPr>
            <p:cNvPr id="11" name="TextBox 10"/>
            <p:cNvSpPr txBox="1"/>
            <p:nvPr/>
          </p:nvSpPr>
          <p:spPr>
            <a:xfrm rot="5400000">
              <a:off x="5332048" y="2711668"/>
              <a:ext cx="1082026" cy="338554"/>
            </a:xfrm>
            <a:prstGeom prst="rect">
              <a:avLst/>
            </a:prstGeom>
            <a:noFill/>
          </p:spPr>
          <p:txBody>
            <a:bodyPr wrap="none" rtlCol="0">
              <a:spAutoFit/>
            </a:bodyPr>
            <a:lstStyle/>
            <a:p>
              <a:r>
                <a:rPr lang="en-US" sz="1600" smtClean="0">
                  <a:solidFill>
                    <a:srgbClr val="C00000"/>
                  </a:solidFill>
                </a:rPr>
                <a:t>Reference</a:t>
              </a:r>
              <a:endParaRPr lang="en-US" sz="1600">
                <a:solidFill>
                  <a:srgbClr val="C00000"/>
                </a:solidFill>
              </a:endParaRPr>
            </a:p>
          </p:txBody>
        </p:sp>
      </p:grpSp>
      <p:sp>
        <p:nvSpPr>
          <p:cNvPr id="12" name="Oval 11"/>
          <p:cNvSpPr/>
          <p:nvPr/>
        </p:nvSpPr>
        <p:spPr bwMode="auto">
          <a:xfrm>
            <a:off x="2550429" y="2406870"/>
            <a:ext cx="746234" cy="220717"/>
          </a:xfrm>
          <a:prstGeom prst="ellipse">
            <a:avLst/>
          </a:prstGeom>
          <a:noFill/>
          <a:ln w="19050" cap="flat" cmpd="sng" algn="ctr">
            <a:solidFill>
              <a:srgbClr val="33CC33"/>
            </a:solidFill>
            <a:prstDash val="solid"/>
            <a:round/>
            <a:headEnd type="none" w="med" len="med"/>
            <a:tailEnd type="none" w="med" len="med"/>
          </a:ln>
          <a:effectLst/>
        </p:spPr>
        <p:txBody>
          <a:bodyPr rtlCol="0" anchor="ctr"/>
          <a:lstStyle/>
          <a:p>
            <a:pPr algn="ctr"/>
            <a:endParaRPr lang="en-US"/>
          </a:p>
        </p:txBody>
      </p:sp>
      <p:sp>
        <p:nvSpPr>
          <p:cNvPr id="13" name="Oval 12"/>
          <p:cNvSpPr/>
          <p:nvPr/>
        </p:nvSpPr>
        <p:spPr bwMode="auto">
          <a:xfrm>
            <a:off x="1031684" y="3810001"/>
            <a:ext cx="746234" cy="220717"/>
          </a:xfrm>
          <a:prstGeom prst="ellipse">
            <a:avLst/>
          </a:prstGeom>
          <a:noFill/>
          <a:ln w="19050" cap="flat" cmpd="sng" algn="ctr">
            <a:solidFill>
              <a:srgbClr val="33CC33"/>
            </a:solidFill>
            <a:prstDash val="solid"/>
            <a:round/>
            <a:headEnd type="none" w="med" len="med"/>
            <a:tailEnd type="none" w="med" len="med"/>
          </a:ln>
          <a:effectLst/>
        </p:spPr>
        <p:txBody>
          <a:bodyPr rtlCol="0" anchor="ctr"/>
          <a:lstStyle/>
          <a:p>
            <a:pPr algn="ctr"/>
            <a:endParaRPr lang="en-US"/>
          </a:p>
        </p:txBody>
      </p:sp>
      <p:cxnSp>
        <p:nvCxnSpPr>
          <p:cNvPr id="15" name="Straight Arrow Connector 14"/>
          <p:cNvCxnSpPr>
            <a:stCxn id="12" idx="3"/>
          </p:cNvCxnSpPr>
          <p:nvPr/>
        </p:nvCxnSpPr>
        <p:spPr bwMode="auto">
          <a:xfrm rot="5400000">
            <a:off x="1537875" y="2682906"/>
            <a:ext cx="1209481" cy="1034196"/>
          </a:xfrm>
          <a:prstGeom prst="straightConnector1">
            <a:avLst/>
          </a:prstGeom>
          <a:solidFill>
            <a:schemeClr val="accent1"/>
          </a:solidFill>
          <a:ln w="19050" cap="flat" cmpd="sng" algn="ctr">
            <a:solidFill>
              <a:srgbClr val="33CC33"/>
            </a:solidFill>
            <a:prstDash val="solid"/>
            <a:round/>
            <a:headEnd type="none" w="med" len="med"/>
            <a:tailEnd type="arrow"/>
          </a:ln>
          <a:effectLst/>
        </p:spPr>
      </p:cxnSp>
      <p:pic>
        <p:nvPicPr>
          <p:cNvPr id="14" name="Picture 13"/>
          <p:cNvPicPr>
            <a:picLocks noChangeAspect="1"/>
          </p:cNvPicPr>
          <p:nvPr/>
        </p:nvPicPr>
        <p:blipFill>
          <a:blip r:embed="rId2"/>
          <a:stretch>
            <a:fillRect/>
          </a:stretch>
        </p:blipFill>
        <p:spPr>
          <a:xfrm>
            <a:off x="5815292" y="1261207"/>
            <a:ext cx="4243050" cy="2993928"/>
          </a:xfrm>
          <a:prstGeom prst="rect">
            <a:avLst/>
          </a:prstGeom>
        </p:spPr>
      </p:pic>
    </p:spTree>
    <p:extLst>
      <p:ext uri="{BB962C8B-B14F-4D97-AF65-F5344CB8AC3E}">
        <p14:creationId xmlns:p14="http://schemas.microsoft.com/office/powerpoint/2010/main" val="6514697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par>
                          <p:cTn id="14" fill="hold">
                            <p:stCondLst>
                              <p:cond delay="0"/>
                            </p:stCondLst>
                            <p:childTnLst>
                              <p:par>
                                <p:cTn id="15" presetID="22" presetClass="entr" presetSubtype="1"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par>
                          <p:cTn id="24" fill="hold">
                            <p:stCondLst>
                              <p:cond delay="0"/>
                            </p:stCondLst>
                            <p:childTnLst>
                              <p:par>
                                <p:cTn id="25" presetID="22" presetClass="entr" presetSubtype="1"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Forms</a:t>
            </a:r>
            <a:endParaRPr lang="en-US"/>
          </a:p>
        </p:txBody>
      </p:sp>
      <p:sp>
        <p:nvSpPr>
          <p:cNvPr id="3" name="Content Placeholder 2"/>
          <p:cNvSpPr>
            <a:spLocks noGrp="1"/>
          </p:cNvSpPr>
          <p:nvPr>
            <p:ph idx="1"/>
          </p:nvPr>
        </p:nvSpPr>
        <p:spPr>
          <a:xfrm>
            <a:off x="990600" y="3867807"/>
            <a:ext cx="7772400" cy="2323443"/>
          </a:xfrm>
        </p:spPr>
        <p:txBody>
          <a:bodyPr/>
          <a:lstStyle/>
          <a:p>
            <a:r>
              <a:rPr lang="en-US" smtClean="0"/>
              <a:t>What if we want the user to input some data?</a:t>
            </a:r>
          </a:p>
          <a:p>
            <a:pPr lvl="1"/>
            <a:r>
              <a:rPr lang="en-US" sz="1600" b="1" smtClean="0">
                <a:latin typeface="Courier New" pitchFamily="49" charset="0"/>
                <a:cs typeface="Courier New" pitchFamily="49" charset="0"/>
              </a:rPr>
              <a:t>&lt;form&gt;</a:t>
            </a:r>
            <a:r>
              <a:rPr lang="en-US" sz="1600" smtClean="0">
                <a:latin typeface="Courier New" pitchFamily="49" charset="0"/>
                <a:cs typeface="Courier New" pitchFamily="49" charset="0"/>
              </a:rPr>
              <a:t> </a:t>
            </a:r>
            <a:r>
              <a:rPr lang="en-US" smtClean="0"/>
              <a:t>element creates and input form in the document</a:t>
            </a:r>
          </a:p>
          <a:p>
            <a:pPr lvl="1"/>
            <a:r>
              <a:rPr lang="en-US" smtClean="0"/>
              <a:t>Several input types available: Single line of text, multiline text, radio buttons, checkboxes, buttons, dropdown boxes...</a:t>
            </a:r>
          </a:p>
          <a:p>
            <a:pPr lvl="1"/>
            <a:r>
              <a:rPr lang="en-US" smtClean="0"/>
              <a:t>Data is sent over the network once the form is submitted</a:t>
            </a:r>
          </a:p>
          <a:p>
            <a:pPr lvl="1"/>
            <a:r>
              <a:rPr lang="en-US" smtClean="0"/>
              <a:t>One way to create interactive 'web applications'; more about this later</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7" name="TextBox 6"/>
          <p:cNvSpPr txBox="1"/>
          <p:nvPr/>
        </p:nvSpPr>
        <p:spPr>
          <a:xfrm>
            <a:off x="1152984" y="1555532"/>
            <a:ext cx="5112297" cy="2123658"/>
          </a:xfrm>
          <a:prstGeom prst="rect">
            <a:avLst/>
          </a:prstGeom>
          <a:noFill/>
          <a:ln>
            <a:solidFill>
              <a:schemeClr val="tx1"/>
            </a:solidFill>
          </a:ln>
        </p:spPr>
        <p:txBody>
          <a:bodyPr wrap="none" rtlCol="0">
            <a:spAutoFit/>
          </a:bodyPr>
          <a:lstStyle/>
          <a:p>
            <a:pPr algn="l"/>
            <a:r>
              <a:rPr lang="en-US" sz="1200" b="1" dirty="0" smtClean="0">
                <a:latin typeface="Courier New" pitchFamily="49" charset="0"/>
                <a:cs typeface="Courier New" pitchFamily="49" charset="0"/>
              </a:rPr>
              <a:t>&lt;html&gt;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&lt;head&gt;&lt;title&gt;Web search&lt;/title&gt;&lt;/head&gt;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&lt;body&gt;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&lt;center&gt;&lt;h1&gt;Web search&lt;/h1&gt;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a:t>
            </a:r>
            <a:r>
              <a:rPr lang="en-US" sz="1200" b="1" dirty="0" smtClean="0">
                <a:solidFill>
                  <a:srgbClr val="FF0000"/>
                </a:solidFill>
                <a:latin typeface="Courier New" pitchFamily="49" charset="0"/>
                <a:cs typeface="Courier New" pitchFamily="49" charset="0"/>
              </a:rPr>
              <a:t>form</a:t>
            </a:r>
            <a:r>
              <a:rPr lang="en-US" sz="1200" b="1" dirty="0" smtClean="0">
                <a:latin typeface="Courier New" pitchFamily="49" charset="0"/>
                <a:cs typeface="Courier New" pitchFamily="49" charset="0"/>
              </a:rPr>
              <a:t> action="</a:t>
            </a:r>
            <a:r>
              <a:rPr lang="en-US" sz="1200" b="1" dirty="0" err="1" smtClean="0">
                <a:latin typeface="Courier New" pitchFamily="49" charset="0"/>
                <a:cs typeface="Courier New" pitchFamily="49" charset="0"/>
              </a:rPr>
              <a:t>search.html</a:t>
            </a:r>
            <a:r>
              <a:rPr lang="en-US" sz="1200" b="1" dirty="0" smtClean="0">
                <a:latin typeface="Courier New" pitchFamily="49" charset="0"/>
                <a:cs typeface="Courier New" pitchFamily="49" charset="0"/>
              </a:rPr>
              <a:t>" method="post"&gt;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&lt;input type="text" size="40" name="term"&gt;&lt;</a:t>
            </a:r>
            <a:r>
              <a:rPr lang="en-US" sz="1200" b="1" dirty="0" err="1" smtClean="0">
                <a:latin typeface="Courier New" pitchFamily="49" charset="0"/>
                <a:cs typeface="Courier New" pitchFamily="49" charset="0"/>
              </a:rPr>
              <a:t>br</a:t>
            </a:r>
            <a:r>
              <a:rPr lang="en-US" sz="1200" b="1" dirty="0" smtClean="0">
                <a:latin typeface="Courier New" pitchFamily="49" charset="0"/>
                <a:cs typeface="Courier New" pitchFamily="49" charset="0"/>
              </a:rPr>
              <a:t>&gt;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&lt;input type="submit" value="Search"&gt;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&lt;input type="button" value="I'm Feeling Lucky"&gt;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a:t>
            </a:r>
            <a:r>
              <a:rPr lang="en-US" sz="1200" b="1" dirty="0" smtClean="0">
                <a:solidFill>
                  <a:srgbClr val="FF0000"/>
                </a:solidFill>
                <a:latin typeface="Courier New" pitchFamily="49" charset="0"/>
                <a:cs typeface="Courier New" pitchFamily="49" charset="0"/>
              </a:rPr>
              <a:t>form</a:t>
            </a:r>
            <a:r>
              <a:rPr lang="en-US" sz="1200" b="1" dirty="0" smtClean="0">
                <a:latin typeface="Courier New" pitchFamily="49" charset="0"/>
                <a:cs typeface="Courier New" pitchFamily="49" charset="0"/>
              </a:rPr>
              <a:t>&gt;&lt;/center&gt;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  &lt;/body&gt;</a:t>
            </a:r>
            <a:br>
              <a:rPr lang="en-US" sz="1200" b="1" dirty="0" smtClean="0">
                <a:latin typeface="Courier New" pitchFamily="49" charset="0"/>
                <a:cs typeface="Courier New" pitchFamily="49" charset="0"/>
              </a:rPr>
            </a:br>
            <a:r>
              <a:rPr lang="en-US" sz="1200" b="1" dirty="0" smtClean="0">
                <a:latin typeface="Courier New" pitchFamily="49" charset="0"/>
                <a:cs typeface="Courier New" pitchFamily="49" charset="0"/>
              </a:rPr>
              <a:t>&lt;/html&gt;</a:t>
            </a:r>
            <a:endParaRPr lang="en-US" sz="1200" b="1" dirty="0">
              <a:latin typeface="Courier New" pitchFamily="49" charset="0"/>
              <a:cs typeface="Courier New" pitchFamily="49" charset="0"/>
            </a:endParaRPr>
          </a:p>
        </p:txBody>
      </p:sp>
      <p:pic>
        <p:nvPicPr>
          <p:cNvPr id="8" name="Picture 7"/>
          <p:cNvPicPr>
            <a:picLocks noChangeAspect="1"/>
          </p:cNvPicPr>
          <p:nvPr/>
        </p:nvPicPr>
        <p:blipFill>
          <a:blip r:embed="rId2"/>
          <a:stretch>
            <a:fillRect/>
          </a:stretch>
        </p:blipFill>
        <p:spPr>
          <a:xfrm>
            <a:off x="6196365" y="1294077"/>
            <a:ext cx="3654810" cy="2578861"/>
          </a:xfrm>
          <a:prstGeom prst="rect">
            <a:avLst/>
          </a:prstGeom>
        </p:spPr>
      </p:pic>
    </p:spTree>
    <p:extLst>
      <p:ext uri="{BB962C8B-B14F-4D97-AF65-F5344CB8AC3E}">
        <p14:creationId xmlns:p14="http://schemas.microsoft.com/office/powerpoint/2010/main" val="28832688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Hypertext Markup Language</a:t>
            </a:r>
            <a:endParaRPr lang="en-US"/>
          </a:p>
        </p:txBody>
      </p:sp>
      <p:sp>
        <p:nvSpPr>
          <p:cNvPr id="3" name="Content Placeholder 2"/>
          <p:cNvSpPr>
            <a:spLocks noGrp="1"/>
          </p:cNvSpPr>
          <p:nvPr>
            <p:ph idx="1"/>
          </p:nvPr>
        </p:nvSpPr>
        <p:spPr/>
        <p:txBody>
          <a:bodyPr/>
          <a:lstStyle/>
          <a:p>
            <a:r>
              <a:rPr lang="en-US" smtClean="0"/>
              <a:t>Separation of content and visual layout</a:t>
            </a:r>
          </a:p>
          <a:p>
            <a:r>
              <a:rPr lang="en-US" smtClean="0"/>
              <a:t>Elements, tags, attributes</a:t>
            </a:r>
          </a:p>
          <a:p>
            <a:pPr lvl="1"/>
            <a:r>
              <a:rPr lang="en-US" smtClean="0"/>
              <a:t>Hierarchical structure; elements contain other elements</a:t>
            </a:r>
          </a:p>
          <a:p>
            <a:r>
              <a:rPr lang="en-US" smtClean="0"/>
              <a:t>Some common elements</a:t>
            </a:r>
          </a:p>
          <a:p>
            <a:pPr lvl="1"/>
            <a:r>
              <a:rPr lang="en-US" smtClean="0"/>
              <a:t>Standard elements: &lt;html&gt;, &lt;head&gt;, &lt;title&gt;, &lt;body&gt;</a:t>
            </a:r>
          </a:p>
          <a:p>
            <a:pPr lvl="1"/>
            <a:r>
              <a:rPr lang="en-US" smtClean="0"/>
              <a:t>Structure: &lt;h1&gt;, &lt;br&gt;, &lt;p&gt;, &lt;a&gt;, &lt;ul&gt;, &lt;img&gt;</a:t>
            </a:r>
          </a:p>
          <a:p>
            <a:pPr lvl="1"/>
            <a:r>
              <a:rPr lang="en-US" smtClean="0"/>
              <a:t>Tables: &lt;table&gt;, &lt;tr&gt;, &lt;td&gt;</a:t>
            </a:r>
          </a:p>
          <a:p>
            <a:pPr lvl="1"/>
            <a:r>
              <a:rPr lang="en-US" smtClean="0"/>
              <a:t>Formatting: &lt;font&gt;, &lt;b&gt;, &lt;i&gt;, &lt;pre&gt;</a:t>
            </a:r>
          </a:p>
          <a:p>
            <a:pPr lvl="1"/>
            <a:r>
              <a:rPr lang="en-US" smtClean="0"/>
              <a:t>Forms: &lt;form&gt;, &lt;input&gt;</a:t>
            </a:r>
          </a:p>
          <a:p>
            <a:r>
              <a:rPr lang="en-US" smtClean="0"/>
              <a:t>Cascading Style Sheets</a:t>
            </a:r>
          </a:p>
          <a:p>
            <a:pPr lvl="1"/>
            <a:r>
              <a:rPr lang="en-US" smtClean="0"/>
              <a:t>Usually in a separate file + referenced from the main file</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5383054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900855" y="2148772"/>
            <a:ext cx="3941379" cy="1096972"/>
            <a:chOff x="2900855" y="2148772"/>
            <a:chExt cx="3941379" cy="1096972"/>
          </a:xfrm>
        </p:grpSpPr>
        <p:cxnSp>
          <p:nvCxnSpPr>
            <p:cNvPr id="37" name="Straight Connector 36"/>
            <p:cNvCxnSpPr/>
            <p:nvPr/>
          </p:nvCxnSpPr>
          <p:spPr bwMode="auto">
            <a:xfrm>
              <a:off x="2900855" y="2722179"/>
              <a:ext cx="3941379" cy="2102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 name="Cloud"/>
            <p:cNvSpPr>
              <a:spLocks noChangeAspect="1" noEditPoints="1" noChangeArrowheads="1"/>
            </p:cNvSpPr>
            <p:nvPr/>
          </p:nvSpPr>
          <p:spPr bwMode="auto">
            <a:xfrm rot="268469">
              <a:off x="4074457" y="2148772"/>
              <a:ext cx="1636753" cy="109697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4" name="TextBox 13"/>
            <p:cNvSpPr txBox="1"/>
            <p:nvPr/>
          </p:nvSpPr>
          <p:spPr>
            <a:xfrm>
              <a:off x="4345447" y="2469931"/>
              <a:ext cx="1100301" cy="400110"/>
            </a:xfrm>
            <a:prstGeom prst="rect">
              <a:avLst/>
            </a:prstGeom>
            <a:noFill/>
          </p:spPr>
          <p:txBody>
            <a:bodyPr wrap="none" rtlCol="0">
              <a:spAutoFit/>
            </a:bodyPr>
            <a:lstStyle/>
            <a:p>
              <a:r>
                <a:rPr lang="en-US" smtClean="0"/>
                <a:t>Internet</a:t>
              </a:r>
              <a:endParaRPr lang="en-US"/>
            </a:p>
          </p:txBody>
        </p:sp>
      </p:grpSp>
      <p:sp>
        <p:nvSpPr>
          <p:cNvPr id="2" name="Title 1"/>
          <p:cNvSpPr>
            <a:spLocks noGrp="1"/>
          </p:cNvSpPr>
          <p:nvPr>
            <p:ph type="title"/>
          </p:nvPr>
        </p:nvSpPr>
        <p:spPr/>
        <p:txBody>
          <a:bodyPr/>
          <a:lstStyle/>
          <a:p>
            <a:r>
              <a:rPr lang="en-US" smtClean="0"/>
              <a:t>Where we are</a:t>
            </a:r>
            <a:endParaRPr lang="en-US"/>
          </a:p>
        </p:txBody>
      </p:sp>
      <p:sp>
        <p:nvSpPr>
          <p:cNvPr id="3" name="Content Placeholder 2"/>
          <p:cNvSpPr>
            <a:spLocks noGrp="1"/>
          </p:cNvSpPr>
          <p:nvPr>
            <p:ph idx="1"/>
          </p:nvPr>
        </p:nvSpPr>
        <p:spPr>
          <a:xfrm>
            <a:off x="990600" y="4014952"/>
            <a:ext cx="7772400" cy="2438400"/>
          </a:xfrm>
        </p:spPr>
        <p:txBody>
          <a:bodyPr/>
          <a:lstStyle/>
          <a:p>
            <a:r>
              <a:rPr lang="en-US" smtClean="0"/>
              <a:t>So far: The 'backend'</a:t>
            </a:r>
          </a:p>
          <a:p>
            <a:pPr lvl="1"/>
            <a:r>
              <a:rPr lang="en-US" smtClean="0"/>
              <a:t>Large-scale distributed system processes lots of data</a:t>
            </a:r>
          </a:p>
          <a:p>
            <a:pPr lvl="1"/>
            <a:r>
              <a:rPr lang="en-US" smtClean="0"/>
              <a:t>Economic model, architecture, programming (MapReduce)</a:t>
            </a:r>
          </a:p>
          <a:p>
            <a:r>
              <a:rPr lang="en-US" smtClean="0"/>
              <a:t>Next: The 'frontend'</a:t>
            </a:r>
          </a:p>
          <a:p>
            <a:pPr lvl="1"/>
            <a:r>
              <a:rPr lang="en-US" smtClean="0"/>
              <a:t>How to get the data to the users</a:t>
            </a:r>
          </a:p>
          <a:p>
            <a:pPr lvl="1"/>
            <a:r>
              <a:rPr lang="en-US" smtClean="0"/>
              <a:t>How to build interactive web applications</a:t>
            </a:r>
          </a:p>
          <a:p>
            <a:pPr>
              <a:buNone/>
            </a:pPr>
            <a:endParaRPr lang="en-US" smtClean="0"/>
          </a:p>
          <a:p>
            <a:pPr>
              <a:buNone/>
            </a:pPr>
            <a:r>
              <a:rPr lang="en-US" smtClean="0"/>
              <a:t>	</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7" name="Picture 6" descr="_serverroom3.jpg"/>
          <p:cNvPicPr>
            <a:picLocks noChangeAspect="1"/>
          </p:cNvPicPr>
          <p:nvPr/>
        </p:nvPicPr>
        <p:blipFill>
          <a:blip r:embed="rId2" cstate="print"/>
          <a:stretch>
            <a:fillRect/>
          </a:stretch>
        </p:blipFill>
        <p:spPr>
          <a:xfrm>
            <a:off x="1957816" y="1713186"/>
            <a:ext cx="1128569" cy="1765081"/>
          </a:xfrm>
          <a:prstGeom prst="rect">
            <a:avLst/>
          </a:prstGeom>
        </p:spPr>
      </p:pic>
      <p:pic>
        <p:nvPicPr>
          <p:cNvPr id="8" name="Picture 4" descr="C:\Users\Andreas Haeberlen\AppData\Local\Microsoft\Windows\Temporary Internet Files\Content.IE5\E59EXI2R\MCj04415360000[1].png"/>
          <p:cNvPicPr>
            <a:picLocks noChangeAspect="1" noChangeArrowheads="1"/>
          </p:cNvPicPr>
          <p:nvPr/>
        </p:nvPicPr>
        <p:blipFill>
          <a:blip r:embed="rId3" cstate="print"/>
          <a:srcRect/>
          <a:stretch>
            <a:fillRect/>
          </a:stretch>
        </p:blipFill>
        <p:spPr bwMode="auto">
          <a:xfrm>
            <a:off x="6373072" y="1713186"/>
            <a:ext cx="1602080" cy="1579829"/>
          </a:xfrm>
          <a:prstGeom prst="rect">
            <a:avLst/>
          </a:prstGeom>
          <a:noFill/>
        </p:spPr>
      </p:pic>
      <p:sp>
        <p:nvSpPr>
          <p:cNvPr id="17" name="TextBox 16"/>
          <p:cNvSpPr txBox="1"/>
          <p:nvPr/>
        </p:nvSpPr>
        <p:spPr>
          <a:xfrm>
            <a:off x="6892189" y="3132082"/>
            <a:ext cx="694422" cy="400110"/>
          </a:xfrm>
          <a:prstGeom prst="rect">
            <a:avLst/>
          </a:prstGeom>
          <a:noFill/>
        </p:spPr>
        <p:txBody>
          <a:bodyPr wrap="none" rtlCol="0">
            <a:spAutoFit/>
          </a:bodyPr>
          <a:lstStyle/>
          <a:p>
            <a:r>
              <a:rPr lang="en-US" smtClean="0"/>
              <a:t>User</a:t>
            </a:r>
            <a:endParaRPr lang="en-US"/>
          </a:p>
        </p:txBody>
      </p:sp>
      <p:grpSp>
        <p:nvGrpSpPr>
          <p:cNvPr id="21" name="Group 20"/>
          <p:cNvGrpSpPr/>
          <p:nvPr/>
        </p:nvGrpSpPr>
        <p:grpSpPr>
          <a:xfrm>
            <a:off x="5496486" y="646385"/>
            <a:ext cx="1099981" cy="1041576"/>
            <a:chOff x="5496486" y="646385"/>
            <a:chExt cx="1099981" cy="1041576"/>
          </a:xfrm>
        </p:grpSpPr>
        <p:sp>
          <p:nvSpPr>
            <p:cNvPr id="16" name="Oval Callout 15"/>
            <p:cNvSpPr/>
            <p:nvPr/>
          </p:nvSpPr>
          <p:spPr bwMode="auto">
            <a:xfrm>
              <a:off x="5679295" y="1030013"/>
              <a:ext cx="774057" cy="657948"/>
            </a:xfrm>
            <a:prstGeom prst="wedgeEllipseCallout">
              <a:avLst>
                <a:gd name="adj1" fmla="val 70252"/>
                <a:gd name="adj2" fmla="val 145991"/>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15" name="Picture 14" descr="feature-logo.png"/>
            <p:cNvPicPr>
              <a:picLocks noChangeAspect="1"/>
            </p:cNvPicPr>
            <p:nvPr/>
          </p:nvPicPr>
          <p:blipFill>
            <a:blip r:embed="rId4" cstate="print"/>
            <a:stretch>
              <a:fillRect/>
            </a:stretch>
          </p:blipFill>
          <p:spPr>
            <a:xfrm>
              <a:off x="5822731" y="1138671"/>
              <a:ext cx="454244" cy="467604"/>
            </a:xfrm>
            <a:prstGeom prst="rect">
              <a:avLst/>
            </a:prstGeom>
          </p:spPr>
        </p:pic>
        <p:sp>
          <p:nvSpPr>
            <p:cNvPr id="18" name="TextBox 17"/>
            <p:cNvSpPr txBox="1"/>
            <p:nvPr/>
          </p:nvSpPr>
          <p:spPr>
            <a:xfrm>
              <a:off x="5496486" y="646385"/>
              <a:ext cx="1099981" cy="400110"/>
            </a:xfrm>
            <a:prstGeom prst="rect">
              <a:avLst/>
            </a:prstGeom>
            <a:noFill/>
          </p:spPr>
          <p:txBody>
            <a:bodyPr wrap="none" rtlCol="0">
              <a:spAutoFit/>
            </a:bodyPr>
            <a:lstStyle/>
            <a:p>
              <a:r>
                <a:rPr lang="en-US" smtClean="0"/>
                <a:t>Browser</a:t>
              </a:r>
              <a:endParaRPr lang="en-US"/>
            </a:p>
          </p:txBody>
        </p:sp>
      </p:grpSp>
      <p:sp>
        <p:nvSpPr>
          <p:cNvPr id="19" name="TextBox 18"/>
          <p:cNvSpPr txBox="1"/>
          <p:nvPr/>
        </p:nvSpPr>
        <p:spPr>
          <a:xfrm>
            <a:off x="1223979" y="3457902"/>
            <a:ext cx="2571538" cy="400110"/>
          </a:xfrm>
          <a:prstGeom prst="rect">
            <a:avLst/>
          </a:prstGeom>
          <a:noFill/>
        </p:spPr>
        <p:txBody>
          <a:bodyPr wrap="none" rtlCol="0">
            <a:spAutoFit/>
          </a:bodyPr>
          <a:lstStyle/>
          <a:p>
            <a:r>
              <a:rPr lang="en-US" smtClean="0"/>
              <a:t>"Cloud" / data center</a:t>
            </a:r>
            <a:endParaRPr lang="en-US"/>
          </a:p>
        </p:txBody>
      </p:sp>
    </p:spTree>
    <p:extLst>
      <p:ext uri="{BB962C8B-B14F-4D97-AF65-F5344CB8AC3E}">
        <p14:creationId xmlns:p14="http://schemas.microsoft.com/office/powerpoint/2010/main" val="3464263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par>
                          <p:cTn id="20" fill="hold">
                            <p:stCondLst>
                              <p:cond delay="500"/>
                            </p:stCondLst>
                            <p:childTnLst>
                              <p:par>
                                <p:cTn id="21" presetID="22" presetClass="entr" presetSubtype="4"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What do we need to make the Web work?</a:t>
            </a:r>
            <a:endParaRPr lang="en-US" sz="3200"/>
          </a:p>
        </p:txBody>
      </p:sp>
      <p:sp>
        <p:nvSpPr>
          <p:cNvPr id="3" name="Content Placeholder 2"/>
          <p:cNvSpPr>
            <a:spLocks noGrp="1"/>
          </p:cNvSpPr>
          <p:nvPr>
            <p:ph idx="1"/>
          </p:nvPr>
        </p:nvSpPr>
        <p:spPr>
          <a:xfrm>
            <a:off x="990599" y="1429407"/>
            <a:ext cx="6660931" cy="5034455"/>
          </a:xfrm>
        </p:spPr>
        <p:txBody>
          <a:bodyPr/>
          <a:lstStyle/>
          <a:p>
            <a:r>
              <a:rPr lang="en-US" smtClean="0">
                <a:solidFill>
                  <a:srgbClr val="33CC33"/>
                </a:solidFill>
              </a:rPr>
              <a:t>Formats for writing the documents</a:t>
            </a:r>
          </a:p>
          <a:p>
            <a:r>
              <a:rPr lang="en-US" smtClean="0">
                <a:solidFill>
                  <a:srgbClr val="33CC33"/>
                </a:solidFill>
              </a:rPr>
              <a:t>A program for displaying documents</a:t>
            </a:r>
          </a:p>
          <a:p>
            <a:r>
              <a:rPr lang="en-US" smtClean="0"/>
              <a:t>Unique names for the documents</a:t>
            </a:r>
          </a:p>
          <a:p>
            <a:r>
              <a:rPr lang="en-US" smtClean="0"/>
              <a:t>A way to find documents</a:t>
            </a:r>
          </a:p>
          <a:p>
            <a:r>
              <a:rPr lang="en-US" smtClean="0">
                <a:solidFill>
                  <a:srgbClr val="FF9900"/>
                </a:solidFill>
              </a:rPr>
              <a:t>A system for delivering documents</a:t>
            </a:r>
          </a:p>
          <a:p>
            <a:pPr lvl="1"/>
            <a:r>
              <a:rPr lang="en-US" smtClean="0">
                <a:solidFill>
                  <a:srgbClr val="FF9900"/>
                </a:solidFill>
              </a:rPr>
              <a:t>Architecture</a:t>
            </a:r>
          </a:p>
          <a:p>
            <a:pPr lvl="1"/>
            <a:r>
              <a:rPr lang="en-US" smtClean="0"/>
              <a:t>Efficient implementation</a:t>
            </a:r>
          </a:p>
          <a:p>
            <a:r>
              <a:rPr lang="en-US" smtClean="0"/>
              <a:t>A protocol for transferring documents</a:t>
            </a:r>
          </a:p>
          <a:p>
            <a:r>
              <a:rPr lang="en-US" smtClean="0"/>
              <a:t>A way to make content dynamic</a:t>
            </a:r>
          </a:p>
          <a:p>
            <a:pPr lvl="1"/>
            <a:r>
              <a:rPr lang="en-US" smtClean="0"/>
              <a:t>Programming model</a:t>
            </a:r>
          </a:p>
          <a:p>
            <a:pPr lvl="1"/>
            <a:r>
              <a:rPr lang="en-US" smtClean="0"/>
              <a:t>Keeping state</a:t>
            </a:r>
            <a:endParaRPr lang="en-US"/>
          </a:p>
        </p:txBody>
      </p:sp>
      <p:sp>
        <p:nvSpPr>
          <p:cNvPr id="4" name="Slide Number Placeholder 3"/>
          <p:cNvSpPr>
            <a:spLocks noGrp="1"/>
          </p:cNvSpPr>
          <p:nvPr>
            <p:ph type="sldNum" sz="quarter" idx="10"/>
          </p:nvPr>
        </p:nvSpPr>
        <p:spPr>
          <a:xfrm>
            <a:off x="6858000" y="6860628"/>
            <a:ext cx="1905000" cy="457200"/>
          </a:xfrm>
        </p:spPr>
        <p:txBody>
          <a:bodyPr/>
          <a:lstStyle/>
          <a:p>
            <a:fld id="{103F590D-1EE3-4679-BAB2-47D8C4772F51}" type="slidenum">
              <a:rPr lang="en-GB" smtClean="0"/>
              <a:pPr/>
              <a:t>20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7779703" y="1502979"/>
            <a:ext cx="832279" cy="400110"/>
          </a:xfrm>
          <a:prstGeom prst="rect">
            <a:avLst/>
          </a:prstGeom>
          <a:noFill/>
        </p:spPr>
        <p:txBody>
          <a:bodyPr wrap="none" rtlCol="0">
            <a:spAutoFit/>
          </a:bodyPr>
          <a:lstStyle/>
          <a:p>
            <a:r>
              <a:rPr lang="en-US" smtClean="0">
                <a:solidFill>
                  <a:srgbClr val="33CC33"/>
                </a:solidFill>
              </a:rPr>
              <a:t>HTML</a:t>
            </a:r>
            <a:endParaRPr lang="en-US">
              <a:solidFill>
                <a:srgbClr val="33CC33"/>
              </a:solidFill>
            </a:endParaRPr>
          </a:p>
        </p:txBody>
      </p:sp>
      <p:sp>
        <p:nvSpPr>
          <p:cNvPr id="15" name="TextBox 14"/>
          <p:cNvSpPr txBox="1"/>
          <p:nvPr/>
        </p:nvSpPr>
        <p:spPr>
          <a:xfrm>
            <a:off x="7519746" y="1996963"/>
            <a:ext cx="1099981" cy="400110"/>
          </a:xfrm>
          <a:prstGeom prst="rect">
            <a:avLst/>
          </a:prstGeom>
          <a:noFill/>
        </p:spPr>
        <p:txBody>
          <a:bodyPr wrap="none" rtlCol="0">
            <a:spAutoFit/>
          </a:bodyPr>
          <a:lstStyle/>
          <a:p>
            <a:r>
              <a:rPr lang="en-US" smtClean="0">
                <a:solidFill>
                  <a:srgbClr val="33CC33"/>
                </a:solidFill>
              </a:rPr>
              <a:t>Browser</a:t>
            </a:r>
            <a:endParaRPr lang="en-US">
              <a:solidFill>
                <a:srgbClr val="33CC33"/>
              </a:solidFill>
            </a:endParaRPr>
          </a:p>
        </p:txBody>
      </p:sp>
      <p:grpSp>
        <p:nvGrpSpPr>
          <p:cNvPr id="17" name="Group 6"/>
          <p:cNvGrpSpPr/>
          <p:nvPr/>
        </p:nvGrpSpPr>
        <p:grpSpPr>
          <a:xfrm>
            <a:off x="7780915" y="4011836"/>
            <a:ext cx="698320" cy="419100"/>
            <a:chOff x="6143624" y="2514600"/>
            <a:chExt cx="698320" cy="419100"/>
          </a:xfrm>
        </p:grpSpPr>
        <p:sp>
          <p:nvSpPr>
            <p:cNvPr id="19" name="Right Arrow 18"/>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0" name="TextBox 19"/>
            <p:cNvSpPr txBox="1"/>
            <p:nvPr/>
          </p:nvSpPr>
          <p:spPr>
            <a:xfrm>
              <a:off x="6315838" y="2600326"/>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spTree>
    <p:extLst>
      <p:ext uri="{BB962C8B-B14F-4D97-AF65-F5344CB8AC3E}">
        <p14:creationId xmlns:p14="http://schemas.microsoft.com/office/powerpoint/2010/main" val="373667310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bwMode="auto">
          <a:xfrm>
            <a:off x="1776248" y="2396359"/>
            <a:ext cx="630621" cy="59908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V="1">
            <a:off x="2617076" y="2617076"/>
            <a:ext cx="1061545" cy="36786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V="1">
            <a:off x="3636579" y="1881352"/>
            <a:ext cx="1324304" cy="69368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rot="16200000" flipH="1">
            <a:off x="4908331" y="2017985"/>
            <a:ext cx="1019503" cy="99848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flipV="1">
            <a:off x="5896303" y="1944414"/>
            <a:ext cx="1912883" cy="9564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6001407" y="2963917"/>
            <a:ext cx="1534510" cy="105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rot="5400000">
            <a:off x="7136524" y="2322786"/>
            <a:ext cx="1040524" cy="3048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4992414" y="1891862"/>
            <a:ext cx="2722179" cy="3153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rot="10800000">
            <a:off x="1807779" y="2280745"/>
            <a:ext cx="1818290" cy="3048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smtClean="0"/>
              <a:t>The peer-to-peer model</a:t>
            </a:r>
            <a:endParaRPr lang="en-US"/>
          </a:p>
        </p:txBody>
      </p:sp>
      <p:sp>
        <p:nvSpPr>
          <p:cNvPr id="3" name="Content Placeholder 2"/>
          <p:cNvSpPr>
            <a:spLocks noGrp="1"/>
          </p:cNvSpPr>
          <p:nvPr>
            <p:ph idx="1"/>
          </p:nvPr>
        </p:nvSpPr>
        <p:spPr>
          <a:xfrm>
            <a:off x="990600" y="3962400"/>
            <a:ext cx="7772400" cy="2490952"/>
          </a:xfrm>
        </p:spPr>
        <p:txBody>
          <a:bodyPr/>
          <a:lstStyle/>
          <a:p>
            <a:r>
              <a:rPr lang="en-US" smtClean="0"/>
              <a:t>How the Web </a:t>
            </a:r>
            <a:r>
              <a:rPr lang="en-US" u="sng" smtClean="0"/>
              <a:t>could</a:t>
            </a:r>
            <a:r>
              <a:rPr lang="en-US" smtClean="0"/>
              <a:t> work (but doesn't):</a:t>
            </a:r>
          </a:p>
          <a:p>
            <a:pPr lvl="1"/>
            <a:r>
              <a:rPr lang="en-US" smtClean="0"/>
              <a:t>Each machine locally stores some documents</a:t>
            </a:r>
          </a:p>
          <a:p>
            <a:pPr lvl="1"/>
            <a:r>
              <a:rPr lang="en-US" smtClean="0"/>
              <a:t>If a machine needs a new document, it asks some other machines until it finds one that already has the document</a:t>
            </a:r>
          </a:p>
          <a:p>
            <a:pPr lvl="1"/>
            <a:r>
              <a:rPr lang="en-US" smtClean="0"/>
              <a:t>No machine is special - they are all 'peers'</a:t>
            </a:r>
          </a:p>
          <a:p>
            <a:r>
              <a:rPr lang="en-US" smtClean="0"/>
              <a:t>Pros and cons of this approach?</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21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1" descr="MCj04316160000[1]"/>
          <p:cNvPicPr>
            <a:picLocks noChangeAspect="1" noChangeArrowheads="1"/>
          </p:cNvPicPr>
          <p:nvPr/>
        </p:nvPicPr>
        <p:blipFill>
          <a:blip r:embed="rId2" cstate="print"/>
          <a:srcRect/>
          <a:stretch>
            <a:fillRect/>
          </a:stretch>
        </p:blipFill>
        <p:spPr bwMode="auto">
          <a:xfrm>
            <a:off x="2174143" y="2827285"/>
            <a:ext cx="629225" cy="629294"/>
          </a:xfrm>
          <a:prstGeom prst="rect">
            <a:avLst/>
          </a:prstGeom>
          <a:noFill/>
          <a:ln w="9525">
            <a:noFill/>
            <a:miter lim="800000"/>
            <a:headEnd/>
            <a:tailEnd/>
          </a:ln>
        </p:spPr>
      </p:pic>
      <p:pic>
        <p:nvPicPr>
          <p:cNvPr id="7" name="Picture 51" descr="MCj04316160000[1]"/>
          <p:cNvPicPr>
            <a:picLocks noChangeAspect="1" noChangeArrowheads="1"/>
          </p:cNvPicPr>
          <p:nvPr/>
        </p:nvPicPr>
        <p:blipFill>
          <a:blip r:embed="rId2" cstate="print"/>
          <a:srcRect/>
          <a:stretch>
            <a:fillRect/>
          </a:stretch>
        </p:blipFill>
        <p:spPr bwMode="auto">
          <a:xfrm>
            <a:off x="4607289" y="1697422"/>
            <a:ext cx="629225" cy="629294"/>
          </a:xfrm>
          <a:prstGeom prst="rect">
            <a:avLst/>
          </a:prstGeom>
          <a:noFill/>
          <a:ln w="9525">
            <a:noFill/>
            <a:miter lim="800000"/>
            <a:headEnd/>
            <a:tailEnd/>
          </a:ln>
        </p:spPr>
      </p:pic>
      <p:pic>
        <p:nvPicPr>
          <p:cNvPr id="8" name="Picture 51" descr="MCj04316160000[1]"/>
          <p:cNvPicPr>
            <a:picLocks noChangeAspect="1" noChangeArrowheads="1"/>
          </p:cNvPicPr>
          <p:nvPr/>
        </p:nvPicPr>
        <p:blipFill>
          <a:blip r:embed="rId2" cstate="print"/>
          <a:srcRect/>
          <a:stretch>
            <a:fillRect/>
          </a:stretch>
        </p:blipFill>
        <p:spPr bwMode="auto">
          <a:xfrm>
            <a:off x="5653067" y="2627587"/>
            <a:ext cx="629225" cy="629294"/>
          </a:xfrm>
          <a:prstGeom prst="rect">
            <a:avLst/>
          </a:prstGeom>
          <a:noFill/>
          <a:ln w="9525">
            <a:noFill/>
            <a:miter lim="800000"/>
            <a:headEnd/>
            <a:tailEnd/>
          </a:ln>
        </p:spPr>
      </p:pic>
      <p:pic>
        <p:nvPicPr>
          <p:cNvPr id="9" name="Picture 51" descr="MCj04316160000[1]"/>
          <p:cNvPicPr>
            <a:picLocks noChangeAspect="1" noChangeArrowheads="1"/>
          </p:cNvPicPr>
          <p:nvPr/>
        </p:nvPicPr>
        <p:blipFill>
          <a:blip r:embed="rId2" cstate="print"/>
          <a:srcRect/>
          <a:stretch>
            <a:fillRect/>
          </a:stretch>
        </p:blipFill>
        <p:spPr bwMode="auto">
          <a:xfrm>
            <a:off x="7455592" y="1665890"/>
            <a:ext cx="629225" cy="629294"/>
          </a:xfrm>
          <a:prstGeom prst="rect">
            <a:avLst/>
          </a:prstGeom>
          <a:noFill/>
          <a:ln w="9525">
            <a:noFill/>
            <a:miter lim="800000"/>
            <a:headEnd/>
            <a:tailEnd/>
          </a:ln>
        </p:spPr>
      </p:pic>
      <p:pic>
        <p:nvPicPr>
          <p:cNvPr id="10" name="Picture 9" descr="MCj04315760000[1]"/>
          <p:cNvPicPr>
            <a:picLocks noChangeAspect="1" noChangeArrowheads="1"/>
          </p:cNvPicPr>
          <p:nvPr/>
        </p:nvPicPr>
        <p:blipFill>
          <a:blip r:embed="rId3" cstate="print"/>
          <a:srcRect/>
          <a:stretch>
            <a:fillRect/>
          </a:stretch>
        </p:blipFill>
        <p:spPr bwMode="auto">
          <a:xfrm>
            <a:off x="7075426" y="2533409"/>
            <a:ext cx="874712" cy="881062"/>
          </a:xfrm>
          <a:prstGeom prst="rect">
            <a:avLst/>
          </a:prstGeom>
          <a:noFill/>
        </p:spPr>
      </p:pic>
      <p:pic>
        <p:nvPicPr>
          <p:cNvPr id="12" name="Picture 11" descr="MCj04315760000[1]"/>
          <p:cNvPicPr>
            <a:picLocks noChangeAspect="1" noChangeArrowheads="1"/>
          </p:cNvPicPr>
          <p:nvPr/>
        </p:nvPicPr>
        <p:blipFill>
          <a:blip r:embed="rId3" cstate="print"/>
          <a:srcRect/>
          <a:stretch>
            <a:fillRect/>
          </a:stretch>
        </p:blipFill>
        <p:spPr bwMode="auto">
          <a:xfrm>
            <a:off x="3360019" y="2265395"/>
            <a:ext cx="874712" cy="881062"/>
          </a:xfrm>
          <a:prstGeom prst="rect">
            <a:avLst/>
          </a:prstGeom>
          <a:noFill/>
        </p:spPr>
      </p:pic>
      <p:pic>
        <p:nvPicPr>
          <p:cNvPr id="13" name="Picture 59" descr="MCj04316320000[1]"/>
          <p:cNvPicPr>
            <a:picLocks noChangeAspect="1" noChangeArrowheads="1"/>
          </p:cNvPicPr>
          <p:nvPr/>
        </p:nvPicPr>
        <p:blipFill>
          <a:blip r:embed="rId4" cstate="print"/>
          <a:srcRect/>
          <a:stretch>
            <a:fillRect/>
          </a:stretch>
        </p:blipFill>
        <p:spPr bwMode="auto">
          <a:xfrm>
            <a:off x="1367275" y="1974203"/>
            <a:ext cx="634946" cy="634947"/>
          </a:xfrm>
          <a:prstGeom prst="rect">
            <a:avLst/>
          </a:prstGeom>
          <a:noFill/>
          <a:ln w="9525">
            <a:noFill/>
            <a:miter lim="800000"/>
            <a:headEnd/>
            <a:tailEnd/>
          </a:ln>
        </p:spPr>
      </p:pic>
      <p:sp>
        <p:nvSpPr>
          <p:cNvPr id="14" name="Folded Corner 13"/>
          <p:cNvSpPr/>
          <p:nvPr/>
        </p:nvSpPr>
        <p:spPr bwMode="auto">
          <a:xfrm>
            <a:off x="3363309" y="2764221"/>
            <a:ext cx="290168" cy="336331"/>
          </a:xfrm>
          <a:prstGeom prst="foldedCorner">
            <a:avLst>
              <a:gd name="adj" fmla="val 31313"/>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5" name="Folded Corner 14"/>
          <p:cNvSpPr/>
          <p:nvPr/>
        </p:nvSpPr>
        <p:spPr bwMode="auto">
          <a:xfrm>
            <a:off x="4619296" y="1991711"/>
            <a:ext cx="290168" cy="336331"/>
          </a:xfrm>
          <a:prstGeom prst="foldedCorner">
            <a:avLst>
              <a:gd name="adj" fmla="val 31313"/>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 name="Folded Corner 15"/>
          <p:cNvSpPr/>
          <p:nvPr/>
        </p:nvSpPr>
        <p:spPr bwMode="auto">
          <a:xfrm>
            <a:off x="7462345" y="1933904"/>
            <a:ext cx="290168" cy="336331"/>
          </a:xfrm>
          <a:prstGeom prst="foldedCorner">
            <a:avLst>
              <a:gd name="adj" fmla="val 31313"/>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7" name="Folded Corner 16"/>
          <p:cNvSpPr/>
          <p:nvPr/>
        </p:nvSpPr>
        <p:spPr bwMode="auto">
          <a:xfrm>
            <a:off x="7362497" y="2002222"/>
            <a:ext cx="290168" cy="336331"/>
          </a:xfrm>
          <a:prstGeom prst="foldedCorner">
            <a:avLst>
              <a:gd name="adj" fmla="val 31313"/>
            </a:avLst>
          </a:prstGeom>
          <a:solidFill>
            <a:srgbClr val="C0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 name="Folded Corner 17"/>
          <p:cNvSpPr/>
          <p:nvPr/>
        </p:nvSpPr>
        <p:spPr bwMode="auto">
          <a:xfrm>
            <a:off x="1324303" y="2280746"/>
            <a:ext cx="290168" cy="336331"/>
          </a:xfrm>
          <a:prstGeom prst="foldedCorner">
            <a:avLst>
              <a:gd name="adj" fmla="val 31313"/>
            </a:avLst>
          </a:prstGeom>
          <a:solidFill>
            <a:srgbClr val="C0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9" name="Folded Corner 18"/>
          <p:cNvSpPr/>
          <p:nvPr/>
        </p:nvSpPr>
        <p:spPr bwMode="auto">
          <a:xfrm>
            <a:off x="2170386" y="3063767"/>
            <a:ext cx="290168" cy="336331"/>
          </a:xfrm>
          <a:prstGeom prst="foldedCorner">
            <a:avLst>
              <a:gd name="adj" fmla="val 31313"/>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0" name="Folded Corner 19"/>
          <p:cNvSpPr/>
          <p:nvPr/>
        </p:nvSpPr>
        <p:spPr bwMode="auto">
          <a:xfrm>
            <a:off x="4550979" y="2081050"/>
            <a:ext cx="290168" cy="336331"/>
          </a:xfrm>
          <a:prstGeom prst="foldedCorner">
            <a:avLst>
              <a:gd name="adj" fmla="val 31313"/>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1" name="Folded Corner 20"/>
          <p:cNvSpPr/>
          <p:nvPr/>
        </p:nvSpPr>
        <p:spPr bwMode="auto">
          <a:xfrm>
            <a:off x="7057696" y="2927133"/>
            <a:ext cx="290168" cy="336331"/>
          </a:xfrm>
          <a:prstGeom prst="foldedCorner">
            <a:avLst>
              <a:gd name="adj" fmla="val 31313"/>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22" name="Picture 19" descr="greenguy"/>
          <p:cNvPicPr>
            <a:picLocks noChangeAspect="1" noChangeArrowheads="1"/>
          </p:cNvPicPr>
          <p:nvPr/>
        </p:nvPicPr>
        <p:blipFill>
          <a:blip r:embed="rId5" cstate="print">
            <a:lum bright="14000" contrast="-10000"/>
          </a:blip>
          <a:srcRect/>
          <a:stretch>
            <a:fillRect/>
          </a:stretch>
        </p:blipFill>
        <p:spPr bwMode="auto">
          <a:xfrm flipH="1">
            <a:off x="8014083" y="2704390"/>
            <a:ext cx="541337" cy="541338"/>
          </a:xfrm>
          <a:prstGeom prst="rect">
            <a:avLst/>
          </a:prstGeom>
          <a:noFill/>
          <a:ln w="9525">
            <a:noFill/>
            <a:miter lim="800000"/>
            <a:headEnd/>
            <a:tailEnd/>
          </a:ln>
        </p:spPr>
      </p:pic>
      <p:sp>
        <p:nvSpPr>
          <p:cNvPr id="23" name="TextBox 22"/>
          <p:cNvSpPr txBox="1"/>
          <p:nvPr/>
        </p:nvSpPr>
        <p:spPr>
          <a:xfrm>
            <a:off x="7903551" y="3174124"/>
            <a:ext cx="710707" cy="400110"/>
          </a:xfrm>
          <a:prstGeom prst="rect">
            <a:avLst/>
          </a:prstGeom>
          <a:noFill/>
        </p:spPr>
        <p:txBody>
          <a:bodyPr wrap="none" rtlCol="0">
            <a:spAutoFit/>
          </a:bodyPr>
          <a:lstStyle/>
          <a:p>
            <a:r>
              <a:rPr lang="en-US" smtClean="0"/>
              <a:t>Alice</a:t>
            </a:r>
            <a:endParaRPr lang="en-US"/>
          </a:p>
        </p:txBody>
      </p:sp>
    </p:spTree>
    <p:extLst>
      <p:ext uri="{BB962C8B-B14F-4D97-AF65-F5344CB8AC3E}">
        <p14:creationId xmlns:p14="http://schemas.microsoft.com/office/powerpoint/2010/main" val="8788092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200"/>
                                  </p:stCondLst>
                                  <p:childTnLst>
                                    <p:set>
                                      <p:cBhvr>
                                        <p:cTn id="11" dur="1" fill="hold">
                                          <p:stCondLst>
                                            <p:cond delay="0"/>
                                          </p:stCondLst>
                                        </p:cTn>
                                        <p:tgtEl>
                                          <p:spTgt spid="20"/>
                                        </p:tgtEl>
                                        <p:attrNameLst>
                                          <p:attrName>style.visibility</p:attrName>
                                        </p:attrNameLst>
                                      </p:cBhvr>
                                      <p:to>
                                        <p:strVal val="visible"/>
                                      </p:to>
                                    </p:set>
                                  </p:childTnLst>
                                </p:cTn>
                              </p:par>
                            </p:childTnLst>
                          </p:cTn>
                        </p:par>
                        <p:par>
                          <p:cTn id="12" fill="hold">
                            <p:stCondLst>
                              <p:cond delay="200"/>
                            </p:stCondLst>
                            <p:childTnLst>
                              <p:par>
                                <p:cTn id="13" presetID="1" presetClass="entr" presetSubtype="0" fill="hold" grpId="0" nodeType="afterEffect">
                                  <p:stCondLst>
                                    <p:cond delay="200"/>
                                  </p:stCondLst>
                                  <p:childTnLst>
                                    <p:set>
                                      <p:cBhvr>
                                        <p:cTn id="14" dur="1" fill="hold">
                                          <p:stCondLst>
                                            <p:cond delay="0"/>
                                          </p:stCondLst>
                                        </p:cTn>
                                        <p:tgtEl>
                                          <p:spTgt spid="21"/>
                                        </p:tgtEl>
                                        <p:attrNameLst>
                                          <p:attrName>style.visibility</p:attrName>
                                        </p:attrNameLst>
                                      </p:cBhvr>
                                      <p:to>
                                        <p:strVal val="visible"/>
                                      </p:to>
                                    </p:set>
                                  </p:childTnLst>
                                </p:cTn>
                              </p:par>
                            </p:childTnLst>
                          </p:cTn>
                        </p:par>
                        <p:par>
                          <p:cTn id="15" fill="hold">
                            <p:stCondLst>
                              <p:cond delay="400"/>
                            </p:stCondLst>
                            <p:childTnLst>
                              <p:par>
                                <p:cTn id="16" presetID="1" presetClass="entr" presetSubtype="0" fill="hold" grpId="0" nodeType="afterEffect">
                                  <p:stCondLst>
                                    <p:cond delay="200"/>
                                  </p:stCondLst>
                                  <p:childTnLst>
                                    <p:set>
                                      <p:cBhvr>
                                        <p:cTn id="17" dur="1" fill="hold">
                                          <p:stCondLst>
                                            <p:cond delay="0"/>
                                          </p:stCondLst>
                                        </p:cTn>
                                        <p:tgtEl>
                                          <p:spTgt spid="16"/>
                                        </p:tgtEl>
                                        <p:attrNameLst>
                                          <p:attrName>style.visibility</p:attrName>
                                        </p:attrNameLst>
                                      </p:cBhvr>
                                      <p:to>
                                        <p:strVal val="visible"/>
                                      </p:to>
                                    </p:set>
                                  </p:childTnLst>
                                </p:cTn>
                              </p:par>
                            </p:childTnLst>
                          </p:cTn>
                        </p:par>
                        <p:par>
                          <p:cTn id="18" fill="hold">
                            <p:stCondLst>
                              <p:cond delay="600"/>
                            </p:stCondLst>
                            <p:childTnLst>
                              <p:par>
                                <p:cTn id="19" presetID="1" presetClass="entr" presetSubtype="0" fill="hold" grpId="0" nodeType="afterEffect">
                                  <p:stCondLst>
                                    <p:cond delay="200"/>
                                  </p:stCondLst>
                                  <p:childTnLst>
                                    <p:set>
                                      <p:cBhvr>
                                        <p:cTn id="20" dur="1" fill="hold">
                                          <p:stCondLst>
                                            <p:cond delay="0"/>
                                          </p:stCondLst>
                                        </p:cTn>
                                        <p:tgtEl>
                                          <p:spTgt spid="14"/>
                                        </p:tgtEl>
                                        <p:attrNameLst>
                                          <p:attrName>style.visibility</p:attrName>
                                        </p:attrNameLst>
                                      </p:cBhvr>
                                      <p:to>
                                        <p:strVal val="visible"/>
                                      </p:to>
                                    </p:set>
                                  </p:childTnLst>
                                </p:cTn>
                              </p:par>
                            </p:childTnLst>
                          </p:cTn>
                        </p:par>
                        <p:par>
                          <p:cTn id="21" fill="hold">
                            <p:stCondLst>
                              <p:cond delay="800"/>
                            </p:stCondLst>
                            <p:childTnLst>
                              <p:par>
                                <p:cTn id="22" presetID="1" presetClass="entr" presetSubtype="0" fill="hold" grpId="0" nodeType="afterEffect">
                                  <p:stCondLst>
                                    <p:cond delay="200"/>
                                  </p:stCondLst>
                                  <p:childTnLst>
                                    <p:set>
                                      <p:cBhvr>
                                        <p:cTn id="23" dur="1" fill="hold">
                                          <p:stCondLst>
                                            <p:cond delay="0"/>
                                          </p:stCondLst>
                                        </p:cTn>
                                        <p:tgtEl>
                                          <p:spTgt spid="15"/>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grpId="0" nodeType="afterEffect">
                                  <p:stCondLst>
                                    <p:cond delay="200"/>
                                  </p:stCondLst>
                                  <p:childTnLst>
                                    <p:set>
                                      <p:cBhvr>
                                        <p:cTn id="26" dur="1" fill="hold">
                                          <p:stCondLst>
                                            <p:cond delay="0"/>
                                          </p:stCondLst>
                                        </p:cTn>
                                        <p:tgtEl>
                                          <p:spTgt spid="17"/>
                                        </p:tgtEl>
                                        <p:attrNameLst>
                                          <p:attrName>style.visibility</p:attrName>
                                        </p:attrNameLst>
                                      </p:cBhvr>
                                      <p:to>
                                        <p:strVal val="visible"/>
                                      </p:to>
                                    </p:set>
                                  </p:childTnLst>
                                </p:cTn>
                              </p:par>
                            </p:childTnLst>
                          </p:cTn>
                        </p:par>
                        <p:par>
                          <p:cTn id="27" fill="hold">
                            <p:stCondLst>
                              <p:cond delay="1200"/>
                            </p:stCondLst>
                            <p:childTnLst>
                              <p:par>
                                <p:cTn id="28" presetID="1" presetClass="entr" presetSubtype="0" fill="hold" grpId="0" nodeType="afterEffect">
                                  <p:stCondLst>
                                    <p:cond delay="20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client-server model</a:t>
            </a:r>
            <a:endParaRPr lang="en-US"/>
          </a:p>
        </p:txBody>
      </p:sp>
      <p:sp>
        <p:nvSpPr>
          <p:cNvPr id="3" name="Content Placeholder 2"/>
          <p:cNvSpPr>
            <a:spLocks noGrp="1"/>
          </p:cNvSpPr>
          <p:nvPr>
            <p:ph idx="1"/>
          </p:nvPr>
        </p:nvSpPr>
        <p:spPr>
          <a:xfrm>
            <a:off x="990600" y="3825766"/>
            <a:ext cx="7772400" cy="2532993"/>
          </a:xfrm>
        </p:spPr>
        <p:txBody>
          <a:bodyPr/>
          <a:lstStyle/>
          <a:p>
            <a:r>
              <a:rPr lang="en-US" smtClean="0"/>
              <a:t>How the Web actually works today:</a:t>
            </a:r>
          </a:p>
          <a:p>
            <a:pPr lvl="1"/>
            <a:r>
              <a:rPr lang="en-US" smtClean="0"/>
              <a:t>Some machines (servers) offer documents</a:t>
            </a:r>
          </a:p>
          <a:p>
            <a:pPr lvl="1"/>
            <a:r>
              <a:rPr lang="en-US" smtClean="0"/>
              <a:t>Other machines (clients) use documents</a:t>
            </a:r>
          </a:p>
          <a:p>
            <a:pPr lvl="1"/>
            <a:r>
              <a:rPr lang="en-US" smtClean="0"/>
              <a:t>Clients can request documents from servers</a:t>
            </a:r>
          </a:p>
          <a:p>
            <a:pPr lvl="1"/>
            <a:r>
              <a:rPr lang="en-US" smtClean="0"/>
              <a:t>Model is used for many other services, not just for the web</a:t>
            </a:r>
          </a:p>
          <a:p>
            <a:r>
              <a:rPr lang="en-US" smtClean="0"/>
              <a:t>Pros and cons of this approach?</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22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1" descr="MCj04316160000[1]"/>
          <p:cNvPicPr>
            <a:picLocks noChangeAspect="1" noChangeArrowheads="1"/>
          </p:cNvPicPr>
          <p:nvPr/>
        </p:nvPicPr>
        <p:blipFill>
          <a:blip r:embed="rId2" cstate="print"/>
          <a:srcRect/>
          <a:stretch>
            <a:fillRect/>
          </a:stretch>
        </p:blipFill>
        <p:spPr bwMode="auto">
          <a:xfrm>
            <a:off x="2016489" y="1545023"/>
            <a:ext cx="629225" cy="629294"/>
          </a:xfrm>
          <a:prstGeom prst="rect">
            <a:avLst/>
          </a:prstGeom>
          <a:noFill/>
          <a:ln w="9525">
            <a:noFill/>
            <a:miter lim="800000"/>
            <a:headEnd/>
            <a:tailEnd/>
          </a:ln>
        </p:spPr>
      </p:pic>
      <p:pic>
        <p:nvPicPr>
          <p:cNvPr id="7" name="Picture 51" descr="MCj04316160000[1]"/>
          <p:cNvPicPr>
            <a:picLocks noChangeAspect="1" noChangeArrowheads="1"/>
          </p:cNvPicPr>
          <p:nvPr/>
        </p:nvPicPr>
        <p:blipFill>
          <a:blip r:embed="rId2" cstate="print"/>
          <a:srcRect/>
          <a:stretch>
            <a:fillRect/>
          </a:stretch>
        </p:blipFill>
        <p:spPr bwMode="auto">
          <a:xfrm>
            <a:off x="2042765" y="2464678"/>
            <a:ext cx="629225" cy="629294"/>
          </a:xfrm>
          <a:prstGeom prst="rect">
            <a:avLst/>
          </a:prstGeom>
          <a:noFill/>
          <a:ln w="9525">
            <a:noFill/>
            <a:miter lim="800000"/>
            <a:headEnd/>
            <a:tailEnd/>
          </a:ln>
        </p:spPr>
      </p:pic>
      <p:pic>
        <p:nvPicPr>
          <p:cNvPr id="8" name="Picture 51" descr="MCj04316160000[1]"/>
          <p:cNvPicPr>
            <a:picLocks noChangeAspect="1" noChangeArrowheads="1"/>
          </p:cNvPicPr>
          <p:nvPr/>
        </p:nvPicPr>
        <p:blipFill>
          <a:blip r:embed="rId2" cstate="print"/>
          <a:srcRect/>
          <a:stretch>
            <a:fillRect/>
          </a:stretch>
        </p:blipFill>
        <p:spPr bwMode="auto">
          <a:xfrm>
            <a:off x="2941399" y="2017989"/>
            <a:ext cx="629225" cy="629294"/>
          </a:xfrm>
          <a:prstGeom prst="rect">
            <a:avLst/>
          </a:prstGeom>
          <a:noFill/>
          <a:ln w="9525">
            <a:noFill/>
            <a:miter lim="800000"/>
            <a:headEnd/>
            <a:tailEnd/>
          </a:ln>
        </p:spPr>
      </p:pic>
      <p:pic>
        <p:nvPicPr>
          <p:cNvPr id="9" name="Picture 8" descr="MCj04315760000[1]"/>
          <p:cNvPicPr>
            <a:picLocks noChangeAspect="1" noChangeArrowheads="1"/>
          </p:cNvPicPr>
          <p:nvPr/>
        </p:nvPicPr>
        <p:blipFill>
          <a:blip r:embed="rId3" cstate="print"/>
          <a:srcRect/>
          <a:stretch>
            <a:fillRect/>
          </a:stretch>
        </p:blipFill>
        <p:spPr bwMode="auto">
          <a:xfrm>
            <a:off x="6371233" y="1555946"/>
            <a:ext cx="874712" cy="881062"/>
          </a:xfrm>
          <a:prstGeom prst="rect">
            <a:avLst/>
          </a:prstGeom>
          <a:noFill/>
        </p:spPr>
      </p:pic>
      <p:pic>
        <p:nvPicPr>
          <p:cNvPr id="10" name="Picture 19" descr="greenguy"/>
          <p:cNvPicPr>
            <a:picLocks noChangeAspect="1" noChangeArrowheads="1"/>
          </p:cNvPicPr>
          <p:nvPr/>
        </p:nvPicPr>
        <p:blipFill>
          <a:blip r:embed="rId4" cstate="print">
            <a:lum bright="14000" contrast="-10000"/>
          </a:blip>
          <a:srcRect/>
          <a:stretch>
            <a:fillRect/>
          </a:stretch>
        </p:blipFill>
        <p:spPr bwMode="auto">
          <a:xfrm flipH="1">
            <a:off x="7309890" y="1726927"/>
            <a:ext cx="541337" cy="541338"/>
          </a:xfrm>
          <a:prstGeom prst="rect">
            <a:avLst/>
          </a:prstGeom>
          <a:noFill/>
          <a:ln w="9525">
            <a:noFill/>
            <a:miter lim="800000"/>
            <a:headEnd/>
            <a:tailEnd/>
          </a:ln>
        </p:spPr>
      </p:pic>
      <p:pic>
        <p:nvPicPr>
          <p:cNvPr id="15" name="Picture 2" descr="MCj04326240000[1]"/>
          <p:cNvPicPr>
            <a:picLocks noChangeAspect="1" noChangeArrowheads="1"/>
          </p:cNvPicPr>
          <p:nvPr/>
        </p:nvPicPr>
        <p:blipFill>
          <a:blip r:embed="rId5" cstate="print"/>
          <a:srcRect/>
          <a:stretch>
            <a:fillRect/>
          </a:stretch>
        </p:blipFill>
        <p:spPr bwMode="auto">
          <a:xfrm>
            <a:off x="7281566" y="2575686"/>
            <a:ext cx="541337" cy="541337"/>
          </a:xfrm>
          <a:prstGeom prst="rect">
            <a:avLst/>
          </a:prstGeom>
          <a:noFill/>
        </p:spPr>
      </p:pic>
      <p:pic>
        <p:nvPicPr>
          <p:cNvPr id="16" name="Picture 59" descr="MCj04316320000[1]"/>
          <p:cNvPicPr>
            <a:picLocks noChangeAspect="1" noChangeArrowheads="1"/>
          </p:cNvPicPr>
          <p:nvPr/>
        </p:nvPicPr>
        <p:blipFill>
          <a:blip r:embed="rId6" cstate="print"/>
          <a:srcRect/>
          <a:stretch>
            <a:fillRect/>
          </a:stretch>
        </p:blipFill>
        <p:spPr bwMode="auto">
          <a:xfrm>
            <a:off x="6496323" y="2541761"/>
            <a:ext cx="634946" cy="634947"/>
          </a:xfrm>
          <a:prstGeom prst="rect">
            <a:avLst/>
          </a:prstGeom>
          <a:noFill/>
          <a:ln w="9525">
            <a:noFill/>
            <a:miter lim="800000"/>
            <a:headEnd/>
            <a:tailEnd/>
          </a:ln>
        </p:spPr>
      </p:pic>
      <p:sp>
        <p:nvSpPr>
          <p:cNvPr id="17" name="TextBox 16"/>
          <p:cNvSpPr txBox="1"/>
          <p:nvPr/>
        </p:nvSpPr>
        <p:spPr>
          <a:xfrm>
            <a:off x="2377284" y="3184635"/>
            <a:ext cx="853502" cy="338554"/>
          </a:xfrm>
          <a:prstGeom prst="rect">
            <a:avLst/>
          </a:prstGeom>
          <a:noFill/>
        </p:spPr>
        <p:txBody>
          <a:bodyPr wrap="none" rtlCol="0">
            <a:spAutoFit/>
          </a:bodyPr>
          <a:lstStyle/>
          <a:p>
            <a:r>
              <a:rPr lang="en-US" sz="1600" smtClean="0"/>
              <a:t>Servers</a:t>
            </a:r>
            <a:endParaRPr lang="en-US" sz="1600"/>
          </a:p>
        </p:txBody>
      </p:sp>
      <p:sp>
        <p:nvSpPr>
          <p:cNvPr id="18" name="TextBox 17"/>
          <p:cNvSpPr txBox="1"/>
          <p:nvPr/>
        </p:nvSpPr>
        <p:spPr>
          <a:xfrm>
            <a:off x="6811227" y="3168868"/>
            <a:ext cx="782778" cy="338554"/>
          </a:xfrm>
          <a:prstGeom prst="rect">
            <a:avLst/>
          </a:prstGeom>
          <a:noFill/>
        </p:spPr>
        <p:txBody>
          <a:bodyPr wrap="none" rtlCol="0">
            <a:spAutoFit/>
          </a:bodyPr>
          <a:lstStyle/>
          <a:p>
            <a:r>
              <a:rPr lang="en-US" sz="1600" smtClean="0"/>
              <a:t>Clients</a:t>
            </a:r>
            <a:endParaRPr lang="en-US" sz="1600"/>
          </a:p>
        </p:txBody>
      </p:sp>
      <p:sp>
        <p:nvSpPr>
          <p:cNvPr id="21" name="Folded Corner 20"/>
          <p:cNvSpPr/>
          <p:nvPr/>
        </p:nvSpPr>
        <p:spPr bwMode="auto">
          <a:xfrm>
            <a:off x="2039006" y="1828800"/>
            <a:ext cx="290168" cy="336331"/>
          </a:xfrm>
          <a:prstGeom prst="foldedCorner">
            <a:avLst>
              <a:gd name="adj" fmla="val 31313"/>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2" name="Folded Corner 21"/>
          <p:cNvSpPr/>
          <p:nvPr/>
        </p:nvSpPr>
        <p:spPr bwMode="auto">
          <a:xfrm>
            <a:off x="2932386" y="2301766"/>
            <a:ext cx="290168" cy="336331"/>
          </a:xfrm>
          <a:prstGeom prst="foldedCorner">
            <a:avLst>
              <a:gd name="adj" fmla="val 31313"/>
            </a:avLst>
          </a:prstGeom>
          <a:solidFill>
            <a:srgbClr val="C0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3" name="Folded Corner 22"/>
          <p:cNvSpPr/>
          <p:nvPr/>
        </p:nvSpPr>
        <p:spPr bwMode="auto">
          <a:xfrm>
            <a:off x="2039006" y="2701160"/>
            <a:ext cx="290168" cy="336331"/>
          </a:xfrm>
          <a:prstGeom prst="foldedCorner">
            <a:avLst>
              <a:gd name="adj" fmla="val 31313"/>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4" name="Folded Corner 23"/>
          <p:cNvSpPr/>
          <p:nvPr/>
        </p:nvSpPr>
        <p:spPr bwMode="auto">
          <a:xfrm>
            <a:off x="1949669" y="1886609"/>
            <a:ext cx="290168" cy="336331"/>
          </a:xfrm>
          <a:prstGeom prst="foldedCorner">
            <a:avLst>
              <a:gd name="adj" fmla="val 31313"/>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25" name="Group 24"/>
          <p:cNvGrpSpPr/>
          <p:nvPr/>
        </p:nvGrpSpPr>
        <p:grpSpPr>
          <a:xfrm>
            <a:off x="3570625" y="1818291"/>
            <a:ext cx="2672521" cy="514345"/>
            <a:chOff x="3570625" y="1818291"/>
            <a:chExt cx="2672521" cy="514345"/>
          </a:xfrm>
        </p:grpSpPr>
        <p:cxnSp>
          <p:nvCxnSpPr>
            <p:cNvPr id="26" name="Straight Arrow Connector 25"/>
            <p:cNvCxnSpPr>
              <a:endCxn id="8" idx="3"/>
            </p:cNvCxnSpPr>
            <p:nvPr/>
          </p:nvCxnSpPr>
          <p:spPr bwMode="auto">
            <a:xfrm rot="10800000" flipV="1">
              <a:off x="3570625" y="1881352"/>
              <a:ext cx="2672521" cy="45128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7" name="TextBox 26"/>
            <p:cNvSpPr txBox="1"/>
            <p:nvPr/>
          </p:nvSpPr>
          <p:spPr>
            <a:xfrm rot="21038482">
              <a:off x="4345843" y="1818291"/>
              <a:ext cx="910313" cy="338554"/>
            </a:xfrm>
            <a:prstGeom prst="rect">
              <a:avLst/>
            </a:prstGeom>
            <a:noFill/>
          </p:spPr>
          <p:txBody>
            <a:bodyPr wrap="none" rtlCol="0">
              <a:spAutoFit/>
            </a:bodyPr>
            <a:lstStyle/>
            <a:p>
              <a:r>
                <a:rPr lang="en-US" sz="1600" smtClean="0"/>
                <a:t>Request</a:t>
              </a:r>
              <a:endParaRPr lang="en-US" sz="1600"/>
            </a:p>
          </p:txBody>
        </p:sp>
      </p:grpSp>
      <p:grpSp>
        <p:nvGrpSpPr>
          <p:cNvPr id="28" name="Group 27"/>
          <p:cNvGrpSpPr/>
          <p:nvPr/>
        </p:nvGrpSpPr>
        <p:grpSpPr>
          <a:xfrm>
            <a:off x="3605048" y="2081048"/>
            <a:ext cx="2690649" cy="532999"/>
            <a:chOff x="3605048" y="2081048"/>
            <a:chExt cx="2690649" cy="532999"/>
          </a:xfrm>
        </p:grpSpPr>
        <p:cxnSp>
          <p:nvCxnSpPr>
            <p:cNvPr id="30" name="Straight Arrow Connector 29"/>
            <p:cNvCxnSpPr/>
            <p:nvPr/>
          </p:nvCxnSpPr>
          <p:spPr bwMode="auto">
            <a:xfrm flipV="1">
              <a:off x="3605048" y="2081048"/>
              <a:ext cx="2690649" cy="45194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2" name="TextBox 31"/>
            <p:cNvSpPr txBox="1"/>
            <p:nvPr/>
          </p:nvSpPr>
          <p:spPr>
            <a:xfrm rot="21038482">
              <a:off x="4388879" y="2275493"/>
              <a:ext cx="1044965" cy="338554"/>
            </a:xfrm>
            <a:prstGeom prst="rect">
              <a:avLst/>
            </a:prstGeom>
            <a:noFill/>
          </p:spPr>
          <p:txBody>
            <a:bodyPr wrap="none" rtlCol="0">
              <a:spAutoFit/>
            </a:bodyPr>
            <a:lstStyle/>
            <a:p>
              <a:r>
                <a:rPr lang="en-US" sz="1600" smtClean="0"/>
                <a:t>Response</a:t>
              </a:r>
              <a:endParaRPr lang="en-US" sz="1600"/>
            </a:p>
          </p:txBody>
        </p:sp>
      </p:grpSp>
    </p:spTree>
    <p:extLst>
      <p:ext uri="{BB962C8B-B14F-4D97-AF65-F5344CB8AC3E}">
        <p14:creationId xmlns:p14="http://schemas.microsoft.com/office/powerpoint/2010/main" val="16064820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par>
                          <p:cTn id="41" fill="hold">
                            <p:stCondLst>
                              <p:cond delay="0"/>
                            </p:stCondLst>
                            <p:childTnLst>
                              <p:par>
                                <p:cTn id="42" presetID="22" presetClass="entr" presetSubtype="2"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right)">
                                      <p:cBhvr>
                                        <p:cTn id="44" dur="500"/>
                                        <p:tgtEl>
                                          <p:spTgt spid="25"/>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left)">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animBg="1"/>
      <p:bldP spid="22" grpId="0" animBg="1"/>
      <p:bldP spid="23"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Servers</a:t>
            </a:r>
            <a:endParaRPr lang="en-US"/>
          </a:p>
        </p:txBody>
      </p:sp>
      <p:sp>
        <p:nvSpPr>
          <p:cNvPr id="3" name="Content Placeholder 2"/>
          <p:cNvSpPr>
            <a:spLocks noGrp="1"/>
          </p:cNvSpPr>
          <p:nvPr>
            <p:ph idx="1"/>
          </p:nvPr>
        </p:nvSpPr>
        <p:spPr>
          <a:xfrm>
            <a:off x="990600" y="4193628"/>
            <a:ext cx="7772400" cy="2196662"/>
          </a:xfrm>
        </p:spPr>
        <p:txBody>
          <a:bodyPr/>
          <a:lstStyle/>
          <a:p>
            <a:r>
              <a:rPr lang="en-US" smtClean="0">
                <a:solidFill>
                  <a:srgbClr val="FF9900"/>
                </a:solidFill>
              </a:rPr>
              <a:t>Server: </a:t>
            </a:r>
            <a:r>
              <a:rPr lang="en-US" smtClean="0"/>
              <a:t>A machine that offers services to other machines</a:t>
            </a:r>
          </a:p>
          <a:p>
            <a:pPr lvl="1"/>
            <a:r>
              <a:rPr lang="en-US" smtClean="0"/>
              <a:t>Examples: Mail server, file server, chat server, print server, terminal server, web server, name server, game server, ...</a:t>
            </a:r>
          </a:p>
          <a:p>
            <a:r>
              <a:rPr lang="en-US" smtClean="0"/>
              <a:t>Protocol often uses request/response pattern</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7" name="Picture 51" descr="MCj04316160000[1]"/>
          <p:cNvPicPr>
            <a:picLocks noChangeAspect="1" noChangeArrowheads="1"/>
          </p:cNvPicPr>
          <p:nvPr/>
        </p:nvPicPr>
        <p:blipFill>
          <a:blip r:embed="rId2" cstate="print"/>
          <a:srcRect/>
          <a:stretch>
            <a:fillRect/>
          </a:stretch>
        </p:blipFill>
        <p:spPr bwMode="auto">
          <a:xfrm>
            <a:off x="2163634" y="1891864"/>
            <a:ext cx="1513323" cy="1513488"/>
          </a:xfrm>
          <a:prstGeom prst="rect">
            <a:avLst/>
          </a:prstGeom>
          <a:noFill/>
          <a:ln w="9525">
            <a:noFill/>
            <a:miter lim="800000"/>
            <a:headEnd/>
            <a:tailEnd/>
          </a:ln>
        </p:spPr>
      </p:pic>
      <p:pic>
        <p:nvPicPr>
          <p:cNvPr id="8" name="Picture 2" descr="MCj04326240000[1]"/>
          <p:cNvPicPr>
            <a:picLocks noChangeAspect="1" noChangeArrowheads="1"/>
          </p:cNvPicPr>
          <p:nvPr/>
        </p:nvPicPr>
        <p:blipFill>
          <a:blip r:embed="rId3" cstate="print"/>
          <a:srcRect/>
          <a:stretch>
            <a:fillRect/>
          </a:stretch>
        </p:blipFill>
        <p:spPr bwMode="auto">
          <a:xfrm>
            <a:off x="7102891" y="1419549"/>
            <a:ext cx="541337" cy="541337"/>
          </a:xfrm>
          <a:prstGeom prst="rect">
            <a:avLst/>
          </a:prstGeom>
          <a:noFill/>
        </p:spPr>
      </p:pic>
      <p:pic>
        <p:nvPicPr>
          <p:cNvPr id="9" name="Picture 59" descr="MCj04316320000[1]"/>
          <p:cNvPicPr>
            <a:picLocks noChangeAspect="1" noChangeArrowheads="1"/>
          </p:cNvPicPr>
          <p:nvPr/>
        </p:nvPicPr>
        <p:blipFill>
          <a:blip r:embed="rId4" cstate="print"/>
          <a:srcRect/>
          <a:stretch>
            <a:fillRect/>
          </a:stretch>
        </p:blipFill>
        <p:spPr bwMode="auto">
          <a:xfrm>
            <a:off x="6317648" y="1385624"/>
            <a:ext cx="634946" cy="634947"/>
          </a:xfrm>
          <a:prstGeom prst="rect">
            <a:avLst/>
          </a:prstGeom>
          <a:noFill/>
          <a:ln w="9525">
            <a:noFill/>
            <a:miter lim="800000"/>
            <a:headEnd/>
            <a:tailEnd/>
          </a:ln>
        </p:spPr>
      </p:pic>
      <p:pic>
        <p:nvPicPr>
          <p:cNvPr id="11" name="Picture 59" descr="MCj04316320000[1]"/>
          <p:cNvPicPr>
            <a:picLocks noChangeAspect="1" noChangeArrowheads="1"/>
          </p:cNvPicPr>
          <p:nvPr/>
        </p:nvPicPr>
        <p:blipFill>
          <a:blip r:embed="rId4" cstate="print"/>
          <a:srcRect/>
          <a:stretch>
            <a:fillRect/>
          </a:stretch>
        </p:blipFill>
        <p:spPr bwMode="auto">
          <a:xfrm>
            <a:off x="6322903" y="2147623"/>
            <a:ext cx="634946" cy="634947"/>
          </a:xfrm>
          <a:prstGeom prst="rect">
            <a:avLst/>
          </a:prstGeom>
          <a:noFill/>
          <a:ln w="9525">
            <a:noFill/>
            <a:miter lim="800000"/>
            <a:headEnd/>
            <a:tailEnd/>
          </a:ln>
        </p:spPr>
      </p:pic>
      <p:pic>
        <p:nvPicPr>
          <p:cNvPr id="13" name="Picture 59" descr="MCj04316320000[1]"/>
          <p:cNvPicPr>
            <a:picLocks noChangeAspect="1" noChangeArrowheads="1"/>
          </p:cNvPicPr>
          <p:nvPr/>
        </p:nvPicPr>
        <p:blipFill>
          <a:blip r:embed="rId4" cstate="print"/>
          <a:srcRect/>
          <a:stretch>
            <a:fillRect/>
          </a:stretch>
        </p:blipFill>
        <p:spPr bwMode="auto">
          <a:xfrm>
            <a:off x="6338669" y="2899113"/>
            <a:ext cx="634946" cy="634947"/>
          </a:xfrm>
          <a:prstGeom prst="rect">
            <a:avLst/>
          </a:prstGeom>
          <a:noFill/>
          <a:ln w="9525">
            <a:noFill/>
            <a:miter lim="800000"/>
            <a:headEnd/>
            <a:tailEnd/>
          </a:ln>
        </p:spPr>
      </p:pic>
      <p:pic>
        <p:nvPicPr>
          <p:cNvPr id="14" name="Picture 19" descr="greenguy"/>
          <p:cNvPicPr>
            <a:picLocks noChangeAspect="1" noChangeArrowheads="1"/>
          </p:cNvPicPr>
          <p:nvPr/>
        </p:nvPicPr>
        <p:blipFill>
          <a:blip r:embed="rId5" cstate="print">
            <a:lum bright="14000" contrast="-10000"/>
          </a:blip>
          <a:srcRect/>
          <a:stretch>
            <a:fillRect/>
          </a:stretch>
        </p:blipFill>
        <p:spPr bwMode="auto">
          <a:xfrm flipH="1">
            <a:off x="7131214" y="2189384"/>
            <a:ext cx="541337" cy="541338"/>
          </a:xfrm>
          <a:prstGeom prst="rect">
            <a:avLst/>
          </a:prstGeom>
          <a:noFill/>
          <a:ln w="9525">
            <a:noFill/>
            <a:miter lim="800000"/>
            <a:headEnd/>
            <a:tailEnd/>
          </a:ln>
        </p:spPr>
      </p:pic>
      <p:pic>
        <p:nvPicPr>
          <p:cNvPr id="15" name="Picture 14" descr="MCj04326230000[1]"/>
          <p:cNvPicPr>
            <a:picLocks noChangeAspect="1" noChangeArrowheads="1"/>
          </p:cNvPicPr>
          <p:nvPr/>
        </p:nvPicPr>
        <p:blipFill>
          <a:blip r:embed="rId6" cstate="print"/>
          <a:srcRect/>
          <a:stretch>
            <a:fillRect/>
          </a:stretch>
        </p:blipFill>
        <p:spPr bwMode="auto">
          <a:xfrm flipH="1">
            <a:off x="7124481" y="2948646"/>
            <a:ext cx="569091" cy="569091"/>
          </a:xfrm>
          <a:prstGeom prst="rect">
            <a:avLst/>
          </a:prstGeom>
          <a:noFill/>
        </p:spPr>
      </p:pic>
      <p:pic>
        <p:nvPicPr>
          <p:cNvPr id="1026"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270235" y="2499159"/>
            <a:ext cx="394826" cy="296365"/>
          </a:xfrm>
          <a:prstGeom prst="rect">
            <a:avLst/>
          </a:prstGeom>
          <a:noFill/>
        </p:spPr>
      </p:pic>
      <p:pic>
        <p:nvPicPr>
          <p:cNvPr id="17"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201918" y="2662069"/>
            <a:ext cx="394826" cy="296365"/>
          </a:xfrm>
          <a:prstGeom prst="rect">
            <a:avLst/>
          </a:prstGeom>
          <a:noFill/>
        </p:spPr>
      </p:pic>
      <p:pic>
        <p:nvPicPr>
          <p:cNvPr id="18"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354318" y="2614773"/>
            <a:ext cx="394826" cy="296365"/>
          </a:xfrm>
          <a:prstGeom prst="rect">
            <a:avLst/>
          </a:prstGeom>
          <a:noFill/>
        </p:spPr>
      </p:pic>
      <p:pic>
        <p:nvPicPr>
          <p:cNvPr id="19"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170387" y="2809215"/>
            <a:ext cx="394826" cy="296365"/>
          </a:xfrm>
          <a:prstGeom prst="rect">
            <a:avLst/>
          </a:prstGeom>
          <a:noFill/>
        </p:spPr>
      </p:pic>
      <p:pic>
        <p:nvPicPr>
          <p:cNvPr id="20"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270235" y="2688346"/>
            <a:ext cx="394826" cy="296365"/>
          </a:xfrm>
          <a:prstGeom prst="rect">
            <a:avLst/>
          </a:prstGeom>
          <a:noFill/>
        </p:spPr>
      </p:pic>
      <p:pic>
        <p:nvPicPr>
          <p:cNvPr id="21"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359573" y="2788195"/>
            <a:ext cx="394826" cy="296365"/>
          </a:xfrm>
          <a:prstGeom prst="rect">
            <a:avLst/>
          </a:prstGeom>
          <a:noFill/>
        </p:spPr>
      </p:pic>
      <p:pic>
        <p:nvPicPr>
          <p:cNvPr id="22"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007477" y="2856512"/>
            <a:ext cx="394826" cy="296365"/>
          </a:xfrm>
          <a:prstGeom prst="rect">
            <a:avLst/>
          </a:prstGeom>
          <a:noFill/>
        </p:spPr>
      </p:pic>
      <p:pic>
        <p:nvPicPr>
          <p:cNvPr id="23"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159877" y="2924830"/>
            <a:ext cx="394826" cy="296365"/>
          </a:xfrm>
          <a:prstGeom prst="rect">
            <a:avLst/>
          </a:prstGeom>
          <a:noFill/>
        </p:spPr>
      </p:pic>
      <p:pic>
        <p:nvPicPr>
          <p:cNvPr id="24"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469932" y="2846002"/>
            <a:ext cx="394826" cy="296365"/>
          </a:xfrm>
          <a:prstGeom prst="rect">
            <a:avLst/>
          </a:prstGeom>
          <a:noFill/>
        </p:spPr>
      </p:pic>
      <p:pic>
        <p:nvPicPr>
          <p:cNvPr id="25"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1928649" y="3019423"/>
            <a:ext cx="394826" cy="296365"/>
          </a:xfrm>
          <a:prstGeom prst="rect">
            <a:avLst/>
          </a:prstGeom>
          <a:noFill/>
        </p:spPr>
      </p:pic>
      <p:pic>
        <p:nvPicPr>
          <p:cNvPr id="26"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091560" y="3056209"/>
            <a:ext cx="394826" cy="296365"/>
          </a:xfrm>
          <a:prstGeom prst="rect">
            <a:avLst/>
          </a:prstGeom>
          <a:noFill/>
        </p:spPr>
      </p:pic>
      <p:pic>
        <p:nvPicPr>
          <p:cNvPr id="27"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254470" y="3124526"/>
            <a:ext cx="394826" cy="296365"/>
          </a:xfrm>
          <a:prstGeom prst="rect">
            <a:avLst/>
          </a:prstGeom>
          <a:noFill/>
        </p:spPr>
      </p:pic>
      <p:pic>
        <p:nvPicPr>
          <p:cNvPr id="28"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333297" y="2993147"/>
            <a:ext cx="394826" cy="296365"/>
          </a:xfrm>
          <a:prstGeom prst="rect">
            <a:avLst/>
          </a:prstGeom>
          <a:noFill/>
        </p:spPr>
      </p:pic>
      <p:pic>
        <p:nvPicPr>
          <p:cNvPr id="29"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485697" y="3145547"/>
            <a:ext cx="394826" cy="296365"/>
          </a:xfrm>
          <a:prstGeom prst="rect">
            <a:avLst/>
          </a:prstGeom>
          <a:noFill/>
        </p:spPr>
      </p:pic>
      <p:pic>
        <p:nvPicPr>
          <p:cNvPr id="30"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490952" y="3035189"/>
            <a:ext cx="394826" cy="296365"/>
          </a:xfrm>
          <a:prstGeom prst="rect">
            <a:avLst/>
          </a:prstGeom>
          <a:noFill/>
        </p:spPr>
      </p:pic>
      <p:pic>
        <p:nvPicPr>
          <p:cNvPr id="31"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643352" y="3135038"/>
            <a:ext cx="394826" cy="296365"/>
          </a:xfrm>
          <a:prstGeom prst="rect">
            <a:avLst/>
          </a:prstGeom>
          <a:noFill/>
        </p:spPr>
      </p:pic>
      <p:grpSp>
        <p:nvGrpSpPr>
          <p:cNvPr id="33" name="Group 32"/>
          <p:cNvGrpSpPr/>
          <p:nvPr/>
        </p:nvGrpSpPr>
        <p:grpSpPr>
          <a:xfrm>
            <a:off x="3520966" y="1597570"/>
            <a:ext cx="2743200" cy="620112"/>
            <a:chOff x="3520966" y="1597570"/>
            <a:chExt cx="2743200" cy="620112"/>
          </a:xfrm>
        </p:grpSpPr>
        <p:cxnSp>
          <p:nvCxnSpPr>
            <p:cNvPr id="34" name="Straight Arrow Connector 33"/>
            <p:cNvCxnSpPr/>
            <p:nvPr/>
          </p:nvCxnSpPr>
          <p:spPr bwMode="auto">
            <a:xfrm rot="10800000" flipV="1">
              <a:off x="3520966" y="1597571"/>
              <a:ext cx="2743200" cy="6201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7" name="TextBox 36"/>
            <p:cNvSpPr txBox="1"/>
            <p:nvPr/>
          </p:nvSpPr>
          <p:spPr>
            <a:xfrm rot="20845723">
              <a:off x="3692014" y="1597570"/>
              <a:ext cx="2344103" cy="338554"/>
            </a:xfrm>
            <a:prstGeom prst="rect">
              <a:avLst/>
            </a:prstGeom>
            <a:noFill/>
          </p:spPr>
          <p:txBody>
            <a:bodyPr wrap="none" rtlCol="0">
              <a:spAutoFit/>
            </a:bodyPr>
            <a:lstStyle/>
            <a:p>
              <a:r>
                <a:rPr lang="en-US" sz="1600" smtClean="0"/>
                <a:t>Please send email #447</a:t>
              </a:r>
              <a:endParaRPr lang="en-US" sz="1600"/>
            </a:p>
          </p:txBody>
        </p:sp>
      </p:grpSp>
      <p:grpSp>
        <p:nvGrpSpPr>
          <p:cNvPr id="35" name="Group 34"/>
          <p:cNvGrpSpPr/>
          <p:nvPr/>
        </p:nvGrpSpPr>
        <p:grpSpPr>
          <a:xfrm>
            <a:off x="3563007" y="1703098"/>
            <a:ext cx="2754641" cy="672016"/>
            <a:chOff x="3563007" y="1703098"/>
            <a:chExt cx="2754641" cy="672016"/>
          </a:xfrm>
        </p:grpSpPr>
        <p:cxnSp>
          <p:nvCxnSpPr>
            <p:cNvPr id="36" name="Straight Arrow Connector 35"/>
            <p:cNvCxnSpPr>
              <a:endCxn id="9" idx="1"/>
            </p:cNvCxnSpPr>
            <p:nvPr/>
          </p:nvCxnSpPr>
          <p:spPr bwMode="auto">
            <a:xfrm flipV="1">
              <a:off x="3563007" y="1703098"/>
              <a:ext cx="2754641" cy="65121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pic>
          <p:nvPicPr>
            <p:cNvPr id="38"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4803228" y="2078749"/>
              <a:ext cx="394826" cy="296365"/>
            </a:xfrm>
            <a:prstGeom prst="rect">
              <a:avLst/>
            </a:prstGeom>
            <a:noFill/>
          </p:spPr>
        </p:pic>
      </p:grpSp>
    </p:spTree>
    <p:extLst>
      <p:ext uri="{BB962C8B-B14F-4D97-AF65-F5344CB8AC3E}">
        <p14:creationId xmlns:p14="http://schemas.microsoft.com/office/powerpoint/2010/main" val="334592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2" fill="hold"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right)">
                                      <p:cBhvr>
                                        <p:cTn id="14" dur="500"/>
                                        <p:tgtEl>
                                          <p:spTgt spid="33"/>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Port numbers and well-known ports</a:t>
            </a:r>
            <a:endParaRPr lang="en-US"/>
          </a:p>
        </p:txBody>
      </p:sp>
      <p:sp>
        <p:nvSpPr>
          <p:cNvPr id="3" name="Content Placeholder 2"/>
          <p:cNvSpPr>
            <a:spLocks noGrp="1"/>
          </p:cNvSpPr>
          <p:nvPr>
            <p:ph idx="1"/>
          </p:nvPr>
        </p:nvSpPr>
        <p:spPr>
          <a:xfrm>
            <a:off x="990600" y="4897821"/>
            <a:ext cx="7772400" cy="1702677"/>
          </a:xfrm>
        </p:spPr>
        <p:txBody>
          <a:bodyPr/>
          <a:lstStyle/>
          <a:p>
            <a:r>
              <a:rPr lang="en-US" smtClean="0"/>
              <a:t>A single machine can host multiple services</a:t>
            </a:r>
          </a:p>
          <a:p>
            <a:pPr lvl="1"/>
            <a:r>
              <a:rPr lang="en-US" smtClean="0"/>
              <a:t>Typically distinguished by TCP </a:t>
            </a:r>
            <a:r>
              <a:rPr lang="en-US" smtClean="0">
                <a:solidFill>
                  <a:srgbClr val="FF9900"/>
                </a:solidFill>
              </a:rPr>
              <a:t>port number</a:t>
            </a:r>
          </a:p>
          <a:p>
            <a:pPr lvl="1"/>
            <a:r>
              <a:rPr lang="en-US" smtClean="0"/>
              <a:t>Many services have well-known port numbers, e.g., web servers use port 80, SSH servers use port 22, ...</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30" name="Picture 51" descr="MCj04316160000[1]"/>
          <p:cNvPicPr>
            <a:picLocks noChangeAspect="1" noChangeArrowheads="1"/>
          </p:cNvPicPr>
          <p:nvPr/>
        </p:nvPicPr>
        <p:blipFill>
          <a:blip r:embed="rId2" cstate="print"/>
          <a:srcRect/>
          <a:stretch>
            <a:fillRect/>
          </a:stretch>
        </p:blipFill>
        <p:spPr bwMode="auto">
          <a:xfrm>
            <a:off x="2163634" y="2301768"/>
            <a:ext cx="1513323" cy="1513488"/>
          </a:xfrm>
          <a:prstGeom prst="rect">
            <a:avLst/>
          </a:prstGeom>
          <a:noFill/>
          <a:ln w="9525">
            <a:noFill/>
            <a:miter lim="800000"/>
            <a:headEnd/>
            <a:tailEnd/>
          </a:ln>
        </p:spPr>
      </p:pic>
      <p:pic>
        <p:nvPicPr>
          <p:cNvPr id="31" name="Picture 2" descr="MCj04326240000[1]"/>
          <p:cNvPicPr>
            <a:picLocks noChangeAspect="1" noChangeArrowheads="1"/>
          </p:cNvPicPr>
          <p:nvPr/>
        </p:nvPicPr>
        <p:blipFill>
          <a:blip r:embed="rId3" cstate="print"/>
          <a:srcRect/>
          <a:stretch>
            <a:fillRect/>
          </a:stretch>
        </p:blipFill>
        <p:spPr bwMode="auto">
          <a:xfrm>
            <a:off x="7102891" y="1829453"/>
            <a:ext cx="541337" cy="541337"/>
          </a:xfrm>
          <a:prstGeom prst="rect">
            <a:avLst/>
          </a:prstGeom>
          <a:noFill/>
        </p:spPr>
      </p:pic>
      <p:pic>
        <p:nvPicPr>
          <p:cNvPr id="32" name="Picture 59" descr="MCj04316320000[1]"/>
          <p:cNvPicPr>
            <a:picLocks noChangeAspect="1" noChangeArrowheads="1"/>
          </p:cNvPicPr>
          <p:nvPr/>
        </p:nvPicPr>
        <p:blipFill>
          <a:blip r:embed="rId4" cstate="print"/>
          <a:srcRect/>
          <a:stretch>
            <a:fillRect/>
          </a:stretch>
        </p:blipFill>
        <p:spPr bwMode="auto">
          <a:xfrm>
            <a:off x="6317648" y="1795528"/>
            <a:ext cx="634946" cy="634947"/>
          </a:xfrm>
          <a:prstGeom prst="rect">
            <a:avLst/>
          </a:prstGeom>
          <a:noFill/>
          <a:ln w="9525">
            <a:noFill/>
            <a:miter lim="800000"/>
            <a:headEnd/>
            <a:tailEnd/>
          </a:ln>
        </p:spPr>
      </p:pic>
      <p:pic>
        <p:nvPicPr>
          <p:cNvPr id="33" name="Picture 59" descr="MCj04316320000[1]"/>
          <p:cNvPicPr>
            <a:picLocks noChangeAspect="1" noChangeArrowheads="1"/>
          </p:cNvPicPr>
          <p:nvPr/>
        </p:nvPicPr>
        <p:blipFill>
          <a:blip r:embed="rId4" cstate="print"/>
          <a:srcRect/>
          <a:stretch>
            <a:fillRect/>
          </a:stretch>
        </p:blipFill>
        <p:spPr bwMode="auto">
          <a:xfrm>
            <a:off x="6322903" y="2557527"/>
            <a:ext cx="634946" cy="634947"/>
          </a:xfrm>
          <a:prstGeom prst="rect">
            <a:avLst/>
          </a:prstGeom>
          <a:noFill/>
          <a:ln w="9525">
            <a:noFill/>
            <a:miter lim="800000"/>
            <a:headEnd/>
            <a:tailEnd/>
          </a:ln>
        </p:spPr>
      </p:pic>
      <p:pic>
        <p:nvPicPr>
          <p:cNvPr id="34" name="Picture 59" descr="MCj04316320000[1]"/>
          <p:cNvPicPr>
            <a:picLocks noChangeAspect="1" noChangeArrowheads="1"/>
          </p:cNvPicPr>
          <p:nvPr/>
        </p:nvPicPr>
        <p:blipFill>
          <a:blip r:embed="rId4" cstate="print"/>
          <a:srcRect/>
          <a:stretch>
            <a:fillRect/>
          </a:stretch>
        </p:blipFill>
        <p:spPr bwMode="auto">
          <a:xfrm>
            <a:off x="6338669" y="3309017"/>
            <a:ext cx="634946" cy="634947"/>
          </a:xfrm>
          <a:prstGeom prst="rect">
            <a:avLst/>
          </a:prstGeom>
          <a:noFill/>
          <a:ln w="9525">
            <a:noFill/>
            <a:miter lim="800000"/>
            <a:headEnd/>
            <a:tailEnd/>
          </a:ln>
        </p:spPr>
      </p:pic>
      <p:pic>
        <p:nvPicPr>
          <p:cNvPr id="35" name="Picture 19" descr="greenguy"/>
          <p:cNvPicPr>
            <a:picLocks noChangeAspect="1" noChangeArrowheads="1"/>
          </p:cNvPicPr>
          <p:nvPr/>
        </p:nvPicPr>
        <p:blipFill>
          <a:blip r:embed="rId5" cstate="print">
            <a:lum bright="14000" contrast="-10000"/>
          </a:blip>
          <a:srcRect/>
          <a:stretch>
            <a:fillRect/>
          </a:stretch>
        </p:blipFill>
        <p:spPr bwMode="auto">
          <a:xfrm flipH="1">
            <a:off x="7131214" y="2599288"/>
            <a:ext cx="541337" cy="541338"/>
          </a:xfrm>
          <a:prstGeom prst="rect">
            <a:avLst/>
          </a:prstGeom>
          <a:noFill/>
          <a:ln w="9525">
            <a:noFill/>
            <a:miter lim="800000"/>
            <a:headEnd/>
            <a:tailEnd/>
          </a:ln>
        </p:spPr>
      </p:pic>
      <p:pic>
        <p:nvPicPr>
          <p:cNvPr id="36" name="Picture 35" descr="MCj04326230000[1]"/>
          <p:cNvPicPr>
            <a:picLocks noChangeAspect="1" noChangeArrowheads="1"/>
          </p:cNvPicPr>
          <p:nvPr/>
        </p:nvPicPr>
        <p:blipFill>
          <a:blip r:embed="rId6" cstate="print"/>
          <a:srcRect/>
          <a:stretch>
            <a:fillRect/>
          </a:stretch>
        </p:blipFill>
        <p:spPr bwMode="auto">
          <a:xfrm flipH="1">
            <a:off x="7124481" y="3358550"/>
            <a:ext cx="569091" cy="569091"/>
          </a:xfrm>
          <a:prstGeom prst="rect">
            <a:avLst/>
          </a:prstGeom>
          <a:noFill/>
        </p:spPr>
      </p:pic>
      <p:pic>
        <p:nvPicPr>
          <p:cNvPr id="37"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270235" y="2909063"/>
            <a:ext cx="394826" cy="296365"/>
          </a:xfrm>
          <a:prstGeom prst="rect">
            <a:avLst/>
          </a:prstGeom>
          <a:noFill/>
        </p:spPr>
      </p:pic>
      <p:pic>
        <p:nvPicPr>
          <p:cNvPr id="38"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201918" y="3071973"/>
            <a:ext cx="394826" cy="296365"/>
          </a:xfrm>
          <a:prstGeom prst="rect">
            <a:avLst/>
          </a:prstGeom>
          <a:noFill/>
        </p:spPr>
      </p:pic>
      <p:pic>
        <p:nvPicPr>
          <p:cNvPr id="39"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354318" y="3024677"/>
            <a:ext cx="394826" cy="296365"/>
          </a:xfrm>
          <a:prstGeom prst="rect">
            <a:avLst/>
          </a:prstGeom>
          <a:noFill/>
        </p:spPr>
      </p:pic>
      <p:pic>
        <p:nvPicPr>
          <p:cNvPr id="40"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170387" y="3219119"/>
            <a:ext cx="394826" cy="296365"/>
          </a:xfrm>
          <a:prstGeom prst="rect">
            <a:avLst/>
          </a:prstGeom>
          <a:noFill/>
        </p:spPr>
      </p:pic>
      <p:pic>
        <p:nvPicPr>
          <p:cNvPr id="41"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270235" y="3098250"/>
            <a:ext cx="394826" cy="296365"/>
          </a:xfrm>
          <a:prstGeom prst="rect">
            <a:avLst/>
          </a:prstGeom>
          <a:noFill/>
        </p:spPr>
      </p:pic>
      <p:pic>
        <p:nvPicPr>
          <p:cNvPr id="42"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359573" y="3198099"/>
            <a:ext cx="394826" cy="296365"/>
          </a:xfrm>
          <a:prstGeom prst="rect">
            <a:avLst/>
          </a:prstGeom>
          <a:noFill/>
        </p:spPr>
      </p:pic>
      <p:pic>
        <p:nvPicPr>
          <p:cNvPr id="43"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007477" y="3266416"/>
            <a:ext cx="394826" cy="296365"/>
          </a:xfrm>
          <a:prstGeom prst="rect">
            <a:avLst/>
          </a:prstGeom>
          <a:noFill/>
        </p:spPr>
      </p:pic>
      <p:pic>
        <p:nvPicPr>
          <p:cNvPr id="44"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159877" y="3334734"/>
            <a:ext cx="394826" cy="296365"/>
          </a:xfrm>
          <a:prstGeom prst="rect">
            <a:avLst/>
          </a:prstGeom>
          <a:noFill/>
        </p:spPr>
      </p:pic>
      <p:pic>
        <p:nvPicPr>
          <p:cNvPr id="45"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469932" y="3255906"/>
            <a:ext cx="394826" cy="296365"/>
          </a:xfrm>
          <a:prstGeom prst="rect">
            <a:avLst/>
          </a:prstGeom>
          <a:noFill/>
        </p:spPr>
      </p:pic>
      <p:pic>
        <p:nvPicPr>
          <p:cNvPr id="46"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1928649" y="3429327"/>
            <a:ext cx="394826" cy="296365"/>
          </a:xfrm>
          <a:prstGeom prst="rect">
            <a:avLst/>
          </a:prstGeom>
          <a:noFill/>
        </p:spPr>
      </p:pic>
      <p:pic>
        <p:nvPicPr>
          <p:cNvPr id="47"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091560" y="3466113"/>
            <a:ext cx="394826" cy="296365"/>
          </a:xfrm>
          <a:prstGeom prst="rect">
            <a:avLst/>
          </a:prstGeom>
          <a:noFill/>
        </p:spPr>
      </p:pic>
      <p:pic>
        <p:nvPicPr>
          <p:cNvPr id="48"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254470" y="3534430"/>
            <a:ext cx="394826" cy="296365"/>
          </a:xfrm>
          <a:prstGeom prst="rect">
            <a:avLst/>
          </a:prstGeom>
          <a:noFill/>
        </p:spPr>
      </p:pic>
      <p:pic>
        <p:nvPicPr>
          <p:cNvPr id="49"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333297" y="3403051"/>
            <a:ext cx="394826" cy="296365"/>
          </a:xfrm>
          <a:prstGeom prst="rect">
            <a:avLst/>
          </a:prstGeom>
          <a:noFill/>
        </p:spPr>
      </p:pic>
      <p:pic>
        <p:nvPicPr>
          <p:cNvPr id="50"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485697" y="3555451"/>
            <a:ext cx="394826" cy="296365"/>
          </a:xfrm>
          <a:prstGeom prst="rect">
            <a:avLst/>
          </a:prstGeom>
          <a:noFill/>
        </p:spPr>
      </p:pic>
      <p:pic>
        <p:nvPicPr>
          <p:cNvPr id="51"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490952" y="3445093"/>
            <a:ext cx="394826" cy="296365"/>
          </a:xfrm>
          <a:prstGeom prst="rect">
            <a:avLst/>
          </a:prstGeom>
          <a:noFill/>
        </p:spPr>
      </p:pic>
      <p:pic>
        <p:nvPicPr>
          <p:cNvPr id="52"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a:off x="2643352" y="3544942"/>
            <a:ext cx="394826" cy="296365"/>
          </a:xfrm>
          <a:prstGeom prst="rect">
            <a:avLst/>
          </a:prstGeom>
          <a:noFill/>
        </p:spPr>
      </p:pic>
      <p:cxnSp>
        <p:nvCxnSpPr>
          <p:cNvPr id="53" name="Straight Arrow Connector 52"/>
          <p:cNvCxnSpPr/>
          <p:nvPr/>
        </p:nvCxnSpPr>
        <p:spPr bwMode="auto">
          <a:xfrm rot="10800000" flipV="1">
            <a:off x="3520966" y="2007475"/>
            <a:ext cx="2743200" cy="6201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4" name="Straight Arrow Connector 53"/>
          <p:cNvCxnSpPr>
            <a:endCxn id="32" idx="1"/>
          </p:cNvCxnSpPr>
          <p:nvPr/>
        </p:nvCxnSpPr>
        <p:spPr bwMode="auto">
          <a:xfrm flipV="1">
            <a:off x="3563007" y="2113002"/>
            <a:ext cx="2754641" cy="65121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55" name="TextBox 54"/>
          <p:cNvSpPr txBox="1"/>
          <p:nvPr/>
        </p:nvSpPr>
        <p:spPr>
          <a:xfrm rot="20845723">
            <a:off x="3733790" y="2007474"/>
            <a:ext cx="2260555" cy="338554"/>
          </a:xfrm>
          <a:prstGeom prst="rect">
            <a:avLst/>
          </a:prstGeom>
          <a:noFill/>
        </p:spPr>
        <p:txBody>
          <a:bodyPr wrap="none" rtlCol="0">
            <a:spAutoFit/>
          </a:bodyPr>
          <a:lstStyle/>
          <a:p>
            <a:r>
              <a:rPr lang="en-US" sz="1600" smtClean="0"/>
              <a:t>Please send index.html</a:t>
            </a:r>
            <a:endParaRPr lang="en-US" sz="1600"/>
          </a:p>
        </p:txBody>
      </p:sp>
      <p:sp>
        <p:nvSpPr>
          <p:cNvPr id="67" name="TextBox 66"/>
          <p:cNvSpPr txBox="1"/>
          <p:nvPr/>
        </p:nvSpPr>
        <p:spPr>
          <a:xfrm>
            <a:off x="3132083" y="2511973"/>
            <a:ext cx="525517" cy="338554"/>
          </a:xfrm>
          <a:prstGeom prst="rect">
            <a:avLst/>
          </a:prstGeom>
          <a:solidFill>
            <a:srgbClr val="66FFFF"/>
          </a:solidFill>
          <a:ln w="3175">
            <a:solidFill>
              <a:schemeClr val="tx1"/>
            </a:solidFill>
          </a:ln>
        </p:spPr>
        <p:txBody>
          <a:bodyPr wrap="square" rtlCol="0">
            <a:spAutoFit/>
          </a:bodyPr>
          <a:lstStyle/>
          <a:p>
            <a:r>
              <a:rPr lang="en-US" sz="1600" smtClean="0"/>
              <a:t>80</a:t>
            </a:r>
            <a:endParaRPr lang="en-US" sz="1600"/>
          </a:p>
        </p:txBody>
      </p:sp>
      <p:sp>
        <p:nvSpPr>
          <p:cNvPr id="68" name="TextBox 67"/>
          <p:cNvSpPr txBox="1"/>
          <p:nvPr/>
        </p:nvSpPr>
        <p:spPr>
          <a:xfrm>
            <a:off x="3132084" y="3032235"/>
            <a:ext cx="541282" cy="338554"/>
          </a:xfrm>
          <a:prstGeom prst="rect">
            <a:avLst/>
          </a:prstGeom>
          <a:solidFill>
            <a:srgbClr val="66FFFF"/>
          </a:solidFill>
          <a:ln w="3175">
            <a:solidFill>
              <a:schemeClr val="tx1"/>
            </a:solidFill>
          </a:ln>
        </p:spPr>
        <p:txBody>
          <a:bodyPr wrap="square" rtlCol="0">
            <a:spAutoFit/>
          </a:bodyPr>
          <a:lstStyle/>
          <a:p>
            <a:r>
              <a:rPr lang="en-US" sz="1600" smtClean="0"/>
              <a:t>443</a:t>
            </a:r>
            <a:endParaRPr lang="en-US" sz="1600"/>
          </a:p>
        </p:txBody>
      </p:sp>
      <p:pic>
        <p:nvPicPr>
          <p:cNvPr id="2056" name="Picture 8" descr="C:\Users\Andreas Haeberlen\AppData\Local\Microsoft\Windows\Temporary Internet Files\Content.IE5\D49R5GBN\MC900432599[1].png"/>
          <p:cNvPicPr>
            <a:picLocks noChangeAspect="1" noChangeArrowheads="1"/>
          </p:cNvPicPr>
          <p:nvPr/>
        </p:nvPicPr>
        <p:blipFill>
          <a:blip r:embed="rId8" cstate="print"/>
          <a:srcRect/>
          <a:stretch>
            <a:fillRect/>
          </a:stretch>
        </p:blipFill>
        <p:spPr bwMode="auto">
          <a:xfrm>
            <a:off x="1429521" y="3405352"/>
            <a:ext cx="422927" cy="422927"/>
          </a:xfrm>
          <a:prstGeom prst="rect">
            <a:avLst/>
          </a:prstGeom>
          <a:noFill/>
        </p:spPr>
      </p:pic>
      <p:pic>
        <p:nvPicPr>
          <p:cNvPr id="70" name="Picture 8" descr="C:\Users\Andreas Haeberlen\AppData\Local\Microsoft\Windows\Temporary Internet Files\Content.IE5\D49R5GBN\MC900432599[1].png"/>
          <p:cNvPicPr>
            <a:picLocks noChangeAspect="1" noChangeArrowheads="1"/>
          </p:cNvPicPr>
          <p:nvPr/>
        </p:nvPicPr>
        <p:blipFill>
          <a:blip r:embed="rId8" cstate="print"/>
          <a:srcRect/>
          <a:stretch>
            <a:fillRect/>
          </a:stretch>
        </p:blipFill>
        <p:spPr bwMode="auto">
          <a:xfrm>
            <a:off x="1571411" y="3294993"/>
            <a:ext cx="422927" cy="422927"/>
          </a:xfrm>
          <a:prstGeom prst="rect">
            <a:avLst/>
          </a:prstGeom>
          <a:noFill/>
        </p:spPr>
      </p:pic>
      <p:pic>
        <p:nvPicPr>
          <p:cNvPr id="71" name="Picture 8" descr="C:\Users\Andreas Haeberlen\AppData\Local\Microsoft\Windows\Temporary Internet Files\Content.IE5\D49R5GBN\MC900432599[1].png"/>
          <p:cNvPicPr>
            <a:picLocks noChangeAspect="1" noChangeArrowheads="1"/>
          </p:cNvPicPr>
          <p:nvPr/>
        </p:nvPicPr>
        <p:blipFill>
          <a:blip r:embed="rId8" cstate="print"/>
          <a:srcRect/>
          <a:stretch>
            <a:fillRect/>
          </a:stretch>
        </p:blipFill>
        <p:spPr bwMode="auto">
          <a:xfrm>
            <a:off x="1723811" y="3405351"/>
            <a:ext cx="422927" cy="422927"/>
          </a:xfrm>
          <a:prstGeom prst="rect">
            <a:avLst/>
          </a:prstGeom>
          <a:noFill/>
        </p:spPr>
      </p:pic>
      <p:pic>
        <p:nvPicPr>
          <p:cNvPr id="72" name="Picture 8" descr="C:\Users\Andreas Haeberlen\AppData\Local\Microsoft\Windows\Temporary Internet Files\Content.IE5\D49R5GBN\MC900432599[1].png"/>
          <p:cNvPicPr>
            <a:picLocks noChangeAspect="1" noChangeArrowheads="1"/>
          </p:cNvPicPr>
          <p:nvPr/>
        </p:nvPicPr>
        <p:blipFill>
          <a:blip r:embed="rId8" cstate="print"/>
          <a:srcRect/>
          <a:stretch>
            <a:fillRect/>
          </a:stretch>
        </p:blipFill>
        <p:spPr bwMode="auto">
          <a:xfrm>
            <a:off x="1518859" y="3063765"/>
            <a:ext cx="422927" cy="422927"/>
          </a:xfrm>
          <a:prstGeom prst="rect">
            <a:avLst/>
          </a:prstGeom>
          <a:noFill/>
        </p:spPr>
      </p:pic>
      <p:pic>
        <p:nvPicPr>
          <p:cNvPr id="73" name="Picture 8" descr="C:\Users\Andreas Haeberlen\AppData\Local\Microsoft\Windows\Temporary Internet Files\Content.IE5\D49R5GBN\MC900432599[1].png"/>
          <p:cNvPicPr>
            <a:picLocks noChangeAspect="1" noChangeArrowheads="1"/>
          </p:cNvPicPr>
          <p:nvPr/>
        </p:nvPicPr>
        <p:blipFill>
          <a:blip r:embed="rId8" cstate="print"/>
          <a:srcRect/>
          <a:stretch>
            <a:fillRect/>
          </a:stretch>
        </p:blipFill>
        <p:spPr bwMode="auto">
          <a:xfrm>
            <a:off x="1713300" y="3195144"/>
            <a:ext cx="422927" cy="422927"/>
          </a:xfrm>
          <a:prstGeom prst="rect">
            <a:avLst/>
          </a:prstGeom>
          <a:noFill/>
        </p:spPr>
      </p:pic>
      <p:pic>
        <p:nvPicPr>
          <p:cNvPr id="74" name="Picture 8" descr="C:\Users\Andreas Haeberlen\AppData\Local\Microsoft\Windows\Temporary Internet Files\Content.IE5\D49R5GBN\MC900432599[1].png"/>
          <p:cNvPicPr>
            <a:picLocks noChangeAspect="1" noChangeArrowheads="1"/>
          </p:cNvPicPr>
          <p:nvPr/>
        </p:nvPicPr>
        <p:blipFill>
          <a:blip r:embed="rId8" cstate="print"/>
          <a:srcRect/>
          <a:stretch>
            <a:fillRect/>
          </a:stretch>
        </p:blipFill>
        <p:spPr bwMode="auto">
          <a:xfrm>
            <a:off x="1413755" y="3326524"/>
            <a:ext cx="422927" cy="422927"/>
          </a:xfrm>
          <a:prstGeom prst="rect">
            <a:avLst/>
          </a:prstGeom>
          <a:noFill/>
        </p:spPr>
      </p:pic>
      <p:pic>
        <p:nvPicPr>
          <p:cNvPr id="75" name="Picture 8" descr="C:\Users\Andreas Haeberlen\AppData\Local\Microsoft\Windows\Temporary Internet Files\Content.IE5\D49R5GBN\MC900432599[1].png"/>
          <p:cNvPicPr>
            <a:picLocks noChangeAspect="1" noChangeArrowheads="1"/>
          </p:cNvPicPr>
          <p:nvPr/>
        </p:nvPicPr>
        <p:blipFill>
          <a:blip r:embed="rId8" cstate="print"/>
          <a:srcRect/>
          <a:stretch>
            <a:fillRect/>
          </a:stretch>
        </p:blipFill>
        <p:spPr bwMode="auto">
          <a:xfrm>
            <a:off x="1313907" y="3478924"/>
            <a:ext cx="422927" cy="422927"/>
          </a:xfrm>
          <a:prstGeom prst="rect">
            <a:avLst/>
          </a:prstGeom>
          <a:noFill/>
        </p:spPr>
      </p:pic>
      <p:pic>
        <p:nvPicPr>
          <p:cNvPr id="76" name="Picture 8" descr="C:\Users\Andreas Haeberlen\AppData\Local\Microsoft\Windows\Temporary Internet Files\Content.IE5\D49R5GBN\MC900432599[1].png"/>
          <p:cNvPicPr>
            <a:picLocks noChangeAspect="1" noChangeArrowheads="1"/>
          </p:cNvPicPr>
          <p:nvPr/>
        </p:nvPicPr>
        <p:blipFill>
          <a:blip r:embed="rId8" cstate="print"/>
          <a:srcRect/>
          <a:stretch>
            <a:fillRect/>
          </a:stretch>
        </p:blipFill>
        <p:spPr bwMode="auto">
          <a:xfrm>
            <a:off x="1865700" y="3463158"/>
            <a:ext cx="422927" cy="422927"/>
          </a:xfrm>
          <a:prstGeom prst="rect">
            <a:avLst/>
          </a:prstGeom>
          <a:noFill/>
        </p:spPr>
      </p:pic>
      <p:cxnSp>
        <p:nvCxnSpPr>
          <p:cNvPr id="77" name="Straight Arrow Connector 76"/>
          <p:cNvCxnSpPr/>
          <p:nvPr/>
        </p:nvCxnSpPr>
        <p:spPr bwMode="auto">
          <a:xfrm rot="10800000">
            <a:off x="3741684" y="3153103"/>
            <a:ext cx="2559269" cy="34158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8" name="Straight Arrow Connector 77"/>
          <p:cNvCxnSpPr/>
          <p:nvPr/>
        </p:nvCxnSpPr>
        <p:spPr bwMode="auto">
          <a:xfrm>
            <a:off x="3762705" y="3310757"/>
            <a:ext cx="2539179" cy="34201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79" name="TextBox 78"/>
          <p:cNvSpPr txBox="1"/>
          <p:nvPr/>
        </p:nvSpPr>
        <p:spPr>
          <a:xfrm rot="435578">
            <a:off x="3886451" y="3021722"/>
            <a:ext cx="2344103" cy="338554"/>
          </a:xfrm>
          <a:prstGeom prst="rect">
            <a:avLst/>
          </a:prstGeom>
          <a:noFill/>
        </p:spPr>
        <p:txBody>
          <a:bodyPr wrap="none" rtlCol="0">
            <a:spAutoFit/>
          </a:bodyPr>
          <a:lstStyle/>
          <a:p>
            <a:r>
              <a:rPr lang="en-US" sz="1600" smtClean="0"/>
              <a:t>Please send email #447</a:t>
            </a:r>
            <a:endParaRPr lang="en-US" sz="1600"/>
          </a:p>
        </p:txBody>
      </p:sp>
      <p:pic>
        <p:nvPicPr>
          <p:cNvPr id="80" name="Picture 2" descr="C:\Users\Andreas Haeberlen\AppData\Local\Microsoft\Windows\Temporary Internet Files\Content.IE5\40YUB0NL\MC900139631[1].wmf"/>
          <p:cNvPicPr>
            <a:picLocks noChangeAspect="1" noChangeArrowheads="1"/>
          </p:cNvPicPr>
          <p:nvPr/>
        </p:nvPicPr>
        <p:blipFill>
          <a:blip r:embed="rId7" cstate="print"/>
          <a:srcRect/>
          <a:stretch>
            <a:fillRect/>
          </a:stretch>
        </p:blipFill>
        <p:spPr bwMode="auto">
          <a:xfrm rot="733334">
            <a:off x="4734912" y="3544944"/>
            <a:ext cx="394826" cy="296365"/>
          </a:xfrm>
          <a:prstGeom prst="rect">
            <a:avLst/>
          </a:prstGeom>
          <a:noFill/>
        </p:spPr>
      </p:pic>
      <p:pic>
        <p:nvPicPr>
          <p:cNvPr id="83" name="Picture 8" descr="C:\Users\Andreas Haeberlen\AppData\Local\Microsoft\Windows\Temporary Internet Files\Content.IE5\D49R5GBN\MC900432599[1].png"/>
          <p:cNvPicPr>
            <a:picLocks noChangeAspect="1" noChangeArrowheads="1"/>
          </p:cNvPicPr>
          <p:nvPr/>
        </p:nvPicPr>
        <p:blipFill>
          <a:blip r:embed="rId8" cstate="print"/>
          <a:srcRect/>
          <a:stretch>
            <a:fillRect/>
          </a:stretch>
        </p:blipFill>
        <p:spPr bwMode="auto">
          <a:xfrm rot="20867085">
            <a:off x="4782322" y="2501460"/>
            <a:ext cx="422927" cy="422927"/>
          </a:xfrm>
          <a:prstGeom prst="rect">
            <a:avLst/>
          </a:prstGeom>
          <a:noFill/>
        </p:spPr>
      </p:pic>
    </p:spTree>
    <p:extLst>
      <p:ext uri="{BB962C8B-B14F-4D97-AF65-F5344CB8AC3E}">
        <p14:creationId xmlns:p14="http://schemas.microsoft.com/office/powerpoint/2010/main" val="19221532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5" grpId="0"/>
      <p:bldP spid="67" grpId="0" animBg="1"/>
      <p:bldP spid="68" grpId="0" animBg="1"/>
      <p:bldP spid="7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 and where to keep it</a:t>
            </a:r>
            <a:endParaRPr lang="en-US"/>
          </a:p>
        </p:txBody>
      </p:sp>
      <p:sp>
        <p:nvSpPr>
          <p:cNvPr id="3" name="Content Placeholder 2"/>
          <p:cNvSpPr>
            <a:spLocks noGrp="1"/>
          </p:cNvSpPr>
          <p:nvPr>
            <p:ph idx="1"/>
          </p:nvPr>
        </p:nvSpPr>
        <p:spPr>
          <a:xfrm>
            <a:off x="914401" y="1755228"/>
            <a:ext cx="7966840" cy="4792718"/>
          </a:xfrm>
        </p:spPr>
        <p:txBody>
          <a:bodyPr/>
          <a:lstStyle/>
          <a:p>
            <a:r>
              <a:rPr lang="en-US" smtClean="0"/>
              <a:t>What if clients make multiple related requests?</a:t>
            </a:r>
          </a:p>
          <a:p>
            <a:pPr lvl="1"/>
            <a:r>
              <a:rPr lang="en-US" smtClean="0"/>
              <a:t>Example: Open file, read data, read more data, close file</a:t>
            </a:r>
          </a:p>
          <a:p>
            <a:pPr lvl="1"/>
            <a:r>
              <a:rPr lang="en-US" smtClean="0"/>
              <a:t>Need to remember some </a:t>
            </a:r>
            <a:r>
              <a:rPr lang="en-US" smtClean="0">
                <a:solidFill>
                  <a:srgbClr val="FF9900"/>
                </a:solidFill>
              </a:rPr>
              <a:t>state</a:t>
            </a:r>
            <a:r>
              <a:rPr lang="en-US" smtClean="0"/>
              <a:t> between requests, e.g., which file was opened, or how much data has already been read</a:t>
            </a:r>
          </a:p>
          <a:p>
            <a:pPr lvl="1"/>
            <a:r>
              <a:rPr lang="en-US" smtClean="0"/>
              <a:t>Who should keep this state: Client, server, or both?</a:t>
            </a:r>
          </a:p>
          <a:p>
            <a:pPr lvl="1"/>
            <a:r>
              <a:rPr lang="en-US" smtClean="0"/>
              <a:t>If it is kept on the client, how does the server access it?</a:t>
            </a:r>
          </a:p>
          <a:p>
            <a:pPr lvl="1"/>
            <a:r>
              <a:rPr lang="en-US" smtClean="0"/>
              <a:t>If it is on the server, how does the client reference it?</a:t>
            </a:r>
            <a:br>
              <a:rPr lang="en-US" smtClean="0"/>
            </a:br>
            <a:endParaRPr lang="en-US" smtClean="0"/>
          </a:p>
          <a:p>
            <a:r>
              <a:rPr lang="en-US" smtClean="0"/>
              <a:t>If there is no state, or the client keeps all of it, we can build a </a:t>
            </a:r>
            <a:r>
              <a:rPr lang="en-US" smtClean="0">
                <a:solidFill>
                  <a:srgbClr val="FF9900"/>
                </a:solidFill>
              </a:rPr>
              <a:t>stateless server </a:t>
            </a:r>
          </a:p>
          <a:p>
            <a:pPr lvl="1"/>
            <a:r>
              <a:rPr lang="en-US" smtClean="0"/>
              <a:t>Server can forget everything about completed requests</a:t>
            </a:r>
          </a:p>
          <a:p>
            <a:pPr lvl="1"/>
            <a:r>
              <a:rPr lang="en-US" smtClean="0"/>
              <a:t>Pros and cons of such a design?</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2737343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attention span</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26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server_attention_span.png"/>
          <p:cNvPicPr>
            <a:picLocks noChangeAspect="1"/>
          </p:cNvPicPr>
          <p:nvPr/>
        </p:nvPicPr>
        <p:blipFill>
          <a:blip r:embed="rId2" cstate="print"/>
          <a:stretch>
            <a:fillRect/>
          </a:stretch>
        </p:blipFill>
        <p:spPr>
          <a:xfrm>
            <a:off x="612952" y="2594941"/>
            <a:ext cx="8159262" cy="2194179"/>
          </a:xfrm>
          <a:prstGeom prst="rect">
            <a:avLst/>
          </a:prstGeom>
        </p:spPr>
      </p:pic>
      <p:sp>
        <p:nvSpPr>
          <p:cNvPr id="7" name="TextBox 6"/>
          <p:cNvSpPr txBox="1"/>
          <p:nvPr/>
        </p:nvSpPr>
        <p:spPr>
          <a:xfrm rot="16200000">
            <a:off x="8268292" y="2984999"/>
            <a:ext cx="1152880" cy="215444"/>
          </a:xfrm>
          <a:prstGeom prst="rect">
            <a:avLst/>
          </a:prstGeom>
          <a:noFill/>
        </p:spPr>
        <p:txBody>
          <a:bodyPr wrap="none" rtlCol="0">
            <a:spAutoFit/>
          </a:bodyPr>
          <a:lstStyle/>
          <a:p>
            <a:r>
              <a:rPr lang="en-US" sz="800" smtClean="0"/>
              <a:t>http://xkcd.com/869/</a:t>
            </a:r>
            <a:endParaRPr lang="en-US" sz="800"/>
          </a:p>
        </p:txBody>
      </p:sp>
    </p:spTree>
    <p:extLst>
      <p:ext uri="{BB962C8B-B14F-4D97-AF65-F5344CB8AC3E}">
        <p14:creationId xmlns:p14="http://schemas.microsoft.com/office/powerpoint/2010/main" val="35928734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Client-server model</a:t>
            </a:r>
            <a:endParaRPr lang="en-US"/>
          </a:p>
        </p:txBody>
      </p:sp>
      <p:sp>
        <p:nvSpPr>
          <p:cNvPr id="3" name="Content Placeholder 2"/>
          <p:cNvSpPr>
            <a:spLocks noGrp="1"/>
          </p:cNvSpPr>
          <p:nvPr>
            <p:ph idx="1"/>
          </p:nvPr>
        </p:nvSpPr>
        <p:spPr>
          <a:xfrm>
            <a:off x="990600" y="1408386"/>
            <a:ext cx="7772400" cy="5076497"/>
          </a:xfrm>
        </p:spPr>
        <p:txBody>
          <a:bodyPr/>
          <a:lstStyle/>
          <a:p>
            <a:r>
              <a:rPr lang="en-US" smtClean="0"/>
              <a:t>Many possible system architectures</a:t>
            </a:r>
          </a:p>
          <a:p>
            <a:pPr lvl="1"/>
            <a:r>
              <a:rPr lang="en-US" smtClean="0"/>
              <a:t>Examples: Client/server and peer-to-peer</a:t>
            </a:r>
          </a:p>
          <a:p>
            <a:pPr lvl="1"/>
            <a:r>
              <a:rPr lang="en-US" smtClean="0"/>
              <a:t>Each has its own set of tradeoffs</a:t>
            </a:r>
          </a:p>
          <a:p>
            <a:pPr lvl="1"/>
            <a:r>
              <a:rPr lang="en-US" smtClean="0"/>
              <a:t>Web uses client/server, but it could have been otherwise</a:t>
            </a:r>
          </a:p>
          <a:p>
            <a:pPr lvl="1"/>
            <a:endParaRPr lang="en-US" smtClean="0"/>
          </a:p>
          <a:p>
            <a:r>
              <a:rPr lang="en-US" smtClean="0"/>
              <a:t>Client-server model</a:t>
            </a:r>
          </a:p>
          <a:p>
            <a:pPr lvl="1"/>
            <a:r>
              <a:rPr lang="en-US" smtClean="0"/>
              <a:t>Functionality implemented by special machines</a:t>
            </a:r>
          </a:p>
          <a:p>
            <a:pPr lvl="1"/>
            <a:r>
              <a:rPr lang="en-US" smtClean="0"/>
              <a:t>Request/response pattern</a:t>
            </a:r>
          </a:p>
          <a:p>
            <a:pPr lvl="1"/>
            <a:endParaRPr lang="en-US" smtClean="0"/>
          </a:p>
          <a:p>
            <a:r>
              <a:rPr lang="en-US" smtClean="0"/>
              <a:t>State, and where to keep it</a:t>
            </a:r>
          </a:p>
          <a:p>
            <a:pPr lvl="1"/>
            <a:r>
              <a:rPr lang="en-US" smtClean="0"/>
              <a:t>Could be on the client, on the server, or on both; pros/cons</a:t>
            </a:r>
          </a:p>
          <a:p>
            <a:pPr lvl="1"/>
            <a:r>
              <a:rPr lang="en-US" smtClean="0"/>
              <a:t>Stateless servers</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27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212339920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What do we need to make the Web work?</a:t>
            </a:r>
            <a:endParaRPr lang="en-US" sz="3200"/>
          </a:p>
        </p:txBody>
      </p:sp>
      <p:sp>
        <p:nvSpPr>
          <p:cNvPr id="3" name="Content Placeholder 2"/>
          <p:cNvSpPr>
            <a:spLocks noGrp="1"/>
          </p:cNvSpPr>
          <p:nvPr>
            <p:ph idx="1"/>
          </p:nvPr>
        </p:nvSpPr>
        <p:spPr>
          <a:xfrm>
            <a:off x="990599" y="1429407"/>
            <a:ext cx="6660931" cy="5034455"/>
          </a:xfrm>
        </p:spPr>
        <p:txBody>
          <a:bodyPr/>
          <a:lstStyle/>
          <a:p>
            <a:r>
              <a:rPr lang="en-US" smtClean="0">
                <a:solidFill>
                  <a:srgbClr val="33CC33"/>
                </a:solidFill>
              </a:rPr>
              <a:t>Formats for writing the documents</a:t>
            </a:r>
          </a:p>
          <a:p>
            <a:r>
              <a:rPr lang="en-US" smtClean="0">
                <a:solidFill>
                  <a:srgbClr val="33CC33"/>
                </a:solidFill>
              </a:rPr>
              <a:t>A program for displaying documents</a:t>
            </a:r>
          </a:p>
          <a:p>
            <a:r>
              <a:rPr lang="en-US" smtClean="0">
                <a:solidFill>
                  <a:srgbClr val="FF9900"/>
                </a:solidFill>
              </a:rPr>
              <a:t>Unique names for the documents</a:t>
            </a:r>
          </a:p>
          <a:p>
            <a:r>
              <a:rPr lang="en-US" smtClean="0">
                <a:solidFill>
                  <a:srgbClr val="FF9900"/>
                </a:solidFill>
              </a:rPr>
              <a:t>A way to find documents</a:t>
            </a:r>
          </a:p>
          <a:p>
            <a:r>
              <a:rPr lang="en-US" smtClean="0">
                <a:solidFill>
                  <a:srgbClr val="33CC33"/>
                </a:solidFill>
              </a:rPr>
              <a:t>A system for delivering documents</a:t>
            </a:r>
          </a:p>
          <a:p>
            <a:pPr lvl="1"/>
            <a:r>
              <a:rPr lang="en-US" smtClean="0">
                <a:solidFill>
                  <a:srgbClr val="33CC33"/>
                </a:solidFill>
              </a:rPr>
              <a:t>Architecture</a:t>
            </a:r>
          </a:p>
          <a:p>
            <a:pPr lvl="1"/>
            <a:r>
              <a:rPr lang="en-US" smtClean="0"/>
              <a:t>Efficient implementation</a:t>
            </a:r>
          </a:p>
          <a:p>
            <a:r>
              <a:rPr lang="en-US" smtClean="0"/>
              <a:t>A protocol for transferring documents</a:t>
            </a:r>
          </a:p>
          <a:p>
            <a:r>
              <a:rPr lang="en-US" smtClean="0"/>
              <a:t>A way to make content dynamic</a:t>
            </a:r>
          </a:p>
          <a:p>
            <a:pPr lvl="1"/>
            <a:r>
              <a:rPr lang="en-US" smtClean="0"/>
              <a:t>Programming model</a:t>
            </a:r>
          </a:p>
          <a:p>
            <a:pPr lvl="1"/>
            <a:r>
              <a:rPr lang="en-US" smtClean="0"/>
              <a:t>Keeping state</a:t>
            </a:r>
            <a:endParaRPr lang="en-US"/>
          </a:p>
        </p:txBody>
      </p:sp>
      <p:sp>
        <p:nvSpPr>
          <p:cNvPr id="4" name="Slide Number Placeholder 3"/>
          <p:cNvSpPr>
            <a:spLocks noGrp="1"/>
          </p:cNvSpPr>
          <p:nvPr>
            <p:ph type="sldNum" sz="quarter" idx="10"/>
          </p:nvPr>
        </p:nvSpPr>
        <p:spPr>
          <a:xfrm>
            <a:off x="6858000" y="6860628"/>
            <a:ext cx="1905000" cy="457200"/>
          </a:xfrm>
        </p:spPr>
        <p:txBody>
          <a:bodyPr/>
          <a:lstStyle/>
          <a:p>
            <a:fld id="{103F590D-1EE3-4679-BAB2-47D8C4772F51}" type="slidenum">
              <a:rPr lang="en-GB" smtClean="0"/>
              <a:pPr/>
              <a:t>28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7779703" y="1502979"/>
            <a:ext cx="832279" cy="400110"/>
          </a:xfrm>
          <a:prstGeom prst="rect">
            <a:avLst/>
          </a:prstGeom>
          <a:noFill/>
        </p:spPr>
        <p:txBody>
          <a:bodyPr wrap="none" rtlCol="0">
            <a:spAutoFit/>
          </a:bodyPr>
          <a:lstStyle/>
          <a:p>
            <a:r>
              <a:rPr lang="en-US" smtClean="0">
                <a:solidFill>
                  <a:srgbClr val="33CC33"/>
                </a:solidFill>
              </a:rPr>
              <a:t>HTML</a:t>
            </a:r>
            <a:endParaRPr lang="en-US">
              <a:solidFill>
                <a:srgbClr val="33CC33"/>
              </a:solidFill>
            </a:endParaRPr>
          </a:p>
        </p:txBody>
      </p:sp>
      <p:sp>
        <p:nvSpPr>
          <p:cNvPr id="15" name="TextBox 14"/>
          <p:cNvSpPr txBox="1"/>
          <p:nvPr/>
        </p:nvSpPr>
        <p:spPr>
          <a:xfrm>
            <a:off x="7519746" y="1996963"/>
            <a:ext cx="1099981" cy="400110"/>
          </a:xfrm>
          <a:prstGeom prst="rect">
            <a:avLst/>
          </a:prstGeom>
          <a:noFill/>
        </p:spPr>
        <p:txBody>
          <a:bodyPr wrap="none" rtlCol="0">
            <a:spAutoFit/>
          </a:bodyPr>
          <a:lstStyle/>
          <a:p>
            <a:r>
              <a:rPr lang="en-US" smtClean="0">
                <a:solidFill>
                  <a:srgbClr val="33CC33"/>
                </a:solidFill>
              </a:rPr>
              <a:t>Browser</a:t>
            </a:r>
            <a:endParaRPr lang="en-US">
              <a:solidFill>
                <a:srgbClr val="33CC33"/>
              </a:solidFill>
            </a:endParaRPr>
          </a:p>
        </p:txBody>
      </p:sp>
      <p:grpSp>
        <p:nvGrpSpPr>
          <p:cNvPr id="7" name="Group 6"/>
          <p:cNvGrpSpPr/>
          <p:nvPr/>
        </p:nvGrpSpPr>
        <p:grpSpPr>
          <a:xfrm rot="2700000">
            <a:off x="8138267" y="3475809"/>
            <a:ext cx="698320" cy="419100"/>
            <a:chOff x="6143624" y="2514600"/>
            <a:chExt cx="698320" cy="419100"/>
          </a:xfrm>
        </p:grpSpPr>
        <p:sp>
          <p:nvSpPr>
            <p:cNvPr id="19" name="Right Arrow 18"/>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0" name="TextBox 19"/>
            <p:cNvSpPr txBox="1"/>
            <p:nvPr/>
          </p:nvSpPr>
          <p:spPr>
            <a:xfrm>
              <a:off x="6315838" y="2600326"/>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sp>
        <p:nvSpPr>
          <p:cNvPr id="11" name="TextBox 10"/>
          <p:cNvSpPr txBox="1"/>
          <p:nvPr/>
        </p:nvSpPr>
        <p:spPr>
          <a:xfrm>
            <a:off x="7152612" y="2527739"/>
            <a:ext cx="1445332" cy="400110"/>
          </a:xfrm>
          <a:prstGeom prst="rect">
            <a:avLst/>
          </a:prstGeom>
          <a:noFill/>
        </p:spPr>
        <p:txBody>
          <a:bodyPr wrap="none" rtlCol="0">
            <a:spAutoFit/>
          </a:bodyPr>
          <a:lstStyle/>
          <a:p>
            <a:r>
              <a:rPr lang="en-US" smtClean="0">
                <a:solidFill>
                  <a:srgbClr val="FF9900"/>
                </a:solidFill>
              </a:rPr>
              <a:t>URIs, URLs</a:t>
            </a:r>
            <a:endParaRPr lang="en-US">
              <a:solidFill>
                <a:srgbClr val="FF9900"/>
              </a:solidFill>
            </a:endParaRPr>
          </a:p>
        </p:txBody>
      </p:sp>
      <p:sp>
        <p:nvSpPr>
          <p:cNvPr id="12" name="TextBox 11"/>
          <p:cNvSpPr txBox="1"/>
          <p:nvPr/>
        </p:nvSpPr>
        <p:spPr>
          <a:xfrm>
            <a:off x="7922113" y="3005959"/>
            <a:ext cx="673582" cy="400110"/>
          </a:xfrm>
          <a:prstGeom prst="rect">
            <a:avLst/>
          </a:prstGeom>
          <a:noFill/>
        </p:spPr>
        <p:txBody>
          <a:bodyPr wrap="none" rtlCol="0">
            <a:spAutoFit/>
          </a:bodyPr>
          <a:lstStyle/>
          <a:p>
            <a:r>
              <a:rPr lang="en-US" smtClean="0">
                <a:solidFill>
                  <a:srgbClr val="FF9900"/>
                </a:solidFill>
              </a:rPr>
              <a:t>DNS</a:t>
            </a:r>
            <a:endParaRPr lang="en-US">
              <a:solidFill>
                <a:srgbClr val="FF9900"/>
              </a:solidFill>
            </a:endParaRPr>
          </a:p>
        </p:txBody>
      </p:sp>
      <p:sp>
        <p:nvSpPr>
          <p:cNvPr id="13" name="TextBox 12"/>
          <p:cNvSpPr txBox="1"/>
          <p:nvPr/>
        </p:nvSpPr>
        <p:spPr>
          <a:xfrm>
            <a:off x="6304989" y="3978166"/>
            <a:ext cx="2383858" cy="400110"/>
          </a:xfrm>
          <a:prstGeom prst="rect">
            <a:avLst/>
          </a:prstGeom>
          <a:noFill/>
        </p:spPr>
        <p:txBody>
          <a:bodyPr wrap="none" rtlCol="0">
            <a:spAutoFit/>
          </a:bodyPr>
          <a:lstStyle/>
          <a:p>
            <a:r>
              <a:rPr lang="en-US" smtClean="0">
                <a:solidFill>
                  <a:srgbClr val="33CC33"/>
                </a:solidFill>
              </a:rPr>
              <a:t>Client/server model</a:t>
            </a:r>
            <a:endParaRPr lang="en-US">
              <a:solidFill>
                <a:srgbClr val="33CC33"/>
              </a:solidFill>
            </a:endParaRPr>
          </a:p>
        </p:txBody>
      </p:sp>
    </p:spTree>
    <p:extLst>
      <p:ext uri="{BB962C8B-B14F-4D97-AF65-F5344CB8AC3E}">
        <p14:creationId xmlns:p14="http://schemas.microsoft.com/office/powerpoint/2010/main" val="369969361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URIs, URNs, and URLs</a:t>
            </a:r>
            <a:endParaRPr lang="en-US"/>
          </a:p>
        </p:txBody>
      </p:sp>
      <p:sp>
        <p:nvSpPr>
          <p:cNvPr id="3" name="Content Placeholder 2"/>
          <p:cNvSpPr>
            <a:spLocks noGrp="1"/>
          </p:cNvSpPr>
          <p:nvPr>
            <p:ph idx="1"/>
          </p:nvPr>
        </p:nvSpPr>
        <p:spPr>
          <a:xfrm>
            <a:off x="990600" y="3363310"/>
            <a:ext cx="7772400" cy="3118171"/>
          </a:xfrm>
        </p:spPr>
        <p:txBody>
          <a:bodyPr/>
          <a:lstStyle/>
          <a:p>
            <a:r>
              <a:rPr lang="en-US" sz="2400" dirty="0" smtClean="0"/>
              <a:t>Uniform Resource Identifier (URI)</a:t>
            </a:r>
          </a:p>
          <a:p>
            <a:pPr lvl="1"/>
            <a:r>
              <a:rPr lang="en-US" sz="1800" dirty="0" smtClean="0"/>
              <a:t>Comes in two forms: URN and URL</a:t>
            </a:r>
          </a:p>
          <a:p>
            <a:r>
              <a:rPr lang="en-US" sz="2400" dirty="0" smtClean="0"/>
              <a:t>Uniform Resource Name (URN)</a:t>
            </a:r>
          </a:p>
          <a:p>
            <a:pPr lvl="1"/>
            <a:r>
              <a:rPr lang="en-US" sz="1800" dirty="0" smtClean="0"/>
              <a:t>Specifies </a:t>
            </a:r>
            <a:r>
              <a:rPr lang="en-US" sz="1800" i="1" dirty="0" smtClean="0"/>
              <a:t>what</a:t>
            </a:r>
            <a:r>
              <a:rPr lang="en-US" sz="1800" dirty="0" smtClean="0"/>
              <a:t> to find, independent of its location</a:t>
            </a:r>
          </a:p>
          <a:p>
            <a:pPr lvl="1"/>
            <a:r>
              <a:rPr lang="en-US" sz="1800" dirty="0" smtClean="0"/>
              <a:t>Example: urn:isbn:1449311520 (for the course textbook)</a:t>
            </a:r>
          </a:p>
          <a:p>
            <a:r>
              <a:rPr lang="en-US" sz="2400" dirty="0" smtClean="0"/>
              <a:t>Uniform Resource Locator (URL)</a:t>
            </a:r>
          </a:p>
          <a:p>
            <a:pPr lvl="1"/>
            <a:r>
              <a:rPr lang="en-US" sz="1800" dirty="0" smtClean="0"/>
              <a:t>Specifies </a:t>
            </a:r>
            <a:r>
              <a:rPr lang="en-US" sz="1800" i="1" dirty="0" smtClean="0"/>
              <a:t>where</a:t>
            </a:r>
            <a:r>
              <a:rPr lang="en-US" sz="1800" dirty="0" smtClean="0"/>
              <a:t> to find something</a:t>
            </a:r>
          </a:p>
          <a:p>
            <a:pPr lvl="1"/>
            <a:r>
              <a:rPr lang="en-US" sz="1800" dirty="0" smtClean="0"/>
              <a:t>&lt;scheme&gt;://[user[:password]@]&lt;server&gt;[:port]/[path][/resource][?param1=value1&amp;param2=value2&amp;...]</a:t>
            </a:r>
          </a:p>
          <a:p>
            <a:pPr lvl="1">
              <a:buNone/>
            </a:pPr>
            <a:endParaRPr lang="en-US" dirty="0" smtClean="0"/>
          </a:p>
          <a:p>
            <a:pPr lvl="1"/>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2021650" y="2249660"/>
            <a:ext cx="5778645" cy="400110"/>
          </a:xfrm>
          <a:prstGeom prst="rect">
            <a:avLst/>
          </a:prstGeom>
          <a:noFill/>
        </p:spPr>
        <p:txBody>
          <a:bodyPr wrap="none" rtlCol="0">
            <a:spAutoFit/>
          </a:bodyPr>
          <a:lstStyle/>
          <a:p>
            <a:r>
              <a:rPr lang="en-US" dirty="0" smtClean="0"/>
              <a:t>http:/</a:t>
            </a:r>
            <a:r>
              <a:rPr lang="en-US" dirty="0" smtClean="0"/>
              <a:t>/</a:t>
            </a:r>
            <a:r>
              <a:rPr lang="en-US" dirty="0" err="1" smtClean="0"/>
              <a:t>sites.google.com</a:t>
            </a:r>
            <a:r>
              <a:rPr lang="en-US" dirty="0"/>
              <a:t>/site/uclingi2145/schedule</a:t>
            </a:r>
            <a:endParaRPr lang="en-US" dirty="0"/>
          </a:p>
        </p:txBody>
      </p:sp>
      <p:sp>
        <p:nvSpPr>
          <p:cNvPr id="7" name="TextBox 6"/>
          <p:cNvSpPr txBox="1"/>
          <p:nvPr/>
        </p:nvSpPr>
        <p:spPr>
          <a:xfrm>
            <a:off x="1218870" y="1481863"/>
            <a:ext cx="1461041" cy="338554"/>
          </a:xfrm>
          <a:prstGeom prst="rect">
            <a:avLst/>
          </a:prstGeom>
          <a:noFill/>
        </p:spPr>
        <p:txBody>
          <a:bodyPr wrap="none" rtlCol="0">
            <a:spAutoFit/>
          </a:bodyPr>
          <a:lstStyle/>
          <a:p>
            <a:r>
              <a:rPr lang="en-US" sz="1600" smtClean="0">
                <a:solidFill>
                  <a:srgbClr val="FF0000"/>
                </a:solidFill>
              </a:rPr>
              <a:t>Scheme name</a:t>
            </a:r>
            <a:endParaRPr lang="en-US" sz="1600">
              <a:solidFill>
                <a:srgbClr val="FF0000"/>
              </a:solidFill>
            </a:endParaRPr>
          </a:p>
        </p:txBody>
      </p:sp>
      <p:sp>
        <p:nvSpPr>
          <p:cNvPr id="8" name="Right Brace 7"/>
          <p:cNvSpPr/>
          <p:nvPr/>
        </p:nvSpPr>
        <p:spPr bwMode="auto">
          <a:xfrm rot="16200000">
            <a:off x="2382004" y="1858435"/>
            <a:ext cx="172122" cy="589788"/>
          </a:xfrm>
          <a:prstGeom prst="righ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cxnSp>
        <p:nvCxnSpPr>
          <p:cNvPr id="10" name="Straight Arrow Connector 9"/>
          <p:cNvCxnSpPr>
            <a:stCxn id="7" idx="2"/>
            <a:endCxn id="8" idx="1"/>
          </p:cNvCxnSpPr>
          <p:nvPr/>
        </p:nvCxnSpPr>
        <p:spPr bwMode="auto">
          <a:xfrm>
            <a:off x="1949391" y="1820417"/>
            <a:ext cx="518674" cy="24685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1" name="Right Brace 10"/>
          <p:cNvSpPr/>
          <p:nvPr/>
        </p:nvSpPr>
        <p:spPr bwMode="auto">
          <a:xfrm rot="5400000">
            <a:off x="3676692" y="1634382"/>
            <a:ext cx="286254" cy="2027032"/>
          </a:xfrm>
          <a:prstGeom prst="righ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3" name="TextBox 12"/>
          <p:cNvSpPr txBox="1"/>
          <p:nvPr/>
        </p:nvSpPr>
        <p:spPr>
          <a:xfrm>
            <a:off x="4468260" y="1476942"/>
            <a:ext cx="2059346" cy="338554"/>
          </a:xfrm>
          <a:prstGeom prst="rect">
            <a:avLst/>
          </a:prstGeom>
          <a:noFill/>
        </p:spPr>
        <p:txBody>
          <a:bodyPr wrap="none" rtlCol="0">
            <a:spAutoFit/>
          </a:bodyPr>
          <a:lstStyle/>
          <a:p>
            <a:r>
              <a:rPr lang="en-US" sz="1600" smtClean="0">
                <a:solidFill>
                  <a:srgbClr val="FF0000"/>
                </a:solidFill>
              </a:rPr>
              <a:t>Scheme-specific part</a:t>
            </a:r>
            <a:endParaRPr lang="en-US" sz="1600">
              <a:solidFill>
                <a:srgbClr val="FF0000"/>
              </a:solidFill>
            </a:endParaRPr>
          </a:p>
        </p:txBody>
      </p:sp>
      <p:cxnSp>
        <p:nvCxnSpPr>
          <p:cNvPr id="15" name="Straight Arrow Connector 14"/>
          <p:cNvCxnSpPr>
            <a:stCxn id="13" idx="2"/>
            <a:endCxn id="17" idx="1"/>
          </p:cNvCxnSpPr>
          <p:nvPr/>
        </p:nvCxnSpPr>
        <p:spPr bwMode="auto">
          <a:xfrm flipH="1">
            <a:off x="5254265" y="1815496"/>
            <a:ext cx="243668" cy="254253"/>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7" name="Right Brace 16"/>
          <p:cNvSpPr/>
          <p:nvPr/>
        </p:nvSpPr>
        <p:spPr bwMode="auto">
          <a:xfrm rot="16200000">
            <a:off x="5168025" y="-276296"/>
            <a:ext cx="172479" cy="4864568"/>
          </a:xfrm>
          <a:prstGeom prst="righ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28" name="Right Brace 27"/>
          <p:cNvSpPr/>
          <p:nvPr/>
        </p:nvSpPr>
        <p:spPr bwMode="auto">
          <a:xfrm rot="5400000">
            <a:off x="6218999" y="1254877"/>
            <a:ext cx="129879" cy="2819908"/>
          </a:xfrm>
          <a:prstGeom prst="righ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35" name="TextBox 34"/>
          <p:cNvSpPr txBox="1"/>
          <p:nvPr/>
        </p:nvSpPr>
        <p:spPr>
          <a:xfrm>
            <a:off x="2855407" y="2760330"/>
            <a:ext cx="1811713" cy="584775"/>
          </a:xfrm>
          <a:prstGeom prst="rect">
            <a:avLst/>
          </a:prstGeom>
          <a:noFill/>
        </p:spPr>
        <p:txBody>
          <a:bodyPr wrap="none" rtlCol="0">
            <a:spAutoFit/>
          </a:bodyPr>
          <a:lstStyle/>
          <a:p>
            <a:r>
              <a:rPr lang="en-US" sz="1600" smtClean="0">
                <a:solidFill>
                  <a:srgbClr val="FF0000"/>
                </a:solidFill>
              </a:rPr>
              <a:t>Identifies a server</a:t>
            </a:r>
            <a:br>
              <a:rPr lang="en-US" sz="1600" smtClean="0">
                <a:solidFill>
                  <a:srgbClr val="FF0000"/>
                </a:solidFill>
              </a:rPr>
            </a:br>
            <a:r>
              <a:rPr lang="en-US" sz="1600" smtClean="0">
                <a:solidFill>
                  <a:srgbClr val="FF0000"/>
                </a:solidFill>
              </a:rPr>
              <a:t>(for HTTP)</a:t>
            </a:r>
            <a:endParaRPr lang="en-US" sz="1600">
              <a:solidFill>
                <a:srgbClr val="FF0000"/>
              </a:solidFill>
            </a:endParaRPr>
          </a:p>
        </p:txBody>
      </p:sp>
      <p:sp>
        <p:nvSpPr>
          <p:cNvPr id="36" name="TextBox 35"/>
          <p:cNvSpPr txBox="1"/>
          <p:nvPr/>
        </p:nvSpPr>
        <p:spPr>
          <a:xfrm>
            <a:off x="5411574" y="2743397"/>
            <a:ext cx="1847109" cy="584775"/>
          </a:xfrm>
          <a:prstGeom prst="rect">
            <a:avLst/>
          </a:prstGeom>
          <a:noFill/>
        </p:spPr>
        <p:txBody>
          <a:bodyPr wrap="none" rtlCol="0">
            <a:spAutoFit/>
          </a:bodyPr>
          <a:lstStyle/>
          <a:p>
            <a:r>
              <a:rPr lang="en-US" sz="1600" smtClean="0">
                <a:solidFill>
                  <a:srgbClr val="FF0000"/>
                </a:solidFill>
              </a:rPr>
              <a:t>Path on the server</a:t>
            </a:r>
            <a:br>
              <a:rPr lang="en-US" sz="1600" smtClean="0">
                <a:solidFill>
                  <a:srgbClr val="FF0000"/>
                </a:solidFill>
              </a:rPr>
            </a:br>
            <a:r>
              <a:rPr lang="en-US" sz="1600" smtClean="0">
                <a:solidFill>
                  <a:srgbClr val="FF0000"/>
                </a:solidFill>
              </a:rPr>
              <a:t>(for HTTP)</a:t>
            </a:r>
            <a:endParaRPr lang="en-US" sz="1600">
              <a:solidFill>
                <a:srgbClr val="FF0000"/>
              </a:solidFill>
            </a:endParaRPr>
          </a:p>
        </p:txBody>
      </p:sp>
    </p:spTree>
    <p:extLst>
      <p:ext uri="{BB962C8B-B14F-4D97-AF65-F5344CB8AC3E}">
        <p14:creationId xmlns:p14="http://schemas.microsoft.com/office/powerpoint/2010/main" val="38159531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11" grpId="0" animBg="1"/>
      <p:bldP spid="13" grpId="0"/>
      <p:bldP spid="17" grpId="0" animBg="1"/>
      <p:bldP spid="28" grpId="0" animBg="1"/>
      <p:bldP spid="35"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Goals for the next two lectures</a:t>
            </a:r>
            <a:endParaRPr lang="en-US"/>
          </a:p>
        </p:txBody>
      </p:sp>
      <p:sp>
        <p:nvSpPr>
          <p:cNvPr id="3" name="Content Placeholder 2"/>
          <p:cNvSpPr>
            <a:spLocks noGrp="1"/>
          </p:cNvSpPr>
          <p:nvPr>
            <p:ph idx="1"/>
          </p:nvPr>
        </p:nvSpPr>
        <p:spPr>
          <a:xfrm>
            <a:off x="990600" y="1587062"/>
            <a:ext cx="7772400" cy="4866290"/>
          </a:xfrm>
        </p:spPr>
        <p:txBody>
          <a:bodyPr/>
          <a:lstStyle/>
          <a:p>
            <a:r>
              <a:rPr lang="en-US" dirty="0" smtClean="0"/>
              <a:t>Architecture of the Web</a:t>
            </a:r>
          </a:p>
          <a:p>
            <a:pPr lvl="1"/>
            <a:r>
              <a:rPr lang="en-US" dirty="0" smtClean="0"/>
              <a:t>Key concepts: Hyperlink, URI/URL, ...</a:t>
            </a:r>
          </a:p>
          <a:p>
            <a:pPr lvl="1"/>
            <a:r>
              <a:rPr lang="en-US" dirty="0" smtClean="0"/>
              <a:t>Building blocks: HTML, HTTP, DNS, ...</a:t>
            </a:r>
          </a:p>
          <a:p>
            <a:pPr lvl="1"/>
            <a:endParaRPr lang="en-US" sz="1100" dirty="0" smtClean="0"/>
          </a:p>
          <a:p>
            <a:r>
              <a:rPr lang="en-US" dirty="0" smtClean="0"/>
              <a:t>Servers (esp., web servers)</a:t>
            </a:r>
          </a:p>
          <a:p>
            <a:pPr lvl="1"/>
            <a:r>
              <a:rPr lang="en-US" dirty="0" smtClean="0"/>
              <a:t>Client/server model</a:t>
            </a:r>
          </a:p>
          <a:p>
            <a:pPr lvl="1"/>
            <a:r>
              <a:rPr lang="en-US" dirty="0" smtClean="0"/>
              <a:t>State, and where to keep it</a:t>
            </a:r>
          </a:p>
          <a:p>
            <a:pPr lvl="1"/>
            <a:r>
              <a:rPr lang="en-US" dirty="0" smtClean="0"/>
              <a:t>Architecture: Threads, thread pools, events</a:t>
            </a:r>
          </a:p>
          <a:p>
            <a:pPr lvl="1"/>
            <a:endParaRPr lang="en-US" sz="1100" dirty="0" smtClean="0"/>
          </a:p>
          <a:p>
            <a:r>
              <a:rPr lang="en-US" dirty="0" smtClean="0"/>
              <a:t>Web applications</a:t>
            </a:r>
          </a:p>
          <a:p>
            <a:pPr lvl="1"/>
            <a:r>
              <a:rPr lang="en-US" dirty="0" smtClean="0"/>
              <a:t>Dynamic content; maintaining state</a:t>
            </a:r>
          </a:p>
          <a:p>
            <a:pPr lvl="1"/>
            <a:r>
              <a:rPr lang="en-US" dirty="0" smtClean="0"/>
              <a:t>Java servlets, </a:t>
            </a:r>
            <a:r>
              <a:rPr lang="en-US" dirty="0" err="1" smtClean="0"/>
              <a:t>Node.js</a:t>
            </a:r>
            <a:endParaRPr lang="en-US" dirty="0" smtClean="0"/>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5635298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000027" y="2096813"/>
            <a:ext cx="483402" cy="338554"/>
          </a:xfrm>
          <a:prstGeom prst="rect">
            <a:avLst/>
          </a:prstGeom>
          <a:noFill/>
        </p:spPr>
        <p:txBody>
          <a:bodyPr wrap="none" rtlCol="0">
            <a:spAutoFit/>
          </a:bodyPr>
          <a:lstStyle/>
          <a:p>
            <a:r>
              <a:rPr lang="en-US" sz="1600" smtClean="0"/>
              <a:t>org</a:t>
            </a:r>
            <a:endParaRPr lang="en-US" sz="1600"/>
          </a:p>
        </p:txBody>
      </p:sp>
      <p:sp>
        <p:nvSpPr>
          <p:cNvPr id="2" name="Title 1"/>
          <p:cNvSpPr>
            <a:spLocks noGrp="1"/>
          </p:cNvSpPr>
          <p:nvPr>
            <p:ph type="title"/>
          </p:nvPr>
        </p:nvSpPr>
        <p:spPr/>
        <p:txBody>
          <a:bodyPr/>
          <a:lstStyle/>
          <a:p>
            <a:r>
              <a:rPr lang="en-US" smtClean="0"/>
              <a:t>DNS namespace</a:t>
            </a:r>
            <a:endParaRPr lang="en-US"/>
          </a:p>
        </p:txBody>
      </p:sp>
      <p:sp>
        <p:nvSpPr>
          <p:cNvPr id="3" name="Content Placeholder 2"/>
          <p:cNvSpPr>
            <a:spLocks noGrp="1"/>
          </p:cNvSpPr>
          <p:nvPr>
            <p:ph idx="1"/>
          </p:nvPr>
        </p:nvSpPr>
        <p:spPr>
          <a:xfrm>
            <a:off x="874207" y="4064387"/>
            <a:ext cx="7888793" cy="2547428"/>
          </a:xfrm>
        </p:spPr>
        <p:txBody>
          <a:bodyPr/>
          <a:lstStyle/>
          <a:p>
            <a:r>
              <a:rPr lang="en-US" dirty="0" smtClean="0">
                <a:solidFill>
                  <a:srgbClr val="FF9900"/>
                </a:solidFill>
              </a:rPr>
              <a:t>Hierarchical</a:t>
            </a:r>
            <a:r>
              <a:rPr lang="en-US" dirty="0" smtClean="0"/>
              <a:t> namespace</a:t>
            </a:r>
          </a:p>
          <a:p>
            <a:pPr lvl="1"/>
            <a:r>
              <a:rPr lang="en-US" dirty="0" smtClean="0"/>
              <a:t>First level managed by the Internet Corporation for Assigned Names and Numbers (ICANN)</a:t>
            </a:r>
          </a:p>
          <a:p>
            <a:pPr lvl="1"/>
            <a:r>
              <a:rPr lang="en-US" dirty="0" smtClean="0"/>
              <a:t>Authority over other levels is </a:t>
            </a:r>
            <a:r>
              <a:rPr lang="en-US" dirty="0" smtClean="0">
                <a:solidFill>
                  <a:srgbClr val="FF9900"/>
                </a:solidFill>
              </a:rPr>
              <a:t>delegated</a:t>
            </a:r>
          </a:p>
          <a:p>
            <a:pPr lvl="2"/>
            <a:r>
              <a:rPr lang="en-US" dirty="0" smtClean="0"/>
              <a:t>Second level generally managed by registrars</a:t>
            </a:r>
          </a:p>
          <a:p>
            <a:pPr lvl="2"/>
            <a:r>
              <a:rPr lang="en-US" dirty="0" smtClean="0"/>
              <a:t>Further levels managed by organizations or individuals</a:t>
            </a:r>
          </a:p>
          <a:p>
            <a:pPr lvl="1"/>
            <a:r>
              <a:rPr lang="en-US" dirty="0" smtClean="0"/>
              <a:t>Given a DNS name, how can we find the corresponding host?</a:t>
            </a:r>
          </a:p>
          <a:p>
            <a:pPr lvl="1"/>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3637265" y="2102069"/>
            <a:ext cx="519693" cy="338554"/>
          </a:xfrm>
          <a:prstGeom prst="rect">
            <a:avLst/>
          </a:prstGeom>
          <a:noFill/>
        </p:spPr>
        <p:txBody>
          <a:bodyPr wrap="square" rtlCol="0">
            <a:spAutoFit/>
          </a:bodyPr>
          <a:lstStyle/>
          <a:p>
            <a:r>
              <a:rPr lang="en-US" sz="1600" dirty="0" smtClean="0"/>
              <a:t>be</a:t>
            </a:r>
            <a:endParaRPr lang="en-US" sz="1600" dirty="0"/>
          </a:p>
        </p:txBody>
      </p:sp>
      <p:sp>
        <p:nvSpPr>
          <p:cNvPr id="7" name="TextBox 6"/>
          <p:cNvSpPr txBox="1"/>
          <p:nvPr/>
        </p:nvSpPr>
        <p:spPr>
          <a:xfrm>
            <a:off x="2427131" y="2096813"/>
            <a:ext cx="512064" cy="338554"/>
          </a:xfrm>
          <a:prstGeom prst="rect">
            <a:avLst/>
          </a:prstGeom>
          <a:noFill/>
        </p:spPr>
        <p:txBody>
          <a:bodyPr wrap="none" rtlCol="0">
            <a:spAutoFit/>
          </a:bodyPr>
          <a:lstStyle/>
          <a:p>
            <a:r>
              <a:rPr lang="en-US" sz="1600" smtClean="0"/>
              <a:t>gov</a:t>
            </a:r>
            <a:endParaRPr lang="en-US" sz="1600"/>
          </a:p>
        </p:txBody>
      </p:sp>
      <p:sp>
        <p:nvSpPr>
          <p:cNvPr id="8" name="TextBox 7"/>
          <p:cNvSpPr txBox="1"/>
          <p:nvPr/>
        </p:nvSpPr>
        <p:spPr>
          <a:xfrm>
            <a:off x="2878096" y="2096813"/>
            <a:ext cx="450957" cy="338554"/>
          </a:xfrm>
          <a:prstGeom prst="rect">
            <a:avLst/>
          </a:prstGeom>
          <a:noFill/>
        </p:spPr>
        <p:txBody>
          <a:bodyPr wrap="none" rtlCol="0">
            <a:spAutoFit/>
          </a:bodyPr>
          <a:lstStyle/>
          <a:p>
            <a:r>
              <a:rPr lang="en-US" sz="1600" smtClean="0"/>
              <a:t>mil</a:t>
            </a:r>
            <a:endParaRPr lang="en-US" sz="1600"/>
          </a:p>
        </p:txBody>
      </p:sp>
      <p:sp>
        <p:nvSpPr>
          <p:cNvPr id="9" name="TextBox 8"/>
          <p:cNvSpPr txBox="1"/>
          <p:nvPr/>
        </p:nvSpPr>
        <p:spPr>
          <a:xfrm>
            <a:off x="1449692" y="2102069"/>
            <a:ext cx="564578" cy="338554"/>
          </a:xfrm>
          <a:prstGeom prst="rect">
            <a:avLst/>
          </a:prstGeom>
          <a:noFill/>
        </p:spPr>
        <p:txBody>
          <a:bodyPr wrap="none" rtlCol="0">
            <a:spAutoFit/>
          </a:bodyPr>
          <a:lstStyle/>
          <a:p>
            <a:r>
              <a:rPr lang="en-US" sz="1600" smtClean="0"/>
              <a:t>com</a:t>
            </a:r>
            <a:endParaRPr lang="en-US" sz="1600"/>
          </a:p>
        </p:txBody>
      </p:sp>
      <p:sp>
        <p:nvSpPr>
          <p:cNvPr id="11" name="TextBox 10"/>
          <p:cNvSpPr txBox="1"/>
          <p:nvPr/>
        </p:nvSpPr>
        <p:spPr>
          <a:xfrm>
            <a:off x="3265565" y="2096814"/>
            <a:ext cx="474810" cy="338554"/>
          </a:xfrm>
          <a:prstGeom prst="rect">
            <a:avLst/>
          </a:prstGeom>
          <a:noFill/>
        </p:spPr>
        <p:txBody>
          <a:bodyPr wrap="none" rtlCol="0">
            <a:spAutoFit/>
          </a:bodyPr>
          <a:lstStyle/>
          <a:p>
            <a:r>
              <a:rPr lang="en-US" sz="1600" smtClean="0"/>
              <a:t>net</a:t>
            </a:r>
            <a:endParaRPr lang="en-US" sz="1600"/>
          </a:p>
        </p:txBody>
      </p:sp>
      <p:sp>
        <p:nvSpPr>
          <p:cNvPr id="12" name="TextBox 11"/>
          <p:cNvSpPr txBox="1"/>
          <p:nvPr/>
        </p:nvSpPr>
        <p:spPr>
          <a:xfrm>
            <a:off x="6836763" y="2102068"/>
            <a:ext cx="405881" cy="338554"/>
          </a:xfrm>
          <a:prstGeom prst="rect">
            <a:avLst/>
          </a:prstGeom>
          <a:noFill/>
        </p:spPr>
        <p:txBody>
          <a:bodyPr wrap="none" rtlCol="0">
            <a:spAutoFit/>
          </a:bodyPr>
          <a:lstStyle/>
          <a:p>
            <a:r>
              <a:rPr lang="en-US" sz="1600" smtClean="0"/>
              <a:t>de</a:t>
            </a:r>
            <a:endParaRPr lang="en-US" sz="1600"/>
          </a:p>
        </p:txBody>
      </p:sp>
      <p:sp>
        <p:nvSpPr>
          <p:cNvPr id="13" name="TextBox 12"/>
          <p:cNvSpPr txBox="1"/>
          <p:nvPr/>
        </p:nvSpPr>
        <p:spPr>
          <a:xfrm>
            <a:off x="7156677" y="2107323"/>
            <a:ext cx="323102" cy="338554"/>
          </a:xfrm>
          <a:prstGeom prst="rect">
            <a:avLst/>
          </a:prstGeom>
          <a:noFill/>
        </p:spPr>
        <p:txBody>
          <a:bodyPr wrap="none" rtlCol="0">
            <a:spAutoFit/>
          </a:bodyPr>
          <a:lstStyle/>
          <a:p>
            <a:r>
              <a:rPr lang="en-US" sz="1600" smtClean="0"/>
              <a:t>fr</a:t>
            </a:r>
            <a:endParaRPr lang="en-US" sz="1600"/>
          </a:p>
        </p:txBody>
      </p:sp>
      <p:sp>
        <p:nvSpPr>
          <p:cNvPr id="14" name="TextBox 13"/>
          <p:cNvSpPr txBox="1"/>
          <p:nvPr/>
        </p:nvSpPr>
        <p:spPr>
          <a:xfrm>
            <a:off x="7711525" y="2112579"/>
            <a:ext cx="401072" cy="338554"/>
          </a:xfrm>
          <a:prstGeom prst="rect">
            <a:avLst/>
          </a:prstGeom>
          <a:noFill/>
        </p:spPr>
        <p:txBody>
          <a:bodyPr wrap="none" rtlCol="0">
            <a:spAutoFit/>
          </a:bodyPr>
          <a:lstStyle/>
          <a:p>
            <a:r>
              <a:rPr lang="en-US" sz="1600" smtClean="0"/>
              <a:t>uk</a:t>
            </a:r>
            <a:endParaRPr lang="en-US" sz="1600"/>
          </a:p>
        </p:txBody>
      </p:sp>
      <p:sp>
        <p:nvSpPr>
          <p:cNvPr id="15" name="TextBox 14"/>
          <p:cNvSpPr txBox="1"/>
          <p:nvPr/>
        </p:nvSpPr>
        <p:spPr>
          <a:xfrm>
            <a:off x="7407083" y="2096814"/>
            <a:ext cx="389851" cy="338554"/>
          </a:xfrm>
          <a:prstGeom prst="rect">
            <a:avLst/>
          </a:prstGeom>
          <a:noFill/>
        </p:spPr>
        <p:txBody>
          <a:bodyPr wrap="none" rtlCol="0">
            <a:spAutoFit/>
          </a:bodyPr>
          <a:lstStyle/>
          <a:p>
            <a:r>
              <a:rPr lang="en-US" sz="1600" smtClean="0"/>
              <a:t>sg</a:t>
            </a:r>
            <a:endParaRPr lang="en-US" sz="1600"/>
          </a:p>
        </p:txBody>
      </p:sp>
      <p:sp>
        <p:nvSpPr>
          <p:cNvPr id="17" name="TextBox 16"/>
          <p:cNvSpPr txBox="1"/>
          <p:nvPr/>
        </p:nvSpPr>
        <p:spPr>
          <a:xfrm>
            <a:off x="792089" y="2096814"/>
            <a:ext cx="587020" cy="338554"/>
          </a:xfrm>
          <a:prstGeom prst="rect">
            <a:avLst/>
          </a:prstGeom>
          <a:noFill/>
        </p:spPr>
        <p:txBody>
          <a:bodyPr wrap="none" rtlCol="0">
            <a:spAutoFit/>
          </a:bodyPr>
          <a:lstStyle/>
          <a:p>
            <a:r>
              <a:rPr lang="en-US" sz="1600" smtClean="0"/>
              <a:t>arpa</a:t>
            </a:r>
            <a:endParaRPr lang="en-US" sz="1600"/>
          </a:p>
        </p:txBody>
      </p:sp>
      <p:sp>
        <p:nvSpPr>
          <p:cNvPr id="19" name="TextBox 18"/>
          <p:cNvSpPr txBox="1"/>
          <p:nvPr/>
        </p:nvSpPr>
        <p:spPr>
          <a:xfrm>
            <a:off x="5524600" y="2117832"/>
            <a:ext cx="686405" cy="338554"/>
          </a:xfrm>
          <a:prstGeom prst="rect">
            <a:avLst/>
          </a:prstGeom>
          <a:noFill/>
        </p:spPr>
        <p:txBody>
          <a:bodyPr wrap="none" rtlCol="0">
            <a:spAutoFit/>
          </a:bodyPr>
          <a:lstStyle/>
          <a:p>
            <a:r>
              <a:rPr lang="en-US" sz="1600" smtClean="0"/>
              <a:t>name</a:t>
            </a:r>
            <a:endParaRPr lang="en-US" sz="1600"/>
          </a:p>
        </p:txBody>
      </p:sp>
      <p:sp>
        <p:nvSpPr>
          <p:cNvPr id="20" name="TextBox 19"/>
          <p:cNvSpPr txBox="1"/>
          <p:nvPr/>
        </p:nvSpPr>
        <p:spPr>
          <a:xfrm>
            <a:off x="5024023" y="2133599"/>
            <a:ext cx="520912" cy="338554"/>
          </a:xfrm>
          <a:prstGeom prst="rect">
            <a:avLst/>
          </a:prstGeom>
          <a:noFill/>
        </p:spPr>
        <p:txBody>
          <a:bodyPr wrap="none" rtlCol="0">
            <a:spAutoFit/>
          </a:bodyPr>
          <a:lstStyle/>
          <a:p>
            <a:r>
              <a:rPr lang="en-US" sz="1600" smtClean="0"/>
              <a:t>info</a:t>
            </a:r>
            <a:endParaRPr lang="en-US" sz="1600"/>
          </a:p>
        </p:txBody>
      </p:sp>
      <p:sp>
        <p:nvSpPr>
          <p:cNvPr id="21" name="TextBox 20"/>
          <p:cNvSpPr txBox="1"/>
          <p:nvPr/>
        </p:nvSpPr>
        <p:spPr>
          <a:xfrm>
            <a:off x="4588090" y="2117833"/>
            <a:ext cx="436338" cy="338554"/>
          </a:xfrm>
          <a:prstGeom prst="rect">
            <a:avLst/>
          </a:prstGeom>
          <a:noFill/>
        </p:spPr>
        <p:txBody>
          <a:bodyPr wrap="none" rtlCol="0">
            <a:spAutoFit/>
          </a:bodyPr>
          <a:lstStyle/>
          <a:p>
            <a:r>
              <a:rPr lang="en-US" sz="1600" smtClean="0"/>
              <a:t>biz</a:t>
            </a:r>
            <a:endParaRPr lang="en-US" sz="1600"/>
          </a:p>
        </p:txBody>
      </p:sp>
      <p:sp>
        <p:nvSpPr>
          <p:cNvPr id="22" name="TextBox 21"/>
          <p:cNvSpPr txBox="1"/>
          <p:nvPr/>
        </p:nvSpPr>
        <p:spPr>
          <a:xfrm>
            <a:off x="6117875" y="2081047"/>
            <a:ext cx="372218" cy="338554"/>
          </a:xfrm>
          <a:prstGeom prst="rect">
            <a:avLst/>
          </a:prstGeom>
          <a:noFill/>
        </p:spPr>
        <p:txBody>
          <a:bodyPr wrap="none" rtlCol="0">
            <a:spAutoFit/>
          </a:bodyPr>
          <a:lstStyle/>
          <a:p>
            <a:r>
              <a:rPr lang="en-US" sz="1600" smtClean="0"/>
              <a:t>...</a:t>
            </a:r>
            <a:endParaRPr lang="en-US" sz="1600"/>
          </a:p>
        </p:txBody>
      </p:sp>
      <p:sp>
        <p:nvSpPr>
          <p:cNvPr id="23" name="TextBox 22"/>
          <p:cNvSpPr txBox="1"/>
          <p:nvPr/>
        </p:nvSpPr>
        <p:spPr>
          <a:xfrm>
            <a:off x="8036013" y="2065282"/>
            <a:ext cx="372218" cy="338554"/>
          </a:xfrm>
          <a:prstGeom prst="rect">
            <a:avLst/>
          </a:prstGeom>
          <a:noFill/>
        </p:spPr>
        <p:txBody>
          <a:bodyPr wrap="none" rtlCol="0">
            <a:spAutoFit/>
          </a:bodyPr>
          <a:lstStyle/>
          <a:p>
            <a:r>
              <a:rPr lang="en-US" sz="1600" smtClean="0"/>
              <a:t>...</a:t>
            </a:r>
            <a:endParaRPr lang="en-US" sz="1600"/>
          </a:p>
        </p:txBody>
      </p:sp>
      <p:sp>
        <p:nvSpPr>
          <p:cNvPr id="24" name="Oval 23"/>
          <p:cNvSpPr/>
          <p:nvPr/>
        </p:nvSpPr>
        <p:spPr bwMode="auto">
          <a:xfrm>
            <a:off x="4803227" y="1671145"/>
            <a:ext cx="189187" cy="189187"/>
          </a:xfrm>
          <a:prstGeom prst="ellipse">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26" name="Straight Connector 25"/>
          <p:cNvCxnSpPr>
            <a:stCxn id="17" idx="0"/>
            <a:endCxn id="24" idx="3"/>
          </p:cNvCxnSpPr>
          <p:nvPr/>
        </p:nvCxnSpPr>
        <p:spPr bwMode="auto">
          <a:xfrm rot="5400000" flipH="1" flipV="1">
            <a:off x="2826172" y="92053"/>
            <a:ext cx="264188" cy="37453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a:stCxn id="9" idx="0"/>
            <a:endCxn id="24" idx="3"/>
          </p:cNvCxnSpPr>
          <p:nvPr/>
        </p:nvCxnSpPr>
        <p:spPr bwMode="auto">
          <a:xfrm rot="5400000" flipH="1" flipV="1">
            <a:off x="3146736" y="417872"/>
            <a:ext cx="269443" cy="309895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a:stCxn id="6" idx="0"/>
            <a:endCxn id="24" idx="4"/>
          </p:cNvCxnSpPr>
          <p:nvPr/>
        </p:nvCxnSpPr>
        <p:spPr bwMode="auto">
          <a:xfrm rot="5400000" flipH="1" flipV="1">
            <a:off x="4276598" y="1480847"/>
            <a:ext cx="241737" cy="100070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a:stCxn id="7" idx="0"/>
            <a:endCxn id="24" idx="4"/>
          </p:cNvCxnSpPr>
          <p:nvPr/>
        </p:nvCxnSpPr>
        <p:spPr bwMode="auto">
          <a:xfrm rot="5400000" flipH="1" flipV="1">
            <a:off x="3672252" y="871244"/>
            <a:ext cx="236481" cy="22146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Straight Connector 34"/>
          <p:cNvCxnSpPr>
            <a:stCxn id="8" idx="0"/>
            <a:endCxn id="24" idx="4"/>
          </p:cNvCxnSpPr>
          <p:nvPr/>
        </p:nvCxnSpPr>
        <p:spPr bwMode="auto">
          <a:xfrm rot="5400000" flipH="1" flipV="1">
            <a:off x="3882458" y="1081450"/>
            <a:ext cx="236481" cy="17942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7" name="Straight Connector 36"/>
          <p:cNvCxnSpPr>
            <a:stCxn id="11" idx="0"/>
            <a:endCxn id="24" idx="4"/>
          </p:cNvCxnSpPr>
          <p:nvPr/>
        </p:nvCxnSpPr>
        <p:spPr bwMode="auto">
          <a:xfrm rot="5400000" flipH="1" flipV="1">
            <a:off x="4082154" y="1281148"/>
            <a:ext cx="236482" cy="139485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Straight Connector 39"/>
          <p:cNvCxnSpPr>
            <a:stCxn id="10" idx="0"/>
            <a:endCxn id="24" idx="4"/>
          </p:cNvCxnSpPr>
          <p:nvPr/>
        </p:nvCxnSpPr>
        <p:spPr bwMode="auto">
          <a:xfrm rot="5400000" flipH="1" flipV="1">
            <a:off x="3451534" y="650527"/>
            <a:ext cx="236481" cy="26560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Straight Connector 41"/>
          <p:cNvCxnSpPr>
            <a:stCxn id="21" idx="0"/>
            <a:endCxn id="24" idx="4"/>
          </p:cNvCxnSpPr>
          <p:nvPr/>
        </p:nvCxnSpPr>
        <p:spPr bwMode="auto">
          <a:xfrm rot="5400000" flipH="1" flipV="1">
            <a:off x="4723290" y="1943302"/>
            <a:ext cx="257501" cy="9156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a:stCxn id="20" idx="0"/>
            <a:endCxn id="24" idx="4"/>
          </p:cNvCxnSpPr>
          <p:nvPr/>
        </p:nvCxnSpPr>
        <p:spPr bwMode="auto">
          <a:xfrm rot="16200000" flipV="1">
            <a:off x="4954517" y="1803637"/>
            <a:ext cx="273267" cy="3866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6" name="Straight Connector 45"/>
          <p:cNvCxnSpPr>
            <a:stCxn id="19" idx="0"/>
            <a:endCxn id="24" idx="5"/>
          </p:cNvCxnSpPr>
          <p:nvPr/>
        </p:nvCxnSpPr>
        <p:spPr bwMode="auto">
          <a:xfrm rot="16200000" flipV="1">
            <a:off x="5273653" y="1523681"/>
            <a:ext cx="285206" cy="90309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Straight Connector 47"/>
          <p:cNvCxnSpPr>
            <a:stCxn id="12" idx="0"/>
            <a:endCxn id="24" idx="5"/>
          </p:cNvCxnSpPr>
          <p:nvPr/>
        </p:nvCxnSpPr>
        <p:spPr bwMode="auto">
          <a:xfrm rot="16200000" flipV="1">
            <a:off x="5867485" y="929849"/>
            <a:ext cx="269442" cy="207499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0" name="Straight Connector 49"/>
          <p:cNvCxnSpPr>
            <a:stCxn id="13" idx="0"/>
            <a:endCxn id="24" idx="5"/>
          </p:cNvCxnSpPr>
          <p:nvPr/>
        </p:nvCxnSpPr>
        <p:spPr bwMode="auto">
          <a:xfrm rot="16200000" flipV="1">
            <a:off x="6004120" y="793215"/>
            <a:ext cx="274697" cy="235352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Straight Connector 51"/>
          <p:cNvCxnSpPr>
            <a:stCxn id="15" idx="0"/>
            <a:endCxn id="24" idx="5"/>
          </p:cNvCxnSpPr>
          <p:nvPr/>
        </p:nvCxnSpPr>
        <p:spPr bwMode="auto">
          <a:xfrm rot="16200000" flipV="1">
            <a:off x="6151265" y="646069"/>
            <a:ext cx="264188" cy="263730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4" name="Straight Connector 53"/>
          <p:cNvCxnSpPr>
            <a:stCxn id="14" idx="0"/>
            <a:endCxn id="24" idx="5"/>
          </p:cNvCxnSpPr>
          <p:nvPr/>
        </p:nvCxnSpPr>
        <p:spPr bwMode="auto">
          <a:xfrm rot="16200000" flipV="1">
            <a:off x="6298409" y="498926"/>
            <a:ext cx="279953" cy="294735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5" name="Left Brace 54"/>
          <p:cNvSpPr/>
          <p:nvPr/>
        </p:nvSpPr>
        <p:spPr bwMode="auto">
          <a:xfrm flipH="1">
            <a:off x="8271641" y="1629104"/>
            <a:ext cx="210207" cy="840828"/>
          </a:xfrm>
          <a:prstGeom prst="lef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56" name="TextBox 55"/>
          <p:cNvSpPr txBox="1"/>
          <p:nvPr/>
        </p:nvSpPr>
        <p:spPr>
          <a:xfrm rot="16200000">
            <a:off x="8224333" y="1776248"/>
            <a:ext cx="994054" cy="584775"/>
          </a:xfrm>
          <a:prstGeom prst="rect">
            <a:avLst/>
          </a:prstGeom>
          <a:noFill/>
        </p:spPr>
        <p:txBody>
          <a:bodyPr wrap="none" rtlCol="0">
            <a:spAutoFit/>
          </a:bodyPr>
          <a:lstStyle/>
          <a:p>
            <a:r>
              <a:rPr lang="en-US" sz="1600" smtClean="0">
                <a:solidFill>
                  <a:srgbClr val="FF0000"/>
                </a:solidFill>
              </a:rPr>
              <a:t>Top-level</a:t>
            </a:r>
            <a:br>
              <a:rPr lang="en-US" sz="1600" smtClean="0">
                <a:solidFill>
                  <a:srgbClr val="FF0000"/>
                </a:solidFill>
              </a:rPr>
            </a:br>
            <a:r>
              <a:rPr lang="en-US" sz="1600" smtClean="0">
                <a:solidFill>
                  <a:srgbClr val="FF0000"/>
                </a:solidFill>
              </a:rPr>
              <a:t>domains</a:t>
            </a:r>
            <a:endParaRPr lang="en-US" sz="1600">
              <a:solidFill>
                <a:srgbClr val="FF0000"/>
              </a:solidFill>
            </a:endParaRPr>
          </a:p>
        </p:txBody>
      </p:sp>
      <p:sp>
        <p:nvSpPr>
          <p:cNvPr id="58" name="TextBox 57"/>
          <p:cNvSpPr txBox="1"/>
          <p:nvPr/>
        </p:nvSpPr>
        <p:spPr>
          <a:xfrm>
            <a:off x="3136648" y="2916620"/>
            <a:ext cx="459381" cy="338554"/>
          </a:xfrm>
          <a:prstGeom prst="rect">
            <a:avLst/>
          </a:prstGeom>
          <a:noFill/>
        </p:spPr>
        <p:txBody>
          <a:bodyPr wrap="none" rtlCol="0">
            <a:spAutoFit/>
          </a:bodyPr>
          <a:lstStyle/>
          <a:p>
            <a:r>
              <a:rPr lang="en-US" sz="1600" dirty="0" err="1" smtClean="0"/>
              <a:t>ulg</a:t>
            </a:r>
            <a:endParaRPr lang="en-US" sz="1600" dirty="0"/>
          </a:p>
        </p:txBody>
      </p:sp>
      <p:sp>
        <p:nvSpPr>
          <p:cNvPr id="59" name="TextBox 58"/>
          <p:cNvSpPr txBox="1"/>
          <p:nvPr/>
        </p:nvSpPr>
        <p:spPr>
          <a:xfrm>
            <a:off x="4336680" y="2911366"/>
            <a:ext cx="1033757" cy="338554"/>
          </a:xfrm>
          <a:prstGeom prst="rect">
            <a:avLst/>
          </a:prstGeom>
          <a:noFill/>
        </p:spPr>
        <p:txBody>
          <a:bodyPr wrap="none" rtlCol="0">
            <a:spAutoFit/>
          </a:bodyPr>
          <a:lstStyle/>
          <a:p>
            <a:r>
              <a:rPr lang="en-US" sz="1600" dirty="0" err="1" smtClean="0"/>
              <a:t>uclouvain</a:t>
            </a:r>
            <a:endParaRPr lang="en-US" sz="1600" dirty="0"/>
          </a:p>
        </p:txBody>
      </p:sp>
      <p:sp>
        <p:nvSpPr>
          <p:cNvPr id="60" name="TextBox 59"/>
          <p:cNvSpPr txBox="1"/>
          <p:nvPr/>
        </p:nvSpPr>
        <p:spPr>
          <a:xfrm>
            <a:off x="5229750" y="2874577"/>
            <a:ext cx="372218" cy="338554"/>
          </a:xfrm>
          <a:prstGeom prst="rect">
            <a:avLst/>
          </a:prstGeom>
          <a:noFill/>
        </p:spPr>
        <p:txBody>
          <a:bodyPr wrap="none" rtlCol="0">
            <a:spAutoFit/>
          </a:bodyPr>
          <a:lstStyle/>
          <a:p>
            <a:r>
              <a:rPr lang="en-US" sz="1600" smtClean="0"/>
              <a:t>...</a:t>
            </a:r>
            <a:endParaRPr lang="en-US" sz="1600"/>
          </a:p>
        </p:txBody>
      </p:sp>
      <p:cxnSp>
        <p:nvCxnSpPr>
          <p:cNvPr id="62" name="Straight Connector 61"/>
          <p:cNvCxnSpPr>
            <a:endCxn id="58" idx="0"/>
          </p:cNvCxnSpPr>
          <p:nvPr/>
        </p:nvCxnSpPr>
        <p:spPr bwMode="auto">
          <a:xfrm flipH="1">
            <a:off x="3366339" y="2440622"/>
            <a:ext cx="499241" cy="47599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6" name="Straight Connector 65"/>
          <p:cNvCxnSpPr>
            <a:endCxn id="59" idx="0"/>
          </p:cNvCxnSpPr>
          <p:nvPr/>
        </p:nvCxnSpPr>
        <p:spPr bwMode="auto">
          <a:xfrm>
            <a:off x="3867806" y="2480441"/>
            <a:ext cx="985753" cy="430925"/>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7" name="TextBox 66"/>
          <p:cNvSpPr txBox="1"/>
          <p:nvPr/>
        </p:nvSpPr>
        <p:spPr>
          <a:xfrm>
            <a:off x="3898402" y="3531475"/>
            <a:ext cx="641522" cy="338554"/>
          </a:xfrm>
          <a:prstGeom prst="rect">
            <a:avLst/>
          </a:prstGeom>
          <a:noFill/>
        </p:spPr>
        <p:txBody>
          <a:bodyPr wrap="none" rtlCol="0">
            <a:spAutoFit/>
          </a:bodyPr>
          <a:lstStyle/>
          <a:p>
            <a:r>
              <a:rPr lang="en-US" sz="1600" dirty="0" smtClean="0"/>
              <a:t>www</a:t>
            </a:r>
            <a:endParaRPr lang="en-US" sz="1600" dirty="0"/>
          </a:p>
        </p:txBody>
      </p:sp>
      <p:sp>
        <p:nvSpPr>
          <p:cNvPr id="68" name="TextBox 67"/>
          <p:cNvSpPr txBox="1"/>
          <p:nvPr/>
        </p:nvSpPr>
        <p:spPr>
          <a:xfrm>
            <a:off x="4532614" y="3526222"/>
            <a:ext cx="925654" cy="338554"/>
          </a:xfrm>
          <a:prstGeom prst="rect">
            <a:avLst/>
          </a:prstGeom>
          <a:noFill/>
        </p:spPr>
        <p:txBody>
          <a:bodyPr wrap="none" rtlCol="0">
            <a:spAutoFit/>
          </a:bodyPr>
          <a:lstStyle/>
          <a:p>
            <a:r>
              <a:rPr lang="en-US" sz="1600" dirty="0" err="1" smtClean="0"/>
              <a:t>icampus</a:t>
            </a:r>
            <a:endParaRPr lang="en-US" sz="1600" dirty="0"/>
          </a:p>
        </p:txBody>
      </p:sp>
      <p:sp>
        <p:nvSpPr>
          <p:cNvPr id="69" name="TextBox 68"/>
          <p:cNvSpPr txBox="1"/>
          <p:nvPr/>
        </p:nvSpPr>
        <p:spPr>
          <a:xfrm>
            <a:off x="5497559" y="3531477"/>
            <a:ext cx="864339" cy="338554"/>
          </a:xfrm>
          <a:prstGeom prst="rect">
            <a:avLst/>
          </a:prstGeom>
          <a:noFill/>
        </p:spPr>
        <p:txBody>
          <a:bodyPr wrap="none" rtlCol="0">
            <a:spAutoFit/>
          </a:bodyPr>
          <a:lstStyle/>
          <a:p>
            <a:r>
              <a:rPr lang="en-US" sz="1600" dirty="0" smtClean="0"/>
              <a:t>student</a:t>
            </a:r>
            <a:endParaRPr lang="en-US" sz="1600" dirty="0"/>
          </a:p>
        </p:txBody>
      </p:sp>
      <p:cxnSp>
        <p:nvCxnSpPr>
          <p:cNvPr id="71" name="Straight Connector 70"/>
          <p:cNvCxnSpPr>
            <a:stCxn id="59" idx="2"/>
            <a:endCxn id="67" idx="0"/>
          </p:cNvCxnSpPr>
          <p:nvPr/>
        </p:nvCxnSpPr>
        <p:spPr bwMode="auto">
          <a:xfrm flipH="1">
            <a:off x="4219163" y="3249920"/>
            <a:ext cx="634396" cy="28155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3" name="Straight Connector 72"/>
          <p:cNvCxnSpPr>
            <a:stCxn id="59" idx="2"/>
            <a:endCxn id="68" idx="0"/>
          </p:cNvCxnSpPr>
          <p:nvPr/>
        </p:nvCxnSpPr>
        <p:spPr bwMode="auto">
          <a:xfrm>
            <a:off x="4853559" y="3249920"/>
            <a:ext cx="141882" cy="2763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5" name="Straight Connector 74"/>
          <p:cNvCxnSpPr>
            <a:stCxn id="59" idx="2"/>
            <a:endCxn id="69" idx="0"/>
          </p:cNvCxnSpPr>
          <p:nvPr/>
        </p:nvCxnSpPr>
        <p:spPr bwMode="auto">
          <a:xfrm>
            <a:off x="4853559" y="3249920"/>
            <a:ext cx="1076170" cy="28155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4" name="TextBox 83"/>
          <p:cNvSpPr txBox="1"/>
          <p:nvPr/>
        </p:nvSpPr>
        <p:spPr>
          <a:xfrm>
            <a:off x="1084431" y="2963917"/>
            <a:ext cx="790602" cy="338554"/>
          </a:xfrm>
          <a:prstGeom prst="rect">
            <a:avLst/>
          </a:prstGeom>
          <a:noFill/>
        </p:spPr>
        <p:txBody>
          <a:bodyPr wrap="none" rtlCol="0">
            <a:spAutoFit/>
          </a:bodyPr>
          <a:lstStyle/>
          <a:p>
            <a:r>
              <a:rPr lang="en-US" sz="1600" smtClean="0"/>
              <a:t>google</a:t>
            </a:r>
            <a:endParaRPr lang="en-US" sz="1600"/>
          </a:p>
        </p:txBody>
      </p:sp>
      <p:sp>
        <p:nvSpPr>
          <p:cNvPr id="85" name="TextBox 84"/>
          <p:cNvSpPr txBox="1"/>
          <p:nvPr/>
        </p:nvSpPr>
        <p:spPr>
          <a:xfrm>
            <a:off x="1826770" y="2969173"/>
            <a:ext cx="998095" cy="338554"/>
          </a:xfrm>
          <a:prstGeom prst="rect">
            <a:avLst/>
          </a:prstGeom>
          <a:noFill/>
        </p:spPr>
        <p:txBody>
          <a:bodyPr wrap="none" rtlCol="0">
            <a:spAutoFit/>
          </a:bodyPr>
          <a:lstStyle/>
          <a:p>
            <a:r>
              <a:rPr lang="en-US" sz="1600" smtClean="0"/>
              <a:t>facebook</a:t>
            </a:r>
            <a:endParaRPr lang="en-US" sz="1600"/>
          </a:p>
        </p:txBody>
      </p:sp>
      <p:sp>
        <p:nvSpPr>
          <p:cNvPr id="86" name="TextBox 85"/>
          <p:cNvSpPr txBox="1"/>
          <p:nvPr/>
        </p:nvSpPr>
        <p:spPr>
          <a:xfrm>
            <a:off x="499841" y="2974429"/>
            <a:ext cx="614464" cy="338554"/>
          </a:xfrm>
          <a:prstGeom prst="rect">
            <a:avLst/>
          </a:prstGeom>
          <a:noFill/>
        </p:spPr>
        <p:txBody>
          <a:bodyPr wrap="none" rtlCol="0">
            <a:spAutoFit/>
          </a:bodyPr>
          <a:lstStyle/>
          <a:p>
            <a:r>
              <a:rPr lang="en-US" sz="1600" smtClean="0"/>
              <a:t>ebay</a:t>
            </a:r>
            <a:endParaRPr lang="en-US" sz="1600"/>
          </a:p>
        </p:txBody>
      </p:sp>
      <p:cxnSp>
        <p:nvCxnSpPr>
          <p:cNvPr id="88" name="Straight Connector 87"/>
          <p:cNvCxnSpPr>
            <a:stCxn id="86" idx="0"/>
            <a:endCxn id="9" idx="2"/>
          </p:cNvCxnSpPr>
          <p:nvPr/>
        </p:nvCxnSpPr>
        <p:spPr bwMode="auto">
          <a:xfrm rot="5400000" flipH="1" flipV="1">
            <a:off x="1002624" y="2245072"/>
            <a:ext cx="533806" cy="9249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0" name="Straight Connector 89"/>
          <p:cNvCxnSpPr>
            <a:stCxn id="84" idx="0"/>
            <a:endCxn id="9" idx="2"/>
          </p:cNvCxnSpPr>
          <p:nvPr/>
        </p:nvCxnSpPr>
        <p:spPr bwMode="auto">
          <a:xfrm rot="5400000" flipH="1" flipV="1">
            <a:off x="1344209" y="2576146"/>
            <a:ext cx="523294" cy="25224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2" name="Straight Connector 91"/>
          <p:cNvCxnSpPr>
            <a:stCxn id="85" idx="0"/>
            <a:endCxn id="9" idx="2"/>
          </p:cNvCxnSpPr>
          <p:nvPr/>
        </p:nvCxnSpPr>
        <p:spPr bwMode="auto">
          <a:xfrm rot="16200000" flipV="1">
            <a:off x="1764625" y="2407979"/>
            <a:ext cx="528550" cy="59383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5" name="TextBox 94"/>
          <p:cNvSpPr txBox="1"/>
          <p:nvPr/>
        </p:nvSpPr>
        <p:spPr>
          <a:xfrm>
            <a:off x="829318" y="3589283"/>
            <a:ext cx="596638" cy="338554"/>
          </a:xfrm>
          <a:prstGeom prst="rect">
            <a:avLst/>
          </a:prstGeom>
          <a:noFill/>
        </p:spPr>
        <p:txBody>
          <a:bodyPr wrap="none" rtlCol="0">
            <a:spAutoFit/>
          </a:bodyPr>
          <a:lstStyle/>
          <a:p>
            <a:r>
              <a:rPr lang="en-US" sz="1600" smtClean="0"/>
              <a:t>docs</a:t>
            </a:r>
            <a:endParaRPr lang="en-US" sz="1600"/>
          </a:p>
        </p:txBody>
      </p:sp>
      <p:sp>
        <p:nvSpPr>
          <p:cNvPr id="96" name="TextBox 95"/>
          <p:cNvSpPr txBox="1"/>
          <p:nvPr/>
        </p:nvSpPr>
        <p:spPr>
          <a:xfrm>
            <a:off x="1435887" y="3584029"/>
            <a:ext cx="802400" cy="338554"/>
          </a:xfrm>
          <a:prstGeom prst="rect">
            <a:avLst/>
          </a:prstGeom>
          <a:noFill/>
        </p:spPr>
        <p:txBody>
          <a:bodyPr wrap="none" rtlCol="0">
            <a:spAutoFit/>
          </a:bodyPr>
          <a:lstStyle/>
          <a:p>
            <a:r>
              <a:rPr lang="en-US" sz="1600" smtClean="0"/>
              <a:t>groups</a:t>
            </a:r>
            <a:endParaRPr lang="en-US" sz="1600"/>
          </a:p>
        </p:txBody>
      </p:sp>
      <p:sp>
        <p:nvSpPr>
          <p:cNvPr id="97" name="TextBox 96"/>
          <p:cNvSpPr txBox="1"/>
          <p:nvPr/>
        </p:nvSpPr>
        <p:spPr>
          <a:xfrm>
            <a:off x="2197515" y="3552493"/>
            <a:ext cx="372218" cy="338554"/>
          </a:xfrm>
          <a:prstGeom prst="rect">
            <a:avLst/>
          </a:prstGeom>
          <a:noFill/>
        </p:spPr>
        <p:txBody>
          <a:bodyPr wrap="none" rtlCol="0">
            <a:spAutoFit/>
          </a:bodyPr>
          <a:lstStyle/>
          <a:p>
            <a:r>
              <a:rPr lang="en-US" sz="1600" smtClean="0"/>
              <a:t>...</a:t>
            </a:r>
            <a:endParaRPr lang="en-US" sz="1600"/>
          </a:p>
        </p:txBody>
      </p:sp>
      <p:cxnSp>
        <p:nvCxnSpPr>
          <p:cNvPr id="99" name="Straight Connector 98"/>
          <p:cNvCxnSpPr>
            <a:stCxn id="95" idx="0"/>
            <a:endCxn id="84" idx="2"/>
          </p:cNvCxnSpPr>
          <p:nvPr/>
        </p:nvCxnSpPr>
        <p:spPr bwMode="auto">
          <a:xfrm rot="5400000" flipH="1" flipV="1">
            <a:off x="1160278" y="3269830"/>
            <a:ext cx="286812" cy="35209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1" name="Straight Connector 100"/>
          <p:cNvCxnSpPr>
            <a:stCxn id="96" idx="0"/>
            <a:endCxn id="84" idx="2"/>
          </p:cNvCxnSpPr>
          <p:nvPr/>
        </p:nvCxnSpPr>
        <p:spPr bwMode="auto">
          <a:xfrm rot="16200000" flipV="1">
            <a:off x="1517631" y="3264572"/>
            <a:ext cx="281558" cy="35735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0" name="Straight Connector 69"/>
          <p:cNvCxnSpPr>
            <a:stCxn id="69" idx="2"/>
            <a:endCxn id="72" idx="0"/>
          </p:cNvCxnSpPr>
          <p:nvPr/>
        </p:nvCxnSpPr>
        <p:spPr bwMode="auto">
          <a:xfrm>
            <a:off x="5929729" y="3870031"/>
            <a:ext cx="166372" cy="22152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2" name="TextBox 71"/>
          <p:cNvSpPr txBox="1"/>
          <p:nvPr/>
        </p:nvSpPr>
        <p:spPr>
          <a:xfrm>
            <a:off x="5816767" y="4091552"/>
            <a:ext cx="558667" cy="338554"/>
          </a:xfrm>
          <a:prstGeom prst="rect">
            <a:avLst/>
          </a:prstGeom>
          <a:noFill/>
        </p:spPr>
        <p:txBody>
          <a:bodyPr wrap="none" rtlCol="0">
            <a:spAutoFit/>
          </a:bodyPr>
          <a:lstStyle/>
          <a:p>
            <a:r>
              <a:rPr lang="en-US" sz="1600" dirty="0" smtClean="0"/>
              <a:t>mail</a:t>
            </a:r>
            <a:endParaRPr lang="en-US" sz="1600" dirty="0"/>
          </a:p>
        </p:txBody>
      </p:sp>
    </p:spTree>
    <p:extLst>
      <p:ext uri="{BB962C8B-B14F-4D97-AF65-F5344CB8AC3E}">
        <p14:creationId xmlns:p14="http://schemas.microsoft.com/office/powerpoint/2010/main" val="4167137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 end="1"/>
                                            </p:txEl>
                                          </p:spTgt>
                                        </p:tgtEl>
                                        <p:attrNameLst>
                                          <p:attrName>style.visibility</p:attrName>
                                        </p:attrNameLst>
                                      </p:cBhvr>
                                      <p:to>
                                        <p:strVal val="visible"/>
                                      </p:to>
                                    </p:set>
                                  </p:childTnLst>
                                </p:cTn>
                              </p:par>
                            </p:childTnLst>
                          </p:cTn>
                        </p:par>
                        <p:par>
                          <p:cTn id="55" fill="hold">
                            <p:stCondLst>
                              <p:cond delay="0"/>
                            </p:stCondLst>
                            <p:childTnLst>
                              <p:par>
                                <p:cTn id="56" presetID="16" presetClass="entr" presetSubtype="42" fill="hold" grpId="0" nodeType="after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barn(outHorizontal)">
                                      <p:cBhvr>
                                        <p:cTn id="58" dur="500"/>
                                        <p:tgtEl>
                                          <p:spTgt spid="55"/>
                                        </p:tgtEl>
                                      </p:cBhvr>
                                    </p:animEffec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5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2" end="2"/>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
                                            <p:txEl>
                                              <p:pRg st="5" end="5"/>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7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p:bldP spid="58" grpId="0"/>
      <p:bldP spid="59" grpId="0"/>
      <p:bldP spid="60" grpId="0"/>
      <p:bldP spid="67" grpId="0"/>
      <p:bldP spid="68" grpId="0"/>
      <p:bldP spid="69" grpId="0"/>
      <p:bldP spid="84" grpId="0"/>
      <p:bldP spid="85" grpId="0"/>
      <p:bldP spid="86" grpId="0"/>
      <p:bldP spid="95" grpId="0"/>
      <p:bldP spid="96" grpId="0"/>
      <p:bldP spid="97" grpId="0"/>
      <p:bldP spid="7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000027" y="2096813"/>
            <a:ext cx="483402" cy="338554"/>
          </a:xfrm>
          <a:prstGeom prst="rect">
            <a:avLst/>
          </a:prstGeom>
          <a:noFill/>
        </p:spPr>
        <p:txBody>
          <a:bodyPr wrap="none" rtlCol="0">
            <a:spAutoFit/>
          </a:bodyPr>
          <a:lstStyle/>
          <a:p>
            <a:r>
              <a:rPr lang="en-US" sz="1600" smtClean="0"/>
              <a:t>org</a:t>
            </a:r>
            <a:endParaRPr lang="en-US" sz="1600"/>
          </a:p>
        </p:txBody>
      </p:sp>
      <p:sp>
        <p:nvSpPr>
          <p:cNvPr id="2" name="Title 1"/>
          <p:cNvSpPr>
            <a:spLocks noGrp="1"/>
          </p:cNvSpPr>
          <p:nvPr>
            <p:ph type="title"/>
          </p:nvPr>
        </p:nvSpPr>
        <p:spPr/>
        <p:txBody>
          <a:bodyPr/>
          <a:lstStyle/>
          <a:p>
            <a:r>
              <a:rPr lang="en-US" smtClean="0"/>
              <a:t>Name servers</a:t>
            </a:r>
            <a:endParaRPr lang="en-US"/>
          </a:p>
        </p:txBody>
      </p:sp>
      <p:sp>
        <p:nvSpPr>
          <p:cNvPr id="3" name="Content Placeholder 2"/>
          <p:cNvSpPr>
            <a:spLocks noGrp="1"/>
          </p:cNvSpPr>
          <p:nvPr>
            <p:ph idx="1"/>
          </p:nvPr>
        </p:nvSpPr>
        <p:spPr>
          <a:xfrm>
            <a:off x="914399" y="4246180"/>
            <a:ext cx="7956331" cy="2196662"/>
          </a:xfrm>
        </p:spPr>
        <p:txBody>
          <a:bodyPr/>
          <a:lstStyle/>
          <a:p>
            <a:r>
              <a:rPr lang="en-US" smtClean="0"/>
              <a:t>Namespace is divided into zones</a:t>
            </a:r>
          </a:p>
          <a:p>
            <a:pPr lvl="1"/>
            <a:r>
              <a:rPr lang="en-US" smtClean="0"/>
              <a:t>TLDs belong to the root zone</a:t>
            </a:r>
          </a:p>
          <a:p>
            <a:r>
              <a:rPr lang="en-US" smtClean="0"/>
              <a:t>Each zone has an authoritative name server</a:t>
            </a:r>
          </a:p>
          <a:p>
            <a:pPr lvl="1"/>
            <a:r>
              <a:rPr lang="en-US" smtClean="0"/>
              <a:t>Authoritative server knows, for each name in its zone, which machine corresponds to a given name, or which other name server is responsible </a:t>
            </a:r>
          </a:p>
        </p:txBody>
      </p:sp>
      <p:sp>
        <p:nvSpPr>
          <p:cNvPr id="4" name="Slide Number Placeholder 3"/>
          <p:cNvSpPr>
            <a:spLocks noGrp="1"/>
          </p:cNvSpPr>
          <p:nvPr>
            <p:ph type="sldNum" sz="quarter" idx="10"/>
          </p:nvPr>
        </p:nvSpPr>
        <p:spPr/>
        <p:txBody>
          <a:bodyPr/>
          <a:lstStyle/>
          <a:p>
            <a:fld id="{103F590D-1EE3-4679-BAB2-47D8C4772F51}" type="slidenum">
              <a:rPr lang="en-GB" smtClean="0"/>
              <a:pPr/>
              <a:t>31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3637265" y="2102069"/>
            <a:ext cx="519693" cy="338554"/>
          </a:xfrm>
          <a:prstGeom prst="rect">
            <a:avLst/>
          </a:prstGeom>
          <a:noFill/>
        </p:spPr>
        <p:txBody>
          <a:bodyPr wrap="square" rtlCol="0">
            <a:spAutoFit/>
          </a:bodyPr>
          <a:lstStyle/>
          <a:p>
            <a:r>
              <a:rPr lang="en-US" sz="1600" dirty="0" smtClean="0"/>
              <a:t>be</a:t>
            </a:r>
            <a:endParaRPr lang="en-US" sz="1600" dirty="0"/>
          </a:p>
        </p:txBody>
      </p:sp>
      <p:sp>
        <p:nvSpPr>
          <p:cNvPr id="7" name="TextBox 6"/>
          <p:cNvSpPr txBox="1"/>
          <p:nvPr/>
        </p:nvSpPr>
        <p:spPr>
          <a:xfrm>
            <a:off x="2427131" y="2096813"/>
            <a:ext cx="512064" cy="338554"/>
          </a:xfrm>
          <a:prstGeom prst="rect">
            <a:avLst/>
          </a:prstGeom>
          <a:noFill/>
        </p:spPr>
        <p:txBody>
          <a:bodyPr wrap="none" rtlCol="0">
            <a:spAutoFit/>
          </a:bodyPr>
          <a:lstStyle/>
          <a:p>
            <a:r>
              <a:rPr lang="en-US" sz="1600" smtClean="0"/>
              <a:t>gov</a:t>
            </a:r>
            <a:endParaRPr lang="en-US" sz="1600"/>
          </a:p>
        </p:txBody>
      </p:sp>
      <p:sp>
        <p:nvSpPr>
          <p:cNvPr id="8" name="TextBox 7"/>
          <p:cNvSpPr txBox="1"/>
          <p:nvPr/>
        </p:nvSpPr>
        <p:spPr>
          <a:xfrm>
            <a:off x="2878096" y="2096813"/>
            <a:ext cx="450957" cy="338554"/>
          </a:xfrm>
          <a:prstGeom prst="rect">
            <a:avLst/>
          </a:prstGeom>
          <a:noFill/>
        </p:spPr>
        <p:txBody>
          <a:bodyPr wrap="none" rtlCol="0">
            <a:spAutoFit/>
          </a:bodyPr>
          <a:lstStyle/>
          <a:p>
            <a:r>
              <a:rPr lang="en-US" sz="1600" smtClean="0"/>
              <a:t>mil</a:t>
            </a:r>
            <a:endParaRPr lang="en-US" sz="1600"/>
          </a:p>
        </p:txBody>
      </p:sp>
      <p:sp>
        <p:nvSpPr>
          <p:cNvPr id="9" name="TextBox 8"/>
          <p:cNvSpPr txBox="1"/>
          <p:nvPr/>
        </p:nvSpPr>
        <p:spPr>
          <a:xfrm>
            <a:off x="1449692" y="2102069"/>
            <a:ext cx="564578" cy="338554"/>
          </a:xfrm>
          <a:prstGeom prst="rect">
            <a:avLst/>
          </a:prstGeom>
          <a:noFill/>
        </p:spPr>
        <p:txBody>
          <a:bodyPr wrap="none" rtlCol="0">
            <a:spAutoFit/>
          </a:bodyPr>
          <a:lstStyle/>
          <a:p>
            <a:r>
              <a:rPr lang="en-US" sz="1600" smtClean="0"/>
              <a:t>com</a:t>
            </a:r>
            <a:endParaRPr lang="en-US" sz="1600"/>
          </a:p>
        </p:txBody>
      </p:sp>
      <p:sp>
        <p:nvSpPr>
          <p:cNvPr id="11" name="TextBox 10"/>
          <p:cNvSpPr txBox="1"/>
          <p:nvPr/>
        </p:nvSpPr>
        <p:spPr>
          <a:xfrm>
            <a:off x="3265565" y="2096814"/>
            <a:ext cx="474810" cy="338554"/>
          </a:xfrm>
          <a:prstGeom prst="rect">
            <a:avLst/>
          </a:prstGeom>
          <a:noFill/>
        </p:spPr>
        <p:txBody>
          <a:bodyPr wrap="none" rtlCol="0">
            <a:spAutoFit/>
          </a:bodyPr>
          <a:lstStyle/>
          <a:p>
            <a:r>
              <a:rPr lang="en-US" sz="1600" smtClean="0"/>
              <a:t>net</a:t>
            </a:r>
            <a:endParaRPr lang="en-US" sz="1600"/>
          </a:p>
        </p:txBody>
      </p:sp>
      <p:sp>
        <p:nvSpPr>
          <p:cNvPr id="12" name="TextBox 11"/>
          <p:cNvSpPr txBox="1"/>
          <p:nvPr/>
        </p:nvSpPr>
        <p:spPr>
          <a:xfrm>
            <a:off x="6836763" y="2102068"/>
            <a:ext cx="405881" cy="338554"/>
          </a:xfrm>
          <a:prstGeom prst="rect">
            <a:avLst/>
          </a:prstGeom>
          <a:noFill/>
        </p:spPr>
        <p:txBody>
          <a:bodyPr wrap="none" rtlCol="0">
            <a:spAutoFit/>
          </a:bodyPr>
          <a:lstStyle/>
          <a:p>
            <a:r>
              <a:rPr lang="en-US" sz="1600" smtClean="0"/>
              <a:t>de</a:t>
            </a:r>
            <a:endParaRPr lang="en-US" sz="1600"/>
          </a:p>
        </p:txBody>
      </p:sp>
      <p:sp>
        <p:nvSpPr>
          <p:cNvPr id="13" name="TextBox 12"/>
          <p:cNvSpPr txBox="1"/>
          <p:nvPr/>
        </p:nvSpPr>
        <p:spPr>
          <a:xfrm>
            <a:off x="7156677" y="2107323"/>
            <a:ext cx="323102" cy="338554"/>
          </a:xfrm>
          <a:prstGeom prst="rect">
            <a:avLst/>
          </a:prstGeom>
          <a:noFill/>
        </p:spPr>
        <p:txBody>
          <a:bodyPr wrap="none" rtlCol="0">
            <a:spAutoFit/>
          </a:bodyPr>
          <a:lstStyle/>
          <a:p>
            <a:r>
              <a:rPr lang="en-US" sz="1600" smtClean="0"/>
              <a:t>fr</a:t>
            </a:r>
            <a:endParaRPr lang="en-US" sz="1600"/>
          </a:p>
        </p:txBody>
      </p:sp>
      <p:sp>
        <p:nvSpPr>
          <p:cNvPr id="14" name="TextBox 13"/>
          <p:cNvSpPr txBox="1"/>
          <p:nvPr/>
        </p:nvSpPr>
        <p:spPr>
          <a:xfrm>
            <a:off x="7711525" y="2112579"/>
            <a:ext cx="401072" cy="338554"/>
          </a:xfrm>
          <a:prstGeom prst="rect">
            <a:avLst/>
          </a:prstGeom>
          <a:noFill/>
        </p:spPr>
        <p:txBody>
          <a:bodyPr wrap="none" rtlCol="0">
            <a:spAutoFit/>
          </a:bodyPr>
          <a:lstStyle/>
          <a:p>
            <a:r>
              <a:rPr lang="en-US" sz="1600" smtClean="0"/>
              <a:t>uk</a:t>
            </a:r>
            <a:endParaRPr lang="en-US" sz="1600"/>
          </a:p>
        </p:txBody>
      </p:sp>
      <p:sp>
        <p:nvSpPr>
          <p:cNvPr id="15" name="TextBox 14"/>
          <p:cNvSpPr txBox="1"/>
          <p:nvPr/>
        </p:nvSpPr>
        <p:spPr>
          <a:xfrm>
            <a:off x="7407083" y="2096814"/>
            <a:ext cx="389851" cy="338554"/>
          </a:xfrm>
          <a:prstGeom prst="rect">
            <a:avLst/>
          </a:prstGeom>
          <a:noFill/>
        </p:spPr>
        <p:txBody>
          <a:bodyPr wrap="none" rtlCol="0">
            <a:spAutoFit/>
          </a:bodyPr>
          <a:lstStyle/>
          <a:p>
            <a:r>
              <a:rPr lang="en-US" sz="1600" smtClean="0"/>
              <a:t>sg</a:t>
            </a:r>
            <a:endParaRPr lang="en-US" sz="1600"/>
          </a:p>
        </p:txBody>
      </p:sp>
      <p:sp>
        <p:nvSpPr>
          <p:cNvPr id="17" name="TextBox 16"/>
          <p:cNvSpPr txBox="1"/>
          <p:nvPr/>
        </p:nvSpPr>
        <p:spPr>
          <a:xfrm>
            <a:off x="792089" y="2096814"/>
            <a:ext cx="587020" cy="338554"/>
          </a:xfrm>
          <a:prstGeom prst="rect">
            <a:avLst/>
          </a:prstGeom>
          <a:noFill/>
        </p:spPr>
        <p:txBody>
          <a:bodyPr wrap="none" rtlCol="0">
            <a:spAutoFit/>
          </a:bodyPr>
          <a:lstStyle/>
          <a:p>
            <a:r>
              <a:rPr lang="en-US" sz="1600" smtClean="0"/>
              <a:t>arpa</a:t>
            </a:r>
            <a:endParaRPr lang="en-US" sz="1600"/>
          </a:p>
        </p:txBody>
      </p:sp>
      <p:sp>
        <p:nvSpPr>
          <p:cNvPr id="19" name="TextBox 18"/>
          <p:cNvSpPr txBox="1"/>
          <p:nvPr/>
        </p:nvSpPr>
        <p:spPr>
          <a:xfrm>
            <a:off x="5524600" y="2117832"/>
            <a:ext cx="686405" cy="338554"/>
          </a:xfrm>
          <a:prstGeom prst="rect">
            <a:avLst/>
          </a:prstGeom>
          <a:noFill/>
        </p:spPr>
        <p:txBody>
          <a:bodyPr wrap="none" rtlCol="0">
            <a:spAutoFit/>
          </a:bodyPr>
          <a:lstStyle/>
          <a:p>
            <a:r>
              <a:rPr lang="en-US" sz="1600" smtClean="0"/>
              <a:t>name</a:t>
            </a:r>
            <a:endParaRPr lang="en-US" sz="1600"/>
          </a:p>
        </p:txBody>
      </p:sp>
      <p:sp>
        <p:nvSpPr>
          <p:cNvPr id="20" name="TextBox 19"/>
          <p:cNvSpPr txBox="1"/>
          <p:nvPr/>
        </p:nvSpPr>
        <p:spPr>
          <a:xfrm>
            <a:off x="5024023" y="2133599"/>
            <a:ext cx="520912" cy="338554"/>
          </a:xfrm>
          <a:prstGeom prst="rect">
            <a:avLst/>
          </a:prstGeom>
          <a:noFill/>
        </p:spPr>
        <p:txBody>
          <a:bodyPr wrap="none" rtlCol="0">
            <a:spAutoFit/>
          </a:bodyPr>
          <a:lstStyle/>
          <a:p>
            <a:r>
              <a:rPr lang="en-US" sz="1600" smtClean="0"/>
              <a:t>info</a:t>
            </a:r>
            <a:endParaRPr lang="en-US" sz="1600"/>
          </a:p>
        </p:txBody>
      </p:sp>
      <p:sp>
        <p:nvSpPr>
          <p:cNvPr id="21" name="TextBox 20"/>
          <p:cNvSpPr txBox="1"/>
          <p:nvPr/>
        </p:nvSpPr>
        <p:spPr>
          <a:xfrm>
            <a:off x="4588090" y="2117833"/>
            <a:ext cx="436338" cy="338554"/>
          </a:xfrm>
          <a:prstGeom prst="rect">
            <a:avLst/>
          </a:prstGeom>
          <a:noFill/>
        </p:spPr>
        <p:txBody>
          <a:bodyPr wrap="none" rtlCol="0">
            <a:spAutoFit/>
          </a:bodyPr>
          <a:lstStyle/>
          <a:p>
            <a:r>
              <a:rPr lang="en-US" sz="1600" smtClean="0"/>
              <a:t>biz</a:t>
            </a:r>
            <a:endParaRPr lang="en-US" sz="1600"/>
          </a:p>
        </p:txBody>
      </p:sp>
      <p:sp>
        <p:nvSpPr>
          <p:cNvPr id="22" name="TextBox 21"/>
          <p:cNvSpPr txBox="1"/>
          <p:nvPr/>
        </p:nvSpPr>
        <p:spPr>
          <a:xfrm>
            <a:off x="6117875" y="2081047"/>
            <a:ext cx="372218" cy="338554"/>
          </a:xfrm>
          <a:prstGeom prst="rect">
            <a:avLst/>
          </a:prstGeom>
          <a:noFill/>
        </p:spPr>
        <p:txBody>
          <a:bodyPr wrap="none" rtlCol="0">
            <a:spAutoFit/>
          </a:bodyPr>
          <a:lstStyle/>
          <a:p>
            <a:r>
              <a:rPr lang="en-US" sz="1600" smtClean="0"/>
              <a:t>...</a:t>
            </a:r>
            <a:endParaRPr lang="en-US" sz="1600"/>
          </a:p>
        </p:txBody>
      </p:sp>
      <p:sp>
        <p:nvSpPr>
          <p:cNvPr id="24" name="Oval 23"/>
          <p:cNvSpPr/>
          <p:nvPr/>
        </p:nvSpPr>
        <p:spPr bwMode="auto">
          <a:xfrm>
            <a:off x="4803227" y="1671145"/>
            <a:ext cx="189187" cy="189187"/>
          </a:xfrm>
          <a:prstGeom prst="ellipse">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26" name="Straight Connector 25"/>
          <p:cNvCxnSpPr>
            <a:stCxn id="17" idx="0"/>
            <a:endCxn id="24" idx="3"/>
          </p:cNvCxnSpPr>
          <p:nvPr/>
        </p:nvCxnSpPr>
        <p:spPr bwMode="auto">
          <a:xfrm rot="5400000" flipH="1" flipV="1">
            <a:off x="2826172" y="92053"/>
            <a:ext cx="264188" cy="37453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a:stCxn id="9" idx="0"/>
            <a:endCxn id="24" idx="3"/>
          </p:cNvCxnSpPr>
          <p:nvPr/>
        </p:nvCxnSpPr>
        <p:spPr bwMode="auto">
          <a:xfrm rot="5400000" flipH="1" flipV="1">
            <a:off x="3146736" y="417872"/>
            <a:ext cx="269443" cy="309895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a:stCxn id="6" idx="0"/>
            <a:endCxn id="24" idx="4"/>
          </p:cNvCxnSpPr>
          <p:nvPr/>
        </p:nvCxnSpPr>
        <p:spPr bwMode="auto">
          <a:xfrm rot="5400000" flipH="1" flipV="1">
            <a:off x="4276598" y="1480847"/>
            <a:ext cx="241737" cy="100070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a:stCxn id="7" idx="0"/>
            <a:endCxn id="24" idx="4"/>
          </p:cNvCxnSpPr>
          <p:nvPr/>
        </p:nvCxnSpPr>
        <p:spPr bwMode="auto">
          <a:xfrm rot="5400000" flipH="1" flipV="1">
            <a:off x="3672252" y="871244"/>
            <a:ext cx="236481" cy="22146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Straight Connector 34"/>
          <p:cNvCxnSpPr>
            <a:stCxn id="8" idx="0"/>
            <a:endCxn id="24" idx="4"/>
          </p:cNvCxnSpPr>
          <p:nvPr/>
        </p:nvCxnSpPr>
        <p:spPr bwMode="auto">
          <a:xfrm rot="5400000" flipH="1" flipV="1">
            <a:off x="3882458" y="1081450"/>
            <a:ext cx="236481" cy="17942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7" name="Straight Connector 36"/>
          <p:cNvCxnSpPr>
            <a:stCxn id="11" idx="0"/>
            <a:endCxn id="24" idx="4"/>
          </p:cNvCxnSpPr>
          <p:nvPr/>
        </p:nvCxnSpPr>
        <p:spPr bwMode="auto">
          <a:xfrm rot="5400000" flipH="1" flipV="1">
            <a:off x="4082154" y="1281148"/>
            <a:ext cx="236482" cy="139485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Straight Connector 39"/>
          <p:cNvCxnSpPr>
            <a:stCxn id="10" idx="0"/>
            <a:endCxn id="24" idx="4"/>
          </p:cNvCxnSpPr>
          <p:nvPr/>
        </p:nvCxnSpPr>
        <p:spPr bwMode="auto">
          <a:xfrm rot="5400000" flipH="1" flipV="1">
            <a:off x="3451534" y="650527"/>
            <a:ext cx="236481" cy="26560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Straight Connector 41"/>
          <p:cNvCxnSpPr>
            <a:stCxn id="21" idx="0"/>
            <a:endCxn id="24" idx="4"/>
          </p:cNvCxnSpPr>
          <p:nvPr/>
        </p:nvCxnSpPr>
        <p:spPr bwMode="auto">
          <a:xfrm rot="5400000" flipH="1" flipV="1">
            <a:off x="4723290" y="1943302"/>
            <a:ext cx="257501" cy="9156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a:stCxn id="20" idx="0"/>
            <a:endCxn id="24" idx="4"/>
          </p:cNvCxnSpPr>
          <p:nvPr/>
        </p:nvCxnSpPr>
        <p:spPr bwMode="auto">
          <a:xfrm rot="16200000" flipV="1">
            <a:off x="4954517" y="1803637"/>
            <a:ext cx="273267" cy="3866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6" name="Straight Connector 45"/>
          <p:cNvCxnSpPr>
            <a:stCxn id="19" idx="0"/>
            <a:endCxn id="24" idx="5"/>
          </p:cNvCxnSpPr>
          <p:nvPr/>
        </p:nvCxnSpPr>
        <p:spPr bwMode="auto">
          <a:xfrm rot="16200000" flipV="1">
            <a:off x="5273653" y="1523681"/>
            <a:ext cx="285206" cy="90309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Straight Connector 47"/>
          <p:cNvCxnSpPr>
            <a:stCxn id="12" idx="0"/>
            <a:endCxn id="24" idx="5"/>
          </p:cNvCxnSpPr>
          <p:nvPr/>
        </p:nvCxnSpPr>
        <p:spPr bwMode="auto">
          <a:xfrm rot="16200000" flipV="1">
            <a:off x="5867485" y="929849"/>
            <a:ext cx="269442" cy="207499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0" name="Straight Connector 49"/>
          <p:cNvCxnSpPr>
            <a:stCxn id="13" idx="0"/>
            <a:endCxn id="24" idx="5"/>
          </p:cNvCxnSpPr>
          <p:nvPr/>
        </p:nvCxnSpPr>
        <p:spPr bwMode="auto">
          <a:xfrm rot="16200000" flipV="1">
            <a:off x="6004120" y="793215"/>
            <a:ext cx="274697" cy="235352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Straight Connector 51"/>
          <p:cNvCxnSpPr>
            <a:stCxn id="15" idx="0"/>
            <a:endCxn id="24" idx="5"/>
          </p:cNvCxnSpPr>
          <p:nvPr/>
        </p:nvCxnSpPr>
        <p:spPr bwMode="auto">
          <a:xfrm rot="16200000" flipV="1">
            <a:off x="6151265" y="646069"/>
            <a:ext cx="264188" cy="263730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4" name="Straight Connector 53"/>
          <p:cNvCxnSpPr>
            <a:stCxn id="14" idx="0"/>
            <a:endCxn id="24" idx="5"/>
          </p:cNvCxnSpPr>
          <p:nvPr/>
        </p:nvCxnSpPr>
        <p:spPr bwMode="auto">
          <a:xfrm rot="16200000" flipV="1">
            <a:off x="6298409" y="498926"/>
            <a:ext cx="279953" cy="294735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8" name="TextBox 57"/>
          <p:cNvSpPr txBox="1"/>
          <p:nvPr/>
        </p:nvSpPr>
        <p:spPr>
          <a:xfrm>
            <a:off x="3136648" y="2916620"/>
            <a:ext cx="459381" cy="338554"/>
          </a:xfrm>
          <a:prstGeom prst="rect">
            <a:avLst/>
          </a:prstGeom>
          <a:noFill/>
        </p:spPr>
        <p:txBody>
          <a:bodyPr wrap="none" rtlCol="0">
            <a:spAutoFit/>
          </a:bodyPr>
          <a:lstStyle/>
          <a:p>
            <a:r>
              <a:rPr lang="en-US" sz="1600" dirty="0" err="1" smtClean="0"/>
              <a:t>ulg</a:t>
            </a:r>
            <a:endParaRPr lang="en-US" sz="1600" dirty="0"/>
          </a:p>
        </p:txBody>
      </p:sp>
      <p:sp>
        <p:nvSpPr>
          <p:cNvPr id="60" name="TextBox 59"/>
          <p:cNvSpPr txBox="1"/>
          <p:nvPr/>
        </p:nvSpPr>
        <p:spPr>
          <a:xfrm>
            <a:off x="5229750" y="2874577"/>
            <a:ext cx="372218" cy="338554"/>
          </a:xfrm>
          <a:prstGeom prst="rect">
            <a:avLst/>
          </a:prstGeom>
          <a:noFill/>
        </p:spPr>
        <p:txBody>
          <a:bodyPr wrap="none" rtlCol="0">
            <a:spAutoFit/>
          </a:bodyPr>
          <a:lstStyle/>
          <a:p>
            <a:r>
              <a:rPr lang="en-US" sz="1600" smtClean="0"/>
              <a:t>...</a:t>
            </a:r>
            <a:endParaRPr lang="en-US" sz="1600"/>
          </a:p>
        </p:txBody>
      </p:sp>
      <p:cxnSp>
        <p:nvCxnSpPr>
          <p:cNvPr id="62" name="Straight Connector 61"/>
          <p:cNvCxnSpPr>
            <a:endCxn id="58" idx="0"/>
          </p:cNvCxnSpPr>
          <p:nvPr/>
        </p:nvCxnSpPr>
        <p:spPr bwMode="auto">
          <a:xfrm flipH="1">
            <a:off x="3366339" y="2440622"/>
            <a:ext cx="499241" cy="47599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6" name="Straight Connector 65"/>
          <p:cNvCxnSpPr>
            <a:endCxn id="120" idx="0"/>
          </p:cNvCxnSpPr>
          <p:nvPr/>
        </p:nvCxnSpPr>
        <p:spPr bwMode="auto">
          <a:xfrm>
            <a:off x="3867806" y="2480441"/>
            <a:ext cx="985753" cy="430925"/>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4" name="TextBox 83"/>
          <p:cNvSpPr txBox="1"/>
          <p:nvPr/>
        </p:nvSpPr>
        <p:spPr>
          <a:xfrm>
            <a:off x="1084431" y="2963917"/>
            <a:ext cx="790602" cy="338554"/>
          </a:xfrm>
          <a:prstGeom prst="rect">
            <a:avLst/>
          </a:prstGeom>
          <a:noFill/>
        </p:spPr>
        <p:txBody>
          <a:bodyPr wrap="none" rtlCol="0">
            <a:spAutoFit/>
          </a:bodyPr>
          <a:lstStyle/>
          <a:p>
            <a:r>
              <a:rPr lang="en-US" sz="1600" smtClean="0"/>
              <a:t>google</a:t>
            </a:r>
            <a:endParaRPr lang="en-US" sz="1600"/>
          </a:p>
        </p:txBody>
      </p:sp>
      <p:sp>
        <p:nvSpPr>
          <p:cNvPr id="85" name="TextBox 84"/>
          <p:cNvSpPr txBox="1"/>
          <p:nvPr/>
        </p:nvSpPr>
        <p:spPr>
          <a:xfrm>
            <a:off x="1826770" y="2969173"/>
            <a:ext cx="998095" cy="338554"/>
          </a:xfrm>
          <a:prstGeom prst="rect">
            <a:avLst/>
          </a:prstGeom>
          <a:noFill/>
        </p:spPr>
        <p:txBody>
          <a:bodyPr wrap="none" rtlCol="0">
            <a:spAutoFit/>
          </a:bodyPr>
          <a:lstStyle/>
          <a:p>
            <a:r>
              <a:rPr lang="en-US" sz="1600" smtClean="0"/>
              <a:t>facebook</a:t>
            </a:r>
            <a:endParaRPr lang="en-US" sz="1600"/>
          </a:p>
        </p:txBody>
      </p:sp>
      <p:sp>
        <p:nvSpPr>
          <p:cNvPr id="86" name="TextBox 85"/>
          <p:cNvSpPr txBox="1"/>
          <p:nvPr/>
        </p:nvSpPr>
        <p:spPr>
          <a:xfrm>
            <a:off x="499841" y="2974429"/>
            <a:ext cx="614464" cy="338554"/>
          </a:xfrm>
          <a:prstGeom prst="rect">
            <a:avLst/>
          </a:prstGeom>
          <a:noFill/>
        </p:spPr>
        <p:txBody>
          <a:bodyPr wrap="none" rtlCol="0">
            <a:spAutoFit/>
          </a:bodyPr>
          <a:lstStyle/>
          <a:p>
            <a:r>
              <a:rPr lang="en-US" sz="1600" smtClean="0"/>
              <a:t>ebay</a:t>
            </a:r>
            <a:endParaRPr lang="en-US" sz="1600"/>
          </a:p>
        </p:txBody>
      </p:sp>
      <p:cxnSp>
        <p:nvCxnSpPr>
          <p:cNvPr id="88" name="Straight Connector 87"/>
          <p:cNvCxnSpPr>
            <a:stCxn id="86" idx="0"/>
            <a:endCxn id="9" idx="2"/>
          </p:cNvCxnSpPr>
          <p:nvPr/>
        </p:nvCxnSpPr>
        <p:spPr bwMode="auto">
          <a:xfrm rot="5400000" flipH="1" flipV="1">
            <a:off x="1002624" y="2245072"/>
            <a:ext cx="533806" cy="9249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0" name="Straight Connector 89"/>
          <p:cNvCxnSpPr>
            <a:stCxn id="84" idx="0"/>
            <a:endCxn id="9" idx="2"/>
          </p:cNvCxnSpPr>
          <p:nvPr/>
        </p:nvCxnSpPr>
        <p:spPr bwMode="auto">
          <a:xfrm rot="5400000" flipH="1" flipV="1">
            <a:off x="1344209" y="2576146"/>
            <a:ext cx="523294" cy="25224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2" name="Straight Connector 91"/>
          <p:cNvCxnSpPr>
            <a:stCxn id="85" idx="0"/>
            <a:endCxn id="9" idx="2"/>
          </p:cNvCxnSpPr>
          <p:nvPr/>
        </p:nvCxnSpPr>
        <p:spPr bwMode="auto">
          <a:xfrm rot="16200000" flipV="1">
            <a:off x="1764625" y="2407979"/>
            <a:ext cx="528550" cy="59383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5" name="TextBox 94"/>
          <p:cNvSpPr txBox="1"/>
          <p:nvPr/>
        </p:nvSpPr>
        <p:spPr>
          <a:xfrm>
            <a:off x="829318" y="3589283"/>
            <a:ext cx="596638" cy="338554"/>
          </a:xfrm>
          <a:prstGeom prst="rect">
            <a:avLst/>
          </a:prstGeom>
          <a:noFill/>
        </p:spPr>
        <p:txBody>
          <a:bodyPr wrap="none" rtlCol="0">
            <a:spAutoFit/>
          </a:bodyPr>
          <a:lstStyle/>
          <a:p>
            <a:r>
              <a:rPr lang="en-US" sz="1600" smtClean="0"/>
              <a:t>docs</a:t>
            </a:r>
            <a:endParaRPr lang="en-US" sz="1600"/>
          </a:p>
        </p:txBody>
      </p:sp>
      <p:sp>
        <p:nvSpPr>
          <p:cNvPr id="96" name="TextBox 95"/>
          <p:cNvSpPr txBox="1"/>
          <p:nvPr/>
        </p:nvSpPr>
        <p:spPr>
          <a:xfrm>
            <a:off x="1435887" y="3584029"/>
            <a:ext cx="802400" cy="338554"/>
          </a:xfrm>
          <a:prstGeom prst="rect">
            <a:avLst/>
          </a:prstGeom>
          <a:noFill/>
        </p:spPr>
        <p:txBody>
          <a:bodyPr wrap="none" rtlCol="0">
            <a:spAutoFit/>
          </a:bodyPr>
          <a:lstStyle/>
          <a:p>
            <a:r>
              <a:rPr lang="en-US" sz="1600" smtClean="0"/>
              <a:t>groups</a:t>
            </a:r>
            <a:endParaRPr lang="en-US" sz="1600"/>
          </a:p>
        </p:txBody>
      </p:sp>
      <p:sp>
        <p:nvSpPr>
          <p:cNvPr id="97" name="TextBox 96"/>
          <p:cNvSpPr txBox="1"/>
          <p:nvPr/>
        </p:nvSpPr>
        <p:spPr>
          <a:xfrm>
            <a:off x="2197515" y="3552493"/>
            <a:ext cx="372218" cy="338554"/>
          </a:xfrm>
          <a:prstGeom prst="rect">
            <a:avLst/>
          </a:prstGeom>
          <a:noFill/>
        </p:spPr>
        <p:txBody>
          <a:bodyPr wrap="none" rtlCol="0">
            <a:spAutoFit/>
          </a:bodyPr>
          <a:lstStyle/>
          <a:p>
            <a:r>
              <a:rPr lang="en-US" sz="1600" smtClean="0"/>
              <a:t>...</a:t>
            </a:r>
            <a:endParaRPr lang="en-US" sz="1600"/>
          </a:p>
        </p:txBody>
      </p:sp>
      <p:cxnSp>
        <p:nvCxnSpPr>
          <p:cNvPr id="99" name="Straight Connector 98"/>
          <p:cNvCxnSpPr>
            <a:stCxn id="95" idx="0"/>
            <a:endCxn id="84" idx="2"/>
          </p:cNvCxnSpPr>
          <p:nvPr/>
        </p:nvCxnSpPr>
        <p:spPr bwMode="auto">
          <a:xfrm rot="5400000" flipH="1" flipV="1">
            <a:off x="1160278" y="3269830"/>
            <a:ext cx="286812" cy="35209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1" name="Straight Connector 100"/>
          <p:cNvCxnSpPr>
            <a:stCxn id="96" idx="0"/>
            <a:endCxn id="84" idx="2"/>
          </p:cNvCxnSpPr>
          <p:nvPr/>
        </p:nvCxnSpPr>
        <p:spPr bwMode="auto">
          <a:xfrm rot="16200000" flipV="1">
            <a:off x="1517631" y="3264572"/>
            <a:ext cx="281558" cy="357355"/>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0" name="Rectangle 69"/>
          <p:cNvSpPr/>
          <p:nvPr/>
        </p:nvSpPr>
        <p:spPr bwMode="auto">
          <a:xfrm>
            <a:off x="641131" y="1502979"/>
            <a:ext cx="7567448" cy="1019504"/>
          </a:xfrm>
          <a:prstGeom prst="rect">
            <a:avLst/>
          </a:pr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sp>
        <p:nvSpPr>
          <p:cNvPr id="72" name="Isosceles Triangle 71"/>
          <p:cNvSpPr/>
          <p:nvPr/>
        </p:nvSpPr>
        <p:spPr bwMode="auto">
          <a:xfrm>
            <a:off x="704193" y="2617081"/>
            <a:ext cx="1576551" cy="1292772"/>
          </a:xfrm>
          <a:prstGeom prst="triangle">
            <a:avLst/>
          </a:pr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sp>
        <p:nvSpPr>
          <p:cNvPr id="74" name="Rectangle 73"/>
          <p:cNvSpPr/>
          <p:nvPr/>
        </p:nvSpPr>
        <p:spPr bwMode="auto">
          <a:xfrm>
            <a:off x="1881352" y="2942897"/>
            <a:ext cx="956441" cy="367862"/>
          </a:xfrm>
          <a:prstGeom prst="rect">
            <a:avLst/>
          </a:pr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sp>
        <p:nvSpPr>
          <p:cNvPr id="76" name="Rectangle 75"/>
          <p:cNvSpPr/>
          <p:nvPr/>
        </p:nvSpPr>
        <p:spPr bwMode="auto">
          <a:xfrm>
            <a:off x="204952" y="2948153"/>
            <a:ext cx="956441" cy="367862"/>
          </a:xfrm>
          <a:prstGeom prst="rect">
            <a:avLst/>
          </a:pr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sp>
        <p:nvSpPr>
          <p:cNvPr id="78" name="Rectangle 77"/>
          <p:cNvSpPr/>
          <p:nvPr/>
        </p:nvSpPr>
        <p:spPr bwMode="auto">
          <a:xfrm>
            <a:off x="3132084" y="2911367"/>
            <a:ext cx="430924" cy="367862"/>
          </a:xfrm>
          <a:prstGeom prst="rect">
            <a:avLst/>
          </a:pr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sp>
        <p:nvSpPr>
          <p:cNvPr id="93" name="Freeform 92"/>
          <p:cNvSpPr/>
          <p:nvPr/>
        </p:nvSpPr>
        <p:spPr bwMode="auto">
          <a:xfrm>
            <a:off x="3929646" y="2953407"/>
            <a:ext cx="2451932" cy="1446415"/>
          </a:xfrm>
          <a:custGeom>
            <a:avLst/>
            <a:gdLst>
              <a:gd name="connsiteX0" fmla="*/ 588176 w 2038603"/>
              <a:gd name="connsiteY0" fmla="*/ 1166648 h 1220761"/>
              <a:gd name="connsiteX1" fmla="*/ 556645 w 2038603"/>
              <a:gd name="connsiteY1" fmla="*/ 1187669 h 1220761"/>
              <a:gd name="connsiteX2" fmla="*/ 325417 w 2038603"/>
              <a:gd name="connsiteY2" fmla="*/ 1187669 h 1220761"/>
              <a:gd name="connsiteX3" fmla="*/ 188782 w 2038603"/>
              <a:gd name="connsiteY3" fmla="*/ 1166648 h 1220761"/>
              <a:gd name="connsiteX4" fmla="*/ 52148 w 2038603"/>
              <a:gd name="connsiteY4" fmla="*/ 1156138 h 1220761"/>
              <a:gd name="connsiteX5" fmla="*/ 31127 w 2038603"/>
              <a:gd name="connsiteY5" fmla="*/ 1124607 h 1220761"/>
              <a:gd name="connsiteX6" fmla="*/ 31127 w 2038603"/>
              <a:gd name="connsiteY6" fmla="*/ 851338 h 1220761"/>
              <a:gd name="connsiteX7" fmla="*/ 52148 w 2038603"/>
              <a:gd name="connsiteY7" fmla="*/ 788276 h 1220761"/>
              <a:gd name="connsiteX8" fmla="*/ 104700 w 2038603"/>
              <a:gd name="connsiteY8" fmla="*/ 746234 h 1220761"/>
              <a:gd name="connsiteX9" fmla="*/ 167762 w 2038603"/>
              <a:gd name="connsiteY9" fmla="*/ 704193 h 1220761"/>
              <a:gd name="connsiteX10" fmla="*/ 188782 w 2038603"/>
              <a:gd name="connsiteY10" fmla="*/ 672662 h 1220761"/>
              <a:gd name="connsiteX11" fmla="*/ 220313 w 2038603"/>
              <a:gd name="connsiteY11" fmla="*/ 567559 h 1220761"/>
              <a:gd name="connsiteX12" fmla="*/ 230824 w 2038603"/>
              <a:gd name="connsiteY12" fmla="*/ 536027 h 1220761"/>
              <a:gd name="connsiteX13" fmla="*/ 262355 w 2038603"/>
              <a:gd name="connsiteY13" fmla="*/ 430924 h 1220761"/>
              <a:gd name="connsiteX14" fmla="*/ 325417 w 2038603"/>
              <a:gd name="connsiteY14" fmla="*/ 388883 h 1220761"/>
              <a:gd name="connsiteX15" fmla="*/ 356948 w 2038603"/>
              <a:gd name="connsiteY15" fmla="*/ 367862 h 1220761"/>
              <a:gd name="connsiteX16" fmla="*/ 346438 w 2038603"/>
              <a:gd name="connsiteY16" fmla="*/ 241738 h 1220761"/>
              <a:gd name="connsiteX17" fmla="*/ 335927 w 2038603"/>
              <a:gd name="connsiteY17" fmla="*/ 178676 h 1220761"/>
              <a:gd name="connsiteX18" fmla="*/ 346438 w 2038603"/>
              <a:gd name="connsiteY18" fmla="*/ 84083 h 1220761"/>
              <a:gd name="connsiteX19" fmla="*/ 388479 w 2038603"/>
              <a:gd name="connsiteY19" fmla="*/ 31531 h 1220761"/>
              <a:gd name="connsiteX20" fmla="*/ 577665 w 2038603"/>
              <a:gd name="connsiteY20" fmla="*/ 21021 h 1220761"/>
              <a:gd name="connsiteX21" fmla="*/ 661748 w 2038603"/>
              <a:gd name="connsiteY21" fmla="*/ 10510 h 1220761"/>
              <a:gd name="connsiteX22" fmla="*/ 714300 w 2038603"/>
              <a:gd name="connsiteY22" fmla="*/ 0 h 1220761"/>
              <a:gd name="connsiteX23" fmla="*/ 956038 w 2038603"/>
              <a:gd name="connsiteY23" fmla="*/ 10510 h 1220761"/>
              <a:gd name="connsiteX24" fmla="*/ 966548 w 2038603"/>
              <a:gd name="connsiteY24" fmla="*/ 63062 h 1220761"/>
              <a:gd name="connsiteX25" fmla="*/ 1008589 w 2038603"/>
              <a:gd name="connsiteY25" fmla="*/ 126124 h 1220761"/>
              <a:gd name="connsiteX26" fmla="*/ 1061141 w 2038603"/>
              <a:gd name="connsiteY26" fmla="*/ 189186 h 1220761"/>
              <a:gd name="connsiteX27" fmla="*/ 1082162 w 2038603"/>
              <a:gd name="connsiteY27" fmla="*/ 220717 h 1220761"/>
              <a:gd name="connsiteX28" fmla="*/ 1134713 w 2038603"/>
              <a:gd name="connsiteY28" fmla="*/ 252248 h 1220761"/>
              <a:gd name="connsiteX29" fmla="*/ 1197776 w 2038603"/>
              <a:gd name="connsiteY29" fmla="*/ 283779 h 1220761"/>
              <a:gd name="connsiteX30" fmla="*/ 1229307 w 2038603"/>
              <a:gd name="connsiteY30" fmla="*/ 304800 h 1220761"/>
              <a:gd name="connsiteX31" fmla="*/ 1260838 w 2038603"/>
              <a:gd name="connsiteY31" fmla="*/ 315310 h 1220761"/>
              <a:gd name="connsiteX32" fmla="*/ 1313389 w 2038603"/>
              <a:gd name="connsiteY32" fmla="*/ 357352 h 1220761"/>
              <a:gd name="connsiteX33" fmla="*/ 1397472 w 2038603"/>
              <a:gd name="connsiteY33" fmla="*/ 409903 h 1220761"/>
              <a:gd name="connsiteX34" fmla="*/ 1471045 w 2038603"/>
              <a:gd name="connsiteY34" fmla="*/ 441434 h 1220761"/>
              <a:gd name="connsiteX35" fmla="*/ 1523596 w 2038603"/>
              <a:gd name="connsiteY35" fmla="*/ 451945 h 1220761"/>
              <a:gd name="connsiteX36" fmla="*/ 1586658 w 2038603"/>
              <a:gd name="connsiteY36" fmla="*/ 472965 h 1220761"/>
              <a:gd name="connsiteX37" fmla="*/ 1618189 w 2038603"/>
              <a:gd name="connsiteY37" fmla="*/ 483476 h 1220761"/>
              <a:gd name="connsiteX38" fmla="*/ 1744313 w 2038603"/>
              <a:gd name="connsiteY38" fmla="*/ 504496 h 1220761"/>
              <a:gd name="connsiteX39" fmla="*/ 1849417 w 2038603"/>
              <a:gd name="connsiteY39" fmla="*/ 546538 h 1220761"/>
              <a:gd name="connsiteX40" fmla="*/ 1965031 w 2038603"/>
              <a:gd name="connsiteY40" fmla="*/ 567559 h 1220761"/>
              <a:gd name="connsiteX41" fmla="*/ 2017582 w 2038603"/>
              <a:gd name="connsiteY41" fmla="*/ 620110 h 1220761"/>
              <a:gd name="connsiteX42" fmla="*/ 2038603 w 2038603"/>
              <a:gd name="connsiteY42" fmla="*/ 683172 h 1220761"/>
              <a:gd name="connsiteX43" fmla="*/ 2028093 w 2038603"/>
              <a:gd name="connsiteY43" fmla="*/ 924910 h 1220761"/>
              <a:gd name="connsiteX44" fmla="*/ 2007072 w 2038603"/>
              <a:gd name="connsiteY44" fmla="*/ 956441 h 1220761"/>
              <a:gd name="connsiteX45" fmla="*/ 1975541 w 2038603"/>
              <a:gd name="connsiteY45" fmla="*/ 998483 h 1220761"/>
              <a:gd name="connsiteX46" fmla="*/ 1954520 w 2038603"/>
              <a:gd name="connsiteY46" fmla="*/ 1030014 h 1220761"/>
              <a:gd name="connsiteX47" fmla="*/ 1922989 w 2038603"/>
              <a:gd name="connsiteY47" fmla="*/ 1051034 h 1220761"/>
              <a:gd name="connsiteX48" fmla="*/ 1660231 w 2038603"/>
              <a:gd name="connsiteY48" fmla="*/ 1082565 h 1220761"/>
              <a:gd name="connsiteX49" fmla="*/ 1607679 w 2038603"/>
              <a:gd name="connsiteY49" fmla="*/ 1093076 h 1220761"/>
              <a:gd name="connsiteX50" fmla="*/ 1460534 w 2038603"/>
              <a:gd name="connsiteY50" fmla="*/ 1103586 h 1220761"/>
              <a:gd name="connsiteX51" fmla="*/ 1397472 w 2038603"/>
              <a:gd name="connsiteY51" fmla="*/ 1124607 h 1220761"/>
              <a:gd name="connsiteX52" fmla="*/ 1334410 w 2038603"/>
              <a:gd name="connsiteY52" fmla="*/ 1135117 h 1220761"/>
              <a:gd name="connsiteX53" fmla="*/ 1302879 w 2038603"/>
              <a:gd name="connsiteY53" fmla="*/ 1145627 h 1220761"/>
              <a:gd name="connsiteX54" fmla="*/ 977058 w 2038603"/>
              <a:gd name="connsiteY54" fmla="*/ 1156138 h 1220761"/>
              <a:gd name="connsiteX55" fmla="*/ 871955 w 2038603"/>
              <a:gd name="connsiteY55" fmla="*/ 1166648 h 1220761"/>
              <a:gd name="connsiteX56" fmla="*/ 693279 w 2038603"/>
              <a:gd name="connsiteY56" fmla="*/ 1177159 h 1220761"/>
              <a:gd name="connsiteX57" fmla="*/ 588176 w 2038603"/>
              <a:gd name="connsiteY57" fmla="*/ 1166648 h 1220761"/>
              <a:gd name="connsiteX0" fmla="*/ 779663 w 2230090"/>
              <a:gd name="connsiteY0" fmla="*/ 1166648 h 1202840"/>
              <a:gd name="connsiteX1" fmla="*/ 748132 w 2230090"/>
              <a:gd name="connsiteY1" fmla="*/ 1187669 h 1202840"/>
              <a:gd name="connsiteX2" fmla="*/ 516904 w 2230090"/>
              <a:gd name="connsiteY2" fmla="*/ 1187669 h 1202840"/>
              <a:gd name="connsiteX3" fmla="*/ 380269 w 2230090"/>
              <a:gd name="connsiteY3" fmla="*/ 1166648 h 1202840"/>
              <a:gd name="connsiteX4" fmla="*/ 243635 w 2230090"/>
              <a:gd name="connsiteY4" fmla="*/ 1156138 h 1202840"/>
              <a:gd name="connsiteX5" fmla="*/ 3127 w 2230090"/>
              <a:gd name="connsiteY5" fmla="*/ 1061888 h 1202840"/>
              <a:gd name="connsiteX6" fmla="*/ 222614 w 2230090"/>
              <a:gd name="connsiteY6" fmla="*/ 851338 h 1202840"/>
              <a:gd name="connsiteX7" fmla="*/ 243635 w 2230090"/>
              <a:gd name="connsiteY7" fmla="*/ 788276 h 1202840"/>
              <a:gd name="connsiteX8" fmla="*/ 296187 w 2230090"/>
              <a:gd name="connsiteY8" fmla="*/ 746234 h 1202840"/>
              <a:gd name="connsiteX9" fmla="*/ 359249 w 2230090"/>
              <a:gd name="connsiteY9" fmla="*/ 704193 h 1202840"/>
              <a:gd name="connsiteX10" fmla="*/ 380269 w 2230090"/>
              <a:gd name="connsiteY10" fmla="*/ 672662 h 1202840"/>
              <a:gd name="connsiteX11" fmla="*/ 411800 w 2230090"/>
              <a:gd name="connsiteY11" fmla="*/ 567559 h 1202840"/>
              <a:gd name="connsiteX12" fmla="*/ 422311 w 2230090"/>
              <a:gd name="connsiteY12" fmla="*/ 536027 h 1202840"/>
              <a:gd name="connsiteX13" fmla="*/ 453842 w 2230090"/>
              <a:gd name="connsiteY13" fmla="*/ 430924 h 1202840"/>
              <a:gd name="connsiteX14" fmla="*/ 516904 w 2230090"/>
              <a:gd name="connsiteY14" fmla="*/ 388883 h 1202840"/>
              <a:gd name="connsiteX15" fmla="*/ 548435 w 2230090"/>
              <a:gd name="connsiteY15" fmla="*/ 367862 h 1202840"/>
              <a:gd name="connsiteX16" fmla="*/ 537925 w 2230090"/>
              <a:gd name="connsiteY16" fmla="*/ 241738 h 1202840"/>
              <a:gd name="connsiteX17" fmla="*/ 527414 w 2230090"/>
              <a:gd name="connsiteY17" fmla="*/ 178676 h 1202840"/>
              <a:gd name="connsiteX18" fmla="*/ 537925 w 2230090"/>
              <a:gd name="connsiteY18" fmla="*/ 84083 h 1202840"/>
              <a:gd name="connsiteX19" fmla="*/ 579966 w 2230090"/>
              <a:gd name="connsiteY19" fmla="*/ 31531 h 1202840"/>
              <a:gd name="connsiteX20" fmla="*/ 769152 w 2230090"/>
              <a:gd name="connsiteY20" fmla="*/ 21021 h 1202840"/>
              <a:gd name="connsiteX21" fmla="*/ 853235 w 2230090"/>
              <a:gd name="connsiteY21" fmla="*/ 10510 h 1202840"/>
              <a:gd name="connsiteX22" fmla="*/ 905787 w 2230090"/>
              <a:gd name="connsiteY22" fmla="*/ 0 h 1202840"/>
              <a:gd name="connsiteX23" fmla="*/ 1147525 w 2230090"/>
              <a:gd name="connsiteY23" fmla="*/ 10510 h 1202840"/>
              <a:gd name="connsiteX24" fmla="*/ 1158035 w 2230090"/>
              <a:gd name="connsiteY24" fmla="*/ 63062 h 1202840"/>
              <a:gd name="connsiteX25" fmla="*/ 1200076 w 2230090"/>
              <a:gd name="connsiteY25" fmla="*/ 126124 h 1202840"/>
              <a:gd name="connsiteX26" fmla="*/ 1252628 w 2230090"/>
              <a:gd name="connsiteY26" fmla="*/ 189186 h 1202840"/>
              <a:gd name="connsiteX27" fmla="*/ 1273649 w 2230090"/>
              <a:gd name="connsiteY27" fmla="*/ 220717 h 1202840"/>
              <a:gd name="connsiteX28" fmla="*/ 1326200 w 2230090"/>
              <a:gd name="connsiteY28" fmla="*/ 252248 h 1202840"/>
              <a:gd name="connsiteX29" fmla="*/ 1389263 w 2230090"/>
              <a:gd name="connsiteY29" fmla="*/ 283779 h 1202840"/>
              <a:gd name="connsiteX30" fmla="*/ 1420794 w 2230090"/>
              <a:gd name="connsiteY30" fmla="*/ 304800 h 1202840"/>
              <a:gd name="connsiteX31" fmla="*/ 1452325 w 2230090"/>
              <a:gd name="connsiteY31" fmla="*/ 315310 h 1202840"/>
              <a:gd name="connsiteX32" fmla="*/ 1504876 w 2230090"/>
              <a:gd name="connsiteY32" fmla="*/ 357352 h 1202840"/>
              <a:gd name="connsiteX33" fmla="*/ 1588959 w 2230090"/>
              <a:gd name="connsiteY33" fmla="*/ 409903 h 1202840"/>
              <a:gd name="connsiteX34" fmla="*/ 1662532 w 2230090"/>
              <a:gd name="connsiteY34" fmla="*/ 441434 h 1202840"/>
              <a:gd name="connsiteX35" fmla="*/ 1715083 w 2230090"/>
              <a:gd name="connsiteY35" fmla="*/ 451945 h 1202840"/>
              <a:gd name="connsiteX36" fmla="*/ 1778145 w 2230090"/>
              <a:gd name="connsiteY36" fmla="*/ 472965 h 1202840"/>
              <a:gd name="connsiteX37" fmla="*/ 1809676 w 2230090"/>
              <a:gd name="connsiteY37" fmla="*/ 483476 h 1202840"/>
              <a:gd name="connsiteX38" fmla="*/ 1935800 w 2230090"/>
              <a:gd name="connsiteY38" fmla="*/ 504496 h 1202840"/>
              <a:gd name="connsiteX39" fmla="*/ 2040904 w 2230090"/>
              <a:gd name="connsiteY39" fmla="*/ 546538 h 1202840"/>
              <a:gd name="connsiteX40" fmla="*/ 2156518 w 2230090"/>
              <a:gd name="connsiteY40" fmla="*/ 567559 h 1202840"/>
              <a:gd name="connsiteX41" fmla="*/ 2209069 w 2230090"/>
              <a:gd name="connsiteY41" fmla="*/ 620110 h 1202840"/>
              <a:gd name="connsiteX42" fmla="*/ 2230090 w 2230090"/>
              <a:gd name="connsiteY42" fmla="*/ 683172 h 1202840"/>
              <a:gd name="connsiteX43" fmla="*/ 2219580 w 2230090"/>
              <a:gd name="connsiteY43" fmla="*/ 924910 h 1202840"/>
              <a:gd name="connsiteX44" fmla="*/ 2198559 w 2230090"/>
              <a:gd name="connsiteY44" fmla="*/ 956441 h 1202840"/>
              <a:gd name="connsiteX45" fmla="*/ 2167028 w 2230090"/>
              <a:gd name="connsiteY45" fmla="*/ 998483 h 1202840"/>
              <a:gd name="connsiteX46" fmla="*/ 2146007 w 2230090"/>
              <a:gd name="connsiteY46" fmla="*/ 1030014 h 1202840"/>
              <a:gd name="connsiteX47" fmla="*/ 2114476 w 2230090"/>
              <a:gd name="connsiteY47" fmla="*/ 1051034 h 1202840"/>
              <a:gd name="connsiteX48" fmla="*/ 1851718 w 2230090"/>
              <a:gd name="connsiteY48" fmla="*/ 1082565 h 1202840"/>
              <a:gd name="connsiteX49" fmla="*/ 1799166 w 2230090"/>
              <a:gd name="connsiteY49" fmla="*/ 1093076 h 1202840"/>
              <a:gd name="connsiteX50" fmla="*/ 1652021 w 2230090"/>
              <a:gd name="connsiteY50" fmla="*/ 1103586 h 1202840"/>
              <a:gd name="connsiteX51" fmla="*/ 1588959 w 2230090"/>
              <a:gd name="connsiteY51" fmla="*/ 1124607 h 1202840"/>
              <a:gd name="connsiteX52" fmla="*/ 1525897 w 2230090"/>
              <a:gd name="connsiteY52" fmla="*/ 1135117 h 1202840"/>
              <a:gd name="connsiteX53" fmla="*/ 1494366 w 2230090"/>
              <a:gd name="connsiteY53" fmla="*/ 1145627 h 1202840"/>
              <a:gd name="connsiteX54" fmla="*/ 1168545 w 2230090"/>
              <a:gd name="connsiteY54" fmla="*/ 1156138 h 1202840"/>
              <a:gd name="connsiteX55" fmla="*/ 1063442 w 2230090"/>
              <a:gd name="connsiteY55" fmla="*/ 1166648 h 1202840"/>
              <a:gd name="connsiteX56" fmla="*/ 884766 w 2230090"/>
              <a:gd name="connsiteY56" fmla="*/ 1177159 h 1202840"/>
              <a:gd name="connsiteX57" fmla="*/ 779663 w 2230090"/>
              <a:gd name="connsiteY57" fmla="*/ 1166648 h 1202840"/>
              <a:gd name="connsiteX0" fmla="*/ 853466 w 2303893"/>
              <a:gd name="connsiteY0" fmla="*/ 1166648 h 1202840"/>
              <a:gd name="connsiteX1" fmla="*/ 821935 w 2303893"/>
              <a:gd name="connsiteY1" fmla="*/ 1187669 h 1202840"/>
              <a:gd name="connsiteX2" fmla="*/ 590707 w 2303893"/>
              <a:gd name="connsiteY2" fmla="*/ 1187669 h 1202840"/>
              <a:gd name="connsiteX3" fmla="*/ 454072 w 2303893"/>
              <a:gd name="connsiteY3" fmla="*/ 1166648 h 1202840"/>
              <a:gd name="connsiteX4" fmla="*/ 317438 w 2303893"/>
              <a:gd name="connsiteY4" fmla="*/ 1156138 h 1202840"/>
              <a:gd name="connsiteX5" fmla="*/ 76930 w 2303893"/>
              <a:gd name="connsiteY5" fmla="*/ 1061888 h 1202840"/>
              <a:gd name="connsiteX6" fmla="*/ 14219 w 2303893"/>
              <a:gd name="connsiteY6" fmla="*/ 663179 h 1202840"/>
              <a:gd name="connsiteX7" fmla="*/ 317438 w 2303893"/>
              <a:gd name="connsiteY7" fmla="*/ 788276 h 1202840"/>
              <a:gd name="connsiteX8" fmla="*/ 369990 w 2303893"/>
              <a:gd name="connsiteY8" fmla="*/ 746234 h 1202840"/>
              <a:gd name="connsiteX9" fmla="*/ 433052 w 2303893"/>
              <a:gd name="connsiteY9" fmla="*/ 704193 h 1202840"/>
              <a:gd name="connsiteX10" fmla="*/ 454072 w 2303893"/>
              <a:gd name="connsiteY10" fmla="*/ 672662 h 1202840"/>
              <a:gd name="connsiteX11" fmla="*/ 485603 w 2303893"/>
              <a:gd name="connsiteY11" fmla="*/ 567559 h 1202840"/>
              <a:gd name="connsiteX12" fmla="*/ 496114 w 2303893"/>
              <a:gd name="connsiteY12" fmla="*/ 536027 h 1202840"/>
              <a:gd name="connsiteX13" fmla="*/ 527645 w 2303893"/>
              <a:gd name="connsiteY13" fmla="*/ 430924 h 1202840"/>
              <a:gd name="connsiteX14" fmla="*/ 590707 w 2303893"/>
              <a:gd name="connsiteY14" fmla="*/ 388883 h 1202840"/>
              <a:gd name="connsiteX15" fmla="*/ 622238 w 2303893"/>
              <a:gd name="connsiteY15" fmla="*/ 367862 h 1202840"/>
              <a:gd name="connsiteX16" fmla="*/ 611728 w 2303893"/>
              <a:gd name="connsiteY16" fmla="*/ 241738 h 1202840"/>
              <a:gd name="connsiteX17" fmla="*/ 601217 w 2303893"/>
              <a:gd name="connsiteY17" fmla="*/ 178676 h 1202840"/>
              <a:gd name="connsiteX18" fmla="*/ 611728 w 2303893"/>
              <a:gd name="connsiteY18" fmla="*/ 84083 h 1202840"/>
              <a:gd name="connsiteX19" fmla="*/ 653769 w 2303893"/>
              <a:gd name="connsiteY19" fmla="*/ 31531 h 1202840"/>
              <a:gd name="connsiteX20" fmla="*/ 842955 w 2303893"/>
              <a:gd name="connsiteY20" fmla="*/ 21021 h 1202840"/>
              <a:gd name="connsiteX21" fmla="*/ 927038 w 2303893"/>
              <a:gd name="connsiteY21" fmla="*/ 10510 h 1202840"/>
              <a:gd name="connsiteX22" fmla="*/ 979590 w 2303893"/>
              <a:gd name="connsiteY22" fmla="*/ 0 h 1202840"/>
              <a:gd name="connsiteX23" fmla="*/ 1221328 w 2303893"/>
              <a:gd name="connsiteY23" fmla="*/ 10510 h 1202840"/>
              <a:gd name="connsiteX24" fmla="*/ 1231838 w 2303893"/>
              <a:gd name="connsiteY24" fmla="*/ 63062 h 1202840"/>
              <a:gd name="connsiteX25" fmla="*/ 1273879 w 2303893"/>
              <a:gd name="connsiteY25" fmla="*/ 126124 h 1202840"/>
              <a:gd name="connsiteX26" fmla="*/ 1326431 w 2303893"/>
              <a:gd name="connsiteY26" fmla="*/ 189186 h 1202840"/>
              <a:gd name="connsiteX27" fmla="*/ 1347452 w 2303893"/>
              <a:gd name="connsiteY27" fmla="*/ 220717 h 1202840"/>
              <a:gd name="connsiteX28" fmla="*/ 1400003 w 2303893"/>
              <a:gd name="connsiteY28" fmla="*/ 252248 h 1202840"/>
              <a:gd name="connsiteX29" fmla="*/ 1463066 w 2303893"/>
              <a:gd name="connsiteY29" fmla="*/ 283779 h 1202840"/>
              <a:gd name="connsiteX30" fmla="*/ 1494597 w 2303893"/>
              <a:gd name="connsiteY30" fmla="*/ 304800 h 1202840"/>
              <a:gd name="connsiteX31" fmla="*/ 1526128 w 2303893"/>
              <a:gd name="connsiteY31" fmla="*/ 315310 h 1202840"/>
              <a:gd name="connsiteX32" fmla="*/ 1578679 w 2303893"/>
              <a:gd name="connsiteY32" fmla="*/ 357352 h 1202840"/>
              <a:gd name="connsiteX33" fmla="*/ 1662762 w 2303893"/>
              <a:gd name="connsiteY33" fmla="*/ 409903 h 1202840"/>
              <a:gd name="connsiteX34" fmla="*/ 1736335 w 2303893"/>
              <a:gd name="connsiteY34" fmla="*/ 441434 h 1202840"/>
              <a:gd name="connsiteX35" fmla="*/ 1788886 w 2303893"/>
              <a:gd name="connsiteY35" fmla="*/ 451945 h 1202840"/>
              <a:gd name="connsiteX36" fmla="*/ 1851948 w 2303893"/>
              <a:gd name="connsiteY36" fmla="*/ 472965 h 1202840"/>
              <a:gd name="connsiteX37" fmla="*/ 1883479 w 2303893"/>
              <a:gd name="connsiteY37" fmla="*/ 483476 h 1202840"/>
              <a:gd name="connsiteX38" fmla="*/ 2009603 w 2303893"/>
              <a:gd name="connsiteY38" fmla="*/ 504496 h 1202840"/>
              <a:gd name="connsiteX39" fmla="*/ 2114707 w 2303893"/>
              <a:gd name="connsiteY39" fmla="*/ 546538 h 1202840"/>
              <a:gd name="connsiteX40" fmla="*/ 2230321 w 2303893"/>
              <a:gd name="connsiteY40" fmla="*/ 567559 h 1202840"/>
              <a:gd name="connsiteX41" fmla="*/ 2282872 w 2303893"/>
              <a:gd name="connsiteY41" fmla="*/ 620110 h 1202840"/>
              <a:gd name="connsiteX42" fmla="*/ 2303893 w 2303893"/>
              <a:gd name="connsiteY42" fmla="*/ 683172 h 1202840"/>
              <a:gd name="connsiteX43" fmla="*/ 2293383 w 2303893"/>
              <a:gd name="connsiteY43" fmla="*/ 924910 h 1202840"/>
              <a:gd name="connsiteX44" fmla="*/ 2272362 w 2303893"/>
              <a:gd name="connsiteY44" fmla="*/ 956441 h 1202840"/>
              <a:gd name="connsiteX45" fmla="*/ 2240831 w 2303893"/>
              <a:gd name="connsiteY45" fmla="*/ 998483 h 1202840"/>
              <a:gd name="connsiteX46" fmla="*/ 2219810 w 2303893"/>
              <a:gd name="connsiteY46" fmla="*/ 1030014 h 1202840"/>
              <a:gd name="connsiteX47" fmla="*/ 2188279 w 2303893"/>
              <a:gd name="connsiteY47" fmla="*/ 1051034 h 1202840"/>
              <a:gd name="connsiteX48" fmla="*/ 1925521 w 2303893"/>
              <a:gd name="connsiteY48" fmla="*/ 1082565 h 1202840"/>
              <a:gd name="connsiteX49" fmla="*/ 1872969 w 2303893"/>
              <a:gd name="connsiteY49" fmla="*/ 1093076 h 1202840"/>
              <a:gd name="connsiteX50" fmla="*/ 1725824 w 2303893"/>
              <a:gd name="connsiteY50" fmla="*/ 1103586 h 1202840"/>
              <a:gd name="connsiteX51" fmla="*/ 1662762 w 2303893"/>
              <a:gd name="connsiteY51" fmla="*/ 1124607 h 1202840"/>
              <a:gd name="connsiteX52" fmla="*/ 1599700 w 2303893"/>
              <a:gd name="connsiteY52" fmla="*/ 1135117 h 1202840"/>
              <a:gd name="connsiteX53" fmla="*/ 1568169 w 2303893"/>
              <a:gd name="connsiteY53" fmla="*/ 1145627 h 1202840"/>
              <a:gd name="connsiteX54" fmla="*/ 1242348 w 2303893"/>
              <a:gd name="connsiteY54" fmla="*/ 1156138 h 1202840"/>
              <a:gd name="connsiteX55" fmla="*/ 1137245 w 2303893"/>
              <a:gd name="connsiteY55" fmla="*/ 1166648 h 1202840"/>
              <a:gd name="connsiteX56" fmla="*/ 958569 w 2303893"/>
              <a:gd name="connsiteY56" fmla="*/ 1177159 h 1202840"/>
              <a:gd name="connsiteX57" fmla="*/ 853466 w 2303893"/>
              <a:gd name="connsiteY57" fmla="*/ 1166648 h 1202840"/>
              <a:gd name="connsiteX0" fmla="*/ 853466 w 2303893"/>
              <a:gd name="connsiteY0" fmla="*/ 1166648 h 1202840"/>
              <a:gd name="connsiteX1" fmla="*/ 821935 w 2303893"/>
              <a:gd name="connsiteY1" fmla="*/ 1187669 h 1202840"/>
              <a:gd name="connsiteX2" fmla="*/ 590707 w 2303893"/>
              <a:gd name="connsiteY2" fmla="*/ 1187669 h 1202840"/>
              <a:gd name="connsiteX3" fmla="*/ 454072 w 2303893"/>
              <a:gd name="connsiteY3" fmla="*/ 1166648 h 1202840"/>
              <a:gd name="connsiteX4" fmla="*/ 317438 w 2303893"/>
              <a:gd name="connsiteY4" fmla="*/ 1156138 h 1202840"/>
              <a:gd name="connsiteX5" fmla="*/ 76930 w 2303893"/>
              <a:gd name="connsiteY5" fmla="*/ 1061888 h 1202840"/>
              <a:gd name="connsiteX6" fmla="*/ 14219 w 2303893"/>
              <a:gd name="connsiteY6" fmla="*/ 663179 h 1202840"/>
              <a:gd name="connsiteX7" fmla="*/ 317438 w 2303893"/>
              <a:gd name="connsiteY7" fmla="*/ 788276 h 1202840"/>
              <a:gd name="connsiteX8" fmla="*/ 322957 w 2303893"/>
              <a:gd name="connsiteY8" fmla="*/ 511036 h 1202840"/>
              <a:gd name="connsiteX9" fmla="*/ 433052 w 2303893"/>
              <a:gd name="connsiteY9" fmla="*/ 704193 h 1202840"/>
              <a:gd name="connsiteX10" fmla="*/ 454072 w 2303893"/>
              <a:gd name="connsiteY10" fmla="*/ 672662 h 1202840"/>
              <a:gd name="connsiteX11" fmla="*/ 485603 w 2303893"/>
              <a:gd name="connsiteY11" fmla="*/ 567559 h 1202840"/>
              <a:gd name="connsiteX12" fmla="*/ 496114 w 2303893"/>
              <a:gd name="connsiteY12" fmla="*/ 536027 h 1202840"/>
              <a:gd name="connsiteX13" fmla="*/ 527645 w 2303893"/>
              <a:gd name="connsiteY13" fmla="*/ 430924 h 1202840"/>
              <a:gd name="connsiteX14" fmla="*/ 590707 w 2303893"/>
              <a:gd name="connsiteY14" fmla="*/ 388883 h 1202840"/>
              <a:gd name="connsiteX15" fmla="*/ 622238 w 2303893"/>
              <a:gd name="connsiteY15" fmla="*/ 367862 h 1202840"/>
              <a:gd name="connsiteX16" fmla="*/ 611728 w 2303893"/>
              <a:gd name="connsiteY16" fmla="*/ 241738 h 1202840"/>
              <a:gd name="connsiteX17" fmla="*/ 601217 w 2303893"/>
              <a:gd name="connsiteY17" fmla="*/ 178676 h 1202840"/>
              <a:gd name="connsiteX18" fmla="*/ 611728 w 2303893"/>
              <a:gd name="connsiteY18" fmla="*/ 84083 h 1202840"/>
              <a:gd name="connsiteX19" fmla="*/ 653769 w 2303893"/>
              <a:gd name="connsiteY19" fmla="*/ 31531 h 1202840"/>
              <a:gd name="connsiteX20" fmla="*/ 842955 w 2303893"/>
              <a:gd name="connsiteY20" fmla="*/ 21021 h 1202840"/>
              <a:gd name="connsiteX21" fmla="*/ 927038 w 2303893"/>
              <a:gd name="connsiteY21" fmla="*/ 10510 h 1202840"/>
              <a:gd name="connsiteX22" fmla="*/ 979590 w 2303893"/>
              <a:gd name="connsiteY22" fmla="*/ 0 h 1202840"/>
              <a:gd name="connsiteX23" fmla="*/ 1221328 w 2303893"/>
              <a:gd name="connsiteY23" fmla="*/ 10510 h 1202840"/>
              <a:gd name="connsiteX24" fmla="*/ 1231838 w 2303893"/>
              <a:gd name="connsiteY24" fmla="*/ 63062 h 1202840"/>
              <a:gd name="connsiteX25" fmla="*/ 1273879 w 2303893"/>
              <a:gd name="connsiteY25" fmla="*/ 126124 h 1202840"/>
              <a:gd name="connsiteX26" fmla="*/ 1326431 w 2303893"/>
              <a:gd name="connsiteY26" fmla="*/ 189186 h 1202840"/>
              <a:gd name="connsiteX27" fmla="*/ 1347452 w 2303893"/>
              <a:gd name="connsiteY27" fmla="*/ 220717 h 1202840"/>
              <a:gd name="connsiteX28" fmla="*/ 1400003 w 2303893"/>
              <a:gd name="connsiteY28" fmla="*/ 252248 h 1202840"/>
              <a:gd name="connsiteX29" fmla="*/ 1463066 w 2303893"/>
              <a:gd name="connsiteY29" fmla="*/ 283779 h 1202840"/>
              <a:gd name="connsiteX30" fmla="*/ 1494597 w 2303893"/>
              <a:gd name="connsiteY30" fmla="*/ 304800 h 1202840"/>
              <a:gd name="connsiteX31" fmla="*/ 1526128 w 2303893"/>
              <a:gd name="connsiteY31" fmla="*/ 315310 h 1202840"/>
              <a:gd name="connsiteX32" fmla="*/ 1578679 w 2303893"/>
              <a:gd name="connsiteY32" fmla="*/ 357352 h 1202840"/>
              <a:gd name="connsiteX33" fmla="*/ 1662762 w 2303893"/>
              <a:gd name="connsiteY33" fmla="*/ 409903 h 1202840"/>
              <a:gd name="connsiteX34" fmla="*/ 1736335 w 2303893"/>
              <a:gd name="connsiteY34" fmla="*/ 441434 h 1202840"/>
              <a:gd name="connsiteX35" fmla="*/ 1788886 w 2303893"/>
              <a:gd name="connsiteY35" fmla="*/ 451945 h 1202840"/>
              <a:gd name="connsiteX36" fmla="*/ 1851948 w 2303893"/>
              <a:gd name="connsiteY36" fmla="*/ 472965 h 1202840"/>
              <a:gd name="connsiteX37" fmla="*/ 1883479 w 2303893"/>
              <a:gd name="connsiteY37" fmla="*/ 483476 h 1202840"/>
              <a:gd name="connsiteX38" fmla="*/ 2009603 w 2303893"/>
              <a:gd name="connsiteY38" fmla="*/ 504496 h 1202840"/>
              <a:gd name="connsiteX39" fmla="*/ 2114707 w 2303893"/>
              <a:gd name="connsiteY39" fmla="*/ 546538 h 1202840"/>
              <a:gd name="connsiteX40" fmla="*/ 2230321 w 2303893"/>
              <a:gd name="connsiteY40" fmla="*/ 567559 h 1202840"/>
              <a:gd name="connsiteX41" fmla="*/ 2282872 w 2303893"/>
              <a:gd name="connsiteY41" fmla="*/ 620110 h 1202840"/>
              <a:gd name="connsiteX42" fmla="*/ 2303893 w 2303893"/>
              <a:gd name="connsiteY42" fmla="*/ 683172 h 1202840"/>
              <a:gd name="connsiteX43" fmla="*/ 2293383 w 2303893"/>
              <a:gd name="connsiteY43" fmla="*/ 924910 h 1202840"/>
              <a:gd name="connsiteX44" fmla="*/ 2272362 w 2303893"/>
              <a:gd name="connsiteY44" fmla="*/ 956441 h 1202840"/>
              <a:gd name="connsiteX45" fmla="*/ 2240831 w 2303893"/>
              <a:gd name="connsiteY45" fmla="*/ 998483 h 1202840"/>
              <a:gd name="connsiteX46" fmla="*/ 2219810 w 2303893"/>
              <a:gd name="connsiteY46" fmla="*/ 1030014 h 1202840"/>
              <a:gd name="connsiteX47" fmla="*/ 2188279 w 2303893"/>
              <a:gd name="connsiteY47" fmla="*/ 1051034 h 1202840"/>
              <a:gd name="connsiteX48" fmla="*/ 1925521 w 2303893"/>
              <a:gd name="connsiteY48" fmla="*/ 1082565 h 1202840"/>
              <a:gd name="connsiteX49" fmla="*/ 1872969 w 2303893"/>
              <a:gd name="connsiteY49" fmla="*/ 1093076 h 1202840"/>
              <a:gd name="connsiteX50" fmla="*/ 1725824 w 2303893"/>
              <a:gd name="connsiteY50" fmla="*/ 1103586 h 1202840"/>
              <a:gd name="connsiteX51" fmla="*/ 1662762 w 2303893"/>
              <a:gd name="connsiteY51" fmla="*/ 1124607 h 1202840"/>
              <a:gd name="connsiteX52" fmla="*/ 1599700 w 2303893"/>
              <a:gd name="connsiteY52" fmla="*/ 1135117 h 1202840"/>
              <a:gd name="connsiteX53" fmla="*/ 1568169 w 2303893"/>
              <a:gd name="connsiteY53" fmla="*/ 1145627 h 1202840"/>
              <a:gd name="connsiteX54" fmla="*/ 1242348 w 2303893"/>
              <a:gd name="connsiteY54" fmla="*/ 1156138 h 1202840"/>
              <a:gd name="connsiteX55" fmla="*/ 1137245 w 2303893"/>
              <a:gd name="connsiteY55" fmla="*/ 1166648 h 1202840"/>
              <a:gd name="connsiteX56" fmla="*/ 958569 w 2303893"/>
              <a:gd name="connsiteY56" fmla="*/ 1177159 h 1202840"/>
              <a:gd name="connsiteX57" fmla="*/ 853466 w 2303893"/>
              <a:gd name="connsiteY57" fmla="*/ 1166648 h 1202840"/>
              <a:gd name="connsiteX0" fmla="*/ 842050 w 2292477"/>
              <a:gd name="connsiteY0" fmla="*/ 1166648 h 1202840"/>
              <a:gd name="connsiteX1" fmla="*/ 810519 w 2292477"/>
              <a:gd name="connsiteY1" fmla="*/ 1187669 h 1202840"/>
              <a:gd name="connsiteX2" fmla="*/ 579291 w 2292477"/>
              <a:gd name="connsiteY2" fmla="*/ 1187669 h 1202840"/>
              <a:gd name="connsiteX3" fmla="*/ 442656 w 2292477"/>
              <a:gd name="connsiteY3" fmla="*/ 1166648 h 1202840"/>
              <a:gd name="connsiteX4" fmla="*/ 306022 w 2292477"/>
              <a:gd name="connsiteY4" fmla="*/ 1156138 h 1202840"/>
              <a:gd name="connsiteX5" fmla="*/ 65514 w 2292477"/>
              <a:gd name="connsiteY5" fmla="*/ 1061888 h 1202840"/>
              <a:gd name="connsiteX6" fmla="*/ 2803 w 2292477"/>
              <a:gd name="connsiteY6" fmla="*/ 663179 h 1202840"/>
              <a:gd name="connsiteX7" fmla="*/ 133568 w 2292477"/>
              <a:gd name="connsiteY7" fmla="*/ 568757 h 1202840"/>
              <a:gd name="connsiteX8" fmla="*/ 311541 w 2292477"/>
              <a:gd name="connsiteY8" fmla="*/ 511036 h 1202840"/>
              <a:gd name="connsiteX9" fmla="*/ 421636 w 2292477"/>
              <a:gd name="connsiteY9" fmla="*/ 704193 h 1202840"/>
              <a:gd name="connsiteX10" fmla="*/ 442656 w 2292477"/>
              <a:gd name="connsiteY10" fmla="*/ 672662 h 1202840"/>
              <a:gd name="connsiteX11" fmla="*/ 474187 w 2292477"/>
              <a:gd name="connsiteY11" fmla="*/ 567559 h 1202840"/>
              <a:gd name="connsiteX12" fmla="*/ 484698 w 2292477"/>
              <a:gd name="connsiteY12" fmla="*/ 536027 h 1202840"/>
              <a:gd name="connsiteX13" fmla="*/ 516229 w 2292477"/>
              <a:gd name="connsiteY13" fmla="*/ 430924 h 1202840"/>
              <a:gd name="connsiteX14" fmla="*/ 579291 w 2292477"/>
              <a:gd name="connsiteY14" fmla="*/ 388883 h 1202840"/>
              <a:gd name="connsiteX15" fmla="*/ 610822 w 2292477"/>
              <a:gd name="connsiteY15" fmla="*/ 367862 h 1202840"/>
              <a:gd name="connsiteX16" fmla="*/ 600312 w 2292477"/>
              <a:gd name="connsiteY16" fmla="*/ 241738 h 1202840"/>
              <a:gd name="connsiteX17" fmla="*/ 589801 w 2292477"/>
              <a:gd name="connsiteY17" fmla="*/ 178676 h 1202840"/>
              <a:gd name="connsiteX18" fmla="*/ 600312 w 2292477"/>
              <a:gd name="connsiteY18" fmla="*/ 84083 h 1202840"/>
              <a:gd name="connsiteX19" fmla="*/ 642353 w 2292477"/>
              <a:gd name="connsiteY19" fmla="*/ 31531 h 1202840"/>
              <a:gd name="connsiteX20" fmla="*/ 831539 w 2292477"/>
              <a:gd name="connsiteY20" fmla="*/ 21021 h 1202840"/>
              <a:gd name="connsiteX21" fmla="*/ 915622 w 2292477"/>
              <a:gd name="connsiteY21" fmla="*/ 10510 h 1202840"/>
              <a:gd name="connsiteX22" fmla="*/ 968174 w 2292477"/>
              <a:gd name="connsiteY22" fmla="*/ 0 h 1202840"/>
              <a:gd name="connsiteX23" fmla="*/ 1209912 w 2292477"/>
              <a:gd name="connsiteY23" fmla="*/ 10510 h 1202840"/>
              <a:gd name="connsiteX24" fmla="*/ 1220422 w 2292477"/>
              <a:gd name="connsiteY24" fmla="*/ 63062 h 1202840"/>
              <a:gd name="connsiteX25" fmla="*/ 1262463 w 2292477"/>
              <a:gd name="connsiteY25" fmla="*/ 126124 h 1202840"/>
              <a:gd name="connsiteX26" fmla="*/ 1315015 w 2292477"/>
              <a:gd name="connsiteY26" fmla="*/ 189186 h 1202840"/>
              <a:gd name="connsiteX27" fmla="*/ 1336036 w 2292477"/>
              <a:gd name="connsiteY27" fmla="*/ 220717 h 1202840"/>
              <a:gd name="connsiteX28" fmla="*/ 1388587 w 2292477"/>
              <a:gd name="connsiteY28" fmla="*/ 252248 h 1202840"/>
              <a:gd name="connsiteX29" fmla="*/ 1451650 w 2292477"/>
              <a:gd name="connsiteY29" fmla="*/ 283779 h 1202840"/>
              <a:gd name="connsiteX30" fmla="*/ 1483181 w 2292477"/>
              <a:gd name="connsiteY30" fmla="*/ 304800 h 1202840"/>
              <a:gd name="connsiteX31" fmla="*/ 1514712 w 2292477"/>
              <a:gd name="connsiteY31" fmla="*/ 315310 h 1202840"/>
              <a:gd name="connsiteX32" fmla="*/ 1567263 w 2292477"/>
              <a:gd name="connsiteY32" fmla="*/ 357352 h 1202840"/>
              <a:gd name="connsiteX33" fmla="*/ 1651346 w 2292477"/>
              <a:gd name="connsiteY33" fmla="*/ 409903 h 1202840"/>
              <a:gd name="connsiteX34" fmla="*/ 1724919 w 2292477"/>
              <a:gd name="connsiteY34" fmla="*/ 441434 h 1202840"/>
              <a:gd name="connsiteX35" fmla="*/ 1777470 w 2292477"/>
              <a:gd name="connsiteY35" fmla="*/ 451945 h 1202840"/>
              <a:gd name="connsiteX36" fmla="*/ 1840532 w 2292477"/>
              <a:gd name="connsiteY36" fmla="*/ 472965 h 1202840"/>
              <a:gd name="connsiteX37" fmla="*/ 1872063 w 2292477"/>
              <a:gd name="connsiteY37" fmla="*/ 483476 h 1202840"/>
              <a:gd name="connsiteX38" fmla="*/ 1998187 w 2292477"/>
              <a:gd name="connsiteY38" fmla="*/ 504496 h 1202840"/>
              <a:gd name="connsiteX39" fmla="*/ 2103291 w 2292477"/>
              <a:gd name="connsiteY39" fmla="*/ 546538 h 1202840"/>
              <a:gd name="connsiteX40" fmla="*/ 2218905 w 2292477"/>
              <a:gd name="connsiteY40" fmla="*/ 567559 h 1202840"/>
              <a:gd name="connsiteX41" fmla="*/ 2271456 w 2292477"/>
              <a:gd name="connsiteY41" fmla="*/ 620110 h 1202840"/>
              <a:gd name="connsiteX42" fmla="*/ 2292477 w 2292477"/>
              <a:gd name="connsiteY42" fmla="*/ 683172 h 1202840"/>
              <a:gd name="connsiteX43" fmla="*/ 2281967 w 2292477"/>
              <a:gd name="connsiteY43" fmla="*/ 924910 h 1202840"/>
              <a:gd name="connsiteX44" fmla="*/ 2260946 w 2292477"/>
              <a:gd name="connsiteY44" fmla="*/ 956441 h 1202840"/>
              <a:gd name="connsiteX45" fmla="*/ 2229415 w 2292477"/>
              <a:gd name="connsiteY45" fmla="*/ 998483 h 1202840"/>
              <a:gd name="connsiteX46" fmla="*/ 2208394 w 2292477"/>
              <a:gd name="connsiteY46" fmla="*/ 1030014 h 1202840"/>
              <a:gd name="connsiteX47" fmla="*/ 2176863 w 2292477"/>
              <a:gd name="connsiteY47" fmla="*/ 1051034 h 1202840"/>
              <a:gd name="connsiteX48" fmla="*/ 1914105 w 2292477"/>
              <a:gd name="connsiteY48" fmla="*/ 1082565 h 1202840"/>
              <a:gd name="connsiteX49" fmla="*/ 1861553 w 2292477"/>
              <a:gd name="connsiteY49" fmla="*/ 1093076 h 1202840"/>
              <a:gd name="connsiteX50" fmla="*/ 1714408 w 2292477"/>
              <a:gd name="connsiteY50" fmla="*/ 1103586 h 1202840"/>
              <a:gd name="connsiteX51" fmla="*/ 1651346 w 2292477"/>
              <a:gd name="connsiteY51" fmla="*/ 1124607 h 1202840"/>
              <a:gd name="connsiteX52" fmla="*/ 1588284 w 2292477"/>
              <a:gd name="connsiteY52" fmla="*/ 1135117 h 1202840"/>
              <a:gd name="connsiteX53" fmla="*/ 1556753 w 2292477"/>
              <a:gd name="connsiteY53" fmla="*/ 1145627 h 1202840"/>
              <a:gd name="connsiteX54" fmla="*/ 1230932 w 2292477"/>
              <a:gd name="connsiteY54" fmla="*/ 1156138 h 1202840"/>
              <a:gd name="connsiteX55" fmla="*/ 1125829 w 2292477"/>
              <a:gd name="connsiteY55" fmla="*/ 1166648 h 1202840"/>
              <a:gd name="connsiteX56" fmla="*/ 947153 w 2292477"/>
              <a:gd name="connsiteY56" fmla="*/ 1177159 h 1202840"/>
              <a:gd name="connsiteX57" fmla="*/ 842050 w 2292477"/>
              <a:gd name="connsiteY57" fmla="*/ 1166648 h 1202840"/>
              <a:gd name="connsiteX0" fmla="*/ 842050 w 2292477"/>
              <a:gd name="connsiteY0" fmla="*/ 1166648 h 1202840"/>
              <a:gd name="connsiteX1" fmla="*/ 810519 w 2292477"/>
              <a:gd name="connsiteY1" fmla="*/ 1187669 h 1202840"/>
              <a:gd name="connsiteX2" fmla="*/ 579291 w 2292477"/>
              <a:gd name="connsiteY2" fmla="*/ 1187669 h 1202840"/>
              <a:gd name="connsiteX3" fmla="*/ 442656 w 2292477"/>
              <a:gd name="connsiteY3" fmla="*/ 1166648 h 1202840"/>
              <a:gd name="connsiteX4" fmla="*/ 306022 w 2292477"/>
              <a:gd name="connsiteY4" fmla="*/ 1156138 h 1202840"/>
              <a:gd name="connsiteX5" fmla="*/ 65514 w 2292477"/>
              <a:gd name="connsiteY5" fmla="*/ 1061888 h 1202840"/>
              <a:gd name="connsiteX6" fmla="*/ 2803 w 2292477"/>
              <a:gd name="connsiteY6" fmla="*/ 663179 h 1202840"/>
              <a:gd name="connsiteX7" fmla="*/ 133568 w 2292477"/>
              <a:gd name="connsiteY7" fmla="*/ 568757 h 1202840"/>
              <a:gd name="connsiteX8" fmla="*/ 311541 w 2292477"/>
              <a:gd name="connsiteY8" fmla="*/ 511036 h 1202840"/>
              <a:gd name="connsiteX9" fmla="*/ 421636 w 2292477"/>
              <a:gd name="connsiteY9" fmla="*/ 704193 h 1202840"/>
              <a:gd name="connsiteX10" fmla="*/ 442656 w 2292477"/>
              <a:gd name="connsiteY10" fmla="*/ 672662 h 1202840"/>
              <a:gd name="connsiteX11" fmla="*/ 474187 w 2292477"/>
              <a:gd name="connsiteY11" fmla="*/ 567559 h 1202840"/>
              <a:gd name="connsiteX12" fmla="*/ 484698 w 2292477"/>
              <a:gd name="connsiteY12" fmla="*/ 536027 h 1202840"/>
              <a:gd name="connsiteX13" fmla="*/ 516229 w 2292477"/>
              <a:gd name="connsiteY13" fmla="*/ 430924 h 1202840"/>
              <a:gd name="connsiteX14" fmla="*/ 579291 w 2292477"/>
              <a:gd name="connsiteY14" fmla="*/ 388883 h 1202840"/>
              <a:gd name="connsiteX15" fmla="*/ 610822 w 2292477"/>
              <a:gd name="connsiteY15" fmla="*/ 367862 h 1202840"/>
              <a:gd name="connsiteX16" fmla="*/ 600312 w 2292477"/>
              <a:gd name="connsiteY16" fmla="*/ 241738 h 1202840"/>
              <a:gd name="connsiteX17" fmla="*/ 589801 w 2292477"/>
              <a:gd name="connsiteY17" fmla="*/ 178676 h 1202840"/>
              <a:gd name="connsiteX18" fmla="*/ 600312 w 2292477"/>
              <a:gd name="connsiteY18" fmla="*/ 84083 h 1202840"/>
              <a:gd name="connsiteX19" fmla="*/ 642353 w 2292477"/>
              <a:gd name="connsiteY19" fmla="*/ 31531 h 1202840"/>
              <a:gd name="connsiteX20" fmla="*/ 831539 w 2292477"/>
              <a:gd name="connsiteY20" fmla="*/ 21021 h 1202840"/>
              <a:gd name="connsiteX21" fmla="*/ 915622 w 2292477"/>
              <a:gd name="connsiteY21" fmla="*/ 10510 h 1202840"/>
              <a:gd name="connsiteX22" fmla="*/ 968174 w 2292477"/>
              <a:gd name="connsiteY22" fmla="*/ 0 h 1202840"/>
              <a:gd name="connsiteX23" fmla="*/ 1209912 w 2292477"/>
              <a:gd name="connsiteY23" fmla="*/ 10510 h 1202840"/>
              <a:gd name="connsiteX24" fmla="*/ 1220422 w 2292477"/>
              <a:gd name="connsiteY24" fmla="*/ 63062 h 1202840"/>
              <a:gd name="connsiteX25" fmla="*/ 1262463 w 2292477"/>
              <a:gd name="connsiteY25" fmla="*/ 126124 h 1202840"/>
              <a:gd name="connsiteX26" fmla="*/ 1315015 w 2292477"/>
              <a:gd name="connsiteY26" fmla="*/ 189186 h 1202840"/>
              <a:gd name="connsiteX27" fmla="*/ 1336036 w 2292477"/>
              <a:gd name="connsiteY27" fmla="*/ 220717 h 1202840"/>
              <a:gd name="connsiteX28" fmla="*/ 1388587 w 2292477"/>
              <a:gd name="connsiteY28" fmla="*/ 252248 h 1202840"/>
              <a:gd name="connsiteX29" fmla="*/ 1451650 w 2292477"/>
              <a:gd name="connsiteY29" fmla="*/ 283779 h 1202840"/>
              <a:gd name="connsiteX30" fmla="*/ 1483181 w 2292477"/>
              <a:gd name="connsiteY30" fmla="*/ 304800 h 1202840"/>
              <a:gd name="connsiteX31" fmla="*/ 1514712 w 2292477"/>
              <a:gd name="connsiteY31" fmla="*/ 315310 h 1202840"/>
              <a:gd name="connsiteX32" fmla="*/ 1567263 w 2292477"/>
              <a:gd name="connsiteY32" fmla="*/ 357352 h 1202840"/>
              <a:gd name="connsiteX33" fmla="*/ 1651346 w 2292477"/>
              <a:gd name="connsiteY33" fmla="*/ 409903 h 1202840"/>
              <a:gd name="connsiteX34" fmla="*/ 1724919 w 2292477"/>
              <a:gd name="connsiteY34" fmla="*/ 441434 h 1202840"/>
              <a:gd name="connsiteX35" fmla="*/ 1777470 w 2292477"/>
              <a:gd name="connsiteY35" fmla="*/ 451945 h 1202840"/>
              <a:gd name="connsiteX36" fmla="*/ 1840532 w 2292477"/>
              <a:gd name="connsiteY36" fmla="*/ 472965 h 1202840"/>
              <a:gd name="connsiteX37" fmla="*/ 1872063 w 2292477"/>
              <a:gd name="connsiteY37" fmla="*/ 483476 h 1202840"/>
              <a:gd name="connsiteX38" fmla="*/ 1998187 w 2292477"/>
              <a:gd name="connsiteY38" fmla="*/ 504496 h 1202840"/>
              <a:gd name="connsiteX39" fmla="*/ 2103291 w 2292477"/>
              <a:gd name="connsiteY39" fmla="*/ 546538 h 1202840"/>
              <a:gd name="connsiteX40" fmla="*/ 2218905 w 2292477"/>
              <a:gd name="connsiteY40" fmla="*/ 567559 h 1202840"/>
              <a:gd name="connsiteX41" fmla="*/ 2271456 w 2292477"/>
              <a:gd name="connsiteY41" fmla="*/ 620110 h 1202840"/>
              <a:gd name="connsiteX42" fmla="*/ 2292477 w 2292477"/>
              <a:gd name="connsiteY42" fmla="*/ 683172 h 1202840"/>
              <a:gd name="connsiteX43" fmla="*/ 2281967 w 2292477"/>
              <a:gd name="connsiteY43" fmla="*/ 924910 h 1202840"/>
              <a:gd name="connsiteX44" fmla="*/ 2260946 w 2292477"/>
              <a:gd name="connsiteY44" fmla="*/ 956441 h 1202840"/>
              <a:gd name="connsiteX45" fmla="*/ 2229415 w 2292477"/>
              <a:gd name="connsiteY45" fmla="*/ 998483 h 1202840"/>
              <a:gd name="connsiteX46" fmla="*/ 2208394 w 2292477"/>
              <a:gd name="connsiteY46" fmla="*/ 1030014 h 1202840"/>
              <a:gd name="connsiteX47" fmla="*/ 2176863 w 2292477"/>
              <a:gd name="connsiteY47" fmla="*/ 1051034 h 1202840"/>
              <a:gd name="connsiteX48" fmla="*/ 1914105 w 2292477"/>
              <a:gd name="connsiteY48" fmla="*/ 1082565 h 1202840"/>
              <a:gd name="connsiteX49" fmla="*/ 1714408 w 2292477"/>
              <a:gd name="connsiteY49" fmla="*/ 1103586 h 1202840"/>
              <a:gd name="connsiteX50" fmla="*/ 1651346 w 2292477"/>
              <a:gd name="connsiteY50" fmla="*/ 1124607 h 1202840"/>
              <a:gd name="connsiteX51" fmla="*/ 1588284 w 2292477"/>
              <a:gd name="connsiteY51" fmla="*/ 1135117 h 1202840"/>
              <a:gd name="connsiteX52" fmla="*/ 1556753 w 2292477"/>
              <a:gd name="connsiteY52" fmla="*/ 1145627 h 1202840"/>
              <a:gd name="connsiteX53" fmla="*/ 1230932 w 2292477"/>
              <a:gd name="connsiteY53" fmla="*/ 1156138 h 1202840"/>
              <a:gd name="connsiteX54" fmla="*/ 1125829 w 2292477"/>
              <a:gd name="connsiteY54" fmla="*/ 1166648 h 1202840"/>
              <a:gd name="connsiteX55" fmla="*/ 947153 w 2292477"/>
              <a:gd name="connsiteY55" fmla="*/ 1177159 h 1202840"/>
              <a:gd name="connsiteX56" fmla="*/ 842050 w 2292477"/>
              <a:gd name="connsiteY56" fmla="*/ 1166648 h 1202840"/>
              <a:gd name="connsiteX0" fmla="*/ 842050 w 2292477"/>
              <a:gd name="connsiteY0" fmla="*/ 1166648 h 1202840"/>
              <a:gd name="connsiteX1" fmla="*/ 810519 w 2292477"/>
              <a:gd name="connsiteY1" fmla="*/ 1187669 h 1202840"/>
              <a:gd name="connsiteX2" fmla="*/ 579291 w 2292477"/>
              <a:gd name="connsiteY2" fmla="*/ 1187669 h 1202840"/>
              <a:gd name="connsiteX3" fmla="*/ 442656 w 2292477"/>
              <a:gd name="connsiteY3" fmla="*/ 1166648 h 1202840"/>
              <a:gd name="connsiteX4" fmla="*/ 306022 w 2292477"/>
              <a:gd name="connsiteY4" fmla="*/ 1156138 h 1202840"/>
              <a:gd name="connsiteX5" fmla="*/ 65514 w 2292477"/>
              <a:gd name="connsiteY5" fmla="*/ 1061888 h 1202840"/>
              <a:gd name="connsiteX6" fmla="*/ 2803 w 2292477"/>
              <a:gd name="connsiteY6" fmla="*/ 663179 h 1202840"/>
              <a:gd name="connsiteX7" fmla="*/ 133568 w 2292477"/>
              <a:gd name="connsiteY7" fmla="*/ 568757 h 1202840"/>
              <a:gd name="connsiteX8" fmla="*/ 311541 w 2292477"/>
              <a:gd name="connsiteY8" fmla="*/ 511036 h 1202840"/>
              <a:gd name="connsiteX9" fmla="*/ 421636 w 2292477"/>
              <a:gd name="connsiteY9" fmla="*/ 704193 h 1202840"/>
              <a:gd name="connsiteX10" fmla="*/ 442656 w 2292477"/>
              <a:gd name="connsiteY10" fmla="*/ 672662 h 1202840"/>
              <a:gd name="connsiteX11" fmla="*/ 474187 w 2292477"/>
              <a:gd name="connsiteY11" fmla="*/ 567559 h 1202840"/>
              <a:gd name="connsiteX12" fmla="*/ 484698 w 2292477"/>
              <a:gd name="connsiteY12" fmla="*/ 536027 h 1202840"/>
              <a:gd name="connsiteX13" fmla="*/ 516229 w 2292477"/>
              <a:gd name="connsiteY13" fmla="*/ 430924 h 1202840"/>
              <a:gd name="connsiteX14" fmla="*/ 579291 w 2292477"/>
              <a:gd name="connsiteY14" fmla="*/ 388883 h 1202840"/>
              <a:gd name="connsiteX15" fmla="*/ 610822 w 2292477"/>
              <a:gd name="connsiteY15" fmla="*/ 367862 h 1202840"/>
              <a:gd name="connsiteX16" fmla="*/ 600312 w 2292477"/>
              <a:gd name="connsiteY16" fmla="*/ 241738 h 1202840"/>
              <a:gd name="connsiteX17" fmla="*/ 589801 w 2292477"/>
              <a:gd name="connsiteY17" fmla="*/ 178676 h 1202840"/>
              <a:gd name="connsiteX18" fmla="*/ 600312 w 2292477"/>
              <a:gd name="connsiteY18" fmla="*/ 84083 h 1202840"/>
              <a:gd name="connsiteX19" fmla="*/ 642353 w 2292477"/>
              <a:gd name="connsiteY19" fmla="*/ 31531 h 1202840"/>
              <a:gd name="connsiteX20" fmla="*/ 831539 w 2292477"/>
              <a:gd name="connsiteY20" fmla="*/ 21021 h 1202840"/>
              <a:gd name="connsiteX21" fmla="*/ 915622 w 2292477"/>
              <a:gd name="connsiteY21" fmla="*/ 10510 h 1202840"/>
              <a:gd name="connsiteX22" fmla="*/ 968174 w 2292477"/>
              <a:gd name="connsiteY22" fmla="*/ 0 h 1202840"/>
              <a:gd name="connsiteX23" fmla="*/ 1209912 w 2292477"/>
              <a:gd name="connsiteY23" fmla="*/ 10510 h 1202840"/>
              <a:gd name="connsiteX24" fmla="*/ 1220422 w 2292477"/>
              <a:gd name="connsiteY24" fmla="*/ 63062 h 1202840"/>
              <a:gd name="connsiteX25" fmla="*/ 1262463 w 2292477"/>
              <a:gd name="connsiteY25" fmla="*/ 126124 h 1202840"/>
              <a:gd name="connsiteX26" fmla="*/ 1315015 w 2292477"/>
              <a:gd name="connsiteY26" fmla="*/ 189186 h 1202840"/>
              <a:gd name="connsiteX27" fmla="*/ 1336036 w 2292477"/>
              <a:gd name="connsiteY27" fmla="*/ 220717 h 1202840"/>
              <a:gd name="connsiteX28" fmla="*/ 1388587 w 2292477"/>
              <a:gd name="connsiteY28" fmla="*/ 252248 h 1202840"/>
              <a:gd name="connsiteX29" fmla="*/ 1451650 w 2292477"/>
              <a:gd name="connsiteY29" fmla="*/ 283779 h 1202840"/>
              <a:gd name="connsiteX30" fmla="*/ 1483181 w 2292477"/>
              <a:gd name="connsiteY30" fmla="*/ 304800 h 1202840"/>
              <a:gd name="connsiteX31" fmla="*/ 1514712 w 2292477"/>
              <a:gd name="connsiteY31" fmla="*/ 315310 h 1202840"/>
              <a:gd name="connsiteX32" fmla="*/ 1567263 w 2292477"/>
              <a:gd name="connsiteY32" fmla="*/ 357352 h 1202840"/>
              <a:gd name="connsiteX33" fmla="*/ 1651346 w 2292477"/>
              <a:gd name="connsiteY33" fmla="*/ 409903 h 1202840"/>
              <a:gd name="connsiteX34" fmla="*/ 1724919 w 2292477"/>
              <a:gd name="connsiteY34" fmla="*/ 441434 h 1202840"/>
              <a:gd name="connsiteX35" fmla="*/ 1777470 w 2292477"/>
              <a:gd name="connsiteY35" fmla="*/ 451945 h 1202840"/>
              <a:gd name="connsiteX36" fmla="*/ 1840532 w 2292477"/>
              <a:gd name="connsiteY36" fmla="*/ 472965 h 1202840"/>
              <a:gd name="connsiteX37" fmla="*/ 1872063 w 2292477"/>
              <a:gd name="connsiteY37" fmla="*/ 483476 h 1202840"/>
              <a:gd name="connsiteX38" fmla="*/ 1998187 w 2292477"/>
              <a:gd name="connsiteY38" fmla="*/ 504496 h 1202840"/>
              <a:gd name="connsiteX39" fmla="*/ 2103291 w 2292477"/>
              <a:gd name="connsiteY39" fmla="*/ 546538 h 1202840"/>
              <a:gd name="connsiteX40" fmla="*/ 2218905 w 2292477"/>
              <a:gd name="connsiteY40" fmla="*/ 567559 h 1202840"/>
              <a:gd name="connsiteX41" fmla="*/ 2271456 w 2292477"/>
              <a:gd name="connsiteY41" fmla="*/ 620110 h 1202840"/>
              <a:gd name="connsiteX42" fmla="*/ 2292477 w 2292477"/>
              <a:gd name="connsiteY42" fmla="*/ 683172 h 1202840"/>
              <a:gd name="connsiteX43" fmla="*/ 2281967 w 2292477"/>
              <a:gd name="connsiteY43" fmla="*/ 924910 h 1202840"/>
              <a:gd name="connsiteX44" fmla="*/ 2260946 w 2292477"/>
              <a:gd name="connsiteY44" fmla="*/ 956441 h 1202840"/>
              <a:gd name="connsiteX45" fmla="*/ 2229415 w 2292477"/>
              <a:gd name="connsiteY45" fmla="*/ 998483 h 1202840"/>
              <a:gd name="connsiteX46" fmla="*/ 2208394 w 2292477"/>
              <a:gd name="connsiteY46" fmla="*/ 1030014 h 1202840"/>
              <a:gd name="connsiteX47" fmla="*/ 2176863 w 2292477"/>
              <a:gd name="connsiteY47" fmla="*/ 1051034 h 1202840"/>
              <a:gd name="connsiteX48" fmla="*/ 1914105 w 2292477"/>
              <a:gd name="connsiteY48" fmla="*/ 1082565 h 1202840"/>
              <a:gd name="connsiteX49" fmla="*/ 1651346 w 2292477"/>
              <a:gd name="connsiteY49" fmla="*/ 1124607 h 1202840"/>
              <a:gd name="connsiteX50" fmla="*/ 1588284 w 2292477"/>
              <a:gd name="connsiteY50" fmla="*/ 1135117 h 1202840"/>
              <a:gd name="connsiteX51" fmla="*/ 1556753 w 2292477"/>
              <a:gd name="connsiteY51" fmla="*/ 1145627 h 1202840"/>
              <a:gd name="connsiteX52" fmla="*/ 1230932 w 2292477"/>
              <a:gd name="connsiteY52" fmla="*/ 1156138 h 1202840"/>
              <a:gd name="connsiteX53" fmla="*/ 1125829 w 2292477"/>
              <a:gd name="connsiteY53" fmla="*/ 1166648 h 1202840"/>
              <a:gd name="connsiteX54" fmla="*/ 947153 w 2292477"/>
              <a:gd name="connsiteY54" fmla="*/ 1177159 h 1202840"/>
              <a:gd name="connsiteX55" fmla="*/ 842050 w 2292477"/>
              <a:gd name="connsiteY55" fmla="*/ 1166648 h 1202840"/>
              <a:gd name="connsiteX0" fmla="*/ 842050 w 2292477"/>
              <a:gd name="connsiteY0" fmla="*/ 1166648 h 1202840"/>
              <a:gd name="connsiteX1" fmla="*/ 810519 w 2292477"/>
              <a:gd name="connsiteY1" fmla="*/ 1187669 h 1202840"/>
              <a:gd name="connsiteX2" fmla="*/ 579291 w 2292477"/>
              <a:gd name="connsiteY2" fmla="*/ 1187669 h 1202840"/>
              <a:gd name="connsiteX3" fmla="*/ 442656 w 2292477"/>
              <a:gd name="connsiteY3" fmla="*/ 1166648 h 1202840"/>
              <a:gd name="connsiteX4" fmla="*/ 306022 w 2292477"/>
              <a:gd name="connsiteY4" fmla="*/ 1156138 h 1202840"/>
              <a:gd name="connsiteX5" fmla="*/ 65514 w 2292477"/>
              <a:gd name="connsiteY5" fmla="*/ 1061888 h 1202840"/>
              <a:gd name="connsiteX6" fmla="*/ 2803 w 2292477"/>
              <a:gd name="connsiteY6" fmla="*/ 663179 h 1202840"/>
              <a:gd name="connsiteX7" fmla="*/ 133568 w 2292477"/>
              <a:gd name="connsiteY7" fmla="*/ 568757 h 1202840"/>
              <a:gd name="connsiteX8" fmla="*/ 311541 w 2292477"/>
              <a:gd name="connsiteY8" fmla="*/ 511036 h 1202840"/>
              <a:gd name="connsiteX9" fmla="*/ 421636 w 2292477"/>
              <a:gd name="connsiteY9" fmla="*/ 704193 h 1202840"/>
              <a:gd name="connsiteX10" fmla="*/ 442656 w 2292477"/>
              <a:gd name="connsiteY10" fmla="*/ 672662 h 1202840"/>
              <a:gd name="connsiteX11" fmla="*/ 474187 w 2292477"/>
              <a:gd name="connsiteY11" fmla="*/ 567559 h 1202840"/>
              <a:gd name="connsiteX12" fmla="*/ 484698 w 2292477"/>
              <a:gd name="connsiteY12" fmla="*/ 536027 h 1202840"/>
              <a:gd name="connsiteX13" fmla="*/ 516229 w 2292477"/>
              <a:gd name="connsiteY13" fmla="*/ 430924 h 1202840"/>
              <a:gd name="connsiteX14" fmla="*/ 579291 w 2292477"/>
              <a:gd name="connsiteY14" fmla="*/ 388883 h 1202840"/>
              <a:gd name="connsiteX15" fmla="*/ 610822 w 2292477"/>
              <a:gd name="connsiteY15" fmla="*/ 367862 h 1202840"/>
              <a:gd name="connsiteX16" fmla="*/ 600312 w 2292477"/>
              <a:gd name="connsiteY16" fmla="*/ 241738 h 1202840"/>
              <a:gd name="connsiteX17" fmla="*/ 589801 w 2292477"/>
              <a:gd name="connsiteY17" fmla="*/ 178676 h 1202840"/>
              <a:gd name="connsiteX18" fmla="*/ 600312 w 2292477"/>
              <a:gd name="connsiteY18" fmla="*/ 84083 h 1202840"/>
              <a:gd name="connsiteX19" fmla="*/ 642353 w 2292477"/>
              <a:gd name="connsiteY19" fmla="*/ 31531 h 1202840"/>
              <a:gd name="connsiteX20" fmla="*/ 831539 w 2292477"/>
              <a:gd name="connsiteY20" fmla="*/ 21021 h 1202840"/>
              <a:gd name="connsiteX21" fmla="*/ 915622 w 2292477"/>
              <a:gd name="connsiteY21" fmla="*/ 10510 h 1202840"/>
              <a:gd name="connsiteX22" fmla="*/ 968174 w 2292477"/>
              <a:gd name="connsiteY22" fmla="*/ 0 h 1202840"/>
              <a:gd name="connsiteX23" fmla="*/ 1209912 w 2292477"/>
              <a:gd name="connsiteY23" fmla="*/ 10510 h 1202840"/>
              <a:gd name="connsiteX24" fmla="*/ 1220422 w 2292477"/>
              <a:gd name="connsiteY24" fmla="*/ 63062 h 1202840"/>
              <a:gd name="connsiteX25" fmla="*/ 1262463 w 2292477"/>
              <a:gd name="connsiteY25" fmla="*/ 126124 h 1202840"/>
              <a:gd name="connsiteX26" fmla="*/ 1315015 w 2292477"/>
              <a:gd name="connsiteY26" fmla="*/ 189186 h 1202840"/>
              <a:gd name="connsiteX27" fmla="*/ 1336036 w 2292477"/>
              <a:gd name="connsiteY27" fmla="*/ 220717 h 1202840"/>
              <a:gd name="connsiteX28" fmla="*/ 1388587 w 2292477"/>
              <a:gd name="connsiteY28" fmla="*/ 252248 h 1202840"/>
              <a:gd name="connsiteX29" fmla="*/ 1451650 w 2292477"/>
              <a:gd name="connsiteY29" fmla="*/ 283779 h 1202840"/>
              <a:gd name="connsiteX30" fmla="*/ 1483181 w 2292477"/>
              <a:gd name="connsiteY30" fmla="*/ 304800 h 1202840"/>
              <a:gd name="connsiteX31" fmla="*/ 1514712 w 2292477"/>
              <a:gd name="connsiteY31" fmla="*/ 315310 h 1202840"/>
              <a:gd name="connsiteX32" fmla="*/ 1567263 w 2292477"/>
              <a:gd name="connsiteY32" fmla="*/ 357352 h 1202840"/>
              <a:gd name="connsiteX33" fmla="*/ 1651346 w 2292477"/>
              <a:gd name="connsiteY33" fmla="*/ 409903 h 1202840"/>
              <a:gd name="connsiteX34" fmla="*/ 1724919 w 2292477"/>
              <a:gd name="connsiteY34" fmla="*/ 441434 h 1202840"/>
              <a:gd name="connsiteX35" fmla="*/ 1777470 w 2292477"/>
              <a:gd name="connsiteY35" fmla="*/ 451945 h 1202840"/>
              <a:gd name="connsiteX36" fmla="*/ 1840532 w 2292477"/>
              <a:gd name="connsiteY36" fmla="*/ 472965 h 1202840"/>
              <a:gd name="connsiteX37" fmla="*/ 1872063 w 2292477"/>
              <a:gd name="connsiteY37" fmla="*/ 483476 h 1202840"/>
              <a:gd name="connsiteX38" fmla="*/ 1998187 w 2292477"/>
              <a:gd name="connsiteY38" fmla="*/ 504496 h 1202840"/>
              <a:gd name="connsiteX39" fmla="*/ 2103291 w 2292477"/>
              <a:gd name="connsiteY39" fmla="*/ 546538 h 1202840"/>
              <a:gd name="connsiteX40" fmla="*/ 2218905 w 2292477"/>
              <a:gd name="connsiteY40" fmla="*/ 567559 h 1202840"/>
              <a:gd name="connsiteX41" fmla="*/ 2271456 w 2292477"/>
              <a:gd name="connsiteY41" fmla="*/ 620110 h 1202840"/>
              <a:gd name="connsiteX42" fmla="*/ 2292477 w 2292477"/>
              <a:gd name="connsiteY42" fmla="*/ 683172 h 1202840"/>
              <a:gd name="connsiteX43" fmla="*/ 2281967 w 2292477"/>
              <a:gd name="connsiteY43" fmla="*/ 924910 h 1202840"/>
              <a:gd name="connsiteX44" fmla="*/ 2260946 w 2292477"/>
              <a:gd name="connsiteY44" fmla="*/ 956441 h 1202840"/>
              <a:gd name="connsiteX45" fmla="*/ 2229415 w 2292477"/>
              <a:gd name="connsiteY45" fmla="*/ 998483 h 1202840"/>
              <a:gd name="connsiteX46" fmla="*/ 2208394 w 2292477"/>
              <a:gd name="connsiteY46" fmla="*/ 1030014 h 1202840"/>
              <a:gd name="connsiteX47" fmla="*/ 2176863 w 2292477"/>
              <a:gd name="connsiteY47" fmla="*/ 1051034 h 1202840"/>
              <a:gd name="connsiteX48" fmla="*/ 1914105 w 2292477"/>
              <a:gd name="connsiteY48" fmla="*/ 1082565 h 1202840"/>
              <a:gd name="connsiteX49" fmla="*/ 1651346 w 2292477"/>
              <a:gd name="connsiteY49" fmla="*/ 1124607 h 1202840"/>
              <a:gd name="connsiteX50" fmla="*/ 1588284 w 2292477"/>
              <a:gd name="connsiteY50" fmla="*/ 1197837 h 1202840"/>
              <a:gd name="connsiteX51" fmla="*/ 1556753 w 2292477"/>
              <a:gd name="connsiteY51" fmla="*/ 1145627 h 1202840"/>
              <a:gd name="connsiteX52" fmla="*/ 1230932 w 2292477"/>
              <a:gd name="connsiteY52" fmla="*/ 1156138 h 1202840"/>
              <a:gd name="connsiteX53" fmla="*/ 1125829 w 2292477"/>
              <a:gd name="connsiteY53" fmla="*/ 1166648 h 1202840"/>
              <a:gd name="connsiteX54" fmla="*/ 947153 w 2292477"/>
              <a:gd name="connsiteY54" fmla="*/ 1177159 h 1202840"/>
              <a:gd name="connsiteX55" fmla="*/ 842050 w 2292477"/>
              <a:gd name="connsiteY55" fmla="*/ 1166648 h 1202840"/>
              <a:gd name="connsiteX0" fmla="*/ 842050 w 2292477"/>
              <a:gd name="connsiteY0" fmla="*/ 1166648 h 1202840"/>
              <a:gd name="connsiteX1" fmla="*/ 810519 w 2292477"/>
              <a:gd name="connsiteY1" fmla="*/ 1187669 h 1202840"/>
              <a:gd name="connsiteX2" fmla="*/ 579291 w 2292477"/>
              <a:gd name="connsiteY2" fmla="*/ 1187669 h 1202840"/>
              <a:gd name="connsiteX3" fmla="*/ 442656 w 2292477"/>
              <a:gd name="connsiteY3" fmla="*/ 1166648 h 1202840"/>
              <a:gd name="connsiteX4" fmla="*/ 306022 w 2292477"/>
              <a:gd name="connsiteY4" fmla="*/ 1156138 h 1202840"/>
              <a:gd name="connsiteX5" fmla="*/ 65514 w 2292477"/>
              <a:gd name="connsiteY5" fmla="*/ 1061888 h 1202840"/>
              <a:gd name="connsiteX6" fmla="*/ 2803 w 2292477"/>
              <a:gd name="connsiteY6" fmla="*/ 663179 h 1202840"/>
              <a:gd name="connsiteX7" fmla="*/ 133568 w 2292477"/>
              <a:gd name="connsiteY7" fmla="*/ 568757 h 1202840"/>
              <a:gd name="connsiteX8" fmla="*/ 311541 w 2292477"/>
              <a:gd name="connsiteY8" fmla="*/ 511036 h 1202840"/>
              <a:gd name="connsiteX9" fmla="*/ 421636 w 2292477"/>
              <a:gd name="connsiteY9" fmla="*/ 704193 h 1202840"/>
              <a:gd name="connsiteX10" fmla="*/ 442656 w 2292477"/>
              <a:gd name="connsiteY10" fmla="*/ 672662 h 1202840"/>
              <a:gd name="connsiteX11" fmla="*/ 474187 w 2292477"/>
              <a:gd name="connsiteY11" fmla="*/ 567559 h 1202840"/>
              <a:gd name="connsiteX12" fmla="*/ 484698 w 2292477"/>
              <a:gd name="connsiteY12" fmla="*/ 536027 h 1202840"/>
              <a:gd name="connsiteX13" fmla="*/ 516229 w 2292477"/>
              <a:gd name="connsiteY13" fmla="*/ 430924 h 1202840"/>
              <a:gd name="connsiteX14" fmla="*/ 579291 w 2292477"/>
              <a:gd name="connsiteY14" fmla="*/ 388883 h 1202840"/>
              <a:gd name="connsiteX15" fmla="*/ 610822 w 2292477"/>
              <a:gd name="connsiteY15" fmla="*/ 367862 h 1202840"/>
              <a:gd name="connsiteX16" fmla="*/ 600312 w 2292477"/>
              <a:gd name="connsiteY16" fmla="*/ 241738 h 1202840"/>
              <a:gd name="connsiteX17" fmla="*/ 589801 w 2292477"/>
              <a:gd name="connsiteY17" fmla="*/ 178676 h 1202840"/>
              <a:gd name="connsiteX18" fmla="*/ 600312 w 2292477"/>
              <a:gd name="connsiteY18" fmla="*/ 84083 h 1202840"/>
              <a:gd name="connsiteX19" fmla="*/ 642353 w 2292477"/>
              <a:gd name="connsiteY19" fmla="*/ 31531 h 1202840"/>
              <a:gd name="connsiteX20" fmla="*/ 831539 w 2292477"/>
              <a:gd name="connsiteY20" fmla="*/ 21021 h 1202840"/>
              <a:gd name="connsiteX21" fmla="*/ 915622 w 2292477"/>
              <a:gd name="connsiteY21" fmla="*/ 10510 h 1202840"/>
              <a:gd name="connsiteX22" fmla="*/ 968174 w 2292477"/>
              <a:gd name="connsiteY22" fmla="*/ 0 h 1202840"/>
              <a:gd name="connsiteX23" fmla="*/ 1209912 w 2292477"/>
              <a:gd name="connsiteY23" fmla="*/ 10510 h 1202840"/>
              <a:gd name="connsiteX24" fmla="*/ 1220422 w 2292477"/>
              <a:gd name="connsiteY24" fmla="*/ 63062 h 1202840"/>
              <a:gd name="connsiteX25" fmla="*/ 1262463 w 2292477"/>
              <a:gd name="connsiteY25" fmla="*/ 126124 h 1202840"/>
              <a:gd name="connsiteX26" fmla="*/ 1315015 w 2292477"/>
              <a:gd name="connsiteY26" fmla="*/ 189186 h 1202840"/>
              <a:gd name="connsiteX27" fmla="*/ 1336036 w 2292477"/>
              <a:gd name="connsiteY27" fmla="*/ 220717 h 1202840"/>
              <a:gd name="connsiteX28" fmla="*/ 1388587 w 2292477"/>
              <a:gd name="connsiteY28" fmla="*/ 252248 h 1202840"/>
              <a:gd name="connsiteX29" fmla="*/ 1451650 w 2292477"/>
              <a:gd name="connsiteY29" fmla="*/ 283779 h 1202840"/>
              <a:gd name="connsiteX30" fmla="*/ 1483181 w 2292477"/>
              <a:gd name="connsiteY30" fmla="*/ 304800 h 1202840"/>
              <a:gd name="connsiteX31" fmla="*/ 1514712 w 2292477"/>
              <a:gd name="connsiteY31" fmla="*/ 315310 h 1202840"/>
              <a:gd name="connsiteX32" fmla="*/ 1567263 w 2292477"/>
              <a:gd name="connsiteY32" fmla="*/ 357352 h 1202840"/>
              <a:gd name="connsiteX33" fmla="*/ 1651346 w 2292477"/>
              <a:gd name="connsiteY33" fmla="*/ 409903 h 1202840"/>
              <a:gd name="connsiteX34" fmla="*/ 1724919 w 2292477"/>
              <a:gd name="connsiteY34" fmla="*/ 441434 h 1202840"/>
              <a:gd name="connsiteX35" fmla="*/ 1777470 w 2292477"/>
              <a:gd name="connsiteY35" fmla="*/ 451945 h 1202840"/>
              <a:gd name="connsiteX36" fmla="*/ 1840532 w 2292477"/>
              <a:gd name="connsiteY36" fmla="*/ 472965 h 1202840"/>
              <a:gd name="connsiteX37" fmla="*/ 1872063 w 2292477"/>
              <a:gd name="connsiteY37" fmla="*/ 483476 h 1202840"/>
              <a:gd name="connsiteX38" fmla="*/ 1998187 w 2292477"/>
              <a:gd name="connsiteY38" fmla="*/ 504496 h 1202840"/>
              <a:gd name="connsiteX39" fmla="*/ 2103291 w 2292477"/>
              <a:gd name="connsiteY39" fmla="*/ 546538 h 1202840"/>
              <a:gd name="connsiteX40" fmla="*/ 2218905 w 2292477"/>
              <a:gd name="connsiteY40" fmla="*/ 567559 h 1202840"/>
              <a:gd name="connsiteX41" fmla="*/ 2271456 w 2292477"/>
              <a:gd name="connsiteY41" fmla="*/ 620110 h 1202840"/>
              <a:gd name="connsiteX42" fmla="*/ 2292477 w 2292477"/>
              <a:gd name="connsiteY42" fmla="*/ 683172 h 1202840"/>
              <a:gd name="connsiteX43" fmla="*/ 2281967 w 2292477"/>
              <a:gd name="connsiteY43" fmla="*/ 924910 h 1202840"/>
              <a:gd name="connsiteX44" fmla="*/ 2260946 w 2292477"/>
              <a:gd name="connsiteY44" fmla="*/ 956441 h 1202840"/>
              <a:gd name="connsiteX45" fmla="*/ 2229415 w 2292477"/>
              <a:gd name="connsiteY45" fmla="*/ 998483 h 1202840"/>
              <a:gd name="connsiteX46" fmla="*/ 2208394 w 2292477"/>
              <a:gd name="connsiteY46" fmla="*/ 1030014 h 1202840"/>
              <a:gd name="connsiteX47" fmla="*/ 2176863 w 2292477"/>
              <a:gd name="connsiteY47" fmla="*/ 1051034 h 1202840"/>
              <a:gd name="connsiteX48" fmla="*/ 1914105 w 2292477"/>
              <a:gd name="connsiteY48" fmla="*/ 1082565 h 1202840"/>
              <a:gd name="connsiteX49" fmla="*/ 1651346 w 2292477"/>
              <a:gd name="connsiteY49" fmla="*/ 1124607 h 1202840"/>
              <a:gd name="connsiteX50" fmla="*/ 1588284 w 2292477"/>
              <a:gd name="connsiteY50" fmla="*/ 1197837 h 1202840"/>
              <a:gd name="connsiteX51" fmla="*/ 1230932 w 2292477"/>
              <a:gd name="connsiteY51" fmla="*/ 1156138 h 1202840"/>
              <a:gd name="connsiteX52" fmla="*/ 1125829 w 2292477"/>
              <a:gd name="connsiteY52" fmla="*/ 1166648 h 1202840"/>
              <a:gd name="connsiteX53" fmla="*/ 947153 w 2292477"/>
              <a:gd name="connsiteY53" fmla="*/ 1177159 h 1202840"/>
              <a:gd name="connsiteX54" fmla="*/ 842050 w 2292477"/>
              <a:gd name="connsiteY54" fmla="*/ 1166648 h 1202840"/>
              <a:gd name="connsiteX0" fmla="*/ 842050 w 2292477"/>
              <a:gd name="connsiteY0" fmla="*/ 1166648 h 1202840"/>
              <a:gd name="connsiteX1" fmla="*/ 810519 w 2292477"/>
              <a:gd name="connsiteY1" fmla="*/ 1187669 h 1202840"/>
              <a:gd name="connsiteX2" fmla="*/ 579291 w 2292477"/>
              <a:gd name="connsiteY2" fmla="*/ 1187669 h 1202840"/>
              <a:gd name="connsiteX3" fmla="*/ 442656 w 2292477"/>
              <a:gd name="connsiteY3" fmla="*/ 1166648 h 1202840"/>
              <a:gd name="connsiteX4" fmla="*/ 306022 w 2292477"/>
              <a:gd name="connsiteY4" fmla="*/ 1156138 h 1202840"/>
              <a:gd name="connsiteX5" fmla="*/ 65514 w 2292477"/>
              <a:gd name="connsiteY5" fmla="*/ 1061888 h 1202840"/>
              <a:gd name="connsiteX6" fmla="*/ 2803 w 2292477"/>
              <a:gd name="connsiteY6" fmla="*/ 663179 h 1202840"/>
              <a:gd name="connsiteX7" fmla="*/ 133568 w 2292477"/>
              <a:gd name="connsiteY7" fmla="*/ 568757 h 1202840"/>
              <a:gd name="connsiteX8" fmla="*/ 311541 w 2292477"/>
              <a:gd name="connsiteY8" fmla="*/ 511036 h 1202840"/>
              <a:gd name="connsiteX9" fmla="*/ 421636 w 2292477"/>
              <a:gd name="connsiteY9" fmla="*/ 704193 h 1202840"/>
              <a:gd name="connsiteX10" fmla="*/ 442656 w 2292477"/>
              <a:gd name="connsiteY10" fmla="*/ 672662 h 1202840"/>
              <a:gd name="connsiteX11" fmla="*/ 474187 w 2292477"/>
              <a:gd name="connsiteY11" fmla="*/ 567559 h 1202840"/>
              <a:gd name="connsiteX12" fmla="*/ 484698 w 2292477"/>
              <a:gd name="connsiteY12" fmla="*/ 536027 h 1202840"/>
              <a:gd name="connsiteX13" fmla="*/ 516229 w 2292477"/>
              <a:gd name="connsiteY13" fmla="*/ 430924 h 1202840"/>
              <a:gd name="connsiteX14" fmla="*/ 579291 w 2292477"/>
              <a:gd name="connsiteY14" fmla="*/ 388883 h 1202840"/>
              <a:gd name="connsiteX15" fmla="*/ 610822 w 2292477"/>
              <a:gd name="connsiteY15" fmla="*/ 367862 h 1202840"/>
              <a:gd name="connsiteX16" fmla="*/ 600312 w 2292477"/>
              <a:gd name="connsiteY16" fmla="*/ 241738 h 1202840"/>
              <a:gd name="connsiteX17" fmla="*/ 589801 w 2292477"/>
              <a:gd name="connsiteY17" fmla="*/ 178676 h 1202840"/>
              <a:gd name="connsiteX18" fmla="*/ 600312 w 2292477"/>
              <a:gd name="connsiteY18" fmla="*/ 84083 h 1202840"/>
              <a:gd name="connsiteX19" fmla="*/ 642353 w 2292477"/>
              <a:gd name="connsiteY19" fmla="*/ 31531 h 1202840"/>
              <a:gd name="connsiteX20" fmla="*/ 831539 w 2292477"/>
              <a:gd name="connsiteY20" fmla="*/ 21021 h 1202840"/>
              <a:gd name="connsiteX21" fmla="*/ 915622 w 2292477"/>
              <a:gd name="connsiteY21" fmla="*/ 10510 h 1202840"/>
              <a:gd name="connsiteX22" fmla="*/ 968174 w 2292477"/>
              <a:gd name="connsiteY22" fmla="*/ 0 h 1202840"/>
              <a:gd name="connsiteX23" fmla="*/ 1209912 w 2292477"/>
              <a:gd name="connsiteY23" fmla="*/ 10510 h 1202840"/>
              <a:gd name="connsiteX24" fmla="*/ 1220422 w 2292477"/>
              <a:gd name="connsiteY24" fmla="*/ 63062 h 1202840"/>
              <a:gd name="connsiteX25" fmla="*/ 1262463 w 2292477"/>
              <a:gd name="connsiteY25" fmla="*/ 126124 h 1202840"/>
              <a:gd name="connsiteX26" fmla="*/ 1315015 w 2292477"/>
              <a:gd name="connsiteY26" fmla="*/ 189186 h 1202840"/>
              <a:gd name="connsiteX27" fmla="*/ 1336036 w 2292477"/>
              <a:gd name="connsiteY27" fmla="*/ 220717 h 1202840"/>
              <a:gd name="connsiteX28" fmla="*/ 1388587 w 2292477"/>
              <a:gd name="connsiteY28" fmla="*/ 252248 h 1202840"/>
              <a:gd name="connsiteX29" fmla="*/ 1451650 w 2292477"/>
              <a:gd name="connsiteY29" fmla="*/ 283779 h 1202840"/>
              <a:gd name="connsiteX30" fmla="*/ 1483181 w 2292477"/>
              <a:gd name="connsiteY30" fmla="*/ 304800 h 1202840"/>
              <a:gd name="connsiteX31" fmla="*/ 1514712 w 2292477"/>
              <a:gd name="connsiteY31" fmla="*/ 315310 h 1202840"/>
              <a:gd name="connsiteX32" fmla="*/ 1567263 w 2292477"/>
              <a:gd name="connsiteY32" fmla="*/ 357352 h 1202840"/>
              <a:gd name="connsiteX33" fmla="*/ 1651346 w 2292477"/>
              <a:gd name="connsiteY33" fmla="*/ 409903 h 1202840"/>
              <a:gd name="connsiteX34" fmla="*/ 1724919 w 2292477"/>
              <a:gd name="connsiteY34" fmla="*/ 441434 h 1202840"/>
              <a:gd name="connsiteX35" fmla="*/ 1777470 w 2292477"/>
              <a:gd name="connsiteY35" fmla="*/ 451945 h 1202840"/>
              <a:gd name="connsiteX36" fmla="*/ 1840532 w 2292477"/>
              <a:gd name="connsiteY36" fmla="*/ 472965 h 1202840"/>
              <a:gd name="connsiteX37" fmla="*/ 1872063 w 2292477"/>
              <a:gd name="connsiteY37" fmla="*/ 483476 h 1202840"/>
              <a:gd name="connsiteX38" fmla="*/ 1998187 w 2292477"/>
              <a:gd name="connsiteY38" fmla="*/ 504496 h 1202840"/>
              <a:gd name="connsiteX39" fmla="*/ 2103291 w 2292477"/>
              <a:gd name="connsiteY39" fmla="*/ 546538 h 1202840"/>
              <a:gd name="connsiteX40" fmla="*/ 2218905 w 2292477"/>
              <a:gd name="connsiteY40" fmla="*/ 567559 h 1202840"/>
              <a:gd name="connsiteX41" fmla="*/ 2271456 w 2292477"/>
              <a:gd name="connsiteY41" fmla="*/ 620110 h 1202840"/>
              <a:gd name="connsiteX42" fmla="*/ 2292477 w 2292477"/>
              <a:gd name="connsiteY42" fmla="*/ 683172 h 1202840"/>
              <a:gd name="connsiteX43" fmla="*/ 2281967 w 2292477"/>
              <a:gd name="connsiteY43" fmla="*/ 924910 h 1202840"/>
              <a:gd name="connsiteX44" fmla="*/ 2260946 w 2292477"/>
              <a:gd name="connsiteY44" fmla="*/ 956441 h 1202840"/>
              <a:gd name="connsiteX45" fmla="*/ 2229415 w 2292477"/>
              <a:gd name="connsiteY45" fmla="*/ 998483 h 1202840"/>
              <a:gd name="connsiteX46" fmla="*/ 2208394 w 2292477"/>
              <a:gd name="connsiteY46" fmla="*/ 1030014 h 1202840"/>
              <a:gd name="connsiteX47" fmla="*/ 2176863 w 2292477"/>
              <a:gd name="connsiteY47" fmla="*/ 1051034 h 1202840"/>
              <a:gd name="connsiteX48" fmla="*/ 1914105 w 2292477"/>
              <a:gd name="connsiteY48" fmla="*/ 1082565 h 1202840"/>
              <a:gd name="connsiteX49" fmla="*/ 1651346 w 2292477"/>
              <a:gd name="connsiteY49" fmla="*/ 1124607 h 1202840"/>
              <a:gd name="connsiteX50" fmla="*/ 1230932 w 2292477"/>
              <a:gd name="connsiteY50" fmla="*/ 1156138 h 1202840"/>
              <a:gd name="connsiteX51" fmla="*/ 1125829 w 2292477"/>
              <a:gd name="connsiteY51" fmla="*/ 1166648 h 1202840"/>
              <a:gd name="connsiteX52" fmla="*/ 947153 w 2292477"/>
              <a:gd name="connsiteY52" fmla="*/ 1177159 h 1202840"/>
              <a:gd name="connsiteX53" fmla="*/ 842050 w 2292477"/>
              <a:gd name="connsiteY53" fmla="*/ 1166648 h 1202840"/>
              <a:gd name="connsiteX0" fmla="*/ 842050 w 2292477"/>
              <a:gd name="connsiteY0" fmla="*/ 1166648 h 1202840"/>
              <a:gd name="connsiteX1" fmla="*/ 810519 w 2292477"/>
              <a:gd name="connsiteY1" fmla="*/ 1187669 h 1202840"/>
              <a:gd name="connsiteX2" fmla="*/ 579291 w 2292477"/>
              <a:gd name="connsiteY2" fmla="*/ 1187669 h 1202840"/>
              <a:gd name="connsiteX3" fmla="*/ 442656 w 2292477"/>
              <a:gd name="connsiteY3" fmla="*/ 1166648 h 1202840"/>
              <a:gd name="connsiteX4" fmla="*/ 306022 w 2292477"/>
              <a:gd name="connsiteY4" fmla="*/ 1156138 h 1202840"/>
              <a:gd name="connsiteX5" fmla="*/ 65514 w 2292477"/>
              <a:gd name="connsiteY5" fmla="*/ 1061888 h 1202840"/>
              <a:gd name="connsiteX6" fmla="*/ 2803 w 2292477"/>
              <a:gd name="connsiteY6" fmla="*/ 663179 h 1202840"/>
              <a:gd name="connsiteX7" fmla="*/ 133568 w 2292477"/>
              <a:gd name="connsiteY7" fmla="*/ 568757 h 1202840"/>
              <a:gd name="connsiteX8" fmla="*/ 311541 w 2292477"/>
              <a:gd name="connsiteY8" fmla="*/ 511036 h 1202840"/>
              <a:gd name="connsiteX9" fmla="*/ 421636 w 2292477"/>
              <a:gd name="connsiteY9" fmla="*/ 704193 h 1202840"/>
              <a:gd name="connsiteX10" fmla="*/ 442656 w 2292477"/>
              <a:gd name="connsiteY10" fmla="*/ 672662 h 1202840"/>
              <a:gd name="connsiteX11" fmla="*/ 474187 w 2292477"/>
              <a:gd name="connsiteY11" fmla="*/ 567559 h 1202840"/>
              <a:gd name="connsiteX12" fmla="*/ 484698 w 2292477"/>
              <a:gd name="connsiteY12" fmla="*/ 536027 h 1202840"/>
              <a:gd name="connsiteX13" fmla="*/ 516229 w 2292477"/>
              <a:gd name="connsiteY13" fmla="*/ 430924 h 1202840"/>
              <a:gd name="connsiteX14" fmla="*/ 579291 w 2292477"/>
              <a:gd name="connsiteY14" fmla="*/ 388883 h 1202840"/>
              <a:gd name="connsiteX15" fmla="*/ 610822 w 2292477"/>
              <a:gd name="connsiteY15" fmla="*/ 367862 h 1202840"/>
              <a:gd name="connsiteX16" fmla="*/ 600312 w 2292477"/>
              <a:gd name="connsiteY16" fmla="*/ 241738 h 1202840"/>
              <a:gd name="connsiteX17" fmla="*/ 589801 w 2292477"/>
              <a:gd name="connsiteY17" fmla="*/ 178676 h 1202840"/>
              <a:gd name="connsiteX18" fmla="*/ 600312 w 2292477"/>
              <a:gd name="connsiteY18" fmla="*/ 84083 h 1202840"/>
              <a:gd name="connsiteX19" fmla="*/ 642353 w 2292477"/>
              <a:gd name="connsiteY19" fmla="*/ 31531 h 1202840"/>
              <a:gd name="connsiteX20" fmla="*/ 831539 w 2292477"/>
              <a:gd name="connsiteY20" fmla="*/ 21021 h 1202840"/>
              <a:gd name="connsiteX21" fmla="*/ 915622 w 2292477"/>
              <a:gd name="connsiteY21" fmla="*/ 10510 h 1202840"/>
              <a:gd name="connsiteX22" fmla="*/ 968174 w 2292477"/>
              <a:gd name="connsiteY22" fmla="*/ 0 h 1202840"/>
              <a:gd name="connsiteX23" fmla="*/ 1209912 w 2292477"/>
              <a:gd name="connsiteY23" fmla="*/ 10510 h 1202840"/>
              <a:gd name="connsiteX24" fmla="*/ 1220422 w 2292477"/>
              <a:gd name="connsiteY24" fmla="*/ 63062 h 1202840"/>
              <a:gd name="connsiteX25" fmla="*/ 1262463 w 2292477"/>
              <a:gd name="connsiteY25" fmla="*/ 126124 h 1202840"/>
              <a:gd name="connsiteX26" fmla="*/ 1315015 w 2292477"/>
              <a:gd name="connsiteY26" fmla="*/ 189186 h 1202840"/>
              <a:gd name="connsiteX27" fmla="*/ 1336036 w 2292477"/>
              <a:gd name="connsiteY27" fmla="*/ 220717 h 1202840"/>
              <a:gd name="connsiteX28" fmla="*/ 1388587 w 2292477"/>
              <a:gd name="connsiteY28" fmla="*/ 252248 h 1202840"/>
              <a:gd name="connsiteX29" fmla="*/ 1451650 w 2292477"/>
              <a:gd name="connsiteY29" fmla="*/ 283779 h 1202840"/>
              <a:gd name="connsiteX30" fmla="*/ 1483181 w 2292477"/>
              <a:gd name="connsiteY30" fmla="*/ 304800 h 1202840"/>
              <a:gd name="connsiteX31" fmla="*/ 1514712 w 2292477"/>
              <a:gd name="connsiteY31" fmla="*/ 315310 h 1202840"/>
              <a:gd name="connsiteX32" fmla="*/ 1567263 w 2292477"/>
              <a:gd name="connsiteY32" fmla="*/ 357352 h 1202840"/>
              <a:gd name="connsiteX33" fmla="*/ 1651346 w 2292477"/>
              <a:gd name="connsiteY33" fmla="*/ 409903 h 1202840"/>
              <a:gd name="connsiteX34" fmla="*/ 1724919 w 2292477"/>
              <a:gd name="connsiteY34" fmla="*/ 441434 h 1202840"/>
              <a:gd name="connsiteX35" fmla="*/ 1777470 w 2292477"/>
              <a:gd name="connsiteY35" fmla="*/ 451945 h 1202840"/>
              <a:gd name="connsiteX36" fmla="*/ 1840532 w 2292477"/>
              <a:gd name="connsiteY36" fmla="*/ 472965 h 1202840"/>
              <a:gd name="connsiteX37" fmla="*/ 1872063 w 2292477"/>
              <a:gd name="connsiteY37" fmla="*/ 483476 h 1202840"/>
              <a:gd name="connsiteX38" fmla="*/ 1998187 w 2292477"/>
              <a:gd name="connsiteY38" fmla="*/ 504496 h 1202840"/>
              <a:gd name="connsiteX39" fmla="*/ 2103291 w 2292477"/>
              <a:gd name="connsiteY39" fmla="*/ 546538 h 1202840"/>
              <a:gd name="connsiteX40" fmla="*/ 2218905 w 2292477"/>
              <a:gd name="connsiteY40" fmla="*/ 567559 h 1202840"/>
              <a:gd name="connsiteX41" fmla="*/ 2271456 w 2292477"/>
              <a:gd name="connsiteY41" fmla="*/ 620110 h 1202840"/>
              <a:gd name="connsiteX42" fmla="*/ 2292477 w 2292477"/>
              <a:gd name="connsiteY42" fmla="*/ 683172 h 1202840"/>
              <a:gd name="connsiteX43" fmla="*/ 2281967 w 2292477"/>
              <a:gd name="connsiteY43" fmla="*/ 924910 h 1202840"/>
              <a:gd name="connsiteX44" fmla="*/ 2260946 w 2292477"/>
              <a:gd name="connsiteY44" fmla="*/ 956441 h 1202840"/>
              <a:gd name="connsiteX45" fmla="*/ 2229415 w 2292477"/>
              <a:gd name="connsiteY45" fmla="*/ 998483 h 1202840"/>
              <a:gd name="connsiteX46" fmla="*/ 2208394 w 2292477"/>
              <a:gd name="connsiteY46" fmla="*/ 1030014 h 1202840"/>
              <a:gd name="connsiteX47" fmla="*/ 2176863 w 2292477"/>
              <a:gd name="connsiteY47" fmla="*/ 1051034 h 1202840"/>
              <a:gd name="connsiteX48" fmla="*/ 2168967 w 2292477"/>
              <a:gd name="connsiteY48" fmla="*/ 1044970 h 1202840"/>
              <a:gd name="connsiteX49" fmla="*/ 1914105 w 2292477"/>
              <a:gd name="connsiteY49" fmla="*/ 1082565 h 1202840"/>
              <a:gd name="connsiteX50" fmla="*/ 1651346 w 2292477"/>
              <a:gd name="connsiteY50" fmla="*/ 1124607 h 1202840"/>
              <a:gd name="connsiteX51" fmla="*/ 1230932 w 2292477"/>
              <a:gd name="connsiteY51" fmla="*/ 1156138 h 1202840"/>
              <a:gd name="connsiteX52" fmla="*/ 1125829 w 2292477"/>
              <a:gd name="connsiteY52" fmla="*/ 1166648 h 1202840"/>
              <a:gd name="connsiteX53" fmla="*/ 947153 w 2292477"/>
              <a:gd name="connsiteY53" fmla="*/ 1177159 h 1202840"/>
              <a:gd name="connsiteX54" fmla="*/ 842050 w 2292477"/>
              <a:gd name="connsiteY54" fmla="*/ 1166648 h 1202840"/>
              <a:gd name="connsiteX0" fmla="*/ 842050 w 2292477"/>
              <a:gd name="connsiteY0" fmla="*/ 1166648 h 1202840"/>
              <a:gd name="connsiteX1" fmla="*/ 810519 w 2292477"/>
              <a:gd name="connsiteY1" fmla="*/ 1187669 h 1202840"/>
              <a:gd name="connsiteX2" fmla="*/ 579291 w 2292477"/>
              <a:gd name="connsiteY2" fmla="*/ 1187669 h 1202840"/>
              <a:gd name="connsiteX3" fmla="*/ 442656 w 2292477"/>
              <a:gd name="connsiteY3" fmla="*/ 1166648 h 1202840"/>
              <a:gd name="connsiteX4" fmla="*/ 306022 w 2292477"/>
              <a:gd name="connsiteY4" fmla="*/ 1156138 h 1202840"/>
              <a:gd name="connsiteX5" fmla="*/ 65514 w 2292477"/>
              <a:gd name="connsiteY5" fmla="*/ 1061888 h 1202840"/>
              <a:gd name="connsiteX6" fmla="*/ 2803 w 2292477"/>
              <a:gd name="connsiteY6" fmla="*/ 663179 h 1202840"/>
              <a:gd name="connsiteX7" fmla="*/ 133568 w 2292477"/>
              <a:gd name="connsiteY7" fmla="*/ 568757 h 1202840"/>
              <a:gd name="connsiteX8" fmla="*/ 311541 w 2292477"/>
              <a:gd name="connsiteY8" fmla="*/ 511036 h 1202840"/>
              <a:gd name="connsiteX9" fmla="*/ 421636 w 2292477"/>
              <a:gd name="connsiteY9" fmla="*/ 704193 h 1202840"/>
              <a:gd name="connsiteX10" fmla="*/ 442656 w 2292477"/>
              <a:gd name="connsiteY10" fmla="*/ 672662 h 1202840"/>
              <a:gd name="connsiteX11" fmla="*/ 474187 w 2292477"/>
              <a:gd name="connsiteY11" fmla="*/ 567559 h 1202840"/>
              <a:gd name="connsiteX12" fmla="*/ 484698 w 2292477"/>
              <a:gd name="connsiteY12" fmla="*/ 536027 h 1202840"/>
              <a:gd name="connsiteX13" fmla="*/ 516229 w 2292477"/>
              <a:gd name="connsiteY13" fmla="*/ 430924 h 1202840"/>
              <a:gd name="connsiteX14" fmla="*/ 579291 w 2292477"/>
              <a:gd name="connsiteY14" fmla="*/ 388883 h 1202840"/>
              <a:gd name="connsiteX15" fmla="*/ 610822 w 2292477"/>
              <a:gd name="connsiteY15" fmla="*/ 367862 h 1202840"/>
              <a:gd name="connsiteX16" fmla="*/ 600312 w 2292477"/>
              <a:gd name="connsiteY16" fmla="*/ 241738 h 1202840"/>
              <a:gd name="connsiteX17" fmla="*/ 589801 w 2292477"/>
              <a:gd name="connsiteY17" fmla="*/ 178676 h 1202840"/>
              <a:gd name="connsiteX18" fmla="*/ 600312 w 2292477"/>
              <a:gd name="connsiteY18" fmla="*/ 84083 h 1202840"/>
              <a:gd name="connsiteX19" fmla="*/ 642353 w 2292477"/>
              <a:gd name="connsiteY19" fmla="*/ 31531 h 1202840"/>
              <a:gd name="connsiteX20" fmla="*/ 831539 w 2292477"/>
              <a:gd name="connsiteY20" fmla="*/ 21021 h 1202840"/>
              <a:gd name="connsiteX21" fmla="*/ 915622 w 2292477"/>
              <a:gd name="connsiteY21" fmla="*/ 10510 h 1202840"/>
              <a:gd name="connsiteX22" fmla="*/ 968174 w 2292477"/>
              <a:gd name="connsiteY22" fmla="*/ 0 h 1202840"/>
              <a:gd name="connsiteX23" fmla="*/ 1209912 w 2292477"/>
              <a:gd name="connsiteY23" fmla="*/ 10510 h 1202840"/>
              <a:gd name="connsiteX24" fmla="*/ 1220422 w 2292477"/>
              <a:gd name="connsiteY24" fmla="*/ 63062 h 1202840"/>
              <a:gd name="connsiteX25" fmla="*/ 1262463 w 2292477"/>
              <a:gd name="connsiteY25" fmla="*/ 126124 h 1202840"/>
              <a:gd name="connsiteX26" fmla="*/ 1315015 w 2292477"/>
              <a:gd name="connsiteY26" fmla="*/ 189186 h 1202840"/>
              <a:gd name="connsiteX27" fmla="*/ 1336036 w 2292477"/>
              <a:gd name="connsiteY27" fmla="*/ 220717 h 1202840"/>
              <a:gd name="connsiteX28" fmla="*/ 1388587 w 2292477"/>
              <a:gd name="connsiteY28" fmla="*/ 252248 h 1202840"/>
              <a:gd name="connsiteX29" fmla="*/ 1451650 w 2292477"/>
              <a:gd name="connsiteY29" fmla="*/ 283779 h 1202840"/>
              <a:gd name="connsiteX30" fmla="*/ 1483181 w 2292477"/>
              <a:gd name="connsiteY30" fmla="*/ 304800 h 1202840"/>
              <a:gd name="connsiteX31" fmla="*/ 1514712 w 2292477"/>
              <a:gd name="connsiteY31" fmla="*/ 315310 h 1202840"/>
              <a:gd name="connsiteX32" fmla="*/ 1567263 w 2292477"/>
              <a:gd name="connsiteY32" fmla="*/ 357352 h 1202840"/>
              <a:gd name="connsiteX33" fmla="*/ 1651346 w 2292477"/>
              <a:gd name="connsiteY33" fmla="*/ 409903 h 1202840"/>
              <a:gd name="connsiteX34" fmla="*/ 1724919 w 2292477"/>
              <a:gd name="connsiteY34" fmla="*/ 441434 h 1202840"/>
              <a:gd name="connsiteX35" fmla="*/ 1777470 w 2292477"/>
              <a:gd name="connsiteY35" fmla="*/ 451945 h 1202840"/>
              <a:gd name="connsiteX36" fmla="*/ 1840532 w 2292477"/>
              <a:gd name="connsiteY36" fmla="*/ 472965 h 1202840"/>
              <a:gd name="connsiteX37" fmla="*/ 1872063 w 2292477"/>
              <a:gd name="connsiteY37" fmla="*/ 483476 h 1202840"/>
              <a:gd name="connsiteX38" fmla="*/ 1998187 w 2292477"/>
              <a:gd name="connsiteY38" fmla="*/ 504496 h 1202840"/>
              <a:gd name="connsiteX39" fmla="*/ 2103291 w 2292477"/>
              <a:gd name="connsiteY39" fmla="*/ 546538 h 1202840"/>
              <a:gd name="connsiteX40" fmla="*/ 2218905 w 2292477"/>
              <a:gd name="connsiteY40" fmla="*/ 567559 h 1202840"/>
              <a:gd name="connsiteX41" fmla="*/ 2271456 w 2292477"/>
              <a:gd name="connsiteY41" fmla="*/ 620110 h 1202840"/>
              <a:gd name="connsiteX42" fmla="*/ 2292477 w 2292477"/>
              <a:gd name="connsiteY42" fmla="*/ 683172 h 1202840"/>
              <a:gd name="connsiteX43" fmla="*/ 2281967 w 2292477"/>
              <a:gd name="connsiteY43" fmla="*/ 924910 h 1202840"/>
              <a:gd name="connsiteX44" fmla="*/ 2260946 w 2292477"/>
              <a:gd name="connsiteY44" fmla="*/ 956441 h 1202840"/>
              <a:gd name="connsiteX45" fmla="*/ 2229415 w 2292477"/>
              <a:gd name="connsiteY45" fmla="*/ 998483 h 1202840"/>
              <a:gd name="connsiteX46" fmla="*/ 2208394 w 2292477"/>
              <a:gd name="connsiteY46" fmla="*/ 1030014 h 1202840"/>
              <a:gd name="connsiteX47" fmla="*/ 2176863 w 2292477"/>
              <a:gd name="connsiteY47" fmla="*/ 1051034 h 1202840"/>
              <a:gd name="connsiteX48" fmla="*/ 1914105 w 2292477"/>
              <a:gd name="connsiteY48" fmla="*/ 1082565 h 1202840"/>
              <a:gd name="connsiteX49" fmla="*/ 1651346 w 2292477"/>
              <a:gd name="connsiteY49" fmla="*/ 1124607 h 1202840"/>
              <a:gd name="connsiteX50" fmla="*/ 1230932 w 2292477"/>
              <a:gd name="connsiteY50" fmla="*/ 1156138 h 1202840"/>
              <a:gd name="connsiteX51" fmla="*/ 1125829 w 2292477"/>
              <a:gd name="connsiteY51" fmla="*/ 1166648 h 1202840"/>
              <a:gd name="connsiteX52" fmla="*/ 947153 w 2292477"/>
              <a:gd name="connsiteY52" fmla="*/ 1177159 h 1202840"/>
              <a:gd name="connsiteX53" fmla="*/ 842050 w 2292477"/>
              <a:gd name="connsiteY53" fmla="*/ 1166648 h 1202840"/>
              <a:gd name="connsiteX0" fmla="*/ 842050 w 2292477"/>
              <a:gd name="connsiteY0" fmla="*/ 1166648 h 1202840"/>
              <a:gd name="connsiteX1" fmla="*/ 810519 w 2292477"/>
              <a:gd name="connsiteY1" fmla="*/ 1187669 h 1202840"/>
              <a:gd name="connsiteX2" fmla="*/ 579291 w 2292477"/>
              <a:gd name="connsiteY2" fmla="*/ 1187669 h 1202840"/>
              <a:gd name="connsiteX3" fmla="*/ 442656 w 2292477"/>
              <a:gd name="connsiteY3" fmla="*/ 1166648 h 1202840"/>
              <a:gd name="connsiteX4" fmla="*/ 306022 w 2292477"/>
              <a:gd name="connsiteY4" fmla="*/ 1156138 h 1202840"/>
              <a:gd name="connsiteX5" fmla="*/ 65514 w 2292477"/>
              <a:gd name="connsiteY5" fmla="*/ 1061888 h 1202840"/>
              <a:gd name="connsiteX6" fmla="*/ 2803 w 2292477"/>
              <a:gd name="connsiteY6" fmla="*/ 663179 h 1202840"/>
              <a:gd name="connsiteX7" fmla="*/ 133568 w 2292477"/>
              <a:gd name="connsiteY7" fmla="*/ 568757 h 1202840"/>
              <a:gd name="connsiteX8" fmla="*/ 311541 w 2292477"/>
              <a:gd name="connsiteY8" fmla="*/ 511036 h 1202840"/>
              <a:gd name="connsiteX9" fmla="*/ 421636 w 2292477"/>
              <a:gd name="connsiteY9" fmla="*/ 704193 h 1202840"/>
              <a:gd name="connsiteX10" fmla="*/ 442656 w 2292477"/>
              <a:gd name="connsiteY10" fmla="*/ 672662 h 1202840"/>
              <a:gd name="connsiteX11" fmla="*/ 474187 w 2292477"/>
              <a:gd name="connsiteY11" fmla="*/ 567559 h 1202840"/>
              <a:gd name="connsiteX12" fmla="*/ 484698 w 2292477"/>
              <a:gd name="connsiteY12" fmla="*/ 536027 h 1202840"/>
              <a:gd name="connsiteX13" fmla="*/ 516229 w 2292477"/>
              <a:gd name="connsiteY13" fmla="*/ 430924 h 1202840"/>
              <a:gd name="connsiteX14" fmla="*/ 579291 w 2292477"/>
              <a:gd name="connsiteY14" fmla="*/ 388883 h 1202840"/>
              <a:gd name="connsiteX15" fmla="*/ 610822 w 2292477"/>
              <a:gd name="connsiteY15" fmla="*/ 367862 h 1202840"/>
              <a:gd name="connsiteX16" fmla="*/ 600312 w 2292477"/>
              <a:gd name="connsiteY16" fmla="*/ 241738 h 1202840"/>
              <a:gd name="connsiteX17" fmla="*/ 589801 w 2292477"/>
              <a:gd name="connsiteY17" fmla="*/ 178676 h 1202840"/>
              <a:gd name="connsiteX18" fmla="*/ 600312 w 2292477"/>
              <a:gd name="connsiteY18" fmla="*/ 84083 h 1202840"/>
              <a:gd name="connsiteX19" fmla="*/ 642353 w 2292477"/>
              <a:gd name="connsiteY19" fmla="*/ 31531 h 1202840"/>
              <a:gd name="connsiteX20" fmla="*/ 831539 w 2292477"/>
              <a:gd name="connsiteY20" fmla="*/ 21021 h 1202840"/>
              <a:gd name="connsiteX21" fmla="*/ 915622 w 2292477"/>
              <a:gd name="connsiteY21" fmla="*/ 10510 h 1202840"/>
              <a:gd name="connsiteX22" fmla="*/ 968174 w 2292477"/>
              <a:gd name="connsiteY22" fmla="*/ 0 h 1202840"/>
              <a:gd name="connsiteX23" fmla="*/ 1209912 w 2292477"/>
              <a:gd name="connsiteY23" fmla="*/ 10510 h 1202840"/>
              <a:gd name="connsiteX24" fmla="*/ 1220422 w 2292477"/>
              <a:gd name="connsiteY24" fmla="*/ 63062 h 1202840"/>
              <a:gd name="connsiteX25" fmla="*/ 1262463 w 2292477"/>
              <a:gd name="connsiteY25" fmla="*/ 126124 h 1202840"/>
              <a:gd name="connsiteX26" fmla="*/ 1315015 w 2292477"/>
              <a:gd name="connsiteY26" fmla="*/ 189186 h 1202840"/>
              <a:gd name="connsiteX27" fmla="*/ 1336036 w 2292477"/>
              <a:gd name="connsiteY27" fmla="*/ 220717 h 1202840"/>
              <a:gd name="connsiteX28" fmla="*/ 1388587 w 2292477"/>
              <a:gd name="connsiteY28" fmla="*/ 252248 h 1202840"/>
              <a:gd name="connsiteX29" fmla="*/ 1451650 w 2292477"/>
              <a:gd name="connsiteY29" fmla="*/ 283779 h 1202840"/>
              <a:gd name="connsiteX30" fmla="*/ 1483181 w 2292477"/>
              <a:gd name="connsiteY30" fmla="*/ 304800 h 1202840"/>
              <a:gd name="connsiteX31" fmla="*/ 1514712 w 2292477"/>
              <a:gd name="connsiteY31" fmla="*/ 315310 h 1202840"/>
              <a:gd name="connsiteX32" fmla="*/ 1567263 w 2292477"/>
              <a:gd name="connsiteY32" fmla="*/ 357352 h 1202840"/>
              <a:gd name="connsiteX33" fmla="*/ 1651346 w 2292477"/>
              <a:gd name="connsiteY33" fmla="*/ 409903 h 1202840"/>
              <a:gd name="connsiteX34" fmla="*/ 1724919 w 2292477"/>
              <a:gd name="connsiteY34" fmla="*/ 441434 h 1202840"/>
              <a:gd name="connsiteX35" fmla="*/ 1777470 w 2292477"/>
              <a:gd name="connsiteY35" fmla="*/ 451945 h 1202840"/>
              <a:gd name="connsiteX36" fmla="*/ 1840532 w 2292477"/>
              <a:gd name="connsiteY36" fmla="*/ 472965 h 1202840"/>
              <a:gd name="connsiteX37" fmla="*/ 1872063 w 2292477"/>
              <a:gd name="connsiteY37" fmla="*/ 483476 h 1202840"/>
              <a:gd name="connsiteX38" fmla="*/ 1998187 w 2292477"/>
              <a:gd name="connsiteY38" fmla="*/ 504496 h 1202840"/>
              <a:gd name="connsiteX39" fmla="*/ 2103291 w 2292477"/>
              <a:gd name="connsiteY39" fmla="*/ 546538 h 1202840"/>
              <a:gd name="connsiteX40" fmla="*/ 2218905 w 2292477"/>
              <a:gd name="connsiteY40" fmla="*/ 567559 h 1202840"/>
              <a:gd name="connsiteX41" fmla="*/ 2271456 w 2292477"/>
              <a:gd name="connsiteY41" fmla="*/ 620110 h 1202840"/>
              <a:gd name="connsiteX42" fmla="*/ 2292477 w 2292477"/>
              <a:gd name="connsiteY42" fmla="*/ 683172 h 1202840"/>
              <a:gd name="connsiteX43" fmla="*/ 2281967 w 2292477"/>
              <a:gd name="connsiteY43" fmla="*/ 924910 h 1202840"/>
              <a:gd name="connsiteX44" fmla="*/ 2260946 w 2292477"/>
              <a:gd name="connsiteY44" fmla="*/ 956441 h 1202840"/>
              <a:gd name="connsiteX45" fmla="*/ 2208394 w 2292477"/>
              <a:gd name="connsiteY45" fmla="*/ 1030014 h 1202840"/>
              <a:gd name="connsiteX46" fmla="*/ 2176863 w 2292477"/>
              <a:gd name="connsiteY46" fmla="*/ 1051034 h 1202840"/>
              <a:gd name="connsiteX47" fmla="*/ 1914105 w 2292477"/>
              <a:gd name="connsiteY47" fmla="*/ 1082565 h 1202840"/>
              <a:gd name="connsiteX48" fmla="*/ 1651346 w 2292477"/>
              <a:gd name="connsiteY48" fmla="*/ 1124607 h 1202840"/>
              <a:gd name="connsiteX49" fmla="*/ 1230932 w 2292477"/>
              <a:gd name="connsiteY49" fmla="*/ 1156138 h 1202840"/>
              <a:gd name="connsiteX50" fmla="*/ 1125829 w 2292477"/>
              <a:gd name="connsiteY50" fmla="*/ 1166648 h 1202840"/>
              <a:gd name="connsiteX51" fmla="*/ 947153 w 2292477"/>
              <a:gd name="connsiteY51" fmla="*/ 1177159 h 1202840"/>
              <a:gd name="connsiteX52" fmla="*/ 842050 w 2292477"/>
              <a:gd name="connsiteY52" fmla="*/ 1166648 h 1202840"/>
              <a:gd name="connsiteX0" fmla="*/ 842050 w 2292477"/>
              <a:gd name="connsiteY0" fmla="*/ 1166648 h 1202840"/>
              <a:gd name="connsiteX1" fmla="*/ 810519 w 2292477"/>
              <a:gd name="connsiteY1" fmla="*/ 1187669 h 1202840"/>
              <a:gd name="connsiteX2" fmla="*/ 579291 w 2292477"/>
              <a:gd name="connsiteY2" fmla="*/ 1187669 h 1202840"/>
              <a:gd name="connsiteX3" fmla="*/ 442656 w 2292477"/>
              <a:gd name="connsiteY3" fmla="*/ 1166648 h 1202840"/>
              <a:gd name="connsiteX4" fmla="*/ 306022 w 2292477"/>
              <a:gd name="connsiteY4" fmla="*/ 1156138 h 1202840"/>
              <a:gd name="connsiteX5" fmla="*/ 65514 w 2292477"/>
              <a:gd name="connsiteY5" fmla="*/ 1061888 h 1202840"/>
              <a:gd name="connsiteX6" fmla="*/ 2803 w 2292477"/>
              <a:gd name="connsiteY6" fmla="*/ 663179 h 1202840"/>
              <a:gd name="connsiteX7" fmla="*/ 133568 w 2292477"/>
              <a:gd name="connsiteY7" fmla="*/ 568757 h 1202840"/>
              <a:gd name="connsiteX8" fmla="*/ 311541 w 2292477"/>
              <a:gd name="connsiteY8" fmla="*/ 511036 h 1202840"/>
              <a:gd name="connsiteX9" fmla="*/ 421636 w 2292477"/>
              <a:gd name="connsiteY9" fmla="*/ 704193 h 1202840"/>
              <a:gd name="connsiteX10" fmla="*/ 442656 w 2292477"/>
              <a:gd name="connsiteY10" fmla="*/ 672662 h 1202840"/>
              <a:gd name="connsiteX11" fmla="*/ 474187 w 2292477"/>
              <a:gd name="connsiteY11" fmla="*/ 567559 h 1202840"/>
              <a:gd name="connsiteX12" fmla="*/ 484698 w 2292477"/>
              <a:gd name="connsiteY12" fmla="*/ 536027 h 1202840"/>
              <a:gd name="connsiteX13" fmla="*/ 516229 w 2292477"/>
              <a:gd name="connsiteY13" fmla="*/ 430924 h 1202840"/>
              <a:gd name="connsiteX14" fmla="*/ 579291 w 2292477"/>
              <a:gd name="connsiteY14" fmla="*/ 388883 h 1202840"/>
              <a:gd name="connsiteX15" fmla="*/ 610822 w 2292477"/>
              <a:gd name="connsiteY15" fmla="*/ 367862 h 1202840"/>
              <a:gd name="connsiteX16" fmla="*/ 600312 w 2292477"/>
              <a:gd name="connsiteY16" fmla="*/ 241738 h 1202840"/>
              <a:gd name="connsiteX17" fmla="*/ 589801 w 2292477"/>
              <a:gd name="connsiteY17" fmla="*/ 178676 h 1202840"/>
              <a:gd name="connsiteX18" fmla="*/ 600312 w 2292477"/>
              <a:gd name="connsiteY18" fmla="*/ 84083 h 1202840"/>
              <a:gd name="connsiteX19" fmla="*/ 642353 w 2292477"/>
              <a:gd name="connsiteY19" fmla="*/ 31531 h 1202840"/>
              <a:gd name="connsiteX20" fmla="*/ 831539 w 2292477"/>
              <a:gd name="connsiteY20" fmla="*/ 21021 h 1202840"/>
              <a:gd name="connsiteX21" fmla="*/ 915622 w 2292477"/>
              <a:gd name="connsiteY21" fmla="*/ 10510 h 1202840"/>
              <a:gd name="connsiteX22" fmla="*/ 968174 w 2292477"/>
              <a:gd name="connsiteY22" fmla="*/ 0 h 1202840"/>
              <a:gd name="connsiteX23" fmla="*/ 1209912 w 2292477"/>
              <a:gd name="connsiteY23" fmla="*/ 10510 h 1202840"/>
              <a:gd name="connsiteX24" fmla="*/ 1220422 w 2292477"/>
              <a:gd name="connsiteY24" fmla="*/ 63062 h 1202840"/>
              <a:gd name="connsiteX25" fmla="*/ 1262463 w 2292477"/>
              <a:gd name="connsiteY25" fmla="*/ 126124 h 1202840"/>
              <a:gd name="connsiteX26" fmla="*/ 1315015 w 2292477"/>
              <a:gd name="connsiteY26" fmla="*/ 189186 h 1202840"/>
              <a:gd name="connsiteX27" fmla="*/ 1336036 w 2292477"/>
              <a:gd name="connsiteY27" fmla="*/ 220717 h 1202840"/>
              <a:gd name="connsiteX28" fmla="*/ 1388587 w 2292477"/>
              <a:gd name="connsiteY28" fmla="*/ 252248 h 1202840"/>
              <a:gd name="connsiteX29" fmla="*/ 1451650 w 2292477"/>
              <a:gd name="connsiteY29" fmla="*/ 283779 h 1202840"/>
              <a:gd name="connsiteX30" fmla="*/ 1483181 w 2292477"/>
              <a:gd name="connsiteY30" fmla="*/ 304800 h 1202840"/>
              <a:gd name="connsiteX31" fmla="*/ 1514712 w 2292477"/>
              <a:gd name="connsiteY31" fmla="*/ 315310 h 1202840"/>
              <a:gd name="connsiteX32" fmla="*/ 1567263 w 2292477"/>
              <a:gd name="connsiteY32" fmla="*/ 357352 h 1202840"/>
              <a:gd name="connsiteX33" fmla="*/ 1651346 w 2292477"/>
              <a:gd name="connsiteY33" fmla="*/ 409903 h 1202840"/>
              <a:gd name="connsiteX34" fmla="*/ 1724919 w 2292477"/>
              <a:gd name="connsiteY34" fmla="*/ 441434 h 1202840"/>
              <a:gd name="connsiteX35" fmla="*/ 1777470 w 2292477"/>
              <a:gd name="connsiteY35" fmla="*/ 451945 h 1202840"/>
              <a:gd name="connsiteX36" fmla="*/ 1840532 w 2292477"/>
              <a:gd name="connsiteY36" fmla="*/ 472965 h 1202840"/>
              <a:gd name="connsiteX37" fmla="*/ 1872063 w 2292477"/>
              <a:gd name="connsiteY37" fmla="*/ 483476 h 1202840"/>
              <a:gd name="connsiteX38" fmla="*/ 1998187 w 2292477"/>
              <a:gd name="connsiteY38" fmla="*/ 504496 h 1202840"/>
              <a:gd name="connsiteX39" fmla="*/ 2103291 w 2292477"/>
              <a:gd name="connsiteY39" fmla="*/ 546538 h 1202840"/>
              <a:gd name="connsiteX40" fmla="*/ 2218905 w 2292477"/>
              <a:gd name="connsiteY40" fmla="*/ 567559 h 1202840"/>
              <a:gd name="connsiteX41" fmla="*/ 2271456 w 2292477"/>
              <a:gd name="connsiteY41" fmla="*/ 620110 h 1202840"/>
              <a:gd name="connsiteX42" fmla="*/ 2292477 w 2292477"/>
              <a:gd name="connsiteY42" fmla="*/ 683172 h 1202840"/>
              <a:gd name="connsiteX43" fmla="*/ 2281967 w 2292477"/>
              <a:gd name="connsiteY43" fmla="*/ 924910 h 1202840"/>
              <a:gd name="connsiteX44" fmla="*/ 2260946 w 2292477"/>
              <a:gd name="connsiteY44" fmla="*/ 956441 h 1202840"/>
              <a:gd name="connsiteX45" fmla="*/ 2176863 w 2292477"/>
              <a:gd name="connsiteY45" fmla="*/ 1051034 h 1202840"/>
              <a:gd name="connsiteX46" fmla="*/ 1914105 w 2292477"/>
              <a:gd name="connsiteY46" fmla="*/ 1082565 h 1202840"/>
              <a:gd name="connsiteX47" fmla="*/ 1651346 w 2292477"/>
              <a:gd name="connsiteY47" fmla="*/ 1124607 h 1202840"/>
              <a:gd name="connsiteX48" fmla="*/ 1230932 w 2292477"/>
              <a:gd name="connsiteY48" fmla="*/ 1156138 h 1202840"/>
              <a:gd name="connsiteX49" fmla="*/ 1125829 w 2292477"/>
              <a:gd name="connsiteY49" fmla="*/ 1166648 h 1202840"/>
              <a:gd name="connsiteX50" fmla="*/ 947153 w 2292477"/>
              <a:gd name="connsiteY50" fmla="*/ 1177159 h 1202840"/>
              <a:gd name="connsiteX51" fmla="*/ 842050 w 2292477"/>
              <a:gd name="connsiteY51" fmla="*/ 1166648 h 1202840"/>
              <a:gd name="connsiteX0" fmla="*/ 842050 w 2293151"/>
              <a:gd name="connsiteY0" fmla="*/ 1166648 h 1202840"/>
              <a:gd name="connsiteX1" fmla="*/ 810519 w 2293151"/>
              <a:gd name="connsiteY1" fmla="*/ 1187669 h 1202840"/>
              <a:gd name="connsiteX2" fmla="*/ 579291 w 2293151"/>
              <a:gd name="connsiteY2" fmla="*/ 1187669 h 1202840"/>
              <a:gd name="connsiteX3" fmla="*/ 442656 w 2293151"/>
              <a:gd name="connsiteY3" fmla="*/ 1166648 h 1202840"/>
              <a:gd name="connsiteX4" fmla="*/ 306022 w 2293151"/>
              <a:gd name="connsiteY4" fmla="*/ 1156138 h 1202840"/>
              <a:gd name="connsiteX5" fmla="*/ 65514 w 2293151"/>
              <a:gd name="connsiteY5" fmla="*/ 1061888 h 1202840"/>
              <a:gd name="connsiteX6" fmla="*/ 2803 w 2293151"/>
              <a:gd name="connsiteY6" fmla="*/ 663179 h 1202840"/>
              <a:gd name="connsiteX7" fmla="*/ 133568 w 2293151"/>
              <a:gd name="connsiteY7" fmla="*/ 568757 h 1202840"/>
              <a:gd name="connsiteX8" fmla="*/ 311541 w 2293151"/>
              <a:gd name="connsiteY8" fmla="*/ 511036 h 1202840"/>
              <a:gd name="connsiteX9" fmla="*/ 421636 w 2293151"/>
              <a:gd name="connsiteY9" fmla="*/ 704193 h 1202840"/>
              <a:gd name="connsiteX10" fmla="*/ 442656 w 2293151"/>
              <a:gd name="connsiteY10" fmla="*/ 672662 h 1202840"/>
              <a:gd name="connsiteX11" fmla="*/ 474187 w 2293151"/>
              <a:gd name="connsiteY11" fmla="*/ 567559 h 1202840"/>
              <a:gd name="connsiteX12" fmla="*/ 484698 w 2293151"/>
              <a:gd name="connsiteY12" fmla="*/ 536027 h 1202840"/>
              <a:gd name="connsiteX13" fmla="*/ 516229 w 2293151"/>
              <a:gd name="connsiteY13" fmla="*/ 430924 h 1202840"/>
              <a:gd name="connsiteX14" fmla="*/ 579291 w 2293151"/>
              <a:gd name="connsiteY14" fmla="*/ 388883 h 1202840"/>
              <a:gd name="connsiteX15" fmla="*/ 610822 w 2293151"/>
              <a:gd name="connsiteY15" fmla="*/ 367862 h 1202840"/>
              <a:gd name="connsiteX16" fmla="*/ 600312 w 2293151"/>
              <a:gd name="connsiteY16" fmla="*/ 241738 h 1202840"/>
              <a:gd name="connsiteX17" fmla="*/ 589801 w 2293151"/>
              <a:gd name="connsiteY17" fmla="*/ 178676 h 1202840"/>
              <a:gd name="connsiteX18" fmla="*/ 600312 w 2293151"/>
              <a:gd name="connsiteY18" fmla="*/ 84083 h 1202840"/>
              <a:gd name="connsiteX19" fmla="*/ 642353 w 2293151"/>
              <a:gd name="connsiteY19" fmla="*/ 31531 h 1202840"/>
              <a:gd name="connsiteX20" fmla="*/ 831539 w 2293151"/>
              <a:gd name="connsiteY20" fmla="*/ 21021 h 1202840"/>
              <a:gd name="connsiteX21" fmla="*/ 915622 w 2293151"/>
              <a:gd name="connsiteY21" fmla="*/ 10510 h 1202840"/>
              <a:gd name="connsiteX22" fmla="*/ 968174 w 2293151"/>
              <a:gd name="connsiteY22" fmla="*/ 0 h 1202840"/>
              <a:gd name="connsiteX23" fmla="*/ 1209912 w 2293151"/>
              <a:gd name="connsiteY23" fmla="*/ 10510 h 1202840"/>
              <a:gd name="connsiteX24" fmla="*/ 1220422 w 2293151"/>
              <a:gd name="connsiteY24" fmla="*/ 63062 h 1202840"/>
              <a:gd name="connsiteX25" fmla="*/ 1262463 w 2293151"/>
              <a:gd name="connsiteY25" fmla="*/ 126124 h 1202840"/>
              <a:gd name="connsiteX26" fmla="*/ 1315015 w 2293151"/>
              <a:gd name="connsiteY26" fmla="*/ 189186 h 1202840"/>
              <a:gd name="connsiteX27" fmla="*/ 1336036 w 2293151"/>
              <a:gd name="connsiteY27" fmla="*/ 220717 h 1202840"/>
              <a:gd name="connsiteX28" fmla="*/ 1388587 w 2293151"/>
              <a:gd name="connsiteY28" fmla="*/ 252248 h 1202840"/>
              <a:gd name="connsiteX29" fmla="*/ 1451650 w 2293151"/>
              <a:gd name="connsiteY29" fmla="*/ 283779 h 1202840"/>
              <a:gd name="connsiteX30" fmla="*/ 1483181 w 2293151"/>
              <a:gd name="connsiteY30" fmla="*/ 304800 h 1202840"/>
              <a:gd name="connsiteX31" fmla="*/ 1514712 w 2293151"/>
              <a:gd name="connsiteY31" fmla="*/ 315310 h 1202840"/>
              <a:gd name="connsiteX32" fmla="*/ 1567263 w 2293151"/>
              <a:gd name="connsiteY32" fmla="*/ 357352 h 1202840"/>
              <a:gd name="connsiteX33" fmla="*/ 1651346 w 2293151"/>
              <a:gd name="connsiteY33" fmla="*/ 409903 h 1202840"/>
              <a:gd name="connsiteX34" fmla="*/ 1724919 w 2293151"/>
              <a:gd name="connsiteY34" fmla="*/ 441434 h 1202840"/>
              <a:gd name="connsiteX35" fmla="*/ 1777470 w 2293151"/>
              <a:gd name="connsiteY35" fmla="*/ 451945 h 1202840"/>
              <a:gd name="connsiteX36" fmla="*/ 1840532 w 2293151"/>
              <a:gd name="connsiteY36" fmla="*/ 472965 h 1202840"/>
              <a:gd name="connsiteX37" fmla="*/ 1872063 w 2293151"/>
              <a:gd name="connsiteY37" fmla="*/ 483476 h 1202840"/>
              <a:gd name="connsiteX38" fmla="*/ 1998187 w 2293151"/>
              <a:gd name="connsiteY38" fmla="*/ 504496 h 1202840"/>
              <a:gd name="connsiteX39" fmla="*/ 2103291 w 2293151"/>
              <a:gd name="connsiteY39" fmla="*/ 546538 h 1202840"/>
              <a:gd name="connsiteX40" fmla="*/ 2218905 w 2293151"/>
              <a:gd name="connsiteY40" fmla="*/ 567559 h 1202840"/>
              <a:gd name="connsiteX41" fmla="*/ 2271456 w 2293151"/>
              <a:gd name="connsiteY41" fmla="*/ 620110 h 1202840"/>
              <a:gd name="connsiteX42" fmla="*/ 2292477 w 2293151"/>
              <a:gd name="connsiteY42" fmla="*/ 683172 h 1202840"/>
              <a:gd name="connsiteX43" fmla="*/ 2281967 w 2293151"/>
              <a:gd name="connsiteY43" fmla="*/ 924910 h 1202840"/>
              <a:gd name="connsiteX44" fmla="*/ 2176863 w 2293151"/>
              <a:gd name="connsiteY44" fmla="*/ 1051034 h 1202840"/>
              <a:gd name="connsiteX45" fmla="*/ 1914105 w 2293151"/>
              <a:gd name="connsiteY45" fmla="*/ 1082565 h 1202840"/>
              <a:gd name="connsiteX46" fmla="*/ 1651346 w 2293151"/>
              <a:gd name="connsiteY46" fmla="*/ 1124607 h 1202840"/>
              <a:gd name="connsiteX47" fmla="*/ 1230932 w 2293151"/>
              <a:gd name="connsiteY47" fmla="*/ 1156138 h 1202840"/>
              <a:gd name="connsiteX48" fmla="*/ 1125829 w 2293151"/>
              <a:gd name="connsiteY48" fmla="*/ 1166648 h 1202840"/>
              <a:gd name="connsiteX49" fmla="*/ 947153 w 2293151"/>
              <a:gd name="connsiteY49" fmla="*/ 1177159 h 1202840"/>
              <a:gd name="connsiteX50" fmla="*/ 842050 w 2293151"/>
              <a:gd name="connsiteY50" fmla="*/ 1166648 h 1202840"/>
              <a:gd name="connsiteX0" fmla="*/ 842050 w 2293151"/>
              <a:gd name="connsiteY0" fmla="*/ 1166648 h 1375943"/>
              <a:gd name="connsiteX1" fmla="*/ 810519 w 2293151"/>
              <a:gd name="connsiteY1" fmla="*/ 1187669 h 1375943"/>
              <a:gd name="connsiteX2" fmla="*/ 579291 w 2293151"/>
              <a:gd name="connsiteY2" fmla="*/ 1187669 h 1375943"/>
              <a:gd name="connsiteX3" fmla="*/ 442656 w 2293151"/>
              <a:gd name="connsiteY3" fmla="*/ 1166648 h 1375943"/>
              <a:gd name="connsiteX4" fmla="*/ 306022 w 2293151"/>
              <a:gd name="connsiteY4" fmla="*/ 1156138 h 1375943"/>
              <a:gd name="connsiteX5" fmla="*/ 65514 w 2293151"/>
              <a:gd name="connsiteY5" fmla="*/ 1061888 h 1375943"/>
              <a:gd name="connsiteX6" fmla="*/ 2803 w 2293151"/>
              <a:gd name="connsiteY6" fmla="*/ 663179 h 1375943"/>
              <a:gd name="connsiteX7" fmla="*/ 133568 w 2293151"/>
              <a:gd name="connsiteY7" fmla="*/ 568757 h 1375943"/>
              <a:gd name="connsiteX8" fmla="*/ 311541 w 2293151"/>
              <a:gd name="connsiteY8" fmla="*/ 511036 h 1375943"/>
              <a:gd name="connsiteX9" fmla="*/ 421636 w 2293151"/>
              <a:gd name="connsiteY9" fmla="*/ 704193 h 1375943"/>
              <a:gd name="connsiteX10" fmla="*/ 442656 w 2293151"/>
              <a:gd name="connsiteY10" fmla="*/ 672662 h 1375943"/>
              <a:gd name="connsiteX11" fmla="*/ 474187 w 2293151"/>
              <a:gd name="connsiteY11" fmla="*/ 567559 h 1375943"/>
              <a:gd name="connsiteX12" fmla="*/ 484698 w 2293151"/>
              <a:gd name="connsiteY12" fmla="*/ 536027 h 1375943"/>
              <a:gd name="connsiteX13" fmla="*/ 516229 w 2293151"/>
              <a:gd name="connsiteY13" fmla="*/ 430924 h 1375943"/>
              <a:gd name="connsiteX14" fmla="*/ 579291 w 2293151"/>
              <a:gd name="connsiteY14" fmla="*/ 388883 h 1375943"/>
              <a:gd name="connsiteX15" fmla="*/ 610822 w 2293151"/>
              <a:gd name="connsiteY15" fmla="*/ 367862 h 1375943"/>
              <a:gd name="connsiteX16" fmla="*/ 600312 w 2293151"/>
              <a:gd name="connsiteY16" fmla="*/ 241738 h 1375943"/>
              <a:gd name="connsiteX17" fmla="*/ 589801 w 2293151"/>
              <a:gd name="connsiteY17" fmla="*/ 178676 h 1375943"/>
              <a:gd name="connsiteX18" fmla="*/ 600312 w 2293151"/>
              <a:gd name="connsiteY18" fmla="*/ 84083 h 1375943"/>
              <a:gd name="connsiteX19" fmla="*/ 642353 w 2293151"/>
              <a:gd name="connsiteY19" fmla="*/ 31531 h 1375943"/>
              <a:gd name="connsiteX20" fmla="*/ 831539 w 2293151"/>
              <a:gd name="connsiteY20" fmla="*/ 21021 h 1375943"/>
              <a:gd name="connsiteX21" fmla="*/ 915622 w 2293151"/>
              <a:gd name="connsiteY21" fmla="*/ 10510 h 1375943"/>
              <a:gd name="connsiteX22" fmla="*/ 968174 w 2293151"/>
              <a:gd name="connsiteY22" fmla="*/ 0 h 1375943"/>
              <a:gd name="connsiteX23" fmla="*/ 1209912 w 2293151"/>
              <a:gd name="connsiteY23" fmla="*/ 10510 h 1375943"/>
              <a:gd name="connsiteX24" fmla="*/ 1220422 w 2293151"/>
              <a:gd name="connsiteY24" fmla="*/ 63062 h 1375943"/>
              <a:gd name="connsiteX25" fmla="*/ 1262463 w 2293151"/>
              <a:gd name="connsiteY25" fmla="*/ 126124 h 1375943"/>
              <a:gd name="connsiteX26" fmla="*/ 1315015 w 2293151"/>
              <a:gd name="connsiteY26" fmla="*/ 189186 h 1375943"/>
              <a:gd name="connsiteX27" fmla="*/ 1336036 w 2293151"/>
              <a:gd name="connsiteY27" fmla="*/ 220717 h 1375943"/>
              <a:gd name="connsiteX28" fmla="*/ 1388587 w 2293151"/>
              <a:gd name="connsiteY28" fmla="*/ 252248 h 1375943"/>
              <a:gd name="connsiteX29" fmla="*/ 1451650 w 2293151"/>
              <a:gd name="connsiteY29" fmla="*/ 283779 h 1375943"/>
              <a:gd name="connsiteX30" fmla="*/ 1483181 w 2293151"/>
              <a:gd name="connsiteY30" fmla="*/ 304800 h 1375943"/>
              <a:gd name="connsiteX31" fmla="*/ 1514712 w 2293151"/>
              <a:gd name="connsiteY31" fmla="*/ 315310 h 1375943"/>
              <a:gd name="connsiteX32" fmla="*/ 1567263 w 2293151"/>
              <a:gd name="connsiteY32" fmla="*/ 357352 h 1375943"/>
              <a:gd name="connsiteX33" fmla="*/ 1651346 w 2293151"/>
              <a:gd name="connsiteY33" fmla="*/ 409903 h 1375943"/>
              <a:gd name="connsiteX34" fmla="*/ 1724919 w 2293151"/>
              <a:gd name="connsiteY34" fmla="*/ 441434 h 1375943"/>
              <a:gd name="connsiteX35" fmla="*/ 1777470 w 2293151"/>
              <a:gd name="connsiteY35" fmla="*/ 451945 h 1375943"/>
              <a:gd name="connsiteX36" fmla="*/ 1840532 w 2293151"/>
              <a:gd name="connsiteY36" fmla="*/ 472965 h 1375943"/>
              <a:gd name="connsiteX37" fmla="*/ 1872063 w 2293151"/>
              <a:gd name="connsiteY37" fmla="*/ 483476 h 1375943"/>
              <a:gd name="connsiteX38" fmla="*/ 1998187 w 2293151"/>
              <a:gd name="connsiteY38" fmla="*/ 504496 h 1375943"/>
              <a:gd name="connsiteX39" fmla="*/ 2103291 w 2293151"/>
              <a:gd name="connsiteY39" fmla="*/ 546538 h 1375943"/>
              <a:gd name="connsiteX40" fmla="*/ 2218905 w 2293151"/>
              <a:gd name="connsiteY40" fmla="*/ 567559 h 1375943"/>
              <a:gd name="connsiteX41" fmla="*/ 2271456 w 2293151"/>
              <a:gd name="connsiteY41" fmla="*/ 620110 h 1375943"/>
              <a:gd name="connsiteX42" fmla="*/ 2292477 w 2293151"/>
              <a:gd name="connsiteY42" fmla="*/ 683172 h 1375943"/>
              <a:gd name="connsiteX43" fmla="*/ 2281967 w 2293151"/>
              <a:gd name="connsiteY43" fmla="*/ 924910 h 1375943"/>
              <a:gd name="connsiteX44" fmla="*/ 2176863 w 2293151"/>
              <a:gd name="connsiteY44" fmla="*/ 1051034 h 1375943"/>
              <a:gd name="connsiteX45" fmla="*/ 1914105 w 2293151"/>
              <a:gd name="connsiteY45" fmla="*/ 1082565 h 1375943"/>
              <a:gd name="connsiteX46" fmla="*/ 1839478 w 2293151"/>
              <a:gd name="connsiteY46" fmla="*/ 1375486 h 1375943"/>
              <a:gd name="connsiteX47" fmla="*/ 1230932 w 2293151"/>
              <a:gd name="connsiteY47" fmla="*/ 1156138 h 1375943"/>
              <a:gd name="connsiteX48" fmla="*/ 1125829 w 2293151"/>
              <a:gd name="connsiteY48" fmla="*/ 1166648 h 1375943"/>
              <a:gd name="connsiteX49" fmla="*/ 947153 w 2293151"/>
              <a:gd name="connsiteY49" fmla="*/ 1177159 h 1375943"/>
              <a:gd name="connsiteX50" fmla="*/ 842050 w 2293151"/>
              <a:gd name="connsiteY50" fmla="*/ 1166648 h 1375943"/>
              <a:gd name="connsiteX0" fmla="*/ 842050 w 2293151"/>
              <a:gd name="connsiteY0" fmla="*/ 1166648 h 1445824"/>
              <a:gd name="connsiteX1" fmla="*/ 810519 w 2293151"/>
              <a:gd name="connsiteY1" fmla="*/ 1187669 h 1445824"/>
              <a:gd name="connsiteX2" fmla="*/ 579291 w 2293151"/>
              <a:gd name="connsiteY2" fmla="*/ 1187669 h 1445824"/>
              <a:gd name="connsiteX3" fmla="*/ 442656 w 2293151"/>
              <a:gd name="connsiteY3" fmla="*/ 1166648 h 1445824"/>
              <a:gd name="connsiteX4" fmla="*/ 306022 w 2293151"/>
              <a:gd name="connsiteY4" fmla="*/ 1156138 h 1445824"/>
              <a:gd name="connsiteX5" fmla="*/ 65514 w 2293151"/>
              <a:gd name="connsiteY5" fmla="*/ 1061888 h 1445824"/>
              <a:gd name="connsiteX6" fmla="*/ 2803 w 2293151"/>
              <a:gd name="connsiteY6" fmla="*/ 663179 h 1445824"/>
              <a:gd name="connsiteX7" fmla="*/ 133568 w 2293151"/>
              <a:gd name="connsiteY7" fmla="*/ 568757 h 1445824"/>
              <a:gd name="connsiteX8" fmla="*/ 311541 w 2293151"/>
              <a:gd name="connsiteY8" fmla="*/ 511036 h 1445824"/>
              <a:gd name="connsiteX9" fmla="*/ 421636 w 2293151"/>
              <a:gd name="connsiteY9" fmla="*/ 704193 h 1445824"/>
              <a:gd name="connsiteX10" fmla="*/ 442656 w 2293151"/>
              <a:gd name="connsiteY10" fmla="*/ 672662 h 1445824"/>
              <a:gd name="connsiteX11" fmla="*/ 474187 w 2293151"/>
              <a:gd name="connsiteY11" fmla="*/ 567559 h 1445824"/>
              <a:gd name="connsiteX12" fmla="*/ 484698 w 2293151"/>
              <a:gd name="connsiteY12" fmla="*/ 536027 h 1445824"/>
              <a:gd name="connsiteX13" fmla="*/ 516229 w 2293151"/>
              <a:gd name="connsiteY13" fmla="*/ 430924 h 1445824"/>
              <a:gd name="connsiteX14" fmla="*/ 579291 w 2293151"/>
              <a:gd name="connsiteY14" fmla="*/ 388883 h 1445824"/>
              <a:gd name="connsiteX15" fmla="*/ 610822 w 2293151"/>
              <a:gd name="connsiteY15" fmla="*/ 367862 h 1445824"/>
              <a:gd name="connsiteX16" fmla="*/ 600312 w 2293151"/>
              <a:gd name="connsiteY16" fmla="*/ 241738 h 1445824"/>
              <a:gd name="connsiteX17" fmla="*/ 589801 w 2293151"/>
              <a:gd name="connsiteY17" fmla="*/ 178676 h 1445824"/>
              <a:gd name="connsiteX18" fmla="*/ 600312 w 2293151"/>
              <a:gd name="connsiteY18" fmla="*/ 84083 h 1445824"/>
              <a:gd name="connsiteX19" fmla="*/ 642353 w 2293151"/>
              <a:gd name="connsiteY19" fmla="*/ 31531 h 1445824"/>
              <a:gd name="connsiteX20" fmla="*/ 831539 w 2293151"/>
              <a:gd name="connsiteY20" fmla="*/ 21021 h 1445824"/>
              <a:gd name="connsiteX21" fmla="*/ 915622 w 2293151"/>
              <a:gd name="connsiteY21" fmla="*/ 10510 h 1445824"/>
              <a:gd name="connsiteX22" fmla="*/ 968174 w 2293151"/>
              <a:gd name="connsiteY22" fmla="*/ 0 h 1445824"/>
              <a:gd name="connsiteX23" fmla="*/ 1209912 w 2293151"/>
              <a:gd name="connsiteY23" fmla="*/ 10510 h 1445824"/>
              <a:gd name="connsiteX24" fmla="*/ 1220422 w 2293151"/>
              <a:gd name="connsiteY24" fmla="*/ 63062 h 1445824"/>
              <a:gd name="connsiteX25" fmla="*/ 1262463 w 2293151"/>
              <a:gd name="connsiteY25" fmla="*/ 126124 h 1445824"/>
              <a:gd name="connsiteX26" fmla="*/ 1315015 w 2293151"/>
              <a:gd name="connsiteY26" fmla="*/ 189186 h 1445824"/>
              <a:gd name="connsiteX27" fmla="*/ 1336036 w 2293151"/>
              <a:gd name="connsiteY27" fmla="*/ 220717 h 1445824"/>
              <a:gd name="connsiteX28" fmla="*/ 1388587 w 2293151"/>
              <a:gd name="connsiteY28" fmla="*/ 252248 h 1445824"/>
              <a:gd name="connsiteX29" fmla="*/ 1451650 w 2293151"/>
              <a:gd name="connsiteY29" fmla="*/ 283779 h 1445824"/>
              <a:gd name="connsiteX30" fmla="*/ 1483181 w 2293151"/>
              <a:gd name="connsiteY30" fmla="*/ 304800 h 1445824"/>
              <a:gd name="connsiteX31" fmla="*/ 1514712 w 2293151"/>
              <a:gd name="connsiteY31" fmla="*/ 315310 h 1445824"/>
              <a:gd name="connsiteX32" fmla="*/ 1567263 w 2293151"/>
              <a:gd name="connsiteY32" fmla="*/ 357352 h 1445824"/>
              <a:gd name="connsiteX33" fmla="*/ 1651346 w 2293151"/>
              <a:gd name="connsiteY33" fmla="*/ 409903 h 1445824"/>
              <a:gd name="connsiteX34" fmla="*/ 1724919 w 2293151"/>
              <a:gd name="connsiteY34" fmla="*/ 441434 h 1445824"/>
              <a:gd name="connsiteX35" fmla="*/ 1777470 w 2293151"/>
              <a:gd name="connsiteY35" fmla="*/ 451945 h 1445824"/>
              <a:gd name="connsiteX36" fmla="*/ 1840532 w 2293151"/>
              <a:gd name="connsiteY36" fmla="*/ 472965 h 1445824"/>
              <a:gd name="connsiteX37" fmla="*/ 1872063 w 2293151"/>
              <a:gd name="connsiteY37" fmla="*/ 483476 h 1445824"/>
              <a:gd name="connsiteX38" fmla="*/ 1998187 w 2293151"/>
              <a:gd name="connsiteY38" fmla="*/ 504496 h 1445824"/>
              <a:gd name="connsiteX39" fmla="*/ 2103291 w 2293151"/>
              <a:gd name="connsiteY39" fmla="*/ 546538 h 1445824"/>
              <a:gd name="connsiteX40" fmla="*/ 2218905 w 2293151"/>
              <a:gd name="connsiteY40" fmla="*/ 567559 h 1445824"/>
              <a:gd name="connsiteX41" fmla="*/ 2271456 w 2293151"/>
              <a:gd name="connsiteY41" fmla="*/ 620110 h 1445824"/>
              <a:gd name="connsiteX42" fmla="*/ 2292477 w 2293151"/>
              <a:gd name="connsiteY42" fmla="*/ 683172 h 1445824"/>
              <a:gd name="connsiteX43" fmla="*/ 2281967 w 2293151"/>
              <a:gd name="connsiteY43" fmla="*/ 924910 h 1445824"/>
              <a:gd name="connsiteX44" fmla="*/ 2176863 w 2293151"/>
              <a:gd name="connsiteY44" fmla="*/ 1051034 h 1445824"/>
              <a:gd name="connsiteX45" fmla="*/ 2023849 w 2293151"/>
              <a:gd name="connsiteY45" fmla="*/ 1443203 h 1445824"/>
              <a:gd name="connsiteX46" fmla="*/ 1839478 w 2293151"/>
              <a:gd name="connsiteY46" fmla="*/ 1375486 h 1445824"/>
              <a:gd name="connsiteX47" fmla="*/ 1230932 w 2293151"/>
              <a:gd name="connsiteY47" fmla="*/ 1156138 h 1445824"/>
              <a:gd name="connsiteX48" fmla="*/ 1125829 w 2293151"/>
              <a:gd name="connsiteY48" fmla="*/ 1166648 h 1445824"/>
              <a:gd name="connsiteX49" fmla="*/ 947153 w 2293151"/>
              <a:gd name="connsiteY49" fmla="*/ 1177159 h 1445824"/>
              <a:gd name="connsiteX50" fmla="*/ 842050 w 2293151"/>
              <a:gd name="connsiteY50" fmla="*/ 1166648 h 1445824"/>
              <a:gd name="connsiteX0" fmla="*/ 842050 w 2434783"/>
              <a:gd name="connsiteY0" fmla="*/ 1166648 h 1447414"/>
              <a:gd name="connsiteX1" fmla="*/ 810519 w 2434783"/>
              <a:gd name="connsiteY1" fmla="*/ 1187669 h 1447414"/>
              <a:gd name="connsiteX2" fmla="*/ 579291 w 2434783"/>
              <a:gd name="connsiteY2" fmla="*/ 1187669 h 1447414"/>
              <a:gd name="connsiteX3" fmla="*/ 442656 w 2434783"/>
              <a:gd name="connsiteY3" fmla="*/ 1166648 h 1447414"/>
              <a:gd name="connsiteX4" fmla="*/ 306022 w 2434783"/>
              <a:gd name="connsiteY4" fmla="*/ 1156138 h 1447414"/>
              <a:gd name="connsiteX5" fmla="*/ 65514 w 2434783"/>
              <a:gd name="connsiteY5" fmla="*/ 1061888 h 1447414"/>
              <a:gd name="connsiteX6" fmla="*/ 2803 w 2434783"/>
              <a:gd name="connsiteY6" fmla="*/ 663179 h 1447414"/>
              <a:gd name="connsiteX7" fmla="*/ 133568 w 2434783"/>
              <a:gd name="connsiteY7" fmla="*/ 568757 h 1447414"/>
              <a:gd name="connsiteX8" fmla="*/ 311541 w 2434783"/>
              <a:gd name="connsiteY8" fmla="*/ 511036 h 1447414"/>
              <a:gd name="connsiteX9" fmla="*/ 421636 w 2434783"/>
              <a:gd name="connsiteY9" fmla="*/ 704193 h 1447414"/>
              <a:gd name="connsiteX10" fmla="*/ 442656 w 2434783"/>
              <a:gd name="connsiteY10" fmla="*/ 672662 h 1447414"/>
              <a:gd name="connsiteX11" fmla="*/ 474187 w 2434783"/>
              <a:gd name="connsiteY11" fmla="*/ 567559 h 1447414"/>
              <a:gd name="connsiteX12" fmla="*/ 484698 w 2434783"/>
              <a:gd name="connsiteY12" fmla="*/ 536027 h 1447414"/>
              <a:gd name="connsiteX13" fmla="*/ 516229 w 2434783"/>
              <a:gd name="connsiteY13" fmla="*/ 430924 h 1447414"/>
              <a:gd name="connsiteX14" fmla="*/ 579291 w 2434783"/>
              <a:gd name="connsiteY14" fmla="*/ 388883 h 1447414"/>
              <a:gd name="connsiteX15" fmla="*/ 610822 w 2434783"/>
              <a:gd name="connsiteY15" fmla="*/ 367862 h 1447414"/>
              <a:gd name="connsiteX16" fmla="*/ 600312 w 2434783"/>
              <a:gd name="connsiteY16" fmla="*/ 241738 h 1447414"/>
              <a:gd name="connsiteX17" fmla="*/ 589801 w 2434783"/>
              <a:gd name="connsiteY17" fmla="*/ 178676 h 1447414"/>
              <a:gd name="connsiteX18" fmla="*/ 600312 w 2434783"/>
              <a:gd name="connsiteY18" fmla="*/ 84083 h 1447414"/>
              <a:gd name="connsiteX19" fmla="*/ 642353 w 2434783"/>
              <a:gd name="connsiteY19" fmla="*/ 31531 h 1447414"/>
              <a:gd name="connsiteX20" fmla="*/ 831539 w 2434783"/>
              <a:gd name="connsiteY20" fmla="*/ 21021 h 1447414"/>
              <a:gd name="connsiteX21" fmla="*/ 915622 w 2434783"/>
              <a:gd name="connsiteY21" fmla="*/ 10510 h 1447414"/>
              <a:gd name="connsiteX22" fmla="*/ 968174 w 2434783"/>
              <a:gd name="connsiteY22" fmla="*/ 0 h 1447414"/>
              <a:gd name="connsiteX23" fmla="*/ 1209912 w 2434783"/>
              <a:gd name="connsiteY23" fmla="*/ 10510 h 1447414"/>
              <a:gd name="connsiteX24" fmla="*/ 1220422 w 2434783"/>
              <a:gd name="connsiteY24" fmla="*/ 63062 h 1447414"/>
              <a:gd name="connsiteX25" fmla="*/ 1262463 w 2434783"/>
              <a:gd name="connsiteY25" fmla="*/ 126124 h 1447414"/>
              <a:gd name="connsiteX26" fmla="*/ 1315015 w 2434783"/>
              <a:gd name="connsiteY26" fmla="*/ 189186 h 1447414"/>
              <a:gd name="connsiteX27" fmla="*/ 1336036 w 2434783"/>
              <a:gd name="connsiteY27" fmla="*/ 220717 h 1447414"/>
              <a:gd name="connsiteX28" fmla="*/ 1388587 w 2434783"/>
              <a:gd name="connsiteY28" fmla="*/ 252248 h 1447414"/>
              <a:gd name="connsiteX29" fmla="*/ 1451650 w 2434783"/>
              <a:gd name="connsiteY29" fmla="*/ 283779 h 1447414"/>
              <a:gd name="connsiteX30" fmla="*/ 1483181 w 2434783"/>
              <a:gd name="connsiteY30" fmla="*/ 304800 h 1447414"/>
              <a:gd name="connsiteX31" fmla="*/ 1514712 w 2434783"/>
              <a:gd name="connsiteY31" fmla="*/ 315310 h 1447414"/>
              <a:gd name="connsiteX32" fmla="*/ 1567263 w 2434783"/>
              <a:gd name="connsiteY32" fmla="*/ 357352 h 1447414"/>
              <a:gd name="connsiteX33" fmla="*/ 1651346 w 2434783"/>
              <a:gd name="connsiteY33" fmla="*/ 409903 h 1447414"/>
              <a:gd name="connsiteX34" fmla="*/ 1724919 w 2434783"/>
              <a:gd name="connsiteY34" fmla="*/ 441434 h 1447414"/>
              <a:gd name="connsiteX35" fmla="*/ 1777470 w 2434783"/>
              <a:gd name="connsiteY35" fmla="*/ 451945 h 1447414"/>
              <a:gd name="connsiteX36" fmla="*/ 1840532 w 2434783"/>
              <a:gd name="connsiteY36" fmla="*/ 472965 h 1447414"/>
              <a:gd name="connsiteX37" fmla="*/ 1872063 w 2434783"/>
              <a:gd name="connsiteY37" fmla="*/ 483476 h 1447414"/>
              <a:gd name="connsiteX38" fmla="*/ 1998187 w 2434783"/>
              <a:gd name="connsiteY38" fmla="*/ 504496 h 1447414"/>
              <a:gd name="connsiteX39" fmla="*/ 2103291 w 2434783"/>
              <a:gd name="connsiteY39" fmla="*/ 546538 h 1447414"/>
              <a:gd name="connsiteX40" fmla="*/ 2218905 w 2434783"/>
              <a:gd name="connsiteY40" fmla="*/ 567559 h 1447414"/>
              <a:gd name="connsiteX41" fmla="*/ 2271456 w 2434783"/>
              <a:gd name="connsiteY41" fmla="*/ 620110 h 1447414"/>
              <a:gd name="connsiteX42" fmla="*/ 2292477 w 2434783"/>
              <a:gd name="connsiteY42" fmla="*/ 683172 h 1447414"/>
              <a:gd name="connsiteX43" fmla="*/ 2281967 w 2434783"/>
              <a:gd name="connsiteY43" fmla="*/ 924910 h 1447414"/>
              <a:gd name="connsiteX44" fmla="*/ 2427706 w 2434783"/>
              <a:gd name="connsiteY44" fmla="*/ 1395992 h 1447414"/>
              <a:gd name="connsiteX45" fmla="*/ 2023849 w 2434783"/>
              <a:gd name="connsiteY45" fmla="*/ 1443203 h 1447414"/>
              <a:gd name="connsiteX46" fmla="*/ 1839478 w 2434783"/>
              <a:gd name="connsiteY46" fmla="*/ 1375486 h 1447414"/>
              <a:gd name="connsiteX47" fmla="*/ 1230932 w 2434783"/>
              <a:gd name="connsiteY47" fmla="*/ 1156138 h 1447414"/>
              <a:gd name="connsiteX48" fmla="*/ 1125829 w 2434783"/>
              <a:gd name="connsiteY48" fmla="*/ 1166648 h 1447414"/>
              <a:gd name="connsiteX49" fmla="*/ 947153 w 2434783"/>
              <a:gd name="connsiteY49" fmla="*/ 1177159 h 1447414"/>
              <a:gd name="connsiteX50" fmla="*/ 842050 w 2434783"/>
              <a:gd name="connsiteY50" fmla="*/ 1166648 h 1447414"/>
              <a:gd name="connsiteX0" fmla="*/ 842050 w 2434128"/>
              <a:gd name="connsiteY0" fmla="*/ 1166648 h 1447414"/>
              <a:gd name="connsiteX1" fmla="*/ 810519 w 2434128"/>
              <a:gd name="connsiteY1" fmla="*/ 1187669 h 1447414"/>
              <a:gd name="connsiteX2" fmla="*/ 579291 w 2434128"/>
              <a:gd name="connsiteY2" fmla="*/ 1187669 h 1447414"/>
              <a:gd name="connsiteX3" fmla="*/ 442656 w 2434128"/>
              <a:gd name="connsiteY3" fmla="*/ 1166648 h 1447414"/>
              <a:gd name="connsiteX4" fmla="*/ 306022 w 2434128"/>
              <a:gd name="connsiteY4" fmla="*/ 1156138 h 1447414"/>
              <a:gd name="connsiteX5" fmla="*/ 65514 w 2434128"/>
              <a:gd name="connsiteY5" fmla="*/ 1061888 h 1447414"/>
              <a:gd name="connsiteX6" fmla="*/ 2803 w 2434128"/>
              <a:gd name="connsiteY6" fmla="*/ 663179 h 1447414"/>
              <a:gd name="connsiteX7" fmla="*/ 133568 w 2434128"/>
              <a:gd name="connsiteY7" fmla="*/ 568757 h 1447414"/>
              <a:gd name="connsiteX8" fmla="*/ 311541 w 2434128"/>
              <a:gd name="connsiteY8" fmla="*/ 511036 h 1447414"/>
              <a:gd name="connsiteX9" fmla="*/ 421636 w 2434128"/>
              <a:gd name="connsiteY9" fmla="*/ 704193 h 1447414"/>
              <a:gd name="connsiteX10" fmla="*/ 442656 w 2434128"/>
              <a:gd name="connsiteY10" fmla="*/ 672662 h 1447414"/>
              <a:gd name="connsiteX11" fmla="*/ 474187 w 2434128"/>
              <a:gd name="connsiteY11" fmla="*/ 567559 h 1447414"/>
              <a:gd name="connsiteX12" fmla="*/ 484698 w 2434128"/>
              <a:gd name="connsiteY12" fmla="*/ 536027 h 1447414"/>
              <a:gd name="connsiteX13" fmla="*/ 516229 w 2434128"/>
              <a:gd name="connsiteY13" fmla="*/ 430924 h 1447414"/>
              <a:gd name="connsiteX14" fmla="*/ 579291 w 2434128"/>
              <a:gd name="connsiteY14" fmla="*/ 388883 h 1447414"/>
              <a:gd name="connsiteX15" fmla="*/ 610822 w 2434128"/>
              <a:gd name="connsiteY15" fmla="*/ 367862 h 1447414"/>
              <a:gd name="connsiteX16" fmla="*/ 600312 w 2434128"/>
              <a:gd name="connsiteY16" fmla="*/ 241738 h 1447414"/>
              <a:gd name="connsiteX17" fmla="*/ 589801 w 2434128"/>
              <a:gd name="connsiteY17" fmla="*/ 178676 h 1447414"/>
              <a:gd name="connsiteX18" fmla="*/ 600312 w 2434128"/>
              <a:gd name="connsiteY18" fmla="*/ 84083 h 1447414"/>
              <a:gd name="connsiteX19" fmla="*/ 642353 w 2434128"/>
              <a:gd name="connsiteY19" fmla="*/ 31531 h 1447414"/>
              <a:gd name="connsiteX20" fmla="*/ 831539 w 2434128"/>
              <a:gd name="connsiteY20" fmla="*/ 21021 h 1447414"/>
              <a:gd name="connsiteX21" fmla="*/ 915622 w 2434128"/>
              <a:gd name="connsiteY21" fmla="*/ 10510 h 1447414"/>
              <a:gd name="connsiteX22" fmla="*/ 968174 w 2434128"/>
              <a:gd name="connsiteY22" fmla="*/ 0 h 1447414"/>
              <a:gd name="connsiteX23" fmla="*/ 1209912 w 2434128"/>
              <a:gd name="connsiteY23" fmla="*/ 10510 h 1447414"/>
              <a:gd name="connsiteX24" fmla="*/ 1220422 w 2434128"/>
              <a:gd name="connsiteY24" fmla="*/ 63062 h 1447414"/>
              <a:gd name="connsiteX25" fmla="*/ 1262463 w 2434128"/>
              <a:gd name="connsiteY25" fmla="*/ 126124 h 1447414"/>
              <a:gd name="connsiteX26" fmla="*/ 1315015 w 2434128"/>
              <a:gd name="connsiteY26" fmla="*/ 189186 h 1447414"/>
              <a:gd name="connsiteX27" fmla="*/ 1336036 w 2434128"/>
              <a:gd name="connsiteY27" fmla="*/ 220717 h 1447414"/>
              <a:gd name="connsiteX28" fmla="*/ 1388587 w 2434128"/>
              <a:gd name="connsiteY28" fmla="*/ 252248 h 1447414"/>
              <a:gd name="connsiteX29" fmla="*/ 1451650 w 2434128"/>
              <a:gd name="connsiteY29" fmla="*/ 283779 h 1447414"/>
              <a:gd name="connsiteX30" fmla="*/ 1483181 w 2434128"/>
              <a:gd name="connsiteY30" fmla="*/ 304800 h 1447414"/>
              <a:gd name="connsiteX31" fmla="*/ 1514712 w 2434128"/>
              <a:gd name="connsiteY31" fmla="*/ 315310 h 1447414"/>
              <a:gd name="connsiteX32" fmla="*/ 1567263 w 2434128"/>
              <a:gd name="connsiteY32" fmla="*/ 357352 h 1447414"/>
              <a:gd name="connsiteX33" fmla="*/ 1651346 w 2434128"/>
              <a:gd name="connsiteY33" fmla="*/ 409903 h 1447414"/>
              <a:gd name="connsiteX34" fmla="*/ 1724919 w 2434128"/>
              <a:gd name="connsiteY34" fmla="*/ 441434 h 1447414"/>
              <a:gd name="connsiteX35" fmla="*/ 1777470 w 2434128"/>
              <a:gd name="connsiteY35" fmla="*/ 451945 h 1447414"/>
              <a:gd name="connsiteX36" fmla="*/ 1840532 w 2434128"/>
              <a:gd name="connsiteY36" fmla="*/ 472965 h 1447414"/>
              <a:gd name="connsiteX37" fmla="*/ 1872063 w 2434128"/>
              <a:gd name="connsiteY37" fmla="*/ 483476 h 1447414"/>
              <a:gd name="connsiteX38" fmla="*/ 1998187 w 2434128"/>
              <a:gd name="connsiteY38" fmla="*/ 504496 h 1447414"/>
              <a:gd name="connsiteX39" fmla="*/ 2103291 w 2434128"/>
              <a:gd name="connsiteY39" fmla="*/ 546538 h 1447414"/>
              <a:gd name="connsiteX40" fmla="*/ 2218905 w 2434128"/>
              <a:gd name="connsiteY40" fmla="*/ 567559 h 1447414"/>
              <a:gd name="connsiteX41" fmla="*/ 2271456 w 2434128"/>
              <a:gd name="connsiteY41" fmla="*/ 620110 h 1447414"/>
              <a:gd name="connsiteX42" fmla="*/ 2417899 w 2434128"/>
              <a:gd name="connsiteY42" fmla="*/ 683172 h 1447414"/>
              <a:gd name="connsiteX43" fmla="*/ 2281967 w 2434128"/>
              <a:gd name="connsiteY43" fmla="*/ 924910 h 1447414"/>
              <a:gd name="connsiteX44" fmla="*/ 2427706 w 2434128"/>
              <a:gd name="connsiteY44" fmla="*/ 1395992 h 1447414"/>
              <a:gd name="connsiteX45" fmla="*/ 2023849 w 2434128"/>
              <a:gd name="connsiteY45" fmla="*/ 1443203 h 1447414"/>
              <a:gd name="connsiteX46" fmla="*/ 1839478 w 2434128"/>
              <a:gd name="connsiteY46" fmla="*/ 1375486 h 1447414"/>
              <a:gd name="connsiteX47" fmla="*/ 1230932 w 2434128"/>
              <a:gd name="connsiteY47" fmla="*/ 1156138 h 1447414"/>
              <a:gd name="connsiteX48" fmla="*/ 1125829 w 2434128"/>
              <a:gd name="connsiteY48" fmla="*/ 1166648 h 1447414"/>
              <a:gd name="connsiteX49" fmla="*/ 947153 w 2434128"/>
              <a:gd name="connsiteY49" fmla="*/ 1177159 h 1447414"/>
              <a:gd name="connsiteX50" fmla="*/ 842050 w 2434128"/>
              <a:gd name="connsiteY50" fmla="*/ 1166648 h 1447414"/>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421636 w 2451932"/>
              <a:gd name="connsiteY9" fmla="*/ 704193 h 1446415"/>
              <a:gd name="connsiteX10" fmla="*/ 442656 w 2451932"/>
              <a:gd name="connsiteY10" fmla="*/ 672662 h 1446415"/>
              <a:gd name="connsiteX11" fmla="*/ 474187 w 2451932"/>
              <a:gd name="connsiteY11" fmla="*/ 567559 h 1446415"/>
              <a:gd name="connsiteX12" fmla="*/ 484698 w 2451932"/>
              <a:gd name="connsiteY12" fmla="*/ 536027 h 1446415"/>
              <a:gd name="connsiteX13" fmla="*/ 516229 w 2451932"/>
              <a:gd name="connsiteY13" fmla="*/ 430924 h 1446415"/>
              <a:gd name="connsiteX14" fmla="*/ 579291 w 2451932"/>
              <a:gd name="connsiteY14" fmla="*/ 388883 h 1446415"/>
              <a:gd name="connsiteX15" fmla="*/ 610822 w 2451932"/>
              <a:gd name="connsiteY15" fmla="*/ 367862 h 1446415"/>
              <a:gd name="connsiteX16" fmla="*/ 600312 w 2451932"/>
              <a:gd name="connsiteY16" fmla="*/ 241738 h 1446415"/>
              <a:gd name="connsiteX17" fmla="*/ 589801 w 2451932"/>
              <a:gd name="connsiteY17" fmla="*/ 178676 h 1446415"/>
              <a:gd name="connsiteX18" fmla="*/ 600312 w 2451932"/>
              <a:gd name="connsiteY18" fmla="*/ 84083 h 1446415"/>
              <a:gd name="connsiteX19" fmla="*/ 642353 w 2451932"/>
              <a:gd name="connsiteY19" fmla="*/ 31531 h 1446415"/>
              <a:gd name="connsiteX20" fmla="*/ 831539 w 2451932"/>
              <a:gd name="connsiteY20" fmla="*/ 21021 h 1446415"/>
              <a:gd name="connsiteX21" fmla="*/ 915622 w 2451932"/>
              <a:gd name="connsiteY21" fmla="*/ 10510 h 1446415"/>
              <a:gd name="connsiteX22" fmla="*/ 968174 w 2451932"/>
              <a:gd name="connsiteY22" fmla="*/ 0 h 1446415"/>
              <a:gd name="connsiteX23" fmla="*/ 1209912 w 2451932"/>
              <a:gd name="connsiteY23" fmla="*/ 10510 h 1446415"/>
              <a:gd name="connsiteX24" fmla="*/ 1220422 w 2451932"/>
              <a:gd name="connsiteY24" fmla="*/ 63062 h 1446415"/>
              <a:gd name="connsiteX25" fmla="*/ 1262463 w 2451932"/>
              <a:gd name="connsiteY25" fmla="*/ 126124 h 1446415"/>
              <a:gd name="connsiteX26" fmla="*/ 1315015 w 2451932"/>
              <a:gd name="connsiteY26" fmla="*/ 189186 h 1446415"/>
              <a:gd name="connsiteX27" fmla="*/ 1336036 w 2451932"/>
              <a:gd name="connsiteY27" fmla="*/ 220717 h 1446415"/>
              <a:gd name="connsiteX28" fmla="*/ 1388587 w 2451932"/>
              <a:gd name="connsiteY28" fmla="*/ 252248 h 1446415"/>
              <a:gd name="connsiteX29" fmla="*/ 1451650 w 2451932"/>
              <a:gd name="connsiteY29" fmla="*/ 283779 h 1446415"/>
              <a:gd name="connsiteX30" fmla="*/ 1483181 w 2451932"/>
              <a:gd name="connsiteY30" fmla="*/ 304800 h 1446415"/>
              <a:gd name="connsiteX31" fmla="*/ 1514712 w 2451932"/>
              <a:gd name="connsiteY31" fmla="*/ 315310 h 1446415"/>
              <a:gd name="connsiteX32" fmla="*/ 1567263 w 2451932"/>
              <a:gd name="connsiteY32" fmla="*/ 357352 h 1446415"/>
              <a:gd name="connsiteX33" fmla="*/ 1651346 w 2451932"/>
              <a:gd name="connsiteY33" fmla="*/ 409903 h 1446415"/>
              <a:gd name="connsiteX34" fmla="*/ 1724919 w 2451932"/>
              <a:gd name="connsiteY34" fmla="*/ 441434 h 1446415"/>
              <a:gd name="connsiteX35" fmla="*/ 1777470 w 2451932"/>
              <a:gd name="connsiteY35" fmla="*/ 451945 h 1446415"/>
              <a:gd name="connsiteX36" fmla="*/ 1840532 w 2451932"/>
              <a:gd name="connsiteY36" fmla="*/ 472965 h 1446415"/>
              <a:gd name="connsiteX37" fmla="*/ 1872063 w 2451932"/>
              <a:gd name="connsiteY37" fmla="*/ 483476 h 1446415"/>
              <a:gd name="connsiteX38" fmla="*/ 1998187 w 2451932"/>
              <a:gd name="connsiteY38" fmla="*/ 504496 h 1446415"/>
              <a:gd name="connsiteX39" fmla="*/ 2103291 w 2451932"/>
              <a:gd name="connsiteY39" fmla="*/ 546538 h 1446415"/>
              <a:gd name="connsiteX40" fmla="*/ 2218905 w 2451932"/>
              <a:gd name="connsiteY40" fmla="*/ 567559 h 1446415"/>
              <a:gd name="connsiteX41" fmla="*/ 2271456 w 2451932"/>
              <a:gd name="connsiteY41" fmla="*/ 620110 h 1446415"/>
              <a:gd name="connsiteX42" fmla="*/ 2417899 w 2451932"/>
              <a:gd name="connsiteY42" fmla="*/ 683172 h 1446415"/>
              <a:gd name="connsiteX43" fmla="*/ 2407388 w 2451932"/>
              <a:gd name="connsiteY43" fmla="*/ 940589 h 1446415"/>
              <a:gd name="connsiteX44" fmla="*/ 2427706 w 2451932"/>
              <a:gd name="connsiteY44" fmla="*/ 1395992 h 1446415"/>
              <a:gd name="connsiteX45" fmla="*/ 2023849 w 2451932"/>
              <a:gd name="connsiteY45" fmla="*/ 1443203 h 1446415"/>
              <a:gd name="connsiteX46" fmla="*/ 1839478 w 2451932"/>
              <a:gd name="connsiteY46" fmla="*/ 1375486 h 1446415"/>
              <a:gd name="connsiteX47" fmla="*/ 1230932 w 2451932"/>
              <a:gd name="connsiteY47" fmla="*/ 1156138 h 1446415"/>
              <a:gd name="connsiteX48" fmla="*/ 1125829 w 2451932"/>
              <a:gd name="connsiteY48" fmla="*/ 1166648 h 1446415"/>
              <a:gd name="connsiteX49" fmla="*/ 947153 w 2451932"/>
              <a:gd name="connsiteY49" fmla="*/ 1177159 h 1446415"/>
              <a:gd name="connsiteX50" fmla="*/ 842050 w 2451932"/>
              <a:gd name="connsiteY50"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421636 w 2451932"/>
              <a:gd name="connsiteY9" fmla="*/ 704193 h 1446415"/>
              <a:gd name="connsiteX10" fmla="*/ 442656 w 2451932"/>
              <a:gd name="connsiteY10" fmla="*/ 672662 h 1446415"/>
              <a:gd name="connsiteX11" fmla="*/ 474187 w 2451932"/>
              <a:gd name="connsiteY11" fmla="*/ 567559 h 1446415"/>
              <a:gd name="connsiteX12" fmla="*/ 516229 w 2451932"/>
              <a:gd name="connsiteY12" fmla="*/ 430924 h 1446415"/>
              <a:gd name="connsiteX13" fmla="*/ 579291 w 2451932"/>
              <a:gd name="connsiteY13" fmla="*/ 388883 h 1446415"/>
              <a:gd name="connsiteX14" fmla="*/ 610822 w 2451932"/>
              <a:gd name="connsiteY14" fmla="*/ 367862 h 1446415"/>
              <a:gd name="connsiteX15" fmla="*/ 600312 w 2451932"/>
              <a:gd name="connsiteY15" fmla="*/ 241738 h 1446415"/>
              <a:gd name="connsiteX16" fmla="*/ 589801 w 2451932"/>
              <a:gd name="connsiteY16" fmla="*/ 178676 h 1446415"/>
              <a:gd name="connsiteX17" fmla="*/ 600312 w 2451932"/>
              <a:gd name="connsiteY17" fmla="*/ 84083 h 1446415"/>
              <a:gd name="connsiteX18" fmla="*/ 642353 w 2451932"/>
              <a:gd name="connsiteY18" fmla="*/ 31531 h 1446415"/>
              <a:gd name="connsiteX19" fmla="*/ 831539 w 2451932"/>
              <a:gd name="connsiteY19" fmla="*/ 21021 h 1446415"/>
              <a:gd name="connsiteX20" fmla="*/ 915622 w 2451932"/>
              <a:gd name="connsiteY20" fmla="*/ 10510 h 1446415"/>
              <a:gd name="connsiteX21" fmla="*/ 968174 w 2451932"/>
              <a:gd name="connsiteY21" fmla="*/ 0 h 1446415"/>
              <a:gd name="connsiteX22" fmla="*/ 1209912 w 2451932"/>
              <a:gd name="connsiteY22" fmla="*/ 10510 h 1446415"/>
              <a:gd name="connsiteX23" fmla="*/ 1220422 w 2451932"/>
              <a:gd name="connsiteY23" fmla="*/ 63062 h 1446415"/>
              <a:gd name="connsiteX24" fmla="*/ 1262463 w 2451932"/>
              <a:gd name="connsiteY24" fmla="*/ 126124 h 1446415"/>
              <a:gd name="connsiteX25" fmla="*/ 1315015 w 2451932"/>
              <a:gd name="connsiteY25" fmla="*/ 189186 h 1446415"/>
              <a:gd name="connsiteX26" fmla="*/ 1336036 w 2451932"/>
              <a:gd name="connsiteY26" fmla="*/ 220717 h 1446415"/>
              <a:gd name="connsiteX27" fmla="*/ 1388587 w 2451932"/>
              <a:gd name="connsiteY27" fmla="*/ 252248 h 1446415"/>
              <a:gd name="connsiteX28" fmla="*/ 1451650 w 2451932"/>
              <a:gd name="connsiteY28" fmla="*/ 283779 h 1446415"/>
              <a:gd name="connsiteX29" fmla="*/ 1483181 w 2451932"/>
              <a:gd name="connsiteY29" fmla="*/ 304800 h 1446415"/>
              <a:gd name="connsiteX30" fmla="*/ 1514712 w 2451932"/>
              <a:gd name="connsiteY30" fmla="*/ 315310 h 1446415"/>
              <a:gd name="connsiteX31" fmla="*/ 1567263 w 2451932"/>
              <a:gd name="connsiteY31" fmla="*/ 357352 h 1446415"/>
              <a:gd name="connsiteX32" fmla="*/ 1651346 w 2451932"/>
              <a:gd name="connsiteY32" fmla="*/ 409903 h 1446415"/>
              <a:gd name="connsiteX33" fmla="*/ 1724919 w 2451932"/>
              <a:gd name="connsiteY33" fmla="*/ 441434 h 1446415"/>
              <a:gd name="connsiteX34" fmla="*/ 1777470 w 2451932"/>
              <a:gd name="connsiteY34" fmla="*/ 451945 h 1446415"/>
              <a:gd name="connsiteX35" fmla="*/ 1840532 w 2451932"/>
              <a:gd name="connsiteY35" fmla="*/ 472965 h 1446415"/>
              <a:gd name="connsiteX36" fmla="*/ 1872063 w 2451932"/>
              <a:gd name="connsiteY36" fmla="*/ 483476 h 1446415"/>
              <a:gd name="connsiteX37" fmla="*/ 1998187 w 2451932"/>
              <a:gd name="connsiteY37" fmla="*/ 504496 h 1446415"/>
              <a:gd name="connsiteX38" fmla="*/ 2103291 w 2451932"/>
              <a:gd name="connsiteY38" fmla="*/ 546538 h 1446415"/>
              <a:gd name="connsiteX39" fmla="*/ 2218905 w 2451932"/>
              <a:gd name="connsiteY39" fmla="*/ 567559 h 1446415"/>
              <a:gd name="connsiteX40" fmla="*/ 2271456 w 2451932"/>
              <a:gd name="connsiteY40" fmla="*/ 620110 h 1446415"/>
              <a:gd name="connsiteX41" fmla="*/ 2417899 w 2451932"/>
              <a:gd name="connsiteY41" fmla="*/ 683172 h 1446415"/>
              <a:gd name="connsiteX42" fmla="*/ 2407388 w 2451932"/>
              <a:gd name="connsiteY42" fmla="*/ 940589 h 1446415"/>
              <a:gd name="connsiteX43" fmla="*/ 2427706 w 2451932"/>
              <a:gd name="connsiteY43" fmla="*/ 1395992 h 1446415"/>
              <a:gd name="connsiteX44" fmla="*/ 2023849 w 2451932"/>
              <a:gd name="connsiteY44" fmla="*/ 1443203 h 1446415"/>
              <a:gd name="connsiteX45" fmla="*/ 1839478 w 2451932"/>
              <a:gd name="connsiteY45" fmla="*/ 1375486 h 1446415"/>
              <a:gd name="connsiteX46" fmla="*/ 1230932 w 2451932"/>
              <a:gd name="connsiteY46" fmla="*/ 1156138 h 1446415"/>
              <a:gd name="connsiteX47" fmla="*/ 1125829 w 2451932"/>
              <a:gd name="connsiteY47" fmla="*/ 1166648 h 1446415"/>
              <a:gd name="connsiteX48" fmla="*/ 947153 w 2451932"/>
              <a:gd name="connsiteY48" fmla="*/ 1177159 h 1446415"/>
              <a:gd name="connsiteX49" fmla="*/ 842050 w 2451932"/>
              <a:gd name="connsiteY49"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421636 w 2451932"/>
              <a:gd name="connsiteY9" fmla="*/ 704193 h 1446415"/>
              <a:gd name="connsiteX10" fmla="*/ 552400 w 2451932"/>
              <a:gd name="connsiteY10" fmla="*/ 860821 h 1446415"/>
              <a:gd name="connsiteX11" fmla="*/ 474187 w 2451932"/>
              <a:gd name="connsiteY11" fmla="*/ 567559 h 1446415"/>
              <a:gd name="connsiteX12" fmla="*/ 516229 w 2451932"/>
              <a:gd name="connsiteY12" fmla="*/ 430924 h 1446415"/>
              <a:gd name="connsiteX13" fmla="*/ 579291 w 2451932"/>
              <a:gd name="connsiteY13" fmla="*/ 388883 h 1446415"/>
              <a:gd name="connsiteX14" fmla="*/ 610822 w 2451932"/>
              <a:gd name="connsiteY14" fmla="*/ 367862 h 1446415"/>
              <a:gd name="connsiteX15" fmla="*/ 600312 w 2451932"/>
              <a:gd name="connsiteY15" fmla="*/ 241738 h 1446415"/>
              <a:gd name="connsiteX16" fmla="*/ 589801 w 2451932"/>
              <a:gd name="connsiteY16" fmla="*/ 178676 h 1446415"/>
              <a:gd name="connsiteX17" fmla="*/ 600312 w 2451932"/>
              <a:gd name="connsiteY17" fmla="*/ 84083 h 1446415"/>
              <a:gd name="connsiteX18" fmla="*/ 642353 w 2451932"/>
              <a:gd name="connsiteY18" fmla="*/ 31531 h 1446415"/>
              <a:gd name="connsiteX19" fmla="*/ 831539 w 2451932"/>
              <a:gd name="connsiteY19" fmla="*/ 21021 h 1446415"/>
              <a:gd name="connsiteX20" fmla="*/ 915622 w 2451932"/>
              <a:gd name="connsiteY20" fmla="*/ 10510 h 1446415"/>
              <a:gd name="connsiteX21" fmla="*/ 968174 w 2451932"/>
              <a:gd name="connsiteY21" fmla="*/ 0 h 1446415"/>
              <a:gd name="connsiteX22" fmla="*/ 1209912 w 2451932"/>
              <a:gd name="connsiteY22" fmla="*/ 10510 h 1446415"/>
              <a:gd name="connsiteX23" fmla="*/ 1220422 w 2451932"/>
              <a:gd name="connsiteY23" fmla="*/ 63062 h 1446415"/>
              <a:gd name="connsiteX24" fmla="*/ 1262463 w 2451932"/>
              <a:gd name="connsiteY24" fmla="*/ 126124 h 1446415"/>
              <a:gd name="connsiteX25" fmla="*/ 1315015 w 2451932"/>
              <a:gd name="connsiteY25" fmla="*/ 189186 h 1446415"/>
              <a:gd name="connsiteX26" fmla="*/ 1336036 w 2451932"/>
              <a:gd name="connsiteY26" fmla="*/ 220717 h 1446415"/>
              <a:gd name="connsiteX27" fmla="*/ 1388587 w 2451932"/>
              <a:gd name="connsiteY27" fmla="*/ 252248 h 1446415"/>
              <a:gd name="connsiteX28" fmla="*/ 1451650 w 2451932"/>
              <a:gd name="connsiteY28" fmla="*/ 283779 h 1446415"/>
              <a:gd name="connsiteX29" fmla="*/ 1483181 w 2451932"/>
              <a:gd name="connsiteY29" fmla="*/ 304800 h 1446415"/>
              <a:gd name="connsiteX30" fmla="*/ 1514712 w 2451932"/>
              <a:gd name="connsiteY30" fmla="*/ 315310 h 1446415"/>
              <a:gd name="connsiteX31" fmla="*/ 1567263 w 2451932"/>
              <a:gd name="connsiteY31" fmla="*/ 357352 h 1446415"/>
              <a:gd name="connsiteX32" fmla="*/ 1651346 w 2451932"/>
              <a:gd name="connsiteY32" fmla="*/ 409903 h 1446415"/>
              <a:gd name="connsiteX33" fmla="*/ 1724919 w 2451932"/>
              <a:gd name="connsiteY33" fmla="*/ 441434 h 1446415"/>
              <a:gd name="connsiteX34" fmla="*/ 1777470 w 2451932"/>
              <a:gd name="connsiteY34" fmla="*/ 451945 h 1446415"/>
              <a:gd name="connsiteX35" fmla="*/ 1840532 w 2451932"/>
              <a:gd name="connsiteY35" fmla="*/ 472965 h 1446415"/>
              <a:gd name="connsiteX36" fmla="*/ 1872063 w 2451932"/>
              <a:gd name="connsiteY36" fmla="*/ 483476 h 1446415"/>
              <a:gd name="connsiteX37" fmla="*/ 1998187 w 2451932"/>
              <a:gd name="connsiteY37" fmla="*/ 504496 h 1446415"/>
              <a:gd name="connsiteX38" fmla="*/ 2103291 w 2451932"/>
              <a:gd name="connsiteY38" fmla="*/ 546538 h 1446415"/>
              <a:gd name="connsiteX39" fmla="*/ 2218905 w 2451932"/>
              <a:gd name="connsiteY39" fmla="*/ 567559 h 1446415"/>
              <a:gd name="connsiteX40" fmla="*/ 2271456 w 2451932"/>
              <a:gd name="connsiteY40" fmla="*/ 620110 h 1446415"/>
              <a:gd name="connsiteX41" fmla="*/ 2417899 w 2451932"/>
              <a:gd name="connsiteY41" fmla="*/ 683172 h 1446415"/>
              <a:gd name="connsiteX42" fmla="*/ 2407388 w 2451932"/>
              <a:gd name="connsiteY42" fmla="*/ 940589 h 1446415"/>
              <a:gd name="connsiteX43" fmla="*/ 2427706 w 2451932"/>
              <a:gd name="connsiteY43" fmla="*/ 1395992 h 1446415"/>
              <a:gd name="connsiteX44" fmla="*/ 2023849 w 2451932"/>
              <a:gd name="connsiteY44" fmla="*/ 1443203 h 1446415"/>
              <a:gd name="connsiteX45" fmla="*/ 1839478 w 2451932"/>
              <a:gd name="connsiteY45" fmla="*/ 1375486 h 1446415"/>
              <a:gd name="connsiteX46" fmla="*/ 1230932 w 2451932"/>
              <a:gd name="connsiteY46" fmla="*/ 1156138 h 1446415"/>
              <a:gd name="connsiteX47" fmla="*/ 1125829 w 2451932"/>
              <a:gd name="connsiteY47" fmla="*/ 1166648 h 1446415"/>
              <a:gd name="connsiteX48" fmla="*/ 947153 w 2451932"/>
              <a:gd name="connsiteY48" fmla="*/ 1177159 h 1446415"/>
              <a:gd name="connsiteX49" fmla="*/ 842050 w 2451932"/>
              <a:gd name="connsiteY49"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421636 w 2451932"/>
              <a:gd name="connsiteY9" fmla="*/ 704193 h 1446415"/>
              <a:gd name="connsiteX10" fmla="*/ 474187 w 2451932"/>
              <a:gd name="connsiteY10" fmla="*/ 567559 h 1446415"/>
              <a:gd name="connsiteX11" fmla="*/ 516229 w 2451932"/>
              <a:gd name="connsiteY11" fmla="*/ 430924 h 1446415"/>
              <a:gd name="connsiteX12" fmla="*/ 579291 w 2451932"/>
              <a:gd name="connsiteY12" fmla="*/ 388883 h 1446415"/>
              <a:gd name="connsiteX13" fmla="*/ 610822 w 2451932"/>
              <a:gd name="connsiteY13" fmla="*/ 367862 h 1446415"/>
              <a:gd name="connsiteX14" fmla="*/ 600312 w 2451932"/>
              <a:gd name="connsiteY14" fmla="*/ 241738 h 1446415"/>
              <a:gd name="connsiteX15" fmla="*/ 589801 w 2451932"/>
              <a:gd name="connsiteY15" fmla="*/ 178676 h 1446415"/>
              <a:gd name="connsiteX16" fmla="*/ 600312 w 2451932"/>
              <a:gd name="connsiteY16" fmla="*/ 84083 h 1446415"/>
              <a:gd name="connsiteX17" fmla="*/ 642353 w 2451932"/>
              <a:gd name="connsiteY17" fmla="*/ 31531 h 1446415"/>
              <a:gd name="connsiteX18" fmla="*/ 831539 w 2451932"/>
              <a:gd name="connsiteY18" fmla="*/ 21021 h 1446415"/>
              <a:gd name="connsiteX19" fmla="*/ 915622 w 2451932"/>
              <a:gd name="connsiteY19" fmla="*/ 10510 h 1446415"/>
              <a:gd name="connsiteX20" fmla="*/ 968174 w 2451932"/>
              <a:gd name="connsiteY20" fmla="*/ 0 h 1446415"/>
              <a:gd name="connsiteX21" fmla="*/ 1209912 w 2451932"/>
              <a:gd name="connsiteY21" fmla="*/ 10510 h 1446415"/>
              <a:gd name="connsiteX22" fmla="*/ 1220422 w 2451932"/>
              <a:gd name="connsiteY22" fmla="*/ 63062 h 1446415"/>
              <a:gd name="connsiteX23" fmla="*/ 1262463 w 2451932"/>
              <a:gd name="connsiteY23" fmla="*/ 126124 h 1446415"/>
              <a:gd name="connsiteX24" fmla="*/ 1315015 w 2451932"/>
              <a:gd name="connsiteY24" fmla="*/ 189186 h 1446415"/>
              <a:gd name="connsiteX25" fmla="*/ 1336036 w 2451932"/>
              <a:gd name="connsiteY25" fmla="*/ 220717 h 1446415"/>
              <a:gd name="connsiteX26" fmla="*/ 1388587 w 2451932"/>
              <a:gd name="connsiteY26" fmla="*/ 252248 h 1446415"/>
              <a:gd name="connsiteX27" fmla="*/ 1451650 w 2451932"/>
              <a:gd name="connsiteY27" fmla="*/ 283779 h 1446415"/>
              <a:gd name="connsiteX28" fmla="*/ 1483181 w 2451932"/>
              <a:gd name="connsiteY28" fmla="*/ 304800 h 1446415"/>
              <a:gd name="connsiteX29" fmla="*/ 1514712 w 2451932"/>
              <a:gd name="connsiteY29" fmla="*/ 315310 h 1446415"/>
              <a:gd name="connsiteX30" fmla="*/ 1567263 w 2451932"/>
              <a:gd name="connsiteY30" fmla="*/ 357352 h 1446415"/>
              <a:gd name="connsiteX31" fmla="*/ 1651346 w 2451932"/>
              <a:gd name="connsiteY31" fmla="*/ 409903 h 1446415"/>
              <a:gd name="connsiteX32" fmla="*/ 1724919 w 2451932"/>
              <a:gd name="connsiteY32" fmla="*/ 441434 h 1446415"/>
              <a:gd name="connsiteX33" fmla="*/ 1777470 w 2451932"/>
              <a:gd name="connsiteY33" fmla="*/ 451945 h 1446415"/>
              <a:gd name="connsiteX34" fmla="*/ 1840532 w 2451932"/>
              <a:gd name="connsiteY34" fmla="*/ 472965 h 1446415"/>
              <a:gd name="connsiteX35" fmla="*/ 1872063 w 2451932"/>
              <a:gd name="connsiteY35" fmla="*/ 483476 h 1446415"/>
              <a:gd name="connsiteX36" fmla="*/ 1998187 w 2451932"/>
              <a:gd name="connsiteY36" fmla="*/ 504496 h 1446415"/>
              <a:gd name="connsiteX37" fmla="*/ 2103291 w 2451932"/>
              <a:gd name="connsiteY37" fmla="*/ 546538 h 1446415"/>
              <a:gd name="connsiteX38" fmla="*/ 2218905 w 2451932"/>
              <a:gd name="connsiteY38" fmla="*/ 567559 h 1446415"/>
              <a:gd name="connsiteX39" fmla="*/ 2271456 w 2451932"/>
              <a:gd name="connsiteY39" fmla="*/ 620110 h 1446415"/>
              <a:gd name="connsiteX40" fmla="*/ 2417899 w 2451932"/>
              <a:gd name="connsiteY40" fmla="*/ 683172 h 1446415"/>
              <a:gd name="connsiteX41" fmla="*/ 2407388 w 2451932"/>
              <a:gd name="connsiteY41" fmla="*/ 940589 h 1446415"/>
              <a:gd name="connsiteX42" fmla="*/ 2427706 w 2451932"/>
              <a:gd name="connsiteY42" fmla="*/ 1395992 h 1446415"/>
              <a:gd name="connsiteX43" fmla="*/ 2023849 w 2451932"/>
              <a:gd name="connsiteY43" fmla="*/ 1443203 h 1446415"/>
              <a:gd name="connsiteX44" fmla="*/ 1839478 w 2451932"/>
              <a:gd name="connsiteY44" fmla="*/ 1375486 h 1446415"/>
              <a:gd name="connsiteX45" fmla="*/ 1230932 w 2451932"/>
              <a:gd name="connsiteY45" fmla="*/ 1156138 h 1446415"/>
              <a:gd name="connsiteX46" fmla="*/ 1125829 w 2451932"/>
              <a:gd name="connsiteY46" fmla="*/ 1166648 h 1446415"/>
              <a:gd name="connsiteX47" fmla="*/ 947153 w 2451932"/>
              <a:gd name="connsiteY47" fmla="*/ 1177159 h 1446415"/>
              <a:gd name="connsiteX48" fmla="*/ 842050 w 2451932"/>
              <a:gd name="connsiteY48"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474187 w 2451932"/>
              <a:gd name="connsiteY9" fmla="*/ 567559 h 1446415"/>
              <a:gd name="connsiteX10" fmla="*/ 516229 w 2451932"/>
              <a:gd name="connsiteY10" fmla="*/ 430924 h 1446415"/>
              <a:gd name="connsiteX11" fmla="*/ 579291 w 2451932"/>
              <a:gd name="connsiteY11" fmla="*/ 388883 h 1446415"/>
              <a:gd name="connsiteX12" fmla="*/ 610822 w 2451932"/>
              <a:gd name="connsiteY12" fmla="*/ 367862 h 1446415"/>
              <a:gd name="connsiteX13" fmla="*/ 600312 w 2451932"/>
              <a:gd name="connsiteY13" fmla="*/ 241738 h 1446415"/>
              <a:gd name="connsiteX14" fmla="*/ 589801 w 2451932"/>
              <a:gd name="connsiteY14" fmla="*/ 178676 h 1446415"/>
              <a:gd name="connsiteX15" fmla="*/ 600312 w 2451932"/>
              <a:gd name="connsiteY15" fmla="*/ 84083 h 1446415"/>
              <a:gd name="connsiteX16" fmla="*/ 642353 w 2451932"/>
              <a:gd name="connsiteY16" fmla="*/ 31531 h 1446415"/>
              <a:gd name="connsiteX17" fmla="*/ 831539 w 2451932"/>
              <a:gd name="connsiteY17" fmla="*/ 21021 h 1446415"/>
              <a:gd name="connsiteX18" fmla="*/ 915622 w 2451932"/>
              <a:gd name="connsiteY18" fmla="*/ 10510 h 1446415"/>
              <a:gd name="connsiteX19" fmla="*/ 968174 w 2451932"/>
              <a:gd name="connsiteY19" fmla="*/ 0 h 1446415"/>
              <a:gd name="connsiteX20" fmla="*/ 1209912 w 2451932"/>
              <a:gd name="connsiteY20" fmla="*/ 10510 h 1446415"/>
              <a:gd name="connsiteX21" fmla="*/ 1220422 w 2451932"/>
              <a:gd name="connsiteY21" fmla="*/ 63062 h 1446415"/>
              <a:gd name="connsiteX22" fmla="*/ 1262463 w 2451932"/>
              <a:gd name="connsiteY22" fmla="*/ 126124 h 1446415"/>
              <a:gd name="connsiteX23" fmla="*/ 1315015 w 2451932"/>
              <a:gd name="connsiteY23" fmla="*/ 189186 h 1446415"/>
              <a:gd name="connsiteX24" fmla="*/ 1336036 w 2451932"/>
              <a:gd name="connsiteY24" fmla="*/ 220717 h 1446415"/>
              <a:gd name="connsiteX25" fmla="*/ 1388587 w 2451932"/>
              <a:gd name="connsiteY25" fmla="*/ 252248 h 1446415"/>
              <a:gd name="connsiteX26" fmla="*/ 1451650 w 2451932"/>
              <a:gd name="connsiteY26" fmla="*/ 283779 h 1446415"/>
              <a:gd name="connsiteX27" fmla="*/ 1483181 w 2451932"/>
              <a:gd name="connsiteY27" fmla="*/ 304800 h 1446415"/>
              <a:gd name="connsiteX28" fmla="*/ 1514712 w 2451932"/>
              <a:gd name="connsiteY28" fmla="*/ 315310 h 1446415"/>
              <a:gd name="connsiteX29" fmla="*/ 1567263 w 2451932"/>
              <a:gd name="connsiteY29" fmla="*/ 357352 h 1446415"/>
              <a:gd name="connsiteX30" fmla="*/ 1651346 w 2451932"/>
              <a:gd name="connsiteY30" fmla="*/ 409903 h 1446415"/>
              <a:gd name="connsiteX31" fmla="*/ 1724919 w 2451932"/>
              <a:gd name="connsiteY31" fmla="*/ 441434 h 1446415"/>
              <a:gd name="connsiteX32" fmla="*/ 1777470 w 2451932"/>
              <a:gd name="connsiteY32" fmla="*/ 451945 h 1446415"/>
              <a:gd name="connsiteX33" fmla="*/ 1840532 w 2451932"/>
              <a:gd name="connsiteY33" fmla="*/ 472965 h 1446415"/>
              <a:gd name="connsiteX34" fmla="*/ 1872063 w 2451932"/>
              <a:gd name="connsiteY34" fmla="*/ 483476 h 1446415"/>
              <a:gd name="connsiteX35" fmla="*/ 1998187 w 2451932"/>
              <a:gd name="connsiteY35" fmla="*/ 504496 h 1446415"/>
              <a:gd name="connsiteX36" fmla="*/ 2103291 w 2451932"/>
              <a:gd name="connsiteY36" fmla="*/ 546538 h 1446415"/>
              <a:gd name="connsiteX37" fmla="*/ 2218905 w 2451932"/>
              <a:gd name="connsiteY37" fmla="*/ 567559 h 1446415"/>
              <a:gd name="connsiteX38" fmla="*/ 2271456 w 2451932"/>
              <a:gd name="connsiteY38" fmla="*/ 620110 h 1446415"/>
              <a:gd name="connsiteX39" fmla="*/ 2417899 w 2451932"/>
              <a:gd name="connsiteY39" fmla="*/ 683172 h 1446415"/>
              <a:gd name="connsiteX40" fmla="*/ 2407388 w 2451932"/>
              <a:gd name="connsiteY40" fmla="*/ 940589 h 1446415"/>
              <a:gd name="connsiteX41" fmla="*/ 2427706 w 2451932"/>
              <a:gd name="connsiteY41" fmla="*/ 1395992 h 1446415"/>
              <a:gd name="connsiteX42" fmla="*/ 2023849 w 2451932"/>
              <a:gd name="connsiteY42" fmla="*/ 1443203 h 1446415"/>
              <a:gd name="connsiteX43" fmla="*/ 1839478 w 2451932"/>
              <a:gd name="connsiteY43" fmla="*/ 1375486 h 1446415"/>
              <a:gd name="connsiteX44" fmla="*/ 1230932 w 2451932"/>
              <a:gd name="connsiteY44" fmla="*/ 1156138 h 1446415"/>
              <a:gd name="connsiteX45" fmla="*/ 1125829 w 2451932"/>
              <a:gd name="connsiteY45" fmla="*/ 1166648 h 1446415"/>
              <a:gd name="connsiteX46" fmla="*/ 947153 w 2451932"/>
              <a:gd name="connsiteY46" fmla="*/ 1177159 h 1446415"/>
              <a:gd name="connsiteX47" fmla="*/ 842050 w 2451932"/>
              <a:gd name="connsiteY47"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516229 w 2451932"/>
              <a:gd name="connsiteY9" fmla="*/ 430924 h 1446415"/>
              <a:gd name="connsiteX10" fmla="*/ 579291 w 2451932"/>
              <a:gd name="connsiteY10" fmla="*/ 388883 h 1446415"/>
              <a:gd name="connsiteX11" fmla="*/ 610822 w 2451932"/>
              <a:gd name="connsiteY11" fmla="*/ 367862 h 1446415"/>
              <a:gd name="connsiteX12" fmla="*/ 600312 w 2451932"/>
              <a:gd name="connsiteY12" fmla="*/ 241738 h 1446415"/>
              <a:gd name="connsiteX13" fmla="*/ 589801 w 2451932"/>
              <a:gd name="connsiteY13" fmla="*/ 178676 h 1446415"/>
              <a:gd name="connsiteX14" fmla="*/ 600312 w 2451932"/>
              <a:gd name="connsiteY14" fmla="*/ 84083 h 1446415"/>
              <a:gd name="connsiteX15" fmla="*/ 642353 w 2451932"/>
              <a:gd name="connsiteY15" fmla="*/ 31531 h 1446415"/>
              <a:gd name="connsiteX16" fmla="*/ 831539 w 2451932"/>
              <a:gd name="connsiteY16" fmla="*/ 21021 h 1446415"/>
              <a:gd name="connsiteX17" fmla="*/ 915622 w 2451932"/>
              <a:gd name="connsiteY17" fmla="*/ 10510 h 1446415"/>
              <a:gd name="connsiteX18" fmla="*/ 968174 w 2451932"/>
              <a:gd name="connsiteY18" fmla="*/ 0 h 1446415"/>
              <a:gd name="connsiteX19" fmla="*/ 1209912 w 2451932"/>
              <a:gd name="connsiteY19" fmla="*/ 10510 h 1446415"/>
              <a:gd name="connsiteX20" fmla="*/ 1220422 w 2451932"/>
              <a:gd name="connsiteY20" fmla="*/ 63062 h 1446415"/>
              <a:gd name="connsiteX21" fmla="*/ 1262463 w 2451932"/>
              <a:gd name="connsiteY21" fmla="*/ 126124 h 1446415"/>
              <a:gd name="connsiteX22" fmla="*/ 1315015 w 2451932"/>
              <a:gd name="connsiteY22" fmla="*/ 189186 h 1446415"/>
              <a:gd name="connsiteX23" fmla="*/ 1336036 w 2451932"/>
              <a:gd name="connsiteY23" fmla="*/ 220717 h 1446415"/>
              <a:gd name="connsiteX24" fmla="*/ 1388587 w 2451932"/>
              <a:gd name="connsiteY24" fmla="*/ 252248 h 1446415"/>
              <a:gd name="connsiteX25" fmla="*/ 1451650 w 2451932"/>
              <a:gd name="connsiteY25" fmla="*/ 283779 h 1446415"/>
              <a:gd name="connsiteX26" fmla="*/ 1483181 w 2451932"/>
              <a:gd name="connsiteY26" fmla="*/ 304800 h 1446415"/>
              <a:gd name="connsiteX27" fmla="*/ 1514712 w 2451932"/>
              <a:gd name="connsiteY27" fmla="*/ 315310 h 1446415"/>
              <a:gd name="connsiteX28" fmla="*/ 1567263 w 2451932"/>
              <a:gd name="connsiteY28" fmla="*/ 357352 h 1446415"/>
              <a:gd name="connsiteX29" fmla="*/ 1651346 w 2451932"/>
              <a:gd name="connsiteY29" fmla="*/ 409903 h 1446415"/>
              <a:gd name="connsiteX30" fmla="*/ 1724919 w 2451932"/>
              <a:gd name="connsiteY30" fmla="*/ 441434 h 1446415"/>
              <a:gd name="connsiteX31" fmla="*/ 1777470 w 2451932"/>
              <a:gd name="connsiteY31" fmla="*/ 451945 h 1446415"/>
              <a:gd name="connsiteX32" fmla="*/ 1840532 w 2451932"/>
              <a:gd name="connsiteY32" fmla="*/ 472965 h 1446415"/>
              <a:gd name="connsiteX33" fmla="*/ 1872063 w 2451932"/>
              <a:gd name="connsiteY33" fmla="*/ 483476 h 1446415"/>
              <a:gd name="connsiteX34" fmla="*/ 1998187 w 2451932"/>
              <a:gd name="connsiteY34" fmla="*/ 504496 h 1446415"/>
              <a:gd name="connsiteX35" fmla="*/ 2103291 w 2451932"/>
              <a:gd name="connsiteY35" fmla="*/ 546538 h 1446415"/>
              <a:gd name="connsiteX36" fmla="*/ 2218905 w 2451932"/>
              <a:gd name="connsiteY36" fmla="*/ 567559 h 1446415"/>
              <a:gd name="connsiteX37" fmla="*/ 2271456 w 2451932"/>
              <a:gd name="connsiteY37" fmla="*/ 620110 h 1446415"/>
              <a:gd name="connsiteX38" fmla="*/ 2417899 w 2451932"/>
              <a:gd name="connsiteY38" fmla="*/ 683172 h 1446415"/>
              <a:gd name="connsiteX39" fmla="*/ 2407388 w 2451932"/>
              <a:gd name="connsiteY39" fmla="*/ 940589 h 1446415"/>
              <a:gd name="connsiteX40" fmla="*/ 2427706 w 2451932"/>
              <a:gd name="connsiteY40" fmla="*/ 1395992 h 1446415"/>
              <a:gd name="connsiteX41" fmla="*/ 2023849 w 2451932"/>
              <a:gd name="connsiteY41" fmla="*/ 1443203 h 1446415"/>
              <a:gd name="connsiteX42" fmla="*/ 1839478 w 2451932"/>
              <a:gd name="connsiteY42" fmla="*/ 1375486 h 1446415"/>
              <a:gd name="connsiteX43" fmla="*/ 1230932 w 2451932"/>
              <a:gd name="connsiteY43" fmla="*/ 1156138 h 1446415"/>
              <a:gd name="connsiteX44" fmla="*/ 1125829 w 2451932"/>
              <a:gd name="connsiteY44" fmla="*/ 1166648 h 1446415"/>
              <a:gd name="connsiteX45" fmla="*/ 947153 w 2451932"/>
              <a:gd name="connsiteY45" fmla="*/ 1177159 h 1446415"/>
              <a:gd name="connsiteX46" fmla="*/ 842050 w 2451932"/>
              <a:gd name="connsiteY46"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516229 w 2451932"/>
              <a:gd name="connsiteY9" fmla="*/ 430924 h 1446415"/>
              <a:gd name="connsiteX10" fmla="*/ 579291 w 2451932"/>
              <a:gd name="connsiteY10" fmla="*/ 388883 h 1446415"/>
              <a:gd name="connsiteX11" fmla="*/ 736243 w 2451932"/>
              <a:gd name="connsiteY11" fmla="*/ 524661 h 1446415"/>
              <a:gd name="connsiteX12" fmla="*/ 600312 w 2451932"/>
              <a:gd name="connsiteY12" fmla="*/ 241738 h 1446415"/>
              <a:gd name="connsiteX13" fmla="*/ 589801 w 2451932"/>
              <a:gd name="connsiteY13" fmla="*/ 178676 h 1446415"/>
              <a:gd name="connsiteX14" fmla="*/ 600312 w 2451932"/>
              <a:gd name="connsiteY14" fmla="*/ 84083 h 1446415"/>
              <a:gd name="connsiteX15" fmla="*/ 642353 w 2451932"/>
              <a:gd name="connsiteY15" fmla="*/ 31531 h 1446415"/>
              <a:gd name="connsiteX16" fmla="*/ 831539 w 2451932"/>
              <a:gd name="connsiteY16" fmla="*/ 21021 h 1446415"/>
              <a:gd name="connsiteX17" fmla="*/ 915622 w 2451932"/>
              <a:gd name="connsiteY17" fmla="*/ 10510 h 1446415"/>
              <a:gd name="connsiteX18" fmla="*/ 968174 w 2451932"/>
              <a:gd name="connsiteY18" fmla="*/ 0 h 1446415"/>
              <a:gd name="connsiteX19" fmla="*/ 1209912 w 2451932"/>
              <a:gd name="connsiteY19" fmla="*/ 10510 h 1446415"/>
              <a:gd name="connsiteX20" fmla="*/ 1220422 w 2451932"/>
              <a:gd name="connsiteY20" fmla="*/ 63062 h 1446415"/>
              <a:gd name="connsiteX21" fmla="*/ 1262463 w 2451932"/>
              <a:gd name="connsiteY21" fmla="*/ 126124 h 1446415"/>
              <a:gd name="connsiteX22" fmla="*/ 1315015 w 2451932"/>
              <a:gd name="connsiteY22" fmla="*/ 189186 h 1446415"/>
              <a:gd name="connsiteX23" fmla="*/ 1336036 w 2451932"/>
              <a:gd name="connsiteY23" fmla="*/ 220717 h 1446415"/>
              <a:gd name="connsiteX24" fmla="*/ 1388587 w 2451932"/>
              <a:gd name="connsiteY24" fmla="*/ 252248 h 1446415"/>
              <a:gd name="connsiteX25" fmla="*/ 1451650 w 2451932"/>
              <a:gd name="connsiteY25" fmla="*/ 283779 h 1446415"/>
              <a:gd name="connsiteX26" fmla="*/ 1483181 w 2451932"/>
              <a:gd name="connsiteY26" fmla="*/ 304800 h 1446415"/>
              <a:gd name="connsiteX27" fmla="*/ 1514712 w 2451932"/>
              <a:gd name="connsiteY27" fmla="*/ 315310 h 1446415"/>
              <a:gd name="connsiteX28" fmla="*/ 1567263 w 2451932"/>
              <a:gd name="connsiteY28" fmla="*/ 357352 h 1446415"/>
              <a:gd name="connsiteX29" fmla="*/ 1651346 w 2451932"/>
              <a:gd name="connsiteY29" fmla="*/ 409903 h 1446415"/>
              <a:gd name="connsiteX30" fmla="*/ 1724919 w 2451932"/>
              <a:gd name="connsiteY30" fmla="*/ 441434 h 1446415"/>
              <a:gd name="connsiteX31" fmla="*/ 1777470 w 2451932"/>
              <a:gd name="connsiteY31" fmla="*/ 451945 h 1446415"/>
              <a:gd name="connsiteX32" fmla="*/ 1840532 w 2451932"/>
              <a:gd name="connsiteY32" fmla="*/ 472965 h 1446415"/>
              <a:gd name="connsiteX33" fmla="*/ 1872063 w 2451932"/>
              <a:gd name="connsiteY33" fmla="*/ 483476 h 1446415"/>
              <a:gd name="connsiteX34" fmla="*/ 1998187 w 2451932"/>
              <a:gd name="connsiteY34" fmla="*/ 504496 h 1446415"/>
              <a:gd name="connsiteX35" fmla="*/ 2103291 w 2451932"/>
              <a:gd name="connsiteY35" fmla="*/ 546538 h 1446415"/>
              <a:gd name="connsiteX36" fmla="*/ 2218905 w 2451932"/>
              <a:gd name="connsiteY36" fmla="*/ 567559 h 1446415"/>
              <a:gd name="connsiteX37" fmla="*/ 2271456 w 2451932"/>
              <a:gd name="connsiteY37" fmla="*/ 620110 h 1446415"/>
              <a:gd name="connsiteX38" fmla="*/ 2417899 w 2451932"/>
              <a:gd name="connsiteY38" fmla="*/ 683172 h 1446415"/>
              <a:gd name="connsiteX39" fmla="*/ 2407388 w 2451932"/>
              <a:gd name="connsiteY39" fmla="*/ 940589 h 1446415"/>
              <a:gd name="connsiteX40" fmla="*/ 2427706 w 2451932"/>
              <a:gd name="connsiteY40" fmla="*/ 1395992 h 1446415"/>
              <a:gd name="connsiteX41" fmla="*/ 2023849 w 2451932"/>
              <a:gd name="connsiteY41" fmla="*/ 1443203 h 1446415"/>
              <a:gd name="connsiteX42" fmla="*/ 1839478 w 2451932"/>
              <a:gd name="connsiteY42" fmla="*/ 1375486 h 1446415"/>
              <a:gd name="connsiteX43" fmla="*/ 1230932 w 2451932"/>
              <a:gd name="connsiteY43" fmla="*/ 1156138 h 1446415"/>
              <a:gd name="connsiteX44" fmla="*/ 1125829 w 2451932"/>
              <a:gd name="connsiteY44" fmla="*/ 1166648 h 1446415"/>
              <a:gd name="connsiteX45" fmla="*/ 947153 w 2451932"/>
              <a:gd name="connsiteY45" fmla="*/ 1177159 h 1446415"/>
              <a:gd name="connsiteX46" fmla="*/ 842050 w 2451932"/>
              <a:gd name="connsiteY46"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516229 w 2451932"/>
              <a:gd name="connsiteY9" fmla="*/ 430924 h 1446415"/>
              <a:gd name="connsiteX10" fmla="*/ 579291 w 2451932"/>
              <a:gd name="connsiteY10" fmla="*/ 388883 h 1446415"/>
              <a:gd name="connsiteX11" fmla="*/ 600312 w 2451932"/>
              <a:gd name="connsiteY11" fmla="*/ 241738 h 1446415"/>
              <a:gd name="connsiteX12" fmla="*/ 589801 w 2451932"/>
              <a:gd name="connsiteY12" fmla="*/ 178676 h 1446415"/>
              <a:gd name="connsiteX13" fmla="*/ 600312 w 2451932"/>
              <a:gd name="connsiteY13" fmla="*/ 84083 h 1446415"/>
              <a:gd name="connsiteX14" fmla="*/ 642353 w 2451932"/>
              <a:gd name="connsiteY14" fmla="*/ 31531 h 1446415"/>
              <a:gd name="connsiteX15" fmla="*/ 831539 w 2451932"/>
              <a:gd name="connsiteY15" fmla="*/ 21021 h 1446415"/>
              <a:gd name="connsiteX16" fmla="*/ 915622 w 2451932"/>
              <a:gd name="connsiteY16" fmla="*/ 10510 h 1446415"/>
              <a:gd name="connsiteX17" fmla="*/ 968174 w 2451932"/>
              <a:gd name="connsiteY17" fmla="*/ 0 h 1446415"/>
              <a:gd name="connsiteX18" fmla="*/ 1209912 w 2451932"/>
              <a:gd name="connsiteY18" fmla="*/ 10510 h 1446415"/>
              <a:gd name="connsiteX19" fmla="*/ 1220422 w 2451932"/>
              <a:gd name="connsiteY19" fmla="*/ 63062 h 1446415"/>
              <a:gd name="connsiteX20" fmla="*/ 1262463 w 2451932"/>
              <a:gd name="connsiteY20" fmla="*/ 126124 h 1446415"/>
              <a:gd name="connsiteX21" fmla="*/ 1315015 w 2451932"/>
              <a:gd name="connsiteY21" fmla="*/ 189186 h 1446415"/>
              <a:gd name="connsiteX22" fmla="*/ 1336036 w 2451932"/>
              <a:gd name="connsiteY22" fmla="*/ 220717 h 1446415"/>
              <a:gd name="connsiteX23" fmla="*/ 1388587 w 2451932"/>
              <a:gd name="connsiteY23" fmla="*/ 252248 h 1446415"/>
              <a:gd name="connsiteX24" fmla="*/ 1451650 w 2451932"/>
              <a:gd name="connsiteY24" fmla="*/ 283779 h 1446415"/>
              <a:gd name="connsiteX25" fmla="*/ 1483181 w 2451932"/>
              <a:gd name="connsiteY25" fmla="*/ 304800 h 1446415"/>
              <a:gd name="connsiteX26" fmla="*/ 1514712 w 2451932"/>
              <a:gd name="connsiteY26" fmla="*/ 315310 h 1446415"/>
              <a:gd name="connsiteX27" fmla="*/ 1567263 w 2451932"/>
              <a:gd name="connsiteY27" fmla="*/ 357352 h 1446415"/>
              <a:gd name="connsiteX28" fmla="*/ 1651346 w 2451932"/>
              <a:gd name="connsiteY28" fmla="*/ 409903 h 1446415"/>
              <a:gd name="connsiteX29" fmla="*/ 1724919 w 2451932"/>
              <a:gd name="connsiteY29" fmla="*/ 441434 h 1446415"/>
              <a:gd name="connsiteX30" fmla="*/ 1777470 w 2451932"/>
              <a:gd name="connsiteY30" fmla="*/ 451945 h 1446415"/>
              <a:gd name="connsiteX31" fmla="*/ 1840532 w 2451932"/>
              <a:gd name="connsiteY31" fmla="*/ 472965 h 1446415"/>
              <a:gd name="connsiteX32" fmla="*/ 1872063 w 2451932"/>
              <a:gd name="connsiteY32" fmla="*/ 483476 h 1446415"/>
              <a:gd name="connsiteX33" fmla="*/ 1998187 w 2451932"/>
              <a:gd name="connsiteY33" fmla="*/ 504496 h 1446415"/>
              <a:gd name="connsiteX34" fmla="*/ 2103291 w 2451932"/>
              <a:gd name="connsiteY34" fmla="*/ 546538 h 1446415"/>
              <a:gd name="connsiteX35" fmla="*/ 2218905 w 2451932"/>
              <a:gd name="connsiteY35" fmla="*/ 567559 h 1446415"/>
              <a:gd name="connsiteX36" fmla="*/ 2271456 w 2451932"/>
              <a:gd name="connsiteY36" fmla="*/ 620110 h 1446415"/>
              <a:gd name="connsiteX37" fmla="*/ 2417899 w 2451932"/>
              <a:gd name="connsiteY37" fmla="*/ 683172 h 1446415"/>
              <a:gd name="connsiteX38" fmla="*/ 2407388 w 2451932"/>
              <a:gd name="connsiteY38" fmla="*/ 940589 h 1446415"/>
              <a:gd name="connsiteX39" fmla="*/ 2427706 w 2451932"/>
              <a:gd name="connsiteY39" fmla="*/ 1395992 h 1446415"/>
              <a:gd name="connsiteX40" fmla="*/ 2023849 w 2451932"/>
              <a:gd name="connsiteY40" fmla="*/ 1443203 h 1446415"/>
              <a:gd name="connsiteX41" fmla="*/ 1839478 w 2451932"/>
              <a:gd name="connsiteY41" fmla="*/ 1375486 h 1446415"/>
              <a:gd name="connsiteX42" fmla="*/ 1230932 w 2451932"/>
              <a:gd name="connsiteY42" fmla="*/ 1156138 h 1446415"/>
              <a:gd name="connsiteX43" fmla="*/ 1125829 w 2451932"/>
              <a:gd name="connsiteY43" fmla="*/ 1166648 h 1446415"/>
              <a:gd name="connsiteX44" fmla="*/ 947153 w 2451932"/>
              <a:gd name="connsiteY44" fmla="*/ 1177159 h 1446415"/>
              <a:gd name="connsiteX45" fmla="*/ 842050 w 2451932"/>
              <a:gd name="connsiteY45"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516229 w 2451932"/>
              <a:gd name="connsiteY9" fmla="*/ 430924 h 1446415"/>
              <a:gd name="connsiteX10" fmla="*/ 579291 w 2451932"/>
              <a:gd name="connsiteY10" fmla="*/ 388883 h 1446415"/>
              <a:gd name="connsiteX11" fmla="*/ 600312 w 2451932"/>
              <a:gd name="connsiteY11" fmla="*/ 241738 h 1446415"/>
              <a:gd name="connsiteX12" fmla="*/ 600312 w 2451932"/>
              <a:gd name="connsiteY12" fmla="*/ 84083 h 1446415"/>
              <a:gd name="connsiteX13" fmla="*/ 642353 w 2451932"/>
              <a:gd name="connsiteY13" fmla="*/ 31531 h 1446415"/>
              <a:gd name="connsiteX14" fmla="*/ 831539 w 2451932"/>
              <a:gd name="connsiteY14" fmla="*/ 21021 h 1446415"/>
              <a:gd name="connsiteX15" fmla="*/ 915622 w 2451932"/>
              <a:gd name="connsiteY15" fmla="*/ 10510 h 1446415"/>
              <a:gd name="connsiteX16" fmla="*/ 968174 w 2451932"/>
              <a:gd name="connsiteY16" fmla="*/ 0 h 1446415"/>
              <a:gd name="connsiteX17" fmla="*/ 1209912 w 2451932"/>
              <a:gd name="connsiteY17" fmla="*/ 10510 h 1446415"/>
              <a:gd name="connsiteX18" fmla="*/ 1220422 w 2451932"/>
              <a:gd name="connsiteY18" fmla="*/ 63062 h 1446415"/>
              <a:gd name="connsiteX19" fmla="*/ 1262463 w 2451932"/>
              <a:gd name="connsiteY19" fmla="*/ 126124 h 1446415"/>
              <a:gd name="connsiteX20" fmla="*/ 1315015 w 2451932"/>
              <a:gd name="connsiteY20" fmla="*/ 189186 h 1446415"/>
              <a:gd name="connsiteX21" fmla="*/ 1336036 w 2451932"/>
              <a:gd name="connsiteY21" fmla="*/ 220717 h 1446415"/>
              <a:gd name="connsiteX22" fmla="*/ 1388587 w 2451932"/>
              <a:gd name="connsiteY22" fmla="*/ 252248 h 1446415"/>
              <a:gd name="connsiteX23" fmla="*/ 1451650 w 2451932"/>
              <a:gd name="connsiteY23" fmla="*/ 283779 h 1446415"/>
              <a:gd name="connsiteX24" fmla="*/ 1483181 w 2451932"/>
              <a:gd name="connsiteY24" fmla="*/ 304800 h 1446415"/>
              <a:gd name="connsiteX25" fmla="*/ 1514712 w 2451932"/>
              <a:gd name="connsiteY25" fmla="*/ 315310 h 1446415"/>
              <a:gd name="connsiteX26" fmla="*/ 1567263 w 2451932"/>
              <a:gd name="connsiteY26" fmla="*/ 357352 h 1446415"/>
              <a:gd name="connsiteX27" fmla="*/ 1651346 w 2451932"/>
              <a:gd name="connsiteY27" fmla="*/ 409903 h 1446415"/>
              <a:gd name="connsiteX28" fmla="*/ 1724919 w 2451932"/>
              <a:gd name="connsiteY28" fmla="*/ 441434 h 1446415"/>
              <a:gd name="connsiteX29" fmla="*/ 1777470 w 2451932"/>
              <a:gd name="connsiteY29" fmla="*/ 451945 h 1446415"/>
              <a:gd name="connsiteX30" fmla="*/ 1840532 w 2451932"/>
              <a:gd name="connsiteY30" fmla="*/ 472965 h 1446415"/>
              <a:gd name="connsiteX31" fmla="*/ 1872063 w 2451932"/>
              <a:gd name="connsiteY31" fmla="*/ 483476 h 1446415"/>
              <a:gd name="connsiteX32" fmla="*/ 1998187 w 2451932"/>
              <a:gd name="connsiteY32" fmla="*/ 504496 h 1446415"/>
              <a:gd name="connsiteX33" fmla="*/ 2103291 w 2451932"/>
              <a:gd name="connsiteY33" fmla="*/ 546538 h 1446415"/>
              <a:gd name="connsiteX34" fmla="*/ 2218905 w 2451932"/>
              <a:gd name="connsiteY34" fmla="*/ 567559 h 1446415"/>
              <a:gd name="connsiteX35" fmla="*/ 2271456 w 2451932"/>
              <a:gd name="connsiteY35" fmla="*/ 620110 h 1446415"/>
              <a:gd name="connsiteX36" fmla="*/ 2417899 w 2451932"/>
              <a:gd name="connsiteY36" fmla="*/ 683172 h 1446415"/>
              <a:gd name="connsiteX37" fmla="*/ 2407388 w 2451932"/>
              <a:gd name="connsiteY37" fmla="*/ 940589 h 1446415"/>
              <a:gd name="connsiteX38" fmla="*/ 2427706 w 2451932"/>
              <a:gd name="connsiteY38" fmla="*/ 1395992 h 1446415"/>
              <a:gd name="connsiteX39" fmla="*/ 2023849 w 2451932"/>
              <a:gd name="connsiteY39" fmla="*/ 1443203 h 1446415"/>
              <a:gd name="connsiteX40" fmla="*/ 1839478 w 2451932"/>
              <a:gd name="connsiteY40" fmla="*/ 1375486 h 1446415"/>
              <a:gd name="connsiteX41" fmla="*/ 1230932 w 2451932"/>
              <a:gd name="connsiteY41" fmla="*/ 1156138 h 1446415"/>
              <a:gd name="connsiteX42" fmla="*/ 1125829 w 2451932"/>
              <a:gd name="connsiteY42" fmla="*/ 1166648 h 1446415"/>
              <a:gd name="connsiteX43" fmla="*/ 947153 w 2451932"/>
              <a:gd name="connsiteY43" fmla="*/ 1177159 h 1446415"/>
              <a:gd name="connsiteX44" fmla="*/ 842050 w 2451932"/>
              <a:gd name="connsiteY44"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516229 w 2451932"/>
              <a:gd name="connsiteY9" fmla="*/ 430924 h 1446415"/>
              <a:gd name="connsiteX10" fmla="*/ 579291 w 2451932"/>
              <a:gd name="connsiteY10" fmla="*/ 388883 h 1446415"/>
              <a:gd name="connsiteX11" fmla="*/ 600312 w 2451932"/>
              <a:gd name="connsiteY11" fmla="*/ 241738 h 1446415"/>
              <a:gd name="connsiteX12" fmla="*/ 642353 w 2451932"/>
              <a:gd name="connsiteY12" fmla="*/ 31531 h 1446415"/>
              <a:gd name="connsiteX13" fmla="*/ 831539 w 2451932"/>
              <a:gd name="connsiteY13" fmla="*/ 21021 h 1446415"/>
              <a:gd name="connsiteX14" fmla="*/ 915622 w 2451932"/>
              <a:gd name="connsiteY14" fmla="*/ 10510 h 1446415"/>
              <a:gd name="connsiteX15" fmla="*/ 968174 w 2451932"/>
              <a:gd name="connsiteY15" fmla="*/ 0 h 1446415"/>
              <a:gd name="connsiteX16" fmla="*/ 1209912 w 2451932"/>
              <a:gd name="connsiteY16" fmla="*/ 10510 h 1446415"/>
              <a:gd name="connsiteX17" fmla="*/ 1220422 w 2451932"/>
              <a:gd name="connsiteY17" fmla="*/ 63062 h 1446415"/>
              <a:gd name="connsiteX18" fmla="*/ 1262463 w 2451932"/>
              <a:gd name="connsiteY18" fmla="*/ 126124 h 1446415"/>
              <a:gd name="connsiteX19" fmla="*/ 1315015 w 2451932"/>
              <a:gd name="connsiteY19" fmla="*/ 189186 h 1446415"/>
              <a:gd name="connsiteX20" fmla="*/ 1336036 w 2451932"/>
              <a:gd name="connsiteY20" fmla="*/ 220717 h 1446415"/>
              <a:gd name="connsiteX21" fmla="*/ 1388587 w 2451932"/>
              <a:gd name="connsiteY21" fmla="*/ 252248 h 1446415"/>
              <a:gd name="connsiteX22" fmla="*/ 1451650 w 2451932"/>
              <a:gd name="connsiteY22" fmla="*/ 283779 h 1446415"/>
              <a:gd name="connsiteX23" fmla="*/ 1483181 w 2451932"/>
              <a:gd name="connsiteY23" fmla="*/ 304800 h 1446415"/>
              <a:gd name="connsiteX24" fmla="*/ 1514712 w 2451932"/>
              <a:gd name="connsiteY24" fmla="*/ 315310 h 1446415"/>
              <a:gd name="connsiteX25" fmla="*/ 1567263 w 2451932"/>
              <a:gd name="connsiteY25" fmla="*/ 357352 h 1446415"/>
              <a:gd name="connsiteX26" fmla="*/ 1651346 w 2451932"/>
              <a:gd name="connsiteY26" fmla="*/ 409903 h 1446415"/>
              <a:gd name="connsiteX27" fmla="*/ 1724919 w 2451932"/>
              <a:gd name="connsiteY27" fmla="*/ 441434 h 1446415"/>
              <a:gd name="connsiteX28" fmla="*/ 1777470 w 2451932"/>
              <a:gd name="connsiteY28" fmla="*/ 451945 h 1446415"/>
              <a:gd name="connsiteX29" fmla="*/ 1840532 w 2451932"/>
              <a:gd name="connsiteY29" fmla="*/ 472965 h 1446415"/>
              <a:gd name="connsiteX30" fmla="*/ 1872063 w 2451932"/>
              <a:gd name="connsiteY30" fmla="*/ 483476 h 1446415"/>
              <a:gd name="connsiteX31" fmla="*/ 1998187 w 2451932"/>
              <a:gd name="connsiteY31" fmla="*/ 504496 h 1446415"/>
              <a:gd name="connsiteX32" fmla="*/ 2103291 w 2451932"/>
              <a:gd name="connsiteY32" fmla="*/ 546538 h 1446415"/>
              <a:gd name="connsiteX33" fmla="*/ 2218905 w 2451932"/>
              <a:gd name="connsiteY33" fmla="*/ 567559 h 1446415"/>
              <a:gd name="connsiteX34" fmla="*/ 2271456 w 2451932"/>
              <a:gd name="connsiteY34" fmla="*/ 620110 h 1446415"/>
              <a:gd name="connsiteX35" fmla="*/ 2417899 w 2451932"/>
              <a:gd name="connsiteY35" fmla="*/ 683172 h 1446415"/>
              <a:gd name="connsiteX36" fmla="*/ 2407388 w 2451932"/>
              <a:gd name="connsiteY36" fmla="*/ 940589 h 1446415"/>
              <a:gd name="connsiteX37" fmla="*/ 2427706 w 2451932"/>
              <a:gd name="connsiteY37" fmla="*/ 1395992 h 1446415"/>
              <a:gd name="connsiteX38" fmla="*/ 2023849 w 2451932"/>
              <a:gd name="connsiteY38" fmla="*/ 1443203 h 1446415"/>
              <a:gd name="connsiteX39" fmla="*/ 1839478 w 2451932"/>
              <a:gd name="connsiteY39" fmla="*/ 1375486 h 1446415"/>
              <a:gd name="connsiteX40" fmla="*/ 1230932 w 2451932"/>
              <a:gd name="connsiteY40" fmla="*/ 1156138 h 1446415"/>
              <a:gd name="connsiteX41" fmla="*/ 1125829 w 2451932"/>
              <a:gd name="connsiteY41" fmla="*/ 1166648 h 1446415"/>
              <a:gd name="connsiteX42" fmla="*/ 947153 w 2451932"/>
              <a:gd name="connsiteY42" fmla="*/ 1177159 h 1446415"/>
              <a:gd name="connsiteX43" fmla="*/ 842050 w 2451932"/>
              <a:gd name="connsiteY43"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516229 w 2451932"/>
              <a:gd name="connsiteY9" fmla="*/ 430924 h 1446415"/>
              <a:gd name="connsiteX10" fmla="*/ 579291 w 2451932"/>
              <a:gd name="connsiteY10" fmla="*/ 388883 h 1446415"/>
              <a:gd name="connsiteX11" fmla="*/ 600312 w 2451932"/>
              <a:gd name="connsiteY11" fmla="*/ 241738 h 1446415"/>
              <a:gd name="connsiteX12" fmla="*/ 469899 w 2451932"/>
              <a:gd name="connsiteY12" fmla="*/ 15851 h 1446415"/>
              <a:gd name="connsiteX13" fmla="*/ 831539 w 2451932"/>
              <a:gd name="connsiteY13" fmla="*/ 21021 h 1446415"/>
              <a:gd name="connsiteX14" fmla="*/ 915622 w 2451932"/>
              <a:gd name="connsiteY14" fmla="*/ 10510 h 1446415"/>
              <a:gd name="connsiteX15" fmla="*/ 968174 w 2451932"/>
              <a:gd name="connsiteY15" fmla="*/ 0 h 1446415"/>
              <a:gd name="connsiteX16" fmla="*/ 1209912 w 2451932"/>
              <a:gd name="connsiteY16" fmla="*/ 10510 h 1446415"/>
              <a:gd name="connsiteX17" fmla="*/ 1220422 w 2451932"/>
              <a:gd name="connsiteY17" fmla="*/ 63062 h 1446415"/>
              <a:gd name="connsiteX18" fmla="*/ 1262463 w 2451932"/>
              <a:gd name="connsiteY18" fmla="*/ 126124 h 1446415"/>
              <a:gd name="connsiteX19" fmla="*/ 1315015 w 2451932"/>
              <a:gd name="connsiteY19" fmla="*/ 189186 h 1446415"/>
              <a:gd name="connsiteX20" fmla="*/ 1336036 w 2451932"/>
              <a:gd name="connsiteY20" fmla="*/ 220717 h 1446415"/>
              <a:gd name="connsiteX21" fmla="*/ 1388587 w 2451932"/>
              <a:gd name="connsiteY21" fmla="*/ 252248 h 1446415"/>
              <a:gd name="connsiteX22" fmla="*/ 1451650 w 2451932"/>
              <a:gd name="connsiteY22" fmla="*/ 283779 h 1446415"/>
              <a:gd name="connsiteX23" fmla="*/ 1483181 w 2451932"/>
              <a:gd name="connsiteY23" fmla="*/ 304800 h 1446415"/>
              <a:gd name="connsiteX24" fmla="*/ 1514712 w 2451932"/>
              <a:gd name="connsiteY24" fmla="*/ 315310 h 1446415"/>
              <a:gd name="connsiteX25" fmla="*/ 1567263 w 2451932"/>
              <a:gd name="connsiteY25" fmla="*/ 357352 h 1446415"/>
              <a:gd name="connsiteX26" fmla="*/ 1651346 w 2451932"/>
              <a:gd name="connsiteY26" fmla="*/ 409903 h 1446415"/>
              <a:gd name="connsiteX27" fmla="*/ 1724919 w 2451932"/>
              <a:gd name="connsiteY27" fmla="*/ 441434 h 1446415"/>
              <a:gd name="connsiteX28" fmla="*/ 1777470 w 2451932"/>
              <a:gd name="connsiteY28" fmla="*/ 451945 h 1446415"/>
              <a:gd name="connsiteX29" fmla="*/ 1840532 w 2451932"/>
              <a:gd name="connsiteY29" fmla="*/ 472965 h 1446415"/>
              <a:gd name="connsiteX30" fmla="*/ 1872063 w 2451932"/>
              <a:gd name="connsiteY30" fmla="*/ 483476 h 1446415"/>
              <a:gd name="connsiteX31" fmla="*/ 1998187 w 2451932"/>
              <a:gd name="connsiteY31" fmla="*/ 504496 h 1446415"/>
              <a:gd name="connsiteX32" fmla="*/ 2103291 w 2451932"/>
              <a:gd name="connsiteY32" fmla="*/ 546538 h 1446415"/>
              <a:gd name="connsiteX33" fmla="*/ 2218905 w 2451932"/>
              <a:gd name="connsiteY33" fmla="*/ 567559 h 1446415"/>
              <a:gd name="connsiteX34" fmla="*/ 2271456 w 2451932"/>
              <a:gd name="connsiteY34" fmla="*/ 620110 h 1446415"/>
              <a:gd name="connsiteX35" fmla="*/ 2417899 w 2451932"/>
              <a:gd name="connsiteY35" fmla="*/ 683172 h 1446415"/>
              <a:gd name="connsiteX36" fmla="*/ 2407388 w 2451932"/>
              <a:gd name="connsiteY36" fmla="*/ 940589 h 1446415"/>
              <a:gd name="connsiteX37" fmla="*/ 2427706 w 2451932"/>
              <a:gd name="connsiteY37" fmla="*/ 1395992 h 1446415"/>
              <a:gd name="connsiteX38" fmla="*/ 2023849 w 2451932"/>
              <a:gd name="connsiteY38" fmla="*/ 1443203 h 1446415"/>
              <a:gd name="connsiteX39" fmla="*/ 1839478 w 2451932"/>
              <a:gd name="connsiteY39" fmla="*/ 1375486 h 1446415"/>
              <a:gd name="connsiteX40" fmla="*/ 1230932 w 2451932"/>
              <a:gd name="connsiteY40" fmla="*/ 1156138 h 1446415"/>
              <a:gd name="connsiteX41" fmla="*/ 1125829 w 2451932"/>
              <a:gd name="connsiteY41" fmla="*/ 1166648 h 1446415"/>
              <a:gd name="connsiteX42" fmla="*/ 947153 w 2451932"/>
              <a:gd name="connsiteY42" fmla="*/ 1177159 h 1446415"/>
              <a:gd name="connsiteX43" fmla="*/ 842050 w 2451932"/>
              <a:gd name="connsiteY43"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516229 w 2451932"/>
              <a:gd name="connsiteY9" fmla="*/ 430924 h 1446415"/>
              <a:gd name="connsiteX10" fmla="*/ 579291 w 2451932"/>
              <a:gd name="connsiteY10" fmla="*/ 388883 h 1446415"/>
              <a:gd name="connsiteX11" fmla="*/ 459213 w 2451932"/>
              <a:gd name="connsiteY11" fmla="*/ 257418 h 1446415"/>
              <a:gd name="connsiteX12" fmla="*/ 469899 w 2451932"/>
              <a:gd name="connsiteY12" fmla="*/ 15851 h 1446415"/>
              <a:gd name="connsiteX13" fmla="*/ 831539 w 2451932"/>
              <a:gd name="connsiteY13" fmla="*/ 21021 h 1446415"/>
              <a:gd name="connsiteX14" fmla="*/ 915622 w 2451932"/>
              <a:gd name="connsiteY14" fmla="*/ 10510 h 1446415"/>
              <a:gd name="connsiteX15" fmla="*/ 968174 w 2451932"/>
              <a:gd name="connsiteY15" fmla="*/ 0 h 1446415"/>
              <a:gd name="connsiteX16" fmla="*/ 1209912 w 2451932"/>
              <a:gd name="connsiteY16" fmla="*/ 10510 h 1446415"/>
              <a:gd name="connsiteX17" fmla="*/ 1220422 w 2451932"/>
              <a:gd name="connsiteY17" fmla="*/ 63062 h 1446415"/>
              <a:gd name="connsiteX18" fmla="*/ 1262463 w 2451932"/>
              <a:gd name="connsiteY18" fmla="*/ 126124 h 1446415"/>
              <a:gd name="connsiteX19" fmla="*/ 1315015 w 2451932"/>
              <a:gd name="connsiteY19" fmla="*/ 189186 h 1446415"/>
              <a:gd name="connsiteX20" fmla="*/ 1336036 w 2451932"/>
              <a:gd name="connsiteY20" fmla="*/ 220717 h 1446415"/>
              <a:gd name="connsiteX21" fmla="*/ 1388587 w 2451932"/>
              <a:gd name="connsiteY21" fmla="*/ 252248 h 1446415"/>
              <a:gd name="connsiteX22" fmla="*/ 1451650 w 2451932"/>
              <a:gd name="connsiteY22" fmla="*/ 283779 h 1446415"/>
              <a:gd name="connsiteX23" fmla="*/ 1483181 w 2451932"/>
              <a:gd name="connsiteY23" fmla="*/ 304800 h 1446415"/>
              <a:gd name="connsiteX24" fmla="*/ 1514712 w 2451932"/>
              <a:gd name="connsiteY24" fmla="*/ 315310 h 1446415"/>
              <a:gd name="connsiteX25" fmla="*/ 1567263 w 2451932"/>
              <a:gd name="connsiteY25" fmla="*/ 357352 h 1446415"/>
              <a:gd name="connsiteX26" fmla="*/ 1651346 w 2451932"/>
              <a:gd name="connsiteY26" fmla="*/ 409903 h 1446415"/>
              <a:gd name="connsiteX27" fmla="*/ 1724919 w 2451932"/>
              <a:gd name="connsiteY27" fmla="*/ 441434 h 1446415"/>
              <a:gd name="connsiteX28" fmla="*/ 1777470 w 2451932"/>
              <a:gd name="connsiteY28" fmla="*/ 451945 h 1446415"/>
              <a:gd name="connsiteX29" fmla="*/ 1840532 w 2451932"/>
              <a:gd name="connsiteY29" fmla="*/ 472965 h 1446415"/>
              <a:gd name="connsiteX30" fmla="*/ 1872063 w 2451932"/>
              <a:gd name="connsiteY30" fmla="*/ 483476 h 1446415"/>
              <a:gd name="connsiteX31" fmla="*/ 1998187 w 2451932"/>
              <a:gd name="connsiteY31" fmla="*/ 504496 h 1446415"/>
              <a:gd name="connsiteX32" fmla="*/ 2103291 w 2451932"/>
              <a:gd name="connsiteY32" fmla="*/ 546538 h 1446415"/>
              <a:gd name="connsiteX33" fmla="*/ 2218905 w 2451932"/>
              <a:gd name="connsiteY33" fmla="*/ 567559 h 1446415"/>
              <a:gd name="connsiteX34" fmla="*/ 2271456 w 2451932"/>
              <a:gd name="connsiteY34" fmla="*/ 620110 h 1446415"/>
              <a:gd name="connsiteX35" fmla="*/ 2417899 w 2451932"/>
              <a:gd name="connsiteY35" fmla="*/ 683172 h 1446415"/>
              <a:gd name="connsiteX36" fmla="*/ 2407388 w 2451932"/>
              <a:gd name="connsiteY36" fmla="*/ 940589 h 1446415"/>
              <a:gd name="connsiteX37" fmla="*/ 2427706 w 2451932"/>
              <a:gd name="connsiteY37" fmla="*/ 1395992 h 1446415"/>
              <a:gd name="connsiteX38" fmla="*/ 2023849 w 2451932"/>
              <a:gd name="connsiteY38" fmla="*/ 1443203 h 1446415"/>
              <a:gd name="connsiteX39" fmla="*/ 1839478 w 2451932"/>
              <a:gd name="connsiteY39" fmla="*/ 1375486 h 1446415"/>
              <a:gd name="connsiteX40" fmla="*/ 1230932 w 2451932"/>
              <a:gd name="connsiteY40" fmla="*/ 1156138 h 1446415"/>
              <a:gd name="connsiteX41" fmla="*/ 1125829 w 2451932"/>
              <a:gd name="connsiteY41" fmla="*/ 1166648 h 1446415"/>
              <a:gd name="connsiteX42" fmla="*/ 947153 w 2451932"/>
              <a:gd name="connsiteY42" fmla="*/ 1177159 h 1446415"/>
              <a:gd name="connsiteX43" fmla="*/ 842050 w 2451932"/>
              <a:gd name="connsiteY43"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516229 w 2451932"/>
              <a:gd name="connsiteY9" fmla="*/ 430924 h 1446415"/>
              <a:gd name="connsiteX10" fmla="*/ 579291 w 2451932"/>
              <a:gd name="connsiteY10" fmla="*/ 388883 h 1446415"/>
              <a:gd name="connsiteX11" fmla="*/ 459213 w 2451932"/>
              <a:gd name="connsiteY11" fmla="*/ 257418 h 1446415"/>
              <a:gd name="connsiteX12" fmla="*/ 469899 w 2451932"/>
              <a:gd name="connsiteY12" fmla="*/ 15851 h 1446415"/>
              <a:gd name="connsiteX13" fmla="*/ 831539 w 2451932"/>
              <a:gd name="connsiteY13" fmla="*/ 21021 h 1446415"/>
              <a:gd name="connsiteX14" fmla="*/ 915622 w 2451932"/>
              <a:gd name="connsiteY14" fmla="*/ 10510 h 1446415"/>
              <a:gd name="connsiteX15" fmla="*/ 968174 w 2451932"/>
              <a:gd name="connsiteY15" fmla="*/ 0 h 1446415"/>
              <a:gd name="connsiteX16" fmla="*/ 1209912 w 2451932"/>
              <a:gd name="connsiteY16" fmla="*/ 10510 h 1446415"/>
              <a:gd name="connsiteX17" fmla="*/ 1220422 w 2451932"/>
              <a:gd name="connsiteY17" fmla="*/ 63062 h 1446415"/>
              <a:gd name="connsiteX18" fmla="*/ 1262463 w 2451932"/>
              <a:gd name="connsiteY18" fmla="*/ 126124 h 1446415"/>
              <a:gd name="connsiteX19" fmla="*/ 1315015 w 2451932"/>
              <a:gd name="connsiteY19" fmla="*/ 189186 h 1446415"/>
              <a:gd name="connsiteX20" fmla="*/ 1336036 w 2451932"/>
              <a:gd name="connsiteY20" fmla="*/ 220717 h 1446415"/>
              <a:gd name="connsiteX21" fmla="*/ 1388587 w 2451932"/>
              <a:gd name="connsiteY21" fmla="*/ 252248 h 1446415"/>
              <a:gd name="connsiteX22" fmla="*/ 1451650 w 2451932"/>
              <a:gd name="connsiteY22" fmla="*/ 283779 h 1446415"/>
              <a:gd name="connsiteX23" fmla="*/ 1514712 w 2451932"/>
              <a:gd name="connsiteY23" fmla="*/ 315310 h 1446415"/>
              <a:gd name="connsiteX24" fmla="*/ 1567263 w 2451932"/>
              <a:gd name="connsiteY24" fmla="*/ 357352 h 1446415"/>
              <a:gd name="connsiteX25" fmla="*/ 1651346 w 2451932"/>
              <a:gd name="connsiteY25" fmla="*/ 409903 h 1446415"/>
              <a:gd name="connsiteX26" fmla="*/ 1724919 w 2451932"/>
              <a:gd name="connsiteY26" fmla="*/ 441434 h 1446415"/>
              <a:gd name="connsiteX27" fmla="*/ 1777470 w 2451932"/>
              <a:gd name="connsiteY27" fmla="*/ 451945 h 1446415"/>
              <a:gd name="connsiteX28" fmla="*/ 1840532 w 2451932"/>
              <a:gd name="connsiteY28" fmla="*/ 472965 h 1446415"/>
              <a:gd name="connsiteX29" fmla="*/ 1872063 w 2451932"/>
              <a:gd name="connsiteY29" fmla="*/ 483476 h 1446415"/>
              <a:gd name="connsiteX30" fmla="*/ 1998187 w 2451932"/>
              <a:gd name="connsiteY30" fmla="*/ 504496 h 1446415"/>
              <a:gd name="connsiteX31" fmla="*/ 2103291 w 2451932"/>
              <a:gd name="connsiteY31" fmla="*/ 546538 h 1446415"/>
              <a:gd name="connsiteX32" fmla="*/ 2218905 w 2451932"/>
              <a:gd name="connsiteY32" fmla="*/ 567559 h 1446415"/>
              <a:gd name="connsiteX33" fmla="*/ 2271456 w 2451932"/>
              <a:gd name="connsiteY33" fmla="*/ 620110 h 1446415"/>
              <a:gd name="connsiteX34" fmla="*/ 2417899 w 2451932"/>
              <a:gd name="connsiteY34" fmla="*/ 683172 h 1446415"/>
              <a:gd name="connsiteX35" fmla="*/ 2407388 w 2451932"/>
              <a:gd name="connsiteY35" fmla="*/ 940589 h 1446415"/>
              <a:gd name="connsiteX36" fmla="*/ 2427706 w 2451932"/>
              <a:gd name="connsiteY36" fmla="*/ 1395992 h 1446415"/>
              <a:gd name="connsiteX37" fmla="*/ 2023849 w 2451932"/>
              <a:gd name="connsiteY37" fmla="*/ 1443203 h 1446415"/>
              <a:gd name="connsiteX38" fmla="*/ 1839478 w 2451932"/>
              <a:gd name="connsiteY38" fmla="*/ 1375486 h 1446415"/>
              <a:gd name="connsiteX39" fmla="*/ 1230932 w 2451932"/>
              <a:gd name="connsiteY39" fmla="*/ 1156138 h 1446415"/>
              <a:gd name="connsiteX40" fmla="*/ 1125829 w 2451932"/>
              <a:gd name="connsiteY40" fmla="*/ 1166648 h 1446415"/>
              <a:gd name="connsiteX41" fmla="*/ 947153 w 2451932"/>
              <a:gd name="connsiteY41" fmla="*/ 1177159 h 1446415"/>
              <a:gd name="connsiteX42" fmla="*/ 842050 w 2451932"/>
              <a:gd name="connsiteY42"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516229 w 2451932"/>
              <a:gd name="connsiteY9" fmla="*/ 430924 h 1446415"/>
              <a:gd name="connsiteX10" fmla="*/ 579291 w 2451932"/>
              <a:gd name="connsiteY10" fmla="*/ 388883 h 1446415"/>
              <a:gd name="connsiteX11" fmla="*/ 459213 w 2451932"/>
              <a:gd name="connsiteY11" fmla="*/ 257418 h 1446415"/>
              <a:gd name="connsiteX12" fmla="*/ 469899 w 2451932"/>
              <a:gd name="connsiteY12" fmla="*/ 15851 h 1446415"/>
              <a:gd name="connsiteX13" fmla="*/ 831539 w 2451932"/>
              <a:gd name="connsiteY13" fmla="*/ 21021 h 1446415"/>
              <a:gd name="connsiteX14" fmla="*/ 915622 w 2451932"/>
              <a:gd name="connsiteY14" fmla="*/ 10510 h 1446415"/>
              <a:gd name="connsiteX15" fmla="*/ 968174 w 2451932"/>
              <a:gd name="connsiteY15" fmla="*/ 0 h 1446415"/>
              <a:gd name="connsiteX16" fmla="*/ 1209912 w 2451932"/>
              <a:gd name="connsiteY16" fmla="*/ 10510 h 1446415"/>
              <a:gd name="connsiteX17" fmla="*/ 1220422 w 2451932"/>
              <a:gd name="connsiteY17" fmla="*/ 63062 h 1446415"/>
              <a:gd name="connsiteX18" fmla="*/ 1262463 w 2451932"/>
              <a:gd name="connsiteY18" fmla="*/ 126124 h 1446415"/>
              <a:gd name="connsiteX19" fmla="*/ 1315015 w 2451932"/>
              <a:gd name="connsiteY19" fmla="*/ 189186 h 1446415"/>
              <a:gd name="connsiteX20" fmla="*/ 1336036 w 2451932"/>
              <a:gd name="connsiteY20" fmla="*/ 220717 h 1446415"/>
              <a:gd name="connsiteX21" fmla="*/ 1388587 w 2451932"/>
              <a:gd name="connsiteY21" fmla="*/ 252248 h 1446415"/>
              <a:gd name="connsiteX22" fmla="*/ 1514712 w 2451932"/>
              <a:gd name="connsiteY22" fmla="*/ 315310 h 1446415"/>
              <a:gd name="connsiteX23" fmla="*/ 1567263 w 2451932"/>
              <a:gd name="connsiteY23" fmla="*/ 357352 h 1446415"/>
              <a:gd name="connsiteX24" fmla="*/ 1651346 w 2451932"/>
              <a:gd name="connsiteY24" fmla="*/ 409903 h 1446415"/>
              <a:gd name="connsiteX25" fmla="*/ 1724919 w 2451932"/>
              <a:gd name="connsiteY25" fmla="*/ 441434 h 1446415"/>
              <a:gd name="connsiteX26" fmla="*/ 1777470 w 2451932"/>
              <a:gd name="connsiteY26" fmla="*/ 451945 h 1446415"/>
              <a:gd name="connsiteX27" fmla="*/ 1840532 w 2451932"/>
              <a:gd name="connsiteY27" fmla="*/ 472965 h 1446415"/>
              <a:gd name="connsiteX28" fmla="*/ 1872063 w 2451932"/>
              <a:gd name="connsiteY28" fmla="*/ 483476 h 1446415"/>
              <a:gd name="connsiteX29" fmla="*/ 1998187 w 2451932"/>
              <a:gd name="connsiteY29" fmla="*/ 504496 h 1446415"/>
              <a:gd name="connsiteX30" fmla="*/ 2103291 w 2451932"/>
              <a:gd name="connsiteY30" fmla="*/ 546538 h 1446415"/>
              <a:gd name="connsiteX31" fmla="*/ 2218905 w 2451932"/>
              <a:gd name="connsiteY31" fmla="*/ 567559 h 1446415"/>
              <a:gd name="connsiteX32" fmla="*/ 2271456 w 2451932"/>
              <a:gd name="connsiteY32" fmla="*/ 620110 h 1446415"/>
              <a:gd name="connsiteX33" fmla="*/ 2417899 w 2451932"/>
              <a:gd name="connsiteY33" fmla="*/ 683172 h 1446415"/>
              <a:gd name="connsiteX34" fmla="*/ 2407388 w 2451932"/>
              <a:gd name="connsiteY34" fmla="*/ 940589 h 1446415"/>
              <a:gd name="connsiteX35" fmla="*/ 2427706 w 2451932"/>
              <a:gd name="connsiteY35" fmla="*/ 1395992 h 1446415"/>
              <a:gd name="connsiteX36" fmla="*/ 2023849 w 2451932"/>
              <a:gd name="connsiteY36" fmla="*/ 1443203 h 1446415"/>
              <a:gd name="connsiteX37" fmla="*/ 1839478 w 2451932"/>
              <a:gd name="connsiteY37" fmla="*/ 1375486 h 1446415"/>
              <a:gd name="connsiteX38" fmla="*/ 1230932 w 2451932"/>
              <a:gd name="connsiteY38" fmla="*/ 1156138 h 1446415"/>
              <a:gd name="connsiteX39" fmla="*/ 1125829 w 2451932"/>
              <a:gd name="connsiteY39" fmla="*/ 1166648 h 1446415"/>
              <a:gd name="connsiteX40" fmla="*/ 947153 w 2451932"/>
              <a:gd name="connsiteY40" fmla="*/ 1177159 h 1446415"/>
              <a:gd name="connsiteX41" fmla="*/ 842050 w 2451932"/>
              <a:gd name="connsiteY41"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516229 w 2451932"/>
              <a:gd name="connsiteY9" fmla="*/ 430924 h 1446415"/>
              <a:gd name="connsiteX10" fmla="*/ 579291 w 2451932"/>
              <a:gd name="connsiteY10" fmla="*/ 388883 h 1446415"/>
              <a:gd name="connsiteX11" fmla="*/ 459213 w 2451932"/>
              <a:gd name="connsiteY11" fmla="*/ 257418 h 1446415"/>
              <a:gd name="connsiteX12" fmla="*/ 469899 w 2451932"/>
              <a:gd name="connsiteY12" fmla="*/ 15851 h 1446415"/>
              <a:gd name="connsiteX13" fmla="*/ 831539 w 2451932"/>
              <a:gd name="connsiteY13" fmla="*/ 21021 h 1446415"/>
              <a:gd name="connsiteX14" fmla="*/ 915622 w 2451932"/>
              <a:gd name="connsiteY14" fmla="*/ 10510 h 1446415"/>
              <a:gd name="connsiteX15" fmla="*/ 968174 w 2451932"/>
              <a:gd name="connsiteY15" fmla="*/ 0 h 1446415"/>
              <a:gd name="connsiteX16" fmla="*/ 1209912 w 2451932"/>
              <a:gd name="connsiteY16" fmla="*/ 10510 h 1446415"/>
              <a:gd name="connsiteX17" fmla="*/ 1220422 w 2451932"/>
              <a:gd name="connsiteY17" fmla="*/ 63062 h 1446415"/>
              <a:gd name="connsiteX18" fmla="*/ 1315015 w 2451932"/>
              <a:gd name="connsiteY18" fmla="*/ 189186 h 1446415"/>
              <a:gd name="connsiteX19" fmla="*/ 1336036 w 2451932"/>
              <a:gd name="connsiteY19" fmla="*/ 220717 h 1446415"/>
              <a:gd name="connsiteX20" fmla="*/ 1388587 w 2451932"/>
              <a:gd name="connsiteY20" fmla="*/ 252248 h 1446415"/>
              <a:gd name="connsiteX21" fmla="*/ 1514712 w 2451932"/>
              <a:gd name="connsiteY21" fmla="*/ 315310 h 1446415"/>
              <a:gd name="connsiteX22" fmla="*/ 1567263 w 2451932"/>
              <a:gd name="connsiteY22" fmla="*/ 357352 h 1446415"/>
              <a:gd name="connsiteX23" fmla="*/ 1651346 w 2451932"/>
              <a:gd name="connsiteY23" fmla="*/ 409903 h 1446415"/>
              <a:gd name="connsiteX24" fmla="*/ 1724919 w 2451932"/>
              <a:gd name="connsiteY24" fmla="*/ 441434 h 1446415"/>
              <a:gd name="connsiteX25" fmla="*/ 1777470 w 2451932"/>
              <a:gd name="connsiteY25" fmla="*/ 451945 h 1446415"/>
              <a:gd name="connsiteX26" fmla="*/ 1840532 w 2451932"/>
              <a:gd name="connsiteY26" fmla="*/ 472965 h 1446415"/>
              <a:gd name="connsiteX27" fmla="*/ 1872063 w 2451932"/>
              <a:gd name="connsiteY27" fmla="*/ 483476 h 1446415"/>
              <a:gd name="connsiteX28" fmla="*/ 1998187 w 2451932"/>
              <a:gd name="connsiteY28" fmla="*/ 504496 h 1446415"/>
              <a:gd name="connsiteX29" fmla="*/ 2103291 w 2451932"/>
              <a:gd name="connsiteY29" fmla="*/ 546538 h 1446415"/>
              <a:gd name="connsiteX30" fmla="*/ 2218905 w 2451932"/>
              <a:gd name="connsiteY30" fmla="*/ 567559 h 1446415"/>
              <a:gd name="connsiteX31" fmla="*/ 2271456 w 2451932"/>
              <a:gd name="connsiteY31" fmla="*/ 620110 h 1446415"/>
              <a:gd name="connsiteX32" fmla="*/ 2417899 w 2451932"/>
              <a:gd name="connsiteY32" fmla="*/ 683172 h 1446415"/>
              <a:gd name="connsiteX33" fmla="*/ 2407388 w 2451932"/>
              <a:gd name="connsiteY33" fmla="*/ 940589 h 1446415"/>
              <a:gd name="connsiteX34" fmla="*/ 2427706 w 2451932"/>
              <a:gd name="connsiteY34" fmla="*/ 1395992 h 1446415"/>
              <a:gd name="connsiteX35" fmla="*/ 2023849 w 2451932"/>
              <a:gd name="connsiteY35" fmla="*/ 1443203 h 1446415"/>
              <a:gd name="connsiteX36" fmla="*/ 1839478 w 2451932"/>
              <a:gd name="connsiteY36" fmla="*/ 1375486 h 1446415"/>
              <a:gd name="connsiteX37" fmla="*/ 1230932 w 2451932"/>
              <a:gd name="connsiteY37" fmla="*/ 1156138 h 1446415"/>
              <a:gd name="connsiteX38" fmla="*/ 1125829 w 2451932"/>
              <a:gd name="connsiteY38" fmla="*/ 1166648 h 1446415"/>
              <a:gd name="connsiteX39" fmla="*/ 947153 w 2451932"/>
              <a:gd name="connsiteY39" fmla="*/ 1177159 h 1446415"/>
              <a:gd name="connsiteX40" fmla="*/ 842050 w 2451932"/>
              <a:gd name="connsiteY40"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516229 w 2451932"/>
              <a:gd name="connsiteY9" fmla="*/ 430924 h 1446415"/>
              <a:gd name="connsiteX10" fmla="*/ 579291 w 2451932"/>
              <a:gd name="connsiteY10" fmla="*/ 388883 h 1446415"/>
              <a:gd name="connsiteX11" fmla="*/ 459213 w 2451932"/>
              <a:gd name="connsiteY11" fmla="*/ 257418 h 1446415"/>
              <a:gd name="connsiteX12" fmla="*/ 469899 w 2451932"/>
              <a:gd name="connsiteY12" fmla="*/ 15851 h 1446415"/>
              <a:gd name="connsiteX13" fmla="*/ 831539 w 2451932"/>
              <a:gd name="connsiteY13" fmla="*/ 21021 h 1446415"/>
              <a:gd name="connsiteX14" fmla="*/ 915622 w 2451932"/>
              <a:gd name="connsiteY14" fmla="*/ 10510 h 1446415"/>
              <a:gd name="connsiteX15" fmla="*/ 968174 w 2451932"/>
              <a:gd name="connsiteY15" fmla="*/ 0 h 1446415"/>
              <a:gd name="connsiteX16" fmla="*/ 1209912 w 2451932"/>
              <a:gd name="connsiteY16" fmla="*/ 10510 h 1446415"/>
              <a:gd name="connsiteX17" fmla="*/ 1220422 w 2451932"/>
              <a:gd name="connsiteY17" fmla="*/ 63062 h 1446415"/>
              <a:gd name="connsiteX18" fmla="*/ 1315015 w 2451932"/>
              <a:gd name="connsiteY18" fmla="*/ 189186 h 1446415"/>
              <a:gd name="connsiteX19" fmla="*/ 1336036 w 2451932"/>
              <a:gd name="connsiteY19" fmla="*/ 220717 h 1446415"/>
              <a:gd name="connsiteX20" fmla="*/ 1514712 w 2451932"/>
              <a:gd name="connsiteY20" fmla="*/ 315310 h 1446415"/>
              <a:gd name="connsiteX21" fmla="*/ 1567263 w 2451932"/>
              <a:gd name="connsiteY21" fmla="*/ 357352 h 1446415"/>
              <a:gd name="connsiteX22" fmla="*/ 1651346 w 2451932"/>
              <a:gd name="connsiteY22" fmla="*/ 409903 h 1446415"/>
              <a:gd name="connsiteX23" fmla="*/ 1724919 w 2451932"/>
              <a:gd name="connsiteY23" fmla="*/ 441434 h 1446415"/>
              <a:gd name="connsiteX24" fmla="*/ 1777470 w 2451932"/>
              <a:gd name="connsiteY24" fmla="*/ 451945 h 1446415"/>
              <a:gd name="connsiteX25" fmla="*/ 1840532 w 2451932"/>
              <a:gd name="connsiteY25" fmla="*/ 472965 h 1446415"/>
              <a:gd name="connsiteX26" fmla="*/ 1872063 w 2451932"/>
              <a:gd name="connsiteY26" fmla="*/ 483476 h 1446415"/>
              <a:gd name="connsiteX27" fmla="*/ 1998187 w 2451932"/>
              <a:gd name="connsiteY27" fmla="*/ 504496 h 1446415"/>
              <a:gd name="connsiteX28" fmla="*/ 2103291 w 2451932"/>
              <a:gd name="connsiteY28" fmla="*/ 546538 h 1446415"/>
              <a:gd name="connsiteX29" fmla="*/ 2218905 w 2451932"/>
              <a:gd name="connsiteY29" fmla="*/ 567559 h 1446415"/>
              <a:gd name="connsiteX30" fmla="*/ 2271456 w 2451932"/>
              <a:gd name="connsiteY30" fmla="*/ 620110 h 1446415"/>
              <a:gd name="connsiteX31" fmla="*/ 2417899 w 2451932"/>
              <a:gd name="connsiteY31" fmla="*/ 683172 h 1446415"/>
              <a:gd name="connsiteX32" fmla="*/ 2407388 w 2451932"/>
              <a:gd name="connsiteY32" fmla="*/ 940589 h 1446415"/>
              <a:gd name="connsiteX33" fmla="*/ 2427706 w 2451932"/>
              <a:gd name="connsiteY33" fmla="*/ 1395992 h 1446415"/>
              <a:gd name="connsiteX34" fmla="*/ 2023849 w 2451932"/>
              <a:gd name="connsiteY34" fmla="*/ 1443203 h 1446415"/>
              <a:gd name="connsiteX35" fmla="*/ 1839478 w 2451932"/>
              <a:gd name="connsiteY35" fmla="*/ 1375486 h 1446415"/>
              <a:gd name="connsiteX36" fmla="*/ 1230932 w 2451932"/>
              <a:gd name="connsiteY36" fmla="*/ 1156138 h 1446415"/>
              <a:gd name="connsiteX37" fmla="*/ 1125829 w 2451932"/>
              <a:gd name="connsiteY37" fmla="*/ 1166648 h 1446415"/>
              <a:gd name="connsiteX38" fmla="*/ 947153 w 2451932"/>
              <a:gd name="connsiteY38" fmla="*/ 1177159 h 1446415"/>
              <a:gd name="connsiteX39" fmla="*/ 842050 w 2451932"/>
              <a:gd name="connsiteY39"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516229 w 2451932"/>
              <a:gd name="connsiteY9" fmla="*/ 430924 h 1446415"/>
              <a:gd name="connsiteX10" fmla="*/ 579291 w 2451932"/>
              <a:gd name="connsiteY10" fmla="*/ 388883 h 1446415"/>
              <a:gd name="connsiteX11" fmla="*/ 459213 w 2451932"/>
              <a:gd name="connsiteY11" fmla="*/ 257418 h 1446415"/>
              <a:gd name="connsiteX12" fmla="*/ 469899 w 2451932"/>
              <a:gd name="connsiteY12" fmla="*/ 15851 h 1446415"/>
              <a:gd name="connsiteX13" fmla="*/ 831539 w 2451932"/>
              <a:gd name="connsiteY13" fmla="*/ 21021 h 1446415"/>
              <a:gd name="connsiteX14" fmla="*/ 915622 w 2451932"/>
              <a:gd name="connsiteY14" fmla="*/ 10510 h 1446415"/>
              <a:gd name="connsiteX15" fmla="*/ 968174 w 2451932"/>
              <a:gd name="connsiteY15" fmla="*/ 0 h 1446415"/>
              <a:gd name="connsiteX16" fmla="*/ 1209912 w 2451932"/>
              <a:gd name="connsiteY16" fmla="*/ 10510 h 1446415"/>
              <a:gd name="connsiteX17" fmla="*/ 1220422 w 2451932"/>
              <a:gd name="connsiteY17" fmla="*/ 63062 h 1446415"/>
              <a:gd name="connsiteX18" fmla="*/ 1336036 w 2451932"/>
              <a:gd name="connsiteY18" fmla="*/ 220717 h 1446415"/>
              <a:gd name="connsiteX19" fmla="*/ 1514712 w 2451932"/>
              <a:gd name="connsiteY19" fmla="*/ 315310 h 1446415"/>
              <a:gd name="connsiteX20" fmla="*/ 1567263 w 2451932"/>
              <a:gd name="connsiteY20" fmla="*/ 357352 h 1446415"/>
              <a:gd name="connsiteX21" fmla="*/ 1651346 w 2451932"/>
              <a:gd name="connsiteY21" fmla="*/ 409903 h 1446415"/>
              <a:gd name="connsiteX22" fmla="*/ 1724919 w 2451932"/>
              <a:gd name="connsiteY22" fmla="*/ 441434 h 1446415"/>
              <a:gd name="connsiteX23" fmla="*/ 1777470 w 2451932"/>
              <a:gd name="connsiteY23" fmla="*/ 451945 h 1446415"/>
              <a:gd name="connsiteX24" fmla="*/ 1840532 w 2451932"/>
              <a:gd name="connsiteY24" fmla="*/ 472965 h 1446415"/>
              <a:gd name="connsiteX25" fmla="*/ 1872063 w 2451932"/>
              <a:gd name="connsiteY25" fmla="*/ 483476 h 1446415"/>
              <a:gd name="connsiteX26" fmla="*/ 1998187 w 2451932"/>
              <a:gd name="connsiteY26" fmla="*/ 504496 h 1446415"/>
              <a:gd name="connsiteX27" fmla="*/ 2103291 w 2451932"/>
              <a:gd name="connsiteY27" fmla="*/ 546538 h 1446415"/>
              <a:gd name="connsiteX28" fmla="*/ 2218905 w 2451932"/>
              <a:gd name="connsiteY28" fmla="*/ 567559 h 1446415"/>
              <a:gd name="connsiteX29" fmla="*/ 2271456 w 2451932"/>
              <a:gd name="connsiteY29" fmla="*/ 620110 h 1446415"/>
              <a:gd name="connsiteX30" fmla="*/ 2417899 w 2451932"/>
              <a:gd name="connsiteY30" fmla="*/ 683172 h 1446415"/>
              <a:gd name="connsiteX31" fmla="*/ 2407388 w 2451932"/>
              <a:gd name="connsiteY31" fmla="*/ 940589 h 1446415"/>
              <a:gd name="connsiteX32" fmla="*/ 2427706 w 2451932"/>
              <a:gd name="connsiteY32" fmla="*/ 1395992 h 1446415"/>
              <a:gd name="connsiteX33" fmla="*/ 2023849 w 2451932"/>
              <a:gd name="connsiteY33" fmla="*/ 1443203 h 1446415"/>
              <a:gd name="connsiteX34" fmla="*/ 1839478 w 2451932"/>
              <a:gd name="connsiteY34" fmla="*/ 1375486 h 1446415"/>
              <a:gd name="connsiteX35" fmla="*/ 1230932 w 2451932"/>
              <a:gd name="connsiteY35" fmla="*/ 1156138 h 1446415"/>
              <a:gd name="connsiteX36" fmla="*/ 1125829 w 2451932"/>
              <a:gd name="connsiteY36" fmla="*/ 1166648 h 1446415"/>
              <a:gd name="connsiteX37" fmla="*/ 947153 w 2451932"/>
              <a:gd name="connsiteY37" fmla="*/ 1177159 h 1446415"/>
              <a:gd name="connsiteX38" fmla="*/ 842050 w 2451932"/>
              <a:gd name="connsiteY38"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516229 w 2451932"/>
              <a:gd name="connsiteY9" fmla="*/ 430924 h 1446415"/>
              <a:gd name="connsiteX10" fmla="*/ 579291 w 2451932"/>
              <a:gd name="connsiteY10" fmla="*/ 388883 h 1446415"/>
              <a:gd name="connsiteX11" fmla="*/ 459213 w 2451932"/>
              <a:gd name="connsiteY11" fmla="*/ 257418 h 1446415"/>
              <a:gd name="connsiteX12" fmla="*/ 469899 w 2451932"/>
              <a:gd name="connsiteY12" fmla="*/ 15851 h 1446415"/>
              <a:gd name="connsiteX13" fmla="*/ 831539 w 2451932"/>
              <a:gd name="connsiteY13" fmla="*/ 21021 h 1446415"/>
              <a:gd name="connsiteX14" fmla="*/ 915622 w 2451932"/>
              <a:gd name="connsiteY14" fmla="*/ 10510 h 1446415"/>
              <a:gd name="connsiteX15" fmla="*/ 968174 w 2451932"/>
              <a:gd name="connsiteY15" fmla="*/ 0 h 1446415"/>
              <a:gd name="connsiteX16" fmla="*/ 1209912 w 2451932"/>
              <a:gd name="connsiteY16" fmla="*/ 10510 h 1446415"/>
              <a:gd name="connsiteX17" fmla="*/ 1220422 w 2451932"/>
              <a:gd name="connsiteY17" fmla="*/ 63062 h 1446415"/>
              <a:gd name="connsiteX18" fmla="*/ 1414425 w 2451932"/>
              <a:gd name="connsiteY18" fmla="*/ 79597 h 1446415"/>
              <a:gd name="connsiteX19" fmla="*/ 1514712 w 2451932"/>
              <a:gd name="connsiteY19" fmla="*/ 315310 h 1446415"/>
              <a:gd name="connsiteX20" fmla="*/ 1567263 w 2451932"/>
              <a:gd name="connsiteY20" fmla="*/ 357352 h 1446415"/>
              <a:gd name="connsiteX21" fmla="*/ 1651346 w 2451932"/>
              <a:gd name="connsiteY21" fmla="*/ 409903 h 1446415"/>
              <a:gd name="connsiteX22" fmla="*/ 1724919 w 2451932"/>
              <a:gd name="connsiteY22" fmla="*/ 441434 h 1446415"/>
              <a:gd name="connsiteX23" fmla="*/ 1777470 w 2451932"/>
              <a:gd name="connsiteY23" fmla="*/ 451945 h 1446415"/>
              <a:gd name="connsiteX24" fmla="*/ 1840532 w 2451932"/>
              <a:gd name="connsiteY24" fmla="*/ 472965 h 1446415"/>
              <a:gd name="connsiteX25" fmla="*/ 1872063 w 2451932"/>
              <a:gd name="connsiteY25" fmla="*/ 483476 h 1446415"/>
              <a:gd name="connsiteX26" fmla="*/ 1998187 w 2451932"/>
              <a:gd name="connsiteY26" fmla="*/ 504496 h 1446415"/>
              <a:gd name="connsiteX27" fmla="*/ 2103291 w 2451932"/>
              <a:gd name="connsiteY27" fmla="*/ 546538 h 1446415"/>
              <a:gd name="connsiteX28" fmla="*/ 2218905 w 2451932"/>
              <a:gd name="connsiteY28" fmla="*/ 567559 h 1446415"/>
              <a:gd name="connsiteX29" fmla="*/ 2271456 w 2451932"/>
              <a:gd name="connsiteY29" fmla="*/ 620110 h 1446415"/>
              <a:gd name="connsiteX30" fmla="*/ 2417899 w 2451932"/>
              <a:gd name="connsiteY30" fmla="*/ 683172 h 1446415"/>
              <a:gd name="connsiteX31" fmla="*/ 2407388 w 2451932"/>
              <a:gd name="connsiteY31" fmla="*/ 940589 h 1446415"/>
              <a:gd name="connsiteX32" fmla="*/ 2427706 w 2451932"/>
              <a:gd name="connsiteY32" fmla="*/ 1395992 h 1446415"/>
              <a:gd name="connsiteX33" fmla="*/ 2023849 w 2451932"/>
              <a:gd name="connsiteY33" fmla="*/ 1443203 h 1446415"/>
              <a:gd name="connsiteX34" fmla="*/ 1839478 w 2451932"/>
              <a:gd name="connsiteY34" fmla="*/ 1375486 h 1446415"/>
              <a:gd name="connsiteX35" fmla="*/ 1230932 w 2451932"/>
              <a:gd name="connsiteY35" fmla="*/ 1156138 h 1446415"/>
              <a:gd name="connsiteX36" fmla="*/ 1125829 w 2451932"/>
              <a:gd name="connsiteY36" fmla="*/ 1166648 h 1446415"/>
              <a:gd name="connsiteX37" fmla="*/ 947153 w 2451932"/>
              <a:gd name="connsiteY37" fmla="*/ 1177159 h 1446415"/>
              <a:gd name="connsiteX38" fmla="*/ 842050 w 2451932"/>
              <a:gd name="connsiteY38" fmla="*/ 1166648 h 1446415"/>
              <a:gd name="connsiteX0" fmla="*/ 842050 w 2451932"/>
              <a:gd name="connsiteY0" fmla="*/ 1166648 h 1446415"/>
              <a:gd name="connsiteX1" fmla="*/ 810519 w 2451932"/>
              <a:gd name="connsiteY1" fmla="*/ 1187669 h 1446415"/>
              <a:gd name="connsiteX2" fmla="*/ 579291 w 2451932"/>
              <a:gd name="connsiteY2" fmla="*/ 1187669 h 1446415"/>
              <a:gd name="connsiteX3" fmla="*/ 442656 w 2451932"/>
              <a:gd name="connsiteY3" fmla="*/ 1166648 h 1446415"/>
              <a:gd name="connsiteX4" fmla="*/ 306022 w 2451932"/>
              <a:gd name="connsiteY4" fmla="*/ 1156138 h 1446415"/>
              <a:gd name="connsiteX5" fmla="*/ 65514 w 2451932"/>
              <a:gd name="connsiteY5" fmla="*/ 1061888 h 1446415"/>
              <a:gd name="connsiteX6" fmla="*/ 2803 w 2451932"/>
              <a:gd name="connsiteY6" fmla="*/ 663179 h 1446415"/>
              <a:gd name="connsiteX7" fmla="*/ 133568 w 2451932"/>
              <a:gd name="connsiteY7" fmla="*/ 568757 h 1446415"/>
              <a:gd name="connsiteX8" fmla="*/ 311541 w 2451932"/>
              <a:gd name="connsiteY8" fmla="*/ 511036 h 1446415"/>
              <a:gd name="connsiteX9" fmla="*/ 516229 w 2451932"/>
              <a:gd name="connsiteY9" fmla="*/ 430924 h 1446415"/>
              <a:gd name="connsiteX10" fmla="*/ 579291 w 2451932"/>
              <a:gd name="connsiteY10" fmla="*/ 388883 h 1446415"/>
              <a:gd name="connsiteX11" fmla="*/ 459213 w 2451932"/>
              <a:gd name="connsiteY11" fmla="*/ 257418 h 1446415"/>
              <a:gd name="connsiteX12" fmla="*/ 469899 w 2451932"/>
              <a:gd name="connsiteY12" fmla="*/ 15851 h 1446415"/>
              <a:gd name="connsiteX13" fmla="*/ 831539 w 2451932"/>
              <a:gd name="connsiteY13" fmla="*/ 21021 h 1446415"/>
              <a:gd name="connsiteX14" fmla="*/ 915622 w 2451932"/>
              <a:gd name="connsiteY14" fmla="*/ 10510 h 1446415"/>
              <a:gd name="connsiteX15" fmla="*/ 968174 w 2451932"/>
              <a:gd name="connsiteY15" fmla="*/ 0 h 1446415"/>
              <a:gd name="connsiteX16" fmla="*/ 1209912 w 2451932"/>
              <a:gd name="connsiteY16" fmla="*/ 10510 h 1446415"/>
              <a:gd name="connsiteX17" fmla="*/ 1414425 w 2451932"/>
              <a:gd name="connsiteY17" fmla="*/ 79597 h 1446415"/>
              <a:gd name="connsiteX18" fmla="*/ 1514712 w 2451932"/>
              <a:gd name="connsiteY18" fmla="*/ 315310 h 1446415"/>
              <a:gd name="connsiteX19" fmla="*/ 1567263 w 2451932"/>
              <a:gd name="connsiteY19" fmla="*/ 357352 h 1446415"/>
              <a:gd name="connsiteX20" fmla="*/ 1651346 w 2451932"/>
              <a:gd name="connsiteY20" fmla="*/ 409903 h 1446415"/>
              <a:gd name="connsiteX21" fmla="*/ 1724919 w 2451932"/>
              <a:gd name="connsiteY21" fmla="*/ 441434 h 1446415"/>
              <a:gd name="connsiteX22" fmla="*/ 1777470 w 2451932"/>
              <a:gd name="connsiteY22" fmla="*/ 451945 h 1446415"/>
              <a:gd name="connsiteX23" fmla="*/ 1840532 w 2451932"/>
              <a:gd name="connsiteY23" fmla="*/ 472965 h 1446415"/>
              <a:gd name="connsiteX24" fmla="*/ 1872063 w 2451932"/>
              <a:gd name="connsiteY24" fmla="*/ 483476 h 1446415"/>
              <a:gd name="connsiteX25" fmla="*/ 1998187 w 2451932"/>
              <a:gd name="connsiteY25" fmla="*/ 504496 h 1446415"/>
              <a:gd name="connsiteX26" fmla="*/ 2103291 w 2451932"/>
              <a:gd name="connsiteY26" fmla="*/ 546538 h 1446415"/>
              <a:gd name="connsiteX27" fmla="*/ 2218905 w 2451932"/>
              <a:gd name="connsiteY27" fmla="*/ 567559 h 1446415"/>
              <a:gd name="connsiteX28" fmla="*/ 2271456 w 2451932"/>
              <a:gd name="connsiteY28" fmla="*/ 620110 h 1446415"/>
              <a:gd name="connsiteX29" fmla="*/ 2417899 w 2451932"/>
              <a:gd name="connsiteY29" fmla="*/ 683172 h 1446415"/>
              <a:gd name="connsiteX30" fmla="*/ 2407388 w 2451932"/>
              <a:gd name="connsiteY30" fmla="*/ 940589 h 1446415"/>
              <a:gd name="connsiteX31" fmla="*/ 2427706 w 2451932"/>
              <a:gd name="connsiteY31" fmla="*/ 1395992 h 1446415"/>
              <a:gd name="connsiteX32" fmla="*/ 2023849 w 2451932"/>
              <a:gd name="connsiteY32" fmla="*/ 1443203 h 1446415"/>
              <a:gd name="connsiteX33" fmla="*/ 1839478 w 2451932"/>
              <a:gd name="connsiteY33" fmla="*/ 1375486 h 1446415"/>
              <a:gd name="connsiteX34" fmla="*/ 1230932 w 2451932"/>
              <a:gd name="connsiteY34" fmla="*/ 1156138 h 1446415"/>
              <a:gd name="connsiteX35" fmla="*/ 1125829 w 2451932"/>
              <a:gd name="connsiteY35" fmla="*/ 1166648 h 1446415"/>
              <a:gd name="connsiteX36" fmla="*/ 947153 w 2451932"/>
              <a:gd name="connsiteY36" fmla="*/ 1177159 h 1446415"/>
              <a:gd name="connsiteX37" fmla="*/ 842050 w 2451932"/>
              <a:gd name="connsiteY37" fmla="*/ 1166648 h 144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451932" h="1446415">
                <a:moveTo>
                  <a:pt x="842050" y="1166648"/>
                </a:moveTo>
                <a:cubicBezTo>
                  <a:pt x="819278" y="1168400"/>
                  <a:pt x="821817" y="1182020"/>
                  <a:pt x="810519" y="1187669"/>
                </a:cubicBezTo>
                <a:cubicBezTo>
                  <a:pt x="744334" y="1220761"/>
                  <a:pt x="618076" y="1189710"/>
                  <a:pt x="579291" y="1187669"/>
                </a:cubicBezTo>
                <a:cubicBezTo>
                  <a:pt x="544158" y="1181814"/>
                  <a:pt x="476451" y="1170028"/>
                  <a:pt x="442656" y="1166648"/>
                </a:cubicBezTo>
                <a:cubicBezTo>
                  <a:pt x="397203" y="1162103"/>
                  <a:pt x="351567" y="1159641"/>
                  <a:pt x="306022" y="1156138"/>
                </a:cubicBezTo>
                <a:cubicBezTo>
                  <a:pt x="299015" y="1145628"/>
                  <a:pt x="116050" y="1144048"/>
                  <a:pt x="65514" y="1061888"/>
                </a:cubicBezTo>
                <a:cubicBezTo>
                  <a:pt x="14978" y="979728"/>
                  <a:pt x="-8539" y="745367"/>
                  <a:pt x="2803" y="663179"/>
                </a:cubicBezTo>
                <a:cubicBezTo>
                  <a:pt x="14145" y="580991"/>
                  <a:pt x="82112" y="594114"/>
                  <a:pt x="133568" y="568757"/>
                </a:cubicBezTo>
                <a:cubicBezTo>
                  <a:pt x="185024" y="543400"/>
                  <a:pt x="247764" y="534008"/>
                  <a:pt x="311541" y="511036"/>
                </a:cubicBezTo>
                <a:cubicBezTo>
                  <a:pt x="375318" y="488064"/>
                  <a:pt x="471604" y="451283"/>
                  <a:pt x="516229" y="430924"/>
                </a:cubicBezTo>
                <a:cubicBezTo>
                  <a:pt x="560854" y="410565"/>
                  <a:pt x="558270" y="402897"/>
                  <a:pt x="579291" y="388883"/>
                </a:cubicBezTo>
                <a:cubicBezTo>
                  <a:pt x="586298" y="339835"/>
                  <a:pt x="477445" y="319590"/>
                  <a:pt x="459213" y="257418"/>
                </a:cubicBezTo>
                <a:cubicBezTo>
                  <a:pt x="440981" y="195246"/>
                  <a:pt x="407845" y="55250"/>
                  <a:pt x="469899" y="15851"/>
                </a:cubicBezTo>
                <a:cubicBezTo>
                  <a:pt x="531953" y="-23548"/>
                  <a:pt x="768477" y="24524"/>
                  <a:pt x="831539" y="21021"/>
                </a:cubicBezTo>
                <a:cubicBezTo>
                  <a:pt x="859567" y="17517"/>
                  <a:pt x="887705" y="14805"/>
                  <a:pt x="915622" y="10510"/>
                </a:cubicBezTo>
                <a:cubicBezTo>
                  <a:pt x="933278" y="7794"/>
                  <a:pt x="950310" y="0"/>
                  <a:pt x="968174" y="0"/>
                </a:cubicBezTo>
                <a:cubicBezTo>
                  <a:pt x="1048829" y="0"/>
                  <a:pt x="1129333" y="7007"/>
                  <a:pt x="1209912" y="10510"/>
                </a:cubicBezTo>
                <a:cubicBezTo>
                  <a:pt x="1284287" y="23776"/>
                  <a:pt x="1363625" y="28797"/>
                  <a:pt x="1414425" y="79597"/>
                </a:cubicBezTo>
                <a:cubicBezTo>
                  <a:pt x="1465225" y="130397"/>
                  <a:pt x="1489239" y="269018"/>
                  <a:pt x="1514712" y="315310"/>
                </a:cubicBezTo>
                <a:cubicBezTo>
                  <a:pt x="1540185" y="361603"/>
                  <a:pt x="1488006" y="330931"/>
                  <a:pt x="1567263" y="357352"/>
                </a:cubicBezTo>
                <a:cubicBezTo>
                  <a:pt x="1607707" y="418017"/>
                  <a:pt x="1563791" y="366124"/>
                  <a:pt x="1651346" y="409903"/>
                </a:cubicBezTo>
                <a:cubicBezTo>
                  <a:pt x="1681433" y="424947"/>
                  <a:pt x="1693983" y="433700"/>
                  <a:pt x="1724919" y="441434"/>
                </a:cubicBezTo>
                <a:cubicBezTo>
                  <a:pt x="1742250" y="445767"/>
                  <a:pt x="1760236" y="447245"/>
                  <a:pt x="1777470" y="451945"/>
                </a:cubicBezTo>
                <a:cubicBezTo>
                  <a:pt x="1798847" y="457775"/>
                  <a:pt x="1819511" y="465958"/>
                  <a:pt x="1840532" y="472965"/>
                </a:cubicBezTo>
                <a:cubicBezTo>
                  <a:pt x="1851042" y="476468"/>
                  <a:pt x="1861095" y="481909"/>
                  <a:pt x="1872063" y="483476"/>
                </a:cubicBezTo>
                <a:cubicBezTo>
                  <a:pt x="1963320" y="496512"/>
                  <a:pt x="1921344" y="489128"/>
                  <a:pt x="1998187" y="504496"/>
                </a:cubicBezTo>
                <a:cubicBezTo>
                  <a:pt x="2030658" y="520732"/>
                  <a:pt x="2066927" y="541343"/>
                  <a:pt x="2103291" y="546538"/>
                </a:cubicBezTo>
                <a:cubicBezTo>
                  <a:pt x="2191163" y="559091"/>
                  <a:pt x="2152830" y="551039"/>
                  <a:pt x="2218905" y="567559"/>
                </a:cubicBezTo>
                <a:cubicBezTo>
                  <a:pt x="2247671" y="586736"/>
                  <a:pt x="2238290" y="600841"/>
                  <a:pt x="2271456" y="620110"/>
                </a:cubicBezTo>
                <a:cubicBezTo>
                  <a:pt x="2304622" y="639379"/>
                  <a:pt x="2395244" y="629759"/>
                  <a:pt x="2417899" y="683172"/>
                </a:cubicBezTo>
                <a:cubicBezTo>
                  <a:pt x="2440554" y="736585"/>
                  <a:pt x="2405754" y="821786"/>
                  <a:pt x="2407388" y="940589"/>
                </a:cubicBezTo>
                <a:cubicBezTo>
                  <a:pt x="2409022" y="1059392"/>
                  <a:pt x="2491629" y="1312223"/>
                  <a:pt x="2427706" y="1395992"/>
                </a:cubicBezTo>
                <a:cubicBezTo>
                  <a:pt x="2363783" y="1479761"/>
                  <a:pt x="2111435" y="1430941"/>
                  <a:pt x="2023849" y="1443203"/>
                </a:cubicBezTo>
                <a:cubicBezTo>
                  <a:pt x="1936263" y="1455465"/>
                  <a:pt x="1971631" y="1423330"/>
                  <a:pt x="1839478" y="1375486"/>
                </a:cubicBezTo>
                <a:cubicBezTo>
                  <a:pt x="1707325" y="1327642"/>
                  <a:pt x="1318518" y="1149131"/>
                  <a:pt x="1230932" y="1156138"/>
                </a:cubicBezTo>
                <a:cubicBezTo>
                  <a:pt x="1195898" y="1159641"/>
                  <a:pt x="1160942" y="1164047"/>
                  <a:pt x="1125829" y="1166648"/>
                </a:cubicBezTo>
                <a:cubicBezTo>
                  <a:pt x="1066330" y="1171055"/>
                  <a:pt x="1006590" y="1171990"/>
                  <a:pt x="947153" y="1177159"/>
                </a:cubicBezTo>
                <a:cubicBezTo>
                  <a:pt x="813043" y="1188821"/>
                  <a:pt x="864822" y="1164896"/>
                  <a:pt x="842050" y="1166648"/>
                </a:cubicBezTo>
                <a:close/>
              </a:path>
            </a:pathLst>
          </a:cu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pic>
        <p:nvPicPr>
          <p:cNvPr id="94" name="Picture 51" descr="MCj04316160000[1]"/>
          <p:cNvPicPr>
            <a:picLocks noChangeAspect="1" noChangeArrowheads="1"/>
          </p:cNvPicPr>
          <p:nvPr/>
        </p:nvPicPr>
        <p:blipFill>
          <a:blip r:embed="rId3" cstate="print"/>
          <a:srcRect/>
          <a:stretch>
            <a:fillRect/>
          </a:stretch>
        </p:blipFill>
        <p:spPr bwMode="auto">
          <a:xfrm>
            <a:off x="7467053" y="1282261"/>
            <a:ext cx="498146" cy="498201"/>
          </a:xfrm>
          <a:prstGeom prst="rect">
            <a:avLst/>
          </a:prstGeom>
          <a:noFill/>
          <a:ln w="9525">
            <a:noFill/>
            <a:miter lim="800000"/>
            <a:headEnd/>
            <a:tailEnd/>
          </a:ln>
        </p:spPr>
      </p:pic>
      <p:pic>
        <p:nvPicPr>
          <p:cNvPr id="98" name="Picture 51" descr="MCj04316160000[1]"/>
          <p:cNvPicPr>
            <a:picLocks noChangeAspect="1" noChangeArrowheads="1"/>
          </p:cNvPicPr>
          <p:nvPr/>
        </p:nvPicPr>
        <p:blipFill>
          <a:blip r:embed="rId3" cstate="print"/>
          <a:srcRect/>
          <a:stretch>
            <a:fillRect/>
          </a:stretch>
        </p:blipFill>
        <p:spPr bwMode="auto">
          <a:xfrm>
            <a:off x="7861191" y="1287516"/>
            <a:ext cx="498146" cy="498201"/>
          </a:xfrm>
          <a:prstGeom prst="rect">
            <a:avLst/>
          </a:prstGeom>
          <a:noFill/>
          <a:ln w="9525">
            <a:noFill/>
            <a:miter lim="800000"/>
            <a:headEnd/>
            <a:tailEnd/>
          </a:ln>
        </p:spPr>
      </p:pic>
      <p:pic>
        <p:nvPicPr>
          <p:cNvPr id="100" name="Picture 51" descr="MCj04316160000[1]"/>
          <p:cNvPicPr>
            <a:picLocks noChangeAspect="1" noChangeArrowheads="1"/>
          </p:cNvPicPr>
          <p:nvPr/>
        </p:nvPicPr>
        <p:blipFill>
          <a:blip r:embed="rId3" cstate="print"/>
          <a:srcRect/>
          <a:stretch>
            <a:fillRect/>
          </a:stretch>
        </p:blipFill>
        <p:spPr bwMode="auto">
          <a:xfrm>
            <a:off x="7046639" y="1292771"/>
            <a:ext cx="498146" cy="498201"/>
          </a:xfrm>
          <a:prstGeom prst="rect">
            <a:avLst/>
          </a:prstGeom>
          <a:noFill/>
          <a:ln w="9525">
            <a:noFill/>
            <a:miter lim="800000"/>
            <a:headEnd/>
            <a:tailEnd/>
          </a:ln>
        </p:spPr>
      </p:pic>
      <p:sp>
        <p:nvSpPr>
          <p:cNvPr id="102" name="TextBox 101"/>
          <p:cNvSpPr txBox="1"/>
          <p:nvPr/>
        </p:nvSpPr>
        <p:spPr>
          <a:xfrm>
            <a:off x="7067343" y="567560"/>
            <a:ext cx="1311064" cy="338554"/>
          </a:xfrm>
          <a:prstGeom prst="rect">
            <a:avLst/>
          </a:prstGeom>
          <a:noFill/>
        </p:spPr>
        <p:txBody>
          <a:bodyPr wrap="none" rtlCol="0">
            <a:spAutoFit/>
          </a:bodyPr>
          <a:lstStyle/>
          <a:p>
            <a:r>
              <a:rPr lang="en-US" sz="1600" smtClean="0">
                <a:solidFill>
                  <a:srgbClr val="33CC33"/>
                </a:solidFill>
              </a:rPr>
              <a:t>Root servers</a:t>
            </a:r>
            <a:endParaRPr lang="en-US">
              <a:solidFill>
                <a:srgbClr val="33CC33"/>
              </a:solidFill>
            </a:endParaRPr>
          </a:p>
        </p:txBody>
      </p:sp>
      <p:cxnSp>
        <p:nvCxnSpPr>
          <p:cNvPr id="104" name="Straight Arrow Connector 103"/>
          <p:cNvCxnSpPr>
            <a:stCxn id="102" idx="2"/>
            <a:endCxn id="94" idx="0"/>
          </p:cNvCxnSpPr>
          <p:nvPr/>
        </p:nvCxnSpPr>
        <p:spPr bwMode="auto">
          <a:xfrm rot="5400000">
            <a:off x="7531428" y="1090813"/>
            <a:ext cx="376147" cy="6749"/>
          </a:xfrm>
          <a:prstGeom prst="straightConnector1">
            <a:avLst/>
          </a:prstGeom>
          <a:solidFill>
            <a:schemeClr val="accent1"/>
          </a:solidFill>
          <a:ln w="19050" cap="flat" cmpd="sng" algn="ctr">
            <a:solidFill>
              <a:srgbClr val="33CC33"/>
            </a:solidFill>
            <a:prstDash val="solid"/>
            <a:round/>
            <a:headEnd type="none" w="med" len="med"/>
            <a:tailEnd type="arrow"/>
          </a:ln>
          <a:effectLst/>
        </p:spPr>
      </p:cxnSp>
      <p:pic>
        <p:nvPicPr>
          <p:cNvPr id="105" name="Picture 51" descr="MCj04316160000[1]"/>
          <p:cNvPicPr>
            <a:picLocks noChangeAspect="1" noChangeArrowheads="1"/>
          </p:cNvPicPr>
          <p:nvPr/>
        </p:nvPicPr>
        <p:blipFill>
          <a:blip r:embed="rId3" cstate="print"/>
          <a:srcRect/>
          <a:stretch>
            <a:fillRect/>
          </a:stretch>
        </p:blipFill>
        <p:spPr bwMode="auto">
          <a:xfrm>
            <a:off x="0" y="3021723"/>
            <a:ext cx="498146" cy="498201"/>
          </a:xfrm>
          <a:prstGeom prst="rect">
            <a:avLst/>
          </a:prstGeom>
          <a:noFill/>
          <a:ln w="9525">
            <a:noFill/>
            <a:miter lim="800000"/>
            <a:headEnd/>
            <a:tailEnd/>
          </a:ln>
        </p:spPr>
      </p:pic>
      <p:pic>
        <p:nvPicPr>
          <p:cNvPr id="106" name="Picture 51" descr="MCj04316160000[1]"/>
          <p:cNvPicPr>
            <a:picLocks noChangeAspect="1" noChangeArrowheads="1"/>
          </p:cNvPicPr>
          <p:nvPr/>
        </p:nvPicPr>
        <p:blipFill>
          <a:blip r:embed="rId3" cstate="print"/>
          <a:srcRect/>
          <a:stretch>
            <a:fillRect/>
          </a:stretch>
        </p:blipFill>
        <p:spPr bwMode="auto">
          <a:xfrm>
            <a:off x="446690" y="3710151"/>
            <a:ext cx="498146" cy="498201"/>
          </a:xfrm>
          <a:prstGeom prst="rect">
            <a:avLst/>
          </a:prstGeom>
          <a:noFill/>
          <a:ln w="9525">
            <a:noFill/>
            <a:miter lim="800000"/>
            <a:headEnd/>
            <a:tailEnd/>
          </a:ln>
        </p:spPr>
      </p:pic>
      <p:pic>
        <p:nvPicPr>
          <p:cNvPr id="107" name="Picture 51" descr="MCj04316160000[1]"/>
          <p:cNvPicPr>
            <a:picLocks noChangeAspect="1" noChangeArrowheads="1"/>
          </p:cNvPicPr>
          <p:nvPr/>
        </p:nvPicPr>
        <p:blipFill>
          <a:blip r:embed="rId3" cstate="print"/>
          <a:srcRect/>
          <a:stretch>
            <a:fillRect/>
          </a:stretch>
        </p:blipFill>
        <p:spPr bwMode="auto">
          <a:xfrm>
            <a:off x="2564524" y="2653861"/>
            <a:ext cx="498146" cy="498201"/>
          </a:xfrm>
          <a:prstGeom prst="rect">
            <a:avLst/>
          </a:prstGeom>
          <a:noFill/>
          <a:ln w="9525">
            <a:noFill/>
            <a:miter lim="800000"/>
            <a:headEnd/>
            <a:tailEnd/>
          </a:ln>
        </p:spPr>
      </p:pic>
      <p:pic>
        <p:nvPicPr>
          <p:cNvPr id="108" name="Picture 51" descr="MCj04316160000[1]"/>
          <p:cNvPicPr>
            <a:picLocks noChangeAspect="1" noChangeArrowheads="1"/>
          </p:cNvPicPr>
          <p:nvPr/>
        </p:nvPicPr>
        <p:blipFill>
          <a:blip r:embed="rId3" cstate="print"/>
          <a:srcRect/>
          <a:stretch>
            <a:fillRect/>
          </a:stretch>
        </p:blipFill>
        <p:spPr bwMode="auto">
          <a:xfrm>
            <a:off x="2969173" y="3226675"/>
            <a:ext cx="498146" cy="498201"/>
          </a:xfrm>
          <a:prstGeom prst="rect">
            <a:avLst/>
          </a:prstGeom>
          <a:noFill/>
          <a:ln w="9525">
            <a:noFill/>
            <a:miter lim="800000"/>
            <a:headEnd/>
            <a:tailEnd/>
          </a:ln>
        </p:spPr>
      </p:pic>
      <p:pic>
        <p:nvPicPr>
          <p:cNvPr id="110" name="Picture 51" descr="MCj04316160000[1]"/>
          <p:cNvPicPr>
            <a:picLocks noChangeAspect="1" noChangeArrowheads="1"/>
          </p:cNvPicPr>
          <p:nvPr/>
        </p:nvPicPr>
        <p:blipFill>
          <a:blip r:embed="rId3" cstate="print"/>
          <a:srcRect/>
          <a:stretch>
            <a:fillRect/>
          </a:stretch>
        </p:blipFill>
        <p:spPr bwMode="auto">
          <a:xfrm>
            <a:off x="5733394" y="3079531"/>
            <a:ext cx="498146" cy="498201"/>
          </a:xfrm>
          <a:prstGeom prst="rect">
            <a:avLst/>
          </a:prstGeom>
          <a:noFill/>
          <a:ln w="9525">
            <a:noFill/>
            <a:miter lim="800000"/>
            <a:headEnd/>
            <a:tailEnd/>
          </a:ln>
        </p:spPr>
      </p:pic>
      <p:sp>
        <p:nvSpPr>
          <p:cNvPr id="111" name="TextBox 110"/>
          <p:cNvSpPr txBox="1"/>
          <p:nvPr/>
        </p:nvSpPr>
        <p:spPr>
          <a:xfrm>
            <a:off x="6601164" y="2916622"/>
            <a:ext cx="1350049" cy="830997"/>
          </a:xfrm>
          <a:prstGeom prst="rect">
            <a:avLst/>
          </a:prstGeom>
          <a:noFill/>
        </p:spPr>
        <p:txBody>
          <a:bodyPr wrap="none" rtlCol="0">
            <a:spAutoFit/>
          </a:bodyPr>
          <a:lstStyle/>
          <a:p>
            <a:r>
              <a:rPr lang="en-US" sz="1600" dirty="0" smtClean="0">
                <a:solidFill>
                  <a:srgbClr val="33CC33"/>
                </a:solidFill>
              </a:rPr>
              <a:t>Authoritative</a:t>
            </a:r>
            <a:br>
              <a:rPr lang="en-US" sz="1600" dirty="0" smtClean="0">
                <a:solidFill>
                  <a:srgbClr val="33CC33"/>
                </a:solidFill>
              </a:rPr>
            </a:br>
            <a:r>
              <a:rPr lang="en-US" sz="1600" dirty="0" smtClean="0">
                <a:solidFill>
                  <a:srgbClr val="33CC33"/>
                </a:solidFill>
              </a:rPr>
              <a:t>server for</a:t>
            </a:r>
            <a:br>
              <a:rPr lang="en-US" sz="1600" dirty="0" smtClean="0">
                <a:solidFill>
                  <a:srgbClr val="33CC33"/>
                </a:solidFill>
              </a:rPr>
            </a:br>
            <a:r>
              <a:rPr lang="en-US" sz="1600" dirty="0" err="1" smtClean="0">
                <a:solidFill>
                  <a:srgbClr val="33CC33"/>
                </a:solidFill>
              </a:rPr>
              <a:t>uclouvain.be</a:t>
            </a:r>
            <a:endParaRPr lang="en-US" dirty="0">
              <a:solidFill>
                <a:srgbClr val="33CC33"/>
              </a:solidFill>
            </a:endParaRPr>
          </a:p>
        </p:txBody>
      </p:sp>
      <p:cxnSp>
        <p:nvCxnSpPr>
          <p:cNvPr id="113" name="Straight Arrow Connector 112"/>
          <p:cNvCxnSpPr>
            <a:stCxn id="111" idx="1"/>
            <a:endCxn id="110" idx="3"/>
          </p:cNvCxnSpPr>
          <p:nvPr/>
        </p:nvCxnSpPr>
        <p:spPr bwMode="auto">
          <a:xfrm flipH="1" flipV="1">
            <a:off x="6231540" y="3328632"/>
            <a:ext cx="369624" cy="3489"/>
          </a:xfrm>
          <a:prstGeom prst="straightConnector1">
            <a:avLst/>
          </a:prstGeom>
          <a:solidFill>
            <a:schemeClr val="accent1"/>
          </a:solidFill>
          <a:ln w="19050" cap="flat" cmpd="sng" algn="ctr">
            <a:solidFill>
              <a:srgbClr val="33CC33"/>
            </a:solidFill>
            <a:prstDash val="solid"/>
            <a:round/>
            <a:headEnd type="none" w="med" len="med"/>
            <a:tailEnd type="arrow"/>
          </a:ln>
          <a:effectLst/>
        </p:spPr>
      </p:cxnSp>
      <p:sp>
        <p:nvSpPr>
          <p:cNvPr id="114" name="TextBox 113"/>
          <p:cNvSpPr txBox="1"/>
          <p:nvPr/>
        </p:nvSpPr>
        <p:spPr>
          <a:xfrm>
            <a:off x="5386449" y="762002"/>
            <a:ext cx="1088824" cy="338554"/>
          </a:xfrm>
          <a:prstGeom prst="rect">
            <a:avLst/>
          </a:prstGeom>
          <a:noFill/>
        </p:spPr>
        <p:txBody>
          <a:bodyPr wrap="none" rtlCol="0">
            <a:spAutoFit/>
          </a:bodyPr>
          <a:lstStyle/>
          <a:p>
            <a:r>
              <a:rPr lang="en-US" sz="1600" smtClean="0">
                <a:solidFill>
                  <a:srgbClr val="33CC33"/>
                </a:solidFill>
              </a:rPr>
              <a:t>Root zone</a:t>
            </a:r>
            <a:endParaRPr lang="en-US">
              <a:solidFill>
                <a:srgbClr val="33CC33"/>
              </a:solidFill>
            </a:endParaRPr>
          </a:p>
        </p:txBody>
      </p:sp>
      <p:cxnSp>
        <p:nvCxnSpPr>
          <p:cNvPr id="116" name="Straight Arrow Connector 115"/>
          <p:cNvCxnSpPr>
            <a:stCxn id="114" idx="2"/>
          </p:cNvCxnSpPr>
          <p:nvPr/>
        </p:nvCxnSpPr>
        <p:spPr bwMode="auto">
          <a:xfrm rot="16200000" flipH="1">
            <a:off x="5738647" y="1292770"/>
            <a:ext cx="391913" cy="7484"/>
          </a:xfrm>
          <a:prstGeom prst="straightConnector1">
            <a:avLst/>
          </a:prstGeom>
          <a:solidFill>
            <a:schemeClr val="accent1"/>
          </a:solidFill>
          <a:ln w="19050" cap="flat" cmpd="sng" algn="ctr">
            <a:solidFill>
              <a:srgbClr val="33CC33"/>
            </a:solidFill>
            <a:prstDash val="solid"/>
            <a:round/>
            <a:headEnd type="none" w="med" len="med"/>
            <a:tailEnd type="arrow"/>
          </a:ln>
          <a:effectLst/>
        </p:spPr>
      </p:cxnSp>
      <p:sp>
        <p:nvSpPr>
          <p:cNvPr id="120" name="TextBox 119"/>
          <p:cNvSpPr txBox="1"/>
          <p:nvPr/>
        </p:nvSpPr>
        <p:spPr>
          <a:xfrm>
            <a:off x="4336680" y="2911366"/>
            <a:ext cx="1033757" cy="338554"/>
          </a:xfrm>
          <a:prstGeom prst="rect">
            <a:avLst/>
          </a:prstGeom>
          <a:noFill/>
        </p:spPr>
        <p:txBody>
          <a:bodyPr wrap="none" rtlCol="0">
            <a:spAutoFit/>
          </a:bodyPr>
          <a:lstStyle/>
          <a:p>
            <a:r>
              <a:rPr lang="en-US" sz="1600" dirty="0" err="1" smtClean="0"/>
              <a:t>uclouvain</a:t>
            </a:r>
            <a:endParaRPr lang="en-US" sz="1600" dirty="0"/>
          </a:p>
        </p:txBody>
      </p:sp>
      <p:sp>
        <p:nvSpPr>
          <p:cNvPr id="121" name="TextBox 120"/>
          <p:cNvSpPr txBox="1"/>
          <p:nvPr/>
        </p:nvSpPr>
        <p:spPr>
          <a:xfrm>
            <a:off x="3898402" y="3531475"/>
            <a:ext cx="641522" cy="338554"/>
          </a:xfrm>
          <a:prstGeom prst="rect">
            <a:avLst/>
          </a:prstGeom>
          <a:noFill/>
        </p:spPr>
        <p:txBody>
          <a:bodyPr wrap="none" rtlCol="0">
            <a:spAutoFit/>
          </a:bodyPr>
          <a:lstStyle/>
          <a:p>
            <a:r>
              <a:rPr lang="en-US" sz="1600" dirty="0" smtClean="0"/>
              <a:t>www</a:t>
            </a:r>
            <a:endParaRPr lang="en-US" sz="1600" dirty="0"/>
          </a:p>
        </p:txBody>
      </p:sp>
      <p:sp>
        <p:nvSpPr>
          <p:cNvPr id="122" name="TextBox 121"/>
          <p:cNvSpPr txBox="1"/>
          <p:nvPr/>
        </p:nvSpPr>
        <p:spPr>
          <a:xfrm>
            <a:off x="4532614" y="3526222"/>
            <a:ext cx="925654" cy="338554"/>
          </a:xfrm>
          <a:prstGeom prst="rect">
            <a:avLst/>
          </a:prstGeom>
          <a:noFill/>
        </p:spPr>
        <p:txBody>
          <a:bodyPr wrap="none" rtlCol="0">
            <a:spAutoFit/>
          </a:bodyPr>
          <a:lstStyle/>
          <a:p>
            <a:r>
              <a:rPr lang="en-US" sz="1600" dirty="0" err="1" smtClean="0"/>
              <a:t>icampus</a:t>
            </a:r>
            <a:endParaRPr lang="en-US" sz="1600" dirty="0"/>
          </a:p>
        </p:txBody>
      </p:sp>
      <p:sp>
        <p:nvSpPr>
          <p:cNvPr id="123" name="TextBox 122"/>
          <p:cNvSpPr txBox="1"/>
          <p:nvPr/>
        </p:nvSpPr>
        <p:spPr>
          <a:xfrm>
            <a:off x="5497559" y="3531477"/>
            <a:ext cx="864339" cy="338554"/>
          </a:xfrm>
          <a:prstGeom prst="rect">
            <a:avLst/>
          </a:prstGeom>
          <a:noFill/>
        </p:spPr>
        <p:txBody>
          <a:bodyPr wrap="none" rtlCol="0">
            <a:spAutoFit/>
          </a:bodyPr>
          <a:lstStyle/>
          <a:p>
            <a:r>
              <a:rPr lang="en-US" sz="1600" dirty="0" smtClean="0"/>
              <a:t>student</a:t>
            </a:r>
            <a:endParaRPr lang="en-US" sz="1600" dirty="0"/>
          </a:p>
        </p:txBody>
      </p:sp>
      <p:cxnSp>
        <p:nvCxnSpPr>
          <p:cNvPr id="124" name="Straight Connector 123"/>
          <p:cNvCxnSpPr>
            <a:stCxn id="120" idx="2"/>
            <a:endCxn id="121" idx="0"/>
          </p:cNvCxnSpPr>
          <p:nvPr/>
        </p:nvCxnSpPr>
        <p:spPr bwMode="auto">
          <a:xfrm flipH="1">
            <a:off x="4219163" y="3249920"/>
            <a:ext cx="634396" cy="28155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5" name="Straight Connector 124"/>
          <p:cNvCxnSpPr>
            <a:stCxn id="120" idx="2"/>
            <a:endCxn id="122" idx="0"/>
          </p:cNvCxnSpPr>
          <p:nvPr/>
        </p:nvCxnSpPr>
        <p:spPr bwMode="auto">
          <a:xfrm>
            <a:off x="4853559" y="3249920"/>
            <a:ext cx="141882" cy="2763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6" name="Straight Connector 125"/>
          <p:cNvCxnSpPr>
            <a:stCxn id="120" idx="2"/>
            <a:endCxn id="123" idx="0"/>
          </p:cNvCxnSpPr>
          <p:nvPr/>
        </p:nvCxnSpPr>
        <p:spPr bwMode="auto">
          <a:xfrm>
            <a:off x="4853559" y="3249920"/>
            <a:ext cx="1076170" cy="2815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7" name="Straight Connector 126"/>
          <p:cNvCxnSpPr>
            <a:stCxn id="123" idx="2"/>
            <a:endCxn id="128" idx="0"/>
          </p:cNvCxnSpPr>
          <p:nvPr/>
        </p:nvCxnSpPr>
        <p:spPr bwMode="auto">
          <a:xfrm>
            <a:off x="5929729" y="3870031"/>
            <a:ext cx="166372" cy="22152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8" name="TextBox 127"/>
          <p:cNvSpPr txBox="1"/>
          <p:nvPr/>
        </p:nvSpPr>
        <p:spPr>
          <a:xfrm>
            <a:off x="5816767" y="4091552"/>
            <a:ext cx="558667" cy="338554"/>
          </a:xfrm>
          <a:prstGeom prst="rect">
            <a:avLst/>
          </a:prstGeom>
          <a:noFill/>
        </p:spPr>
        <p:txBody>
          <a:bodyPr wrap="none" rtlCol="0">
            <a:spAutoFit/>
          </a:bodyPr>
          <a:lstStyle/>
          <a:p>
            <a:r>
              <a:rPr lang="en-US" sz="1600" dirty="0" smtClean="0"/>
              <a:t>mail</a:t>
            </a:r>
            <a:endParaRPr lang="en-US" sz="1600" dirty="0"/>
          </a:p>
        </p:txBody>
      </p:sp>
    </p:spTree>
    <p:extLst>
      <p:ext uri="{BB962C8B-B14F-4D97-AF65-F5344CB8AC3E}">
        <p14:creationId xmlns:p14="http://schemas.microsoft.com/office/powerpoint/2010/main" val="36633079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6" presetClass="entr" presetSubtype="37" fill="hold" grpId="0" nodeType="after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barn(outVertical)">
                                      <p:cBhvr>
                                        <p:cTn id="10" dur="500"/>
                                        <p:tgtEl>
                                          <p:spTgt spid="70"/>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barn(outVertical)">
                                      <p:cBhvr>
                                        <p:cTn id="13" dur="500"/>
                                        <p:tgtEl>
                                          <p:spTgt spid="72"/>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barn(outVertical)">
                                      <p:cBhvr>
                                        <p:cTn id="16" dur="500"/>
                                        <p:tgtEl>
                                          <p:spTgt spid="76"/>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barn(outVertical)">
                                      <p:cBhvr>
                                        <p:cTn id="19" dur="500"/>
                                        <p:tgtEl>
                                          <p:spTgt spid="74"/>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barn(outVertical)">
                                      <p:cBhvr>
                                        <p:cTn id="22" dur="500"/>
                                        <p:tgtEl>
                                          <p:spTgt spid="78"/>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barn(outVertical)">
                                      <p:cBhvr>
                                        <p:cTn id="25" dur="500"/>
                                        <p:tgtEl>
                                          <p:spTgt spid="9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1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100"/>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200"/>
                                  </p:stCondLst>
                                  <p:childTnLst>
                                    <p:set>
                                      <p:cBhvr>
                                        <p:cTn id="45" dur="1" fill="hold">
                                          <p:stCondLst>
                                            <p:cond delay="0"/>
                                          </p:stCondLst>
                                        </p:cTn>
                                        <p:tgtEl>
                                          <p:spTgt spid="94"/>
                                        </p:tgtEl>
                                        <p:attrNameLst>
                                          <p:attrName>style.visibility</p:attrName>
                                        </p:attrNameLst>
                                      </p:cBhvr>
                                      <p:to>
                                        <p:strVal val="visible"/>
                                      </p:to>
                                    </p:set>
                                  </p:childTnLst>
                                </p:cTn>
                              </p:par>
                            </p:childTnLst>
                          </p:cTn>
                        </p:par>
                        <p:par>
                          <p:cTn id="46" fill="hold">
                            <p:stCondLst>
                              <p:cond delay="200"/>
                            </p:stCondLst>
                            <p:childTnLst>
                              <p:par>
                                <p:cTn id="47" presetID="1" presetClass="entr" presetSubtype="0" fill="hold" nodeType="afterEffect">
                                  <p:stCondLst>
                                    <p:cond delay="200"/>
                                  </p:stCondLst>
                                  <p:childTnLst>
                                    <p:set>
                                      <p:cBhvr>
                                        <p:cTn id="48" dur="1" fill="hold">
                                          <p:stCondLst>
                                            <p:cond delay="0"/>
                                          </p:stCondLst>
                                        </p:cTn>
                                        <p:tgtEl>
                                          <p:spTgt spid="98"/>
                                        </p:tgtEl>
                                        <p:attrNameLst>
                                          <p:attrName>style.visibility</p:attrName>
                                        </p:attrNameLst>
                                      </p:cBhvr>
                                      <p:to>
                                        <p:strVal val="visible"/>
                                      </p:to>
                                    </p:set>
                                  </p:childTnLst>
                                </p:cTn>
                              </p:par>
                            </p:childTnLst>
                          </p:cTn>
                        </p:par>
                        <p:par>
                          <p:cTn id="49" fill="hold">
                            <p:stCondLst>
                              <p:cond delay="400"/>
                            </p:stCondLst>
                            <p:childTnLst>
                              <p:par>
                                <p:cTn id="50" presetID="1" presetClass="entr" presetSubtype="0" fill="hold" nodeType="afterEffect">
                                  <p:stCondLst>
                                    <p:cond delay="200"/>
                                  </p:stCondLst>
                                  <p:childTnLst>
                                    <p:set>
                                      <p:cBhvr>
                                        <p:cTn id="51" dur="1" fill="hold">
                                          <p:stCondLst>
                                            <p:cond delay="0"/>
                                          </p:stCondLst>
                                        </p:cTn>
                                        <p:tgtEl>
                                          <p:spTgt spid="110"/>
                                        </p:tgtEl>
                                        <p:attrNameLst>
                                          <p:attrName>style.visibility</p:attrName>
                                        </p:attrNameLst>
                                      </p:cBhvr>
                                      <p:to>
                                        <p:strVal val="visible"/>
                                      </p:to>
                                    </p:set>
                                  </p:childTnLst>
                                </p:cTn>
                              </p:par>
                            </p:childTnLst>
                          </p:cTn>
                        </p:par>
                        <p:par>
                          <p:cTn id="52" fill="hold">
                            <p:stCondLst>
                              <p:cond delay="600"/>
                            </p:stCondLst>
                            <p:childTnLst>
                              <p:par>
                                <p:cTn id="53" presetID="1" presetClass="entr" presetSubtype="0" fill="hold" nodeType="afterEffect">
                                  <p:stCondLst>
                                    <p:cond delay="200"/>
                                  </p:stCondLst>
                                  <p:childTnLst>
                                    <p:set>
                                      <p:cBhvr>
                                        <p:cTn id="54" dur="1" fill="hold">
                                          <p:stCondLst>
                                            <p:cond delay="0"/>
                                          </p:stCondLst>
                                        </p:cTn>
                                        <p:tgtEl>
                                          <p:spTgt spid="108"/>
                                        </p:tgtEl>
                                        <p:attrNameLst>
                                          <p:attrName>style.visibility</p:attrName>
                                        </p:attrNameLst>
                                      </p:cBhvr>
                                      <p:to>
                                        <p:strVal val="visible"/>
                                      </p:to>
                                    </p:set>
                                  </p:childTnLst>
                                </p:cTn>
                              </p:par>
                            </p:childTnLst>
                          </p:cTn>
                        </p:par>
                        <p:par>
                          <p:cTn id="55" fill="hold">
                            <p:stCondLst>
                              <p:cond delay="800"/>
                            </p:stCondLst>
                            <p:childTnLst>
                              <p:par>
                                <p:cTn id="56" presetID="1" presetClass="entr" presetSubtype="0" fill="hold" nodeType="afterEffect">
                                  <p:stCondLst>
                                    <p:cond delay="20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1000"/>
                            </p:stCondLst>
                            <p:childTnLst>
                              <p:par>
                                <p:cTn id="59" presetID="1" presetClass="entr" presetSubtype="0" fill="hold" nodeType="afterEffect">
                                  <p:stCondLst>
                                    <p:cond delay="200"/>
                                  </p:stCondLst>
                                  <p:childTnLst>
                                    <p:set>
                                      <p:cBhvr>
                                        <p:cTn id="60" dur="1" fill="hold">
                                          <p:stCondLst>
                                            <p:cond delay="0"/>
                                          </p:stCondLst>
                                        </p:cTn>
                                        <p:tgtEl>
                                          <p:spTgt spid="106"/>
                                        </p:tgtEl>
                                        <p:attrNameLst>
                                          <p:attrName>style.visibility</p:attrName>
                                        </p:attrNameLst>
                                      </p:cBhvr>
                                      <p:to>
                                        <p:strVal val="visible"/>
                                      </p:to>
                                    </p:set>
                                  </p:childTnLst>
                                </p:cTn>
                              </p:par>
                            </p:childTnLst>
                          </p:cTn>
                        </p:par>
                        <p:par>
                          <p:cTn id="61" fill="hold">
                            <p:stCondLst>
                              <p:cond delay="1200"/>
                            </p:stCondLst>
                            <p:childTnLst>
                              <p:par>
                                <p:cTn id="62" presetID="1" presetClass="entr" presetSubtype="0" fill="hold" nodeType="afterEffect">
                                  <p:stCondLst>
                                    <p:cond delay="20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1400"/>
                            </p:stCondLst>
                            <p:childTnLst>
                              <p:par>
                                <p:cTn id="65" presetID="1" presetClass="entr" presetSubtype="0" fill="hold" grpId="0" nodeType="afterEffect">
                                  <p:stCondLst>
                                    <p:cond delay="0"/>
                                  </p:stCondLst>
                                  <p:childTnLst>
                                    <p:set>
                                      <p:cBhvr>
                                        <p:cTn id="66" dur="1" fill="hold">
                                          <p:stCondLst>
                                            <p:cond delay="0"/>
                                          </p:stCondLst>
                                        </p:cTn>
                                        <p:tgtEl>
                                          <p:spTgt spid="11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2" grpId="0" animBg="1"/>
      <p:bldP spid="74" grpId="0" animBg="1"/>
      <p:bldP spid="76" grpId="0" animBg="1"/>
      <p:bldP spid="78" grpId="0" animBg="1"/>
      <p:bldP spid="93" grpId="0" animBg="1"/>
      <p:bldP spid="102" grpId="0"/>
      <p:bldP spid="111" grpId="0"/>
      <p:bldP spid="1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Name resolution in DNS</a:t>
            </a:r>
            <a:endParaRPr lang="en-US"/>
          </a:p>
        </p:txBody>
      </p:sp>
      <p:sp>
        <p:nvSpPr>
          <p:cNvPr id="3" name="Content Placeholder 2"/>
          <p:cNvSpPr>
            <a:spLocks noGrp="1"/>
          </p:cNvSpPr>
          <p:nvPr>
            <p:ph idx="1"/>
          </p:nvPr>
        </p:nvSpPr>
        <p:spPr>
          <a:xfrm>
            <a:off x="990600" y="4561489"/>
            <a:ext cx="7772400" cy="1744718"/>
          </a:xfrm>
        </p:spPr>
        <p:txBody>
          <a:bodyPr/>
          <a:lstStyle/>
          <a:p>
            <a:r>
              <a:rPr lang="en-US" smtClean="0"/>
              <a:t>Name lookup is </a:t>
            </a:r>
            <a:r>
              <a:rPr lang="en-US" smtClean="0">
                <a:solidFill>
                  <a:srgbClr val="FF9900"/>
                </a:solidFill>
              </a:rPr>
              <a:t>recursive</a:t>
            </a:r>
          </a:p>
          <a:p>
            <a:pPr lvl="1"/>
            <a:r>
              <a:rPr lang="en-US" smtClean="0"/>
              <a:t>Domain name is resolved step by step, starting with the TLD</a:t>
            </a:r>
          </a:p>
          <a:p>
            <a:r>
              <a:rPr lang="en-US" smtClean="0"/>
              <a:t>Name servers </a:t>
            </a:r>
            <a:r>
              <a:rPr lang="en-US" smtClean="0">
                <a:solidFill>
                  <a:srgbClr val="FF9900"/>
                </a:solidFill>
              </a:rPr>
              <a:t>cache</a:t>
            </a:r>
            <a:r>
              <a:rPr lang="en-US" smtClean="0"/>
              <a:t> results of lookups</a:t>
            </a:r>
          </a:p>
          <a:p>
            <a:pPr lvl="1"/>
            <a:r>
              <a:rPr lang="en-US" smtClean="0"/>
              <a:t>Why?</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1" descr="MCj04316160000[1]"/>
          <p:cNvPicPr>
            <a:picLocks noChangeAspect="1" noChangeArrowheads="1"/>
          </p:cNvPicPr>
          <p:nvPr/>
        </p:nvPicPr>
        <p:blipFill>
          <a:blip r:embed="rId2" cstate="print"/>
          <a:srcRect/>
          <a:stretch>
            <a:fillRect/>
          </a:stretch>
        </p:blipFill>
        <p:spPr bwMode="auto">
          <a:xfrm>
            <a:off x="3316015" y="2669628"/>
            <a:ext cx="498146" cy="498201"/>
          </a:xfrm>
          <a:prstGeom prst="rect">
            <a:avLst/>
          </a:prstGeom>
          <a:noFill/>
          <a:ln w="9525">
            <a:noFill/>
            <a:miter lim="800000"/>
            <a:headEnd/>
            <a:tailEnd/>
          </a:ln>
        </p:spPr>
      </p:pic>
      <p:pic>
        <p:nvPicPr>
          <p:cNvPr id="7" name="Picture 6" descr="MCj04326240000[1]"/>
          <p:cNvPicPr>
            <a:picLocks noChangeAspect="1" noChangeArrowheads="1"/>
          </p:cNvPicPr>
          <p:nvPr/>
        </p:nvPicPr>
        <p:blipFill>
          <a:blip r:embed="rId3" cstate="print"/>
          <a:srcRect/>
          <a:stretch>
            <a:fillRect/>
          </a:stretch>
        </p:blipFill>
        <p:spPr bwMode="auto">
          <a:xfrm flipH="1">
            <a:off x="1083824" y="2637278"/>
            <a:ext cx="541337" cy="541337"/>
          </a:xfrm>
          <a:prstGeom prst="rect">
            <a:avLst/>
          </a:prstGeom>
          <a:noFill/>
        </p:spPr>
      </p:pic>
      <p:pic>
        <p:nvPicPr>
          <p:cNvPr id="8" name="Picture 48" descr="MCj04315760000[1]"/>
          <p:cNvPicPr>
            <a:picLocks noChangeAspect="1" noChangeArrowheads="1"/>
          </p:cNvPicPr>
          <p:nvPr/>
        </p:nvPicPr>
        <p:blipFill>
          <a:blip r:embed="rId4" cstate="print"/>
          <a:srcRect/>
          <a:stretch>
            <a:fillRect/>
          </a:stretch>
        </p:blipFill>
        <p:spPr bwMode="auto">
          <a:xfrm flipH="1">
            <a:off x="1589251" y="2579744"/>
            <a:ext cx="669925" cy="674688"/>
          </a:xfrm>
          <a:prstGeom prst="rect">
            <a:avLst/>
          </a:prstGeom>
          <a:noFill/>
        </p:spPr>
      </p:pic>
      <p:pic>
        <p:nvPicPr>
          <p:cNvPr id="10" name="Picture 51" descr="MCj04316160000[1]"/>
          <p:cNvPicPr>
            <a:picLocks noChangeAspect="1" noChangeArrowheads="1"/>
          </p:cNvPicPr>
          <p:nvPr/>
        </p:nvPicPr>
        <p:blipFill>
          <a:blip r:embed="rId2" cstate="print"/>
          <a:srcRect/>
          <a:stretch>
            <a:fillRect/>
          </a:stretch>
        </p:blipFill>
        <p:spPr bwMode="auto">
          <a:xfrm>
            <a:off x="5701862" y="2543503"/>
            <a:ext cx="498146" cy="498201"/>
          </a:xfrm>
          <a:prstGeom prst="rect">
            <a:avLst/>
          </a:prstGeom>
          <a:noFill/>
          <a:ln w="9525">
            <a:noFill/>
            <a:miter lim="800000"/>
            <a:headEnd/>
            <a:tailEnd/>
          </a:ln>
        </p:spPr>
      </p:pic>
      <p:sp>
        <p:nvSpPr>
          <p:cNvPr id="15" name="Cloud Callout 14"/>
          <p:cNvSpPr/>
          <p:nvPr/>
        </p:nvSpPr>
        <p:spPr bwMode="auto">
          <a:xfrm>
            <a:off x="1093075" y="1807780"/>
            <a:ext cx="1460938" cy="630620"/>
          </a:xfrm>
          <a:prstGeom prst="cloudCallout">
            <a:avLst>
              <a:gd name="adj1" fmla="val -22446"/>
              <a:gd name="adj2" fmla="val 84949"/>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 name="TextBox 15"/>
          <p:cNvSpPr txBox="1"/>
          <p:nvPr/>
        </p:nvSpPr>
        <p:spPr>
          <a:xfrm>
            <a:off x="651645" y="1965433"/>
            <a:ext cx="2322786" cy="276999"/>
          </a:xfrm>
          <a:prstGeom prst="rect">
            <a:avLst/>
          </a:prstGeom>
          <a:noFill/>
        </p:spPr>
        <p:txBody>
          <a:bodyPr wrap="square" rtlCol="0">
            <a:spAutoFit/>
          </a:bodyPr>
          <a:lstStyle/>
          <a:p>
            <a:r>
              <a:rPr lang="en-US" sz="1200" smtClean="0"/>
              <a:t>www.google.com?</a:t>
            </a:r>
            <a:endParaRPr lang="en-US" sz="1200"/>
          </a:p>
        </p:txBody>
      </p:sp>
      <p:sp>
        <p:nvSpPr>
          <p:cNvPr id="30" name="TextBox 29"/>
          <p:cNvSpPr txBox="1"/>
          <p:nvPr/>
        </p:nvSpPr>
        <p:spPr>
          <a:xfrm>
            <a:off x="6315275" y="2559269"/>
            <a:ext cx="1606529" cy="338554"/>
          </a:xfrm>
          <a:prstGeom prst="rect">
            <a:avLst/>
          </a:prstGeom>
          <a:noFill/>
        </p:spPr>
        <p:txBody>
          <a:bodyPr wrap="none" rtlCol="0">
            <a:spAutoFit/>
          </a:bodyPr>
          <a:lstStyle/>
          <a:p>
            <a:r>
              <a:rPr lang="en-US" sz="1600" smtClean="0"/>
              <a:t>Server for 'com'</a:t>
            </a:r>
            <a:endParaRPr lang="en-US" sz="1600"/>
          </a:p>
        </p:txBody>
      </p:sp>
      <p:grpSp>
        <p:nvGrpSpPr>
          <p:cNvPr id="41" name="Group 40"/>
          <p:cNvGrpSpPr/>
          <p:nvPr/>
        </p:nvGrpSpPr>
        <p:grpSpPr>
          <a:xfrm>
            <a:off x="5686097" y="1634358"/>
            <a:ext cx="1858351" cy="498201"/>
            <a:chOff x="5686097" y="1634358"/>
            <a:chExt cx="1858351" cy="498201"/>
          </a:xfrm>
        </p:grpSpPr>
        <p:pic>
          <p:nvPicPr>
            <p:cNvPr id="9" name="Picture 51" descr="MCj04316160000[1]"/>
            <p:cNvPicPr>
              <a:picLocks noChangeAspect="1" noChangeArrowheads="1"/>
            </p:cNvPicPr>
            <p:nvPr/>
          </p:nvPicPr>
          <p:blipFill>
            <a:blip r:embed="rId2" cstate="print"/>
            <a:srcRect/>
            <a:stretch>
              <a:fillRect/>
            </a:stretch>
          </p:blipFill>
          <p:spPr bwMode="auto">
            <a:xfrm>
              <a:off x="5686097" y="1634358"/>
              <a:ext cx="498146" cy="498201"/>
            </a:xfrm>
            <a:prstGeom prst="rect">
              <a:avLst/>
            </a:prstGeom>
            <a:noFill/>
            <a:ln w="9525">
              <a:noFill/>
              <a:miter lim="800000"/>
              <a:headEnd/>
              <a:tailEnd/>
            </a:ln>
          </p:spPr>
        </p:pic>
        <p:sp>
          <p:nvSpPr>
            <p:cNvPr id="29" name="TextBox 28"/>
            <p:cNvSpPr txBox="1"/>
            <p:nvPr/>
          </p:nvSpPr>
          <p:spPr>
            <a:xfrm>
              <a:off x="6324755" y="1671144"/>
              <a:ext cx="1219693" cy="338554"/>
            </a:xfrm>
            <a:prstGeom prst="rect">
              <a:avLst/>
            </a:prstGeom>
            <a:noFill/>
          </p:spPr>
          <p:txBody>
            <a:bodyPr wrap="none" rtlCol="0">
              <a:spAutoFit/>
            </a:bodyPr>
            <a:lstStyle/>
            <a:p>
              <a:r>
                <a:rPr lang="en-US" sz="1600" smtClean="0"/>
                <a:t>Root server</a:t>
              </a:r>
              <a:endParaRPr lang="en-US" sz="1600"/>
            </a:p>
          </p:txBody>
        </p:sp>
        <p:sp>
          <p:nvSpPr>
            <p:cNvPr id="33" name="Oval 32"/>
            <p:cNvSpPr/>
            <p:nvPr/>
          </p:nvSpPr>
          <p:spPr bwMode="auto">
            <a:xfrm>
              <a:off x="5791200" y="1713186"/>
              <a:ext cx="304800" cy="304800"/>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A</a:t>
              </a:r>
              <a:endParaRPr lang="en-US"/>
            </a:p>
          </p:txBody>
        </p:sp>
      </p:grpSp>
      <p:sp>
        <p:nvSpPr>
          <p:cNvPr id="34" name="Oval 33"/>
          <p:cNvSpPr/>
          <p:nvPr/>
        </p:nvSpPr>
        <p:spPr bwMode="auto">
          <a:xfrm>
            <a:off x="5806966" y="2611821"/>
            <a:ext cx="304800" cy="304800"/>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B</a:t>
            </a:r>
            <a:endParaRPr lang="en-US"/>
          </a:p>
        </p:txBody>
      </p:sp>
      <p:grpSp>
        <p:nvGrpSpPr>
          <p:cNvPr id="42" name="Group 41"/>
          <p:cNvGrpSpPr/>
          <p:nvPr/>
        </p:nvGrpSpPr>
        <p:grpSpPr>
          <a:xfrm>
            <a:off x="3804745" y="1883459"/>
            <a:ext cx="1881352" cy="838720"/>
            <a:chOff x="3804745" y="1883459"/>
            <a:chExt cx="1881352" cy="838720"/>
          </a:xfrm>
        </p:grpSpPr>
        <p:cxnSp>
          <p:nvCxnSpPr>
            <p:cNvPr id="18" name="Straight Arrow Connector 17"/>
            <p:cNvCxnSpPr>
              <a:endCxn id="9" idx="1"/>
            </p:cNvCxnSpPr>
            <p:nvPr/>
          </p:nvCxnSpPr>
          <p:spPr bwMode="auto">
            <a:xfrm flipV="1">
              <a:off x="3804745" y="1883459"/>
              <a:ext cx="1881352" cy="83872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6" name="TextBox 35"/>
            <p:cNvSpPr txBox="1"/>
            <p:nvPr/>
          </p:nvSpPr>
          <p:spPr>
            <a:xfrm rot="20289628">
              <a:off x="4427777" y="1985704"/>
              <a:ext cx="662361" cy="338554"/>
            </a:xfrm>
            <a:prstGeom prst="rect">
              <a:avLst/>
            </a:prstGeom>
            <a:noFill/>
          </p:spPr>
          <p:txBody>
            <a:bodyPr wrap="none" rtlCol="0">
              <a:spAutoFit/>
            </a:bodyPr>
            <a:lstStyle/>
            <a:p>
              <a:r>
                <a:rPr lang="en-US" sz="1600" smtClean="0"/>
                <a:t>com?</a:t>
              </a:r>
              <a:endParaRPr lang="en-US" sz="1600"/>
            </a:p>
          </p:txBody>
        </p:sp>
      </p:grpSp>
      <p:grpSp>
        <p:nvGrpSpPr>
          <p:cNvPr id="47" name="Group 46"/>
          <p:cNvGrpSpPr/>
          <p:nvPr/>
        </p:nvGrpSpPr>
        <p:grpSpPr>
          <a:xfrm>
            <a:off x="3814162" y="2017986"/>
            <a:ext cx="1895279" cy="795640"/>
            <a:chOff x="3814162" y="2017986"/>
            <a:chExt cx="1895279" cy="795640"/>
          </a:xfrm>
        </p:grpSpPr>
        <p:cxnSp>
          <p:nvCxnSpPr>
            <p:cNvPr id="20" name="Straight Arrow Connector 19"/>
            <p:cNvCxnSpPr/>
            <p:nvPr/>
          </p:nvCxnSpPr>
          <p:spPr bwMode="auto">
            <a:xfrm rot="10800000" flipV="1">
              <a:off x="3814162" y="2017986"/>
              <a:ext cx="1871935" cy="79564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7" name="TextBox 36"/>
            <p:cNvSpPr txBox="1"/>
            <p:nvPr/>
          </p:nvSpPr>
          <p:spPr>
            <a:xfrm rot="20289628">
              <a:off x="4954106" y="2148611"/>
              <a:ext cx="755335" cy="338554"/>
            </a:xfrm>
            <a:prstGeom prst="rect">
              <a:avLst/>
            </a:prstGeom>
            <a:noFill/>
          </p:spPr>
          <p:txBody>
            <a:bodyPr wrap="none" rtlCol="0">
              <a:spAutoFit/>
            </a:bodyPr>
            <a:lstStyle/>
            <a:p>
              <a:r>
                <a:rPr lang="en-US" sz="1600" smtClean="0"/>
                <a:t>Ask B!</a:t>
              </a:r>
              <a:endParaRPr lang="en-US" sz="1600"/>
            </a:p>
          </p:txBody>
        </p:sp>
      </p:grpSp>
      <p:grpSp>
        <p:nvGrpSpPr>
          <p:cNvPr id="48" name="Group 47"/>
          <p:cNvGrpSpPr/>
          <p:nvPr/>
        </p:nvGrpSpPr>
        <p:grpSpPr>
          <a:xfrm>
            <a:off x="3951890" y="2511218"/>
            <a:ext cx="1702675" cy="400148"/>
            <a:chOff x="3951890" y="2511218"/>
            <a:chExt cx="1702675" cy="400148"/>
          </a:xfrm>
        </p:grpSpPr>
        <p:cxnSp>
          <p:nvCxnSpPr>
            <p:cNvPr id="22" name="Straight Arrow Connector 21"/>
            <p:cNvCxnSpPr/>
            <p:nvPr/>
          </p:nvCxnSpPr>
          <p:spPr bwMode="auto">
            <a:xfrm flipV="1">
              <a:off x="3951890" y="2690649"/>
              <a:ext cx="1702675" cy="22071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9" name="TextBox 38"/>
            <p:cNvSpPr txBox="1"/>
            <p:nvPr/>
          </p:nvSpPr>
          <p:spPr>
            <a:xfrm rot="21225900">
              <a:off x="4240700" y="2511218"/>
              <a:ext cx="1330814" cy="338554"/>
            </a:xfrm>
            <a:prstGeom prst="rect">
              <a:avLst/>
            </a:prstGeom>
            <a:noFill/>
          </p:spPr>
          <p:txBody>
            <a:bodyPr wrap="none" rtlCol="0">
              <a:spAutoFit/>
            </a:bodyPr>
            <a:lstStyle/>
            <a:p>
              <a:r>
                <a:rPr lang="en-US" sz="1600" smtClean="0"/>
                <a:t>google.com?</a:t>
              </a:r>
              <a:endParaRPr lang="en-US" sz="1600"/>
            </a:p>
          </p:txBody>
        </p:sp>
      </p:grpSp>
      <p:grpSp>
        <p:nvGrpSpPr>
          <p:cNvPr id="49" name="Group 48"/>
          <p:cNvGrpSpPr/>
          <p:nvPr/>
        </p:nvGrpSpPr>
        <p:grpSpPr>
          <a:xfrm>
            <a:off x="3867807" y="2831782"/>
            <a:ext cx="1853753" cy="338554"/>
            <a:chOff x="3867807" y="2831782"/>
            <a:chExt cx="1853753" cy="338554"/>
          </a:xfrm>
        </p:grpSpPr>
        <p:cxnSp>
          <p:nvCxnSpPr>
            <p:cNvPr id="24" name="Straight Arrow Connector 23"/>
            <p:cNvCxnSpPr/>
            <p:nvPr/>
          </p:nvCxnSpPr>
          <p:spPr bwMode="auto">
            <a:xfrm rot="10800000" flipV="1">
              <a:off x="3867807" y="2848304"/>
              <a:ext cx="1786758" cy="18918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0" name="TextBox 39"/>
            <p:cNvSpPr txBox="1"/>
            <p:nvPr/>
          </p:nvSpPr>
          <p:spPr>
            <a:xfrm rot="21225900">
              <a:off x="4963018" y="2831782"/>
              <a:ext cx="758542" cy="338554"/>
            </a:xfrm>
            <a:prstGeom prst="rect">
              <a:avLst/>
            </a:prstGeom>
            <a:noFill/>
          </p:spPr>
          <p:txBody>
            <a:bodyPr wrap="none" rtlCol="0">
              <a:spAutoFit/>
            </a:bodyPr>
            <a:lstStyle/>
            <a:p>
              <a:r>
                <a:rPr lang="en-US" sz="1600" smtClean="0"/>
                <a:t>Ask C!</a:t>
              </a:r>
              <a:endParaRPr lang="en-US" sz="1600"/>
            </a:p>
          </p:txBody>
        </p:sp>
      </p:grpSp>
      <p:grpSp>
        <p:nvGrpSpPr>
          <p:cNvPr id="51" name="Group 50"/>
          <p:cNvGrpSpPr/>
          <p:nvPr/>
        </p:nvGrpSpPr>
        <p:grpSpPr>
          <a:xfrm>
            <a:off x="5738649" y="3326524"/>
            <a:ext cx="2741252" cy="1007953"/>
            <a:chOff x="5738649" y="3326524"/>
            <a:chExt cx="2741252" cy="1007953"/>
          </a:xfrm>
        </p:grpSpPr>
        <p:pic>
          <p:nvPicPr>
            <p:cNvPr id="11" name="Picture 51" descr="MCj04316160000[1]"/>
            <p:cNvPicPr>
              <a:picLocks noChangeAspect="1" noChangeArrowheads="1"/>
            </p:cNvPicPr>
            <p:nvPr/>
          </p:nvPicPr>
          <p:blipFill>
            <a:blip r:embed="rId2" cstate="print"/>
            <a:srcRect/>
            <a:stretch>
              <a:fillRect/>
            </a:stretch>
          </p:blipFill>
          <p:spPr bwMode="auto">
            <a:xfrm>
              <a:off x="5738649" y="3326524"/>
              <a:ext cx="498146" cy="498201"/>
            </a:xfrm>
            <a:prstGeom prst="rect">
              <a:avLst/>
            </a:prstGeom>
            <a:noFill/>
            <a:ln w="9525">
              <a:noFill/>
              <a:miter lim="800000"/>
              <a:headEnd/>
              <a:tailEnd/>
            </a:ln>
          </p:spPr>
        </p:pic>
        <p:sp>
          <p:nvSpPr>
            <p:cNvPr id="31" name="TextBox 30"/>
            <p:cNvSpPr txBox="1"/>
            <p:nvPr/>
          </p:nvSpPr>
          <p:spPr>
            <a:xfrm>
              <a:off x="6204919" y="3363310"/>
              <a:ext cx="2274982" cy="338554"/>
            </a:xfrm>
            <a:prstGeom prst="rect">
              <a:avLst/>
            </a:prstGeom>
            <a:noFill/>
          </p:spPr>
          <p:txBody>
            <a:bodyPr wrap="none" rtlCol="0">
              <a:spAutoFit/>
            </a:bodyPr>
            <a:lstStyle/>
            <a:p>
              <a:pPr algn="l"/>
              <a:r>
                <a:rPr lang="en-US" sz="1600" smtClean="0"/>
                <a:t>Server for 'google.com'</a:t>
              </a:r>
              <a:endParaRPr lang="en-US" sz="1600"/>
            </a:p>
          </p:txBody>
        </p:sp>
        <p:sp>
          <p:nvSpPr>
            <p:cNvPr id="35" name="Oval 34"/>
            <p:cNvSpPr/>
            <p:nvPr/>
          </p:nvSpPr>
          <p:spPr bwMode="auto">
            <a:xfrm>
              <a:off x="5843753" y="3394842"/>
              <a:ext cx="304800" cy="304800"/>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C</a:t>
              </a:r>
              <a:endParaRPr lang="en-US"/>
            </a:p>
          </p:txBody>
        </p:sp>
        <p:pic>
          <p:nvPicPr>
            <p:cNvPr id="43" name="Picture 51" descr="MCj04316160000[1]"/>
            <p:cNvPicPr>
              <a:picLocks noChangeAspect="1" noChangeArrowheads="1"/>
            </p:cNvPicPr>
            <p:nvPr/>
          </p:nvPicPr>
          <p:blipFill>
            <a:blip r:embed="rId2" cstate="print"/>
            <a:srcRect/>
            <a:stretch>
              <a:fillRect/>
            </a:stretch>
          </p:blipFill>
          <p:spPr bwMode="auto">
            <a:xfrm>
              <a:off x="7772401" y="3836276"/>
              <a:ext cx="498146" cy="498201"/>
            </a:xfrm>
            <a:prstGeom prst="rect">
              <a:avLst/>
            </a:prstGeom>
            <a:noFill/>
            <a:ln w="9525">
              <a:noFill/>
              <a:miter lim="800000"/>
              <a:headEnd/>
              <a:tailEnd/>
            </a:ln>
          </p:spPr>
        </p:pic>
        <p:sp>
          <p:nvSpPr>
            <p:cNvPr id="44" name="Oval 43"/>
            <p:cNvSpPr/>
            <p:nvPr/>
          </p:nvSpPr>
          <p:spPr bwMode="auto">
            <a:xfrm>
              <a:off x="7877505" y="3904594"/>
              <a:ext cx="304800" cy="304800"/>
            </a:xfrm>
            <a:prstGeom prst="ellipse">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D</a:t>
              </a:r>
              <a:endParaRPr lang="en-US"/>
            </a:p>
          </p:txBody>
        </p:sp>
      </p:grpSp>
      <p:grpSp>
        <p:nvGrpSpPr>
          <p:cNvPr id="54" name="Group 53"/>
          <p:cNvGrpSpPr/>
          <p:nvPr/>
        </p:nvGrpSpPr>
        <p:grpSpPr>
          <a:xfrm>
            <a:off x="3909848" y="3052502"/>
            <a:ext cx="1923208" cy="415910"/>
            <a:chOff x="3909848" y="3052502"/>
            <a:chExt cx="1923208" cy="415910"/>
          </a:xfrm>
        </p:grpSpPr>
        <p:cxnSp>
          <p:nvCxnSpPr>
            <p:cNvPr id="26" name="Straight Arrow Connector 25"/>
            <p:cNvCxnSpPr/>
            <p:nvPr/>
          </p:nvCxnSpPr>
          <p:spPr bwMode="auto">
            <a:xfrm>
              <a:off x="3909848" y="3163612"/>
              <a:ext cx="1818290"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5" name="TextBox 44"/>
            <p:cNvSpPr txBox="1"/>
            <p:nvPr/>
          </p:nvSpPr>
          <p:spPr>
            <a:xfrm rot="512107">
              <a:off x="3989666" y="3052502"/>
              <a:ext cx="1843390" cy="338554"/>
            </a:xfrm>
            <a:prstGeom prst="rect">
              <a:avLst/>
            </a:prstGeom>
            <a:noFill/>
          </p:spPr>
          <p:txBody>
            <a:bodyPr wrap="none" rtlCol="0">
              <a:spAutoFit/>
            </a:bodyPr>
            <a:lstStyle/>
            <a:p>
              <a:r>
                <a:rPr lang="en-US" sz="1600" smtClean="0"/>
                <a:t>www.google.com?</a:t>
              </a:r>
              <a:endParaRPr lang="en-US" sz="1600"/>
            </a:p>
          </p:txBody>
        </p:sp>
      </p:grpSp>
      <p:grpSp>
        <p:nvGrpSpPr>
          <p:cNvPr id="55" name="Group 54"/>
          <p:cNvGrpSpPr/>
          <p:nvPr/>
        </p:nvGrpSpPr>
        <p:grpSpPr>
          <a:xfrm>
            <a:off x="3752194" y="3216167"/>
            <a:ext cx="1933903" cy="484948"/>
            <a:chOff x="3752194" y="3216167"/>
            <a:chExt cx="1933903" cy="484948"/>
          </a:xfrm>
        </p:grpSpPr>
        <p:cxnSp>
          <p:nvCxnSpPr>
            <p:cNvPr id="28" name="Straight Arrow Connector 27"/>
            <p:cNvCxnSpPr/>
            <p:nvPr/>
          </p:nvCxnSpPr>
          <p:spPr bwMode="auto">
            <a:xfrm rot="10800000">
              <a:off x="3752194" y="3216167"/>
              <a:ext cx="1933903" cy="34684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6" name="TextBox 45"/>
            <p:cNvSpPr txBox="1"/>
            <p:nvPr/>
          </p:nvSpPr>
          <p:spPr>
            <a:xfrm rot="812619">
              <a:off x="4596902" y="3362561"/>
              <a:ext cx="324127" cy="338554"/>
            </a:xfrm>
            <a:prstGeom prst="rect">
              <a:avLst/>
            </a:prstGeom>
            <a:noFill/>
          </p:spPr>
          <p:txBody>
            <a:bodyPr wrap="none" rtlCol="0">
              <a:spAutoFit/>
            </a:bodyPr>
            <a:lstStyle/>
            <a:p>
              <a:r>
                <a:rPr lang="en-US" sz="1600" smtClean="0"/>
                <a:t>D</a:t>
              </a:r>
              <a:endParaRPr lang="en-US" sz="1600"/>
            </a:p>
          </p:txBody>
        </p:sp>
      </p:grpSp>
      <p:grpSp>
        <p:nvGrpSpPr>
          <p:cNvPr id="38" name="Group 37"/>
          <p:cNvGrpSpPr/>
          <p:nvPr/>
        </p:nvGrpSpPr>
        <p:grpSpPr>
          <a:xfrm>
            <a:off x="1919133" y="2358822"/>
            <a:ext cx="1843390" cy="471634"/>
            <a:chOff x="1919133" y="2358822"/>
            <a:chExt cx="1843390" cy="471634"/>
          </a:xfrm>
        </p:grpSpPr>
        <p:cxnSp>
          <p:nvCxnSpPr>
            <p:cNvPr id="14" name="Straight Arrow Connector 13"/>
            <p:cNvCxnSpPr/>
            <p:nvPr/>
          </p:nvCxnSpPr>
          <p:spPr bwMode="auto">
            <a:xfrm>
              <a:off x="2301765" y="2828868"/>
              <a:ext cx="1072056"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52" name="TextBox 51"/>
            <p:cNvSpPr txBox="1"/>
            <p:nvPr/>
          </p:nvSpPr>
          <p:spPr>
            <a:xfrm>
              <a:off x="1919133" y="2358822"/>
              <a:ext cx="1843390" cy="338554"/>
            </a:xfrm>
            <a:prstGeom prst="rect">
              <a:avLst/>
            </a:prstGeom>
            <a:noFill/>
          </p:spPr>
          <p:txBody>
            <a:bodyPr wrap="none" rtlCol="0">
              <a:spAutoFit/>
            </a:bodyPr>
            <a:lstStyle/>
            <a:p>
              <a:r>
                <a:rPr lang="en-US" sz="1600" smtClean="0"/>
                <a:t>www.google.com?</a:t>
              </a:r>
              <a:endParaRPr lang="en-US" sz="1600"/>
            </a:p>
          </p:txBody>
        </p:sp>
      </p:grpSp>
      <p:grpSp>
        <p:nvGrpSpPr>
          <p:cNvPr id="56" name="Group 55"/>
          <p:cNvGrpSpPr/>
          <p:nvPr/>
        </p:nvGrpSpPr>
        <p:grpSpPr>
          <a:xfrm>
            <a:off x="2259177" y="2990659"/>
            <a:ext cx="1056839" cy="374127"/>
            <a:chOff x="2259177" y="2990659"/>
            <a:chExt cx="1056839" cy="374127"/>
          </a:xfrm>
        </p:grpSpPr>
        <p:cxnSp>
          <p:nvCxnSpPr>
            <p:cNvPr id="50" name="Straight Arrow Connector 49"/>
            <p:cNvCxnSpPr/>
            <p:nvPr/>
          </p:nvCxnSpPr>
          <p:spPr bwMode="auto">
            <a:xfrm rot="10800000">
              <a:off x="2259177" y="2990659"/>
              <a:ext cx="1056839" cy="164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53" name="TextBox 52"/>
            <p:cNvSpPr txBox="1"/>
            <p:nvPr/>
          </p:nvSpPr>
          <p:spPr>
            <a:xfrm>
              <a:off x="2673511" y="3026232"/>
              <a:ext cx="324127" cy="338554"/>
            </a:xfrm>
            <a:prstGeom prst="rect">
              <a:avLst/>
            </a:prstGeom>
            <a:noFill/>
          </p:spPr>
          <p:txBody>
            <a:bodyPr wrap="none" rtlCol="0">
              <a:spAutoFit/>
            </a:bodyPr>
            <a:lstStyle/>
            <a:p>
              <a:r>
                <a:rPr lang="en-US" sz="1600" smtClean="0"/>
                <a:t>D</a:t>
              </a:r>
              <a:endParaRPr lang="en-US" sz="1600"/>
            </a:p>
          </p:txBody>
        </p:sp>
      </p:grpSp>
      <p:sp>
        <p:nvSpPr>
          <p:cNvPr id="57" name="TextBox 56"/>
          <p:cNvSpPr txBox="1"/>
          <p:nvPr/>
        </p:nvSpPr>
        <p:spPr>
          <a:xfrm>
            <a:off x="3019255" y="3373821"/>
            <a:ext cx="1209178" cy="584775"/>
          </a:xfrm>
          <a:prstGeom prst="rect">
            <a:avLst/>
          </a:prstGeom>
          <a:noFill/>
        </p:spPr>
        <p:txBody>
          <a:bodyPr wrap="none" rtlCol="0">
            <a:spAutoFit/>
          </a:bodyPr>
          <a:lstStyle/>
          <a:p>
            <a:r>
              <a:rPr lang="en-US" sz="1600" smtClean="0"/>
              <a:t>Alice's local</a:t>
            </a:r>
            <a:br>
              <a:rPr lang="en-US" sz="1600" smtClean="0"/>
            </a:br>
            <a:r>
              <a:rPr lang="en-US" sz="1600" smtClean="0"/>
              <a:t>DNS server</a:t>
            </a:r>
            <a:endParaRPr lang="en-US" sz="1600"/>
          </a:p>
        </p:txBody>
      </p:sp>
      <p:sp>
        <p:nvSpPr>
          <p:cNvPr id="58" name="TextBox 57"/>
          <p:cNvSpPr txBox="1"/>
          <p:nvPr/>
        </p:nvSpPr>
        <p:spPr>
          <a:xfrm>
            <a:off x="1088778" y="3221422"/>
            <a:ext cx="603243" cy="338554"/>
          </a:xfrm>
          <a:prstGeom prst="rect">
            <a:avLst/>
          </a:prstGeom>
          <a:noFill/>
        </p:spPr>
        <p:txBody>
          <a:bodyPr wrap="none" rtlCol="0">
            <a:spAutoFit/>
          </a:bodyPr>
          <a:lstStyle/>
          <a:p>
            <a:r>
              <a:rPr lang="en-US" sz="1600" smtClean="0"/>
              <a:t>Alice</a:t>
            </a:r>
            <a:endParaRPr lang="en-US" sz="1600"/>
          </a:p>
        </p:txBody>
      </p:sp>
      <p:sp>
        <p:nvSpPr>
          <p:cNvPr id="59" name="Cloud Callout 58"/>
          <p:cNvSpPr/>
          <p:nvPr/>
        </p:nvSpPr>
        <p:spPr bwMode="auto">
          <a:xfrm>
            <a:off x="3657600" y="1818290"/>
            <a:ext cx="651641" cy="504496"/>
          </a:xfrm>
          <a:prstGeom prst="cloudCallout">
            <a:avLst>
              <a:gd name="adj1" fmla="val -49865"/>
              <a:gd name="adj2" fmla="val 102083"/>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a:t>
            </a:r>
            <a:endParaRPr lang="en-US"/>
          </a:p>
        </p:txBody>
      </p:sp>
      <p:grpSp>
        <p:nvGrpSpPr>
          <p:cNvPr id="62" name="Group 61"/>
          <p:cNvGrpSpPr/>
          <p:nvPr/>
        </p:nvGrpSpPr>
        <p:grpSpPr>
          <a:xfrm>
            <a:off x="1949380" y="3215473"/>
            <a:ext cx="5797899" cy="1235947"/>
            <a:chOff x="1949380" y="3215473"/>
            <a:chExt cx="5797899" cy="1235947"/>
          </a:xfrm>
        </p:grpSpPr>
        <p:sp>
          <p:nvSpPr>
            <p:cNvPr id="60" name="Freeform 59"/>
            <p:cNvSpPr/>
            <p:nvPr/>
          </p:nvSpPr>
          <p:spPr bwMode="auto">
            <a:xfrm>
              <a:off x="1949380" y="3215473"/>
              <a:ext cx="5797899" cy="1235947"/>
            </a:xfrm>
            <a:custGeom>
              <a:avLst/>
              <a:gdLst>
                <a:gd name="connsiteX0" fmla="*/ 0 w 5797899"/>
                <a:gd name="connsiteY0" fmla="*/ 0 h 1235947"/>
                <a:gd name="connsiteX1" fmla="*/ 1527350 w 5797899"/>
                <a:gd name="connsiteY1" fmla="*/ 1085222 h 1235947"/>
                <a:gd name="connsiteX2" fmla="*/ 5797899 w 5797899"/>
                <a:gd name="connsiteY2" fmla="*/ 904351 h 1235947"/>
              </a:gdLst>
              <a:ahLst/>
              <a:cxnLst>
                <a:cxn ang="0">
                  <a:pos x="connsiteX0" y="connsiteY0"/>
                </a:cxn>
                <a:cxn ang="0">
                  <a:pos x="connsiteX1" y="connsiteY1"/>
                </a:cxn>
                <a:cxn ang="0">
                  <a:pos x="connsiteX2" y="connsiteY2"/>
                </a:cxn>
              </a:cxnLst>
              <a:rect l="l" t="t" r="r" b="b"/>
              <a:pathLst>
                <a:path w="5797899" h="1235947">
                  <a:moveTo>
                    <a:pt x="0" y="0"/>
                  </a:moveTo>
                  <a:cubicBezTo>
                    <a:pt x="280516" y="467248"/>
                    <a:pt x="561033" y="934497"/>
                    <a:pt x="1527350" y="1085222"/>
                  </a:cubicBezTo>
                  <a:cubicBezTo>
                    <a:pt x="2493667" y="1235947"/>
                    <a:pt x="4145783" y="1070149"/>
                    <a:pt x="5797899" y="904351"/>
                  </a:cubicBezTo>
                </a:path>
              </a:pathLst>
            </a:custGeom>
            <a:noFill/>
            <a:ln w="19050" cap="flat" cmpd="sng" algn="ctr">
              <a:solidFill>
                <a:schemeClr val="tx1"/>
              </a:solidFill>
              <a:prstDash val="dash"/>
              <a:round/>
              <a:headEnd type="none" w="med" len="med"/>
              <a:tailEnd type="triangle" w="med" len="med"/>
            </a:ln>
            <a:effectLst/>
          </p:spPr>
          <p:txBody>
            <a:bodyPr rtlCol="0" anchor="ctr"/>
            <a:lstStyle/>
            <a:p>
              <a:pPr algn="ctr"/>
              <a:endParaRPr lang="en-US"/>
            </a:p>
          </p:txBody>
        </p:sp>
        <p:sp>
          <p:nvSpPr>
            <p:cNvPr id="61" name="TextBox 60"/>
            <p:cNvSpPr txBox="1"/>
            <p:nvPr/>
          </p:nvSpPr>
          <p:spPr>
            <a:xfrm>
              <a:off x="3741474" y="3989195"/>
              <a:ext cx="1865895" cy="338554"/>
            </a:xfrm>
            <a:prstGeom prst="rect">
              <a:avLst/>
            </a:prstGeom>
            <a:noFill/>
          </p:spPr>
          <p:txBody>
            <a:bodyPr wrap="none" rtlCol="0">
              <a:spAutoFit/>
            </a:bodyPr>
            <a:lstStyle/>
            <a:p>
              <a:r>
                <a:rPr lang="en-US" sz="1600" smtClean="0"/>
                <a:t>e.g., HTTP request</a:t>
              </a:r>
              <a:endParaRPr lang="en-US" sz="1600"/>
            </a:p>
          </p:txBody>
        </p:sp>
      </p:grpSp>
    </p:spTree>
    <p:extLst>
      <p:ext uri="{BB962C8B-B14F-4D97-AF65-F5344CB8AC3E}">
        <p14:creationId xmlns:p14="http://schemas.microsoft.com/office/powerpoint/2010/main" val="13866939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down)">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500"/>
                                        <p:tgtEl>
                                          <p:spTgt spid="42"/>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right)">
                                      <p:cBhvr>
                                        <p:cTn id="29" dur="500"/>
                                        <p:tgtEl>
                                          <p:spTgt spid="4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childTnLst>
                                </p:cTn>
                              </p:par>
                            </p:childTnLst>
                          </p:cTn>
                        </p:par>
                        <p:par>
                          <p:cTn id="38" fill="hold">
                            <p:stCondLst>
                              <p:cond delay="0"/>
                            </p:stCondLst>
                            <p:childTnLst>
                              <p:par>
                                <p:cTn id="39" presetID="22" presetClass="entr" presetSubtype="8"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left)">
                                      <p:cBhvr>
                                        <p:cTn id="41" dur="500"/>
                                        <p:tgtEl>
                                          <p:spTgt spid="48"/>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wipe(right)">
                                      <p:cBhvr>
                                        <p:cTn id="45" dur="500"/>
                                        <p:tgtEl>
                                          <p:spTgt spid="4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51"/>
                                        </p:tgtEl>
                                        <p:attrNameLst>
                                          <p:attrName>style.visibility</p:attrName>
                                        </p:attrNameLst>
                                      </p:cBhvr>
                                      <p:to>
                                        <p:strVal val="visible"/>
                                      </p:to>
                                    </p:set>
                                  </p:childTnLst>
                                </p:cTn>
                              </p:par>
                            </p:childTnLst>
                          </p:cTn>
                        </p:par>
                        <p:par>
                          <p:cTn id="50" fill="hold">
                            <p:stCondLst>
                              <p:cond delay="0"/>
                            </p:stCondLst>
                            <p:childTnLst>
                              <p:par>
                                <p:cTn id="51" presetID="22" presetClass="entr" presetSubtype="8" fill="hold" nodeType="after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ipe(left)">
                                      <p:cBhvr>
                                        <p:cTn id="53" dur="500"/>
                                        <p:tgtEl>
                                          <p:spTgt spid="54"/>
                                        </p:tgtEl>
                                      </p:cBhvr>
                                    </p:animEffect>
                                  </p:childTnLst>
                                </p:cTn>
                              </p:par>
                            </p:childTnLst>
                          </p:cTn>
                        </p:par>
                        <p:par>
                          <p:cTn id="54" fill="hold">
                            <p:stCondLst>
                              <p:cond delay="500"/>
                            </p:stCondLst>
                            <p:childTnLst>
                              <p:par>
                                <p:cTn id="55" presetID="22" presetClass="entr" presetSubtype="2"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right)">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wipe(right)">
                                      <p:cBhvr>
                                        <p:cTn id="62" dur="500"/>
                                        <p:tgtEl>
                                          <p:spTgt spid="5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left)">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
                                            <p:txEl>
                                              <p:pRg st="2" end="2"/>
                                            </p:txEl>
                                          </p:spTgt>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animBg="1"/>
      <p:bldP spid="5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Naming</a:t>
            </a:r>
            <a:endParaRPr lang="en-US"/>
          </a:p>
        </p:txBody>
      </p:sp>
      <p:sp>
        <p:nvSpPr>
          <p:cNvPr id="3" name="Content Placeholder 2"/>
          <p:cNvSpPr>
            <a:spLocks noGrp="1"/>
          </p:cNvSpPr>
          <p:nvPr>
            <p:ph idx="1"/>
          </p:nvPr>
        </p:nvSpPr>
        <p:spPr>
          <a:xfrm>
            <a:off x="990600" y="1681655"/>
            <a:ext cx="7772400" cy="4803228"/>
          </a:xfrm>
        </p:spPr>
        <p:txBody>
          <a:bodyPr/>
          <a:lstStyle/>
          <a:p>
            <a:r>
              <a:rPr lang="en-US" smtClean="0"/>
              <a:t>Web documents are referenced with URLs</a:t>
            </a:r>
          </a:p>
          <a:p>
            <a:pPr lvl="1"/>
            <a:r>
              <a:rPr lang="en-US" smtClean="0"/>
              <a:t>URL: Scheme name, domain name, path to document</a:t>
            </a:r>
          </a:p>
          <a:p>
            <a:pPr lvl="1"/>
            <a:endParaRPr lang="en-US" smtClean="0"/>
          </a:p>
          <a:p>
            <a:r>
              <a:rPr lang="en-US" smtClean="0"/>
              <a:t>DNS maps domain names to machines</a:t>
            </a:r>
          </a:p>
          <a:p>
            <a:pPr lvl="1"/>
            <a:r>
              <a:rPr lang="en-US" smtClean="0"/>
              <a:t>Hierarchical namespace; root managed by ICANN</a:t>
            </a:r>
          </a:p>
          <a:p>
            <a:pPr lvl="1"/>
            <a:r>
              <a:rPr lang="en-US" smtClean="0"/>
              <a:t>Distributed system of domain name servers</a:t>
            </a:r>
          </a:p>
          <a:p>
            <a:pPr lvl="1"/>
            <a:r>
              <a:rPr lang="en-US" smtClean="0"/>
              <a:t>Recursive name lookup</a:t>
            </a:r>
          </a:p>
          <a:p>
            <a:pPr lvl="1"/>
            <a:r>
              <a:rPr lang="en-US" smtClean="0"/>
              <a:t>Caching</a:t>
            </a:r>
          </a:p>
        </p:txBody>
      </p:sp>
      <p:sp>
        <p:nvSpPr>
          <p:cNvPr id="4" name="Slide Number Placeholder 3"/>
          <p:cNvSpPr>
            <a:spLocks noGrp="1"/>
          </p:cNvSpPr>
          <p:nvPr>
            <p:ph type="sldNum" sz="quarter" idx="10"/>
          </p:nvPr>
        </p:nvSpPr>
        <p:spPr/>
        <p:txBody>
          <a:bodyPr/>
          <a:lstStyle/>
          <a:p>
            <a:fld id="{103F590D-1EE3-4679-BAB2-47D8C4772F51}" type="slidenum">
              <a:rPr lang="en-GB" smtClean="0"/>
              <a:pPr/>
              <a:t>33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06872925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What do we need to make the Web work?</a:t>
            </a:r>
            <a:endParaRPr lang="en-US" sz="3200"/>
          </a:p>
        </p:txBody>
      </p:sp>
      <p:sp>
        <p:nvSpPr>
          <p:cNvPr id="3" name="Content Placeholder 2"/>
          <p:cNvSpPr>
            <a:spLocks noGrp="1"/>
          </p:cNvSpPr>
          <p:nvPr>
            <p:ph idx="1"/>
          </p:nvPr>
        </p:nvSpPr>
        <p:spPr>
          <a:xfrm>
            <a:off x="990599" y="1429407"/>
            <a:ext cx="6660931" cy="5034455"/>
          </a:xfrm>
        </p:spPr>
        <p:txBody>
          <a:bodyPr/>
          <a:lstStyle/>
          <a:p>
            <a:r>
              <a:rPr lang="en-US" smtClean="0">
                <a:solidFill>
                  <a:srgbClr val="33CC33"/>
                </a:solidFill>
              </a:rPr>
              <a:t>Formats for writing the documents</a:t>
            </a:r>
          </a:p>
          <a:p>
            <a:r>
              <a:rPr lang="en-US" smtClean="0">
                <a:solidFill>
                  <a:srgbClr val="33CC33"/>
                </a:solidFill>
              </a:rPr>
              <a:t>A program for displaying documents</a:t>
            </a:r>
          </a:p>
          <a:p>
            <a:r>
              <a:rPr lang="en-US" smtClean="0">
                <a:solidFill>
                  <a:srgbClr val="33CC33"/>
                </a:solidFill>
              </a:rPr>
              <a:t>Unique names for the documents</a:t>
            </a:r>
          </a:p>
          <a:p>
            <a:r>
              <a:rPr lang="en-US" smtClean="0">
                <a:solidFill>
                  <a:srgbClr val="33CC33"/>
                </a:solidFill>
              </a:rPr>
              <a:t>A way to find documents</a:t>
            </a:r>
          </a:p>
          <a:p>
            <a:r>
              <a:rPr lang="en-US" smtClean="0">
                <a:solidFill>
                  <a:srgbClr val="33CC33"/>
                </a:solidFill>
              </a:rPr>
              <a:t>A system for delivering documents</a:t>
            </a:r>
          </a:p>
          <a:p>
            <a:pPr lvl="1"/>
            <a:r>
              <a:rPr lang="en-US" smtClean="0">
                <a:solidFill>
                  <a:srgbClr val="33CC33"/>
                </a:solidFill>
              </a:rPr>
              <a:t>Architecture</a:t>
            </a:r>
          </a:p>
          <a:p>
            <a:pPr lvl="1"/>
            <a:r>
              <a:rPr lang="en-US" smtClean="0"/>
              <a:t>Efficient implementation</a:t>
            </a:r>
          </a:p>
          <a:p>
            <a:r>
              <a:rPr lang="en-US" smtClean="0">
                <a:solidFill>
                  <a:srgbClr val="FF9900"/>
                </a:solidFill>
              </a:rPr>
              <a:t>A protocol for transferring documents</a:t>
            </a:r>
          </a:p>
          <a:p>
            <a:r>
              <a:rPr lang="en-US" smtClean="0"/>
              <a:t>A way to make content dynamic</a:t>
            </a:r>
          </a:p>
          <a:p>
            <a:pPr lvl="1"/>
            <a:r>
              <a:rPr lang="en-US" smtClean="0"/>
              <a:t>Programming model</a:t>
            </a:r>
          </a:p>
          <a:p>
            <a:pPr lvl="1"/>
            <a:r>
              <a:rPr lang="en-US" smtClean="0"/>
              <a:t>Keeping state</a:t>
            </a:r>
            <a:endParaRPr lang="en-US"/>
          </a:p>
        </p:txBody>
      </p:sp>
      <p:sp>
        <p:nvSpPr>
          <p:cNvPr id="4" name="Slide Number Placeholder 3"/>
          <p:cNvSpPr>
            <a:spLocks noGrp="1"/>
          </p:cNvSpPr>
          <p:nvPr>
            <p:ph type="sldNum" sz="quarter" idx="10"/>
          </p:nvPr>
        </p:nvSpPr>
        <p:spPr>
          <a:xfrm>
            <a:off x="6858000" y="6400800"/>
            <a:ext cx="1905000" cy="457200"/>
          </a:xfrm>
        </p:spPr>
        <p:txBody>
          <a:bodyPr/>
          <a:lstStyle/>
          <a:p>
            <a:fld id="{103F590D-1EE3-4679-BAB2-47D8C4772F51}" type="slidenum">
              <a:rPr lang="en-GB" smtClean="0"/>
              <a:pPr/>
              <a:t>34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7779703" y="1502979"/>
            <a:ext cx="832279" cy="400110"/>
          </a:xfrm>
          <a:prstGeom prst="rect">
            <a:avLst/>
          </a:prstGeom>
          <a:noFill/>
        </p:spPr>
        <p:txBody>
          <a:bodyPr wrap="none" rtlCol="0">
            <a:spAutoFit/>
          </a:bodyPr>
          <a:lstStyle/>
          <a:p>
            <a:r>
              <a:rPr lang="en-US" smtClean="0">
                <a:solidFill>
                  <a:srgbClr val="33CC33"/>
                </a:solidFill>
              </a:rPr>
              <a:t>HTML</a:t>
            </a:r>
            <a:endParaRPr lang="en-US">
              <a:solidFill>
                <a:srgbClr val="33CC33"/>
              </a:solidFill>
            </a:endParaRPr>
          </a:p>
        </p:txBody>
      </p:sp>
      <p:sp>
        <p:nvSpPr>
          <p:cNvPr id="15" name="TextBox 14"/>
          <p:cNvSpPr txBox="1"/>
          <p:nvPr/>
        </p:nvSpPr>
        <p:spPr>
          <a:xfrm>
            <a:off x="7519746" y="1996963"/>
            <a:ext cx="1099981" cy="400110"/>
          </a:xfrm>
          <a:prstGeom prst="rect">
            <a:avLst/>
          </a:prstGeom>
          <a:noFill/>
        </p:spPr>
        <p:txBody>
          <a:bodyPr wrap="none" rtlCol="0">
            <a:spAutoFit/>
          </a:bodyPr>
          <a:lstStyle/>
          <a:p>
            <a:r>
              <a:rPr lang="en-US" smtClean="0">
                <a:solidFill>
                  <a:srgbClr val="33CC33"/>
                </a:solidFill>
              </a:rPr>
              <a:t>Browser</a:t>
            </a:r>
            <a:endParaRPr lang="en-US">
              <a:solidFill>
                <a:srgbClr val="33CC33"/>
              </a:solidFill>
            </a:endParaRPr>
          </a:p>
        </p:txBody>
      </p:sp>
      <p:grpSp>
        <p:nvGrpSpPr>
          <p:cNvPr id="7" name="Group 6"/>
          <p:cNvGrpSpPr/>
          <p:nvPr/>
        </p:nvGrpSpPr>
        <p:grpSpPr>
          <a:xfrm rot="3600000">
            <a:off x="8159287" y="5367670"/>
            <a:ext cx="698320" cy="419100"/>
            <a:chOff x="6143624" y="2514600"/>
            <a:chExt cx="698320" cy="419100"/>
          </a:xfrm>
        </p:grpSpPr>
        <p:sp>
          <p:nvSpPr>
            <p:cNvPr id="19" name="Right Arrow 18"/>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0" name="TextBox 19"/>
            <p:cNvSpPr txBox="1"/>
            <p:nvPr/>
          </p:nvSpPr>
          <p:spPr>
            <a:xfrm>
              <a:off x="6315838" y="2600326"/>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sp>
        <p:nvSpPr>
          <p:cNvPr id="11" name="TextBox 10"/>
          <p:cNvSpPr txBox="1"/>
          <p:nvPr/>
        </p:nvSpPr>
        <p:spPr>
          <a:xfrm>
            <a:off x="7152612" y="2527739"/>
            <a:ext cx="1445332" cy="400110"/>
          </a:xfrm>
          <a:prstGeom prst="rect">
            <a:avLst/>
          </a:prstGeom>
          <a:noFill/>
        </p:spPr>
        <p:txBody>
          <a:bodyPr wrap="none" rtlCol="0">
            <a:spAutoFit/>
          </a:bodyPr>
          <a:lstStyle/>
          <a:p>
            <a:r>
              <a:rPr lang="en-US" smtClean="0">
                <a:solidFill>
                  <a:srgbClr val="33CC33"/>
                </a:solidFill>
              </a:rPr>
              <a:t>URIs, URLs</a:t>
            </a:r>
            <a:endParaRPr lang="en-US">
              <a:solidFill>
                <a:srgbClr val="33CC33"/>
              </a:solidFill>
            </a:endParaRPr>
          </a:p>
        </p:txBody>
      </p:sp>
      <p:sp>
        <p:nvSpPr>
          <p:cNvPr id="12" name="TextBox 11"/>
          <p:cNvSpPr txBox="1"/>
          <p:nvPr/>
        </p:nvSpPr>
        <p:spPr>
          <a:xfrm>
            <a:off x="7922113" y="3005959"/>
            <a:ext cx="673582" cy="400110"/>
          </a:xfrm>
          <a:prstGeom prst="rect">
            <a:avLst/>
          </a:prstGeom>
          <a:noFill/>
        </p:spPr>
        <p:txBody>
          <a:bodyPr wrap="none" rtlCol="0">
            <a:spAutoFit/>
          </a:bodyPr>
          <a:lstStyle/>
          <a:p>
            <a:r>
              <a:rPr lang="en-US" smtClean="0">
                <a:solidFill>
                  <a:srgbClr val="33CC33"/>
                </a:solidFill>
              </a:rPr>
              <a:t>DNS</a:t>
            </a:r>
            <a:endParaRPr lang="en-US">
              <a:solidFill>
                <a:srgbClr val="33CC33"/>
              </a:solidFill>
            </a:endParaRPr>
          </a:p>
        </p:txBody>
      </p:sp>
      <p:sp>
        <p:nvSpPr>
          <p:cNvPr id="13" name="TextBox 12"/>
          <p:cNvSpPr txBox="1"/>
          <p:nvPr/>
        </p:nvSpPr>
        <p:spPr>
          <a:xfrm>
            <a:off x="7871919" y="4808485"/>
            <a:ext cx="784510" cy="400110"/>
          </a:xfrm>
          <a:prstGeom prst="rect">
            <a:avLst/>
          </a:prstGeom>
          <a:noFill/>
        </p:spPr>
        <p:txBody>
          <a:bodyPr wrap="none" rtlCol="0">
            <a:spAutoFit/>
          </a:bodyPr>
          <a:lstStyle/>
          <a:p>
            <a:r>
              <a:rPr lang="en-US" smtClean="0">
                <a:solidFill>
                  <a:srgbClr val="FF9900"/>
                </a:solidFill>
              </a:rPr>
              <a:t>HTTP</a:t>
            </a:r>
            <a:endParaRPr lang="en-US">
              <a:solidFill>
                <a:srgbClr val="FF9900"/>
              </a:solidFill>
            </a:endParaRPr>
          </a:p>
        </p:txBody>
      </p:sp>
      <p:sp>
        <p:nvSpPr>
          <p:cNvPr id="14" name="TextBox 13"/>
          <p:cNvSpPr txBox="1"/>
          <p:nvPr/>
        </p:nvSpPr>
        <p:spPr>
          <a:xfrm>
            <a:off x="6304989" y="3978166"/>
            <a:ext cx="2383858" cy="400110"/>
          </a:xfrm>
          <a:prstGeom prst="rect">
            <a:avLst/>
          </a:prstGeom>
          <a:noFill/>
        </p:spPr>
        <p:txBody>
          <a:bodyPr wrap="none" rtlCol="0">
            <a:spAutoFit/>
          </a:bodyPr>
          <a:lstStyle/>
          <a:p>
            <a:r>
              <a:rPr lang="en-US" smtClean="0">
                <a:solidFill>
                  <a:srgbClr val="33CC33"/>
                </a:solidFill>
              </a:rPr>
              <a:t>Client/server model</a:t>
            </a:r>
            <a:endParaRPr lang="en-US">
              <a:solidFill>
                <a:srgbClr val="33CC33"/>
              </a:solidFill>
            </a:endParaRPr>
          </a:p>
        </p:txBody>
      </p:sp>
    </p:spTree>
    <p:extLst>
      <p:ext uri="{BB962C8B-B14F-4D97-AF65-F5344CB8AC3E}">
        <p14:creationId xmlns:p14="http://schemas.microsoft.com/office/powerpoint/2010/main" val="308679072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HTTP protocol</a:t>
            </a:r>
            <a:endParaRPr lang="en-US"/>
          </a:p>
        </p:txBody>
      </p:sp>
      <p:sp>
        <p:nvSpPr>
          <p:cNvPr id="3" name="Content Placeholder 2"/>
          <p:cNvSpPr>
            <a:spLocks noGrp="1"/>
          </p:cNvSpPr>
          <p:nvPr>
            <p:ph idx="1"/>
          </p:nvPr>
        </p:nvSpPr>
        <p:spPr>
          <a:xfrm>
            <a:off x="990600" y="1629104"/>
            <a:ext cx="7722476" cy="4651116"/>
          </a:xfrm>
        </p:spPr>
        <p:txBody>
          <a:bodyPr/>
          <a:lstStyle/>
          <a:p>
            <a:r>
              <a:rPr lang="en-US" smtClean="0"/>
              <a:t>How to communicate with a web server?</a:t>
            </a:r>
          </a:p>
          <a:p>
            <a:pPr lvl="1"/>
            <a:r>
              <a:rPr lang="en-US" smtClean="0"/>
              <a:t>Use the HyperText Transfer Protocol (</a:t>
            </a:r>
            <a:r>
              <a:rPr lang="en-US" smtClean="0">
                <a:solidFill>
                  <a:srgbClr val="FF9900"/>
                </a:solidFill>
              </a:rPr>
              <a:t>HTTP</a:t>
            </a:r>
            <a:r>
              <a:rPr lang="en-US" smtClean="0"/>
              <a:t>)</a:t>
            </a:r>
          </a:p>
          <a:p>
            <a:pPr lvl="1"/>
            <a:endParaRPr lang="en-US" sz="1600" smtClean="0"/>
          </a:p>
          <a:p>
            <a:r>
              <a:rPr lang="en-US" smtClean="0"/>
              <a:t>A very simple protocol</a:t>
            </a:r>
          </a:p>
          <a:p>
            <a:pPr lvl="1"/>
            <a:r>
              <a:rPr lang="en-US" smtClean="0"/>
              <a:t>First specified in 1990</a:t>
            </a:r>
          </a:p>
          <a:p>
            <a:pPr lvl="1"/>
            <a:r>
              <a:rPr lang="en-US" smtClean="0"/>
              <a:t>Runs on top of TCP/IP</a:t>
            </a:r>
          </a:p>
          <a:p>
            <a:pPr lvl="1"/>
            <a:r>
              <a:rPr lang="en-US" smtClean="0"/>
              <a:t>Default port 80 (unsecure), or 443 (secure, with SSL)</a:t>
            </a:r>
          </a:p>
          <a:p>
            <a:pPr lvl="1"/>
            <a:r>
              <a:rPr lang="en-US" smtClean="0"/>
              <a:t>Originally stateless (HTTP/1.0), but current version (HTTP/1.1) added support for persistent connections</a:t>
            </a:r>
          </a:p>
          <a:p>
            <a:pPr lvl="2"/>
            <a:r>
              <a:rPr lang="en-US" smtClean="0"/>
              <a:t>Why?</a:t>
            </a:r>
          </a:p>
          <a:p>
            <a:pPr lvl="2"/>
            <a:endParaRPr lang="en-US" smtClean="0"/>
          </a:p>
          <a:p>
            <a:r>
              <a:rPr lang="en-US" smtClean="0"/>
              <a:t>Development continues (e.g., SPDY)</a:t>
            </a:r>
          </a:p>
          <a:p>
            <a:pPr lvl="1"/>
            <a:r>
              <a:rPr lang="en-US" smtClean="0"/>
              <a:t>The current proposal for HTTP 2.0 is based on this!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35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4608349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A simple HTTP request</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29" name="Group 28"/>
          <p:cNvGrpSpPr/>
          <p:nvPr/>
        </p:nvGrpSpPr>
        <p:grpSpPr>
          <a:xfrm>
            <a:off x="1870842" y="2165129"/>
            <a:ext cx="5602304" cy="1395800"/>
            <a:chOff x="1870842" y="2165129"/>
            <a:chExt cx="5602304" cy="1395800"/>
          </a:xfrm>
        </p:grpSpPr>
        <p:cxnSp>
          <p:nvCxnSpPr>
            <p:cNvPr id="8" name="Straight Arrow Connector 7"/>
            <p:cNvCxnSpPr/>
            <p:nvPr/>
          </p:nvCxnSpPr>
          <p:spPr bwMode="auto">
            <a:xfrm>
              <a:off x="1870842" y="3559341"/>
              <a:ext cx="5580993" cy="1588"/>
            </a:xfrm>
            <a:prstGeom prst="straightConnector1">
              <a:avLst/>
            </a:prstGeom>
            <a:solidFill>
              <a:schemeClr val="accent1"/>
            </a:solidFill>
            <a:ln w="19050" cap="flat" cmpd="sng" algn="ctr">
              <a:solidFill>
                <a:schemeClr val="tx1"/>
              </a:solidFill>
              <a:prstDash val="solid"/>
              <a:round/>
              <a:headEnd type="arrow" w="med" len="med"/>
              <a:tailEnd type="none" w="med" len="med"/>
            </a:ln>
            <a:effectLst/>
          </p:spPr>
        </p:cxnSp>
        <p:sp>
          <p:nvSpPr>
            <p:cNvPr id="9" name="TextBox 8"/>
            <p:cNvSpPr txBox="1"/>
            <p:nvPr/>
          </p:nvSpPr>
          <p:spPr>
            <a:xfrm>
              <a:off x="2133223" y="2165129"/>
              <a:ext cx="5339923" cy="1212640"/>
            </a:xfrm>
            <a:prstGeom prst="rect">
              <a:avLst/>
            </a:prstGeom>
            <a:noFill/>
          </p:spPr>
          <p:txBody>
            <a:bodyPr wrap="square" rtlCol="0">
              <a:spAutoFit/>
            </a:bodyPr>
            <a:lstStyle/>
            <a:p>
              <a:pPr algn="l"/>
              <a:r>
                <a:rPr lang="en-US" sz="1400" b="1" dirty="0" smtClean="0">
                  <a:latin typeface="Courier New" pitchFamily="49" charset="0"/>
                  <a:cs typeface="Courier New" pitchFamily="49" charset="0"/>
                </a:rPr>
                <a:t>GET </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marco.canini</a:t>
              </a:r>
              <a:r>
                <a:rPr lang="en-US" sz="1400" b="1" dirty="0">
                  <a:latin typeface="Courier New" pitchFamily="49" charset="0"/>
                  <a:cs typeface="Courier New" pitchFamily="49" charset="0"/>
                </a:rPr>
                <a:t>/ingi2145/</a:t>
              </a:r>
              <a:r>
                <a:rPr lang="en-US" sz="1400" b="1" dirty="0" err="1">
                  <a:latin typeface="Courier New" pitchFamily="49" charset="0"/>
                  <a:cs typeface="Courier New" pitchFamily="49" charset="0"/>
                </a:rPr>
                <a:t>test.html</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HTTP/1.1</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Host: </a:t>
              </a:r>
              <a:r>
                <a:rPr lang="en-US" sz="1400" b="1" dirty="0" err="1" smtClean="0">
                  <a:latin typeface="Courier New" pitchFamily="49" charset="0"/>
                  <a:cs typeface="Courier New" pitchFamily="49" charset="0"/>
                </a:rPr>
                <a:t>perso.uclouvain.be</a:t>
              </a:r>
              <a:endParaRPr lang="en-US" sz="1400" b="1" dirty="0" smtClean="0">
                <a:latin typeface="Courier New" pitchFamily="49" charset="0"/>
                <a:cs typeface="Courier New" pitchFamily="49" charset="0"/>
              </a:endParaRPr>
            </a:p>
            <a:p>
              <a:pPr algn="l"/>
              <a:r>
                <a:rPr lang="en-US" sz="1400" b="1" dirty="0" smtClean="0">
                  <a:latin typeface="Courier New" pitchFamily="49" charset="0"/>
                  <a:cs typeface="Courier New" pitchFamily="49" charset="0"/>
                </a:rPr>
                <a:t>Accept</a:t>
              </a:r>
              <a:r>
                <a:rPr lang="en-US" sz="1400" b="1" dirty="0" smtClean="0">
                  <a:latin typeface="Courier New" pitchFamily="49" charset="0"/>
                  <a:cs typeface="Courier New" pitchFamily="49" charset="0"/>
                </a:rPr>
                <a:t>: */*</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User</a:t>
              </a:r>
              <a:r>
                <a:rPr lang="en-US" sz="1400" b="1" dirty="0" smtClean="0">
                  <a:latin typeface="Courier New" pitchFamily="49" charset="0"/>
                  <a:cs typeface="Courier New" pitchFamily="49" charset="0"/>
                </a:rPr>
                <a:t>-Agent: Mozilla/5.0 (...)</a:t>
              </a:r>
              <a:br>
                <a:rPr lang="en-US" sz="1400" b="1" dirty="0" smtClean="0">
                  <a:latin typeface="Courier New" pitchFamily="49" charset="0"/>
                  <a:cs typeface="Courier New" pitchFamily="49" charset="0"/>
                </a:rPr>
              </a:br>
              <a:r>
                <a:rPr lang="en-US" sz="1400" b="1" dirty="0">
                  <a:latin typeface="Courier New" pitchFamily="49" charset="0"/>
                  <a:cs typeface="Courier New" pitchFamily="49" charset="0"/>
                </a:rPr>
                <a:t>If-Modified-Since: Wed, 26 Nov 2014 14:</a:t>
              </a:r>
              <a:r>
                <a:rPr lang="en-US" sz="1400" b="1" dirty="0" smtClean="0">
                  <a:latin typeface="Courier New" pitchFamily="49" charset="0"/>
                  <a:cs typeface="Courier New" pitchFamily="49" charset="0"/>
                </a:rPr>
                <a:t>12:37 </a:t>
              </a:r>
              <a:r>
                <a:rPr lang="en-US" sz="1400" b="1" dirty="0">
                  <a:latin typeface="Courier New" pitchFamily="49" charset="0"/>
                  <a:cs typeface="Courier New" pitchFamily="49" charset="0"/>
                </a:rPr>
                <a:t>GMT</a:t>
              </a:r>
              <a:endParaRPr lang="en-US" sz="1400" b="1" dirty="0">
                <a:latin typeface="Courier New" pitchFamily="49" charset="0"/>
                <a:cs typeface="Courier New" pitchFamily="49" charset="0"/>
              </a:endParaRPr>
            </a:p>
          </p:txBody>
        </p:sp>
      </p:grpSp>
      <p:grpSp>
        <p:nvGrpSpPr>
          <p:cNvPr id="32" name="Group 31"/>
          <p:cNvGrpSpPr/>
          <p:nvPr/>
        </p:nvGrpSpPr>
        <p:grpSpPr>
          <a:xfrm>
            <a:off x="1860332" y="3785313"/>
            <a:ext cx="5633545" cy="2657157"/>
            <a:chOff x="1860332" y="3785313"/>
            <a:chExt cx="5633545" cy="2657157"/>
          </a:xfrm>
        </p:grpSpPr>
        <p:cxnSp>
          <p:nvCxnSpPr>
            <p:cNvPr id="7" name="Straight Arrow Connector 6"/>
            <p:cNvCxnSpPr/>
            <p:nvPr/>
          </p:nvCxnSpPr>
          <p:spPr bwMode="auto">
            <a:xfrm>
              <a:off x="1860332" y="3785313"/>
              <a:ext cx="563354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0" name="TextBox 9"/>
            <p:cNvSpPr txBox="1"/>
            <p:nvPr/>
          </p:nvSpPr>
          <p:spPr>
            <a:xfrm>
              <a:off x="2148990" y="3894080"/>
              <a:ext cx="5248414" cy="2548390"/>
            </a:xfrm>
            <a:prstGeom prst="rect">
              <a:avLst/>
            </a:prstGeom>
            <a:noFill/>
          </p:spPr>
          <p:txBody>
            <a:bodyPr wrap="none" rtlCol="0">
              <a:spAutoFit/>
            </a:bodyPr>
            <a:lstStyle/>
            <a:p>
              <a:pPr algn="l"/>
              <a:r>
                <a:rPr lang="en-US" sz="1400" b="1" dirty="0" smtClean="0">
                  <a:latin typeface="Courier New" pitchFamily="49" charset="0"/>
                  <a:cs typeface="Courier New" pitchFamily="49" charset="0"/>
                </a:rPr>
                <a:t>HTTP/1.1 200 OK</a:t>
              </a:r>
              <a:br>
                <a:rPr lang="en-US" sz="1400" b="1" dirty="0" smtClean="0">
                  <a:latin typeface="Courier New" pitchFamily="49" charset="0"/>
                  <a:cs typeface="Courier New" pitchFamily="49" charset="0"/>
                </a:rPr>
              </a:br>
              <a:r>
                <a:rPr lang="en-US" sz="1400" b="1" dirty="0">
                  <a:latin typeface="Courier New" pitchFamily="49" charset="0"/>
                  <a:cs typeface="Courier New" pitchFamily="49" charset="0"/>
                </a:rPr>
                <a:t>Date: Wed, 26 Nov 2014 14:18:19 </a:t>
              </a:r>
              <a:r>
                <a:rPr lang="en-US" sz="1400" b="1" dirty="0" smtClean="0">
                  <a:latin typeface="Courier New" pitchFamily="49" charset="0"/>
                  <a:cs typeface="Courier New" pitchFamily="49" charset="0"/>
                </a:rPr>
                <a:t>GMT</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Server</a:t>
              </a:r>
              <a:r>
                <a:rPr lang="en-US" sz="1400" b="1" dirty="0">
                  <a:latin typeface="Courier New" pitchFamily="49" charset="0"/>
                  <a:cs typeface="Courier New" pitchFamily="49" charset="0"/>
                </a:rPr>
                <a:t>: Apache/2.2.3 (</a:t>
              </a:r>
              <a:r>
                <a:rPr lang="en-US" sz="1400" b="1" dirty="0" err="1">
                  <a:latin typeface="Courier New" pitchFamily="49" charset="0"/>
                  <a:cs typeface="Courier New" pitchFamily="49" charset="0"/>
                </a:rPr>
                <a:t>CentOS</a:t>
              </a:r>
              <a:r>
                <a:rPr lang="en-US" sz="1400" b="1" dirty="0" smtClean="0">
                  <a:latin typeface="Courier New" pitchFamily="49" charset="0"/>
                  <a:cs typeface="Courier New" pitchFamily="49" charset="0"/>
                </a:rPr>
                <a:t>)</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Last</a:t>
              </a:r>
              <a:r>
                <a:rPr lang="en-US" sz="1400" b="1" dirty="0">
                  <a:latin typeface="Courier New" pitchFamily="49" charset="0"/>
                  <a:cs typeface="Courier New" pitchFamily="49" charset="0"/>
                </a:rPr>
                <a:t>-Modified: Wed, 26 Nov 2014 14:15:46 GMT</a:t>
              </a:r>
              <a:r>
                <a:rPr lang="en-US" sz="1400" b="1" dirty="0" smtClean="0">
                  <a:latin typeface="Courier New" pitchFamily="49" charset="0"/>
                  <a:cs typeface="Courier New" pitchFamily="49" charset="0"/>
                </a:rPr>
                <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Content</a:t>
              </a:r>
              <a:r>
                <a:rPr lang="en-US" sz="1400" b="1" dirty="0" smtClean="0">
                  <a:latin typeface="Courier New" pitchFamily="49" charset="0"/>
                  <a:cs typeface="Courier New" pitchFamily="49" charset="0"/>
                </a:rPr>
                <a:t>-Length: </a:t>
              </a:r>
              <a:r>
                <a:rPr lang="en-US" sz="1400" b="1" dirty="0" smtClean="0">
                  <a:latin typeface="Courier New" pitchFamily="49" charset="0"/>
                  <a:cs typeface="Courier New" pitchFamily="49" charset="0"/>
                </a:rPr>
                <a:t>103</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Content</a:t>
              </a:r>
              <a:r>
                <a:rPr lang="en-US" sz="1400" b="1" dirty="0">
                  <a:latin typeface="Courier New" pitchFamily="49" charset="0"/>
                  <a:cs typeface="Courier New" pitchFamily="49" charset="0"/>
                </a:rPr>
                <a:t>-Type: text/html</a:t>
              </a:r>
              <a:br>
                <a:rPr lang="en-US" sz="1400" b="1" dirty="0">
                  <a:latin typeface="Courier New" pitchFamily="49" charset="0"/>
                  <a:cs typeface="Courier New" pitchFamily="49" charset="0"/>
                </a:rPr>
              </a:br>
              <a:endParaRPr lang="en-US" sz="1400" b="1" dirty="0" smtClean="0">
                <a:latin typeface="Courier New" pitchFamily="49" charset="0"/>
                <a:cs typeface="Courier New" pitchFamily="49" charset="0"/>
              </a:endParaRPr>
            </a:p>
            <a:p>
              <a:pPr algn="l"/>
              <a:endParaRPr lang="en-US" sz="1400" b="1" dirty="0" smtClean="0">
                <a:latin typeface="Courier New" pitchFamily="49" charset="0"/>
                <a:cs typeface="Courier New" pitchFamily="49" charset="0"/>
              </a:endParaRPr>
            </a:p>
            <a:p>
              <a:pPr algn="l"/>
              <a:r>
                <a:rPr lang="en-US" sz="1400" b="1" dirty="0" smtClean="0">
                  <a:latin typeface="Courier New" pitchFamily="49" charset="0"/>
                  <a:cs typeface="Courier New" pitchFamily="49" charset="0"/>
                </a:rPr>
                <a:t>&lt;html&gt;&lt;head&gt;&lt;title&gt;Test document&lt;/title&gt;&lt;/head&gt;</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&lt;body&gt;&lt;h3&gt;Test&lt;/h3&gt;&lt;p&gt;This is a test&lt;/p&gt;&lt;/body&gt;</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&lt;/html&gt;</a:t>
              </a:r>
              <a:endParaRPr lang="en-US" sz="1400" b="1" dirty="0">
                <a:latin typeface="Courier New" pitchFamily="49" charset="0"/>
                <a:cs typeface="Courier New" pitchFamily="49" charset="0"/>
              </a:endParaRPr>
            </a:p>
          </p:txBody>
        </p:sp>
      </p:grpSp>
      <p:pic>
        <p:nvPicPr>
          <p:cNvPr id="15" name="Picture 14" descr="MCj04315760000[1]"/>
          <p:cNvPicPr>
            <a:picLocks noChangeAspect="1" noChangeArrowheads="1"/>
          </p:cNvPicPr>
          <p:nvPr/>
        </p:nvPicPr>
        <p:blipFill>
          <a:blip r:embed="rId2" cstate="print"/>
          <a:srcRect/>
          <a:stretch>
            <a:fillRect/>
          </a:stretch>
        </p:blipFill>
        <p:spPr bwMode="auto">
          <a:xfrm>
            <a:off x="7510576" y="3248113"/>
            <a:ext cx="874712" cy="881062"/>
          </a:xfrm>
          <a:prstGeom prst="rect">
            <a:avLst/>
          </a:prstGeom>
          <a:noFill/>
        </p:spPr>
      </p:pic>
      <p:pic>
        <p:nvPicPr>
          <p:cNvPr id="16" name="Picture 19" descr="greenguy"/>
          <p:cNvPicPr>
            <a:picLocks noChangeAspect="1" noChangeArrowheads="1"/>
          </p:cNvPicPr>
          <p:nvPr/>
        </p:nvPicPr>
        <p:blipFill>
          <a:blip r:embed="rId3" cstate="print">
            <a:lum bright="14000" contrast="-10000"/>
          </a:blip>
          <a:srcRect/>
          <a:stretch>
            <a:fillRect/>
          </a:stretch>
        </p:blipFill>
        <p:spPr bwMode="auto">
          <a:xfrm flipH="1">
            <a:off x="8375660" y="3419094"/>
            <a:ext cx="541337" cy="541338"/>
          </a:xfrm>
          <a:prstGeom prst="rect">
            <a:avLst/>
          </a:prstGeom>
          <a:noFill/>
          <a:ln w="9525">
            <a:noFill/>
            <a:miter lim="800000"/>
            <a:headEnd/>
            <a:tailEnd/>
          </a:ln>
        </p:spPr>
      </p:pic>
      <p:pic>
        <p:nvPicPr>
          <p:cNvPr id="19" name="Picture 51" descr="MCj04316160000[1]"/>
          <p:cNvPicPr>
            <a:picLocks noChangeAspect="1" noChangeArrowheads="1"/>
          </p:cNvPicPr>
          <p:nvPr/>
        </p:nvPicPr>
        <p:blipFill>
          <a:blip r:embed="rId4" cstate="print"/>
          <a:srcRect/>
          <a:stretch>
            <a:fillRect/>
          </a:stretch>
        </p:blipFill>
        <p:spPr bwMode="auto">
          <a:xfrm>
            <a:off x="1004689" y="3333411"/>
            <a:ext cx="736519" cy="736600"/>
          </a:xfrm>
          <a:prstGeom prst="rect">
            <a:avLst/>
          </a:prstGeom>
          <a:noFill/>
          <a:ln w="9525">
            <a:noFill/>
            <a:miter lim="800000"/>
            <a:headEnd/>
            <a:tailEnd/>
          </a:ln>
        </p:spPr>
      </p:pic>
      <p:sp>
        <p:nvSpPr>
          <p:cNvPr id="20" name="Oval 19"/>
          <p:cNvSpPr/>
          <p:nvPr/>
        </p:nvSpPr>
        <p:spPr bwMode="auto">
          <a:xfrm>
            <a:off x="2175642" y="2154621"/>
            <a:ext cx="441435" cy="294289"/>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21" name="TextBox 20"/>
          <p:cNvSpPr txBox="1"/>
          <p:nvPr/>
        </p:nvSpPr>
        <p:spPr>
          <a:xfrm>
            <a:off x="1092008" y="1860331"/>
            <a:ext cx="859530" cy="338554"/>
          </a:xfrm>
          <a:prstGeom prst="rect">
            <a:avLst/>
          </a:prstGeom>
          <a:noFill/>
        </p:spPr>
        <p:txBody>
          <a:bodyPr wrap="none" rtlCol="0">
            <a:spAutoFit/>
          </a:bodyPr>
          <a:lstStyle/>
          <a:p>
            <a:r>
              <a:rPr lang="en-US" sz="1600" smtClean="0">
                <a:solidFill>
                  <a:srgbClr val="FF0000"/>
                </a:solidFill>
              </a:rPr>
              <a:t>Method</a:t>
            </a:r>
            <a:endParaRPr lang="en-US" sz="1600">
              <a:solidFill>
                <a:srgbClr val="FF0000"/>
              </a:solidFill>
            </a:endParaRPr>
          </a:p>
        </p:txBody>
      </p:sp>
      <p:cxnSp>
        <p:nvCxnSpPr>
          <p:cNvPr id="23" name="Straight Arrow Connector 22"/>
          <p:cNvCxnSpPr>
            <a:stCxn id="21" idx="3"/>
            <a:endCxn id="20" idx="2"/>
          </p:cNvCxnSpPr>
          <p:nvPr/>
        </p:nvCxnSpPr>
        <p:spPr bwMode="auto">
          <a:xfrm>
            <a:off x="1951538" y="2029608"/>
            <a:ext cx="224104" cy="27215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5" name="Rounded Rectangle 24"/>
          <p:cNvSpPr/>
          <p:nvPr/>
        </p:nvSpPr>
        <p:spPr bwMode="auto">
          <a:xfrm>
            <a:off x="2638098" y="2217511"/>
            <a:ext cx="3429160" cy="228555"/>
          </a:xfrm>
          <a:prstGeom prst="roundRect">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26" name="TextBox 25"/>
          <p:cNvSpPr txBox="1"/>
          <p:nvPr/>
        </p:nvSpPr>
        <p:spPr>
          <a:xfrm>
            <a:off x="3830104" y="1613337"/>
            <a:ext cx="522900" cy="338554"/>
          </a:xfrm>
          <a:prstGeom prst="rect">
            <a:avLst/>
          </a:prstGeom>
          <a:noFill/>
        </p:spPr>
        <p:txBody>
          <a:bodyPr wrap="none" rtlCol="0">
            <a:spAutoFit/>
          </a:bodyPr>
          <a:lstStyle/>
          <a:p>
            <a:r>
              <a:rPr lang="en-US" sz="1600" smtClean="0">
                <a:solidFill>
                  <a:srgbClr val="FF0000"/>
                </a:solidFill>
              </a:rPr>
              <a:t>URI</a:t>
            </a:r>
            <a:endParaRPr lang="en-US" sz="1600">
              <a:solidFill>
                <a:srgbClr val="FF0000"/>
              </a:solidFill>
            </a:endParaRPr>
          </a:p>
        </p:txBody>
      </p:sp>
      <p:cxnSp>
        <p:nvCxnSpPr>
          <p:cNvPr id="28" name="Straight Arrow Connector 27"/>
          <p:cNvCxnSpPr>
            <a:stCxn id="26" idx="2"/>
          </p:cNvCxnSpPr>
          <p:nvPr/>
        </p:nvCxnSpPr>
        <p:spPr bwMode="auto">
          <a:xfrm rot="5400000">
            <a:off x="3841531" y="1873066"/>
            <a:ext cx="171198" cy="328849"/>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30" name="Left Brace 29"/>
          <p:cNvSpPr/>
          <p:nvPr/>
        </p:nvSpPr>
        <p:spPr bwMode="auto">
          <a:xfrm>
            <a:off x="2017988" y="2411820"/>
            <a:ext cx="157654" cy="667711"/>
          </a:xfrm>
          <a:prstGeom prst="lef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31" name="TextBox 30"/>
          <p:cNvSpPr txBox="1"/>
          <p:nvPr/>
        </p:nvSpPr>
        <p:spPr>
          <a:xfrm>
            <a:off x="1044184" y="2538248"/>
            <a:ext cx="923651" cy="338554"/>
          </a:xfrm>
          <a:prstGeom prst="rect">
            <a:avLst/>
          </a:prstGeom>
          <a:noFill/>
        </p:spPr>
        <p:txBody>
          <a:bodyPr wrap="none" rtlCol="0">
            <a:spAutoFit/>
          </a:bodyPr>
          <a:lstStyle/>
          <a:p>
            <a:r>
              <a:rPr lang="en-US" sz="1600" smtClean="0">
                <a:solidFill>
                  <a:srgbClr val="FF0000"/>
                </a:solidFill>
              </a:rPr>
              <a:t>Headers</a:t>
            </a:r>
            <a:endParaRPr lang="en-US" sz="1600">
              <a:solidFill>
                <a:srgbClr val="FF0000"/>
              </a:solidFill>
            </a:endParaRPr>
          </a:p>
        </p:txBody>
      </p:sp>
      <p:sp>
        <p:nvSpPr>
          <p:cNvPr id="33" name="Oval 32"/>
          <p:cNvSpPr/>
          <p:nvPr/>
        </p:nvSpPr>
        <p:spPr bwMode="auto">
          <a:xfrm>
            <a:off x="3105808" y="3873063"/>
            <a:ext cx="793531" cy="294289"/>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34" name="TextBox 33"/>
          <p:cNvSpPr txBox="1"/>
          <p:nvPr/>
        </p:nvSpPr>
        <p:spPr>
          <a:xfrm>
            <a:off x="4584197" y="3846785"/>
            <a:ext cx="748923" cy="338554"/>
          </a:xfrm>
          <a:prstGeom prst="rect">
            <a:avLst/>
          </a:prstGeom>
          <a:noFill/>
        </p:spPr>
        <p:txBody>
          <a:bodyPr wrap="none" rtlCol="0">
            <a:spAutoFit/>
          </a:bodyPr>
          <a:lstStyle/>
          <a:p>
            <a:r>
              <a:rPr lang="en-US" sz="1600" smtClean="0">
                <a:solidFill>
                  <a:srgbClr val="FF0000"/>
                </a:solidFill>
              </a:rPr>
              <a:t>Status</a:t>
            </a:r>
            <a:endParaRPr lang="en-US" sz="1600">
              <a:solidFill>
                <a:srgbClr val="FF0000"/>
              </a:solidFill>
            </a:endParaRPr>
          </a:p>
        </p:txBody>
      </p:sp>
      <p:cxnSp>
        <p:nvCxnSpPr>
          <p:cNvPr id="36" name="Straight Arrow Connector 35"/>
          <p:cNvCxnSpPr>
            <a:stCxn id="34" idx="1"/>
            <a:endCxn id="33" idx="6"/>
          </p:cNvCxnSpPr>
          <p:nvPr/>
        </p:nvCxnSpPr>
        <p:spPr bwMode="auto">
          <a:xfrm rot="10800000" flipV="1">
            <a:off x="3899339" y="4016062"/>
            <a:ext cx="684858" cy="4146"/>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37" name="Left Brace 36"/>
          <p:cNvSpPr/>
          <p:nvPr/>
        </p:nvSpPr>
        <p:spPr bwMode="auto">
          <a:xfrm>
            <a:off x="2065283" y="4140773"/>
            <a:ext cx="162909" cy="1009296"/>
          </a:xfrm>
          <a:prstGeom prst="lef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38" name="TextBox 37"/>
          <p:cNvSpPr txBox="1"/>
          <p:nvPr/>
        </p:nvSpPr>
        <p:spPr>
          <a:xfrm>
            <a:off x="1091480" y="4477408"/>
            <a:ext cx="923651" cy="338554"/>
          </a:xfrm>
          <a:prstGeom prst="rect">
            <a:avLst/>
          </a:prstGeom>
          <a:noFill/>
        </p:spPr>
        <p:txBody>
          <a:bodyPr wrap="none" rtlCol="0">
            <a:spAutoFit/>
          </a:bodyPr>
          <a:lstStyle/>
          <a:p>
            <a:r>
              <a:rPr lang="en-US" sz="1600" smtClean="0">
                <a:solidFill>
                  <a:srgbClr val="FF0000"/>
                </a:solidFill>
              </a:rPr>
              <a:t>Headers</a:t>
            </a:r>
            <a:endParaRPr lang="en-US" sz="1600">
              <a:solidFill>
                <a:srgbClr val="FF0000"/>
              </a:solidFill>
            </a:endParaRPr>
          </a:p>
        </p:txBody>
      </p:sp>
      <p:sp>
        <p:nvSpPr>
          <p:cNvPr id="39" name="Rounded Rectangle 38"/>
          <p:cNvSpPr/>
          <p:nvPr/>
        </p:nvSpPr>
        <p:spPr bwMode="auto">
          <a:xfrm>
            <a:off x="2170387" y="5491654"/>
            <a:ext cx="5176343" cy="646387"/>
          </a:xfrm>
          <a:prstGeom prst="roundRect">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40" name="TextBox 39"/>
          <p:cNvSpPr txBox="1"/>
          <p:nvPr/>
        </p:nvSpPr>
        <p:spPr>
          <a:xfrm>
            <a:off x="6957760" y="4966139"/>
            <a:ext cx="1835759" cy="338554"/>
          </a:xfrm>
          <a:prstGeom prst="rect">
            <a:avLst/>
          </a:prstGeom>
          <a:noFill/>
        </p:spPr>
        <p:txBody>
          <a:bodyPr wrap="none" rtlCol="0">
            <a:spAutoFit/>
          </a:bodyPr>
          <a:lstStyle/>
          <a:p>
            <a:r>
              <a:rPr lang="en-US" sz="1600" smtClean="0">
                <a:solidFill>
                  <a:srgbClr val="FF0000"/>
                </a:solidFill>
              </a:rPr>
              <a:t>Content (optional)</a:t>
            </a:r>
            <a:endParaRPr lang="en-US" sz="1600">
              <a:solidFill>
                <a:srgbClr val="FF0000"/>
              </a:solidFill>
            </a:endParaRPr>
          </a:p>
        </p:txBody>
      </p:sp>
      <p:cxnSp>
        <p:nvCxnSpPr>
          <p:cNvPr id="42" name="Straight Arrow Connector 41"/>
          <p:cNvCxnSpPr>
            <a:stCxn id="40" idx="1"/>
          </p:cNvCxnSpPr>
          <p:nvPr/>
        </p:nvCxnSpPr>
        <p:spPr bwMode="auto">
          <a:xfrm rot="10800000" flipV="1">
            <a:off x="5675586" y="5135416"/>
            <a:ext cx="1282174" cy="35098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238260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righ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5" grpId="0" animBg="1"/>
      <p:bldP spid="26" grpId="0"/>
      <p:bldP spid="30" grpId="0" animBg="1"/>
      <p:bldP spid="31" grpId="0"/>
      <p:bldP spid="33" grpId="0" animBg="1"/>
      <p:bldP spid="34" grpId="0"/>
      <p:bldP spid="37" grpId="0" animBg="1"/>
      <p:bldP spid="38" grpId="0"/>
      <p:bldP spid="39" grpId="0" animBg="1"/>
      <p:bldP spid="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HTTP methods</a:t>
            </a:r>
            <a:endParaRPr lang="en-US"/>
          </a:p>
        </p:txBody>
      </p:sp>
      <p:sp>
        <p:nvSpPr>
          <p:cNvPr id="3" name="Content Placeholder 2"/>
          <p:cNvSpPr>
            <a:spLocks noGrp="1"/>
          </p:cNvSpPr>
          <p:nvPr>
            <p:ph idx="1"/>
          </p:nvPr>
        </p:nvSpPr>
        <p:spPr>
          <a:xfrm>
            <a:off x="990600" y="1355834"/>
            <a:ext cx="7772400" cy="4835416"/>
          </a:xfrm>
        </p:spPr>
        <p:txBody>
          <a:bodyPr/>
          <a:lstStyle/>
          <a:p>
            <a:r>
              <a:rPr lang="en-US" smtClean="0"/>
              <a:t>GET</a:t>
            </a:r>
          </a:p>
          <a:p>
            <a:pPr lvl="1"/>
            <a:r>
              <a:rPr lang="en-US" smtClean="0"/>
              <a:t>Retrieve whatever information is identified by the URI</a:t>
            </a:r>
          </a:p>
          <a:p>
            <a:r>
              <a:rPr lang="en-US" smtClean="0"/>
              <a:t>HEAD</a:t>
            </a:r>
          </a:p>
          <a:p>
            <a:pPr lvl="1"/>
            <a:r>
              <a:rPr lang="en-US" smtClean="0"/>
              <a:t>Like GET, but retrieves only metadata, not the actual object</a:t>
            </a:r>
          </a:p>
          <a:p>
            <a:r>
              <a:rPr lang="en-US" smtClean="0"/>
              <a:t>PUT</a:t>
            </a:r>
          </a:p>
          <a:p>
            <a:pPr lvl="1"/>
            <a:r>
              <a:rPr lang="en-US" smtClean="0"/>
              <a:t>Store information under the specified URI</a:t>
            </a:r>
          </a:p>
          <a:p>
            <a:r>
              <a:rPr lang="en-US" smtClean="0"/>
              <a:t>DELETE</a:t>
            </a:r>
          </a:p>
          <a:p>
            <a:pPr lvl="1"/>
            <a:r>
              <a:rPr lang="en-US" smtClean="0"/>
              <a:t>Delete the information specified by the URI</a:t>
            </a:r>
          </a:p>
          <a:p>
            <a:r>
              <a:rPr lang="en-US" smtClean="0"/>
              <a:t>POST</a:t>
            </a:r>
          </a:p>
          <a:p>
            <a:pPr lvl="1"/>
            <a:r>
              <a:rPr lang="en-US" smtClean="0"/>
              <a:t>Adds new information to whatever is identified by the URI</a:t>
            </a:r>
          </a:p>
          <a:p>
            <a:pPr lvl="1"/>
            <a:r>
              <a:rPr lang="en-US" smtClean="0"/>
              <a:t>Intended, e.g., for newsgroup posts; today, used mostly to implement dynamic content via forms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37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0205948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6196365" y="1294077"/>
            <a:ext cx="3654810" cy="2578861"/>
          </a:xfrm>
          <a:prstGeom prst="rect">
            <a:avLst/>
          </a:prstGeom>
        </p:spPr>
      </p:pic>
      <p:sp>
        <p:nvSpPr>
          <p:cNvPr id="11" name="Content Placeholder 2"/>
          <p:cNvSpPr>
            <a:spLocks noGrp="1"/>
          </p:cNvSpPr>
          <p:nvPr>
            <p:ph idx="1"/>
          </p:nvPr>
        </p:nvSpPr>
        <p:spPr>
          <a:xfrm>
            <a:off x="990600" y="3930868"/>
            <a:ext cx="7772400" cy="536029"/>
          </a:xfrm>
        </p:spPr>
        <p:txBody>
          <a:bodyPr/>
          <a:lstStyle/>
          <a:p>
            <a:r>
              <a:rPr lang="en-US" smtClean="0"/>
              <a:t>What happens when we hit 'Search'?</a:t>
            </a:r>
          </a:p>
        </p:txBody>
      </p:sp>
      <p:sp>
        <p:nvSpPr>
          <p:cNvPr id="2" name="Title 1"/>
          <p:cNvSpPr>
            <a:spLocks noGrp="1"/>
          </p:cNvSpPr>
          <p:nvPr>
            <p:ph type="title"/>
          </p:nvPr>
        </p:nvSpPr>
        <p:spPr/>
        <p:txBody>
          <a:bodyPr/>
          <a:lstStyle/>
          <a:p>
            <a:r>
              <a:rPr lang="en-US" smtClean="0"/>
              <a:t>Forms and GET/POST</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043415" y="1545022"/>
            <a:ext cx="5112297" cy="2123658"/>
          </a:xfrm>
          <a:prstGeom prst="rect">
            <a:avLst/>
          </a:prstGeom>
          <a:noFill/>
          <a:ln>
            <a:solidFill>
              <a:schemeClr val="tx1"/>
            </a:solidFill>
          </a:ln>
        </p:spPr>
        <p:txBody>
          <a:bodyPr wrap="none" rtlCol="0">
            <a:spAutoFit/>
          </a:bodyPr>
          <a:lstStyle/>
          <a:p>
            <a:pPr algn="l"/>
            <a:r>
              <a:rPr lang="en-US" sz="1200" b="1" smtClean="0">
                <a:latin typeface="Courier New" pitchFamily="49" charset="0"/>
                <a:cs typeface="Courier New" pitchFamily="49" charset="0"/>
              </a:rPr>
              <a:t>&lt;html&gt;</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&lt;head&gt;&lt;title&gt;Web search&lt;/title&gt;&lt;/head&gt;</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&lt;body&gt;</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&lt;center&gt;&lt;h1&gt;Web search&lt;/h1&gt;</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&lt;form action="search.html" method="</a:t>
            </a:r>
            <a:r>
              <a:rPr lang="en-US" sz="1200" b="1" smtClean="0">
                <a:solidFill>
                  <a:srgbClr val="33CC33"/>
                </a:solidFill>
                <a:latin typeface="Courier New" pitchFamily="49" charset="0"/>
                <a:cs typeface="Courier New" pitchFamily="49" charset="0"/>
              </a:rPr>
              <a:t>      </a:t>
            </a:r>
            <a:r>
              <a:rPr lang="en-US" sz="1200" b="1" smtClean="0">
                <a:latin typeface="Courier New" pitchFamily="49" charset="0"/>
                <a:cs typeface="Courier New" pitchFamily="49" charset="0"/>
              </a:rPr>
              <a:t>"&gt;</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&lt;input type="text" size="40" name="term"&gt;&lt;br&gt;</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&lt;input type="submit" value="Search"&gt;</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&lt;input type="button" value="I'm Feeling Lucky"&gt;</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&lt;/form&gt;&lt;/center&gt;</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&lt;/body&gt;</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&lt;/html&gt;</a:t>
            </a:r>
            <a:endParaRPr lang="en-US" sz="1200" b="1">
              <a:latin typeface="Courier New" pitchFamily="49" charset="0"/>
              <a:cs typeface="Courier New" pitchFamily="49" charset="0"/>
            </a:endParaRPr>
          </a:p>
        </p:txBody>
      </p:sp>
      <p:sp>
        <p:nvSpPr>
          <p:cNvPr id="9" name="TextBox 8"/>
          <p:cNvSpPr txBox="1"/>
          <p:nvPr/>
        </p:nvSpPr>
        <p:spPr>
          <a:xfrm>
            <a:off x="5606175" y="4687613"/>
            <a:ext cx="2977097" cy="1674305"/>
          </a:xfrm>
          <a:prstGeom prst="rect">
            <a:avLst/>
          </a:prstGeom>
          <a:noFill/>
        </p:spPr>
        <p:txBody>
          <a:bodyPr wrap="none" rtlCol="0">
            <a:spAutoFit/>
          </a:bodyPr>
          <a:lstStyle/>
          <a:p>
            <a:pPr algn="l"/>
            <a:r>
              <a:rPr lang="en-US" smtClean="0"/>
              <a:t>With method="post":</a:t>
            </a:r>
          </a:p>
          <a:p>
            <a:pPr algn="l"/>
            <a:endParaRPr lang="en-US" smtClean="0"/>
          </a:p>
          <a:p>
            <a:pPr algn="l"/>
            <a:r>
              <a:rPr lang="en-US" sz="1400" b="1" smtClean="0">
                <a:solidFill>
                  <a:srgbClr val="33CC33"/>
                </a:solidFill>
                <a:latin typeface="Courier New" pitchFamily="49" charset="0"/>
                <a:cs typeface="Courier New" pitchFamily="49" charset="0"/>
              </a:rPr>
              <a:t>POST</a:t>
            </a:r>
            <a:r>
              <a:rPr lang="en-US" sz="1400" b="1" smtClean="0">
                <a:latin typeface="Courier New" pitchFamily="49" charset="0"/>
                <a:cs typeface="Courier New" pitchFamily="49" charset="0"/>
              </a:rPr>
              <a:t> /search.html HTTP/1.1</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Accept: text/html</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a:r>
            <a:br>
              <a:rPr lang="en-US" sz="1400" b="1" smtClean="0">
                <a:latin typeface="Courier New" pitchFamily="49" charset="0"/>
                <a:cs typeface="Courier New" pitchFamily="49" charset="0"/>
              </a:rPr>
            </a:br>
            <a:r>
              <a:rPr lang="en-US" sz="1400" b="1" smtClean="0">
                <a:solidFill>
                  <a:srgbClr val="FF0000"/>
                </a:solidFill>
                <a:latin typeface="Courier New" pitchFamily="49" charset="0"/>
                <a:cs typeface="Courier New" pitchFamily="49" charset="0"/>
              </a:rPr>
              <a:t>term=foo</a:t>
            </a:r>
            <a:endParaRPr lang="en-US" sz="1400" b="1">
              <a:solidFill>
                <a:srgbClr val="FF0000"/>
              </a:solidFill>
              <a:latin typeface="Courier New" pitchFamily="49" charset="0"/>
              <a:cs typeface="Courier New" pitchFamily="49" charset="0"/>
            </a:endParaRPr>
          </a:p>
        </p:txBody>
      </p:sp>
      <p:sp>
        <p:nvSpPr>
          <p:cNvPr id="10" name="TextBox 9"/>
          <p:cNvSpPr txBox="1"/>
          <p:nvPr/>
        </p:nvSpPr>
        <p:spPr>
          <a:xfrm>
            <a:off x="1554437" y="4692867"/>
            <a:ext cx="3836307" cy="1243417"/>
          </a:xfrm>
          <a:prstGeom prst="rect">
            <a:avLst/>
          </a:prstGeom>
          <a:noFill/>
        </p:spPr>
        <p:txBody>
          <a:bodyPr wrap="none" rtlCol="0">
            <a:spAutoFit/>
          </a:bodyPr>
          <a:lstStyle/>
          <a:p>
            <a:pPr algn="l"/>
            <a:r>
              <a:rPr lang="en-US" smtClean="0"/>
              <a:t>With method="get":</a:t>
            </a:r>
          </a:p>
          <a:p>
            <a:pPr algn="l"/>
            <a:endParaRPr lang="en-US" smtClean="0"/>
          </a:p>
          <a:p>
            <a:pPr algn="l"/>
            <a:r>
              <a:rPr lang="en-US" sz="1400" b="1" smtClean="0">
                <a:solidFill>
                  <a:srgbClr val="33CC33"/>
                </a:solidFill>
                <a:latin typeface="Courier New" pitchFamily="49" charset="0"/>
                <a:cs typeface="Courier New" pitchFamily="49" charset="0"/>
              </a:rPr>
              <a:t>GET</a:t>
            </a:r>
            <a:r>
              <a:rPr lang="en-US" sz="1400" b="1" smtClean="0">
                <a:latin typeface="Courier New" pitchFamily="49" charset="0"/>
                <a:cs typeface="Courier New" pitchFamily="49" charset="0"/>
              </a:rPr>
              <a:t> /search.html</a:t>
            </a:r>
            <a:r>
              <a:rPr lang="en-US" sz="1400" b="1" smtClean="0">
                <a:solidFill>
                  <a:srgbClr val="FF0000"/>
                </a:solidFill>
                <a:latin typeface="Courier New" pitchFamily="49" charset="0"/>
                <a:cs typeface="Courier New" pitchFamily="49" charset="0"/>
              </a:rPr>
              <a:t>?term=foo</a:t>
            </a:r>
            <a:r>
              <a:rPr lang="en-US" sz="1400" b="1" smtClean="0">
                <a:latin typeface="Courier New" pitchFamily="49" charset="0"/>
                <a:cs typeface="Courier New" pitchFamily="49" charset="0"/>
              </a:rPr>
              <a:t> HTTP/1.1</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Accept: text/html</a:t>
            </a:r>
            <a:endParaRPr lang="en-US" sz="1400" b="1">
              <a:latin typeface="Courier New" pitchFamily="49" charset="0"/>
              <a:cs typeface="Courier New" pitchFamily="49" charset="0"/>
            </a:endParaRPr>
          </a:p>
        </p:txBody>
      </p:sp>
      <p:sp>
        <p:nvSpPr>
          <p:cNvPr id="12" name="Oval 11"/>
          <p:cNvSpPr/>
          <p:nvPr/>
        </p:nvSpPr>
        <p:spPr bwMode="auto">
          <a:xfrm>
            <a:off x="4725191" y="2312276"/>
            <a:ext cx="557048" cy="199696"/>
          </a:xfrm>
          <a:prstGeom prst="ellipse">
            <a:avLst/>
          </a:prstGeom>
          <a:noFill/>
          <a:ln w="19050" cap="flat" cmpd="sng" algn="ctr">
            <a:solidFill>
              <a:srgbClr val="33CC33"/>
            </a:solidFill>
            <a:prstDash val="solid"/>
            <a:round/>
            <a:headEnd type="none" w="med" len="med"/>
            <a:tailEnd type="none" w="med" len="med"/>
          </a:ln>
          <a:effectLst/>
        </p:spPr>
        <p:txBody>
          <a:bodyPr rtlCol="0" anchor="ctr"/>
          <a:lstStyle/>
          <a:p>
            <a:pPr algn="ctr"/>
            <a:endParaRPr lang="en-US"/>
          </a:p>
        </p:txBody>
      </p:sp>
      <p:sp>
        <p:nvSpPr>
          <p:cNvPr id="13" name="TextBox 12"/>
          <p:cNvSpPr txBox="1"/>
          <p:nvPr/>
        </p:nvSpPr>
        <p:spPr>
          <a:xfrm>
            <a:off x="7029898" y="2498002"/>
            <a:ext cx="383438" cy="261610"/>
          </a:xfrm>
          <a:prstGeom prst="rect">
            <a:avLst/>
          </a:prstGeom>
          <a:noFill/>
        </p:spPr>
        <p:txBody>
          <a:bodyPr wrap="none" rtlCol="0">
            <a:spAutoFit/>
          </a:bodyPr>
          <a:lstStyle/>
          <a:p>
            <a:r>
              <a:rPr lang="en-US" sz="1100" dirty="0" smtClean="0"/>
              <a:t>foo</a:t>
            </a:r>
            <a:endParaRPr lang="en-US" sz="1100" dirty="0"/>
          </a:p>
        </p:txBody>
      </p:sp>
    </p:spTree>
    <p:extLst>
      <p:ext uri="{BB962C8B-B14F-4D97-AF65-F5344CB8AC3E}">
        <p14:creationId xmlns:p14="http://schemas.microsoft.com/office/powerpoint/2010/main" val="3200095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GET or POST?</a:t>
            </a:r>
            <a:endParaRPr lang="en-US"/>
          </a:p>
        </p:txBody>
      </p:sp>
      <p:sp>
        <p:nvSpPr>
          <p:cNvPr id="3" name="Content Placeholder 2"/>
          <p:cNvSpPr>
            <a:spLocks noGrp="1"/>
          </p:cNvSpPr>
          <p:nvPr>
            <p:ph idx="1"/>
          </p:nvPr>
        </p:nvSpPr>
        <p:spPr/>
        <p:txBody>
          <a:bodyPr/>
          <a:lstStyle/>
          <a:p>
            <a:r>
              <a:rPr lang="en-US" smtClean="0"/>
              <a:t>GET should be used for </a:t>
            </a:r>
            <a:r>
              <a:rPr lang="en-US" smtClean="0">
                <a:solidFill>
                  <a:srgbClr val="FF9900"/>
                </a:solidFill>
              </a:rPr>
              <a:t>idempotent requests</a:t>
            </a:r>
          </a:p>
          <a:p>
            <a:pPr lvl="1"/>
            <a:r>
              <a:rPr lang="en-US" smtClean="0"/>
              <a:t>Requests that are safe to re-execute without side-effects, such as making a purchase or committing an edit</a:t>
            </a:r>
          </a:p>
          <a:p>
            <a:pPr lvl="1"/>
            <a:r>
              <a:rPr lang="en-US" smtClean="0"/>
              <a:t>Browser warns user when resending a POST, but not a GET</a:t>
            </a:r>
          </a:p>
          <a:p>
            <a:pPr lvl="1"/>
            <a:endParaRPr lang="en-US" smtClean="0"/>
          </a:p>
          <a:p>
            <a:r>
              <a:rPr lang="en-US" smtClean="0"/>
              <a:t>GET has </a:t>
            </a:r>
            <a:r>
              <a:rPr lang="en-US" smtClean="0">
                <a:solidFill>
                  <a:srgbClr val="FF9900"/>
                </a:solidFill>
              </a:rPr>
              <a:t>length restrictions</a:t>
            </a:r>
          </a:p>
          <a:p>
            <a:pPr lvl="1"/>
            <a:r>
              <a:rPr lang="en-US" smtClean="0"/>
              <a:t>Data is put into the URL, whose length is restricted</a:t>
            </a:r>
          </a:p>
          <a:p>
            <a:pPr lvl="1"/>
            <a:endParaRPr lang="en-US" smtClean="0"/>
          </a:p>
          <a:p>
            <a:r>
              <a:rPr lang="en-US" smtClean="0"/>
              <a:t>GET should only be used with </a:t>
            </a:r>
            <a:r>
              <a:rPr lang="en-US" smtClean="0">
                <a:solidFill>
                  <a:srgbClr val="FF9900"/>
                </a:solidFill>
              </a:rPr>
              <a:t>text</a:t>
            </a:r>
          </a:p>
          <a:p>
            <a:pPr lvl="1"/>
            <a:r>
              <a:rPr lang="en-US" smtClean="0"/>
              <a:t>POST works with arbitrary data (including binaries)</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2606982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World Wide Web (WWW)</a:t>
            </a:r>
            <a:endParaRPr lang="en-US"/>
          </a:p>
        </p:txBody>
      </p:sp>
      <p:sp>
        <p:nvSpPr>
          <p:cNvPr id="3" name="Content Placeholder 2"/>
          <p:cNvSpPr>
            <a:spLocks noGrp="1"/>
          </p:cNvSpPr>
          <p:nvPr>
            <p:ph idx="1"/>
          </p:nvPr>
        </p:nvSpPr>
        <p:spPr>
          <a:xfrm>
            <a:off x="990600" y="4267200"/>
            <a:ext cx="7772400" cy="2154620"/>
          </a:xfrm>
        </p:spPr>
        <p:txBody>
          <a:bodyPr/>
          <a:lstStyle/>
          <a:p>
            <a:r>
              <a:rPr lang="en-US" smtClean="0"/>
              <a:t>A service that runs on the Internet</a:t>
            </a:r>
          </a:p>
          <a:p>
            <a:pPr lvl="1"/>
            <a:r>
              <a:rPr lang="en-US" smtClean="0"/>
              <a:t>Not identical to the Internet!</a:t>
            </a:r>
          </a:p>
          <a:p>
            <a:r>
              <a:rPr lang="en-US" smtClean="0"/>
              <a:t>A collection of </a:t>
            </a:r>
            <a:r>
              <a:rPr lang="en-US" smtClean="0">
                <a:solidFill>
                  <a:srgbClr val="FF9900"/>
                </a:solidFill>
              </a:rPr>
              <a:t>interconnected</a:t>
            </a:r>
            <a:r>
              <a:rPr lang="en-US" smtClean="0"/>
              <a:t> documents and other resources</a:t>
            </a:r>
          </a:p>
          <a:p>
            <a:pPr lvl="1"/>
            <a:r>
              <a:rPr lang="en-US" smtClean="0"/>
              <a:t>Not a hierarchy - any document can reference any other! </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38" name="Group 37"/>
          <p:cNvGrpSpPr/>
          <p:nvPr/>
        </p:nvGrpSpPr>
        <p:grpSpPr>
          <a:xfrm>
            <a:off x="279699" y="1398494"/>
            <a:ext cx="8573845" cy="2843185"/>
            <a:chOff x="279699" y="1398494"/>
            <a:chExt cx="8573845" cy="2843185"/>
          </a:xfrm>
        </p:grpSpPr>
        <p:pic>
          <p:nvPicPr>
            <p:cNvPr id="1026"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1699822" y="1589557"/>
              <a:ext cx="548526" cy="548526"/>
            </a:xfrm>
            <a:prstGeom prst="rect">
              <a:avLst/>
            </a:prstGeom>
            <a:noFill/>
          </p:spPr>
        </p:pic>
        <p:pic>
          <p:nvPicPr>
            <p:cNvPr id="7"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3390566" y="2064686"/>
              <a:ext cx="548526" cy="548526"/>
            </a:xfrm>
            <a:prstGeom prst="rect">
              <a:avLst/>
            </a:prstGeom>
            <a:noFill/>
          </p:spPr>
        </p:pic>
        <p:pic>
          <p:nvPicPr>
            <p:cNvPr id="8"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4876915" y="1754507"/>
              <a:ext cx="548526" cy="548526"/>
            </a:xfrm>
            <a:prstGeom prst="rect">
              <a:avLst/>
            </a:prstGeom>
            <a:noFill/>
          </p:spPr>
        </p:pic>
        <p:pic>
          <p:nvPicPr>
            <p:cNvPr id="9"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6255687" y="2380244"/>
              <a:ext cx="548526" cy="548526"/>
            </a:xfrm>
            <a:prstGeom prst="rect">
              <a:avLst/>
            </a:prstGeom>
            <a:noFill/>
          </p:spPr>
        </p:pic>
        <p:pic>
          <p:nvPicPr>
            <p:cNvPr id="10"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7537640" y="1672032"/>
              <a:ext cx="548526" cy="548526"/>
            </a:xfrm>
            <a:prstGeom prst="rect">
              <a:avLst/>
            </a:prstGeom>
            <a:noFill/>
          </p:spPr>
        </p:pic>
        <p:pic>
          <p:nvPicPr>
            <p:cNvPr id="11"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7388826" y="3190653"/>
              <a:ext cx="548526" cy="548526"/>
            </a:xfrm>
            <a:prstGeom prst="rect">
              <a:avLst/>
            </a:prstGeom>
            <a:noFill/>
          </p:spPr>
        </p:pic>
        <p:pic>
          <p:nvPicPr>
            <p:cNvPr id="12"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5508031" y="3568964"/>
              <a:ext cx="548526" cy="548526"/>
            </a:xfrm>
            <a:prstGeom prst="rect">
              <a:avLst/>
            </a:prstGeom>
            <a:noFill/>
          </p:spPr>
        </p:pic>
        <p:pic>
          <p:nvPicPr>
            <p:cNvPr id="13"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4369514" y="3323331"/>
              <a:ext cx="548526" cy="548526"/>
            </a:xfrm>
            <a:prstGeom prst="rect">
              <a:avLst/>
            </a:prstGeom>
            <a:noFill/>
          </p:spPr>
        </p:pic>
        <p:pic>
          <p:nvPicPr>
            <p:cNvPr id="14"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2746903" y="3454215"/>
              <a:ext cx="548526" cy="548526"/>
            </a:xfrm>
            <a:prstGeom prst="rect">
              <a:avLst/>
            </a:prstGeom>
            <a:noFill/>
          </p:spPr>
        </p:pic>
        <p:pic>
          <p:nvPicPr>
            <p:cNvPr id="15"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1048988" y="2993429"/>
              <a:ext cx="548526" cy="548526"/>
            </a:xfrm>
            <a:prstGeom prst="rect">
              <a:avLst/>
            </a:prstGeom>
            <a:noFill/>
          </p:spPr>
        </p:pic>
        <p:cxnSp>
          <p:nvCxnSpPr>
            <p:cNvPr id="19" name="Straight Arrow Connector 18"/>
            <p:cNvCxnSpPr>
              <a:stCxn id="1026" idx="3"/>
              <a:endCxn id="7" idx="1"/>
            </p:cNvCxnSpPr>
            <p:nvPr/>
          </p:nvCxnSpPr>
          <p:spPr bwMode="auto">
            <a:xfrm>
              <a:off x="2248348" y="1863820"/>
              <a:ext cx="1142218" cy="47512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1" name="Straight Arrow Connector 20"/>
            <p:cNvCxnSpPr>
              <a:stCxn id="7" idx="3"/>
              <a:endCxn id="8" idx="1"/>
            </p:cNvCxnSpPr>
            <p:nvPr/>
          </p:nvCxnSpPr>
          <p:spPr bwMode="auto">
            <a:xfrm flipV="1">
              <a:off x="3939092" y="2028770"/>
              <a:ext cx="937823" cy="31017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3" name="Straight Arrow Connector 22"/>
            <p:cNvCxnSpPr>
              <a:stCxn id="7" idx="2"/>
              <a:endCxn id="13" idx="1"/>
            </p:cNvCxnSpPr>
            <p:nvPr/>
          </p:nvCxnSpPr>
          <p:spPr bwMode="auto">
            <a:xfrm rot="16200000" flipH="1">
              <a:off x="3524980" y="2753060"/>
              <a:ext cx="984382" cy="70468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5" name="Straight Arrow Connector 24"/>
            <p:cNvCxnSpPr>
              <a:stCxn id="8" idx="3"/>
              <a:endCxn id="9" idx="1"/>
            </p:cNvCxnSpPr>
            <p:nvPr/>
          </p:nvCxnSpPr>
          <p:spPr bwMode="auto">
            <a:xfrm>
              <a:off x="5425441" y="2028770"/>
              <a:ext cx="830246" cy="62573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7" name="Straight Arrow Connector 26"/>
            <p:cNvCxnSpPr>
              <a:stCxn id="13" idx="3"/>
              <a:endCxn id="12" idx="1"/>
            </p:cNvCxnSpPr>
            <p:nvPr/>
          </p:nvCxnSpPr>
          <p:spPr bwMode="auto">
            <a:xfrm>
              <a:off x="4918040" y="3597594"/>
              <a:ext cx="589991" cy="24563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9" name="Straight Arrow Connector 28"/>
            <p:cNvCxnSpPr>
              <a:stCxn id="12" idx="0"/>
              <a:endCxn id="8" idx="2"/>
            </p:cNvCxnSpPr>
            <p:nvPr/>
          </p:nvCxnSpPr>
          <p:spPr bwMode="auto">
            <a:xfrm rot="16200000" flipV="1">
              <a:off x="4833771" y="2620441"/>
              <a:ext cx="1265931" cy="63111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1" name="Straight Arrow Connector 30"/>
            <p:cNvCxnSpPr>
              <a:stCxn id="12" idx="3"/>
              <a:endCxn id="11" idx="1"/>
            </p:cNvCxnSpPr>
            <p:nvPr/>
          </p:nvCxnSpPr>
          <p:spPr bwMode="auto">
            <a:xfrm flipV="1">
              <a:off x="6056557" y="3464916"/>
              <a:ext cx="1332269" cy="3783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3" name="Straight Arrow Connector 32"/>
            <p:cNvCxnSpPr>
              <a:stCxn id="10" idx="2"/>
              <a:endCxn id="11" idx="0"/>
            </p:cNvCxnSpPr>
            <p:nvPr/>
          </p:nvCxnSpPr>
          <p:spPr bwMode="auto">
            <a:xfrm rot="5400000">
              <a:off x="7252449" y="2631198"/>
              <a:ext cx="970095" cy="14881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5" name="Straight Arrow Connector 34"/>
            <p:cNvCxnSpPr>
              <a:stCxn id="1026" idx="2"/>
            </p:cNvCxnSpPr>
            <p:nvPr/>
          </p:nvCxnSpPr>
          <p:spPr bwMode="auto">
            <a:xfrm rot="16200000" flipH="1">
              <a:off x="1765627" y="2346540"/>
              <a:ext cx="1293606" cy="87669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7" name="Straight Arrow Connector 36"/>
            <p:cNvCxnSpPr>
              <a:stCxn id="1026" idx="1"/>
              <a:endCxn id="15" idx="0"/>
            </p:cNvCxnSpPr>
            <p:nvPr/>
          </p:nvCxnSpPr>
          <p:spPr bwMode="auto">
            <a:xfrm rot="10800000" flipV="1">
              <a:off x="1323252" y="1863819"/>
              <a:ext cx="376571" cy="112960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nvGrpSpPr>
            <p:cNvPr id="42" name="Group 41"/>
            <p:cNvGrpSpPr/>
            <p:nvPr/>
          </p:nvGrpSpPr>
          <p:grpSpPr>
            <a:xfrm>
              <a:off x="8086167" y="1398494"/>
              <a:ext cx="767377" cy="547801"/>
              <a:chOff x="8086167" y="1398494"/>
              <a:chExt cx="767377" cy="547801"/>
            </a:xfrm>
          </p:grpSpPr>
          <p:cxnSp>
            <p:nvCxnSpPr>
              <p:cNvPr id="39" name="Straight Arrow Connector 38"/>
              <p:cNvCxnSpPr>
                <a:endCxn id="10" idx="3"/>
              </p:cNvCxnSpPr>
              <p:nvPr/>
            </p:nvCxnSpPr>
            <p:spPr bwMode="auto">
              <a:xfrm rot="10800000" flipV="1">
                <a:off x="8086167" y="1613647"/>
                <a:ext cx="476921" cy="33264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1" name="Straight Connector 40"/>
              <p:cNvCxnSpPr/>
              <p:nvPr/>
            </p:nvCxnSpPr>
            <p:spPr bwMode="auto">
              <a:xfrm flipV="1">
                <a:off x="8573845" y="1398494"/>
                <a:ext cx="279699" cy="204395"/>
              </a:xfrm>
              <a:prstGeom prst="line">
                <a:avLst/>
              </a:prstGeom>
              <a:solidFill>
                <a:schemeClr val="accent1"/>
              </a:solidFill>
              <a:ln w="19050" cap="flat" cmpd="sng" algn="ctr">
                <a:solidFill>
                  <a:schemeClr val="tx1"/>
                </a:solidFill>
                <a:prstDash val="sysDash"/>
                <a:round/>
                <a:headEnd type="none" w="med" len="med"/>
                <a:tailEnd type="none" w="med" len="med"/>
              </a:ln>
              <a:effectLst/>
            </p:spPr>
          </p:cxnSp>
        </p:grpSp>
        <p:grpSp>
          <p:nvGrpSpPr>
            <p:cNvPr id="43" name="Group 42"/>
            <p:cNvGrpSpPr/>
            <p:nvPr/>
          </p:nvGrpSpPr>
          <p:grpSpPr>
            <a:xfrm rot="4570061">
              <a:off x="7948111" y="3584090"/>
              <a:ext cx="767377" cy="547801"/>
              <a:chOff x="8086167" y="1398494"/>
              <a:chExt cx="767377" cy="547801"/>
            </a:xfrm>
          </p:grpSpPr>
          <p:cxnSp>
            <p:nvCxnSpPr>
              <p:cNvPr id="44" name="Straight Arrow Connector 43"/>
              <p:cNvCxnSpPr/>
              <p:nvPr/>
            </p:nvCxnSpPr>
            <p:spPr bwMode="auto">
              <a:xfrm rot="10800000" flipV="1">
                <a:off x="8086167" y="1613647"/>
                <a:ext cx="476921" cy="33264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5" name="Straight Connector 44"/>
              <p:cNvCxnSpPr/>
              <p:nvPr/>
            </p:nvCxnSpPr>
            <p:spPr bwMode="auto">
              <a:xfrm flipV="1">
                <a:off x="8573845" y="1398494"/>
                <a:ext cx="279699" cy="204395"/>
              </a:xfrm>
              <a:prstGeom prst="line">
                <a:avLst/>
              </a:prstGeom>
              <a:solidFill>
                <a:schemeClr val="accent1"/>
              </a:solidFill>
              <a:ln w="19050" cap="flat" cmpd="sng" algn="ctr">
                <a:solidFill>
                  <a:schemeClr val="tx1"/>
                </a:solidFill>
                <a:prstDash val="sysDash"/>
                <a:round/>
                <a:headEnd type="none" w="med" len="med"/>
                <a:tailEnd type="none" w="med" len="med"/>
              </a:ln>
              <a:effectLst/>
            </p:spPr>
          </p:cxnSp>
        </p:grpSp>
        <p:grpSp>
          <p:nvGrpSpPr>
            <p:cNvPr id="58" name="Group 57"/>
            <p:cNvGrpSpPr/>
            <p:nvPr/>
          </p:nvGrpSpPr>
          <p:grpSpPr>
            <a:xfrm>
              <a:off x="279699" y="2527536"/>
              <a:ext cx="720763" cy="549153"/>
              <a:chOff x="322730" y="2560321"/>
              <a:chExt cx="677731" cy="516367"/>
            </a:xfrm>
          </p:grpSpPr>
          <p:cxnSp>
            <p:nvCxnSpPr>
              <p:cNvPr id="47" name="Straight Connector 46"/>
              <p:cNvCxnSpPr/>
              <p:nvPr/>
            </p:nvCxnSpPr>
            <p:spPr bwMode="auto">
              <a:xfrm rot="10800000">
                <a:off x="634701" y="2807747"/>
                <a:ext cx="365760" cy="2689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1" name="Straight Arrow Connector 50"/>
              <p:cNvCxnSpPr/>
              <p:nvPr/>
            </p:nvCxnSpPr>
            <p:spPr bwMode="auto">
              <a:xfrm rot="10800000">
                <a:off x="322730" y="2560321"/>
                <a:ext cx="333489" cy="268943"/>
              </a:xfrm>
              <a:prstGeom prst="straightConnector1">
                <a:avLst/>
              </a:prstGeom>
              <a:solidFill>
                <a:schemeClr val="accent1"/>
              </a:solidFill>
              <a:ln w="19050" cap="flat" cmpd="sng" algn="ctr">
                <a:solidFill>
                  <a:schemeClr val="tx1"/>
                </a:solidFill>
                <a:prstDash val="sysDash"/>
                <a:round/>
                <a:headEnd type="none" w="med" len="med"/>
                <a:tailEnd type="none" w="med" len="med"/>
              </a:ln>
              <a:effectLst/>
            </p:spPr>
          </p:cxnSp>
        </p:grpSp>
        <p:grpSp>
          <p:nvGrpSpPr>
            <p:cNvPr id="59" name="Group 58"/>
            <p:cNvGrpSpPr/>
            <p:nvPr/>
          </p:nvGrpSpPr>
          <p:grpSpPr>
            <a:xfrm>
              <a:off x="301214" y="3431690"/>
              <a:ext cx="742278" cy="567022"/>
              <a:chOff x="268941" y="3431689"/>
              <a:chExt cx="774551" cy="591675"/>
            </a:xfrm>
          </p:grpSpPr>
          <p:cxnSp>
            <p:nvCxnSpPr>
              <p:cNvPr id="49" name="Straight Connector 48"/>
              <p:cNvCxnSpPr/>
              <p:nvPr/>
            </p:nvCxnSpPr>
            <p:spPr bwMode="auto">
              <a:xfrm rot="10800000" flipV="1">
                <a:off x="623944" y="3431689"/>
                <a:ext cx="419548" cy="31197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Straight Arrow Connector 54"/>
              <p:cNvCxnSpPr/>
              <p:nvPr/>
            </p:nvCxnSpPr>
            <p:spPr bwMode="auto">
              <a:xfrm rot="10800000" flipV="1">
                <a:off x="268941" y="3765178"/>
                <a:ext cx="333488" cy="258186"/>
              </a:xfrm>
              <a:prstGeom prst="straightConnector1">
                <a:avLst/>
              </a:prstGeom>
              <a:solidFill>
                <a:schemeClr val="accent1"/>
              </a:solidFill>
              <a:ln w="19050" cap="flat" cmpd="sng" algn="ctr">
                <a:solidFill>
                  <a:schemeClr val="tx1"/>
                </a:solidFill>
                <a:prstDash val="sysDash"/>
                <a:round/>
                <a:headEnd type="none" w="med" len="med"/>
                <a:tailEnd type="none" w="med" len="med"/>
              </a:ln>
              <a:effectLst/>
            </p:spPr>
          </p:cxnSp>
        </p:grpSp>
      </p:grpSp>
    </p:spTree>
    <p:extLst>
      <p:ext uri="{BB962C8B-B14F-4D97-AF65-F5344CB8AC3E}">
        <p14:creationId xmlns:p14="http://schemas.microsoft.com/office/powerpoint/2010/main" val="15691074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Headers</a:t>
            </a:r>
            <a:endParaRPr lang="en-US"/>
          </a:p>
        </p:txBody>
      </p:sp>
      <p:sp>
        <p:nvSpPr>
          <p:cNvPr id="3" name="Content Placeholder 2"/>
          <p:cNvSpPr>
            <a:spLocks noGrp="1"/>
          </p:cNvSpPr>
          <p:nvPr>
            <p:ph idx="1"/>
          </p:nvPr>
        </p:nvSpPr>
        <p:spPr>
          <a:xfrm>
            <a:off x="6222124" y="4298731"/>
            <a:ext cx="2614448" cy="2134257"/>
          </a:xfrm>
        </p:spPr>
        <p:txBody>
          <a:bodyPr/>
          <a:lstStyle/>
          <a:p>
            <a:r>
              <a:rPr lang="en-US" sz="2000" smtClean="0"/>
              <a:t>Both the request and the response can contain </a:t>
            </a:r>
            <a:r>
              <a:rPr lang="en-US" sz="2000" smtClean="0">
                <a:solidFill>
                  <a:srgbClr val="FF9900"/>
                </a:solidFill>
              </a:rPr>
              <a:t>headers</a:t>
            </a:r>
            <a:r>
              <a:rPr lang="en-US" sz="2000" smtClean="0"/>
              <a:t> with additional information</a:t>
            </a:r>
          </a:p>
        </p:txBody>
      </p:sp>
      <p:sp>
        <p:nvSpPr>
          <p:cNvPr id="4" name="Slide Number Placeholder 3"/>
          <p:cNvSpPr>
            <a:spLocks noGrp="1"/>
          </p:cNvSpPr>
          <p:nvPr>
            <p:ph type="sldNum" sz="quarter" idx="10"/>
          </p:nvPr>
        </p:nvSpPr>
        <p:spPr/>
        <p:txBody>
          <a:bodyPr/>
          <a:lstStyle/>
          <a:p>
            <a:fld id="{103F590D-1EE3-4679-BAB2-47D8C4772F51}" type="slidenum">
              <a:rPr lang="en-GB" smtClean="0"/>
              <a:pPr/>
              <a:t>40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108536" y="1387366"/>
            <a:ext cx="7609776" cy="2548390"/>
          </a:xfrm>
          <a:prstGeom prst="rect">
            <a:avLst/>
          </a:prstGeom>
          <a:noFill/>
        </p:spPr>
        <p:txBody>
          <a:bodyPr wrap="none" rtlCol="0">
            <a:spAutoFit/>
          </a:bodyPr>
          <a:lstStyle/>
          <a:p>
            <a:pPr algn="l"/>
            <a:r>
              <a:rPr lang="en-US" sz="1400" b="1" dirty="0">
                <a:latin typeface="Consolas"/>
                <a:cs typeface="Consolas"/>
              </a:rPr>
              <a:t>GET </a:t>
            </a:r>
            <a:r>
              <a:rPr lang="en-US" sz="1400" b="1" dirty="0" smtClean="0">
                <a:latin typeface="Consolas"/>
                <a:cs typeface="Consolas"/>
              </a:rPr>
              <a:t>/</a:t>
            </a:r>
            <a:r>
              <a:rPr lang="en-US" sz="1400" b="1" dirty="0" err="1" smtClean="0">
                <a:latin typeface="Consolas"/>
                <a:cs typeface="Consolas"/>
              </a:rPr>
              <a:t>index.html</a:t>
            </a:r>
            <a:r>
              <a:rPr lang="en-US" sz="1400" b="1" dirty="0" smtClean="0">
                <a:latin typeface="Consolas"/>
                <a:cs typeface="Consolas"/>
              </a:rPr>
              <a:t> </a:t>
            </a:r>
            <a:r>
              <a:rPr lang="en-US" sz="1400" b="1" dirty="0">
                <a:latin typeface="Consolas"/>
                <a:cs typeface="Consolas"/>
              </a:rPr>
              <a:t>HTTP/1.1</a:t>
            </a:r>
          </a:p>
          <a:p>
            <a:pPr algn="l"/>
            <a:r>
              <a:rPr lang="en-US" sz="1400" b="1" dirty="0">
                <a:latin typeface="Consolas"/>
                <a:cs typeface="Consolas"/>
              </a:rPr>
              <a:t>Host: </a:t>
            </a:r>
            <a:r>
              <a:rPr lang="en-US" sz="1400" b="1" dirty="0" err="1">
                <a:latin typeface="Consolas"/>
                <a:cs typeface="Consolas"/>
              </a:rPr>
              <a:t>www.uclouvain.be</a:t>
            </a:r>
            <a:endParaRPr lang="en-US" sz="1400" b="1" dirty="0">
              <a:latin typeface="Consolas"/>
              <a:cs typeface="Consolas"/>
            </a:endParaRPr>
          </a:p>
          <a:p>
            <a:pPr algn="l"/>
            <a:r>
              <a:rPr lang="en-US" sz="1400" b="1" dirty="0">
                <a:latin typeface="Consolas"/>
                <a:cs typeface="Consolas"/>
              </a:rPr>
              <a:t>Connection: keep-alive</a:t>
            </a:r>
          </a:p>
          <a:p>
            <a:pPr algn="l"/>
            <a:r>
              <a:rPr lang="en-US" sz="1400" b="1" dirty="0">
                <a:latin typeface="Consolas"/>
                <a:cs typeface="Consolas"/>
              </a:rPr>
              <a:t>Accept: text/</a:t>
            </a:r>
            <a:r>
              <a:rPr lang="en-US" sz="1400" b="1" dirty="0" err="1">
                <a:latin typeface="Consolas"/>
                <a:cs typeface="Consolas"/>
              </a:rPr>
              <a:t>html,application</a:t>
            </a:r>
            <a:r>
              <a:rPr lang="en-US" sz="1400" b="1" dirty="0">
                <a:latin typeface="Consolas"/>
                <a:cs typeface="Consolas"/>
              </a:rPr>
              <a:t>/</a:t>
            </a:r>
            <a:r>
              <a:rPr lang="en-US" sz="1400" b="1" dirty="0" err="1">
                <a:latin typeface="Consolas"/>
                <a:cs typeface="Consolas"/>
              </a:rPr>
              <a:t>xhtml+xml,application</a:t>
            </a:r>
            <a:r>
              <a:rPr lang="en-US" sz="1400" b="1" dirty="0">
                <a:latin typeface="Consolas"/>
                <a:cs typeface="Consolas"/>
              </a:rPr>
              <a:t>/</a:t>
            </a:r>
            <a:r>
              <a:rPr lang="en-US" sz="1400" b="1" dirty="0" err="1">
                <a:latin typeface="Consolas"/>
                <a:cs typeface="Consolas"/>
              </a:rPr>
              <a:t>xml;q</a:t>
            </a:r>
            <a:r>
              <a:rPr lang="en-US" sz="1400" b="1" dirty="0">
                <a:latin typeface="Consolas"/>
                <a:cs typeface="Consolas"/>
              </a:rPr>
              <a:t>=0.9</a:t>
            </a:r>
            <a:r>
              <a:rPr lang="en-US" sz="1400" b="1" dirty="0" smtClean="0">
                <a:latin typeface="Consolas"/>
                <a:cs typeface="Consolas"/>
              </a:rPr>
              <a:t>,</a:t>
            </a:r>
            <a:br>
              <a:rPr lang="en-US" sz="1400" b="1" dirty="0" smtClean="0">
                <a:latin typeface="Consolas"/>
                <a:cs typeface="Consolas"/>
              </a:rPr>
            </a:br>
            <a:r>
              <a:rPr lang="en-US" sz="1400" b="1" dirty="0" smtClean="0">
                <a:latin typeface="Consolas"/>
                <a:cs typeface="Consolas"/>
              </a:rPr>
              <a:t>  image</a:t>
            </a:r>
            <a:r>
              <a:rPr lang="en-US" sz="1400" b="1" dirty="0">
                <a:latin typeface="Consolas"/>
                <a:cs typeface="Consolas"/>
              </a:rPr>
              <a:t>/</a:t>
            </a:r>
            <a:r>
              <a:rPr lang="en-US" sz="1400" b="1" dirty="0" err="1">
                <a:latin typeface="Consolas"/>
                <a:cs typeface="Consolas"/>
              </a:rPr>
              <a:t>webp</a:t>
            </a:r>
            <a:r>
              <a:rPr lang="en-US" sz="1400" b="1" dirty="0">
                <a:latin typeface="Consolas"/>
                <a:cs typeface="Consolas"/>
              </a:rPr>
              <a:t>,*/*;q=0.8</a:t>
            </a:r>
          </a:p>
          <a:p>
            <a:pPr algn="l"/>
            <a:r>
              <a:rPr lang="en-US" sz="1400" b="1" dirty="0">
                <a:latin typeface="Consolas"/>
                <a:cs typeface="Consolas"/>
              </a:rPr>
              <a:t>User-Agent: Mozilla/5.0 (Macintosh; Intel Mac OS X 10_9_5</a:t>
            </a:r>
            <a:r>
              <a:rPr lang="en-US" sz="1400" b="1" dirty="0" smtClean="0">
                <a:latin typeface="Consolas"/>
                <a:cs typeface="Consolas"/>
              </a:rPr>
              <a:t>)</a:t>
            </a:r>
            <a:br>
              <a:rPr lang="en-US" sz="1400" b="1" dirty="0" smtClean="0">
                <a:latin typeface="Consolas"/>
                <a:cs typeface="Consolas"/>
              </a:rPr>
            </a:br>
            <a:r>
              <a:rPr lang="en-US" sz="1400" b="1" dirty="0" smtClean="0">
                <a:latin typeface="Consolas"/>
                <a:cs typeface="Consolas"/>
              </a:rPr>
              <a:t>  </a:t>
            </a:r>
            <a:r>
              <a:rPr lang="en-US" sz="1400" b="1" dirty="0" err="1" smtClean="0">
                <a:latin typeface="Consolas"/>
                <a:cs typeface="Consolas"/>
              </a:rPr>
              <a:t>AppleWebKit</a:t>
            </a:r>
            <a:r>
              <a:rPr lang="en-US" sz="1400" b="1" dirty="0">
                <a:latin typeface="Consolas"/>
                <a:cs typeface="Consolas"/>
              </a:rPr>
              <a:t>/537.36 (KHTML, like Gecko) Chrome/38.0.2125.122 Safari/537.36</a:t>
            </a:r>
          </a:p>
          <a:p>
            <a:pPr algn="l"/>
            <a:r>
              <a:rPr lang="en-US" sz="1400" b="1" dirty="0" err="1">
                <a:latin typeface="Consolas"/>
                <a:cs typeface="Consolas"/>
              </a:rPr>
              <a:t>Referer</a:t>
            </a:r>
            <a:r>
              <a:rPr lang="en-US" sz="1400" b="1" dirty="0">
                <a:latin typeface="Consolas"/>
                <a:cs typeface="Consolas"/>
              </a:rPr>
              <a:t>: https://</a:t>
            </a:r>
            <a:r>
              <a:rPr lang="en-US" sz="1400" b="1" dirty="0" err="1">
                <a:latin typeface="Consolas"/>
                <a:cs typeface="Consolas"/>
              </a:rPr>
              <a:t>www.google.com</a:t>
            </a:r>
            <a:r>
              <a:rPr lang="en-US" sz="1400" b="1" dirty="0">
                <a:latin typeface="Consolas"/>
                <a:cs typeface="Consolas"/>
              </a:rPr>
              <a:t>/</a:t>
            </a:r>
          </a:p>
          <a:p>
            <a:pPr algn="l"/>
            <a:r>
              <a:rPr lang="en-US" sz="1400" b="1" dirty="0">
                <a:latin typeface="Consolas"/>
                <a:cs typeface="Consolas"/>
              </a:rPr>
              <a:t>Accept-Encoding: </a:t>
            </a:r>
            <a:r>
              <a:rPr lang="en-US" sz="1400" b="1" dirty="0" err="1">
                <a:latin typeface="Consolas"/>
                <a:cs typeface="Consolas"/>
              </a:rPr>
              <a:t>gzip,deflate,sdch</a:t>
            </a:r>
            <a:endParaRPr lang="en-US" sz="1400" b="1" dirty="0">
              <a:latin typeface="Consolas"/>
              <a:cs typeface="Consolas"/>
            </a:endParaRPr>
          </a:p>
          <a:p>
            <a:pPr algn="l"/>
            <a:r>
              <a:rPr lang="en-US" sz="1400" b="1" dirty="0">
                <a:latin typeface="Consolas"/>
                <a:cs typeface="Consolas"/>
              </a:rPr>
              <a:t>Accept-Language: </a:t>
            </a:r>
            <a:r>
              <a:rPr lang="en-US" sz="1400" b="1" dirty="0" err="1">
                <a:latin typeface="Consolas"/>
                <a:cs typeface="Consolas"/>
              </a:rPr>
              <a:t>en-US,en;q</a:t>
            </a:r>
            <a:r>
              <a:rPr lang="en-US" sz="1400" b="1" dirty="0">
                <a:latin typeface="Consolas"/>
                <a:cs typeface="Consolas"/>
              </a:rPr>
              <a:t>=</a:t>
            </a:r>
            <a:r>
              <a:rPr lang="en-US" sz="1400" b="1" dirty="0" smtClean="0">
                <a:latin typeface="Consolas"/>
                <a:cs typeface="Consolas"/>
              </a:rPr>
              <a:t>0.8</a:t>
            </a:r>
            <a:endParaRPr lang="en-US" sz="1400" b="1" dirty="0">
              <a:latin typeface="Consolas"/>
              <a:cs typeface="Consolas"/>
            </a:endParaRPr>
          </a:p>
        </p:txBody>
      </p:sp>
      <p:sp>
        <p:nvSpPr>
          <p:cNvPr id="7" name="TextBox 6"/>
          <p:cNvSpPr txBox="1"/>
          <p:nvPr/>
        </p:nvSpPr>
        <p:spPr>
          <a:xfrm>
            <a:off x="1113792" y="4094166"/>
            <a:ext cx="4634602" cy="2763834"/>
          </a:xfrm>
          <a:prstGeom prst="rect">
            <a:avLst/>
          </a:prstGeom>
          <a:noFill/>
        </p:spPr>
        <p:txBody>
          <a:bodyPr wrap="none" rtlCol="0">
            <a:spAutoFit/>
          </a:bodyPr>
          <a:lstStyle/>
          <a:p>
            <a:pPr algn="l"/>
            <a:r>
              <a:rPr lang="en-US" sz="1400" b="1" dirty="0">
                <a:latin typeface="Consolas"/>
                <a:cs typeface="Consolas"/>
              </a:rPr>
              <a:t>HTTP/1.1 200 OK</a:t>
            </a:r>
          </a:p>
          <a:p>
            <a:pPr algn="l"/>
            <a:r>
              <a:rPr lang="en-US" sz="1400" b="1" dirty="0">
                <a:latin typeface="Consolas"/>
                <a:cs typeface="Consolas"/>
              </a:rPr>
              <a:t>Date: Wed, 26 Nov 2014 14:28:13 GMT</a:t>
            </a:r>
          </a:p>
          <a:p>
            <a:pPr algn="l"/>
            <a:r>
              <a:rPr lang="en-US" sz="1400" b="1" dirty="0">
                <a:latin typeface="Consolas"/>
                <a:cs typeface="Consolas"/>
              </a:rPr>
              <a:t>Server: Apache/2.2.3 (</a:t>
            </a:r>
            <a:r>
              <a:rPr lang="en-US" sz="1400" b="1" dirty="0" err="1">
                <a:latin typeface="Consolas"/>
                <a:cs typeface="Consolas"/>
              </a:rPr>
              <a:t>CentOS</a:t>
            </a:r>
            <a:r>
              <a:rPr lang="en-US" sz="1400" b="1" dirty="0">
                <a:latin typeface="Consolas"/>
                <a:cs typeface="Consolas"/>
              </a:rPr>
              <a:t>)</a:t>
            </a:r>
            <a:br>
              <a:rPr lang="en-US" sz="1400" b="1" dirty="0">
                <a:latin typeface="Consolas"/>
                <a:cs typeface="Consolas"/>
              </a:rPr>
            </a:br>
            <a:r>
              <a:rPr lang="en-US" sz="1400" b="1" dirty="0">
                <a:latin typeface="Consolas"/>
                <a:cs typeface="Consolas"/>
              </a:rPr>
              <a:t>Set-Cookie: JSESSIONID=</a:t>
            </a:r>
            <a:r>
              <a:rPr lang="en-US" sz="1400" b="1" dirty="0" smtClean="0">
                <a:latin typeface="Consolas"/>
                <a:cs typeface="Consolas"/>
              </a:rPr>
              <a:t>62CC31...; </a:t>
            </a:r>
            <a:r>
              <a:rPr lang="en-US" sz="1400" b="1" dirty="0">
                <a:latin typeface="Consolas"/>
                <a:cs typeface="Consolas"/>
              </a:rPr>
              <a:t>Path=/cps</a:t>
            </a:r>
          </a:p>
          <a:p>
            <a:pPr algn="l"/>
            <a:r>
              <a:rPr lang="en-US" sz="1400" b="1" dirty="0">
                <a:latin typeface="Consolas"/>
                <a:cs typeface="Consolas"/>
              </a:rPr>
              <a:t>Set-Cookie: </a:t>
            </a:r>
            <a:r>
              <a:rPr lang="en-US" sz="1400" b="1" dirty="0" err="1">
                <a:latin typeface="Consolas"/>
                <a:cs typeface="Consolas"/>
              </a:rPr>
              <a:t>CPSSESSIONID_ucl</a:t>
            </a:r>
            <a:r>
              <a:rPr lang="en-US" sz="1400" b="1" dirty="0">
                <a:latin typeface="Consolas"/>
                <a:cs typeface="Consolas"/>
              </a:rPr>
              <a:t>=</a:t>
            </a:r>
            <a:r>
              <a:rPr lang="en-US" sz="1400" b="1" dirty="0" smtClean="0">
                <a:latin typeface="Consolas"/>
                <a:cs typeface="Consolas"/>
              </a:rPr>
              <a:t>SID-E...; </a:t>
            </a:r>
            <a:r>
              <a:rPr lang="en-US" sz="1400" b="1" dirty="0">
                <a:latin typeface="Consolas"/>
                <a:cs typeface="Consolas"/>
              </a:rPr>
              <a:t>Path=/</a:t>
            </a:r>
          </a:p>
          <a:p>
            <a:pPr algn="l"/>
            <a:r>
              <a:rPr lang="en-US" sz="1400" b="1" dirty="0">
                <a:latin typeface="Consolas"/>
                <a:cs typeface="Consolas"/>
              </a:rPr>
              <a:t>Expires: Wed, 26 Nov 2014 14:28:13 GMT</a:t>
            </a:r>
          </a:p>
          <a:p>
            <a:pPr algn="l"/>
            <a:r>
              <a:rPr lang="en-US" sz="1400" b="1" dirty="0" smtClean="0">
                <a:latin typeface="Consolas"/>
                <a:cs typeface="Consolas"/>
              </a:rPr>
              <a:t>Connection: Keep-Alive</a:t>
            </a:r>
          </a:p>
          <a:p>
            <a:pPr algn="l"/>
            <a:r>
              <a:rPr lang="en-US" sz="1400" b="1" dirty="0" smtClean="0">
                <a:latin typeface="Consolas"/>
                <a:cs typeface="Consolas"/>
              </a:rPr>
              <a:t>Content</a:t>
            </a:r>
            <a:r>
              <a:rPr lang="en-US" sz="1400" b="1" dirty="0">
                <a:latin typeface="Consolas"/>
                <a:cs typeface="Consolas"/>
              </a:rPr>
              <a:t>-Type: text/</a:t>
            </a:r>
            <a:r>
              <a:rPr lang="en-US" sz="1400" b="1" dirty="0" err="1">
                <a:latin typeface="Consolas"/>
                <a:cs typeface="Consolas"/>
              </a:rPr>
              <a:t>html;charset</a:t>
            </a:r>
            <a:r>
              <a:rPr lang="en-US" sz="1400" b="1" dirty="0">
                <a:latin typeface="Consolas"/>
                <a:cs typeface="Consolas"/>
              </a:rPr>
              <a:t>=UTF-8</a:t>
            </a:r>
            <a:r>
              <a:rPr lang="en-US" sz="1400" b="1" dirty="0" smtClean="0">
                <a:latin typeface="Consolas"/>
                <a:cs typeface="Consolas"/>
              </a:rPr>
              <a:t/>
            </a:r>
            <a:br>
              <a:rPr lang="en-US" sz="1400" b="1" dirty="0" smtClean="0">
                <a:latin typeface="Consolas"/>
                <a:cs typeface="Consolas"/>
              </a:rPr>
            </a:br>
            <a:endParaRPr lang="en-US" sz="1400" b="1" dirty="0" smtClean="0">
              <a:latin typeface="Consolas"/>
              <a:cs typeface="Consolas"/>
            </a:endParaRPr>
          </a:p>
          <a:p>
            <a:pPr algn="l"/>
            <a:r>
              <a:rPr lang="en-US" sz="1400" b="1" dirty="0" smtClean="0">
                <a:latin typeface="Consolas"/>
                <a:cs typeface="Consolas"/>
              </a:rPr>
              <a:t>&lt;</a:t>
            </a:r>
            <a:r>
              <a:rPr lang="en-US" sz="1400" b="1" dirty="0" smtClean="0">
                <a:latin typeface="Consolas"/>
                <a:cs typeface="Consolas"/>
              </a:rPr>
              <a:t>html</a:t>
            </a:r>
            <a:r>
              <a:rPr lang="en-US" sz="1400" b="1" dirty="0" smtClean="0">
                <a:latin typeface="Consolas"/>
                <a:cs typeface="Consolas"/>
              </a:rPr>
              <a:t>&gt;.</a:t>
            </a:r>
            <a:r>
              <a:rPr lang="en-US" sz="1400" b="1" dirty="0" smtClean="0">
                <a:latin typeface="Consolas"/>
                <a:cs typeface="Consolas"/>
              </a:rPr>
              <a:t>..</a:t>
            </a:r>
            <a:br>
              <a:rPr lang="en-US" sz="1400" b="1" dirty="0" smtClean="0">
                <a:latin typeface="Consolas"/>
                <a:cs typeface="Consolas"/>
              </a:rPr>
            </a:br>
            <a:endParaRPr lang="en-US" sz="1400" b="1" dirty="0" smtClean="0">
              <a:latin typeface="Consolas"/>
              <a:cs typeface="Consolas"/>
            </a:endParaRPr>
          </a:p>
        </p:txBody>
      </p:sp>
    </p:spTree>
    <p:extLst>
      <p:ext uri="{BB962C8B-B14F-4D97-AF65-F5344CB8AC3E}">
        <p14:creationId xmlns:p14="http://schemas.microsoft.com/office/powerpoint/2010/main" val="382423807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Status codes</a:t>
            </a:r>
            <a:endParaRPr lang="en-US"/>
          </a:p>
        </p:txBody>
      </p:sp>
      <p:sp>
        <p:nvSpPr>
          <p:cNvPr id="3" name="Content Placeholder 2"/>
          <p:cNvSpPr>
            <a:spLocks noGrp="1"/>
          </p:cNvSpPr>
          <p:nvPr>
            <p:ph idx="1"/>
          </p:nvPr>
        </p:nvSpPr>
        <p:spPr/>
        <p:txBody>
          <a:bodyPr/>
          <a:lstStyle/>
          <a:p>
            <a:r>
              <a:rPr lang="en-US" smtClean="0"/>
              <a:t>Server sends back a status code to report how the request was processed</a:t>
            </a:r>
          </a:p>
          <a:p>
            <a:endParaRPr lang="en-US" smtClean="0"/>
          </a:p>
          <a:p>
            <a:r>
              <a:rPr lang="en-US" smtClean="0"/>
              <a:t>Common status codes:</a:t>
            </a:r>
          </a:p>
          <a:p>
            <a:pPr lvl="1"/>
            <a:r>
              <a:rPr lang="en-US" smtClean="0"/>
              <a:t>200 OK</a:t>
            </a:r>
          </a:p>
          <a:p>
            <a:pPr lvl="1"/>
            <a:r>
              <a:rPr lang="en-US" smtClean="0"/>
              <a:t>301 Moved Permanently</a:t>
            </a:r>
          </a:p>
          <a:p>
            <a:pPr lvl="1"/>
            <a:r>
              <a:rPr lang="en-US" smtClean="0"/>
              <a:t>304 Not Modified</a:t>
            </a:r>
          </a:p>
          <a:p>
            <a:pPr lvl="1"/>
            <a:r>
              <a:rPr lang="en-US" smtClean="0"/>
              <a:t>401 Unauthorized</a:t>
            </a:r>
          </a:p>
          <a:p>
            <a:pPr lvl="1"/>
            <a:r>
              <a:rPr lang="en-US" smtClean="0"/>
              <a:t>403 Forbidden</a:t>
            </a:r>
          </a:p>
          <a:p>
            <a:pPr lvl="1"/>
            <a:r>
              <a:rPr lang="en-US" smtClean="0"/>
              <a:t>404 Not Found</a:t>
            </a:r>
          </a:p>
          <a:p>
            <a:pPr lvl="1"/>
            <a:r>
              <a:rPr lang="en-US" smtClean="0"/>
              <a:t>500 Internal Server Error</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41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238134263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HTTP</a:t>
            </a:r>
            <a:endParaRPr lang="en-US"/>
          </a:p>
        </p:txBody>
      </p:sp>
      <p:sp>
        <p:nvSpPr>
          <p:cNvPr id="3" name="Content Placeholder 2"/>
          <p:cNvSpPr>
            <a:spLocks noGrp="1"/>
          </p:cNvSpPr>
          <p:nvPr>
            <p:ph idx="1"/>
          </p:nvPr>
        </p:nvSpPr>
        <p:spPr>
          <a:xfrm>
            <a:off x="990600" y="1681655"/>
            <a:ext cx="7772400" cy="4803228"/>
          </a:xfrm>
        </p:spPr>
        <p:txBody>
          <a:bodyPr/>
          <a:lstStyle/>
          <a:p>
            <a:r>
              <a:rPr lang="en-US" smtClean="0"/>
              <a:t>HTTP - a simple, stateless protocol</a:t>
            </a:r>
          </a:p>
          <a:p>
            <a:pPr lvl="1"/>
            <a:r>
              <a:rPr lang="en-US" smtClean="0"/>
              <a:t>Server does not (need to) remember past requests</a:t>
            </a:r>
          </a:p>
          <a:p>
            <a:pPr lvl="1"/>
            <a:endParaRPr lang="en-US" smtClean="0"/>
          </a:p>
          <a:p>
            <a:r>
              <a:rPr lang="en-US" smtClean="0"/>
              <a:t>Request and response contain headers</a:t>
            </a:r>
          </a:p>
          <a:p>
            <a:pPr lvl="1"/>
            <a:r>
              <a:rPr lang="en-US" smtClean="0"/>
              <a:t>Used to exchange additional information, e.g., to request content in specific formats, or to exchange metadata</a:t>
            </a:r>
          </a:p>
          <a:p>
            <a:pPr lvl="1"/>
            <a:endParaRPr lang="en-US" smtClean="0"/>
          </a:p>
          <a:p>
            <a:r>
              <a:rPr lang="en-US" smtClean="0"/>
              <a:t>Common HTTP methods:</a:t>
            </a:r>
          </a:p>
          <a:p>
            <a:pPr lvl="1"/>
            <a:r>
              <a:rPr lang="en-US" smtClean="0"/>
              <a:t>GET - Retrieve a specific document</a:t>
            </a:r>
          </a:p>
          <a:p>
            <a:pPr lvl="1"/>
            <a:r>
              <a:rPr lang="en-US" smtClean="0"/>
              <a:t>HEAD - Get metadata for a specific document</a:t>
            </a:r>
          </a:p>
          <a:p>
            <a:pPr lvl="1"/>
            <a:r>
              <a:rPr lang="en-US" smtClean="0"/>
              <a:t>POST - 'Add' information to a document (used for forms)</a:t>
            </a:r>
          </a:p>
          <a:p>
            <a:pPr lvl="1"/>
            <a:endParaRPr lang="en-US"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42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227381834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What do we need to make the Web work?</a:t>
            </a:r>
            <a:endParaRPr lang="en-US" sz="3200"/>
          </a:p>
        </p:txBody>
      </p:sp>
      <p:sp>
        <p:nvSpPr>
          <p:cNvPr id="3" name="Content Placeholder 2"/>
          <p:cNvSpPr>
            <a:spLocks noGrp="1"/>
          </p:cNvSpPr>
          <p:nvPr>
            <p:ph idx="1"/>
          </p:nvPr>
        </p:nvSpPr>
        <p:spPr>
          <a:xfrm>
            <a:off x="990599" y="1429407"/>
            <a:ext cx="6660931" cy="5034455"/>
          </a:xfrm>
        </p:spPr>
        <p:txBody>
          <a:bodyPr/>
          <a:lstStyle/>
          <a:p>
            <a:r>
              <a:rPr lang="en-US" smtClean="0">
                <a:solidFill>
                  <a:srgbClr val="33CC33"/>
                </a:solidFill>
              </a:rPr>
              <a:t>Formats for writing the documents</a:t>
            </a:r>
          </a:p>
          <a:p>
            <a:r>
              <a:rPr lang="en-US" smtClean="0">
                <a:solidFill>
                  <a:srgbClr val="33CC33"/>
                </a:solidFill>
              </a:rPr>
              <a:t>A program for displaying documents</a:t>
            </a:r>
          </a:p>
          <a:p>
            <a:r>
              <a:rPr lang="en-US" smtClean="0">
                <a:solidFill>
                  <a:srgbClr val="33CC33"/>
                </a:solidFill>
              </a:rPr>
              <a:t>Unique names for the documents</a:t>
            </a:r>
          </a:p>
          <a:p>
            <a:r>
              <a:rPr lang="en-US" smtClean="0">
                <a:solidFill>
                  <a:srgbClr val="33CC33"/>
                </a:solidFill>
              </a:rPr>
              <a:t>A way to find documents</a:t>
            </a:r>
          </a:p>
          <a:p>
            <a:r>
              <a:rPr lang="en-US" smtClean="0">
                <a:solidFill>
                  <a:srgbClr val="33CC33"/>
                </a:solidFill>
              </a:rPr>
              <a:t>A system for delivering documents</a:t>
            </a:r>
          </a:p>
          <a:p>
            <a:pPr lvl="1"/>
            <a:r>
              <a:rPr lang="en-US" smtClean="0">
                <a:solidFill>
                  <a:srgbClr val="33CC33"/>
                </a:solidFill>
              </a:rPr>
              <a:t>Architecture</a:t>
            </a:r>
          </a:p>
          <a:p>
            <a:pPr lvl="1"/>
            <a:r>
              <a:rPr lang="en-US" smtClean="0">
                <a:solidFill>
                  <a:srgbClr val="FF9900"/>
                </a:solidFill>
              </a:rPr>
              <a:t>Efficient implementation</a:t>
            </a:r>
          </a:p>
          <a:p>
            <a:r>
              <a:rPr lang="en-US" smtClean="0">
                <a:solidFill>
                  <a:srgbClr val="33CC33"/>
                </a:solidFill>
              </a:rPr>
              <a:t>A protocol for transferring documents</a:t>
            </a:r>
          </a:p>
          <a:p>
            <a:r>
              <a:rPr lang="en-US" smtClean="0"/>
              <a:t>A way to make content dynamic</a:t>
            </a:r>
          </a:p>
          <a:p>
            <a:pPr lvl="1"/>
            <a:r>
              <a:rPr lang="en-US" smtClean="0"/>
              <a:t>Programming model</a:t>
            </a:r>
          </a:p>
          <a:p>
            <a:pPr lvl="1"/>
            <a:r>
              <a:rPr lang="en-US" smtClean="0"/>
              <a:t>Keeping state</a:t>
            </a:r>
            <a:endParaRPr lang="en-US"/>
          </a:p>
        </p:txBody>
      </p:sp>
      <p:sp>
        <p:nvSpPr>
          <p:cNvPr id="4" name="Slide Number Placeholder 3"/>
          <p:cNvSpPr>
            <a:spLocks noGrp="1"/>
          </p:cNvSpPr>
          <p:nvPr>
            <p:ph type="sldNum" sz="quarter" idx="10"/>
          </p:nvPr>
        </p:nvSpPr>
        <p:spPr>
          <a:xfrm>
            <a:off x="6858000" y="6400800"/>
            <a:ext cx="1905000" cy="457200"/>
          </a:xfrm>
        </p:spPr>
        <p:txBody>
          <a:bodyPr/>
          <a:lstStyle/>
          <a:p>
            <a:fld id="{103F590D-1EE3-4679-BAB2-47D8C4772F51}" type="slidenum">
              <a:rPr lang="en-GB" smtClean="0"/>
              <a:pPr/>
              <a:t>43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7779703" y="1502979"/>
            <a:ext cx="832279" cy="400110"/>
          </a:xfrm>
          <a:prstGeom prst="rect">
            <a:avLst/>
          </a:prstGeom>
          <a:noFill/>
        </p:spPr>
        <p:txBody>
          <a:bodyPr wrap="none" rtlCol="0">
            <a:spAutoFit/>
          </a:bodyPr>
          <a:lstStyle/>
          <a:p>
            <a:r>
              <a:rPr lang="en-US" smtClean="0">
                <a:solidFill>
                  <a:srgbClr val="33CC33"/>
                </a:solidFill>
              </a:rPr>
              <a:t>HTML</a:t>
            </a:r>
            <a:endParaRPr lang="en-US">
              <a:solidFill>
                <a:srgbClr val="33CC33"/>
              </a:solidFill>
            </a:endParaRPr>
          </a:p>
        </p:txBody>
      </p:sp>
      <p:sp>
        <p:nvSpPr>
          <p:cNvPr id="15" name="TextBox 14"/>
          <p:cNvSpPr txBox="1"/>
          <p:nvPr/>
        </p:nvSpPr>
        <p:spPr>
          <a:xfrm>
            <a:off x="7519746" y="1996963"/>
            <a:ext cx="1099981" cy="400110"/>
          </a:xfrm>
          <a:prstGeom prst="rect">
            <a:avLst/>
          </a:prstGeom>
          <a:noFill/>
        </p:spPr>
        <p:txBody>
          <a:bodyPr wrap="none" rtlCol="0">
            <a:spAutoFit/>
          </a:bodyPr>
          <a:lstStyle/>
          <a:p>
            <a:r>
              <a:rPr lang="en-US" smtClean="0">
                <a:solidFill>
                  <a:srgbClr val="33CC33"/>
                </a:solidFill>
              </a:rPr>
              <a:t>Browser</a:t>
            </a:r>
            <a:endParaRPr lang="en-US">
              <a:solidFill>
                <a:srgbClr val="33CC33"/>
              </a:solidFill>
            </a:endParaRPr>
          </a:p>
        </p:txBody>
      </p:sp>
      <p:grpSp>
        <p:nvGrpSpPr>
          <p:cNvPr id="7" name="Group 6"/>
          <p:cNvGrpSpPr/>
          <p:nvPr/>
        </p:nvGrpSpPr>
        <p:grpSpPr>
          <a:xfrm rot="13500000">
            <a:off x="4722405" y="4043367"/>
            <a:ext cx="698320" cy="419100"/>
            <a:chOff x="6143624" y="2514600"/>
            <a:chExt cx="698320" cy="419100"/>
          </a:xfrm>
        </p:grpSpPr>
        <p:sp>
          <p:nvSpPr>
            <p:cNvPr id="19" name="Right Arrow 18"/>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0" name="TextBox 19"/>
            <p:cNvSpPr txBox="1"/>
            <p:nvPr/>
          </p:nvSpPr>
          <p:spPr>
            <a:xfrm rot="10800000">
              <a:off x="6315838" y="2600326"/>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sp>
        <p:nvSpPr>
          <p:cNvPr id="11" name="TextBox 10"/>
          <p:cNvSpPr txBox="1"/>
          <p:nvPr/>
        </p:nvSpPr>
        <p:spPr>
          <a:xfrm>
            <a:off x="7152612" y="2527739"/>
            <a:ext cx="1445332" cy="400110"/>
          </a:xfrm>
          <a:prstGeom prst="rect">
            <a:avLst/>
          </a:prstGeom>
          <a:noFill/>
        </p:spPr>
        <p:txBody>
          <a:bodyPr wrap="none" rtlCol="0">
            <a:spAutoFit/>
          </a:bodyPr>
          <a:lstStyle/>
          <a:p>
            <a:r>
              <a:rPr lang="en-US" smtClean="0">
                <a:solidFill>
                  <a:srgbClr val="33CC33"/>
                </a:solidFill>
              </a:rPr>
              <a:t>URIs, URLs</a:t>
            </a:r>
            <a:endParaRPr lang="en-US">
              <a:solidFill>
                <a:srgbClr val="33CC33"/>
              </a:solidFill>
            </a:endParaRPr>
          </a:p>
        </p:txBody>
      </p:sp>
      <p:sp>
        <p:nvSpPr>
          <p:cNvPr id="12" name="TextBox 11"/>
          <p:cNvSpPr txBox="1"/>
          <p:nvPr/>
        </p:nvSpPr>
        <p:spPr>
          <a:xfrm>
            <a:off x="7922113" y="3005959"/>
            <a:ext cx="673582" cy="400110"/>
          </a:xfrm>
          <a:prstGeom prst="rect">
            <a:avLst/>
          </a:prstGeom>
          <a:noFill/>
        </p:spPr>
        <p:txBody>
          <a:bodyPr wrap="none" rtlCol="0">
            <a:spAutoFit/>
          </a:bodyPr>
          <a:lstStyle/>
          <a:p>
            <a:r>
              <a:rPr lang="en-US" smtClean="0">
                <a:solidFill>
                  <a:srgbClr val="33CC33"/>
                </a:solidFill>
              </a:rPr>
              <a:t>DNS</a:t>
            </a:r>
            <a:endParaRPr lang="en-US">
              <a:solidFill>
                <a:srgbClr val="33CC33"/>
              </a:solidFill>
            </a:endParaRPr>
          </a:p>
        </p:txBody>
      </p:sp>
      <p:sp>
        <p:nvSpPr>
          <p:cNvPr id="13" name="TextBox 12"/>
          <p:cNvSpPr txBox="1"/>
          <p:nvPr/>
        </p:nvSpPr>
        <p:spPr>
          <a:xfrm>
            <a:off x="7871919" y="4808485"/>
            <a:ext cx="784510" cy="400110"/>
          </a:xfrm>
          <a:prstGeom prst="rect">
            <a:avLst/>
          </a:prstGeom>
          <a:noFill/>
        </p:spPr>
        <p:txBody>
          <a:bodyPr wrap="none" rtlCol="0">
            <a:spAutoFit/>
          </a:bodyPr>
          <a:lstStyle/>
          <a:p>
            <a:r>
              <a:rPr lang="en-US" smtClean="0">
                <a:solidFill>
                  <a:srgbClr val="33CC33"/>
                </a:solidFill>
              </a:rPr>
              <a:t>HTTP</a:t>
            </a:r>
            <a:endParaRPr lang="en-US">
              <a:solidFill>
                <a:srgbClr val="33CC33"/>
              </a:solidFill>
            </a:endParaRPr>
          </a:p>
        </p:txBody>
      </p:sp>
      <p:sp>
        <p:nvSpPr>
          <p:cNvPr id="14" name="TextBox 13"/>
          <p:cNvSpPr txBox="1"/>
          <p:nvPr/>
        </p:nvSpPr>
        <p:spPr>
          <a:xfrm>
            <a:off x="6304989" y="3978166"/>
            <a:ext cx="2383858" cy="400110"/>
          </a:xfrm>
          <a:prstGeom prst="rect">
            <a:avLst/>
          </a:prstGeom>
          <a:noFill/>
        </p:spPr>
        <p:txBody>
          <a:bodyPr wrap="none" rtlCol="0">
            <a:spAutoFit/>
          </a:bodyPr>
          <a:lstStyle/>
          <a:p>
            <a:r>
              <a:rPr lang="en-US" smtClean="0">
                <a:solidFill>
                  <a:srgbClr val="33CC33"/>
                </a:solidFill>
              </a:rPr>
              <a:t>Client/server model</a:t>
            </a:r>
            <a:endParaRPr lang="en-US">
              <a:solidFill>
                <a:srgbClr val="33CC33"/>
              </a:solidFill>
            </a:endParaRPr>
          </a:p>
        </p:txBody>
      </p:sp>
      <p:sp>
        <p:nvSpPr>
          <p:cNvPr id="16" name="TextBox 15"/>
          <p:cNvSpPr txBox="1"/>
          <p:nvPr/>
        </p:nvSpPr>
        <p:spPr>
          <a:xfrm>
            <a:off x="5333431" y="4314496"/>
            <a:ext cx="3360022" cy="400110"/>
          </a:xfrm>
          <a:prstGeom prst="rect">
            <a:avLst/>
          </a:prstGeom>
          <a:noFill/>
        </p:spPr>
        <p:txBody>
          <a:bodyPr wrap="none" rtlCol="0">
            <a:spAutoFit/>
          </a:bodyPr>
          <a:lstStyle/>
          <a:p>
            <a:r>
              <a:rPr lang="en-US" smtClean="0">
                <a:solidFill>
                  <a:srgbClr val="FF9900"/>
                </a:solidFill>
              </a:rPr>
              <a:t>Threads; event-driven prog.</a:t>
            </a:r>
            <a:endParaRPr lang="en-US">
              <a:solidFill>
                <a:srgbClr val="FF9900"/>
              </a:solidFill>
            </a:endParaRPr>
          </a:p>
        </p:txBody>
      </p:sp>
    </p:spTree>
    <p:extLst>
      <p:ext uri="{BB962C8B-B14F-4D97-AF65-F5344CB8AC3E}">
        <p14:creationId xmlns:p14="http://schemas.microsoft.com/office/powerpoint/2010/main" val="76360183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simple web server</a:t>
            </a:r>
            <a:endParaRPr lang="en-US"/>
          </a:p>
        </p:txBody>
      </p:sp>
      <p:sp>
        <p:nvSpPr>
          <p:cNvPr id="3" name="Content Placeholder 2"/>
          <p:cNvSpPr>
            <a:spLocks noGrp="1"/>
          </p:cNvSpPr>
          <p:nvPr>
            <p:ph idx="1"/>
          </p:nvPr>
        </p:nvSpPr>
        <p:spPr>
          <a:xfrm>
            <a:off x="990600" y="5475890"/>
            <a:ext cx="7772400" cy="715359"/>
          </a:xfrm>
        </p:spPr>
        <p:txBody>
          <a:bodyPr/>
          <a:lstStyle/>
          <a:p>
            <a:r>
              <a:rPr lang="en-US" smtClean="0"/>
              <a:t>Is this a good (web) server? If not, why not?</a:t>
            </a:r>
          </a:p>
        </p:txBody>
      </p:sp>
      <p:sp>
        <p:nvSpPr>
          <p:cNvPr id="4" name="Slide Number Placeholder 3"/>
          <p:cNvSpPr>
            <a:spLocks noGrp="1"/>
          </p:cNvSpPr>
          <p:nvPr>
            <p:ph type="sldNum" sz="quarter" idx="10"/>
          </p:nvPr>
        </p:nvSpPr>
        <p:spPr/>
        <p:txBody>
          <a:bodyPr/>
          <a:lstStyle/>
          <a:p>
            <a:fld id="{103F590D-1EE3-4679-BAB2-47D8C4772F51}" type="slidenum">
              <a:rPr lang="en-GB" smtClean="0"/>
              <a:pPr/>
              <a:t>44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576552" y="1618592"/>
            <a:ext cx="6474373" cy="3748719"/>
          </a:xfrm>
          <a:prstGeom prst="rect">
            <a:avLst/>
          </a:prstGeom>
          <a:noFill/>
          <a:ln w="3175">
            <a:solidFill>
              <a:schemeClr val="tx1"/>
            </a:solidFill>
          </a:ln>
        </p:spPr>
        <p:txBody>
          <a:bodyPr wrap="square" rtlCol="0">
            <a:spAutoFit/>
          </a:bodyPr>
          <a:lstStyle/>
          <a:p>
            <a:pPr algn="l"/>
            <a:r>
              <a:rPr lang="en-US" sz="1800" b="1" dirty="0" smtClean="0">
                <a:latin typeface="Consolas"/>
                <a:cs typeface="Consolas"/>
              </a:rPr>
              <a:t>socket = listen(port 80);</a:t>
            </a:r>
          </a:p>
          <a:p>
            <a:pPr algn="l"/>
            <a:r>
              <a:rPr lang="en-US" sz="1800" b="1" dirty="0" smtClean="0">
                <a:latin typeface="Consolas"/>
                <a:cs typeface="Consolas"/>
              </a:rPr>
              <a:t>while (true) {</a:t>
            </a:r>
            <a:br>
              <a:rPr lang="en-US" sz="1800" b="1" dirty="0" smtClean="0">
                <a:latin typeface="Consolas"/>
                <a:cs typeface="Consolas"/>
              </a:rPr>
            </a:br>
            <a:r>
              <a:rPr lang="en-US" sz="1800" b="1" dirty="0" smtClean="0">
                <a:latin typeface="Consolas"/>
                <a:cs typeface="Consolas"/>
              </a:rPr>
              <a:t>  connection = accept(socket); </a:t>
            </a:r>
            <a:br>
              <a:rPr lang="en-US" sz="1800" b="1" dirty="0" smtClean="0">
                <a:latin typeface="Consolas"/>
                <a:cs typeface="Consolas"/>
              </a:rPr>
            </a:br>
            <a:r>
              <a:rPr lang="en-US" sz="1800" b="1" dirty="0" smtClean="0">
                <a:latin typeface="Consolas"/>
                <a:cs typeface="Consolas"/>
              </a:rPr>
              <a:t>  request = </a:t>
            </a:r>
            <a:r>
              <a:rPr lang="en-US" sz="1800" b="1" dirty="0" err="1" smtClean="0">
                <a:latin typeface="Consolas"/>
                <a:cs typeface="Consolas"/>
              </a:rPr>
              <a:t>connection.read</a:t>
            </a:r>
            <a:r>
              <a:rPr lang="en-US" sz="1800" b="1" dirty="0" smtClean="0">
                <a:latin typeface="Consolas"/>
                <a:cs typeface="Consolas"/>
              </a:rPr>
              <a:t>();</a:t>
            </a:r>
            <a:br>
              <a:rPr lang="en-US" sz="1800" b="1" dirty="0" smtClean="0">
                <a:latin typeface="Consolas"/>
                <a:cs typeface="Consolas"/>
              </a:rPr>
            </a:br>
            <a:r>
              <a:rPr lang="en-US" sz="1800" b="1" dirty="0" smtClean="0">
                <a:latin typeface="Consolas"/>
                <a:cs typeface="Consolas"/>
              </a:rPr>
              <a:t>  if (request == "GET &lt;document&gt;") {</a:t>
            </a:r>
            <a:br>
              <a:rPr lang="en-US" sz="1800" b="1" dirty="0" smtClean="0">
                <a:latin typeface="Consolas"/>
                <a:cs typeface="Consolas"/>
              </a:rPr>
            </a:br>
            <a:r>
              <a:rPr lang="en-US" sz="1800" b="1" dirty="0" smtClean="0">
                <a:latin typeface="Consolas"/>
                <a:cs typeface="Consolas"/>
              </a:rPr>
              <a:t>    data = </a:t>
            </a:r>
            <a:r>
              <a:rPr lang="en-US" sz="1800" b="1" dirty="0" err="1" smtClean="0">
                <a:latin typeface="Consolas"/>
                <a:cs typeface="Consolas"/>
              </a:rPr>
              <a:t>filesystem.read</a:t>
            </a:r>
            <a:r>
              <a:rPr lang="en-US" sz="1800" b="1" dirty="0" smtClean="0">
                <a:latin typeface="Consolas"/>
                <a:cs typeface="Consolas"/>
              </a:rPr>
              <a:t>(document);</a:t>
            </a:r>
            <a:br>
              <a:rPr lang="en-US" sz="1800" b="1" dirty="0" smtClean="0">
                <a:latin typeface="Consolas"/>
                <a:cs typeface="Consolas"/>
              </a:rPr>
            </a:br>
            <a:r>
              <a:rPr lang="en-US" sz="1800" b="1" dirty="0" smtClean="0">
                <a:latin typeface="Consolas"/>
                <a:cs typeface="Consolas"/>
              </a:rPr>
              <a:t>    </a:t>
            </a:r>
            <a:r>
              <a:rPr lang="en-US" sz="1800" b="1" dirty="0" err="1" smtClean="0">
                <a:latin typeface="Consolas"/>
                <a:cs typeface="Consolas"/>
              </a:rPr>
              <a:t>connection.write</a:t>
            </a:r>
            <a:r>
              <a:rPr lang="en-US" sz="1800" b="1" dirty="0" smtClean="0">
                <a:latin typeface="Consolas"/>
                <a:cs typeface="Consolas"/>
              </a:rPr>
              <a:t>("HTTP/1.1 200 OK");</a:t>
            </a:r>
            <a:br>
              <a:rPr lang="en-US" sz="1800" b="1" dirty="0" smtClean="0">
                <a:latin typeface="Consolas"/>
                <a:cs typeface="Consolas"/>
              </a:rPr>
            </a:br>
            <a:r>
              <a:rPr lang="en-US" sz="1800" b="1" dirty="0" smtClean="0">
                <a:latin typeface="Consolas"/>
                <a:cs typeface="Consolas"/>
              </a:rPr>
              <a:t>    </a:t>
            </a:r>
            <a:r>
              <a:rPr lang="en-US" sz="1800" b="1" dirty="0" err="1" smtClean="0">
                <a:latin typeface="Consolas"/>
                <a:cs typeface="Consolas"/>
              </a:rPr>
              <a:t>connection.write</a:t>
            </a:r>
            <a:r>
              <a:rPr lang="en-US" sz="1800" b="1" dirty="0" smtClean="0">
                <a:latin typeface="Consolas"/>
                <a:cs typeface="Consolas"/>
              </a:rPr>
              <a:t>(data);</a:t>
            </a:r>
            <a:br>
              <a:rPr lang="en-US" sz="1800" b="1" dirty="0" smtClean="0">
                <a:latin typeface="Consolas"/>
                <a:cs typeface="Consolas"/>
              </a:rPr>
            </a:br>
            <a:r>
              <a:rPr lang="en-US" sz="1800" b="1" dirty="0" smtClean="0">
                <a:latin typeface="Consolas"/>
                <a:cs typeface="Consolas"/>
              </a:rPr>
              <a:t>  } else {</a:t>
            </a:r>
            <a:br>
              <a:rPr lang="en-US" sz="1800" b="1" dirty="0" smtClean="0">
                <a:latin typeface="Consolas"/>
                <a:cs typeface="Consolas"/>
              </a:rPr>
            </a:br>
            <a:r>
              <a:rPr lang="en-US" sz="1800" b="1" dirty="0" smtClean="0">
                <a:latin typeface="Consolas"/>
                <a:cs typeface="Consolas"/>
              </a:rPr>
              <a:t>    </a:t>
            </a:r>
            <a:r>
              <a:rPr lang="en-US" sz="1800" b="1" dirty="0" err="1" smtClean="0">
                <a:latin typeface="Consolas"/>
                <a:cs typeface="Consolas"/>
              </a:rPr>
              <a:t>connection.write</a:t>
            </a:r>
            <a:r>
              <a:rPr lang="en-US" sz="1800" b="1" dirty="0" smtClean="0">
                <a:latin typeface="Consolas"/>
                <a:cs typeface="Consolas"/>
              </a:rPr>
              <a:t>("HTTP/1.1 400 Bad request");</a:t>
            </a:r>
            <a:br>
              <a:rPr lang="en-US" sz="1800" b="1" dirty="0" smtClean="0">
                <a:latin typeface="Consolas"/>
                <a:cs typeface="Consolas"/>
              </a:rPr>
            </a:br>
            <a:r>
              <a:rPr lang="en-US" sz="1800" b="1" dirty="0" smtClean="0">
                <a:latin typeface="Consolas"/>
                <a:cs typeface="Consolas"/>
              </a:rPr>
              <a:t>   }</a:t>
            </a:r>
            <a:br>
              <a:rPr lang="en-US" sz="1800" b="1" dirty="0" smtClean="0">
                <a:latin typeface="Consolas"/>
                <a:cs typeface="Consolas"/>
              </a:rPr>
            </a:br>
            <a:r>
              <a:rPr lang="en-US" sz="1800" b="1" dirty="0" smtClean="0">
                <a:latin typeface="Consolas"/>
                <a:cs typeface="Consolas"/>
              </a:rPr>
              <a:t>  close(connection);</a:t>
            </a:r>
            <a:br>
              <a:rPr lang="en-US" sz="1800" b="1" dirty="0" smtClean="0">
                <a:latin typeface="Consolas"/>
                <a:cs typeface="Consolas"/>
              </a:rPr>
            </a:br>
            <a:r>
              <a:rPr lang="en-US" sz="1800" b="1" dirty="0" smtClean="0">
                <a:latin typeface="Consolas"/>
                <a:cs typeface="Consolas"/>
              </a:rPr>
              <a:t>}</a:t>
            </a:r>
            <a:endParaRPr lang="en-US" sz="1800" b="1" dirty="0">
              <a:latin typeface="Consolas"/>
              <a:cs typeface="Consolas"/>
            </a:endParaRPr>
          </a:p>
        </p:txBody>
      </p:sp>
    </p:spTree>
    <p:extLst>
      <p:ext uri="{BB962C8B-B14F-4D97-AF65-F5344CB8AC3E}">
        <p14:creationId xmlns:p14="http://schemas.microsoft.com/office/powerpoint/2010/main" val="173865496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need for concurrency</a:t>
            </a:r>
            <a:endParaRPr lang="en-US"/>
          </a:p>
        </p:txBody>
      </p:sp>
      <p:sp>
        <p:nvSpPr>
          <p:cNvPr id="3" name="Content Placeholder 2"/>
          <p:cNvSpPr>
            <a:spLocks noGrp="1"/>
          </p:cNvSpPr>
          <p:nvPr>
            <p:ph idx="1"/>
          </p:nvPr>
        </p:nvSpPr>
        <p:spPr/>
        <p:txBody>
          <a:bodyPr/>
          <a:lstStyle/>
          <a:p>
            <a:r>
              <a:rPr lang="en-US" smtClean="0"/>
              <a:t>What if the server receives lots of requests?</a:t>
            </a:r>
          </a:p>
          <a:p>
            <a:pPr lvl="1"/>
            <a:r>
              <a:rPr lang="en-US" smtClean="0"/>
              <a:t>Idea #1: Process them serially</a:t>
            </a:r>
          </a:p>
          <a:p>
            <a:pPr lvl="1"/>
            <a:r>
              <a:rPr lang="en-US" smtClean="0"/>
              <a:t>Problem: Slow client can block everyone else</a:t>
            </a:r>
          </a:p>
          <a:p>
            <a:pPr lvl="1"/>
            <a:r>
              <a:rPr lang="en-US" smtClean="0"/>
              <a:t>Idea #2: One server for each request</a:t>
            </a:r>
          </a:p>
          <a:p>
            <a:pPr lvl="1"/>
            <a:r>
              <a:rPr lang="en-US" smtClean="0"/>
              <a:t>Problem: Wasteful</a:t>
            </a:r>
          </a:p>
          <a:p>
            <a:pPr lvl="1"/>
            <a:endParaRPr lang="en-US" smtClean="0"/>
          </a:p>
          <a:p>
            <a:r>
              <a:rPr lang="en-US" smtClean="0"/>
              <a:t>Server needs to handle requests </a:t>
            </a:r>
            <a:r>
              <a:rPr lang="en-US" smtClean="0">
                <a:solidFill>
                  <a:srgbClr val="FF9900"/>
                </a:solidFill>
              </a:rPr>
              <a:t>concurrently</a:t>
            </a:r>
          </a:p>
          <a:p>
            <a:pPr lvl="1"/>
            <a:r>
              <a:rPr lang="en-US" smtClean="0"/>
              <a:t>Available resources are multiplexed between requests</a:t>
            </a:r>
          </a:p>
          <a:p>
            <a:r>
              <a:rPr lang="en-US" smtClean="0"/>
              <a:t>How do we do this?</a:t>
            </a:r>
          </a:p>
          <a:p>
            <a:pPr lvl="1"/>
            <a:r>
              <a:rPr lang="en-US" smtClean="0"/>
              <a:t>Threads, thread pools</a:t>
            </a:r>
          </a:p>
          <a:p>
            <a:pPr lvl="1"/>
            <a:r>
              <a:rPr lang="en-US" smtClean="0"/>
              <a:t>Events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45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3312709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Refresher: Threads and processes</a:t>
            </a:r>
            <a:endParaRPr lang="en-US"/>
          </a:p>
        </p:txBody>
      </p:sp>
      <p:sp>
        <p:nvSpPr>
          <p:cNvPr id="3" name="Content Placeholder 2"/>
          <p:cNvSpPr>
            <a:spLocks noGrp="1"/>
          </p:cNvSpPr>
          <p:nvPr>
            <p:ph idx="1"/>
          </p:nvPr>
        </p:nvSpPr>
        <p:spPr>
          <a:xfrm>
            <a:off x="990600" y="1658938"/>
            <a:ext cx="7772400" cy="4878496"/>
          </a:xfrm>
        </p:spPr>
        <p:txBody>
          <a:bodyPr/>
          <a:lstStyle/>
          <a:p>
            <a:r>
              <a:rPr lang="en-US" smtClean="0"/>
              <a:t>Physical machine has some fixed number of processor cores - say, c</a:t>
            </a:r>
          </a:p>
          <a:p>
            <a:pPr lvl="1"/>
            <a:r>
              <a:rPr lang="en-US" smtClean="0"/>
              <a:t>What if we need more than c threads of execution?</a:t>
            </a:r>
            <a:br>
              <a:rPr lang="en-US" smtClean="0"/>
            </a:br>
            <a:endParaRPr lang="en-US" smtClean="0"/>
          </a:p>
          <a:p>
            <a:r>
              <a:rPr lang="en-US" smtClean="0"/>
              <a:t>Idea: Time-share cores</a:t>
            </a:r>
          </a:p>
          <a:p>
            <a:pPr lvl="1"/>
            <a:r>
              <a:rPr lang="en-US" smtClean="0"/>
              <a:t>A single core works on one </a:t>
            </a:r>
            <a:r>
              <a:rPr lang="en-US" smtClean="0">
                <a:solidFill>
                  <a:srgbClr val="FF9900"/>
                </a:solidFill>
              </a:rPr>
              <a:t>thread</a:t>
            </a:r>
            <a:r>
              <a:rPr lang="en-US" smtClean="0"/>
              <a:t> for a while, then </a:t>
            </a:r>
            <a:br>
              <a:rPr lang="en-US" smtClean="0"/>
            </a:br>
            <a:r>
              <a:rPr lang="en-US" smtClean="0">
                <a:solidFill>
                  <a:srgbClr val="FF9900"/>
                </a:solidFill>
              </a:rPr>
              <a:t>context-switch</a:t>
            </a:r>
            <a:r>
              <a:rPr lang="en-US" smtClean="0"/>
              <a:t> to another one</a:t>
            </a:r>
          </a:p>
          <a:p>
            <a:pPr lvl="1"/>
            <a:r>
              <a:rPr lang="en-US" smtClean="0"/>
              <a:t>Switching can be done </a:t>
            </a:r>
            <a:r>
              <a:rPr lang="en-US" smtClean="0">
                <a:solidFill>
                  <a:srgbClr val="FF9900"/>
                </a:solidFill>
              </a:rPr>
              <a:t>cooperatively</a:t>
            </a:r>
            <a:r>
              <a:rPr lang="en-US" smtClean="0"/>
              <a:t>: Each thread yields the core to another thread when it has nothing to do</a:t>
            </a:r>
          </a:p>
          <a:p>
            <a:pPr lvl="1"/>
            <a:r>
              <a:rPr lang="en-US" smtClean="0"/>
              <a:t>Switching can also be </a:t>
            </a:r>
            <a:r>
              <a:rPr lang="en-US" smtClean="0">
                <a:solidFill>
                  <a:srgbClr val="FF9900"/>
                </a:solidFill>
              </a:rPr>
              <a:t>preemptive</a:t>
            </a:r>
            <a:r>
              <a:rPr lang="en-US" smtClean="0"/>
              <a:t>: Each thread gets to run for a fixed amount of time (quantum, typ. 10-100ms)</a:t>
            </a:r>
          </a:p>
          <a:p>
            <a:pPr lvl="1"/>
            <a:r>
              <a:rPr lang="en-US" smtClean="0"/>
              <a:t>Pros and cons of preemption?</a:t>
            </a:r>
          </a:p>
          <a:p>
            <a:pPr lvl="1"/>
            <a:r>
              <a:rPr lang="en-US" smtClean="0"/>
              <a:t>Difference between a thread and a process?</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46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356523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simple thread-based web server</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47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355835" y="1325329"/>
            <a:ext cx="5738648" cy="5410713"/>
          </a:xfrm>
          <a:prstGeom prst="rect">
            <a:avLst/>
          </a:prstGeom>
          <a:noFill/>
          <a:ln w="3175">
            <a:solidFill>
              <a:schemeClr val="tx1"/>
            </a:solidFill>
          </a:ln>
        </p:spPr>
        <p:txBody>
          <a:bodyPr wrap="square" rtlCol="0">
            <a:spAutoFit/>
          </a:bodyPr>
          <a:lstStyle/>
          <a:p>
            <a:pPr algn="l"/>
            <a:r>
              <a:rPr lang="en-US" sz="1800" b="1" dirty="0" smtClean="0">
                <a:latin typeface="Consolas"/>
                <a:cs typeface="Consolas"/>
              </a:rPr>
              <a:t>worker(connection) {</a:t>
            </a:r>
            <a:br>
              <a:rPr lang="en-US" sz="1800" b="1" dirty="0" smtClean="0">
                <a:latin typeface="Consolas"/>
                <a:cs typeface="Consolas"/>
              </a:rPr>
            </a:br>
            <a:r>
              <a:rPr lang="en-US" sz="1800" b="1" dirty="0" smtClean="0">
                <a:latin typeface="Consolas"/>
                <a:cs typeface="Consolas"/>
              </a:rPr>
              <a:t>  request = </a:t>
            </a:r>
            <a:r>
              <a:rPr lang="en-US" sz="1800" b="1" dirty="0" err="1" smtClean="0">
                <a:latin typeface="Consolas"/>
                <a:cs typeface="Consolas"/>
              </a:rPr>
              <a:t>connection.read</a:t>
            </a:r>
            <a:r>
              <a:rPr lang="en-US" sz="1800" b="1" dirty="0" smtClean="0">
                <a:latin typeface="Consolas"/>
                <a:cs typeface="Consolas"/>
              </a:rPr>
              <a:t>();</a:t>
            </a:r>
            <a:br>
              <a:rPr lang="en-US" sz="1800" b="1" dirty="0" smtClean="0">
                <a:latin typeface="Consolas"/>
                <a:cs typeface="Consolas"/>
              </a:rPr>
            </a:br>
            <a:r>
              <a:rPr lang="en-US" sz="1800" b="1" dirty="0" smtClean="0">
                <a:latin typeface="Consolas"/>
                <a:cs typeface="Consolas"/>
              </a:rPr>
              <a:t>  if (request == "GET &lt;document&gt;") {</a:t>
            </a:r>
            <a:br>
              <a:rPr lang="en-US" sz="1800" b="1" dirty="0" smtClean="0">
                <a:latin typeface="Consolas"/>
                <a:cs typeface="Consolas"/>
              </a:rPr>
            </a:br>
            <a:r>
              <a:rPr lang="en-US" sz="1800" b="1" dirty="0" smtClean="0">
                <a:latin typeface="Consolas"/>
                <a:cs typeface="Consolas"/>
              </a:rPr>
              <a:t>    data = </a:t>
            </a:r>
            <a:r>
              <a:rPr lang="en-US" sz="1800" b="1" dirty="0" err="1" smtClean="0">
                <a:latin typeface="Consolas"/>
                <a:cs typeface="Consolas"/>
              </a:rPr>
              <a:t>filesystem.read</a:t>
            </a:r>
            <a:r>
              <a:rPr lang="en-US" sz="1800" b="1" dirty="0" smtClean="0">
                <a:latin typeface="Consolas"/>
                <a:cs typeface="Consolas"/>
              </a:rPr>
              <a:t>(document);</a:t>
            </a:r>
            <a:br>
              <a:rPr lang="en-US" sz="1800" b="1" dirty="0" smtClean="0">
                <a:latin typeface="Consolas"/>
                <a:cs typeface="Consolas"/>
              </a:rPr>
            </a:br>
            <a:r>
              <a:rPr lang="en-US" sz="1800" b="1" dirty="0" smtClean="0">
                <a:latin typeface="Consolas"/>
                <a:cs typeface="Consolas"/>
              </a:rPr>
              <a:t>    </a:t>
            </a:r>
            <a:r>
              <a:rPr lang="en-US" sz="1800" b="1" dirty="0" err="1" smtClean="0">
                <a:latin typeface="Consolas"/>
                <a:cs typeface="Consolas"/>
              </a:rPr>
              <a:t>connection.write</a:t>
            </a:r>
            <a:r>
              <a:rPr lang="en-US" sz="1800" b="1" dirty="0" smtClean="0">
                <a:latin typeface="Consolas"/>
                <a:cs typeface="Consolas"/>
              </a:rPr>
              <a:t>("HTTP/1.1 200 OK");</a:t>
            </a:r>
            <a:br>
              <a:rPr lang="en-US" sz="1800" b="1" dirty="0" smtClean="0">
                <a:latin typeface="Consolas"/>
                <a:cs typeface="Consolas"/>
              </a:rPr>
            </a:br>
            <a:r>
              <a:rPr lang="en-US" sz="1800" b="1" dirty="0" smtClean="0">
                <a:latin typeface="Consolas"/>
                <a:cs typeface="Consolas"/>
              </a:rPr>
              <a:t>    </a:t>
            </a:r>
            <a:r>
              <a:rPr lang="en-US" sz="1800" b="1" dirty="0" err="1" smtClean="0">
                <a:latin typeface="Consolas"/>
                <a:cs typeface="Consolas"/>
              </a:rPr>
              <a:t>connection.write</a:t>
            </a:r>
            <a:r>
              <a:rPr lang="en-US" sz="1800" b="1" dirty="0" smtClean="0">
                <a:latin typeface="Consolas"/>
                <a:cs typeface="Consolas"/>
              </a:rPr>
              <a:t>(data);</a:t>
            </a:r>
            <a:br>
              <a:rPr lang="en-US" sz="1800" b="1" dirty="0" smtClean="0">
                <a:latin typeface="Consolas"/>
                <a:cs typeface="Consolas"/>
              </a:rPr>
            </a:br>
            <a:r>
              <a:rPr lang="en-US" sz="1800" b="1" dirty="0" smtClean="0">
                <a:latin typeface="Consolas"/>
                <a:cs typeface="Consolas"/>
              </a:rPr>
              <a:t>  } else {</a:t>
            </a:r>
            <a:br>
              <a:rPr lang="en-US" sz="1800" b="1" dirty="0" smtClean="0">
                <a:latin typeface="Consolas"/>
                <a:cs typeface="Consolas"/>
              </a:rPr>
            </a:br>
            <a:r>
              <a:rPr lang="en-US" sz="1800" b="1" dirty="0" smtClean="0">
                <a:latin typeface="Consolas"/>
                <a:cs typeface="Consolas"/>
              </a:rPr>
              <a:t>    </a:t>
            </a:r>
            <a:r>
              <a:rPr lang="en-US" sz="1800" b="1" dirty="0" err="1" smtClean="0">
                <a:latin typeface="Consolas"/>
                <a:cs typeface="Consolas"/>
              </a:rPr>
              <a:t>connection.write</a:t>
            </a:r>
            <a:r>
              <a:rPr lang="en-US" sz="1800" b="1" dirty="0" smtClean="0">
                <a:latin typeface="Consolas"/>
                <a:cs typeface="Consolas"/>
              </a:rPr>
              <a:t>("HTTP/1.1 400 Bad </a:t>
            </a:r>
            <a:r>
              <a:rPr lang="en-US" sz="1800" b="1" dirty="0" err="1" smtClean="0">
                <a:latin typeface="Consolas"/>
                <a:cs typeface="Consolas"/>
              </a:rPr>
              <a:t>req</a:t>
            </a:r>
            <a:r>
              <a:rPr lang="en-US" sz="1800" b="1" dirty="0" smtClean="0">
                <a:latin typeface="Consolas"/>
                <a:cs typeface="Consolas"/>
              </a:rPr>
              <a:t>");</a:t>
            </a:r>
            <a:br>
              <a:rPr lang="en-US" sz="1800" b="1" dirty="0" smtClean="0">
                <a:latin typeface="Consolas"/>
                <a:cs typeface="Consolas"/>
              </a:rPr>
            </a:br>
            <a:r>
              <a:rPr lang="en-US" sz="1800" b="1" dirty="0" smtClean="0">
                <a:latin typeface="Consolas"/>
                <a:cs typeface="Consolas"/>
              </a:rPr>
              <a:t>  }</a:t>
            </a:r>
            <a:br>
              <a:rPr lang="en-US" sz="1800" b="1" dirty="0" smtClean="0">
                <a:latin typeface="Consolas"/>
                <a:cs typeface="Consolas"/>
              </a:rPr>
            </a:br>
            <a:r>
              <a:rPr lang="en-US" sz="1800" b="1" dirty="0" smtClean="0">
                <a:latin typeface="Consolas"/>
                <a:cs typeface="Consolas"/>
              </a:rPr>
              <a:t>  close(connection);</a:t>
            </a:r>
            <a:br>
              <a:rPr lang="en-US" sz="1800" b="1" dirty="0" smtClean="0">
                <a:latin typeface="Consolas"/>
                <a:cs typeface="Consolas"/>
              </a:rPr>
            </a:br>
            <a:r>
              <a:rPr lang="en-US" sz="1800" b="1" dirty="0" smtClean="0">
                <a:latin typeface="Consolas"/>
                <a:cs typeface="Consolas"/>
              </a:rPr>
              <a:t>}</a:t>
            </a:r>
            <a:r>
              <a:rPr lang="en-US" sz="1800" b="1" dirty="0" smtClean="0">
                <a:latin typeface="Consolas"/>
                <a:cs typeface="Consolas"/>
              </a:rPr>
              <a:t/>
            </a:r>
            <a:br>
              <a:rPr lang="en-US" sz="1800" b="1" dirty="0" smtClean="0">
                <a:latin typeface="Consolas"/>
                <a:cs typeface="Consolas"/>
              </a:rPr>
            </a:br>
            <a:r>
              <a:rPr lang="en-US" sz="1800" b="1" dirty="0" smtClean="0">
                <a:latin typeface="Consolas"/>
                <a:cs typeface="Consolas"/>
              </a:rPr>
              <a:t>main() {</a:t>
            </a:r>
          </a:p>
          <a:p>
            <a:pPr algn="l"/>
            <a:r>
              <a:rPr lang="en-US" sz="1800" b="1" dirty="0" smtClean="0">
                <a:latin typeface="Consolas"/>
                <a:cs typeface="Consolas"/>
              </a:rPr>
              <a:t>  socket = listen(port 80);</a:t>
            </a:r>
            <a:br>
              <a:rPr lang="en-US" sz="1800" b="1" dirty="0" smtClean="0">
                <a:latin typeface="Consolas"/>
                <a:cs typeface="Consolas"/>
              </a:rPr>
            </a:br>
            <a:r>
              <a:rPr lang="en-US" sz="1800" b="1" dirty="0" smtClean="0">
                <a:latin typeface="Consolas"/>
                <a:cs typeface="Consolas"/>
              </a:rPr>
              <a:t>  while (true) {</a:t>
            </a:r>
            <a:br>
              <a:rPr lang="en-US" sz="1800" b="1" dirty="0" smtClean="0">
                <a:latin typeface="Consolas"/>
                <a:cs typeface="Consolas"/>
              </a:rPr>
            </a:br>
            <a:r>
              <a:rPr lang="en-US" sz="1800" b="1" dirty="0" smtClean="0">
                <a:latin typeface="Consolas"/>
                <a:cs typeface="Consolas"/>
              </a:rPr>
              <a:t>    connection = accept(socket); </a:t>
            </a:r>
            <a:br>
              <a:rPr lang="en-US" sz="1800" b="1" dirty="0" smtClean="0">
                <a:latin typeface="Consolas"/>
                <a:cs typeface="Consolas"/>
              </a:rPr>
            </a:br>
            <a:r>
              <a:rPr lang="en-US" sz="1800" b="1" dirty="0" smtClean="0">
                <a:latin typeface="Consolas"/>
                <a:cs typeface="Consolas"/>
              </a:rPr>
              <a:t>    (new Thread).run(worker, connection);</a:t>
            </a:r>
            <a:br>
              <a:rPr lang="en-US" sz="1800" b="1" dirty="0" smtClean="0">
                <a:latin typeface="Consolas"/>
                <a:cs typeface="Consolas"/>
              </a:rPr>
            </a:br>
            <a:r>
              <a:rPr lang="en-US" sz="1800" b="1" dirty="0" smtClean="0">
                <a:latin typeface="Consolas"/>
                <a:cs typeface="Consolas"/>
              </a:rPr>
              <a:t>  }</a:t>
            </a:r>
            <a:br>
              <a:rPr lang="en-US" sz="1800" b="1" dirty="0" smtClean="0">
                <a:latin typeface="Consolas"/>
                <a:cs typeface="Consolas"/>
              </a:rPr>
            </a:br>
            <a:r>
              <a:rPr lang="en-US" sz="1800" b="1" dirty="0" smtClean="0">
                <a:latin typeface="Consolas"/>
                <a:cs typeface="Consolas"/>
              </a:rPr>
              <a:t>}</a:t>
            </a:r>
            <a:endParaRPr lang="en-US" sz="1800" b="1" dirty="0">
              <a:latin typeface="Consolas"/>
              <a:cs typeface="Consolas"/>
            </a:endParaRPr>
          </a:p>
        </p:txBody>
      </p:sp>
      <p:sp>
        <p:nvSpPr>
          <p:cNvPr id="9" name="Right Brace 8"/>
          <p:cNvSpPr/>
          <p:nvPr/>
        </p:nvSpPr>
        <p:spPr bwMode="auto">
          <a:xfrm>
            <a:off x="7149017" y="1671144"/>
            <a:ext cx="344859" cy="2844670"/>
          </a:xfrm>
          <a:prstGeom prst="righ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0" name="TextBox 9"/>
          <p:cNvSpPr txBox="1"/>
          <p:nvPr/>
        </p:nvSpPr>
        <p:spPr>
          <a:xfrm>
            <a:off x="7362523" y="2730635"/>
            <a:ext cx="1477457" cy="830997"/>
          </a:xfrm>
          <a:prstGeom prst="rect">
            <a:avLst/>
          </a:prstGeom>
          <a:noFill/>
        </p:spPr>
        <p:txBody>
          <a:bodyPr wrap="none" rtlCol="0">
            <a:spAutoFit/>
          </a:bodyPr>
          <a:lstStyle/>
          <a:p>
            <a:r>
              <a:rPr lang="en-US" sz="1600" dirty="0" smtClean="0">
                <a:solidFill>
                  <a:srgbClr val="FF0000"/>
                </a:solidFill>
              </a:rPr>
              <a:t>Worker thread</a:t>
            </a:r>
            <a:br>
              <a:rPr lang="en-US" sz="1600" dirty="0" smtClean="0">
                <a:solidFill>
                  <a:srgbClr val="FF0000"/>
                </a:solidFill>
              </a:rPr>
            </a:br>
            <a:r>
              <a:rPr lang="en-US" sz="1600" dirty="0" smtClean="0">
                <a:solidFill>
                  <a:srgbClr val="FF0000"/>
                </a:solidFill>
              </a:rPr>
              <a:t>(one per</a:t>
            </a:r>
            <a:br>
              <a:rPr lang="en-US" sz="1600" dirty="0" smtClean="0">
                <a:solidFill>
                  <a:srgbClr val="FF0000"/>
                </a:solidFill>
              </a:rPr>
            </a:br>
            <a:r>
              <a:rPr lang="en-US" sz="1600" dirty="0" smtClean="0">
                <a:solidFill>
                  <a:srgbClr val="FF0000"/>
                </a:solidFill>
              </a:rPr>
              <a:t>connection)</a:t>
            </a:r>
            <a:endParaRPr lang="en-US" sz="1600" dirty="0">
              <a:solidFill>
                <a:srgbClr val="FF0000"/>
              </a:solidFill>
            </a:endParaRPr>
          </a:p>
        </p:txBody>
      </p:sp>
      <p:sp>
        <p:nvSpPr>
          <p:cNvPr id="11" name="Right Brace 10"/>
          <p:cNvSpPr/>
          <p:nvPr/>
        </p:nvSpPr>
        <p:spPr bwMode="auto">
          <a:xfrm>
            <a:off x="7204842" y="4696841"/>
            <a:ext cx="283779" cy="1718442"/>
          </a:xfrm>
          <a:prstGeom prst="righ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2" name="TextBox 11"/>
          <p:cNvSpPr txBox="1"/>
          <p:nvPr/>
        </p:nvSpPr>
        <p:spPr>
          <a:xfrm>
            <a:off x="7416633" y="4886027"/>
            <a:ext cx="1653017" cy="1323439"/>
          </a:xfrm>
          <a:prstGeom prst="rect">
            <a:avLst/>
          </a:prstGeom>
          <a:noFill/>
        </p:spPr>
        <p:txBody>
          <a:bodyPr wrap="none" rtlCol="0">
            <a:spAutoFit/>
          </a:bodyPr>
          <a:lstStyle/>
          <a:p>
            <a:r>
              <a:rPr lang="en-US" sz="1600" dirty="0" smtClean="0">
                <a:solidFill>
                  <a:srgbClr val="FF0000"/>
                </a:solidFill>
              </a:rPr>
              <a:t>Main loop</a:t>
            </a:r>
            <a:br>
              <a:rPr lang="en-US" sz="1600" dirty="0" smtClean="0">
                <a:solidFill>
                  <a:srgbClr val="FF0000"/>
                </a:solidFill>
              </a:rPr>
            </a:br>
            <a:r>
              <a:rPr lang="en-US" sz="1600" dirty="0" smtClean="0">
                <a:solidFill>
                  <a:srgbClr val="FF0000"/>
                </a:solidFill>
              </a:rPr>
              <a:t>(accepts new</a:t>
            </a:r>
            <a:br>
              <a:rPr lang="en-US" sz="1600" dirty="0" smtClean="0">
                <a:solidFill>
                  <a:srgbClr val="FF0000"/>
                </a:solidFill>
              </a:rPr>
            </a:br>
            <a:r>
              <a:rPr lang="en-US" sz="1600" dirty="0" smtClean="0">
                <a:solidFill>
                  <a:srgbClr val="FF0000"/>
                </a:solidFill>
              </a:rPr>
              <a:t>connections and</a:t>
            </a:r>
            <a:br>
              <a:rPr lang="en-US" sz="1600" dirty="0" smtClean="0">
                <a:solidFill>
                  <a:srgbClr val="FF0000"/>
                </a:solidFill>
              </a:rPr>
            </a:br>
            <a:r>
              <a:rPr lang="en-US" sz="1600" dirty="0" smtClean="0">
                <a:solidFill>
                  <a:srgbClr val="FF0000"/>
                </a:solidFill>
              </a:rPr>
              <a:t>launches new</a:t>
            </a:r>
            <a:br>
              <a:rPr lang="en-US" sz="1600" dirty="0" smtClean="0">
                <a:solidFill>
                  <a:srgbClr val="FF0000"/>
                </a:solidFill>
              </a:rPr>
            </a:br>
            <a:r>
              <a:rPr lang="en-US" sz="1600" dirty="0" smtClean="0">
                <a:solidFill>
                  <a:srgbClr val="FF0000"/>
                </a:solidFill>
              </a:rPr>
              <a:t>threads)</a:t>
            </a:r>
            <a:endParaRPr lang="en-US" sz="1600" dirty="0">
              <a:solidFill>
                <a:srgbClr val="FF0000"/>
              </a:solidFill>
            </a:endParaRPr>
          </a:p>
        </p:txBody>
      </p:sp>
    </p:spTree>
    <p:extLst>
      <p:ext uri="{BB962C8B-B14F-4D97-AF65-F5344CB8AC3E}">
        <p14:creationId xmlns:p14="http://schemas.microsoft.com/office/powerpoint/2010/main" val="13539663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Thread-based servers</a:t>
            </a:r>
            <a:endParaRPr lang="en-US"/>
          </a:p>
        </p:txBody>
      </p:sp>
      <p:sp>
        <p:nvSpPr>
          <p:cNvPr id="3" name="Content Placeholder 2"/>
          <p:cNvSpPr>
            <a:spLocks noGrp="1"/>
          </p:cNvSpPr>
          <p:nvPr>
            <p:ph idx="1"/>
          </p:nvPr>
        </p:nvSpPr>
        <p:spPr/>
        <p:txBody>
          <a:bodyPr/>
          <a:lstStyle/>
          <a:p>
            <a:r>
              <a:rPr lang="en-US" dirty="0" smtClean="0"/>
              <a:t>Relevant Java constructs:</a:t>
            </a:r>
          </a:p>
          <a:p>
            <a:pPr lvl="1"/>
            <a:r>
              <a:rPr lang="en-US" dirty="0" smtClean="0"/>
              <a:t>Worker can be a subclass of </a:t>
            </a:r>
            <a:r>
              <a:rPr lang="en-US" dirty="0" smtClean="0">
                <a:solidFill>
                  <a:srgbClr val="FF9900"/>
                </a:solidFill>
              </a:rPr>
              <a:t>Thread </a:t>
            </a:r>
            <a:r>
              <a:rPr lang="en-US" dirty="0" smtClean="0"/>
              <a:t>+ implement run()</a:t>
            </a:r>
          </a:p>
          <a:p>
            <a:pPr lvl="1"/>
            <a:r>
              <a:rPr lang="en-US" dirty="0" smtClean="0"/>
              <a:t>Worker w = new Worker(); </a:t>
            </a:r>
            <a:r>
              <a:rPr lang="en-US" dirty="0" err="1" smtClean="0"/>
              <a:t>w.start</a:t>
            </a:r>
            <a:r>
              <a:rPr lang="en-US" dirty="0" smtClean="0"/>
              <a:t>();</a:t>
            </a:r>
          </a:p>
          <a:p>
            <a:pPr lvl="1"/>
            <a:r>
              <a:rPr lang="en-US" dirty="0" smtClean="0"/>
              <a:t>Alternative: Worker implements Runnable</a:t>
            </a:r>
          </a:p>
          <a:p>
            <a:pPr lvl="1"/>
            <a:r>
              <a:rPr lang="en-US" dirty="0" smtClean="0"/>
              <a:t>Thread t = new Thread(w); </a:t>
            </a:r>
            <a:r>
              <a:rPr lang="en-US" dirty="0" err="1" smtClean="0"/>
              <a:t>t.start</a:t>
            </a:r>
            <a:r>
              <a:rPr lang="en-US" dirty="0" smtClean="0"/>
              <a:t>();</a:t>
            </a:r>
          </a:p>
          <a:p>
            <a:pPr lvl="1"/>
            <a:endParaRPr lang="en-US" dirty="0" smtClean="0"/>
          </a:p>
          <a:p>
            <a:r>
              <a:rPr lang="en-US" dirty="0" smtClean="0"/>
              <a:t>What if the threads share some resources?</a:t>
            </a:r>
          </a:p>
          <a:p>
            <a:pPr lvl="1"/>
            <a:r>
              <a:rPr lang="en-US" dirty="0" smtClean="0"/>
              <a:t>Potential race conditions + </a:t>
            </a:r>
            <a:r>
              <a:rPr lang="en-US" dirty="0" smtClean="0">
                <a:solidFill>
                  <a:srgbClr val="FF9900"/>
                </a:solidFill>
              </a:rPr>
              <a:t>consistency issues</a:t>
            </a:r>
          </a:p>
          <a:p>
            <a:pPr lvl="1"/>
            <a:r>
              <a:rPr lang="en-US" dirty="0" smtClean="0"/>
              <a:t>Can use synchronization and locking</a:t>
            </a:r>
          </a:p>
          <a:p>
            <a:pPr lvl="1"/>
            <a:r>
              <a:rPr lang="en-US" dirty="0" smtClean="0"/>
              <a:t>Need to be careful about deadlock, </a:t>
            </a:r>
            <a:r>
              <a:rPr lang="en-US" dirty="0" err="1" smtClean="0"/>
              <a:t>livelock</a:t>
            </a:r>
            <a:r>
              <a:rPr lang="en-US" dirty="0" smtClean="0"/>
              <a:t>, </a:t>
            </a:r>
            <a:r>
              <a:rPr lang="en-US" dirty="0" smtClean="0"/>
              <a:t>starvation</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48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7875759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Thread pools</a:t>
            </a:r>
            <a:endParaRPr lang="en-US"/>
          </a:p>
        </p:txBody>
      </p:sp>
      <p:sp>
        <p:nvSpPr>
          <p:cNvPr id="3" name="Content Placeholder 2"/>
          <p:cNvSpPr>
            <a:spLocks noGrp="1"/>
          </p:cNvSpPr>
          <p:nvPr>
            <p:ph idx="1"/>
          </p:nvPr>
        </p:nvSpPr>
        <p:spPr>
          <a:xfrm>
            <a:off x="990600" y="1450428"/>
            <a:ext cx="7772400" cy="4992413"/>
          </a:xfrm>
        </p:spPr>
        <p:txBody>
          <a:bodyPr/>
          <a:lstStyle/>
          <a:p>
            <a:r>
              <a:rPr lang="en-US" smtClean="0"/>
              <a:t>Problem: Threads operations are expensive</a:t>
            </a:r>
          </a:p>
          <a:p>
            <a:pPr lvl="1"/>
            <a:r>
              <a:rPr lang="en-US" smtClean="0"/>
              <a:t>Creating and destroying a thread takes time</a:t>
            </a:r>
          </a:p>
          <a:p>
            <a:pPr lvl="1"/>
            <a:r>
              <a:rPr lang="en-US" smtClean="0"/>
              <a:t>Context switching between threads takes time</a:t>
            </a:r>
          </a:p>
          <a:p>
            <a:pPr lvl="1"/>
            <a:r>
              <a:rPr lang="en-US" smtClean="0"/>
              <a:t>Making too many threads can exhaust available resources</a:t>
            </a:r>
          </a:p>
          <a:p>
            <a:pPr lvl="1"/>
            <a:endParaRPr lang="en-US" smtClean="0"/>
          </a:p>
          <a:p>
            <a:r>
              <a:rPr lang="en-US" smtClean="0"/>
              <a:t>Idea: Keep a </a:t>
            </a:r>
            <a:r>
              <a:rPr lang="en-US" smtClean="0">
                <a:solidFill>
                  <a:srgbClr val="FF9900"/>
                </a:solidFill>
              </a:rPr>
              <a:t>thread pool </a:t>
            </a:r>
            <a:r>
              <a:rPr lang="en-US" smtClean="0"/>
              <a:t>with a fixed number of worker threads</a:t>
            </a:r>
          </a:p>
          <a:p>
            <a:pPr lvl="1"/>
            <a:r>
              <a:rPr lang="en-US" smtClean="0"/>
              <a:t>When a worker is done handling a request, it is assigned another one</a:t>
            </a:r>
          </a:p>
          <a:p>
            <a:pPr lvl="1"/>
            <a:r>
              <a:rPr lang="en-US" smtClean="0"/>
              <a:t>When there are more concurrenct requests than workers, requests must wait in a queue until a worker is available</a:t>
            </a:r>
          </a:p>
          <a:p>
            <a:pPr lvl="1"/>
            <a:r>
              <a:rPr lang="en-US" smtClean="0"/>
              <a:t>When there are few requests, some workers may be idle</a:t>
            </a:r>
          </a:p>
          <a:p>
            <a:pPr lvl="1"/>
            <a:r>
              <a:rPr lang="en-US" smtClean="0"/>
              <a:t>How many threads should we put into the pool?</a:t>
            </a:r>
          </a:p>
          <a:p>
            <a:pPr lvl="1"/>
            <a:endParaRPr lang="en-US" smtClean="0"/>
          </a:p>
          <a:p>
            <a:pPr lvl="1"/>
            <a:endParaRPr lang="en-US" smtClean="0"/>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49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099954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Where did the web come from?</a:t>
            </a:r>
            <a:endParaRPr lang="en-US"/>
          </a:p>
        </p:txBody>
      </p:sp>
      <p:sp>
        <p:nvSpPr>
          <p:cNvPr id="3" name="Content Placeholder 2"/>
          <p:cNvSpPr>
            <a:spLocks noGrp="1"/>
          </p:cNvSpPr>
          <p:nvPr>
            <p:ph idx="1"/>
          </p:nvPr>
        </p:nvSpPr>
        <p:spPr>
          <a:xfrm>
            <a:off x="990599" y="1658938"/>
            <a:ext cx="7880131" cy="4532312"/>
          </a:xfrm>
        </p:spPr>
        <p:txBody>
          <a:bodyPr/>
          <a:lstStyle/>
          <a:p>
            <a:r>
              <a:rPr lang="en-US" smtClean="0"/>
              <a:t>1989: Tim Berners-Lee is at CERN</a:t>
            </a:r>
          </a:p>
          <a:p>
            <a:pPr lvl="1"/>
            <a:r>
              <a:rPr lang="en-US" smtClean="0"/>
              <a:t>CERN is a large organization with high turnover</a:t>
            </a:r>
          </a:p>
          <a:p>
            <a:pPr lvl="1"/>
            <a:r>
              <a:rPr lang="en-US" smtClean="0">
                <a:sym typeface="Symbol"/>
              </a:rPr>
              <a:t>Useful information (e.g., about projects) is constantly being lost because it cannot be found</a:t>
            </a:r>
          </a:p>
          <a:p>
            <a:pPr lvl="1"/>
            <a:r>
              <a:rPr lang="en-US" smtClean="0">
                <a:sym typeface="Symbol"/>
              </a:rPr>
              <a:t>Need to organize information - but how?</a:t>
            </a:r>
          </a:p>
          <a:p>
            <a:pPr lvl="1"/>
            <a:r>
              <a:rPr lang="en-US" smtClean="0">
                <a:sym typeface="Symbol"/>
              </a:rPr>
              <a:t>Hierarchical structure is not flexible enough</a:t>
            </a:r>
          </a:p>
          <a:p>
            <a:r>
              <a:rPr lang="en-US" smtClean="0">
                <a:sym typeface="Symbol"/>
              </a:rPr>
              <a:t>Writes "Information management: A proposal"</a:t>
            </a:r>
          </a:p>
          <a:p>
            <a:pPr lvl="1"/>
            <a:r>
              <a:rPr lang="en-US" smtClean="0">
                <a:sym typeface="Symbol"/>
              </a:rPr>
              <a:t>"The hope would be to allow a pool of information to develop which could grow and evolve with the organisation and the project it describes"</a:t>
            </a:r>
          </a:p>
          <a:p>
            <a:pPr lvl="1"/>
            <a:r>
              <a:rPr lang="en-US" smtClean="0">
                <a:sym typeface="Symbol"/>
              </a:rPr>
              <a:t>"CERN meets now some problems which the rest of the world will have to face soon"</a:t>
            </a:r>
          </a:p>
          <a:p>
            <a:pPr lvl="1"/>
            <a:endParaRPr lang="en-US" smtClean="0">
              <a:sym typeface="Symbol"/>
            </a:endParaRP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7" name="TextBox 6"/>
          <p:cNvSpPr txBox="1"/>
          <p:nvPr/>
        </p:nvSpPr>
        <p:spPr>
          <a:xfrm>
            <a:off x="2482587" y="6117020"/>
            <a:ext cx="4468659" cy="338554"/>
          </a:xfrm>
          <a:prstGeom prst="rect">
            <a:avLst/>
          </a:prstGeom>
          <a:noFill/>
        </p:spPr>
        <p:txBody>
          <a:bodyPr wrap="none" rtlCol="0">
            <a:spAutoFit/>
          </a:bodyPr>
          <a:lstStyle/>
          <a:p>
            <a:r>
              <a:rPr lang="en-US" sz="1600" smtClean="0"/>
              <a:t>http://www.w3.org/History/1989/proposal.html</a:t>
            </a:r>
            <a:endParaRPr lang="en-US" sz="1600"/>
          </a:p>
        </p:txBody>
      </p:sp>
    </p:spTree>
    <p:extLst>
      <p:ext uri="{BB962C8B-B14F-4D97-AF65-F5344CB8AC3E}">
        <p14:creationId xmlns:p14="http://schemas.microsoft.com/office/powerpoint/2010/main" val="186054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Event-driven programming</a:t>
            </a:r>
            <a:endParaRPr lang="en-US"/>
          </a:p>
        </p:txBody>
      </p:sp>
      <p:sp>
        <p:nvSpPr>
          <p:cNvPr id="3" name="Content Placeholder 2"/>
          <p:cNvSpPr>
            <a:spLocks noGrp="1"/>
          </p:cNvSpPr>
          <p:nvPr>
            <p:ph idx="1"/>
          </p:nvPr>
        </p:nvSpPr>
        <p:spPr>
          <a:xfrm>
            <a:off x="990599" y="1658938"/>
            <a:ext cx="7890641" cy="4741862"/>
          </a:xfrm>
        </p:spPr>
        <p:txBody>
          <a:bodyPr/>
          <a:lstStyle/>
          <a:p>
            <a:r>
              <a:rPr lang="en-US" smtClean="0"/>
              <a:t>What benefits did the threads really give us?</a:t>
            </a:r>
          </a:p>
          <a:p>
            <a:pPr lvl="1"/>
            <a:r>
              <a:rPr lang="en-US" smtClean="0"/>
              <a:t>If we have one core and run 1,000 threads on it, does the work really get done faster than with one thread?</a:t>
            </a:r>
          </a:p>
          <a:p>
            <a:pPr lvl="1"/>
            <a:endParaRPr lang="en-US" smtClean="0"/>
          </a:p>
          <a:p>
            <a:r>
              <a:rPr lang="en-US" smtClean="0"/>
              <a:t>The server's work is driven by </a:t>
            </a:r>
            <a:r>
              <a:rPr lang="en-US" smtClean="0">
                <a:solidFill>
                  <a:srgbClr val="FF9900"/>
                </a:solidFill>
              </a:rPr>
              <a:t>events</a:t>
            </a:r>
            <a:r>
              <a:rPr lang="en-US" smtClean="0"/>
              <a:t>, e.g.:</a:t>
            </a:r>
          </a:p>
          <a:p>
            <a:pPr lvl="1"/>
            <a:r>
              <a:rPr lang="en-US" smtClean="0"/>
              <a:t>Incoming connection: Need to set up data structures</a:t>
            </a:r>
          </a:p>
          <a:p>
            <a:pPr lvl="1"/>
            <a:r>
              <a:rPr lang="en-US" smtClean="0"/>
              <a:t>Request arrives: Need to parse + start reading document</a:t>
            </a:r>
          </a:p>
          <a:p>
            <a:pPr lvl="1"/>
            <a:r>
              <a:rPr lang="en-US" smtClean="0"/>
              <a:t>Document read: Need to send back to the client</a:t>
            </a:r>
          </a:p>
          <a:p>
            <a:pPr lvl="1"/>
            <a:r>
              <a:rPr lang="en-US" smtClean="0"/>
              <a:t>Entire document sent: Close connection, clean up structures</a:t>
            </a:r>
          </a:p>
          <a:p>
            <a:pPr lvl="1"/>
            <a:endParaRPr lang="en-US" smtClean="0"/>
          </a:p>
          <a:p>
            <a:r>
              <a:rPr lang="en-US" smtClean="0"/>
              <a:t>Why not base server architecture on events?</a:t>
            </a:r>
          </a:p>
          <a:p>
            <a:pPr lvl="1"/>
            <a:r>
              <a:rPr lang="en-US" smtClean="0"/>
              <a:t>All we need is a single thread!</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21338653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 event-based web server</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261241" y="1513489"/>
            <a:ext cx="6022427" cy="4918269"/>
          </a:xfrm>
          <a:prstGeom prst="rect">
            <a:avLst/>
          </a:prstGeom>
          <a:noFill/>
          <a:ln w="3175">
            <a:solidFill>
              <a:schemeClr val="tx1"/>
            </a:solidFill>
          </a:ln>
        </p:spPr>
        <p:txBody>
          <a:bodyPr wrap="square" rtlCol="0">
            <a:spAutoFit/>
          </a:bodyPr>
          <a:lstStyle/>
          <a:p>
            <a:pPr algn="l"/>
            <a:r>
              <a:rPr lang="en-US" sz="1400" b="1" dirty="0" err="1" smtClean="0">
                <a:latin typeface="Consolas"/>
                <a:cs typeface="Consolas"/>
              </a:rPr>
              <a:t>handleNewConnection</a:t>
            </a:r>
            <a:r>
              <a:rPr lang="en-US" sz="1400" b="1" dirty="0" smtClean="0">
                <a:latin typeface="Consolas"/>
                <a:cs typeface="Consolas"/>
              </a:rPr>
              <a:t>(e) { </a:t>
            </a:r>
            <a:r>
              <a:rPr lang="en-US" sz="1400" b="1" dirty="0" err="1" smtClean="0">
                <a:latin typeface="Consolas"/>
                <a:cs typeface="Consolas"/>
              </a:rPr>
              <a:t>startReading</a:t>
            </a:r>
            <a:r>
              <a:rPr lang="en-US" sz="1400" b="1" dirty="0" smtClean="0">
                <a:latin typeface="Consolas"/>
                <a:cs typeface="Consolas"/>
              </a:rPr>
              <a:t>(</a:t>
            </a:r>
            <a:r>
              <a:rPr lang="en-US" sz="1400" b="1" dirty="0" err="1" smtClean="0">
                <a:latin typeface="Consolas"/>
                <a:cs typeface="Consolas"/>
              </a:rPr>
              <a:t>e.connection</a:t>
            </a:r>
            <a:r>
              <a:rPr lang="en-US" sz="1400" b="1" dirty="0" smtClean="0">
                <a:latin typeface="Consolas"/>
                <a:cs typeface="Consolas"/>
              </a:rPr>
              <a:t>); }</a:t>
            </a:r>
            <a:br>
              <a:rPr lang="en-US" sz="1400" b="1" dirty="0" smtClean="0">
                <a:latin typeface="Consolas"/>
                <a:cs typeface="Consolas"/>
              </a:rPr>
            </a:br>
            <a:r>
              <a:rPr lang="en-US" sz="1400" b="1" dirty="0" err="1" smtClean="0">
                <a:latin typeface="Consolas"/>
                <a:cs typeface="Consolas"/>
              </a:rPr>
              <a:t>handleRequestRead</a:t>
            </a:r>
            <a:r>
              <a:rPr lang="en-US" sz="1400" b="1" dirty="0" smtClean="0">
                <a:latin typeface="Consolas"/>
                <a:cs typeface="Consolas"/>
              </a:rPr>
              <a:t>(e) { </a:t>
            </a:r>
            <a:br>
              <a:rPr lang="en-US" sz="1400" b="1" dirty="0" smtClean="0">
                <a:latin typeface="Consolas"/>
                <a:cs typeface="Consolas"/>
              </a:rPr>
            </a:br>
            <a:r>
              <a:rPr lang="en-US" sz="1400" b="1" dirty="0" smtClean="0">
                <a:latin typeface="Consolas"/>
                <a:cs typeface="Consolas"/>
              </a:rPr>
              <a:t>  if (</a:t>
            </a:r>
            <a:r>
              <a:rPr lang="en-US" sz="1400" b="1" dirty="0" err="1" smtClean="0">
                <a:latin typeface="Consolas"/>
                <a:cs typeface="Consolas"/>
              </a:rPr>
              <a:t>e.request</a:t>
            </a:r>
            <a:r>
              <a:rPr lang="en-US" sz="1400" b="1" dirty="0" smtClean="0">
                <a:latin typeface="Consolas"/>
                <a:cs typeface="Consolas"/>
              </a:rPr>
              <a:t> == "GET &lt;document&gt;") {</a:t>
            </a:r>
            <a:br>
              <a:rPr lang="en-US" sz="1400" b="1" dirty="0" smtClean="0">
                <a:latin typeface="Consolas"/>
                <a:cs typeface="Consolas"/>
              </a:rPr>
            </a:br>
            <a:r>
              <a:rPr lang="en-US" sz="1400" b="1" dirty="0" smtClean="0">
                <a:latin typeface="Consolas"/>
                <a:cs typeface="Consolas"/>
              </a:rPr>
              <a:t>    </a:t>
            </a:r>
            <a:r>
              <a:rPr lang="en-US" sz="1400" b="1" dirty="0" err="1" smtClean="0">
                <a:latin typeface="Consolas"/>
                <a:cs typeface="Consolas"/>
              </a:rPr>
              <a:t>issueFilesystemRead</a:t>
            </a:r>
            <a:r>
              <a:rPr lang="en-US" sz="1400" b="1" dirty="0" smtClean="0">
                <a:latin typeface="Consolas"/>
                <a:cs typeface="Consolas"/>
              </a:rPr>
              <a:t>(document);</a:t>
            </a:r>
            <a:br>
              <a:rPr lang="en-US" sz="1400" b="1" dirty="0" smtClean="0">
                <a:latin typeface="Consolas"/>
                <a:cs typeface="Consolas"/>
              </a:rPr>
            </a:br>
            <a:r>
              <a:rPr lang="en-US" sz="1400" b="1" dirty="0" smtClean="0">
                <a:latin typeface="Consolas"/>
                <a:cs typeface="Consolas"/>
              </a:rPr>
              <a:t>  } else {</a:t>
            </a:r>
          </a:p>
          <a:p>
            <a:pPr algn="l"/>
            <a:r>
              <a:rPr lang="en-US" sz="1400" b="1" dirty="0" smtClean="0">
                <a:latin typeface="Consolas"/>
                <a:cs typeface="Consolas"/>
              </a:rPr>
              <a:t>    </a:t>
            </a:r>
            <a:r>
              <a:rPr lang="en-US" sz="1400" b="1" dirty="0" err="1" smtClean="0">
                <a:latin typeface="Consolas"/>
                <a:cs typeface="Consolas"/>
              </a:rPr>
              <a:t>issueWrite</a:t>
            </a:r>
            <a:r>
              <a:rPr lang="en-US" sz="1400" b="1" dirty="0" smtClean="0">
                <a:latin typeface="Consolas"/>
                <a:cs typeface="Consolas"/>
              </a:rPr>
              <a:t>(</a:t>
            </a:r>
            <a:r>
              <a:rPr lang="en-US" sz="1400" b="1" dirty="0" err="1" smtClean="0">
                <a:latin typeface="Consolas"/>
                <a:cs typeface="Consolas"/>
              </a:rPr>
              <a:t>e.connection</a:t>
            </a:r>
            <a:r>
              <a:rPr lang="en-US" sz="1400" b="1" dirty="0" smtClean="0">
                <a:latin typeface="Consolas"/>
                <a:cs typeface="Consolas"/>
              </a:rPr>
              <a:t>, "HTTP/1.1 400 Bad </a:t>
            </a:r>
            <a:r>
              <a:rPr lang="en-US" sz="1400" b="1" dirty="0" err="1" smtClean="0">
                <a:latin typeface="Consolas"/>
                <a:cs typeface="Consolas"/>
              </a:rPr>
              <a:t>req</a:t>
            </a:r>
            <a:r>
              <a:rPr lang="en-US" sz="1400" b="1" dirty="0" smtClean="0">
                <a:latin typeface="Consolas"/>
                <a:cs typeface="Consolas"/>
              </a:rPr>
              <a:t>");</a:t>
            </a:r>
            <a:br>
              <a:rPr lang="en-US" sz="1400" b="1" dirty="0" smtClean="0">
                <a:latin typeface="Consolas"/>
                <a:cs typeface="Consolas"/>
              </a:rPr>
            </a:br>
            <a:r>
              <a:rPr lang="en-US" sz="1400" b="1" dirty="0" smtClean="0">
                <a:latin typeface="Consolas"/>
                <a:cs typeface="Consolas"/>
              </a:rPr>
              <a:t>  } </a:t>
            </a:r>
            <a:br>
              <a:rPr lang="en-US" sz="1400" b="1" dirty="0" smtClean="0">
                <a:latin typeface="Consolas"/>
                <a:cs typeface="Consolas"/>
              </a:rPr>
            </a:br>
            <a:r>
              <a:rPr lang="en-US" sz="1400" b="1" dirty="0" smtClean="0">
                <a:latin typeface="Consolas"/>
                <a:cs typeface="Consolas"/>
              </a:rPr>
              <a:t>}</a:t>
            </a:r>
            <a:br>
              <a:rPr lang="en-US" sz="1400" b="1" dirty="0" smtClean="0">
                <a:latin typeface="Consolas"/>
                <a:cs typeface="Consolas"/>
              </a:rPr>
            </a:br>
            <a:r>
              <a:rPr lang="en-US" sz="1400" b="1" dirty="0" smtClean="0">
                <a:latin typeface="Consolas"/>
                <a:cs typeface="Consolas"/>
              </a:rPr>
              <a:t>/* other handlers go here */</a:t>
            </a:r>
          </a:p>
          <a:p>
            <a:pPr algn="l"/>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main() {</a:t>
            </a:r>
            <a:br>
              <a:rPr lang="en-US" sz="1400" b="1" dirty="0" smtClean="0">
                <a:latin typeface="Consolas"/>
                <a:cs typeface="Consolas"/>
              </a:rPr>
            </a:br>
            <a:r>
              <a:rPr lang="en-US" sz="1400" b="1" dirty="0" smtClean="0">
                <a:latin typeface="Consolas"/>
                <a:cs typeface="Consolas"/>
              </a:rPr>
              <a:t>  </a:t>
            </a:r>
            <a:r>
              <a:rPr lang="en-US" sz="1400" b="1" dirty="0" err="1" smtClean="0">
                <a:latin typeface="Consolas"/>
                <a:cs typeface="Consolas"/>
              </a:rPr>
              <a:t>EventQueue</a:t>
            </a:r>
            <a:r>
              <a:rPr lang="en-US" sz="1400" b="1" dirty="0" smtClean="0">
                <a:latin typeface="Consolas"/>
                <a:cs typeface="Consolas"/>
              </a:rPr>
              <a:t> q;</a:t>
            </a:r>
            <a:br>
              <a:rPr lang="en-US" sz="1400" b="1" dirty="0" smtClean="0">
                <a:latin typeface="Consolas"/>
                <a:cs typeface="Consolas"/>
              </a:rPr>
            </a:br>
            <a:r>
              <a:rPr lang="en-US" sz="1400" b="1" dirty="0" smtClean="0">
                <a:latin typeface="Consolas"/>
                <a:cs typeface="Consolas"/>
              </a:rPr>
              <a:t>  while (true) {</a:t>
            </a:r>
            <a:br>
              <a:rPr lang="en-US" sz="1400" b="1" dirty="0" smtClean="0">
                <a:latin typeface="Consolas"/>
                <a:cs typeface="Consolas"/>
              </a:rPr>
            </a:br>
            <a:r>
              <a:rPr lang="en-US" sz="1400" b="1" dirty="0" smtClean="0">
                <a:latin typeface="Consolas"/>
                <a:cs typeface="Consolas"/>
              </a:rPr>
              <a:t>    e = </a:t>
            </a:r>
            <a:r>
              <a:rPr lang="en-US" sz="1400" b="1" dirty="0" err="1" smtClean="0">
                <a:latin typeface="Consolas"/>
                <a:cs typeface="Consolas"/>
              </a:rPr>
              <a:t>q.getNextEvent</a:t>
            </a:r>
            <a:r>
              <a:rPr lang="en-US" sz="1400" b="1" dirty="0" smtClean="0">
                <a:latin typeface="Consolas"/>
                <a:cs typeface="Consolas"/>
              </a:rPr>
              <a:t>();</a:t>
            </a:r>
            <a:br>
              <a:rPr lang="en-US" sz="1400" b="1" dirty="0" smtClean="0">
                <a:latin typeface="Consolas"/>
                <a:cs typeface="Consolas"/>
              </a:rPr>
            </a:br>
            <a:r>
              <a:rPr lang="en-US" sz="1400" b="1" dirty="0" smtClean="0">
                <a:latin typeface="Consolas"/>
                <a:cs typeface="Consolas"/>
              </a:rPr>
              <a:t>    case e of {</a:t>
            </a:r>
            <a:br>
              <a:rPr lang="en-US" sz="1400" b="1" dirty="0" smtClean="0">
                <a:latin typeface="Consolas"/>
                <a:cs typeface="Consolas"/>
              </a:rPr>
            </a:br>
            <a:r>
              <a:rPr lang="en-US" sz="1400" b="1" dirty="0" smtClean="0">
                <a:latin typeface="Consolas"/>
                <a:cs typeface="Consolas"/>
              </a:rPr>
              <a:t>      </a:t>
            </a:r>
            <a:r>
              <a:rPr lang="en-US" sz="1400" b="1" dirty="0" err="1" smtClean="0">
                <a:latin typeface="Consolas"/>
                <a:cs typeface="Consolas"/>
              </a:rPr>
              <a:t>NewConnection</a:t>
            </a:r>
            <a:r>
              <a:rPr lang="en-US" sz="1400" b="1" dirty="0" smtClean="0">
                <a:latin typeface="Consolas"/>
                <a:cs typeface="Consolas"/>
              </a:rPr>
              <a:t>: </a:t>
            </a:r>
            <a:r>
              <a:rPr lang="en-US" sz="1400" b="1" dirty="0" err="1" smtClean="0">
                <a:latin typeface="Consolas"/>
                <a:cs typeface="Consolas"/>
              </a:rPr>
              <a:t>handleNewConnection</a:t>
            </a:r>
            <a:r>
              <a:rPr lang="en-US" sz="1400" b="1" dirty="0" smtClean="0">
                <a:latin typeface="Consolas"/>
                <a:cs typeface="Consolas"/>
              </a:rPr>
              <a:t>(e);</a:t>
            </a:r>
            <a:br>
              <a:rPr lang="en-US" sz="1400" b="1" dirty="0" smtClean="0">
                <a:latin typeface="Consolas"/>
                <a:cs typeface="Consolas"/>
              </a:rPr>
            </a:br>
            <a:r>
              <a:rPr lang="en-US" sz="1400" b="1" dirty="0" smtClean="0">
                <a:latin typeface="Consolas"/>
                <a:cs typeface="Consolas"/>
              </a:rPr>
              <a:t>      </a:t>
            </a:r>
            <a:r>
              <a:rPr lang="en-US" sz="1400" b="1" dirty="0" err="1" smtClean="0">
                <a:latin typeface="Consolas"/>
                <a:cs typeface="Consolas"/>
              </a:rPr>
              <a:t>RequestArrived</a:t>
            </a:r>
            <a:r>
              <a:rPr lang="en-US" sz="1400" b="1" dirty="0" smtClean="0">
                <a:latin typeface="Consolas"/>
                <a:cs typeface="Consolas"/>
              </a:rPr>
              <a:t>: </a:t>
            </a:r>
            <a:r>
              <a:rPr lang="en-US" sz="1400" b="1" dirty="0" err="1" smtClean="0">
                <a:latin typeface="Consolas"/>
                <a:cs typeface="Consolas"/>
              </a:rPr>
              <a:t>handleRequestRead</a:t>
            </a:r>
            <a:r>
              <a:rPr lang="en-US" sz="1400" b="1" dirty="0" smtClean="0">
                <a:latin typeface="Consolas"/>
                <a:cs typeface="Consolas"/>
              </a:rPr>
              <a:t>(e);</a:t>
            </a:r>
            <a:br>
              <a:rPr lang="en-US" sz="1400" b="1" dirty="0" smtClean="0">
                <a:latin typeface="Consolas"/>
                <a:cs typeface="Consolas"/>
              </a:rPr>
            </a:br>
            <a:r>
              <a:rPr lang="en-US" sz="1400" b="1" dirty="0" smtClean="0">
                <a:latin typeface="Consolas"/>
                <a:cs typeface="Consolas"/>
              </a:rPr>
              <a:t>      </a:t>
            </a:r>
            <a:r>
              <a:rPr lang="en-US" sz="1400" b="1" dirty="0" err="1" smtClean="0">
                <a:latin typeface="Consolas"/>
                <a:cs typeface="Consolas"/>
              </a:rPr>
              <a:t>FileReadCompleted</a:t>
            </a:r>
            <a:r>
              <a:rPr lang="en-US" sz="1400" b="1" dirty="0" smtClean="0">
                <a:latin typeface="Consolas"/>
                <a:cs typeface="Consolas"/>
              </a:rPr>
              <a:t>: </a:t>
            </a:r>
            <a:r>
              <a:rPr lang="en-US" sz="1400" b="1" dirty="0" err="1" smtClean="0">
                <a:latin typeface="Consolas"/>
                <a:cs typeface="Consolas"/>
              </a:rPr>
              <a:t>handleFileRead</a:t>
            </a:r>
            <a:r>
              <a:rPr lang="en-US" sz="1400" b="1" dirty="0" smtClean="0">
                <a:latin typeface="Consolas"/>
                <a:cs typeface="Consolas"/>
              </a:rPr>
              <a:t>(e);</a:t>
            </a:r>
            <a:br>
              <a:rPr lang="en-US" sz="1400" b="1" dirty="0" smtClean="0">
                <a:latin typeface="Consolas"/>
                <a:cs typeface="Consolas"/>
              </a:rPr>
            </a:br>
            <a:r>
              <a:rPr lang="en-US" sz="1400" b="1" dirty="0" smtClean="0">
                <a:latin typeface="Consolas"/>
                <a:cs typeface="Consolas"/>
              </a:rPr>
              <a:t>      </a:t>
            </a:r>
            <a:r>
              <a:rPr lang="en-US" sz="1400" b="1" dirty="0" err="1" smtClean="0">
                <a:latin typeface="Consolas"/>
                <a:cs typeface="Consolas"/>
              </a:rPr>
              <a:t>AllDataWritten</a:t>
            </a:r>
            <a:r>
              <a:rPr lang="en-US" sz="1400" b="1" dirty="0" smtClean="0">
                <a:latin typeface="Consolas"/>
                <a:cs typeface="Consolas"/>
              </a:rPr>
              <a:t>: </a:t>
            </a:r>
            <a:r>
              <a:rPr lang="en-US" sz="1400" b="1" dirty="0" err="1" smtClean="0">
                <a:latin typeface="Consolas"/>
                <a:cs typeface="Consolas"/>
              </a:rPr>
              <a:t>handleDataWritten</a:t>
            </a:r>
            <a:r>
              <a:rPr lang="en-US" sz="1400" b="1" dirty="0" smtClean="0">
                <a:latin typeface="Consolas"/>
                <a:cs typeface="Consolas"/>
              </a:rPr>
              <a:t>(e);</a:t>
            </a:r>
            <a:br>
              <a:rPr lang="en-US" sz="1400" b="1" dirty="0" smtClean="0">
                <a:latin typeface="Consolas"/>
                <a:cs typeface="Consolas"/>
              </a:rPr>
            </a:br>
            <a:r>
              <a:rPr lang="en-US" sz="1400" b="1" dirty="0" smtClean="0">
                <a:latin typeface="Consolas"/>
                <a:cs typeface="Consolas"/>
              </a:rPr>
              <a:t>    }</a:t>
            </a:r>
            <a:br>
              <a:rPr lang="en-US" sz="1400" b="1" dirty="0" smtClean="0">
                <a:latin typeface="Consolas"/>
                <a:cs typeface="Consolas"/>
              </a:rPr>
            </a:br>
            <a:r>
              <a:rPr lang="en-US" sz="1400" b="1" dirty="0" smtClean="0">
                <a:latin typeface="Consolas"/>
                <a:cs typeface="Consolas"/>
              </a:rPr>
              <a:t>  }</a:t>
            </a:r>
            <a:br>
              <a:rPr lang="en-US" sz="1400" b="1" dirty="0" smtClean="0">
                <a:latin typeface="Consolas"/>
                <a:cs typeface="Consolas"/>
              </a:rPr>
            </a:br>
            <a:r>
              <a:rPr lang="en-US" sz="1400" b="1" dirty="0" smtClean="0">
                <a:latin typeface="Consolas"/>
                <a:cs typeface="Consolas"/>
              </a:rPr>
              <a:t>}</a:t>
            </a:r>
            <a:endParaRPr lang="en-US" sz="1400" b="1" dirty="0">
              <a:latin typeface="Consolas"/>
              <a:cs typeface="Consolas"/>
            </a:endParaRPr>
          </a:p>
        </p:txBody>
      </p:sp>
      <p:sp>
        <p:nvSpPr>
          <p:cNvPr id="9" name="Right Brace 8"/>
          <p:cNvSpPr/>
          <p:nvPr/>
        </p:nvSpPr>
        <p:spPr bwMode="auto">
          <a:xfrm>
            <a:off x="7354620" y="1671145"/>
            <a:ext cx="283779" cy="2259724"/>
          </a:xfrm>
          <a:prstGeom prst="righ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0" name="TextBox 9"/>
          <p:cNvSpPr txBox="1"/>
          <p:nvPr/>
        </p:nvSpPr>
        <p:spPr>
          <a:xfrm>
            <a:off x="7620826" y="2259724"/>
            <a:ext cx="1523174" cy="830997"/>
          </a:xfrm>
          <a:prstGeom prst="rect">
            <a:avLst/>
          </a:prstGeom>
          <a:noFill/>
        </p:spPr>
        <p:txBody>
          <a:bodyPr wrap="none" rtlCol="0">
            <a:spAutoFit/>
          </a:bodyPr>
          <a:lstStyle/>
          <a:p>
            <a:r>
              <a:rPr lang="en-US" sz="1600" smtClean="0">
                <a:solidFill>
                  <a:srgbClr val="FF0000"/>
                </a:solidFill>
              </a:rPr>
              <a:t>Event handlers</a:t>
            </a:r>
            <a:br>
              <a:rPr lang="en-US" sz="1600" smtClean="0">
                <a:solidFill>
                  <a:srgbClr val="FF0000"/>
                </a:solidFill>
              </a:rPr>
            </a:br>
            <a:r>
              <a:rPr lang="en-US" sz="1600" smtClean="0">
                <a:solidFill>
                  <a:srgbClr val="FF0000"/>
                </a:solidFill>
              </a:rPr>
              <a:t>(must not</a:t>
            </a:r>
            <a:br>
              <a:rPr lang="en-US" sz="1600" smtClean="0">
                <a:solidFill>
                  <a:srgbClr val="FF0000"/>
                </a:solidFill>
              </a:rPr>
            </a:br>
            <a:r>
              <a:rPr lang="en-US" sz="1600" smtClean="0">
                <a:solidFill>
                  <a:srgbClr val="FF0000"/>
                </a:solidFill>
              </a:rPr>
              <a:t>block)</a:t>
            </a:r>
            <a:endParaRPr lang="en-US" sz="1600">
              <a:solidFill>
                <a:srgbClr val="FF0000"/>
              </a:solidFill>
            </a:endParaRPr>
          </a:p>
        </p:txBody>
      </p:sp>
      <p:sp>
        <p:nvSpPr>
          <p:cNvPr id="11" name="Right Brace 10"/>
          <p:cNvSpPr/>
          <p:nvPr/>
        </p:nvSpPr>
        <p:spPr bwMode="auto">
          <a:xfrm>
            <a:off x="7362497" y="4461641"/>
            <a:ext cx="283779" cy="1718442"/>
          </a:xfrm>
          <a:prstGeom prst="righ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2" name="TextBox 11"/>
          <p:cNvSpPr txBox="1"/>
          <p:nvPr/>
        </p:nvSpPr>
        <p:spPr>
          <a:xfrm>
            <a:off x="7696012" y="4650827"/>
            <a:ext cx="1199366" cy="1323439"/>
          </a:xfrm>
          <a:prstGeom prst="rect">
            <a:avLst/>
          </a:prstGeom>
          <a:noFill/>
        </p:spPr>
        <p:txBody>
          <a:bodyPr wrap="none" rtlCol="0">
            <a:spAutoFit/>
          </a:bodyPr>
          <a:lstStyle/>
          <a:p>
            <a:r>
              <a:rPr lang="en-US" sz="1600" smtClean="0">
                <a:solidFill>
                  <a:srgbClr val="FF0000"/>
                </a:solidFill>
              </a:rPr>
              <a:t>Dispatch</a:t>
            </a:r>
            <a:br>
              <a:rPr lang="en-US" sz="1600" smtClean="0">
                <a:solidFill>
                  <a:srgbClr val="FF0000"/>
                </a:solidFill>
              </a:rPr>
            </a:br>
            <a:r>
              <a:rPr lang="en-US" sz="1600" smtClean="0">
                <a:solidFill>
                  <a:srgbClr val="FF0000"/>
                </a:solidFill>
              </a:rPr>
              <a:t>loop</a:t>
            </a:r>
            <a:br>
              <a:rPr lang="en-US" sz="1600" smtClean="0">
                <a:solidFill>
                  <a:srgbClr val="FF0000"/>
                </a:solidFill>
              </a:rPr>
            </a:br>
            <a:r>
              <a:rPr lang="en-US" sz="1600" smtClean="0">
                <a:solidFill>
                  <a:srgbClr val="FF0000"/>
                </a:solidFill>
              </a:rPr>
              <a:t>(distributes</a:t>
            </a:r>
            <a:br>
              <a:rPr lang="en-US" sz="1600" smtClean="0">
                <a:solidFill>
                  <a:srgbClr val="FF0000"/>
                </a:solidFill>
              </a:rPr>
            </a:br>
            <a:r>
              <a:rPr lang="en-US" sz="1600" smtClean="0">
                <a:solidFill>
                  <a:srgbClr val="FF0000"/>
                </a:solidFill>
              </a:rPr>
              <a:t>events to</a:t>
            </a:r>
            <a:br>
              <a:rPr lang="en-US" sz="1600" smtClean="0">
                <a:solidFill>
                  <a:srgbClr val="FF0000"/>
                </a:solidFill>
              </a:rPr>
            </a:br>
            <a:r>
              <a:rPr lang="en-US" sz="1600" smtClean="0">
                <a:solidFill>
                  <a:srgbClr val="FF0000"/>
                </a:solidFill>
              </a:rPr>
              <a:t>handlers)</a:t>
            </a:r>
          </a:p>
        </p:txBody>
      </p:sp>
      <p:sp>
        <p:nvSpPr>
          <p:cNvPr id="13" name="TextBox 12"/>
          <p:cNvSpPr txBox="1"/>
          <p:nvPr/>
        </p:nvSpPr>
        <p:spPr>
          <a:xfrm>
            <a:off x="4352484" y="3568262"/>
            <a:ext cx="1701107" cy="584775"/>
          </a:xfrm>
          <a:prstGeom prst="rect">
            <a:avLst/>
          </a:prstGeom>
          <a:noFill/>
        </p:spPr>
        <p:txBody>
          <a:bodyPr wrap="none" rtlCol="0">
            <a:spAutoFit/>
          </a:bodyPr>
          <a:lstStyle/>
          <a:p>
            <a:r>
              <a:rPr lang="en-US" sz="1600" smtClean="0">
                <a:solidFill>
                  <a:srgbClr val="FF0000"/>
                </a:solidFill>
              </a:rPr>
              <a:t>Who puts events</a:t>
            </a:r>
            <a:br>
              <a:rPr lang="en-US" sz="1600" smtClean="0">
                <a:solidFill>
                  <a:srgbClr val="FF0000"/>
                </a:solidFill>
              </a:rPr>
            </a:br>
            <a:r>
              <a:rPr lang="en-US" sz="1600" smtClean="0">
                <a:solidFill>
                  <a:srgbClr val="FF0000"/>
                </a:solidFill>
              </a:rPr>
              <a:t>into the queue?</a:t>
            </a:r>
            <a:endParaRPr lang="en-US" sz="1600">
              <a:solidFill>
                <a:srgbClr val="FF0000"/>
              </a:solidFill>
            </a:endParaRPr>
          </a:p>
        </p:txBody>
      </p:sp>
      <p:cxnSp>
        <p:nvCxnSpPr>
          <p:cNvPr id="15" name="Straight Arrow Connector 14"/>
          <p:cNvCxnSpPr/>
          <p:nvPr/>
        </p:nvCxnSpPr>
        <p:spPr bwMode="auto">
          <a:xfrm rot="10800000" flipV="1">
            <a:off x="2995448" y="3846786"/>
            <a:ext cx="1324304" cy="24173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9039499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Continuations</a:t>
            </a:r>
            <a:endParaRPr lang="en-US"/>
          </a:p>
        </p:txBody>
      </p:sp>
      <p:sp>
        <p:nvSpPr>
          <p:cNvPr id="3" name="Content Placeholder 2"/>
          <p:cNvSpPr>
            <a:spLocks noGrp="1"/>
          </p:cNvSpPr>
          <p:nvPr>
            <p:ph idx="1"/>
          </p:nvPr>
        </p:nvSpPr>
        <p:spPr>
          <a:xfrm>
            <a:off x="990600" y="1439917"/>
            <a:ext cx="7772400" cy="4751333"/>
          </a:xfrm>
        </p:spPr>
        <p:txBody>
          <a:bodyPr/>
          <a:lstStyle/>
          <a:p>
            <a:r>
              <a:rPr lang="en-US" smtClean="0"/>
              <a:t>What if, in response to some event, we must perform a blocking system call?</a:t>
            </a:r>
          </a:p>
          <a:p>
            <a:pPr lvl="1"/>
            <a:r>
              <a:rPr lang="en-US" smtClean="0"/>
              <a:t>Example: Request arrives; now we need to read the file from disk (blocking read() call) and send it back to the client</a:t>
            </a:r>
          </a:p>
          <a:p>
            <a:pPr lvl="1"/>
            <a:r>
              <a:rPr lang="en-US" smtClean="0"/>
              <a:t>What would happen if we called read() in the event handler?</a:t>
            </a:r>
          </a:p>
          <a:p>
            <a:pPr lvl="1"/>
            <a:r>
              <a:rPr lang="en-US" smtClean="0"/>
              <a:t>Solution: Write </a:t>
            </a:r>
            <a:r>
              <a:rPr lang="en-US" u="sng" smtClean="0"/>
              <a:t>two</a:t>
            </a:r>
            <a:r>
              <a:rPr lang="en-US" smtClean="0"/>
              <a:t> event handlers:</a:t>
            </a:r>
          </a:p>
          <a:p>
            <a:pPr lvl="2"/>
            <a:r>
              <a:rPr lang="en-US" smtClean="0"/>
              <a:t>Handler A parses the request and issues a non-blocking read </a:t>
            </a:r>
            <a:br>
              <a:rPr lang="en-US" smtClean="0"/>
            </a:br>
            <a:r>
              <a:rPr lang="en-US" smtClean="0"/>
              <a:t>(using a special system call)</a:t>
            </a:r>
          </a:p>
          <a:p>
            <a:pPr lvl="2"/>
            <a:r>
              <a:rPr lang="en-US" smtClean="0"/>
              <a:t>Handler B is called when the read completes and sends data to client</a:t>
            </a:r>
          </a:p>
          <a:p>
            <a:pPr lvl="1"/>
            <a:endParaRPr lang="en-US" smtClean="0"/>
          </a:p>
          <a:p>
            <a:r>
              <a:rPr lang="en-US" smtClean="0"/>
              <a:t>What if handler A has some state that handler B needs to know?</a:t>
            </a:r>
          </a:p>
          <a:p>
            <a:pPr lvl="1"/>
            <a:r>
              <a:rPr lang="en-US" smtClean="0"/>
              <a:t>Must be saved explicitly in a </a:t>
            </a:r>
            <a:r>
              <a:rPr lang="en-US" smtClean="0">
                <a:solidFill>
                  <a:srgbClr val="FF9900"/>
                </a:solidFill>
              </a:rPr>
              <a:t>continuation</a:t>
            </a:r>
          </a:p>
          <a:p>
            <a:endParaRPr lang="en-US" smtClean="0"/>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0377343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Event-driven programming in Node</a:t>
            </a:r>
            <a:endParaRPr lang="en-US"/>
          </a:p>
        </p:txBody>
      </p:sp>
      <p:sp>
        <p:nvSpPr>
          <p:cNvPr id="3" name="Content Placeholder 2"/>
          <p:cNvSpPr>
            <a:spLocks noGrp="1"/>
          </p:cNvSpPr>
          <p:nvPr>
            <p:ph idx="1"/>
          </p:nvPr>
        </p:nvSpPr>
        <p:spPr>
          <a:xfrm>
            <a:off x="930310" y="4712678"/>
            <a:ext cx="7772400" cy="1518766"/>
          </a:xfrm>
        </p:spPr>
        <p:txBody>
          <a:bodyPr/>
          <a:lstStyle/>
          <a:p>
            <a:r>
              <a:rPr lang="en-US" smtClean="0"/>
              <a:t>Node programs are event-driven</a:t>
            </a:r>
          </a:p>
          <a:p>
            <a:pPr lvl="1"/>
            <a:r>
              <a:rPr lang="en-US" smtClean="0"/>
              <a:t>If a function needs to block (e.g., network I/O), it must take a callback function and call that function once the blocking operation completes</a:t>
            </a:r>
          </a:p>
          <a:p>
            <a:pPr lvl="1"/>
            <a:r>
              <a:rPr lang="en-US" smtClean="0"/>
              <a:t>Where is the continuation?</a:t>
            </a:r>
          </a:p>
          <a:p>
            <a:endParaRPr lang="en-US" smtClean="0"/>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456074" y="1416818"/>
            <a:ext cx="6191869" cy="3231653"/>
          </a:xfrm>
          <a:prstGeom prst="rect">
            <a:avLst/>
          </a:prstGeom>
          <a:noFill/>
          <a:ln>
            <a:solidFill>
              <a:schemeClr val="tx1"/>
            </a:solidFill>
          </a:ln>
        </p:spPr>
        <p:txBody>
          <a:bodyPr wrap="none" rtlCol="0">
            <a:spAutoFit/>
          </a:bodyPr>
          <a:lstStyle/>
          <a:p>
            <a:pPr algn="l">
              <a:spcBef>
                <a:spcPts val="0"/>
              </a:spcBef>
            </a:pPr>
            <a:r>
              <a:rPr lang="en-US" sz="1200" b="1" dirty="0" err="1" smtClean="0">
                <a:latin typeface="Consolas"/>
                <a:cs typeface="Consolas"/>
              </a:rPr>
              <a:t>var</a:t>
            </a:r>
            <a:r>
              <a:rPr lang="en-US" sz="1200" b="1" dirty="0" smtClean="0">
                <a:latin typeface="Consolas"/>
                <a:cs typeface="Consolas"/>
              </a:rPr>
              <a:t> </a:t>
            </a:r>
            <a:r>
              <a:rPr lang="en-US" sz="1200" b="1" dirty="0" err="1" smtClean="0">
                <a:latin typeface="Consolas"/>
                <a:cs typeface="Consolas"/>
              </a:rPr>
              <a:t>getStudents</a:t>
            </a:r>
            <a:r>
              <a:rPr lang="en-US" sz="1200" b="1" dirty="0" smtClean="0">
                <a:latin typeface="Consolas"/>
                <a:cs typeface="Consolas"/>
              </a:rPr>
              <a:t> = function(</a:t>
            </a:r>
            <a:r>
              <a:rPr lang="en-US" sz="1200" b="1" dirty="0" err="1" smtClean="0">
                <a:latin typeface="Consolas"/>
                <a:cs typeface="Consolas"/>
              </a:rPr>
              <a:t>coursename</a:t>
            </a:r>
            <a:r>
              <a:rPr lang="en-US" sz="1200" b="1" dirty="0" smtClean="0">
                <a:latin typeface="Consolas"/>
                <a:cs typeface="Consolas"/>
              </a:rPr>
              <a:t>, </a:t>
            </a:r>
            <a:r>
              <a:rPr lang="en-US" sz="1200" b="1" dirty="0" smtClean="0">
                <a:solidFill>
                  <a:srgbClr val="FF0000"/>
                </a:solidFill>
                <a:latin typeface="Consolas"/>
                <a:cs typeface="Consolas"/>
              </a:rPr>
              <a:t>callback</a:t>
            </a:r>
            <a:r>
              <a:rPr lang="en-US" sz="1200" b="1" dirty="0" smtClean="0">
                <a:latin typeface="Consolas"/>
                <a:cs typeface="Consolas"/>
              </a:rPr>
              <a:t>) {</a:t>
            </a:r>
          </a:p>
          <a:p>
            <a:pPr algn="l">
              <a:spcBef>
                <a:spcPts val="0"/>
              </a:spcBef>
            </a:pPr>
            <a:r>
              <a:rPr lang="en-US" sz="1200" b="1" dirty="0" smtClean="0">
                <a:latin typeface="Consolas"/>
                <a:cs typeface="Consolas"/>
              </a:rPr>
              <a:t>  </a:t>
            </a:r>
            <a:r>
              <a:rPr lang="en-US" sz="1200" b="1" dirty="0" err="1" smtClean="0">
                <a:latin typeface="Consolas"/>
                <a:cs typeface="Consolas"/>
              </a:rPr>
              <a:t>simpleDB.getAttributes</a:t>
            </a:r>
            <a:r>
              <a:rPr lang="en-US" sz="1200" b="1" dirty="0" smtClean="0">
                <a:latin typeface="Consolas"/>
                <a:cs typeface="Consolas"/>
              </a:rPr>
              <a:t>({</a:t>
            </a:r>
            <a:r>
              <a:rPr lang="en-US" sz="1200" b="1" dirty="0" err="1" smtClean="0">
                <a:latin typeface="Consolas"/>
                <a:cs typeface="Consolas"/>
              </a:rPr>
              <a:t>DomainName</a:t>
            </a:r>
            <a:r>
              <a:rPr lang="en-US" sz="1200" b="1" dirty="0" smtClean="0">
                <a:latin typeface="Consolas"/>
                <a:cs typeface="Consolas"/>
              </a:rPr>
              <a:t>:'students', </a:t>
            </a:r>
            <a:r>
              <a:rPr lang="en-US" sz="1200" b="1" dirty="0" err="1" smtClean="0">
                <a:latin typeface="Consolas"/>
                <a:cs typeface="Consolas"/>
              </a:rPr>
              <a:t>ItemName</a:t>
            </a:r>
            <a:r>
              <a:rPr lang="en-US" sz="1200" b="1" dirty="0" smtClean="0">
                <a:latin typeface="Consolas"/>
                <a:cs typeface="Consolas"/>
              </a:rPr>
              <a:t>: </a:t>
            </a:r>
            <a:r>
              <a:rPr lang="en-US" sz="1200" b="1" dirty="0" err="1" smtClean="0">
                <a:latin typeface="Consolas"/>
                <a:cs typeface="Consolas"/>
              </a:rPr>
              <a:t>coursename</a:t>
            </a:r>
            <a:r>
              <a:rPr lang="en-US" sz="1200" b="1" dirty="0" smtClean="0">
                <a:latin typeface="Consolas"/>
                <a:cs typeface="Consolas"/>
              </a:rPr>
              <a:t>}, </a:t>
            </a:r>
          </a:p>
          <a:p>
            <a:pPr algn="l">
              <a:spcBef>
                <a:spcPts val="0"/>
              </a:spcBef>
            </a:pPr>
            <a:r>
              <a:rPr lang="en-US" sz="1200" b="1" dirty="0" smtClean="0">
                <a:latin typeface="Consolas"/>
                <a:cs typeface="Consolas"/>
              </a:rPr>
              <a:t>    function (err, data) {</a:t>
            </a:r>
          </a:p>
          <a:p>
            <a:pPr algn="l">
              <a:spcBef>
                <a:spcPts val="0"/>
              </a:spcBef>
            </a:pPr>
            <a:r>
              <a:rPr lang="en-US" sz="1200" b="1" dirty="0" smtClean="0">
                <a:latin typeface="Consolas"/>
                <a:cs typeface="Consolas"/>
              </a:rPr>
              <a:t>      if (err) {</a:t>
            </a:r>
          </a:p>
          <a:p>
            <a:pPr algn="l">
              <a:spcBef>
                <a:spcPts val="0"/>
              </a:spcBef>
            </a:pPr>
            <a:r>
              <a:rPr lang="en-US" sz="1200" b="1" dirty="0" smtClean="0">
                <a:latin typeface="Consolas"/>
                <a:cs typeface="Consolas"/>
              </a:rPr>
              <a:t>        </a:t>
            </a:r>
            <a:r>
              <a:rPr lang="en-US" sz="1200" b="1" dirty="0" err="1" smtClean="0">
                <a:latin typeface="Consolas"/>
                <a:cs typeface="Consolas"/>
              </a:rPr>
              <a:t>console.log</a:t>
            </a:r>
            <a:r>
              <a:rPr lang="en-US" sz="1200" b="1" dirty="0" smtClean="0">
                <a:latin typeface="Consolas"/>
                <a:cs typeface="Consolas"/>
              </a:rPr>
              <a:t>("Error occurred!"); </a:t>
            </a:r>
          </a:p>
          <a:p>
            <a:pPr algn="l">
              <a:spcBef>
                <a:spcPts val="0"/>
              </a:spcBef>
            </a:pPr>
            <a:r>
              <a:rPr lang="en-US" sz="1200" b="1" dirty="0" smtClean="0">
                <a:latin typeface="Consolas"/>
                <a:cs typeface="Consolas"/>
              </a:rPr>
              <a:t>        </a:t>
            </a:r>
            <a:r>
              <a:rPr lang="en-US" sz="1200" b="1" dirty="0" smtClean="0">
                <a:solidFill>
                  <a:srgbClr val="33CC33"/>
                </a:solidFill>
                <a:latin typeface="Consolas"/>
                <a:cs typeface="Consolas"/>
              </a:rPr>
              <a:t>callback(null)</a:t>
            </a:r>
            <a:r>
              <a:rPr lang="en-US" sz="1200" b="1" dirty="0" smtClean="0">
                <a:latin typeface="Consolas"/>
                <a:cs typeface="Consolas"/>
              </a:rPr>
              <a:t>;</a:t>
            </a:r>
          </a:p>
          <a:p>
            <a:pPr algn="l">
              <a:spcBef>
                <a:spcPts val="0"/>
              </a:spcBef>
            </a:pPr>
            <a:r>
              <a:rPr lang="en-US" sz="1200" b="1" dirty="0" smtClean="0">
                <a:latin typeface="Consolas"/>
                <a:cs typeface="Consolas"/>
              </a:rPr>
              <a:t>      } else if (</a:t>
            </a:r>
            <a:r>
              <a:rPr lang="en-US" sz="1200" b="1" dirty="0" err="1" smtClean="0">
                <a:latin typeface="Consolas"/>
                <a:cs typeface="Consolas"/>
              </a:rPr>
              <a:t>data.Attributes</a:t>
            </a:r>
            <a:r>
              <a:rPr lang="en-US" sz="1200" b="1" dirty="0" smtClean="0">
                <a:latin typeface="Consolas"/>
                <a:cs typeface="Consolas"/>
              </a:rPr>
              <a:t> == undefined) {</a:t>
            </a:r>
          </a:p>
          <a:p>
            <a:pPr algn="l">
              <a:spcBef>
                <a:spcPts val="0"/>
              </a:spcBef>
            </a:pPr>
            <a:r>
              <a:rPr lang="en-US" sz="1200" b="1" dirty="0" smtClean="0">
                <a:latin typeface="Consolas"/>
                <a:cs typeface="Consolas"/>
              </a:rPr>
              <a:t>        </a:t>
            </a:r>
            <a:r>
              <a:rPr lang="en-US" sz="1200" b="1" dirty="0" err="1" smtClean="0">
                <a:latin typeface="Consolas"/>
                <a:cs typeface="Consolas"/>
              </a:rPr>
              <a:t>console.log</a:t>
            </a:r>
            <a:r>
              <a:rPr lang="en-US" sz="1200" b="1" dirty="0" smtClean="0">
                <a:latin typeface="Consolas"/>
                <a:cs typeface="Consolas"/>
              </a:rPr>
              <a:t>("No results!");</a:t>
            </a:r>
          </a:p>
          <a:p>
            <a:pPr algn="l">
              <a:spcBef>
                <a:spcPts val="0"/>
              </a:spcBef>
            </a:pPr>
            <a:r>
              <a:rPr lang="en-US" sz="1200" b="1" dirty="0" smtClean="0">
                <a:latin typeface="Consolas"/>
                <a:cs typeface="Consolas"/>
              </a:rPr>
              <a:t>        </a:t>
            </a:r>
            <a:r>
              <a:rPr lang="en-US" sz="1200" b="1" dirty="0" smtClean="0">
                <a:solidFill>
                  <a:srgbClr val="33CC33"/>
                </a:solidFill>
                <a:latin typeface="Consolas"/>
                <a:cs typeface="Consolas"/>
              </a:rPr>
              <a:t>callback(null)</a:t>
            </a:r>
            <a:r>
              <a:rPr lang="en-US" sz="1200" b="1" dirty="0" smtClean="0">
                <a:latin typeface="Consolas"/>
                <a:cs typeface="Consolas"/>
              </a:rPr>
              <a:t>;</a:t>
            </a:r>
          </a:p>
          <a:p>
            <a:pPr algn="l">
              <a:spcBef>
                <a:spcPts val="0"/>
              </a:spcBef>
            </a:pPr>
            <a:r>
              <a:rPr lang="en-US" sz="1200" b="1" dirty="0" smtClean="0">
                <a:latin typeface="Consolas"/>
                <a:cs typeface="Consolas"/>
              </a:rPr>
              <a:t>      } else {</a:t>
            </a:r>
          </a:p>
          <a:p>
            <a:pPr algn="l">
              <a:spcBef>
                <a:spcPts val="0"/>
              </a:spcBef>
            </a:pPr>
            <a:r>
              <a:rPr lang="en-US" sz="1200" b="1" dirty="0" smtClean="0">
                <a:latin typeface="Consolas"/>
                <a:cs typeface="Consolas"/>
              </a:rPr>
              <a:t>        </a:t>
            </a:r>
            <a:r>
              <a:rPr lang="en-US" sz="1200" b="1" dirty="0" err="1" smtClean="0">
                <a:latin typeface="Consolas"/>
                <a:cs typeface="Consolas"/>
              </a:rPr>
              <a:t>console.log</a:t>
            </a:r>
            <a:r>
              <a:rPr lang="en-US" sz="1200" b="1" dirty="0" smtClean="0">
                <a:latin typeface="Consolas"/>
                <a:cs typeface="Consolas"/>
              </a:rPr>
              <a:t>("Got data for course: " + </a:t>
            </a:r>
            <a:r>
              <a:rPr lang="en-US" sz="1200" b="1" dirty="0" err="1" smtClean="0">
                <a:latin typeface="Consolas"/>
                <a:cs typeface="Consolas"/>
              </a:rPr>
              <a:t>coursename</a:t>
            </a:r>
            <a:r>
              <a:rPr lang="en-US" sz="1200" b="1" dirty="0" smtClean="0">
                <a:latin typeface="Consolas"/>
                <a:cs typeface="Consolas"/>
              </a:rPr>
              <a:t>);</a:t>
            </a:r>
          </a:p>
          <a:p>
            <a:pPr algn="l">
              <a:spcBef>
                <a:spcPts val="0"/>
              </a:spcBef>
            </a:pPr>
            <a:r>
              <a:rPr lang="en-US" sz="1200" b="1" dirty="0" smtClean="0">
                <a:latin typeface="Consolas"/>
                <a:cs typeface="Consolas"/>
              </a:rPr>
              <a:t>        </a:t>
            </a:r>
            <a:r>
              <a:rPr lang="en-US" sz="1200" b="1" dirty="0" err="1" smtClean="0">
                <a:latin typeface="Consolas"/>
                <a:cs typeface="Consolas"/>
              </a:rPr>
              <a:t>console.log</a:t>
            </a:r>
            <a:r>
              <a:rPr lang="en-US" sz="1200" b="1" dirty="0" smtClean="0">
                <a:latin typeface="Consolas"/>
                <a:cs typeface="Consolas"/>
              </a:rPr>
              <a:t>("The data is: "+data);</a:t>
            </a:r>
          </a:p>
          <a:p>
            <a:pPr algn="l">
              <a:spcBef>
                <a:spcPts val="0"/>
              </a:spcBef>
            </a:pPr>
            <a:r>
              <a:rPr lang="en-US" sz="1200" b="1" dirty="0" smtClean="0">
                <a:latin typeface="Consolas"/>
                <a:cs typeface="Consolas"/>
              </a:rPr>
              <a:t>        </a:t>
            </a:r>
            <a:r>
              <a:rPr lang="en-US" sz="1200" b="1" dirty="0" smtClean="0">
                <a:solidFill>
                  <a:srgbClr val="33CC33"/>
                </a:solidFill>
                <a:latin typeface="Consolas"/>
                <a:cs typeface="Consolas"/>
              </a:rPr>
              <a:t>callback(data)</a:t>
            </a:r>
            <a:r>
              <a:rPr lang="en-US" sz="1200" b="1" dirty="0" smtClean="0">
                <a:latin typeface="Consolas"/>
                <a:cs typeface="Consolas"/>
              </a:rPr>
              <a:t>;</a:t>
            </a:r>
          </a:p>
          <a:p>
            <a:pPr algn="l">
              <a:spcBef>
                <a:spcPts val="0"/>
              </a:spcBef>
            </a:pPr>
            <a:r>
              <a:rPr lang="en-US" sz="1200" b="1" dirty="0" smtClean="0">
                <a:latin typeface="Consolas"/>
                <a:cs typeface="Consolas"/>
              </a:rPr>
              <a:t>      }</a:t>
            </a:r>
          </a:p>
          <a:p>
            <a:pPr algn="l">
              <a:spcBef>
                <a:spcPts val="0"/>
              </a:spcBef>
            </a:pPr>
            <a:r>
              <a:rPr lang="en-US" sz="1200" b="1" dirty="0" smtClean="0">
                <a:latin typeface="Consolas"/>
                <a:cs typeface="Consolas"/>
              </a:rPr>
              <a:t>    }</a:t>
            </a:r>
          </a:p>
          <a:p>
            <a:pPr algn="l">
              <a:spcBef>
                <a:spcPts val="0"/>
              </a:spcBef>
            </a:pPr>
            <a:r>
              <a:rPr lang="en-US" sz="1200" b="1" dirty="0" smtClean="0">
                <a:latin typeface="Consolas"/>
                <a:cs typeface="Consolas"/>
              </a:rPr>
              <a:t>  );</a:t>
            </a:r>
          </a:p>
          <a:p>
            <a:pPr algn="l">
              <a:spcBef>
                <a:spcPts val="0"/>
              </a:spcBef>
            </a:pPr>
            <a:r>
              <a:rPr lang="en-US" sz="1200" b="1" dirty="0" smtClean="0">
                <a:latin typeface="Consolas"/>
                <a:cs typeface="Consolas"/>
              </a:rPr>
              <a:t>};</a:t>
            </a:r>
            <a:endParaRPr lang="en-US" sz="1200" b="1" dirty="0">
              <a:latin typeface="Consolas"/>
              <a:cs typeface="Consolas"/>
            </a:endParaRPr>
          </a:p>
        </p:txBody>
      </p:sp>
      <p:sp>
        <p:nvSpPr>
          <p:cNvPr id="7" name="TextBox 6"/>
          <p:cNvSpPr txBox="1"/>
          <p:nvPr/>
        </p:nvSpPr>
        <p:spPr>
          <a:xfrm>
            <a:off x="5891286" y="2220686"/>
            <a:ext cx="2550250" cy="830997"/>
          </a:xfrm>
          <a:prstGeom prst="rect">
            <a:avLst/>
          </a:prstGeom>
          <a:noFill/>
        </p:spPr>
        <p:txBody>
          <a:bodyPr wrap="none" rtlCol="0">
            <a:spAutoFit/>
          </a:bodyPr>
          <a:lstStyle/>
          <a:p>
            <a:r>
              <a:rPr lang="en-US" sz="1600" smtClean="0">
                <a:solidFill>
                  <a:srgbClr val="FF0000"/>
                </a:solidFill>
              </a:rPr>
              <a:t>Must always call callback, </a:t>
            </a:r>
            <a:br>
              <a:rPr lang="en-US" sz="1600" smtClean="0">
                <a:solidFill>
                  <a:srgbClr val="FF0000"/>
                </a:solidFill>
              </a:rPr>
            </a:br>
            <a:r>
              <a:rPr lang="en-US" sz="1600" smtClean="0">
                <a:solidFill>
                  <a:srgbClr val="FF0000"/>
                </a:solidFill>
              </a:rPr>
              <a:t>even if the operation </a:t>
            </a:r>
            <a:br>
              <a:rPr lang="en-US" sz="1600" smtClean="0">
                <a:solidFill>
                  <a:srgbClr val="FF0000"/>
                </a:solidFill>
              </a:rPr>
            </a:br>
            <a:r>
              <a:rPr lang="en-US" sz="1600" smtClean="0">
                <a:solidFill>
                  <a:srgbClr val="FF0000"/>
                </a:solidFill>
              </a:rPr>
              <a:t>has failed!</a:t>
            </a:r>
            <a:endParaRPr lang="en-US" sz="1600">
              <a:solidFill>
                <a:srgbClr val="FF0000"/>
              </a:solidFill>
            </a:endParaRPr>
          </a:p>
        </p:txBody>
      </p:sp>
      <p:cxnSp>
        <p:nvCxnSpPr>
          <p:cNvPr id="9" name="Straight Arrow Connector 8"/>
          <p:cNvCxnSpPr/>
          <p:nvPr/>
        </p:nvCxnSpPr>
        <p:spPr bwMode="auto">
          <a:xfrm flipH="1">
            <a:off x="3737987" y="2471895"/>
            <a:ext cx="2210637" cy="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flipH="1">
            <a:off x="3727938" y="2893925"/>
            <a:ext cx="2833636" cy="12058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0" name="TextBox 9"/>
          <p:cNvSpPr txBox="1"/>
          <p:nvPr/>
        </p:nvSpPr>
        <p:spPr>
          <a:xfrm>
            <a:off x="5729959" y="3749707"/>
            <a:ext cx="2474331" cy="830997"/>
          </a:xfrm>
          <a:prstGeom prst="rect">
            <a:avLst/>
          </a:prstGeom>
          <a:noFill/>
        </p:spPr>
        <p:txBody>
          <a:bodyPr wrap="none" rtlCol="0">
            <a:spAutoFit/>
          </a:bodyPr>
          <a:lstStyle/>
          <a:p>
            <a:r>
              <a:rPr lang="en-US" sz="1600" smtClean="0">
                <a:solidFill>
                  <a:srgbClr val="FF0000"/>
                </a:solidFill>
              </a:rPr>
              <a:t>Inner callback has access</a:t>
            </a:r>
            <a:br>
              <a:rPr lang="en-US" sz="1600" smtClean="0">
                <a:solidFill>
                  <a:srgbClr val="FF0000"/>
                </a:solidFill>
              </a:rPr>
            </a:br>
            <a:r>
              <a:rPr lang="en-US" sz="1600" smtClean="0">
                <a:solidFill>
                  <a:srgbClr val="FF0000"/>
                </a:solidFill>
              </a:rPr>
              <a:t>to the state of the outer</a:t>
            </a:r>
            <a:br>
              <a:rPr lang="en-US" sz="1600" smtClean="0">
                <a:solidFill>
                  <a:srgbClr val="FF0000"/>
                </a:solidFill>
              </a:rPr>
            </a:br>
            <a:r>
              <a:rPr lang="en-US" sz="1600" smtClean="0">
                <a:solidFill>
                  <a:srgbClr val="FF0000"/>
                </a:solidFill>
              </a:rPr>
              <a:t>function!</a:t>
            </a:r>
            <a:endParaRPr lang="en-US" sz="1600">
              <a:solidFill>
                <a:srgbClr val="FF0000"/>
              </a:solidFill>
            </a:endParaRPr>
          </a:p>
        </p:txBody>
      </p:sp>
      <p:cxnSp>
        <p:nvCxnSpPr>
          <p:cNvPr id="13" name="Straight Arrow Connector 12"/>
          <p:cNvCxnSpPr/>
          <p:nvPr/>
        </p:nvCxnSpPr>
        <p:spPr bwMode="auto">
          <a:xfrm flipH="1" flipV="1">
            <a:off x="6280220" y="3476730"/>
            <a:ext cx="311499" cy="34164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40233719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22" presetClass="entr" presetSubtype="2"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par>
                          <p:cTn id="26" fill="hold">
                            <p:stCondLst>
                              <p:cond delay="0"/>
                            </p:stCondLst>
                            <p:childTnLst>
                              <p:par>
                                <p:cTn id="27" presetID="22" presetClass="entr" presetSubtype="4"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Pros and cons</a:t>
            </a:r>
            <a:endParaRPr lang="en-US"/>
          </a:p>
        </p:txBody>
      </p:sp>
      <p:sp>
        <p:nvSpPr>
          <p:cNvPr id="3" name="Content Placeholder 2"/>
          <p:cNvSpPr>
            <a:spLocks noGrp="1"/>
          </p:cNvSpPr>
          <p:nvPr>
            <p:ph idx="1"/>
          </p:nvPr>
        </p:nvSpPr>
        <p:spPr/>
        <p:txBody>
          <a:bodyPr/>
          <a:lstStyle/>
          <a:p>
            <a:r>
              <a:rPr lang="en-US" smtClean="0"/>
              <a:t>Thread-based server or event-driven one?</a:t>
            </a:r>
          </a:p>
          <a:p>
            <a:pPr lvl="1"/>
            <a:r>
              <a:rPr lang="en-US" smtClean="0"/>
              <a:t>Event-driven servers typically have better performance</a:t>
            </a:r>
          </a:p>
          <a:p>
            <a:pPr lvl="1"/>
            <a:r>
              <a:rPr lang="en-US" smtClean="0"/>
              <a:t>Event-driven servers do not need as much synchronization</a:t>
            </a:r>
          </a:p>
          <a:p>
            <a:pPr lvl="2"/>
            <a:r>
              <a:rPr lang="en-US" smtClean="0"/>
              <a:t>Just a single thread - no concurrency!!! (on a single core)</a:t>
            </a:r>
          </a:p>
          <a:p>
            <a:pPr lvl="2"/>
            <a:r>
              <a:rPr lang="en-US" smtClean="0"/>
              <a:t>However, may need some flags if events can share resources</a:t>
            </a:r>
          </a:p>
          <a:p>
            <a:pPr lvl="1"/>
            <a:r>
              <a:rPr lang="en-US" smtClean="0"/>
              <a:t>Thread-based servers are typically easier to write+maintain</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1309460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Web servers</a:t>
            </a:r>
            <a:endParaRPr lang="en-US"/>
          </a:p>
        </p:txBody>
      </p:sp>
      <p:sp>
        <p:nvSpPr>
          <p:cNvPr id="3" name="Content Placeholder 2"/>
          <p:cNvSpPr>
            <a:spLocks noGrp="1"/>
          </p:cNvSpPr>
          <p:nvPr>
            <p:ph idx="1"/>
          </p:nvPr>
        </p:nvSpPr>
        <p:spPr>
          <a:xfrm>
            <a:off x="990600" y="1681655"/>
            <a:ext cx="7772400" cy="4803228"/>
          </a:xfrm>
        </p:spPr>
        <p:txBody>
          <a:bodyPr/>
          <a:lstStyle/>
          <a:p>
            <a:r>
              <a:rPr lang="en-US" smtClean="0"/>
              <a:t>Need to process requests concurrently</a:t>
            </a:r>
          </a:p>
          <a:p>
            <a:pPr lvl="1"/>
            <a:r>
              <a:rPr lang="en-US" smtClean="0"/>
              <a:t>Otherwise, extremely difficult to achieve high throughput</a:t>
            </a:r>
          </a:p>
          <a:p>
            <a:r>
              <a:rPr lang="en-US" smtClean="0"/>
              <a:t>Common server architectures:</a:t>
            </a:r>
          </a:p>
          <a:p>
            <a:pPr lvl="1"/>
            <a:r>
              <a:rPr lang="en-US" smtClean="0"/>
              <a:t>Single-threaded</a:t>
            </a:r>
          </a:p>
          <a:p>
            <a:pPr lvl="1"/>
            <a:r>
              <a:rPr lang="en-US" smtClean="0"/>
              <a:t>Multithreaded</a:t>
            </a:r>
          </a:p>
          <a:p>
            <a:pPr lvl="1"/>
            <a:r>
              <a:rPr lang="en-US" smtClean="0"/>
              <a:t>Thread pools</a:t>
            </a:r>
          </a:p>
          <a:p>
            <a:pPr lvl="1"/>
            <a:r>
              <a:rPr lang="en-US" smtClean="0"/>
              <a:t>Event-driven</a:t>
            </a:r>
          </a:p>
          <a:p>
            <a:r>
              <a:rPr lang="en-US" smtClean="0"/>
              <a:t>Event-driven architecture:</a:t>
            </a:r>
          </a:p>
          <a:p>
            <a:pPr lvl="1"/>
            <a:r>
              <a:rPr lang="en-US" smtClean="0"/>
              <a:t>Harder to program, but very efficient</a:t>
            </a:r>
          </a:p>
          <a:p>
            <a:r>
              <a:rPr lang="en-US" smtClean="0"/>
              <a:t>Most of this also applies to other kinds of servers, not just to web servers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55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1342429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What do we need to make the Web work?</a:t>
            </a:r>
            <a:endParaRPr lang="en-US" sz="3200"/>
          </a:p>
        </p:txBody>
      </p:sp>
      <p:sp>
        <p:nvSpPr>
          <p:cNvPr id="3" name="Content Placeholder 2"/>
          <p:cNvSpPr>
            <a:spLocks noGrp="1"/>
          </p:cNvSpPr>
          <p:nvPr>
            <p:ph idx="1"/>
          </p:nvPr>
        </p:nvSpPr>
        <p:spPr>
          <a:xfrm>
            <a:off x="990599" y="1429407"/>
            <a:ext cx="6660931" cy="5034455"/>
          </a:xfrm>
        </p:spPr>
        <p:txBody>
          <a:bodyPr/>
          <a:lstStyle/>
          <a:p>
            <a:r>
              <a:rPr lang="en-US" smtClean="0">
                <a:solidFill>
                  <a:srgbClr val="33CC33"/>
                </a:solidFill>
              </a:rPr>
              <a:t>Formats for writing the documents</a:t>
            </a:r>
          </a:p>
          <a:p>
            <a:r>
              <a:rPr lang="en-US" smtClean="0">
                <a:solidFill>
                  <a:srgbClr val="33CC33"/>
                </a:solidFill>
              </a:rPr>
              <a:t>A program for displaying documents</a:t>
            </a:r>
          </a:p>
          <a:p>
            <a:r>
              <a:rPr lang="en-US" smtClean="0">
                <a:solidFill>
                  <a:srgbClr val="33CC33"/>
                </a:solidFill>
              </a:rPr>
              <a:t>Unique names for the documents</a:t>
            </a:r>
          </a:p>
          <a:p>
            <a:r>
              <a:rPr lang="en-US" smtClean="0">
                <a:solidFill>
                  <a:srgbClr val="33CC33"/>
                </a:solidFill>
              </a:rPr>
              <a:t>A way to find documents</a:t>
            </a:r>
          </a:p>
          <a:p>
            <a:r>
              <a:rPr lang="en-US" smtClean="0">
                <a:solidFill>
                  <a:srgbClr val="33CC33"/>
                </a:solidFill>
              </a:rPr>
              <a:t>A system for delivering documents</a:t>
            </a:r>
          </a:p>
          <a:p>
            <a:pPr lvl="1"/>
            <a:r>
              <a:rPr lang="en-US" smtClean="0">
                <a:solidFill>
                  <a:srgbClr val="33CC33"/>
                </a:solidFill>
              </a:rPr>
              <a:t>Architecture</a:t>
            </a:r>
          </a:p>
          <a:p>
            <a:pPr lvl="1"/>
            <a:r>
              <a:rPr lang="en-US" smtClean="0">
                <a:solidFill>
                  <a:srgbClr val="33CC33"/>
                </a:solidFill>
              </a:rPr>
              <a:t>Efficient implementation</a:t>
            </a:r>
          </a:p>
          <a:p>
            <a:r>
              <a:rPr lang="en-US" smtClean="0">
                <a:solidFill>
                  <a:srgbClr val="33CC33"/>
                </a:solidFill>
              </a:rPr>
              <a:t>A protocol for transferring documents</a:t>
            </a:r>
          </a:p>
          <a:p>
            <a:r>
              <a:rPr lang="en-US" smtClean="0">
                <a:solidFill>
                  <a:srgbClr val="FF9900"/>
                </a:solidFill>
              </a:rPr>
              <a:t>A way to make content dynamic</a:t>
            </a:r>
          </a:p>
          <a:p>
            <a:pPr lvl="1"/>
            <a:r>
              <a:rPr lang="en-US" smtClean="0">
                <a:solidFill>
                  <a:srgbClr val="FF9900"/>
                </a:solidFill>
              </a:rPr>
              <a:t>Programming model</a:t>
            </a:r>
          </a:p>
          <a:p>
            <a:pPr lvl="1"/>
            <a:r>
              <a:rPr lang="en-US" smtClean="0">
                <a:solidFill>
                  <a:srgbClr val="FF9900"/>
                </a:solidFill>
              </a:rPr>
              <a:t>Keeping state</a:t>
            </a:r>
            <a:endParaRPr lang="en-US">
              <a:solidFill>
                <a:srgbClr val="FF9900"/>
              </a:solidFill>
            </a:endParaRPr>
          </a:p>
        </p:txBody>
      </p:sp>
      <p:sp>
        <p:nvSpPr>
          <p:cNvPr id="4" name="Slide Number Placeholder 3"/>
          <p:cNvSpPr>
            <a:spLocks noGrp="1"/>
          </p:cNvSpPr>
          <p:nvPr>
            <p:ph type="sldNum" sz="quarter" idx="10"/>
          </p:nvPr>
        </p:nvSpPr>
        <p:spPr>
          <a:xfrm>
            <a:off x="6858000" y="6400800"/>
            <a:ext cx="1905000" cy="457200"/>
          </a:xfrm>
        </p:spPr>
        <p:txBody>
          <a:bodyPr/>
          <a:lstStyle/>
          <a:p>
            <a:fld id="{103F590D-1EE3-4679-BAB2-47D8C4772F51}" type="slidenum">
              <a:rPr lang="en-GB" smtClean="0"/>
              <a:pPr/>
              <a:t>56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7779703" y="1502979"/>
            <a:ext cx="832279" cy="400110"/>
          </a:xfrm>
          <a:prstGeom prst="rect">
            <a:avLst/>
          </a:prstGeom>
          <a:noFill/>
        </p:spPr>
        <p:txBody>
          <a:bodyPr wrap="none" rtlCol="0">
            <a:spAutoFit/>
          </a:bodyPr>
          <a:lstStyle/>
          <a:p>
            <a:r>
              <a:rPr lang="en-US" smtClean="0">
                <a:solidFill>
                  <a:srgbClr val="33CC33"/>
                </a:solidFill>
              </a:rPr>
              <a:t>HTML</a:t>
            </a:r>
            <a:endParaRPr lang="en-US">
              <a:solidFill>
                <a:srgbClr val="33CC33"/>
              </a:solidFill>
            </a:endParaRPr>
          </a:p>
        </p:txBody>
      </p:sp>
      <p:sp>
        <p:nvSpPr>
          <p:cNvPr id="15" name="TextBox 14"/>
          <p:cNvSpPr txBox="1"/>
          <p:nvPr/>
        </p:nvSpPr>
        <p:spPr>
          <a:xfrm>
            <a:off x="7519746" y="1996963"/>
            <a:ext cx="1099981" cy="400110"/>
          </a:xfrm>
          <a:prstGeom prst="rect">
            <a:avLst/>
          </a:prstGeom>
          <a:noFill/>
        </p:spPr>
        <p:txBody>
          <a:bodyPr wrap="none" rtlCol="0">
            <a:spAutoFit/>
          </a:bodyPr>
          <a:lstStyle/>
          <a:p>
            <a:r>
              <a:rPr lang="en-US" smtClean="0">
                <a:solidFill>
                  <a:srgbClr val="33CC33"/>
                </a:solidFill>
              </a:rPr>
              <a:t>Browser</a:t>
            </a:r>
            <a:endParaRPr lang="en-US">
              <a:solidFill>
                <a:srgbClr val="33CC33"/>
              </a:solidFill>
            </a:endParaRPr>
          </a:p>
        </p:txBody>
      </p:sp>
      <p:grpSp>
        <p:nvGrpSpPr>
          <p:cNvPr id="7" name="Group 6"/>
          <p:cNvGrpSpPr/>
          <p:nvPr/>
        </p:nvGrpSpPr>
        <p:grpSpPr>
          <a:xfrm>
            <a:off x="7822957" y="5640939"/>
            <a:ext cx="698320" cy="419100"/>
            <a:chOff x="6143624" y="2514600"/>
            <a:chExt cx="698320" cy="419100"/>
          </a:xfrm>
        </p:grpSpPr>
        <p:sp>
          <p:nvSpPr>
            <p:cNvPr id="19" name="Right Arrow 18"/>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0" name="TextBox 19"/>
            <p:cNvSpPr txBox="1"/>
            <p:nvPr/>
          </p:nvSpPr>
          <p:spPr>
            <a:xfrm>
              <a:off x="6315838" y="2600326"/>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sp>
        <p:nvSpPr>
          <p:cNvPr id="11" name="TextBox 10"/>
          <p:cNvSpPr txBox="1"/>
          <p:nvPr/>
        </p:nvSpPr>
        <p:spPr>
          <a:xfrm>
            <a:off x="7152612" y="2527739"/>
            <a:ext cx="1445332" cy="400110"/>
          </a:xfrm>
          <a:prstGeom prst="rect">
            <a:avLst/>
          </a:prstGeom>
          <a:noFill/>
        </p:spPr>
        <p:txBody>
          <a:bodyPr wrap="none" rtlCol="0">
            <a:spAutoFit/>
          </a:bodyPr>
          <a:lstStyle/>
          <a:p>
            <a:r>
              <a:rPr lang="en-US" smtClean="0">
                <a:solidFill>
                  <a:srgbClr val="33CC33"/>
                </a:solidFill>
              </a:rPr>
              <a:t>URIs, URLs</a:t>
            </a:r>
            <a:endParaRPr lang="en-US">
              <a:solidFill>
                <a:srgbClr val="33CC33"/>
              </a:solidFill>
            </a:endParaRPr>
          </a:p>
        </p:txBody>
      </p:sp>
      <p:sp>
        <p:nvSpPr>
          <p:cNvPr id="12" name="TextBox 11"/>
          <p:cNvSpPr txBox="1"/>
          <p:nvPr/>
        </p:nvSpPr>
        <p:spPr>
          <a:xfrm>
            <a:off x="7922113" y="3005959"/>
            <a:ext cx="673582" cy="400110"/>
          </a:xfrm>
          <a:prstGeom prst="rect">
            <a:avLst/>
          </a:prstGeom>
          <a:noFill/>
        </p:spPr>
        <p:txBody>
          <a:bodyPr wrap="none" rtlCol="0">
            <a:spAutoFit/>
          </a:bodyPr>
          <a:lstStyle/>
          <a:p>
            <a:r>
              <a:rPr lang="en-US" smtClean="0">
                <a:solidFill>
                  <a:srgbClr val="33CC33"/>
                </a:solidFill>
              </a:rPr>
              <a:t>DNS</a:t>
            </a:r>
            <a:endParaRPr lang="en-US">
              <a:solidFill>
                <a:srgbClr val="33CC33"/>
              </a:solidFill>
            </a:endParaRPr>
          </a:p>
        </p:txBody>
      </p:sp>
      <p:sp>
        <p:nvSpPr>
          <p:cNvPr id="13" name="TextBox 12"/>
          <p:cNvSpPr txBox="1"/>
          <p:nvPr/>
        </p:nvSpPr>
        <p:spPr>
          <a:xfrm>
            <a:off x="7871919" y="4808485"/>
            <a:ext cx="784510" cy="400110"/>
          </a:xfrm>
          <a:prstGeom prst="rect">
            <a:avLst/>
          </a:prstGeom>
          <a:noFill/>
        </p:spPr>
        <p:txBody>
          <a:bodyPr wrap="none" rtlCol="0">
            <a:spAutoFit/>
          </a:bodyPr>
          <a:lstStyle/>
          <a:p>
            <a:r>
              <a:rPr lang="en-US" smtClean="0">
                <a:solidFill>
                  <a:srgbClr val="33CC33"/>
                </a:solidFill>
              </a:rPr>
              <a:t>HTTP</a:t>
            </a:r>
            <a:endParaRPr lang="en-US">
              <a:solidFill>
                <a:srgbClr val="33CC33"/>
              </a:solidFill>
            </a:endParaRPr>
          </a:p>
        </p:txBody>
      </p:sp>
      <p:sp>
        <p:nvSpPr>
          <p:cNvPr id="14" name="TextBox 13"/>
          <p:cNvSpPr txBox="1"/>
          <p:nvPr/>
        </p:nvSpPr>
        <p:spPr>
          <a:xfrm>
            <a:off x="6304989" y="3978166"/>
            <a:ext cx="2383858" cy="400110"/>
          </a:xfrm>
          <a:prstGeom prst="rect">
            <a:avLst/>
          </a:prstGeom>
          <a:noFill/>
        </p:spPr>
        <p:txBody>
          <a:bodyPr wrap="none" rtlCol="0">
            <a:spAutoFit/>
          </a:bodyPr>
          <a:lstStyle/>
          <a:p>
            <a:r>
              <a:rPr lang="en-US" smtClean="0">
                <a:solidFill>
                  <a:srgbClr val="33CC33"/>
                </a:solidFill>
              </a:rPr>
              <a:t>Client/server model</a:t>
            </a:r>
            <a:endParaRPr lang="en-US">
              <a:solidFill>
                <a:srgbClr val="33CC33"/>
              </a:solidFill>
            </a:endParaRPr>
          </a:p>
        </p:txBody>
      </p:sp>
      <p:sp>
        <p:nvSpPr>
          <p:cNvPr id="16" name="TextBox 15"/>
          <p:cNvSpPr txBox="1"/>
          <p:nvPr/>
        </p:nvSpPr>
        <p:spPr>
          <a:xfrm>
            <a:off x="5333431" y="4314496"/>
            <a:ext cx="3360022" cy="400110"/>
          </a:xfrm>
          <a:prstGeom prst="rect">
            <a:avLst/>
          </a:prstGeom>
          <a:noFill/>
        </p:spPr>
        <p:txBody>
          <a:bodyPr wrap="none" rtlCol="0">
            <a:spAutoFit/>
          </a:bodyPr>
          <a:lstStyle/>
          <a:p>
            <a:r>
              <a:rPr lang="en-US" smtClean="0">
                <a:solidFill>
                  <a:srgbClr val="33CC33"/>
                </a:solidFill>
              </a:rPr>
              <a:t>Threads; event-driven prog</a:t>
            </a:r>
            <a:r>
              <a:rPr lang="en-US" smtClean="0">
                <a:solidFill>
                  <a:srgbClr val="FF9900"/>
                </a:solidFill>
              </a:rPr>
              <a:t>.</a:t>
            </a:r>
            <a:endParaRPr lang="en-US">
              <a:solidFill>
                <a:srgbClr val="FF9900"/>
              </a:solidFill>
            </a:endParaRPr>
          </a:p>
        </p:txBody>
      </p:sp>
    </p:spTree>
    <p:extLst>
      <p:ext uri="{BB962C8B-B14F-4D97-AF65-F5344CB8AC3E}">
        <p14:creationId xmlns:p14="http://schemas.microsoft.com/office/powerpoint/2010/main" val="221388779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applications</a:t>
            </a:r>
            <a:endParaRPr lang="en-US"/>
          </a:p>
        </p:txBody>
      </p:sp>
      <p:sp>
        <p:nvSpPr>
          <p:cNvPr id="3" name="Content Placeholder 2"/>
          <p:cNvSpPr>
            <a:spLocks noGrp="1"/>
          </p:cNvSpPr>
          <p:nvPr>
            <p:ph idx="1"/>
          </p:nvPr>
        </p:nvSpPr>
        <p:spPr>
          <a:xfrm>
            <a:off x="990600" y="4729655"/>
            <a:ext cx="7772400" cy="1849821"/>
          </a:xfrm>
        </p:spPr>
        <p:txBody>
          <a:bodyPr/>
          <a:lstStyle/>
          <a:p>
            <a:r>
              <a:rPr lang="en-US" smtClean="0"/>
              <a:t>So far: Writing and delivering static content</a:t>
            </a:r>
          </a:p>
          <a:p>
            <a:r>
              <a:rPr lang="en-US" smtClean="0"/>
              <a:t>But many web pages today are </a:t>
            </a:r>
            <a:r>
              <a:rPr lang="en-US" smtClean="0">
                <a:solidFill>
                  <a:srgbClr val="FF9900"/>
                </a:solidFill>
              </a:rPr>
              <a:t>dynamic</a:t>
            </a:r>
          </a:p>
          <a:p>
            <a:pPr lvl="1"/>
            <a:r>
              <a:rPr lang="en-US" smtClean="0"/>
              <a:t>State (shopping carts), computation (recommendations), rich I/O (videoconferencing), interactivity, ...</a:t>
            </a:r>
          </a:p>
          <a:p>
            <a:pPr lvl="1">
              <a:buNone/>
            </a:pPr>
            <a:endParaRPr lang="en-US" smtClean="0"/>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testpage.gif"/>
          <p:cNvPicPr>
            <a:picLocks noChangeAspect="1"/>
          </p:cNvPicPr>
          <p:nvPr/>
        </p:nvPicPr>
        <p:blipFill>
          <a:blip r:embed="rId2" cstate="print"/>
          <a:stretch>
            <a:fillRect/>
          </a:stretch>
        </p:blipFill>
        <p:spPr>
          <a:xfrm>
            <a:off x="1540752" y="1797269"/>
            <a:ext cx="1534462" cy="2312276"/>
          </a:xfrm>
          <a:prstGeom prst="rect">
            <a:avLst/>
          </a:prstGeom>
        </p:spPr>
      </p:pic>
      <p:pic>
        <p:nvPicPr>
          <p:cNvPr id="7" name="Picture 6" descr="amazon1.gif"/>
          <p:cNvPicPr>
            <a:picLocks noChangeAspect="1"/>
          </p:cNvPicPr>
          <p:nvPr/>
        </p:nvPicPr>
        <p:blipFill>
          <a:blip r:embed="rId3" cstate="print"/>
          <a:stretch>
            <a:fillRect/>
          </a:stretch>
        </p:blipFill>
        <p:spPr>
          <a:xfrm>
            <a:off x="4141076" y="1482320"/>
            <a:ext cx="4572000" cy="2977515"/>
          </a:xfrm>
          <a:prstGeom prst="rect">
            <a:avLst/>
          </a:prstGeom>
        </p:spPr>
      </p:pic>
      <p:grpSp>
        <p:nvGrpSpPr>
          <p:cNvPr id="41" name="Group 40"/>
          <p:cNvGrpSpPr/>
          <p:nvPr/>
        </p:nvGrpSpPr>
        <p:grpSpPr>
          <a:xfrm>
            <a:off x="3699641" y="2196662"/>
            <a:ext cx="2848304" cy="683172"/>
            <a:chOff x="3699641" y="2196662"/>
            <a:chExt cx="2848304" cy="683172"/>
          </a:xfrm>
        </p:grpSpPr>
        <p:cxnSp>
          <p:nvCxnSpPr>
            <p:cNvPr id="19" name="Straight Connector 18"/>
            <p:cNvCxnSpPr/>
            <p:nvPr/>
          </p:nvCxnSpPr>
          <p:spPr bwMode="auto">
            <a:xfrm>
              <a:off x="5444359" y="2617076"/>
              <a:ext cx="1103586" cy="262758"/>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3" name="Straight Connector 12"/>
            <p:cNvCxnSpPr/>
            <p:nvPr/>
          </p:nvCxnSpPr>
          <p:spPr bwMode="auto">
            <a:xfrm>
              <a:off x="3710152" y="2596055"/>
              <a:ext cx="2081048" cy="241738"/>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5" name="Straight Connector 14"/>
            <p:cNvCxnSpPr/>
            <p:nvPr/>
          </p:nvCxnSpPr>
          <p:spPr bwMode="auto">
            <a:xfrm>
              <a:off x="3699641" y="2207172"/>
              <a:ext cx="2091559" cy="493987"/>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7" name="Straight Connector 16"/>
            <p:cNvCxnSpPr/>
            <p:nvPr/>
          </p:nvCxnSpPr>
          <p:spPr bwMode="auto">
            <a:xfrm>
              <a:off x="5454869" y="2196662"/>
              <a:ext cx="1082565" cy="504497"/>
            </a:xfrm>
            <a:prstGeom prst="line">
              <a:avLst/>
            </a:prstGeom>
            <a:solidFill>
              <a:schemeClr val="accent1"/>
            </a:solidFill>
            <a:ln w="9525" cap="flat" cmpd="sng" algn="ctr">
              <a:solidFill>
                <a:schemeClr val="tx1"/>
              </a:solidFill>
              <a:prstDash val="dash"/>
              <a:round/>
              <a:headEnd type="none" w="med" len="med"/>
              <a:tailEnd type="none" w="med" len="med"/>
            </a:ln>
            <a:effectLst/>
          </p:spPr>
        </p:cxnSp>
        <p:pic>
          <p:nvPicPr>
            <p:cNvPr id="9" name="Picture 8" descr="amazon3.gif"/>
            <p:cNvPicPr>
              <a:picLocks noChangeAspect="1"/>
            </p:cNvPicPr>
            <p:nvPr/>
          </p:nvPicPr>
          <p:blipFill>
            <a:blip r:embed="rId4" cstate="print"/>
            <a:stretch>
              <a:fillRect/>
            </a:stretch>
          </p:blipFill>
          <p:spPr>
            <a:xfrm>
              <a:off x="3705225" y="2203723"/>
              <a:ext cx="1733550" cy="390525"/>
            </a:xfrm>
            <a:prstGeom prst="rect">
              <a:avLst/>
            </a:prstGeom>
            <a:ln>
              <a:solidFill>
                <a:schemeClr val="tx1"/>
              </a:solidFill>
            </a:ln>
          </p:spPr>
        </p:pic>
      </p:grpSp>
      <p:grpSp>
        <p:nvGrpSpPr>
          <p:cNvPr id="40" name="Group 39"/>
          <p:cNvGrpSpPr/>
          <p:nvPr/>
        </p:nvGrpSpPr>
        <p:grpSpPr>
          <a:xfrm>
            <a:off x="6999890" y="861848"/>
            <a:ext cx="1024594" cy="1545021"/>
            <a:chOff x="6999890" y="861848"/>
            <a:chExt cx="1024594" cy="1545021"/>
          </a:xfrm>
        </p:grpSpPr>
        <p:cxnSp>
          <p:nvCxnSpPr>
            <p:cNvPr id="21" name="Straight Connector 20"/>
            <p:cNvCxnSpPr/>
            <p:nvPr/>
          </p:nvCxnSpPr>
          <p:spPr bwMode="auto">
            <a:xfrm rot="16200000" flipV="1">
              <a:off x="6563711" y="1676400"/>
              <a:ext cx="1166649" cy="273269"/>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3" name="Straight Connector 22"/>
            <p:cNvCxnSpPr/>
            <p:nvPr/>
          </p:nvCxnSpPr>
          <p:spPr bwMode="auto">
            <a:xfrm rot="16200000" flipV="1">
              <a:off x="6427076" y="1434662"/>
              <a:ext cx="1460938" cy="31531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5" name="Straight Connector 24"/>
            <p:cNvCxnSpPr/>
            <p:nvPr/>
          </p:nvCxnSpPr>
          <p:spPr bwMode="auto">
            <a:xfrm rot="5400000" flipH="1" flipV="1">
              <a:off x="7147035" y="1439918"/>
              <a:ext cx="1429407" cy="31531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7" name="Straight Connector 26"/>
            <p:cNvCxnSpPr/>
            <p:nvPr/>
          </p:nvCxnSpPr>
          <p:spPr bwMode="auto">
            <a:xfrm rot="5400000" flipH="1" flipV="1">
              <a:off x="7278414" y="1665890"/>
              <a:ext cx="1177159" cy="304800"/>
            </a:xfrm>
            <a:prstGeom prst="line">
              <a:avLst/>
            </a:prstGeom>
            <a:solidFill>
              <a:schemeClr val="accent1"/>
            </a:solidFill>
            <a:ln w="9525" cap="flat" cmpd="sng" algn="ctr">
              <a:solidFill>
                <a:schemeClr val="tx1"/>
              </a:solidFill>
              <a:prstDash val="dash"/>
              <a:round/>
              <a:headEnd type="none" w="med" len="med"/>
              <a:tailEnd type="none" w="med" len="med"/>
            </a:ln>
            <a:effectLst/>
          </p:spPr>
        </p:cxnSp>
        <p:pic>
          <p:nvPicPr>
            <p:cNvPr id="8" name="Picture 7" descr="amazon2.gif"/>
            <p:cNvPicPr>
              <a:picLocks noChangeAspect="1"/>
            </p:cNvPicPr>
            <p:nvPr/>
          </p:nvPicPr>
          <p:blipFill>
            <a:blip r:embed="rId5" cstate="print"/>
            <a:stretch>
              <a:fillRect/>
            </a:stretch>
          </p:blipFill>
          <p:spPr>
            <a:xfrm>
              <a:off x="7005309" y="886974"/>
              <a:ext cx="1019175" cy="333375"/>
            </a:xfrm>
            <a:prstGeom prst="rect">
              <a:avLst/>
            </a:prstGeom>
            <a:ln>
              <a:solidFill>
                <a:schemeClr val="tx1"/>
              </a:solidFill>
            </a:ln>
          </p:spPr>
        </p:pic>
      </p:grpSp>
      <p:grpSp>
        <p:nvGrpSpPr>
          <p:cNvPr id="42" name="Group 41"/>
          <p:cNvGrpSpPr/>
          <p:nvPr/>
        </p:nvGrpSpPr>
        <p:grpSpPr>
          <a:xfrm>
            <a:off x="3661705" y="3384331"/>
            <a:ext cx="5061881" cy="395944"/>
            <a:chOff x="3661705" y="3384331"/>
            <a:chExt cx="5061881" cy="395944"/>
          </a:xfrm>
        </p:grpSpPr>
        <p:pic>
          <p:nvPicPr>
            <p:cNvPr id="10" name="Picture 9" descr="amazon4.gif"/>
            <p:cNvPicPr>
              <a:picLocks noChangeAspect="1"/>
            </p:cNvPicPr>
            <p:nvPr/>
          </p:nvPicPr>
          <p:blipFill>
            <a:blip r:embed="rId6" cstate="print"/>
            <a:stretch>
              <a:fillRect/>
            </a:stretch>
          </p:blipFill>
          <p:spPr>
            <a:xfrm>
              <a:off x="3661705" y="3561200"/>
              <a:ext cx="5057775" cy="219075"/>
            </a:xfrm>
            <a:prstGeom prst="rect">
              <a:avLst/>
            </a:prstGeom>
            <a:solidFill>
              <a:schemeClr val="bg1"/>
            </a:solidFill>
            <a:ln>
              <a:solidFill>
                <a:schemeClr val="tx1"/>
              </a:solidFill>
            </a:ln>
          </p:spPr>
        </p:pic>
        <p:cxnSp>
          <p:nvCxnSpPr>
            <p:cNvPr id="29" name="Straight Connector 28"/>
            <p:cNvCxnSpPr/>
            <p:nvPr/>
          </p:nvCxnSpPr>
          <p:spPr bwMode="auto">
            <a:xfrm flipV="1">
              <a:off x="3668110" y="3405352"/>
              <a:ext cx="683173" cy="14714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1" name="Straight Connector 30"/>
            <p:cNvCxnSpPr/>
            <p:nvPr/>
          </p:nvCxnSpPr>
          <p:spPr bwMode="auto">
            <a:xfrm>
              <a:off x="6463862" y="3384331"/>
              <a:ext cx="2259724" cy="168166"/>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grpSp>
        <p:nvGrpSpPr>
          <p:cNvPr id="43" name="Group 42"/>
          <p:cNvGrpSpPr/>
          <p:nvPr/>
        </p:nvGrpSpPr>
        <p:grpSpPr>
          <a:xfrm>
            <a:off x="7073462" y="4214648"/>
            <a:ext cx="1849821" cy="378373"/>
            <a:chOff x="7073462" y="4214648"/>
            <a:chExt cx="1849821" cy="378373"/>
          </a:xfrm>
        </p:grpSpPr>
        <p:pic>
          <p:nvPicPr>
            <p:cNvPr id="11" name="Picture 10" descr="amazon5.gif"/>
            <p:cNvPicPr>
              <a:picLocks noChangeAspect="1"/>
            </p:cNvPicPr>
            <p:nvPr/>
          </p:nvPicPr>
          <p:blipFill>
            <a:blip r:embed="rId7" cstate="print"/>
            <a:stretch>
              <a:fillRect/>
            </a:stretch>
          </p:blipFill>
          <p:spPr>
            <a:xfrm>
              <a:off x="7848107" y="4344716"/>
              <a:ext cx="1057275" cy="228600"/>
            </a:xfrm>
            <a:prstGeom prst="rect">
              <a:avLst/>
            </a:prstGeom>
            <a:solidFill>
              <a:schemeClr val="bg1"/>
            </a:solidFill>
            <a:ln>
              <a:solidFill>
                <a:schemeClr val="tx1"/>
              </a:solidFill>
            </a:ln>
          </p:spPr>
        </p:pic>
        <p:cxnSp>
          <p:nvCxnSpPr>
            <p:cNvPr id="33" name="Straight Connector 32"/>
            <p:cNvCxnSpPr/>
            <p:nvPr/>
          </p:nvCxnSpPr>
          <p:spPr bwMode="auto">
            <a:xfrm>
              <a:off x="7073462" y="4298731"/>
              <a:ext cx="788276" cy="29429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5" name="Straight Connector 34"/>
            <p:cNvCxnSpPr/>
            <p:nvPr/>
          </p:nvCxnSpPr>
          <p:spPr bwMode="auto">
            <a:xfrm>
              <a:off x="7493876" y="4214648"/>
              <a:ext cx="1429407" cy="11561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9" name="Straight Connector 38"/>
            <p:cNvCxnSpPr/>
            <p:nvPr/>
          </p:nvCxnSpPr>
          <p:spPr bwMode="auto">
            <a:xfrm>
              <a:off x="7462345" y="4277710"/>
              <a:ext cx="420414" cy="63062"/>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spTree>
    <p:extLst>
      <p:ext uri="{BB962C8B-B14F-4D97-AF65-F5344CB8AC3E}">
        <p14:creationId xmlns:p14="http://schemas.microsoft.com/office/powerpoint/2010/main" val="7244436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down)">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up)">
                                      <p:cBhvr>
                                        <p:cTn id="25" dur="5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left)">
                                      <p:cBhvr>
                                        <p:cTn id="3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Client-side and server-side</a:t>
            </a:r>
            <a:endParaRPr lang="en-US"/>
          </a:p>
        </p:txBody>
      </p:sp>
      <p:sp>
        <p:nvSpPr>
          <p:cNvPr id="3" name="Content Placeholder 2"/>
          <p:cNvSpPr>
            <a:spLocks noGrp="1"/>
          </p:cNvSpPr>
          <p:nvPr>
            <p:ph idx="1"/>
          </p:nvPr>
        </p:nvSpPr>
        <p:spPr>
          <a:xfrm>
            <a:off x="990600" y="3689131"/>
            <a:ext cx="7912240" cy="2848304"/>
          </a:xfrm>
        </p:spPr>
        <p:txBody>
          <a:bodyPr/>
          <a:lstStyle/>
          <a:p>
            <a:r>
              <a:rPr lang="en-US" dirty="0" smtClean="0"/>
              <a:t>Where does the web application run?</a:t>
            </a:r>
          </a:p>
          <a:p>
            <a:pPr lvl="1"/>
            <a:r>
              <a:rPr lang="en-US" dirty="0" smtClean="0"/>
              <a:t>Can run on the server, on the client, or have parts on both</a:t>
            </a:r>
          </a:p>
          <a:p>
            <a:pPr lvl="2"/>
            <a:r>
              <a:rPr lang="en-US" dirty="0" smtClean="0"/>
              <a:t>Modern browsers are highly programmable and can run complex applications (example: client-side part of Google's Gmail)</a:t>
            </a:r>
          </a:p>
          <a:p>
            <a:pPr lvl="2"/>
            <a:r>
              <a:rPr lang="en-US" dirty="0" smtClean="0"/>
              <a:t>Some believe the browser will be 'the new operating system'</a:t>
            </a:r>
          </a:p>
          <a:p>
            <a:pPr lvl="1"/>
            <a:r>
              <a:rPr lang="en-US" dirty="0" smtClean="0"/>
              <a:t>Client-side technologies: JavaScript, Java applets, Flash, ...</a:t>
            </a:r>
          </a:p>
          <a:p>
            <a:pPr lvl="1"/>
            <a:r>
              <a:rPr lang="en-US" dirty="0" smtClean="0"/>
              <a:t>Server-side technologies: CGI, PHP, Java servlets, </a:t>
            </a:r>
            <a:r>
              <a:rPr lang="en-US" dirty="0" err="1" smtClean="0"/>
              <a:t>Node.js</a:t>
            </a:r>
            <a:r>
              <a:rPr lang="en-US" dirty="0" smtClean="0"/>
              <a:t>, </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58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8" name="Picture 7" descr="amazon_screenshot_gif.gif"/>
          <p:cNvPicPr>
            <a:picLocks noChangeAspect="1"/>
          </p:cNvPicPr>
          <p:nvPr/>
        </p:nvPicPr>
        <p:blipFill>
          <a:blip r:embed="rId2" cstate="print"/>
          <a:stretch>
            <a:fillRect/>
          </a:stretch>
        </p:blipFill>
        <p:spPr>
          <a:xfrm>
            <a:off x="5644054" y="1604506"/>
            <a:ext cx="2277822" cy="1653699"/>
          </a:xfrm>
          <a:prstGeom prst="rect">
            <a:avLst/>
          </a:prstGeom>
        </p:spPr>
      </p:pic>
      <p:pic>
        <p:nvPicPr>
          <p:cNvPr id="9" name="Picture 19" descr="greenguy"/>
          <p:cNvPicPr>
            <a:picLocks noChangeAspect="1" noChangeArrowheads="1"/>
          </p:cNvPicPr>
          <p:nvPr/>
        </p:nvPicPr>
        <p:blipFill>
          <a:blip r:embed="rId3" cstate="print">
            <a:lum bright="14000" contrast="-10000"/>
          </a:blip>
          <a:srcRect/>
          <a:stretch>
            <a:fillRect/>
          </a:stretch>
        </p:blipFill>
        <p:spPr bwMode="auto">
          <a:xfrm flipH="1">
            <a:off x="7961529" y="2084280"/>
            <a:ext cx="751545" cy="751546"/>
          </a:xfrm>
          <a:prstGeom prst="rect">
            <a:avLst/>
          </a:prstGeom>
          <a:noFill/>
          <a:ln w="9525">
            <a:noFill/>
            <a:miter lim="800000"/>
            <a:headEnd/>
            <a:tailEnd/>
          </a:ln>
        </p:spPr>
      </p:pic>
      <p:sp>
        <p:nvSpPr>
          <p:cNvPr id="13" name="TextBox 12"/>
          <p:cNvSpPr txBox="1"/>
          <p:nvPr/>
        </p:nvSpPr>
        <p:spPr>
          <a:xfrm>
            <a:off x="4084742" y="2990192"/>
            <a:ext cx="1337931" cy="523220"/>
          </a:xfrm>
          <a:prstGeom prst="rect">
            <a:avLst/>
          </a:prstGeom>
          <a:noFill/>
        </p:spPr>
        <p:txBody>
          <a:bodyPr wrap="none" rtlCol="0">
            <a:spAutoFit/>
          </a:bodyPr>
          <a:lstStyle/>
          <a:p>
            <a:r>
              <a:rPr lang="en-US" sz="1400" smtClean="0"/>
              <a:t>Client</a:t>
            </a:r>
            <a:br>
              <a:rPr lang="en-US" sz="1400" smtClean="0"/>
            </a:br>
            <a:r>
              <a:rPr lang="en-US" sz="1400" smtClean="0"/>
              <a:t>(web browser)</a:t>
            </a:r>
            <a:endParaRPr lang="en-US" sz="1400"/>
          </a:p>
        </p:txBody>
      </p:sp>
      <p:cxnSp>
        <p:nvCxnSpPr>
          <p:cNvPr id="15" name="Straight Connector 14"/>
          <p:cNvCxnSpPr/>
          <p:nvPr/>
        </p:nvCxnSpPr>
        <p:spPr bwMode="auto">
          <a:xfrm>
            <a:off x="2049514" y="2425450"/>
            <a:ext cx="2427889" cy="12949"/>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8" name="Group 17"/>
          <p:cNvGrpSpPr/>
          <p:nvPr/>
        </p:nvGrpSpPr>
        <p:grpSpPr>
          <a:xfrm>
            <a:off x="2777232" y="2081046"/>
            <a:ext cx="1126196" cy="754790"/>
            <a:chOff x="2928829" y="1991116"/>
            <a:chExt cx="1636753" cy="1096972"/>
          </a:xfrm>
        </p:grpSpPr>
        <p:sp>
          <p:nvSpPr>
            <p:cNvPr id="16" name="Cloud"/>
            <p:cNvSpPr>
              <a:spLocks noChangeAspect="1" noEditPoints="1" noChangeArrowheads="1"/>
            </p:cNvSpPr>
            <p:nvPr/>
          </p:nvSpPr>
          <p:spPr bwMode="auto">
            <a:xfrm rot="268469">
              <a:off x="2928829" y="1991116"/>
              <a:ext cx="1636753" cy="109697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7" name="TextBox 16"/>
            <p:cNvSpPr txBox="1"/>
            <p:nvPr/>
          </p:nvSpPr>
          <p:spPr>
            <a:xfrm>
              <a:off x="3255994" y="2312275"/>
              <a:ext cx="987949" cy="370019"/>
            </a:xfrm>
            <a:prstGeom prst="rect">
              <a:avLst/>
            </a:prstGeom>
            <a:noFill/>
          </p:spPr>
          <p:txBody>
            <a:bodyPr wrap="none" rtlCol="0">
              <a:spAutoFit/>
            </a:bodyPr>
            <a:lstStyle/>
            <a:p>
              <a:r>
                <a:rPr lang="en-US" sz="1400" smtClean="0"/>
                <a:t>Internet</a:t>
              </a:r>
              <a:endParaRPr lang="en-US" sz="1400"/>
            </a:p>
          </p:txBody>
        </p:sp>
      </p:grpSp>
      <p:pic>
        <p:nvPicPr>
          <p:cNvPr id="6" name="Picture 51" descr="MCj04316160000[1]"/>
          <p:cNvPicPr>
            <a:picLocks noChangeAspect="1" noChangeArrowheads="1"/>
          </p:cNvPicPr>
          <p:nvPr/>
        </p:nvPicPr>
        <p:blipFill>
          <a:blip r:embed="rId4" cstate="print"/>
          <a:srcRect/>
          <a:stretch>
            <a:fillRect/>
          </a:stretch>
        </p:blipFill>
        <p:spPr bwMode="auto">
          <a:xfrm>
            <a:off x="1354338" y="1828802"/>
            <a:ext cx="1134991" cy="1135115"/>
          </a:xfrm>
          <a:prstGeom prst="rect">
            <a:avLst/>
          </a:prstGeom>
          <a:noFill/>
          <a:ln w="9525">
            <a:noFill/>
            <a:miter lim="800000"/>
            <a:headEnd/>
            <a:tailEnd/>
          </a:ln>
        </p:spPr>
      </p:pic>
      <p:pic>
        <p:nvPicPr>
          <p:cNvPr id="12" name="Picture 11" descr="feature-logo.png"/>
          <p:cNvPicPr>
            <a:picLocks noChangeAspect="1"/>
          </p:cNvPicPr>
          <p:nvPr/>
        </p:nvPicPr>
        <p:blipFill>
          <a:blip r:embed="rId5" cstate="print"/>
          <a:stretch>
            <a:fillRect/>
          </a:stretch>
        </p:blipFill>
        <p:spPr>
          <a:xfrm>
            <a:off x="4288221" y="1958478"/>
            <a:ext cx="905241" cy="931866"/>
          </a:xfrm>
          <a:prstGeom prst="rect">
            <a:avLst/>
          </a:prstGeom>
        </p:spPr>
      </p:pic>
      <p:cxnSp>
        <p:nvCxnSpPr>
          <p:cNvPr id="21" name="Straight Connector 20"/>
          <p:cNvCxnSpPr>
            <a:stCxn id="12" idx="0"/>
          </p:cNvCxnSpPr>
          <p:nvPr/>
        </p:nvCxnSpPr>
        <p:spPr bwMode="auto">
          <a:xfrm rot="5400000" flipH="1" flipV="1">
            <a:off x="5022506" y="1336930"/>
            <a:ext cx="339885" cy="903213"/>
          </a:xfrm>
          <a:prstGeom prst="line">
            <a:avLst/>
          </a:prstGeom>
          <a:solidFill>
            <a:schemeClr val="accent1"/>
          </a:solidFill>
          <a:ln w="6350" cap="flat" cmpd="sng" algn="ctr">
            <a:solidFill>
              <a:schemeClr val="tx1"/>
            </a:solidFill>
            <a:prstDash val="dash"/>
            <a:round/>
            <a:headEnd type="none" w="med" len="med"/>
            <a:tailEnd type="none" w="med" len="med"/>
          </a:ln>
          <a:effectLst/>
        </p:spPr>
      </p:cxnSp>
      <p:cxnSp>
        <p:nvCxnSpPr>
          <p:cNvPr id="23" name="Straight Connector 22"/>
          <p:cNvCxnSpPr/>
          <p:nvPr/>
        </p:nvCxnSpPr>
        <p:spPr bwMode="auto">
          <a:xfrm>
            <a:off x="4635062" y="2795752"/>
            <a:ext cx="1019504" cy="441434"/>
          </a:xfrm>
          <a:prstGeom prst="line">
            <a:avLst/>
          </a:prstGeom>
          <a:solidFill>
            <a:schemeClr val="accent1"/>
          </a:solidFill>
          <a:ln w="6350" cap="flat" cmpd="sng" algn="ctr">
            <a:solidFill>
              <a:schemeClr val="tx1"/>
            </a:solidFill>
            <a:prstDash val="dash"/>
            <a:round/>
            <a:headEnd type="none" w="med" len="med"/>
            <a:tailEnd type="none" w="med" len="med"/>
          </a:ln>
          <a:effectLst/>
        </p:spPr>
      </p:cxnSp>
      <p:sp>
        <p:nvSpPr>
          <p:cNvPr id="24" name="TextBox 23"/>
          <p:cNvSpPr txBox="1"/>
          <p:nvPr/>
        </p:nvSpPr>
        <p:spPr>
          <a:xfrm>
            <a:off x="1393741" y="3005958"/>
            <a:ext cx="1075872" cy="307777"/>
          </a:xfrm>
          <a:prstGeom prst="rect">
            <a:avLst/>
          </a:prstGeom>
          <a:noFill/>
        </p:spPr>
        <p:txBody>
          <a:bodyPr wrap="none" rtlCol="0">
            <a:spAutoFit/>
          </a:bodyPr>
          <a:lstStyle/>
          <a:p>
            <a:r>
              <a:rPr lang="en-US" sz="1400" smtClean="0"/>
              <a:t>Web server</a:t>
            </a:r>
            <a:endParaRPr lang="en-US" sz="1400"/>
          </a:p>
        </p:txBody>
      </p:sp>
      <p:sp>
        <p:nvSpPr>
          <p:cNvPr id="25" name="TextBox 24"/>
          <p:cNvSpPr txBox="1"/>
          <p:nvPr/>
        </p:nvSpPr>
        <p:spPr>
          <a:xfrm>
            <a:off x="8051701" y="3005956"/>
            <a:ext cx="540534" cy="307777"/>
          </a:xfrm>
          <a:prstGeom prst="rect">
            <a:avLst/>
          </a:prstGeom>
          <a:noFill/>
        </p:spPr>
        <p:txBody>
          <a:bodyPr wrap="none" rtlCol="0">
            <a:spAutoFit/>
          </a:bodyPr>
          <a:lstStyle/>
          <a:p>
            <a:r>
              <a:rPr lang="en-US" sz="1400" smtClean="0"/>
              <a:t>User</a:t>
            </a:r>
            <a:endParaRPr lang="en-US" sz="1400"/>
          </a:p>
        </p:txBody>
      </p:sp>
    </p:spTree>
    <p:extLst>
      <p:ext uri="{BB962C8B-B14F-4D97-AF65-F5344CB8AC3E}">
        <p14:creationId xmlns:p14="http://schemas.microsoft.com/office/powerpoint/2010/main" val="10858344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content</a:t>
            </a:r>
            <a:endParaRPr lang="en-US" dirty="0"/>
          </a:p>
        </p:txBody>
      </p:sp>
      <p:sp>
        <p:nvSpPr>
          <p:cNvPr id="3" name="Content Placeholder 2"/>
          <p:cNvSpPr>
            <a:spLocks noGrp="1"/>
          </p:cNvSpPr>
          <p:nvPr>
            <p:ph idx="1"/>
          </p:nvPr>
        </p:nvSpPr>
        <p:spPr>
          <a:xfrm>
            <a:off x="990600" y="1497204"/>
            <a:ext cx="7772400" cy="3842051"/>
          </a:xfrm>
        </p:spPr>
        <p:txBody>
          <a:bodyPr/>
          <a:lstStyle/>
          <a:p>
            <a:r>
              <a:rPr lang="en-US" dirty="0" smtClean="0">
                <a:solidFill>
                  <a:srgbClr val="FF9900"/>
                </a:solidFill>
              </a:rPr>
              <a:t>Web application technologies</a:t>
            </a:r>
          </a:p>
          <a:p>
            <a:pPr lvl="1"/>
            <a:r>
              <a:rPr lang="en-US" dirty="0" smtClean="0">
                <a:solidFill>
                  <a:srgbClr val="FF9900"/>
                </a:solidFill>
              </a:rPr>
              <a:t>Background: CGI</a:t>
            </a:r>
          </a:p>
          <a:p>
            <a:pPr lvl="1"/>
            <a:r>
              <a:rPr lang="en-US" dirty="0" smtClean="0">
                <a:solidFill>
                  <a:srgbClr val="FF9900"/>
                </a:solidFill>
              </a:rPr>
              <a:t>Java Servlets</a:t>
            </a:r>
            <a:br>
              <a:rPr lang="en-US" dirty="0" smtClean="0">
                <a:solidFill>
                  <a:srgbClr val="FF9900"/>
                </a:solidFill>
              </a:rPr>
            </a:br>
            <a:endParaRPr lang="en-US" dirty="0" smtClean="0">
              <a:solidFill>
                <a:srgbClr val="FF9900"/>
              </a:solidFill>
            </a:endParaRPr>
          </a:p>
          <a:p>
            <a:r>
              <a:rPr lang="en-US" dirty="0" err="1" smtClean="0"/>
              <a:t>Node.js</a:t>
            </a:r>
            <a:r>
              <a:rPr lang="en-US" dirty="0" smtClean="0"/>
              <a:t> / Express / EJS</a:t>
            </a:r>
          </a:p>
          <a:p>
            <a:pPr lvl="1"/>
            <a:r>
              <a:rPr lang="en-US" dirty="0" smtClean="0"/>
              <a:t>Express framework</a:t>
            </a:r>
          </a:p>
          <a:p>
            <a:pPr lvl="1"/>
            <a:r>
              <a:rPr lang="en-US" dirty="0" err="1" smtClean="0"/>
              <a:t>SimpleDB</a:t>
            </a:r>
            <a:r>
              <a:rPr lang="en-US" dirty="0" smtClean="0"/>
              <a:t> bindings</a:t>
            </a:r>
          </a:p>
          <a:p>
            <a:pPr lvl="1"/>
            <a:r>
              <a:rPr lang="en-US" dirty="0" smtClean="0"/>
              <a:t>Example application: Dictionary</a:t>
            </a:r>
          </a:p>
          <a:p>
            <a:endParaRPr lang="en-US" sz="1100" dirty="0" smtClean="0"/>
          </a:p>
          <a:p>
            <a:r>
              <a:rPr lang="en-US" dirty="0" smtClean="0"/>
              <a:t>Session management and </a:t>
            </a:r>
            <a:r>
              <a:rPr lang="en-US" dirty="0" smtClean="0"/>
              <a:t>cookies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6066458" y="1569857"/>
            <a:ext cx="698320" cy="419100"/>
            <a:chOff x="6143624" y="2514600"/>
            <a:chExt cx="698320" cy="419100"/>
          </a:xfrm>
        </p:grpSpPr>
        <p:sp>
          <p:nvSpPr>
            <p:cNvPr id="7" name="Right Arrow 6"/>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TextBox 7"/>
            <p:cNvSpPr txBox="1"/>
            <p:nvPr/>
          </p:nvSpPr>
          <p:spPr>
            <a:xfrm>
              <a:off x="6315838" y="2600326"/>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spTree>
    <p:extLst>
      <p:ext uri="{BB962C8B-B14F-4D97-AF65-F5344CB8AC3E}">
        <p14:creationId xmlns:p14="http://schemas.microsoft.com/office/powerpoint/2010/main" val="19796218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Was the Web invented from scratch?</a:t>
            </a:r>
            <a:endParaRPr lang="en-US"/>
          </a:p>
        </p:txBody>
      </p:sp>
      <p:sp>
        <p:nvSpPr>
          <p:cNvPr id="3" name="Content Placeholder 2"/>
          <p:cNvSpPr>
            <a:spLocks noGrp="1"/>
          </p:cNvSpPr>
          <p:nvPr>
            <p:ph idx="1"/>
          </p:nvPr>
        </p:nvSpPr>
        <p:spPr/>
        <p:txBody>
          <a:bodyPr/>
          <a:lstStyle/>
          <a:p>
            <a:r>
              <a:rPr lang="en-US" smtClean="0"/>
              <a:t>1945: Vannevar Bush's article on the Memex</a:t>
            </a:r>
          </a:p>
          <a:p>
            <a:pPr lvl="1"/>
            <a:r>
              <a:rPr lang="en-US" smtClean="0"/>
              <a:t>Could make+follow links between documents on microfiche</a:t>
            </a:r>
            <a:br>
              <a:rPr lang="en-US" smtClean="0"/>
            </a:br>
            <a:endParaRPr lang="en-US" sz="1200" smtClean="0"/>
          </a:p>
          <a:p>
            <a:r>
              <a:rPr lang="en-US" smtClean="0"/>
              <a:t>1960: Doug Engelbart's oNLine System (NLS)</a:t>
            </a:r>
          </a:p>
          <a:p>
            <a:pPr lvl="1"/>
            <a:r>
              <a:rPr lang="en-US" smtClean="0"/>
              <a:t>Hypertext browsing+editing, email, etc.</a:t>
            </a:r>
          </a:p>
          <a:p>
            <a:pPr lvl="1"/>
            <a:r>
              <a:rPr lang="en-US" smtClean="0"/>
              <a:t>Invents the mouse for this purpose</a:t>
            </a:r>
            <a:br>
              <a:rPr lang="en-US" smtClean="0"/>
            </a:br>
            <a:endParaRPr lang="en-US" sz="1200" smtClean="0"/>
          </a:p>
          <a:p>
            <a:r>
              <a:rPr lang="en-US" smtClean="0"/>
              <a:t>1989: Tim Berners-Lee writes "Information Management: A proposal" (at CERN)</a:t>
            </a:r>
          </a:p>
          <a:p>
            <a:pPr lvl="1"/>
            <a:r>
              <a:rPr lang="en-US" smtClean="0"/>
              <a:t>Recirculated in 1990. In September, Berners-Lee's boss OKs purchase of a NeXT cube for the project</a:t>
            </a:r>
          </a:p>
          <a:p>
            <a:pPr lvl="1"/>
            <a:r>
              <a:rPr lang="en-US" smtClean="0"/>
              <a:t>Berners-Lee writes the first web server and browser; demonstrable by Christmas 1990</a:t>
            </a:r>
          </a:p>
          <a:p>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rot="16200000">
            <a:off x="8215382" y="713176"/>
            <a:ext cx="1641795" cy="215444"/>
          </a:xfrm>
          <a:prstGeom prst="rect">
            <a:avLst/>
          </a:prstGeom>
          <a:noFill/>
        </p:spPr>
        <p:txBody>
          <a:bodyPr wrap="none" rtlCol="0">
            <a:spAutoFit/>
          </a:bodyPr>
          <a:lstStyle/>
          <a:p>
            <a:r>
              <a:rPr lang="en-US" sz="800" smtClean="0"/>
              <a:t>http://www.w3.org/History.html</a:t>
            </a:r>
            <a:endParaRPr lang="en-US" sz="800"/>
          </a:p>
        </p:txBody>
      </p:sp>
    </p:spTree>
    <p:extLst>
      <p:ext uri="{BB962C8B-B14F-4D97-AF65-F5344CB8AC3E}">
        <p14:creationId xmlns:p14="http://schemas.microsoft.com/office/powerpoint/2010/main" val="24559936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content</a:t>
            </a:r>
            <a:endParaRPr lang="en-US"/>
          </a:p>
        </p:txBody>
      </p:sp>
      <p:sp>
        <p:nvSpPr>
          <p:cNvPr id="3" name="Content Placeholder 2"/>
          <p:cNvSpPr>
            <a:spLocks noGrp="1"/>
          </p:cNvSpPr>
          <p:nvPr>
            <p:ph idx="1"/>
          </p:nvPr>
        </p:nvSpPr>
        <p:spPr/>
        <p:txBody>
          <a:bodyPr/>
          <a:lstStyle/>
          <a:p>
            <a:r>
              <a:rPr lang="en-US" smtClean="0"/>
              <a:t>How can we make content dynamic?</a:t>
            </a:r>
          </a:p>
          <a:p>
            <a:pPr lvl="1"/>
            <a:r>
              <a:rPr lang="en-US" smtClean="0"/>
              <a:t>Web server needs to return different web pages, depending on how the user interacts with the web application</a:t>
            </a:r>
          </a:p>
          <a:p>
            <a:pPr lvl="1"/>
            <a:endParaRPr lang="en-US" smtClean="0"/>
          </a:p>
          <a:p>
            <a:r>
              <a:rPr lang="en-US" smtClean="0"/>
              <a:t>Idea #1: Build web app into the web server</a:t>
            </a:r>
          </a:p>
          <a:p>
            <a:pPr lvl="1"/>
            <a:r>
              <a:rPr lang="en-US" smtClean="0"/>
              <a:t>Why is this not a good idea?</a:t>
            </a:r>
          </a:p>
          <a:p>
            <a:pPr lvl="1"/>
            <a:endParaRPr lang="en-US" smtClean="0"/>
          </a:p>
          <a:p>
            <a:r>
              <a:rPr lang="en-US" smtClean="0"/>
              <a:t>Idea #2: Loadable modules </a:t>
            </a:r>
          </a:p>
          <a:p>
            <a:pPr lvl="1"/>
            <a:r>
              <a:rPr lang="en-US" smtClean="0"/>
              <a:t>Is this a good idea? </a:t>
            </a:r>
          </a:p>
          <a:p>
            <a:pPr lvl="1"/>
            <a:r>
              <a:rPr lang="en-US" smtClean="0"/>
              <a:t>Pros and cons?</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60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21740176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44" descr="MCj02909300000[1]"/>
          <p:cNvPicPr>
            <a:picLocks noChangeAspect="1" noChangeArrowheads="1"/>
          </p:cNvPicPr>
          <p:nvPr/>
        </p:nvPicPr>
        <p:blipFill>
          <a:blip r:embed="rId2" cstate="print"/>
          <a:srcRect/>
          <a:stretch>
            <a:fillRect/>
          </a:stretch>
        </p:blipFill>
        <p:spPr bwMode="auto">
          <a:xfrm>
            <a:off x="2982037" y="2293062"/>
            <a:ext cx="303212" cy="455612"/>
          </a:xfrm>
          <a:prstGeom prst="rect">
            <a:avLst/>
          </a:prstGeom>
          <a:noFill/>
        </p:spPr>
      </p:pic>
      <p:sp>
        <p:nvSpPr>
          <p:cNvPr id="2" name="Title 1"/>
          <p:cNvSpPr>
            <a:spLocks noGrp="1"/>
          </p:cNvSpPr>
          <p:nvPr>
            <p:ph type="title"/>
          </p:nvPr>
        </p:nvSpPr>
        <p:spPr/>
        <p:txBody>
          <a:bodyPr/>
          <a:lstStyle/>
          <a:p>
            <a:r>
              <a:rPr lang="en-US" smtClean="0"/>
              <a:t>CGI</a:t>
            </a:r>
            <a:endParaRPr lang="en-US"/>
          </a:p>
        </p:txBody>
      </p:sp>
      <p:sp>
        <p:nvSpPr>
          <p:cNvPr id="3" name="Content Placeholder 2"/>
          <p:cNvSpPr>
            <a:spLocks noGrp="1"/>
          </p:cNvSpPr>
          <p:nvPr>
            <p:ph idx="1"/>
          </p:nvPr>
        </p:nvSpPr>
        <p:spPr>
          <a:xfrm>
            <a:off x="990600" y="4414345"/>
            <a:ext cx="7772400" cy="2007476"/>
          </a:xfrm>
        </p:spPr>
        <p:txBody>
          <a:bodyPr/>
          <a:lstStyle/>
          <a:p>
            <a:r>
              <a:rPr lang="en-US" smtClean="0">
                <a:solidFill>
                  <a:srgbClr val="FF9900"/>
                </a:solidFill>
              </a:rPr>
              <a:t>Common Gateway Interface</a:t>
            </a:r>
            <a:r>
              <a:rPr lang="en-US" smtClean="0"/>
              <a:t> (CGI)</a:t>
            </a:r>
          </a:p>
          <a:p>
            <a:pPr lvl="1"/>
            <a:r>
              <a:rPr lang="en-US" smtClean="0"/>
              <a:t>Idea: When dynamic content is requested, the web server runs an external program that produces the web page</a:t>
            </a:r>
          </a:p>
          <a:p>
            <a:pPr lvl="1"/>
            <a:r>
              <a:rPr lang="en-US" smtClean="0"/>
              <a:t>Program is often written in a scripting language ('</a:t>
            </a:r>
            <a:r>
              <a:rPr lang="en-US" smtClean="0">
                <a:solidFill>
                  <a:srgbClr val="FF9900"/>
                </a:solidFill>
              </a:rPr>
              <a:t>CGI script</a:t>
            </a:r>
            <a:r>
              <a:rPr lang="en-US" smtClean="0"/>
              <a:t>')</a:t>
            </a:r>
          </a:p>
          <a:p>
            <a:pPr lvl="1"/>
            <a:r>
              <a:rPr lang="en-US" smtClean="0"/>
              <a:t>Perl is among the most popular choices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61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10" name="Picture 51" descr="MCj04316160000[1]"/>
          <p:cNvPicPr>
            <a:picLocks noChangeAspect="1" noChangeArrowheads="1"/>
          </p:cNvPicPr>
          <p:nvPr/>
        </p:nvPicPr>
        <p:blipFill>
          <a:blip r:embed="rId3" cstate="print"/>
          <a:srcRect/>
          <a:stretch>
            <a:fillRect/>
          </a:stretch>
        </p:blipFill>
        <p:spPr bwMode="auto">
          <a:xfrm>
            <a:off x="2520986" y="2217684"/>
            <a:ext cx="1134991" cy="1135115"/>
          </a:xfrm>
          <a:prstGeom prst="rect">
            <a:avLst/>
          </a:prstGeom>
          <a:noFill/>
          <a:ln w="9525">
            <a:noFill/>
            <a:miter lim="800000"/>
            <a:headEnd/>
            <a:tailEnd/>
          </a:ln>
        </p:spPr>
      </p:pic>
      <p:pic>
        <p:nvPicPr>
          <p:cNvPr id="11" name="Picture 10" descr="feature-logo.png"/>
          <p:cNvPicPr>
            <a:picLocks noChangeAspect="1"/>
          </p:cNvPicPr>
          <p:nvPr/>
        </p:nvPicPr>
        <p:blipFill>
          <a:blip r:embed="rId4" cstate="print"/>
          <a:stretch>
            <a:fillRect/>
          </a:stretch>
        </p:blipFill>
        <p:spPr>
          <a:xfrm>
            <a:off x="6589987" y="2347360"/>
            <a:ext cx="905241" cy="931866"/>
          </a:xfrm>
          <a:prstGeom prst="rect">
            <a:avLst/>
          </a:prstGeom>
        </p:spPr>
      </p:pic>
      <p:sp>
        <p:nvSpPr>
          <p:cNvPr id="12" name="TextBox 11"/>
          <p:cNvSpPr txBox="1"/>
          <p:nvPr/>
        </p:nvSpPr>
        <p:spPr>
          <a:xfrm>
            <a:off x="2560389" y="3394840"/>
            <a:ext cx="1075872" cy="307777"/>
          </a:xfrm>
          <a:prstGeom prst="rect">
            <a:avLst/>
          </a:prstGeom>
          <a:noFill/>
        </p:spPr>
        <p:txBody>
          <a:bodyPr wrap="none" rtlCol="0">
            <a:spAutoFit/>
          </a:bodyPr>
          <a:lstStyle/>
          <a:p>
            <a:r>
              <a:rPr lang="en-US" sz="1400" smtClean="0"/>
              <a:t>Web server</a:t>
            </a:r>
            <a:endParaRPr lang="en-US" sz="1400"/>
          </a:p>
        </p:txBody>
      </p:sp>
      <p:sp>
        <p:nvSpPr>
          <p:cNvPr id="13" name="TextBox 12"/>
          <p:cNvSpPr txBox="1"/>
          <p:nvPr/>
        </p:nvSpPr>
        <p:spPr>
          <a:xfrm>
            <a:off x="6588574" y="3358056"/>
            <a:ext cx="954813" cy="523220"/>
          </a:xfrm>
          <a:prstGeom prst="rect">
            <a:avLst/>
          </a:prstGeom>
          <a:noFill/>
        </p:spPr>
        <p:txBody>
          <a:bodyPr wrap="none" rtlCol="0">
            <a:spAutoFit/>
          </a:bodyPr>
          <a:lstStyle/>
          <a:p>
            <a:r>
              <a:rPr lang="en-US" sz="1400" smtClean="0"/>
              <a:t>Client</a:t>
            </a:r>
            <a:br>
              <a:rPr lang="en-US" sz="1400" smtClean="0"/>
            </a:br>
            <a:r>
              <a:rPr lang="en-US" sz="1400" smtClean="0"/>
              <a:t>(browser)</a:t>
            </a:r>
            <a:endParaRPr lang="en-US" sz="1400"/>
          </a:p>
        </p:txBody>
      </p:sp>
      <p:grpSp>
        <p:nvGrpSpPr>
          <p:cNvPr id="6" name="Group 24"/>
          <p:cNvGrpSpPr/>
          <p:nvPr/>
        </p:nvGrpSpPr>
        <p:grpSpPr>
          <a:xfrm>
            <a:off x="3699642" y="2039007"/>
            <a:ext cx="2764221" cy="369450"/>
            <a:chOff x="3699642" y="1755228"/>
            <a:chExt cx="2764221" cy="369450"/>
          </a:xfrm>
        </p:grpSpPr>
        <p:cxnSp>
          <p:nvCxnSpPr>
            <p:cNvPr id="15" name="Straight Arrow Connector 14"/>
            <p:cNvCxnSpPr/>
            <p:nvPr/>
          </p:nvCxnSpPr>
          <p:spPr bwMode="auto">
            <a:xfrm rot="10800000">
              <a:off x="3699642" y="2123090"/>
              <a:ext cx="2764221"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6" name="TextBox 15"/>
            <p:cNvSpPr txBox="1"/>
            <p:nvPr/>
          </p:nvSpPr>
          <p:spPr>
            <a:xfrm>
              <a:off x="4001629" y="1755228"/>
              <a:ext cx="2313454" cy="338554"/>
            </a:xfrm>
            <a:prstGeom prst="rect">
              <a:avLst/>
            </a:prstGeom>
            <a:noFill/>
          </p:spPr>
          <p:txBody>
            <a:bodyPr wrap="none" rtlCol="0">
              <a:spAutoFit/>
            </a:bodyPr>
            <a:lstStyle/>
            <a:p>
              <a:r>
                <a:rPr lang="en-US" sz="1600" smtClean="0"/>
                <a:t>GET /add.cgi?x=2&amp;y=3</a:t>
              </a:r>
              <a:endParaRPr lang="en-US" sz="1600"/>
            </a:p>
          </p:txBody>
        </p:sp>
      </p:grpSp>
      <p:grpSp>
        <p:nvGrpSpPr>
          <p:cNvPr id="7" name="Group 27"/>
          <p:cNvGrpSpPr/>
          <p:nvPr/>
        </p:nvGrpSpPr>
        <p:grpSpPr>
          <a:xfrm>
            <a:off x="3575504" y="2969173"/>
            <a:ext cx="3134192" cy="380594"/>
            <a:chOff x="3575504" y="2685394"/>
            <a:chExt cx="3134192" cy="380594"/>
          </a:xfrm>
        </p:grpSpPr>
        <p:sp>
          <p:nvSpPr>
            <p:cNvPr id="17" name="TextBox 16"/>
            <p:cNvSpPr txBox="1"/>
            <p:nvPr/>
          </p:nvSpPr>
          <p:spPr>
            <a:xfrm>
              <a:off x="3575504" y="2727434"/>
              <a:ext cx="3134192" cy="338554"/>
            </a:xfrm>
            <a:prstGeom prst="rect">
              <a:avLst/>
            </a:prstGeom>
            <a:noFill/>
          </p:spPr>
          <p:txBody>
            <a:bodyPr wrap="none" rtlCol="0">
              <a:spAutoFit/>
            </a:bodyPr>
            <a:lstStyle/>
            <a:p>
              <a:r>
                <a:rPr lang="en-US" sz="1600" smtClean="0"/>
                <a:t>200 OK ... &lt;html&gt;...5...&lt;/html&gt;</a:t>
              </a:r>
              <a:endParaRPr lang="en-US" sz="1600"/>
            </a:p>
          </p:txBody>
        </p:sp>
        <p:cxnSp>
          <p:nvCxnSpPr>
            <p:cNvPr id="19" name="Straight Arrow Connector 18"/>
            <p:cNvCxnSpPr/>
            <p:nvPr/>
          </p:nvCxnSpPr>
          <p:spPr bwMode="auto">
            <a:xfrm rot="10800000">
              <a:off x="3725917" y="2685394"/>
              <a:ext cx="2764221" cy="1588"/>
            </a:xfrm>
            <a:prstGeom prst="straightConnector1">
              <a:avLst/>
            </a:prstGeom>
            <a:solidFill>
              <a:schemeClr val="accent1"/>
            </a:solidFill>
            <a:ln w="19050" cap="flat" cmpd="sng" algn="ctr">
              <a:solidFill>
                <a:schemeClr val="tx1"/>
              </a:solidFill>
              <a:prstDash val="solid"/>
              <a:round/>
              <a:headEnd type="arrow" w="med" len="med"/>
              <a:tailEnd type="none" w="med" len="med"/>
            </a:ln>
            <a:effectLst/>
          </p:spPr>
        </p:cxnSp>
      </p:grpSp>
      <p:sp>
        <p:nvSpPr>
          <p:cNvPr id="20" name="Rectangle 19"/>
          <p:cNvSpPr/>
          <p:nvPr/>
        </p:nvSpPr>
        <p:spPr bwMode="auto">
          <a:xfrm>
            <a:off x="2074209" y="1965433"/>
            <a:ext cx="850960" cy="588581"/>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Perl</a:t>
            </a:r>
            <a:br>
              <a:rPr lang="en-US" sz="1600" smtClean="0"/>
            </a:br>
            <a:r>
              <a:rPr lang="en-US" sz="1600" smtClean="0"/>
              <a:t>script</a:t>
            </a:r>
            <a:endParaRPr lang="en-US" sz="1600"/>
          </a:p>
        </p:txBody>
      </p:sp>
      <p:grpSp>
        <p:nvGrpSpPr>
          <p:cNvPr id="8" name="Group 25"/>
          <p:cNvGrpSpPr/>
          <p:nvPr/>
        </p:nvGrpSpPr>
        <p:grpSpPr>
          <a:xfrm>
            <a:off x="2806260" y="1418897"/>
            <a:ext cx="753302" cy="798787"/>
            <a:chOff x="2806260" y="1135118"/>
            <a:chExt cx="753302" cy="798787"/>
          </a:xfrm>
        </p:grpSpPr>
        <p:sp>
          <p:nvSpPr>
            <p:cNvPr id="21" name="Curved Up Arrow 20"/>
            <p:cNvSpPr/>
            <p:nvPr/>
          </p:nvSpPr>
          <p:spPr bwMode="auto">
            <a:xfrm rot="12522771">
              <a:off x="2806260" y="1671146"/>
              <a:ext cx="546537" cy="262759"/>
            </a:xfrm>
            <a:prstGeom prst="curvedUpArrow">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3" name="TextBox 22"/>
            <p:cNvSpPr txBox="1"/>
            <p:nvPr/>
          </p:nvSpPr>
          <p:spPr>
            <a:xfrm>
              <a:off x="3057501" y="1135118"/>
              <a:ext cx="502061" cy="523220"/>
            </a:xfrm>
            <a:prstGeom prst="rect">
              <a:avLst/>
            </a:prstGeom>
            <a:noFill/>
          </p:spPr>
          <p:txBody>
            <a:bodyPr wrap="none" rtlCol="0">
              <a:spAutoFit/>
            </a:bodyPr>
            <a:lstStyle/>
            <a:p>
              <a:r>
                <a:rPr lang="en-US" sz="1400" smtClean="0"/>
                <a:t>x=2</a:t>
              </a:r>
              <a:br>
                <a:rPr lang="en-US" sz="1400" smtClean="0"/>
              </a:br>
              <a:r>
                <a:rPr lang="en-US" sz="1400" smtClean="0"/>
                <a:t>y=3</a:t>
              </a:r>
              <a:endParaRPr lang="en-US" sz="1400"/>
            </a:p>
          </p:txBody>
        </p:sp>
      </p:grpSp>
      <p:grpSp>
        <p:nvGrpSpPr>
          <p:cNvPr id="9" name="Group 26"/>
          <p:cNvGrpSpPr/>
          <p:nvPr/>
        </p:nvGrpSpPr>
        <p:grpSpPr>
          <a:xfrm>
            <a:off x="1714971" y="2601311"/>
            <a:ext cx="1159608" cy="833257"/>
            <a:chOff x="1714971" y="2317532"/>
            <a:chExt cx="1159608" cy="833257"/>
          </a:xfrm>
        </p:grpSpPr>
        <p:sp>
          <p:nvSpPr>
            <p:cNvPr id="22" name="Curved Up Arrow 21"/>
            <p:cNvSpPr/>
            <p:nvPr/>
          </p:nvSpPr>
          <p:spPr bwMode="auto">
            <a:xfrm rot="1800000">
              <a:off x="2328042" y="2317532"/>
              <a:ext cx="546537" cy="262759"/>
            </a:xfrm>
            <a:prstGeom prst="curvedUpArrow">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4" name="TextBox 23"/>
            <p:cNvSpPr txBox="1"/>
            <p:nvPr/>
          </p:nvSpPr>
          <p:spPr>
            <a:xfrm>
              <a:off x="1714971" y="2412125"/>
              <a:ext cx="864340" cy="738664"/>
            </a:xfrm>
            <a:prstGeom prst="rect">
              <a:avLst/>
            </a:prstGeom>
            <a:noFill/>
          </p:spPr>
          <p:txBody>
            <a:bodyPr wrap="none" rtlCol="0">
              <a:spAutoFit/>
            </a:bodyPr>
            <a:lstStyle/>
            <a:p>
              <a:r>
                <a:rPr lang="en-US" sz="1400" smtClean="0"/>
                <a:t>&lt;html&gt;</a:t>
              </a:r>
              <a:br>
                <a:rPr lang="en-US" sz="1400" smtClean="0"/>
              </a:br>
              <a:r>
                <a:rPr lang="en-US" sz="1400" smtClean="0"/>
                <a:t>... 5 ...</a:t>
              </a:r>
              <a:br>
                <a:rPr lang="en-US" sz="1400" smtClean="0"/>
              </a:br>
              <a:r>
                <a:rPr lang="en-US" sz="1400" smtClean="0"/>
                <a:t>&lt;/html&gt;</a:t>
              </a:r>
              <a:endParaRPr lang="en-US" sz="1400"/>
            </a:p>
          </p:txBody>
        </p:sp>
      </p:grpSp>
    </p:spTree>
    <p:extLst>
      <p:ext uri="{BB962C8B-B14F-4D97-AF65-F5344CB8AC3E}">
        <p14:creationId xmlns:p14="http://schemas.microsoft.com/office/powerpoint/2010/main" val="21193198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righ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childTnLst>
                                </p:cTn>
                              </p:par>
                            </p:childTnLst>
                          </p:cTn>
                        </p:par>
                        <p:par>
                          <p:cTn id="30" fill="hold">
                            <p:stCondLst>
                              <p:cond delay="0"/>
                            </p:stCondLst>
                            <p:childTnLst>
                              <p:par>
                                <p:cTn id="31" presetID="64" presetClass="path" presetSubtype="0" accel="50000" decel="50000" fill="hold" nodeType="afterEffect">
                                  <p:stCondLst>
                                    <p:cond delay="0"/>
                                  </p:stCondLst>
                                  <p:childTnLst>
                                    <p:animMotion origin="layout" path="M -4.72222E-6 -1.06639E-6 L -4.72222E-6 -0.11427 " pathEditMode="relative" rAng="0" ptsTypes="AA">
                                      <p:cBhvr>
                                        <p:cTn id="32" dur="1000" fill="hold"/>
                                        <p:tgtEl>
                                          <p:spTgt spid="31"/>
                                        </p:tgtEl>
                                        <p:attrNameLst>
                                          <p:attrName>ppt_x</p:attrName>
                                          <p:attrName>ppt_y</p:attrName>
                                        </p:attrNameLst>
                                      </p:cBhvr>
                                      <p:rCtr x="0" y="-57"/>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3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right)">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CGI</a:t>
            </a:r>
            <a:endParaRPr lang="en-US"/>
          </a:p>
        </p:txBody>
      </p:sp>
      <p:sp>
        <p:nvSpPr>
          <p:cNvPr id="3" name="Content Placeholder 2"/>
          <p:cNvSpPr>
            <a:spLocks noGrp="1"/>
          </p:cNvSpPr>
          <p:nvPr>
            <p:ph idx="1"/>
          </p:nvPr>
        </p:nvSpPr>
        <p:spPr>
          <a:xfrm>
            <a:off x="990600" y="1618594"/>
            <a:ext cx="7772400" cy="4572656"/>
          </a:xfrm>
        </p:spPr>
        <p:txBody>
          <a:bodyPr/>
          <a:lstStyle/>
          <a:p>
            <a:r>
              <a:rPr lang="en-US" smtClean="0"/>
              <a:t>A little more detail:</a:t>
            </a:r>
          </a:p>
          <a:p>
            <a:pPr marL="798513" lvl="1" indent="-284163">
              <a:buSzPct val="100000"/>
              <a:buFont typeface="+mj-lt"/>
              <a:buAutoNum type="arabicPeriod"/>
            </a:pPr>
            <a:r>
              <a:rPr lang="en-US" smtClean="0"/>
              <a:t>Server receives HTTP request</a:t>
            </a:r>
          </a:p>
          <a:p>
            <a:pPr marL="914400" lvl="2" indent="231775"/>
            <a:r>
              <a:rPr lang="en-US" smtClean="0"/>
              <a:t>Example: GET /cgi-bin/shoppingCart.pl?user=ahae&amp;product=iPad</a:t>
            </a:r>
          </a:p>
          <a:p>
            <a:pPr marL="798513" lvl="1" indent="-284163">
              <a:buSzPct val="100000"/>
              <a:buFont typeface="+mj-lt"/>
              <a:buAutoNum type="arabicPeriod"/>
            </a:pPr>
            <a:r>
              <a:rPr lang="en-US" smtClean="0"/>
              <a:t>Server decides, based on URL, which program to run</a:t>
            </a:r>
          </a:p>
          <a:p>
            <a:pPr marL="798513" lvl="1" indent="-284163">
              <a:buSzPct val="100000"/>
              <a:buFont typeface="+mj-lt"/>
              <a:buAutoNum type="arabicPeriod"/>
            </a:pPr>
            <a:r>
              <a:rPr lang="en-US" smtClean="0"/>
              <a:t>Server prepares information for the program</a:t>
            </a:r>
          </a:p>
          <a:p>
            <a:pPr marL="914400" lvl="2" indent="231775"/>
            <a:r>
              <a:rPr lang="en-US" smtClean="0"/>
              <a:t>Metadata goes into environment variables, e.g., QUERY_STRING,</a:t>
            </a:r>
            <a:br>
              <a:rPr lang="en-US" smtClean="0"/>
            </a:br>
            <a:r>
              <a:rPr lang="en-US" smtClean="0"/>
              <a:t>    REMOTE_HOST, REMOTE_USER, SCRIPT_NAME, ...</a:t>
            </a:r>
          </a:p>
          <a:p>
            <a:pPr marL="914400" lvl="2" indent="231775"/>
            <a:r>
              <a:rPr lang="en-US" smtClean="0"/>
              <a:t>User-submitted data (e.g., in a PUT or POST) goes into stdin</a:t>
            </a:r>
          </a:p>
          <a:p>
            <a:pPr marL="798513" lvl="1" indent="-284163">
              <a:buSzPct val="100000"/>
              <a:buFont typeface="+mj-lt"/>
              <a:buAutoNum type="arabicPeriod"/>
            </a:pPr>
            <a:r>
              <a:rPr lang="en-US" smtClean="0"/>
              <a:t>Server launches the program as a separate process</a:t>
            </a:r>
          </a:p>
          <a:p>
            <a:pPr marL="798513" lvl="1" indent="-284163">
              <a:buSzPct val="100000"/>
              <a:buFont typeface="+mj-lt"/>
              <a:buAutoNum type="arabicPeriod"/>
            </a:pPr>
            <a:r>
              <a:rPr lang="en-US" smtClean="0"/>
              <a:t>Program produces the web page and writes it to stdout</a:t>
            </a:r>
          </a:p>
          <a:p>
            <a:pPr marL="798513" lvl="1" indent="-284163">
              <a:buSzPct val="100000"/>
              <a:buFont typeface="+mj-lt"/>
              <a:buAutoNum type="arabicPeriod"/>
            </a:pPr>
            <a:r>
              <a:rPr lang="en-US" smtClean="0"/>
              <a:t>Server reads the web page and returns it to the client</a:t>
            </a:r>
          </a:p>
          <a:p>
            <a:pPr marL="746125" lvl="1" indent="-231775"/>
            <a:endParaRPr lang="en-US" smtClean="0"/>
          </a:p>
          <a:p>
            <a:pPr marL="746125" lvl="1" indent="-231775"/>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62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2372807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Drawbacks of CGI</a:t>
            </a:r>
            <a:endParaRPr lang="en-US"/>
          </a:p>
        </p:txBody>
      </p:sp>
      <p:sp>
        <p:nvSpPr>
          <p:cNvPr id="3" name="Content Placeholder 2"/>
          <p:cNvSpPr>
            <a:spLocks noGrp="1"/>
          </p:cNvSpPr>
          <p:nvPr>
            <p:ph idx="1"/>
          </p:nvPr>
        </p:nvSpPr>
        <p:spPr/>
        <p:txBody>
          <a:bodyPr/>
          <a:lstStyle/>
          <a:p>
            <a:r>
              <a:rPr lang="en-US" smtClean="0"/>
              <a:t>Each invocation creates a new process</a:t>
            </a:r>
          </a:p>
          <a:p>
            <a:pPr lvl="1"/>
            <a:r>
              <a:rPr lang="en-US" smtClean="0"/>
              <a:t>Time-consuming: Process creation can take much longer than the actual work</a:t>
            </a:r>
          </a:p>
          <a:p>
            <a:pPr lvl="1"/>
            <a:r>
              <a:rPr lang="en-US" smtClean="0"/>
              <a:t>Inefficient: Many copies of the same code in memory</a:t>
            </a:r>
          </a:p>
          <a:p>
            <a:pPr lvl="1"/>
            <a:r>
              <a:rPr lang="en-US" smtClean="0"/>
              <a:t>Cumbersome: Must store session state in the file system</a:t>
            </a:r>
          </a:p>
          <a:p>
            <a:pPr lvl="1"/>
            <a:endParaRPr lang="en-US" smtClean="0"/>
          </a:p>
          <a:p>
            <a:r>
              <a:rPr lang="en-US" smtClean="0"/>
              <a:t>CGIs are native programs</a:t>
            </a:r>
          </a:p>
          <a:p>
            <a:pPr lvl="1"/>
            <a:r>
              <a:rPr lang="en-US" smtClean="0"/>
              <a:t>Security risk: CGIs can do almost anything; difficult to run third-party CGIs; bugs (shell escapes! buffer overflows!)</a:t>
            </a:r>
          </a:p>
          <a:p>
            <a:pPr lvl="1"/>
            <a:r>
              <a:rPr lang="en-US" smtClean="0"/>
              <a:t>Low portability: A CGI that runs on one web server may not necessarily run on another</a:t>
            </a:r>
          </a:p>
          <a:p>
            <a:pPr lvl="1"/>
            <a:r>
              <a:rPr lang="en-US" smtClean="0"/>
              <a:t>However, this can also be an advantage (high speed)</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63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5943320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servlet?</a:t>
            </a:r>
            <a:endParaRPr lang="en-US"/>
          </a:p>
        </p:txBody>
      </p:sp>
      <p:sp>
        <p:nvSpPr>
          <p:cNvPr id="3" name="Content Placeholder 2"/>
          <p:cNvSpPr>
            <a:spLocks noGrp="1"/>
          </p:cNvSpPr>
          <p:nvPr>
            <p:ph idx="1"/>
          </p:nvPr>
        </p:nvSpPr>
        <p:spPr>
          <a:xfrm>
            <a:off x="662152" y="3857297"/>
            <a:ext cx="8100848" cy="2523139"/>
          </a:xfrm>
        </p:spPr>
        <p:txBody>
          <a:bodyPr/>
          <a:lstStyle/>
          <a:p>
            <a:r>
              <a:rPr lang="en-US" sz="2400" smtClean="0">
                <a:solidFill>
                  <a:srgbClr val="FF9900"/>
                </a:solidFill>
              </a:rPr>
              <a:t>Servlet: </a:t>
            </a:r>
            <a:r>
              <a:rPr lang="en-US" sz="2400" smtClean="0"/>
              <a:t>A Java class that can respond to HTTP requests</a:t>
            </a:r>
          </a:p>
          <a:p>
            <a:pPr lvl="1"/>
            <a:r>
              <a:rPr lang="en-US" smtClean="0"/>
              <a:t>Implements a specific method that is given the request from the client, and that is expected to produce a response</a:t>
            </a:r>
          </a:p>
          <a:p>
            <a:pPr lvl="1"/>
            <a:r>
              <a:rPr lang="en-US" smtClean="0"/>
              <a:t>Servlets run in a special web server, the </a:t>
            </a:r>
            <a:r>
              <a:rPr lang="en-US" smtClean="0">
                <a:solidFill>
                  <a:srgbClr val="FF9900"/>
                </a:solidFill>
              </a:rPr>
              <a:t>servlet container</a:t>
            </a:r>
          </a:p>
          <a:p>
            <a:pPr lvl="2"/>
            <a:r>
              <a:rPr lang="en-US" smtClean="0"/>
              <a:t>Only one instance per servlet; each request is its own thread</a:t>
            </a:r>
          </a:p>
          <a:p>
            <a:pPr lvl="1"/>
            <a:r>
              <a:rPr lang="en-US" smtClean="0"/>
              <a:t>Servlet container loads/unloads servlets, routes requests to servlets, handles interaction with client (HTTP protocol), ...</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64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7" name="Picture 6" descr="feature-logo.png"/>
          <p:cNvPicPr>
            <a:picLocks noChangeAspect="1"/>
          </p:cNvPicPr>
          <p:nvPr/>
        </p:nvPicPr>
        <p:blipFill>
          <a:blip r:embed="rId2" cstate="print"/>
          <a:stretch>
            <a:fillRect/>
          </a:stretch>
        </p:blipFill>
        <p:spPr>
          <a:xfrm>
            <a:off x="6589987" y="1958478"/>
            <a:ext cx="905241" cy="931866"/>
          </a:xfrm>
          <a:prstGeom prst="rect">
            <a:avLst/>
          </a:prstGeom>
        </p:spPr>
      </p:pic>
      <p:sp>
        <p:nvSpPr>
          <p:cNvPr id="8" name="TextBox 7"/>
          <p:cNvSpPr txBox="1"/>
          <p:nvPr/>
        </p:nvSpPr>
        <p:spPr>
          <a:xfrm>
            <a:off x="1631389" y="3047999"/>
            <a:ext cx="2555508" cy="523220"/>
          </a:xfrm>
          <a:prstGeom prst="rect">
            <a:avLst/>
          </a:prstGeom>
          <a:noFill/>
        </p:spPr>
        <p:txBody>
          <a:bodyPr wrap="none" rtlCol="0">
            <a:spAutoFit/>
          </a:bodyPr>
          <a:lstStyle/>
          <a:p>
            <a:r>
              <a:rPr lang="en-US" sz="1400" smtClean="0"/>
              <a:t>Servlet container</a:t>
            </a:r>
            <a:br>
              <a:rPr lang="en-US" sz="1400" smtClean="0"/>
            </a:br>
            <a:r>
              <a:rPr lang="en-US" sz="1400" smtClean="0"/>
              <a:t>(e.g., Apache Tomcat, Jetty...)</a:t>
            </a:r>
            <a:endParaRPr lang="en-US" sz="1400"/>
          </a:p>
        </p:txBody>
      </p:sp>
      <p:sp>
        <p:nvSpPr>
          <p:cNvPr id="9" name="TextBox 8"/>
          <p:cNvSpPr txBox="1"/>
          <p:nvPr/>
        </p:nvSpPr>
        <p:spPr>
          <a:xfrm>
            <a:off x="6588574" y="3000705"/>
            <a:ext cx="954813" cy="523220"/>
          </a:xfrm>
          <a:prstGeom prst="rect">
            <a:avLst/>
          </a:prstGeom>
          <a:noFill/>
        </p:spPr>
        <p:txBody>
          <a:bodyPr wrap="none" rtlCol="0">
            <a:spAutoFit/>
          </a:bodyPr>
          <a:lstStyle/>
          <a:p>
            <a:r>
              <a:rPr lang="en-US" sz="1400" smtClean="0"/>
              <a:t>Client</a:t>
            </a:r>
            <a:br>
              <a:rPr lang="en-US" sz="1400" smtClean="0"/>
            </a:br>
            <a:r>
              <a:rPr lang="en-US" sz="1400" smtClean="0"/>
              <a:t>(browser)</a:t>
            </a:r>
            <a:endParaRPr lang="en-US" sz="1400"/>
          </a:p>
        </p:txBody>
      </p:sp>
      <p:cxnSp>
        <p:nvCxnSpPr>
          <p:cNvPr id="11" name="Straight Arrow Connector 10"/>
          <p:cNvCxnSpPr/>
          <p:nvPr/>
        </p:nvCxnSpPr>
        <p:spPr bwMode="auto">
          <a:xfrm rot="10800000">
            <a:off x="3909848" y="2019575"/>
            <a:ext cx="2554016"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rot="10800000">
            <a:off x="3920359" y="2581879"/>
            <a:ext cx="2569780" cy="1588"/>
          </a:xfrm>
          <a:prstGeom prst="straightConnector1">
            <a:avLst/>
          </a:prstGeom>
          <a:solidFill>
            <a:schemeClr val="accent1"/>
          </a:solidFill>
          <a:ln w="19050" cap="flat" cmpd="sng" algn="ctr">
            <a:solidFill>
              <a:schemeClr val="tx1"/>
            </a:solidFill>
            <a:prstDash val="solid"/>
            <a:round/>
            <a:headEnd type="arrow" w="med" len="med"/>
            <a:tailEnd type="none" w="med" len="med"/>
          </a:ln>
          <a:effectLst/>
        </p:spPr>
      </p:cxnSp>
      <p:sp>
        <p:nvSpPr>
          <p:cNvPr id="16" name="Rectangle 15"/>
          <p:cNvSpPr/>
          <p:nvPr/>
        </p:nvSpPr>
        <p:spPr bwMode="auto">
          <a:xfrm>
            <a:off x="1954924" y="1608083"/>
            <a:ext cx="1944413" cy="1366345"/>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7" name="Rectangle 16"/>
          <p:cNvSpPr/>
          <p:nvPr/>
        </p:nvSpPr>
        <p:spPr bwMode="auto">
          <a:xfrm>
            <a:off x="2060026" y="1681655"/>
            <a:ext cx="1114098" cy="367862"/>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Servlet 3</a:t>
            </a:r>
            <a:endParaRPr lang="en-US" sz="1600"/>
          </a:p>
        </p:txBody>
      </p:sp>
      <p:sp>
        <p:nvSpPr>
          <p:cNvPr id="18" name="Rectangle 17"/>
          <p:cNvSpPr/>
          <p:nvPr/>
        </p:nvSpPr>
        <p:spPr bwMode="auto">
          <a:xfrm>
            <a:off x="2065280" y="2117835"/>
            <a:ext cx="1108843" cy="367862"/>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Servlet 17</a:t>
            </a:r>
            <a:endParaRPr lang="en-US" sz="1600"/>
          </a:p>
        </p:txBody>
      </p:sp>
      <p:sp>
        <p:nvSpPr>
          <p:cNvPr id="19" name="Can 18"/>
          <p:cNvSpPr/>
          <p:nvPr/>
        </p:nvSpPr>
        <p:spPr bwMode="auto">
          <a:xfrm>
            <a:off x="767254" y="2123090"/>
            <a:ext cx="683173" cy="872358"/>
          </a:xfrm>
          <a:prstGeom prst="can">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0" name="Rectangle 19"/>
          <p:cNvSpPr/>
          <p:nvPr/>
        </p:nvSpPr>
        <p:spPr bwMode="auto">
          <a:xfrm>
            <a:off x="888122" y="2685393"/>
            <a:ext cx="320567" cy="183931"/>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sz="1600"/>
          </a:p>
        </p:txBody>
      </p:sp>
      <p:sp>
        <p:nvSpPr>
          <p:cNvPr id="21" name="Rectangle 20"/>
          <p:cNvSpPr/>
          <p:nvPr/>
        </p:nvSpPr>
        <p:spPr bwMode="auto">
          <a:xfrm>
            <a:off x="1030011" y="2459420"/>
            <a:ext cx="320567" cy="183931"/>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sz="1600"/>
          </a:p>
        </p:txBody>
      </p:sp>
      <p:sp>
        <p:nvSpPr>
          <p:cNvPr id="22" name="Rectangle 21"/>
          <p:cNvSpPr/>
          <p:nvPr/>
        </p:nvSpPr>
        <p:spPr bwMode="auto">
          <a:xfrm>
            <a:off x="972204" y="2569779"/>
            <a:ext cx="320567" cy="183931"/>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sz="1600"/>
          </a:p>
        </p:txBody>
      </p:sp>
      <p:sp>
        <p:nvSpPr>
          <p:cNvPr id="35" name="Right Arrow 34"/>
          <p:cNvSpPr/>
          <p:nvPr/>
        </p:nvSpPr>
        <p:spPr bwMode="auto">
          <a:xfrm rot="20141462">
            <a:off x="1524000" y="2343807"/>
            <a:ext cx="367862" cy="252248"/>
          </a:xfrm>
          <a:prstGeom prst="rightArrow">
            <a:avLst/>
          </a:prstGeom>
          <a:solidFill>
            <a:srgbClr val="FF66CC"/>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6" name="Right Arrow 35"/>
          <p:cNvSpPr/>
          <p:nvPr/>
        </p:nvSpPr>
        <p:spPr bwMode="auto">
          <a:xfrm rot="9000000">
            <a:off x="1508233" y="1939159"/>
            <a:ext cx="367862" cy="252248"/>
          </a:xfrm>
          <a:prstGeom prst="rightArrow">
            <a:avLst/>
          </a:prstGeom>
          <a:solidFill>
            <a:srgbClr val="FF66CC"/>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7" name="TextBox 36"/>
          <p:cNvSpPr txBox="1"/>
          <p:nvPr/>
        </p:nvSpPr>
        <p:spPr>
          <a:xfrm>
            <a:off x="1422616" y="2559269"/>
            <a:ext cx="566181" cy="307777"/>
          </a:xfrm>
          <a:prstGeom prst="rect">
            <a:avLst/>
          </a:prstGeom>
          <a:noFill/>
        </p:spPr>
        <p:txBody>
          <a:bodyPr wrap="none" rtlCol="0">
            <a:spAutoFit/>
          </a:bodyPr>
          <a:lstStyle/>
          <a:p>
            <a:r>
              <a:rPr lang="en-US" sz="1400" smtClean="0"/>
              <a:t>Load</a:t>
            </a:r>
            <a:endParaRPr lang="en-US" sz="1400"/>
          </a:p>
        </p:txBody>
      </p:sp>
      <p:sp>
        <p:nvSpPr>
          <p:cNvPr id="38" name="TextBox 37"/>
          <p:cNvSpPr txBox="1"/>
          <p:nvPr/>
        </p:nvSpPr>
        <p:spPr>
          <a:xfrm>
            <a:off x="1259632" y="1629103"/>
            <a:ext cx="734496" cy="307777"/>
          </a:xfrm>
          <a:prstGeom prst="rect">
            <a:avLst/>
          </a:prstGeom>
          <a:noFill/>
        </p:spPr>
        <p:txBody>
          <a:bodyPr wrap="none" rtlCol="0">
            <a:spAutoFit/>
          </a:bodyPr>
          <a:lstStyle/>
          <a:p>
            <a:r>
              <a:rPr lang="en-US" sz="1400" smtClean="0"/>
              <a:t>Unload</a:t>
            </a:r>
            <a:endParaRPr lang="en-US" sz="1400"/>
          </a:p>
        </p:txBody>
      </p:sp>
      <p:sp>
        <p:nvSpPr>
          <p:cNvPr id="39" name="TextBox 38"/>
          <p:cNvSpPr txBox="1"/>
          <p:nvPr/>
        </p:nvSpPr>
        <p:spPr>
          <a:xfrm>
            <a:off x="721764" y="3011213"/>
            <a:ext cx="790729" cy="307777"/>
          </a:xfrm>
          <a:prstGeom prst="rect">
            <a:avLst/>
          </a:prstGeom>
          <a:noFill/>
        </p:spPr>
        <p:txBody>
          <a:bodyPr wrap="none" rtlCol="0">
            <a:spAutoFit/>
          </a:bodyPr>
          <a:lstStyle/>
          <a:p>
            <a:r>
              <a:rPr lang="en-US" sz="1400" smtClean="0"/>
              <a:t>Storage</a:t>
            </a:r>
            <a:endParaRPr lang="en-US" sz="1400"/>
          </a:p>
        </p:txBody>
      </p:sp>
      <p:sp>
        <p:nvSpPr>
          <p:cNvPr id="44" name="Rectangle 43"/>
          <p:cNvSpPr/>
          <p:nvPr/>
        </p:nvSpPr>
        <p:spPr bwMode="auto">
          <a:xfrm rot="16200000">
            <a:off x="3040352" y="2130736"/>
            <a:ext cx="1255987" cy="305274"/>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HTTP frontend</a:t>
            </a:r>
            <a:endParaRPr lang="en-US" sz="1200"/>
          </a:p>
        </p:txBody>
      </p:sp>
    </p:spTree>
    <p:extLst>
      <p:ext uri="{BB962C8B-B14F-4D97-AF65-F5344CB8AC3E}">
        <p14:creationId xmlns:p14="http://schemas.microsoft.com/office/powerpoint/2010/main" val="30850362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animBg="1"/>
      <p:bldP spid="17" grpId="0" animBg="1"/>
      <p:bldP spid="18" grpId="0" animBg="1"/>
      <p:bldP spid="19" grpId="0" animBg="1"/>
      <p:bldP spid="20" grpId="0" animBg="1"/>
      <p:bldP spid="21" grpId="0" animBg="1"/>
      <p:bldP spid="22" grpId="0" animBg="1"/>
      <p:bldP spid="35" grpId="0" animBg="1"/>
      <p:bldP spid="36" grpId="0" animBg="1"/>
      <p:bldP spid="37" grpId="0"/>
      <p:bldP spid="38" grpId="0"/>
      <p:bldP spid="39" grpId="0"/>
      <p:bldP spid="4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Servlets vs CGI</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65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aphicFrame>
        <p:nvGraphicFramePr>
          <p:cNvPr id="6" name="Table 5"/>
          <p:cNvGraphicFramePr>
            <a:graphicFrameLocks noGrp="1"/>
          </p:cNvGraphicFramePr>
          <p:nvPr/>
        </p:nvGraphicFramePr>
        <p:xfrm>
          <a:off x="1387363" y="1775373"/>
          <a:ext cx="6947340" cy="4111736"/>
        </p:xfrm>
        <a:graphic>
          <a:graphicData uri="http://schemas.openxmlformats.org/drawingml/2006/table">
            <a:tbl>
              <a:tblPr firstRow="1" bandRow="1">
                <a:tableStyleId>{5C22544A-7EE6-4342-B048-85BDC9FD1C3A}</a:tableStyleId>
              </a:tblPr>
              <a:tblGrid>
                <a:gridCol w="2727723"/>
                <a:gridCol w="2282379"/>
                <a:gridCol w="1937238"/>
              </a:tblGrid>
              <a:tr h="396478">
                <a:tc>
                  <a:txBody>
                    <a:bodyPr/>
                    <a:lstStyle/>
                    <a:p>
                      <a:endParaRPr lang="en-US"/>
                    </a:p>
                  </a:txBody>
                  <a:tcPr/>
                </a:tc>
                <a:tc>
                  <a:txBody>
                    <a:bodyPr/>
                    <a:lstStyle/>
                    <a:p>
                      <a:pPr algn="ctr"/>
                      <a:r>
                        <a:rPr lang="en-US" smtClean="0"/>
                        <a:t>CGI</a:t>
                      </a:r>
                      <a:endParaRPr lang="en-US"/>
                    </a:p>
                  </a:txBody>
                  <a:tcPr/>
                </a:tc>
                <a:tc>
                  <a:txBody>
                    <a:bodyPr/>
                    <a:lstStyle/>
                    <a:p>
                      <a:pPr algn="ctr"/>
                      <a:r>
                        <a:rPr lang="en-US" smtClean="0"/>
                        <a:t>Servlets</a:t>
                      </a:r>
                      <a:endParaRPr lang="en-US"/>
                    </a:p>
                  </a:txBody>
                  <a:tcPr/>
                </a:tc>
              </a:tr>
              <a:tr h="684332">
                <a:tc>
                  <a:txBody>
                    <a:bodyPr/>
                    <a:lstStyle/>
                    <a:p>
                      <a:r>
                        <a:rPr lang="en-US" sz="1800" smtClean="0"/>
                        <a:t>Requests handled by</a:t>
                      </a:r>
                      <a:endParaRPr lang="en-US" sz="1800"/>
                    </a:p>
                  </a:txBody>
                  <a:tcPr anchor="ctr"/>
                </a:tc>
                <a:tc>
                  <a:txBody>
                    <a:bodyPr/>
                    <a:lstStyle/>
                    <a:p>
                      <a:endParaRPr lang="en-US"/>
                    </a:p>
                  </a:txBody>
                  <a:tcPr/>
                </a:tc>
                <a:tc>
                  <a:txBody>
                    <a:bodyPr/>
                    <a:lstStyle/>
                    <a:p>
                      <a:endParaRPr lang="en-US"/>
                    </a:p>
                  </a:txBody>
                  <a:tcPr/>
                </a:tc>
              </a:tr>
              <a:tr h="684332">
                <a:tc>
                  <a:txBody>
                    <a:bodyPr/>
                    <a:lstStyle/>
                    <a:p>
                      <a:r>
                        <a:rPr lang="en-US" sz="1800" smtClean="0"/>
                        <a:t>Copies of the code</a:t>
                      </a:r>
                      <a:br>
                        <a:rPr lang="en-US" sz="1800" smtClean="0"/>
                      </a:br>
                      <a:r>
                        <a:rPr lang="en-US" sz="1800" smtClean="0"/>
                        <a:t>in memory</a:t>
                      </a:r>
                      <a:endParaRPr lang="en-US" sz="1800"/>
                    </a:p>
                  </a:txBody>
                  <a:tcPr anchor="ctr"/>
                </a:tc>
                <a:tc>
                  <a:txBody>
                    <a:bodyPr/>
                    <a:lstStyle/>
                    <a:p>
                      <a:endParaRPr lang="en-US"/>
                    </a:p>
                  </a:txBody>
                  <a:tcPr/>
                </a:tc>
                <a:tc>
                  <a:txBody>
                    <a:bodyPr/>
                    <a:lstStyle/>
                    <a:p>
                      <a:endParaRPr lang="en-US"/>
                    </a:p>
                  </a:txBody>
                  <a:tcPr/>
                </a:tc>
              </a:tr>
              <a:tr h="684644">
                <a:tc>
                  <a:txBody>
                    <a:bodyPr/>
                    <a:lstStyle/>
                    <a:p>
                      <a:r>
                        <a:rPr lang="en-US" sz="1800" smtClean="0"/>
                        <a:t>Session state stored in</a:t>
                      </a:r>
                      <a:endParaRPr lang="en-US" sz="1800"/>
                    </a:p>
                  </a:txBody>
                  <a:tcPr anchor="ctr"/>
                </a:tc>
                <a:tc>
                  <a:txBody>
                    <a:bodyPr/>
                    <a:lstStyle/>
                    <a:p>
                      <a:endParaRPr lang="en-US"/>
                    </a:p>
                  </a:txBody>
                  <a:tcPr/>
                </a:tc>
                <a:tc>
                  <a:txBody>
                    <a:bodyPr/>
                    <a:lstStyle/>
                    <a:p>
                      <a:endParaRPr lang="en-US"/>
                    </a:p>
                  </a:txBody>
                  <a:tcPr/>
                </a:tc>
              </a:tr>
              <a:tr h="684332">
                <a:tc>
                  <a:txBody>
                    <a:bodyPr/>
                    <a:lstStyle/>
                    <a:p>
                      <a:r>
                        <a:rPr lang="en-US" sz="1800" smtClean="0"/>
                        <a:t>Security</a:t>
                      </a:r>
                      <a:endParaRPr lang="en-US" sz="1800"/>
                    </a:p>
                  </a:txBody>
                  <a:tcPr anchor="ctr"/>
                </a:tc>
                <a:tc>
                  <a:txBody>
                    <a:bodyPr/>
                    <a:lstStyle/>
                    <a:p>
                      <a:endParaRPr lang="en-US"/>
                    </a:p>
                  </a:txBody>
                  <a:tcPr/>
                </a:tc>
                <a:tc>
                  <a:txBody>
                    <a:bodyPr/>
                    <a:lstStyle/>
                    <a:p>
                      <a:endParaRPr lang="en-US"/>
                    </a:p>
                  </a:txBody>
                  <a:tcPr/>
                </a:tc>
              </a:tr>
              <a:tr h="977618">
                <a:tc>
                  <a:txBody>
                    <a:bodyPr/>
                    <a:lstStyle/>
                    <a:p>
                      <a:r>
                        <a:rPr lang="en-US" sz="1800" smtClean="0"/>
                        <a:t>Portability</a:t>
                      </a:r>
                      <a:endParaRPr lang="en-US" sz="1800"/>
                    </a:p>
                  </a:txBody>
                  <a:tcPr anchor="ctr"/>
                </a:tc>
                <a:tc>
                  <a:txBody>
                    <a:bodyPr/>
                    <a:lstStyle/>
                    <a:p>
                      <a:pPr algn="ctr"/>
                      <a:endParaRPr lang="en-US" sz="1800"/>
                    </a:p>
                  </a:txBody>
                  <a:tcPr/>
                </a:tc>
                <a:tc>
                  <a:txBody>
                    <a:bodyPr/>
                    <a:lstStyle/>
                    <a:p>
                      <a:pPr algn="ctr"/>
                      <a:endParaRPr lang="en-US" sz="1800"/>
                    </a:p>
                  </a:txBody>
                  <a:tcPr/>
                </a:tc>
              </a:tr>
            </a:tbl>
          </a:graphicData>
        </a:graphic>
      </p:graphicFrame>
      <p:sp>
        <p:nvSpPr>
          <p:cNvPr id="7" name="TextBox 6"/>
          <p:cNvSpPr txBox="1"/>
          <p:nvPr/>
        </p:nvSpPr>
        <p:spPr>
          <a:xfrm>
            <a:off x="4453071" y="2196662"/>
            <a:ext cx="1641795" cy="646331"/>
          </a:xfrm>
          <a:prstGeom prst="rect">
            <a:avLst/>
          </a:prstGeom>
          <a:noFill/>
        </p:spPr>
        <p:txBody>
          <a:bodyPr wrap="none" rtlCol="0">
            <a:spAutoFit/>
          </a:bodyPr>
          <a:lstStyle/>
          <a:p>
            <a:r>
              <a:rPr lang="en-US" sz="1800" smtClean="0"/>
              <a:t>Processes</a:t>
            </a:r>
            <a:br>
              <a:rPr lang="en-US" sz="1800" smtClean="0"/>
            </a:br>
            <a:r>
              <a:rPr lang="en-US" sz="1800" smtClean="0"/>
              <a:t>(heavyweight)</a:t>
            </a:r>
            <a:endParaRPr lang="en-US" sz="1800"/>
          </a:p>
        </p:txBody>
      </p:sp>
      <p:sp>
        <p:nvSpPr>
          <p:cNvPr id="8" name="TextBox 7"/>
          <p:cNvSpPr txBox="1"/>
          <p:nvPr/>
        </p:nvSpPr>
        <p:spPr>
          <a:xfrm>
            <a:off x="6630707" y="2201916"/>
            <a:ext cx="1480150" cy="646331"/>
          </a:xfrm>
          <a:prstGeom prst="rect">
            <a:avLst/>
          </a:prstGeom>
          <a:noFill/>
        </p:spPr>
        <p:txBody>
          <a:bodyPr wrap="none" rtlCol="0">
            <a:spAutoFit/>
          </a:bodyPr>
          <a:lstStyle/>
          <a:p>
            <a:r>
              <a:rPr lang="en-US" sz="1800" smtClean="0"/>
              <a:t>Threads</a:t>
            </a:r>
            <a:br>
              <a:rPr lang="en-US" sz="1800" smtClean="0"/>
            </a:br>
            <a:r>
              <a:rPr lang="en-US" sz="1800" smtClean="0"/>
              <a:t>(lightweight)</a:t>
            </a:r>
            <a:endParaRPr lang="en-US" sz="1800"/>
          </a:p>
        </p:txBody>
      </p:sp>
      <p:sp>
        <p:nvSpPr>
          <p:cNvPr id="9" name="TextBox 8"/>
          <p:cNvSpPr txBox="1"/>
          <p:nvPr/>
        </p:nvSpPr>
        <p:spPr>
          <a:xfrm>
            <a:off x="4327631" y="3011213"/>
            <a:ext cx="1861151" cy="369332"/>
          </a:xfrm>
          <a:prstGeom prst="rect">
            <a:avLst/>
          </a:prstGeom>
          <a:noFill/>
        </p:spPr>
        <p:txBody>
          <a:bodyPr wrap="none" rtlCol="0">
            <a:spAutoFit/>
          </a:bodyPr>
          <a:lstStyle/>
          <a:p>
            <a:r>
              <a:rPr lang="en-US" sz="1800" smtClean="0"/>
              <a:t>Potentially many</a:t>
            </a:r>
            <a:endParaRPr lang="en-US" sz="1800"/>
          </a:p>
        </p:txBody>
      </p:sp>
      <p:sp>
        <p:nvSpPr>
          <p:cNvPr id="10" name="TextBox 9"/>
          <p:cNvSpPr txBox="1"/>
          <p:nvPr/>
        </p:nvSpPr>
        <p:spPr>
          <a:xfrm>
            <a:off x="7055897" y="3016467"/>
            <a:ext cx="598242" cy="369332"/>
          </a:xfrm>
          <a:prstGeom prst="rect">
            <a:avLst/>
          </a:prstGeom>
          <a:noFill/>
        </p:spPr>
        <p:txBody>
          <a:bodyPr wrap="none" rtlCol="0">
            <a:spAutoFit/>
          </a:bodyPr>
          <a:lstStyle/>
          <a:p>
            <a:r>
              <a:rPr lang="en-US" sz="1800" smtClean="0"/>
              <a:t>One</a:t>
            </a:r>
            <a:endParaRPr lang="en-US" sz="1800"/>
          </a:p>
        </p:txBody>
      </p:sp>
      <p:sp>
        <p:nvSpPr>
          <p:cNvPr id="11" name="TextBox 10"/>
          <p:cNvSpPr txBox="1"/>
          <p:nvPr/>
        </p:nvSpPr>
        <p:spPr>
          <a:xfrm>
            <a:off x="4614852" y="3689131"/>
            <a:ext cx="1318246" cy="369332"/>
          </a:xfrm>
          <a:prstGeom prst="rect">
            <a:avLst/>
          </a:prstGeom>
          <a:noFill/>
        </p:spPr>
        <p:txBody>
          <a:bodyPr wrap="none" rtlCol="0">
            <a:spAutoFit/>
          </a:bodyPr>
          <a:lstStyle/>
          <a:p>
            <a:r>
              <a:rPr lang="en-US" sz="1800" smtClean="0"/>
              <a:t>File system</a:t>
            </a:r>
            <a:endParaRPr lang="en-US" sz="1800"/>
          </a:p>
        </p:txBody>
      </p:sp>
      <p:sp>
        <p:nvSpPr>
          <p:cNvPr id="12" name="TextBox 11"/>
          <p:cNvSpPr txBox="1"/>
          <p:nvPr/>
        </p:nvSpPr>
        <p:spPr>
          <a:xfrm>
            <a:off x="6419821" y="3557750"/>
            <a:ext cx="1901931" cy="646331"/>
          </a:xfrm>
          <a:prstGeom prst="rect">
            <a:avLst/>
          </a:prstGeom>
          <a:noFill/>
        </p:spPr>
        <p:txBody>
          <a:bodyPr wrap="none" rtlCol="0">
            <a:spAutoFit/>
          </a:bodyPr>
          <a:lstStyle/>
          <a:p>
            <a:r>
              <a:rPr lang="en-US" sz="1800" smtClean="0"/>
              <a:t>Servlet container</a:t>
            </a:r>
            <a:br>
              <a:rPr lang="en-US" sz="1800" smtClean="0"/>
            </a:br>
            <a:r>
              <a:rPr lang="en-US" sz="1800" smtClean="0"/>
              <a:t>(HttpSession)</a:t>
            </a:r>
            <a:endParaRPr lang="en-US" sz="1800"/>
          </a:p>
        </p:txBody>
      </p:sp>
      <p:sp>
        <p:nvSpPr>
          <p:cNvPr id="13" name="TextBox 12"/>
          <p:cNvSpPr txBox="1"/>
          <p:nvPr/>
        </p:nvSpPr>
        <p:spPr>
          <a:xfrm>
            <a:off x="4582252" y="4377559"/>
            <a:ext cx="1372941" cy="369332"/>
          </a:xfrm>
          <a:prstGeom prst="rect">
            <a:avLst/>
          </a:prstGeom>
          <a:noFill/>
        </p:spPr>
        <p:txBody>
          <a:bodyPr wrap="none" rtlCol="0">
            <a:spAutoFit/>
          </a:bodyPr>
          <a:lstStyle/>
          <a:p>
            <a:r>
              <a:rPr lang="en-US" sz="1800" smtClean="0"/>
              <a:t>Problematic</a:t>
            </a:r>
            <a:endParaRPr lang="en-US" sz="1800"/>
          </a:p>
        </p:txBody>
      </p:sp>
      <p:sp>
        <p:nvSpPr>
          <p:cNvPr id="14" name="TextBox 13"/>
          <p:cNvSpPr txBox="1"/>
          <p:nvPr/>
        </p:nvSpPr>
        <p:spPr>
          <a:xfrm>
            <a:off x="6589551" y="4246178"/>
            <a:ext cx="1551963" cy="646331"/>
          </a:xfrm>
          <a:prstGeom prst="rect">
            <a:avLst/>
          </a:prstGeom>
          <a:noFill/>
        </p:spPr>
        <p:txBody>
          <a:bodyPr wrap="none" rtlCol="0">
            <a:spAutoFit/>
          </a:bodyPr>
          <a:lstStyle/>
          <a:p>
            <a:r>
              <a:rPr lang="en-US" sz="1800" smtClean="0"/>
              <a:t>Handled by</a:t>
            </a:r>
            <a:br>
              <a:rPr lang="en-US" sz="1800" smtClean="0"/>
            </a:br>
            <a:r>
              <a:rPr lang="en-US" sz="1800" smtClean="0"/>
              <a:t>Java sandbox</a:t>
            </a:r>
            <a:endParaRPr lang="en-US" sz="1800"/>
          </a:p>
        </p:txBody>
      </p:sp>
      <p:sp>
        <p:nvSpPr>
          <p:cNvPr id="15" name="TextBox 14"/>
          <p:cNvSpPr txBox="1"/>
          <p:nvPr/>
        </p:nvSpPr>
        <p:spPr>
          <a:xfrm>
            <a:off x="4253023" y="5065987"/>
            <a:ext cx="2062936" cy="646331"/>
          </a:xfrm>
          <a:prstGeom prst="rect">
            <a:avLst/>
          </a:prstGeom>
          <a:noFill/>
        </p:spPr>
        <p:txBody>
          <a:bodyPr wrap="none" rtlCol="0">
            <a:spAutoFit/>
          </a:bodyPr>
          <a:lstStyle/>
          <a:p>
            <a:r>
              <a:rPr lang="en-US" sz="1800" smtClean="0"/>
              <a:t>Varies (many CGIs</a:t>
            </a:r>
            <a:br>
              <a:rPr lang="en-US" sz="1800" smtClean="0"/>
            </a:br>
            <a:r>
              <a:rPr lang="en-US" sz="1800" smtClean="0"/>
              <a:t>platform-specific)</a:t>
            </a:r>
            <a:endParaRPr lang="en-US" sz="1800"/>
          </a:p>
        </p:txBody>
      </p:sp>
      <p:sp>
        <p:nvSpPr>
          <p:cNvPr id="16" name="TextBox 15"/>
          <p:cNvSpPr txBox="1"/>
          <p:nvPr/>
        </p:nvSpPr>
        <p:spPr>
          <a:xfrm>
            <a:off x="7064352" y="5197365"/>
            <a:ext cx="633891" cy="369332"/>
          </a:xfrm>
          <a:prstGeom prst="rect">
            <a:avLst/>
          </a:prstGeom>
          <a:noFill/>
        </p:spPr>
        <p:txBody>
          <a:bodyPr wrap="none" rtlCol="0">
            <a:spAutoFit/>
          </a:bodyPr>
          <a:lstStyle/>
          <a:p>
            <a:r>
              <a:rPr lang="en-US" sz="1800" smtClean="0"/>
              <a:t>Java</a:t>
            </a:r>
            <a:endParaRPr lang="en-US" sz="1800"/>
          </a:p>
        </p:txBody>
      </p:sp>
    </p:spTree>
    <p:extLst>
      <p:ext uri="{BB962C8B-B14F-4D97-AF65-F5344CB8AC3E}">
        <p14:creationId xmlns:p14="http://schemas.microsoft.com/office/powerpoint/2010/main" val="1956888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simple example</a:t>
            </a:r>
            <a:endParaRPr lang="en-US"/>
          </a:p>
        </p:txBody>
      </p:sp>
      <p:sp>
        <p:nvSpPr>
          <p:cNvPr id="3" name="Content Placeholder 2"/>
          <p:cNvSpPr>
            <a:spLocks noGrp="1"/>
          </p:cNvSpPr>
          <p:nvPr>
            <p:ph idx="1"/>
          </p:nvPr>
        </p:nvSpPr>
        <p:spPr>
          <a:xfrm>
            <a:off x="990600" y="4855779"/>
            <a:ext cx="7772400" cy="1451083"/>
          </a:xfrm>
        </p:spPr>
        <p:txBody>
          <a:bodyPr/>
          <a:lstStyle/>
          <a:p>
            <a:r>
              <a:rPr lang="en-US" smtClean="0"/>
              <a:t>Running example: A calculator web-app</a:t>
            </a:r>
          </a:p>
          <a:p>
            <a:pPr lvl="1"/>
            <a:r>
              <a:rPr lang="en-US" smtClean="0"/>
              <a:t>User enters two integers into a HTML form and submits</a:t>
            </a:r>
          </a:p>
          <a:p>
            <a:pPr lvl="2"/>
            <a:r>
              <a:rPr lang="en-US" smtClean="0"/>
              <a:t>Result: GET request to calculate?num1=47&amp;num2=11</a:t>
            </a:r>
          </a:p>
          <a:p>
            <a:pPr lvl="1"/>
            <a:r>
              <a:rPr lang="en-US" smtClean="0"/>
              <a:t>Web app adds them and displays the sum</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66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calc1.gif"/>
          <p:cNvPicPr>
            <a:picLocks noChangeAspect="1"/>
          </p:cNvPicPr>
          <p:nvPr/>
        </p:nvPicPr>
        <p:blipFill>
          <a:blip r:embed="rId2" cstate="print"/>
          <a:stretch>
            <a:fillRect/>
          </a:stretch>
        </p:blipFill>
        <p:spPr>
          <a:xfrm>
            <a:off x="2037364" y="1806794"/>
            <a:ext cx="2000250" cy="2571750"/>
          </a:xfrm>
          <a:prstGeom prst="rect">
            <a:avLst/>
          </a:prstGeom>
        </p:spPr>
      </p:pic>
      <p:pic>
        <p:nvPicPr>
          <p:cNvPr id="7" name="Picture 6" descr="calc2.gif"/>
          <p:cNvPicPr>
            <a:picLocks noChangeAspect="1"/>
          </p:cNvPicPr>
          <p:nvPr/>
        </p:nvPicPr>
        <p:blipFill>
          <a:blip r:embed="rId3" cstate="print"/>
          <a:stretch>
            <a:fillRect/>
          </a:stretch>
        </p:blipFill>
        <p:spPr>
          <a:xfrm>
            <a:off x="5909933" y="1775264"/>
            <a:ext cx="1990725" cy="2571750"/>
          </a:xfrm>
          <a:prstGeom prst="rect">
            <a:avLst/>
          </a:prstGeom>
        </p:spPr>
      </p:pic>
      <p:sp>
        <p:nvSpPr>
          <p:cNvPr id="8" name="Right Arrow 7"/>
          <p:cNvSpPr/>
          <p:nvPr/>
        </p:nvSpPr>
        <p:spPr bwMode="auto">
          <a:xfrm>
            <a:off x="4782206" y="2837793"/>
            <a:ext cx="546538" cy="409903"/>
          </a:xfrm>
          <a:prstGeom prst="rightArrow">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 name="Rectangle 9"/>
          <p:cNvSpPr/>
          <p:nvPr/>
        </p:nvSpPr>
        <p:spPr bwMode="auto">
          <a:xfrm>
            <a:off x="2228192" y="3584028"/>
            <a:ext cx="357351" cy="178676"/>
          </a:xfrm>
          <a:prstGeom prst="rect">
            <a:avLst/>
          </a:prstGeom>
          <a:solidFill>
            <a:schemeClr val="bg1"/>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1" name="Rectangle 10"/>
          <p:cNvSpPr/>
          <p:nvPr/>
        </p:nvSpPr>
        <p:spPr bwMode="auto">
          <a:xfrm>
            <a:off x="2832537" y="3589282"/>
            <a:ext cx="357351" cy="178676"/>
          </a:xfrm>
          <a:prstGeom prst="rect">
            <a:avLst/>
          </a:prstGeom>
          <a:solidFill>
            <a:schemeClr val="bg1"/>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2" name="TextBox 11"/>
          <p:cNvSpPr txBox="1"/>
          <p:nvPr/>
        </p:nvSpPr>
        <p:spPr>
          <a:xfrm>
            <a:off x="2179077" y="3510454"/>
            <a:ext cx="409086" cy="338554"/>
          </a:xfrm>
          <a:prstGeom prst="rect">
            <a:avLst/>
          </a:prstGeom>
          <a:noFill/>
        </p:spPr>
        <p:txBody>
          <a:bodyPr wrap="none" rtlCol="0">
            <a:spAutoFit/>
          </a:bodyPr>
          <a:lstStyle/>
          <a:p>
            <a:r>
              <a:rPr lang="en-US" sz="1600" smtClean="0"/>
              <a:t>47</a:t>
            </a:r>
            <a:endParaRPr lang="en-US" sz="1600"/>
          </a:p>
        </p:txBody>
      </p:sp>
      <p:sp>
        <p:nvSpPr>
          <p:cNvPr id="13" name="TextBox 12"/>
          <p:cNvSpPr txBox="1"/>
          <p:nvPr/>
        </p:nvSpPr>
        <p:spPr>
          <a:xfrm>
            <a:off x="2793932" y="3505200"/>
            <a:ext cx="409086" cy="338554"/>
          </a:xfrm>
          <a:prstGeom prst="rect">
            <a:avLst/>
          </a:prstGeom>
          <a:noFill/>
        </p:spPr>
        <p:txBody>
          <a:bodyPr wrap="none" rtlCol="0">
            <a:spAutoFit/>
          </a:bodyPr>
          <a:lstStyle/>
          <a:p>
            <a:r>
              <a:rPr lang="en-US" sz="1600" smtClean="0"/>
              <a:t>11</a:t>
            </a:r>
            <a:endParaRPr lang="en-US" sz="1600"/>
          </a:p>
        </p:txBody>
      </p:sp>
      <p:sp>
        <p:nvSpPr>
          <p:cNvPr id="14" name="TextBox 13"/>
          <p:cNvSpPr txBox="1"/>
          <p:nvPr/>
        </p:nvSpPr>
        <p:spPr>
          <a:xfrm>
            <a:off x="5988695" y="2911369"/>
            <a:ext cx="1156086" cy="338554"/>
          </a:xfrm>
          <a:prstGeom prst="rect">
            <a:avLst/>
          </a:prstGeom>
          <a:solidFill>
            <a:schemeClr val="bg1"/>
          </a:solidFill>
        </p:spPr>
        <p:txBody>
          <a:bodyPr wrap="none" rtlCol="0">
            <a:spAutoFit/>
          </a:bodyPr>
          <a:lstStyle/>
          <a:p>
            <a:r>
              <a:rPr lang="en-US" sz="1600" smtClean="0"/>
              <a:t>47+11=58</a:t>
            </a:r>
            <a:endParaRPr lang="en-US" sz="1600"/>
          </a:p>
        </p:txBody>
      </p:sp>
    </p:spTree>
    <p:extLst>
      <p:ext uri="{BB962C8B-B14F-4D97-AF65-F5344CB8AC3E}">
        <p14:creationId xmlns:p14="http://schemas.microsoft.com/office/powerpoint/2010/main" val="2390682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Calculator servlet</a:t>
            </a:r>
            <a:endParaRPr lang="en-US"/>
          </a:p>
        </p:txBody>
      </p:sp>
      <p:sp>
        <p:nvSpPr>
          <p:cNvPr id="3" name="Content Placeholder 2"/>
          <p:cNvSpPr>
            <a:spLocks noGrp="1"/>
          </p:cNvSpPr>
          <p:nvPr>
            <p:ph idx="1"/>
          </p:nvPr>
        </p:nvSpPr>
        <p:spPr>
          <a:xfrm>
            <a:off x="882869" y="4750676"/>
            <a:ext cx="7998372" cy="1891862"/>
          </a:xfrm>
        </p:spPr>
        <p:txBody>
          <a:bodyPr/>
          <a:lstStyle/>
          <a:p>
            <a:r>
              <a:rPr lang="en-US" smtClean="0"/>
              <a:t>Two easy steps to make a servlet:</a:t>
            </a:r>
          </a:p>
          <a:p>
            <a:pPr lvl="1"/>
            <a:r>
              <a:rPr lang="en-US" smtClean="0"/>
              <a:t>Create a subclass of HttpServlet</a:t>
            </a:r>
          </a:p>
          <a:p>
            <a:pPr lvl="1"/>
            <a:r>
              <a:rPr lang="en-US" smtClean="0"/>
              <a:t>Overload the doGet() method</a:t>
            </a:r>
          </a:p>
          <a:p>
            <a:pPr lvl="2"/>
            <a:r>
              <a:rPr lang="en-US" smtClean="0"/>
              <a:t>Read input from HttpServletRequest</a:t>
            </a:r>
          </a:p>
          <a:p>
            <a:pPr lvl="2"/>
            <a:r>
              <a:rPr lang="en-US" smtClean="0"/>
              <a:t>Do not use instance variables to store session state! (why?)</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67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259860" y="1387364"/>
            <a:ext cx="7348112" cy="3323987"/>
          </a:xfrm>
          <a:prstGeom prst="rect">
            <a:avLst/>
          </a:prstGeom>
          <a:noFill/>
          <a:ln>
            <a:solidFill>
              <a:schemeClr val="tx1"/>
            </a:solidFill>
          </a:ln>
        </p:spPr>
        <p:txBody>
          <a:bodyPr wrap="square" rtlCol="0">
            <a:spAutoFit/>
          </a:bodyPr>
          <a:lstStyle/>
          <a:p>
            <a:pPr algn="l"/>
            <a:r>
              <a:rPr lang="en-US" sz="1400" b="1" dirty="0" smtClean="0">
                <a:latin typeface="Consolas"/>
                <a:cs typeface="Consolas"/>
              </a:rPr>
              <a:t>import </a:t>
            </a:r>
            <a:r>
              <a:rPr lang="en-US" sz="1400" b="1" dirty="0" err="1" smtClean="0">
                <a:latin typeface="Consolas"/>
                <a:cs typeface="Consolas"/>
              </a:rPr>
              <a:t>java.io</a:t>
            </a:r>
            <a:r>
              <a:rPr lang="en-US" sz="1400" b="1" dirty="0" smtClean="0">
                <a:latin typeface="Consolas"/>
                <a:cs typeface="Consolas"/>
              </a:rPr>
              <a:t>.*;</a:t>
            </a:r>
            <a:br>
              <a:rPr lang="en-US" sz="1400" b="1" dirty="0" smtClean="0">
                <a:latin typeface="Consolas"/>
                <a:cs typeface="Consolas"/>
              </a:rPr>
            </a:br>
            <a:r>
              <a:rPr lang="en-US" sz="1400" b="1" dirty="0" smtClean="0">
                <a:latin typeface="Consolas"/>
                <a:cs typeface="Consolas"/>
              </a:rPr>
              <a:t>import </a:t>
            </a:r>
            <a:r>
              <a:rPr lang="en-US" sz="1400" b="1" dirty="0" err="1" smtClean="0">
                <a:latin typeface="Consolas"/>
                <a:cs typeface="Consolas"/>
              </a:rPr>
              <a:t>javax.servlet</a:t>
            </a:r>
            <a:r>
              <a:rPr lang="en-US" sz="1400" b="1" dirty="0" smtClean="0">
                <a:latin typeface="Consolas"/>
                <a:cs typeface="Consolas"/>
              </a:rPr>
              <a:t>.*;</a:t>
            </a:r>
            <a:br>
              <a:rPr lang="en-US" sz="1400" b="1" dirty="0" smtClean="0">
                <a:latin typeface="Consolas"/>
                <a:cs typeface="Consolas"/>
              </a:rPr>
            </a:br>
            <a:r>
              <a:rPr lang="en-US" sz="1400" b="1" dirty="0" smtClean="0">
                <a:latin typeface="Consolas"/>
                <a:cs typeface="Consolas"/>
              </a:rPr>
              <a:t>import </a:t>
            </a:r>
            <a:r>
              <a:rPr lang="en-US" sz="1400" b="1" dirty="0" err="1" smtClean="0">
                <a:latin typeface="Consolas"/>
                <a:cs typeface="Consolas"/>
              </a:rPr>
              <a:t>javax.servlet.http</a:t>
            </a:r>
            <a:r>
              <a:rPr lang="en-US" sz="1400" b="1" dirty="0" smtClean="0">
                <a:latin typeface="Consolas"/>
                <a:cs typeface="Consolas"/>
              </a:rPr>
              <a:t>.*;</a:t>
            </a:r>
            <a:br>
              <a:rPr lang="en-US" sz="1400" b="1" dirty="0" smtClean="0">
                <a:latin typeface="Consolas"/>
                <a:cs typeface="Consolas"/>
              </a:rPr>
            </a:br>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public class </a:t>
            </a:r>
            <a:r>
              <a:rPr lang="en-US" sz="1400" b="1" dirty="0" err="1" smtClean="0">
                <a:latin typeface="Consolas"/>
                <a:cs typeface="Consolas"/>
              </a:rPr>
              <a:t>CalculatorServlet</a:t>
            </a:r>
            <a:r>
              <a:rPr lang="en-US" sz="1400" b="1" dirty="0" smtClean="0">
                <a:latin typeface="Consolas"/>
                <a:cs typeface="Consolas"/>
              </a:rPr>
              <a:t> extends </a:t>
            </a:r>
            <a:r>
              <a:rPr lang="en-US" sz="1400" b="1" dirty="0" err="1" smtClean="0">
                <a:latin typeface="Consolas"/>
                <a:cs typeface="Consolas"/>
              </a:rPr>
              <a:t>HttpServlet</a:t>
            </a:r>
            <a:r>
              <a:rPr lang="en-US" sz="1400" b="1" dirty="0" smtClean="0">
                <a:latin typeface="Consolas"/>
                <a:cs typeface="Consolas"/>
              </a:rPr>
              <a:t> {</a:t>
            </a:r>
            <a:br>
              <a:rPr lang="en-US" sz="1400" b="1" dirty="0" smtClean="0">
                <a:latin typeface="Consolas"/>
                <a:cs typeface="Consolas"/>
              </a:rPr>
            </a:br>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a:t>
            </a:r>
            <a:endParaRPr lang="en-US" sz="1400" b="1" dirty="0">
              <a:latin typeface="Consolas"/>
              <a:cs typeface="Consolas"/>
            </a:endParaRPr>
          </a:p>
        </p:txBody>
      </p:sp>
      <p:sp>
        <p:nvSpPr>
          <p:cNvPr id="7" name="Oval 6"/>
          <p:cNvSpPr/>
          <p:nvPr/>
        </p:nvSpPr>
        <p:spPr bwMode="auto">
          <a:xfrm>
            <a:off x="4716344" y="2329324"/>
            <a:ext cx="1849821" cy="199697"/>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8" name="Oval 7"/>
          <p:cNvSpPr/>
          <p:nvPr/>
        </p:nvSpPr>
        <p:spPr bwMode="auto">
          <a:xfrm>
            <a:off x="2601135" y="2528935"/>
            <a:ext cx="646387" cy="183931"/>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1" name="TextBox 10"/>
          <p:cNvSpPr txBox="1"/>
          <p:nvPr/>
        </p:nvSpPr>
        <p:spPr>
          <a:xfrm>
            <a:off x="1259859" y="2240248"/>
            <a:ext cx="7348112" cy="2462213"/>
          </a:xfrm>
          <a:prstGeom prst="rect">
            <a:avLst/>
          </a:prstGeom>
          <a:noFill/>
          <a:ln>
            <a:noFill/>
          </a:ln>
        </p:spPr>
        <p:txBody>
          <a:bodyPr wrap="square" rtlCol="0">
            <a:spAutoFit/>
          </a:bodyPr>
          <a:lstStyle/>
          <a:p>
            <a:pPr algn="l"/>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  public void </a:t>
            </a:r>
            <a:r>
              <a:rPr lang="en-US" sz="1400" b="1" dirty="0" err="1" smtClean="0">
                <a:latin typeface="Consolas"/>
                <a:cs typeface="Consolas"/>
              </a:rPr>
              <a:t>doGet</a:t>
            </a:r>
            <a:r>
              <a:rPr lang="en-US" sz="1400" b="1" dirty="0" smtClean="0">
                <a:latin typeface="Consolas"/>
                <a:cs typeface="Consolas"/>
              </a:rPr>
              <a:t>(</a:t>
            </a:r>
            <a:r>
              <a:rPr lang="en-US" sz="1400" b="1" dirty="0" err="1" smtClean="0">
                <a:latin typeface="Consolas"/>
                <a:cs typeface="Consolas"/>
              </a:rPr>
              <a:t>HttpServletRequest</a:t>
            </a:r>
            <a:r>
              <a:rPr lang="en-US" sz="1400" b="1" dirty="0" smtClean="0">
                <a:latin typeface="Consolas"/>
                <a:cs typeface="Consolas"/>
              </a:rPr>
              <a:t> request, </a:t>
            </a:r>
            <a:r>
              <a:rPr lang="en-US" sz="1400" b="1" dirty="0" err="1" smtClean="0">
                <a:latin typeface="Consolas"/>
                <a:cs typeface="Consolas"/>
              </a:rPr>
              <a:t>HttpServletResponse</a:t>
            </a:r>
            <a:r>
              <a:rPr lang="en-US" sz="1400" b="1" dirty="0" smtClean="0">
                <a:latin typeface="Consolas"/>
                <a:cs typeface="Consolas"/>
              </a:rPr>
              <a:t> response) </a:t>
            </a:r>
            <a:br>
              <a:rPr lang="en-US" sz="1400" b="1" dirty="0" smtClean="0">
                <a:latin typeface="Consolas"/>
                <a:cs typeface="Consolas"/>
              </a:rPr>
            </a:br>
            <a:r>
              <a:rPr lang="en-US" sz="1400" b="1" dirty="0" smtClean="0">
                <a:latin typeface="Consolas"/>
                <a:cs typeface="Consolas"/>
              </a:rPr>
              <a:t>       throws </a:t>
            </a:r>
            <a:r>
              <a:rPr lang="en-US" sz="1400" b="1" dirty="0" err="1" smtClean="0">
                <a:latin typeface="Consolas"/>
                <a:cs typeface="Consolas"/>
              </a:rPr>
              <a:t>java.io.IOException</a:t>
            </a:r>
            <a:r>
              <a:rPr lang="en-US" sz="1400" b="1" dirty="0" smtClean="0">
                <a:latin typeface="Consolas"/>
                <a:cs typeface="Consolas"/>
              </a:rPr>
              <a:t> {</a:t>
            </a:r>
            <a:br>
              <a:rPr lang="en-US" sz="1400" b="1" dirty="0" smtClean="0">
                <a:latin typeface="Consolas"/>
                <a:cs typeface="Consolas"/>
              </a:rPr>
            </a:br>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
            </a:r>
            <a:br>
              <a:rPr lang="en-US" sz="1400" b="1" dirty="0" smtClean="0">
                <a:latin typeface="Consolas"/>
                <a:cs typeface="Consolas"/>
              </a:rPr>
            </a:br>
            <a:r>
              <a:rPr lang="en-US" sz="1400" b="1" dirty="0" smtClean="0">
                <a:latin typeface="Consolas"/>
                <a:cs typeface="Consolas"/>
              </a:rPr>
              <a:t>  }</a:t>
            </a:r>
            <a:endParaRPr lang="en-US" sz="1400" b="1" dirty="0">
              <a:latin typeface="Consolas"/>
              <a:cs typeface="Consolas"/>
            </a:endParaRPr>
          </a:p>
        </p:txBody>
      </p:sp>
      <p:sp>
        <p:nvSpPr>
          <p:cNvPr id="12" name="TextBox 11"/>
          <p:cNvSpPr txBox="1"/>
          <p:nvPr/>
        </p:nvSpPr>
        <p:spPr>
          <a:xfrm>
            <a:off x="1270376" y="3079530"/>
            <a:ext cx="7348112" cy="523220"/>
          </a:xfrm>
          <a:prstGeom prst="rect">
            <a:avLst/>
          </a:prstGeom>
          <a:noFill/>
          <a:ln>
            <a:noFill/>
          </a:ln>
        </p:spPr>
        <p:txBody>
          <a:bodyPr wrap="square" rtlCol="0">
            <a:spAutoFit/>
          </a:bodyPr>
          <a:lstStyle/>
          <a:p>
            <a:pPr algn="l"/>
            <a:r>
              <a:rPr lang="en-US" sz="1400" b="1" dirty="0" smtClean="0">
                <a:latin typeface="Consolas"/>
                <a:cs typeface="Consolas"/>
              </a:rPr>
              <a:t>    </a:t>
            </a:r>
            <a:r>
              <a:rPr lang="en-US" sz="1400" b="1" dirty="0" err="1" smtClean="0">
                <a:latin typeface="Consolas"/>
                <a:cs typeface="Consolas"/>
              </a:rPr>
              <a:t>int</a:t>
            </a:r>
            <a:r>
              <a:rPr lang="en-US" sz="1400" b="1" dirty="0" smtClean="0">
                <a:latin typeface="Consolas"/>
                <a:cs typeface="Consolas"/>
              </a:rPr>
              <a:t> v1 = </a:t>
            </a:r>
            <a:r>
              <a:rPr lang="en-US" sz="1400" b="1" dirty="0" err="1" smtClean="0">
                <a:latin typeface="Consolas"/>
                <a:cs typeface="Consolas"/>
              </a:rPr>
              <a:t>Integer.valueOf</a:t>
            </a:r>
            <a:r>
              <a:rPr lang="en-US" sz="1400" b="1" dirty="0" smtClean="0">
                <a:latin typeface="Consolas"/>
                <a:cs typeface="Consolas"/>
              </a:rPr>
              <a:t>(</a:t>
            </a:r>
            <a:r>
              <a:rPr lang="en-US" sz="1400" b="1" dirty="0" err="1" smtClean="0">
                <a:latin typeface="Consolas"/>
                <a:cs typeface="Consolas"/>
              </a:rPr>
              <a:t>request.getParameter</a:t>
            </a:r>
            <a:r>
              <a:rPr lang="en-US" sz="1400" b="1" dirty="0" smtClean="0">
                <a:latin typeface="Consolas"/>
                <a:cs typeface="Consolas"/>
              </a:rPr>
              <a:t>("num1")).</a:t>
            </a:r>
            <a:r>
              <a:rPr lang="en-US" sz="1400" b="1" dirty="0" err="1" smtClean="0">
                <a:latin typeface="Consolas"/>
                <a:cs typeface="Consolas"/>
              </a:rPr>
              <a:t>intValue</a:t>
            </a:r>
            <a:r>
              <a:rPr lang="en-US" sz="1400" b="1" dirty="0" smtClean="0">
                <a:latin typeface="Consolas"/>
                <a:cs typeface="Consolas"/>
              </a:rPr>
              <a:t>();</a:t>
            </a:r>
            <a:br>
              <a:rPr lang="en-US" sz="1400" b="1" dirty="0" smtClean="0">
                <a:latin typeface="Consolas"/>
                <a:cs typeface="Consolas"/>
              </a:rPr>
            </a:br>
            <a:r>
              <a:rPr lang="en-US" sz="1400" b="1" dirty="0" smtClean="0">
                <a:latin typeface="Consolas"/>
                <a:cs typeface="Consolas"/>
              </a:rPr>
              <a:t>    </a:t>
            </a:r>
            <a:r>
              <a:rPr lang="en-US" sz="1400" b="1" dirty="0" err="1" smtClean="0">
                <a:latin typeface="Consolas"/>
                <a:cs typeface="Consolas"/>
              </a:rPr>
              <a:t>int</a:t>
            </a:r>
            <a:r>
              <a:rPr lang="en-US" sz="1400" b="1" dirty="0" smtClean="0">
                <a:latin typeface="Consolas"/>
                <a:cs typeface="Consolas"/>
              </a:rPr>
              <a:t> v2 = </a:t>
            </a:r>
            <a:r>
              <a:rPr lang="en-US" sz="1400" b="1" dirty="0" err="1" smtClean="0">
                <a:latin typeface="Consolas"/>
                <a:cs typeface="Consolas"/>
              </a:rPr>
              <a:t>Integer.valueOf</a:t>
            </a:r>
            <a:r>
              <a:rPr lang="en-US" sz="1400" b="1" dirty="0" smtClean="0">
                <a:latin typeface="Consolas"/>
                <a:cs typeface="Consolas"/>
              </a:rPr>
              <a:t>(</a:t>
            </a:r>
            <a:r>
              <a:rPr lang="en-US" sz="1400" b="1" dirty="0" err="1" smtClean="0">
                <a:latin typeface="Consolas"/>
                <a:cs typeface="Consolas"/>
              </a:rPr>
              <a:t>request.getParameter</a:t>
            </a:r>
            <a:r>
              <a:rPr lang="en-US" sz="1400" b="1" dirty="0" smtClean="0">
                <a:latin typeface="Consolas"/>
                <a:cs typeface="Consolas"/>
              </a:rPr>
              <a:t>("num2")).</a:t>
            </a:r>
            <a:r>
              <a:rPr lang="en-US" sz="1400" b="1" dirty="0" err="1" smtClean="0">
                <a:latin typeface="Consolas"/>
                <a:cs typeface="Consolas"/>
              </a:rPr>
              <a:t>intValue</a:t>
            </a:r>
            <a:r>
              <a:rPr lang="en-US" sz="1400" b="1" dirty="0" smtClean="0">
                <a:latin typeface="Consolas"/>
                <a:cs typeface="Consolas"/>
              </a:rPr>
              <a:t>();</a:t>
            </a:r>
            <a:endParaRPr lang="en-US" sz="1400" b="1" dirty="0">
              <a:latin typeface="Consolas"/>
              <a:cs typeface="Consolas"/>
            </a:endParaRPr>
          </a:p>
        </p:txBody>
      </p:sp>
      <p:sp>
        <p:nvSpPr>
          <p:cNvPr id="13" name="TextBox 12"/>
          <p:cNvSpPr txBox="1"/>
          <p:nvPr/>
        </p:nvSpPr>
        <p:spPr>
          <a:xfrm>
            <a:off x="1286146" y="3494343"/>
            <a:ext cx="7348112" cy="954107"/>
          </a:xfrm>
          <a:prstGeom prst="rect">
            <a:avLst/>
          </a:prstGeom>
          <a:noFill/>
          <a:ln>
            <a:noFill/>
          </a:ln>
        </p:spPr>
        <p:txBody>
          <a:bodyPr wrap="square" rtlCol="0">
            <a:spAutoFit/>
          </a:bodyPr>
          <a:lstStyle/>
          <a:p>
            <a:pPr algn="l"/>
            <a:r>
              <a:rPr lang="en-US" sz="1400" b="1" dirty="0" smtClean="0">
                <a:latin typeface="Consolas"/>
                <a:cs typeface="Consolas"/>
              </a:rPr>
              <a:t>    </a:t>
            </a:r>
            <a:r>
              <a:rPr lang="en-US" sz="1400" b="1" dirty="0" err="1" smtClean="0">
                <a:latin typeface="Consolas"/>
                <a:cs typeface="Consolas"/>
              </a:rPr>
              <a:t>response.setContentType</a:t>
            </a:r>
            <a:r>
              <a:rPr lang="en-US" sz="1400" b="1" dirty="0" smtClean="0">
                <a:latin typeface="Consolas"/>
                <a:cs typeface="Consolas"/>
              </a:rPr>
              <a:t>("text/html");</a:t>
            </a:r>
            <a:br>
              <a:rPr lang="en-US" sz="1400" b="1" dirty="0" smtClean="0">
                <a:latin typeface="Consolas"/>
                <a:cs typeface="Consolas"/>
              </a:rPr>
            </a:br>
            <a:r>
              <a:rPr lang="en-US" sz="1400" b="1" dirty="0" smtClean="0">
                <a:latin typeface="Consolas"/>
                <a:cs typeface="Consolas"/>
              </a:rPr>
              <a:t>    </a:t>
            </a:r>
            <a:r>
              <a:rPr lang="en-US" sz="1400" b="1" dirty="0" err="1" smtClean="0">
                <a:latin typeface="Consolas"/>
                <a:cs typeface="Consolas"/>
              </a:rPr>
              <a:t>PrintWriter</a:t>
            </a:r>
            <a:r>
              <a:rPr lang="en-US" sz="1400" b="1" dirty="0" smtClean="0">
                <a:latin typeface="Consolas"/>
                <a:cs typeface="Consolas"/>
              </a:rPr>
              <a:t> out = </a:t>
            </a:r>
            <a:r>
              <a:rPr lang="en-US" sz="1400" b="1" dirty="0" err="1" smtClean="0">
                <a:latin typeface="Consolas"/>
                <a:cs typeface="Consolas"/>
              </a:rPr>
              <a:t>response.getWriter</a:t>
            </a:r>
            <a:r>
              <a:rPr lang="en-US" sz="1400" b="1" dirty="0" smtClean="0">
                <a:latin typeface="Consolas"/>
                <a:cs typeface="Consolas"/>
              </a:rPr>
              <a:t>();</a:t>
            </a:r>
            <a:br>
              <a:rPr lang="en-US" sz="1400" b="1" dirty="0" smtClean="0">
                <a:latin typeface="Consolas"/>
                <a:cs typeface="Consolas"/>
              </a:rPr>
            </a:br>
            <a:r>
              <a:rPr lang="en-US" sz="1400" b="1" dirty="0" smtClean="0">
                <a:latin typeface="Consolas"/>
                <a:cs typeface="Consolas"/>
              </a:rPr>
              <a:t>    </a:t>
            </a:r>
            <a:r>
              <a:rPr lang="en-US" sz="1400" b="1" dirty="0" err="1" smtClean="0">
                <a:latin typeface="Consolas"/>
                <a:cs typeface="Consolas"/>
              </a:rPr>
              <a:t>out.println</a:t>
            </a:r>
            <a:r>
              <a:rPr lang="en-US" sz="1400" b="1" dirty="0" smtClean="0">
                <a:latin typeface="Consolas"/>
                <a:cs typeface="Consolas"/>
              </a:rPr>
              <a:t>("&lt;html&gt;&lt;head&gt;&lt;title&gt;Hello&lt;/title&gt;&lt;/head&gt;");</a:t>
            </a:r>
            <a:br>
              <a:rPr lang="en-US" sz="1400" b="1" dirty="0" smtClean="0">
                <a:latin typeface="Consolas"/>
                <a:cs typeface="Consolas"/>
              </a:rPr>
            </a:br>
            <a:r>
              <a:rPr lang="en-US" sz="1400" b="1" dirty="0" smtClean="0">
                <a:latin typeface="Consolas"/>
                <a:cs typeface="Consolas"/>
              </a:rPr>
              <a:t>    </a:t>
            </a:r>
            <a:r>
              <a:rPr lang="en-US" sz="1400" b="1" dirty="0" err="1" smtClean="0">
                <a:latin typeface="Consolas"/>
                <a:cs typeface="Consolas"/>
              </a:rPr>
              <a:t>out.println</a:t>
            </a:r>
            <a:r>
              <a:rPr lang="en-US" sz="1400" b="1" dirty="0" smtClean="0">
                <a:latin typeface="Consolas"/>
                <a:cs typeface="Consolas"/>
              </a:rPr>
              <a:t>("&lt;body&gt;"+v1+"+"+v2+"="+(v1+v2)+"&lt;/body&gt;&lt;/html&gt;");</a:t>
            </a:r>
            <a:endParaRPr lang="en-US" sz="1400" b="1" dirty="0">
              <a:latin typeface="Consolas"/>
              <a:cs typeface="Consolas"/>
            </a:endParaRPr>
          </a:p>
        </p:txBody>
      </p:sp>
      <p:sp>
        <p:nvSpPr>
          <p:cNvPr id="14" name="TextBox 13"/>
          <p:cNvSpPr txBox="1"/>
          <p:nvPr/>
        </p:nvSpPr>
        <p:spPr>
          <a:xfrm>
            <a:off x="5263479" y="5948855"/>
            <a:ext cx="3594510" cy="338554"/>
          </a:xfrm>
          <a:prstGeom prst="rect">
            <a:avLst/>
          </a:prstGeom>
          <a:noFill/>
        </p:spPr>
        <p:txBody>
          <a:bodyPr wrap="none" rtlCol="0">
            <a:spAutoFit/>
          </a:bodyPr>
          <a:lstStyle/>
          <a:p>
            <a:r>
              <a:rPr lang="en-US" sz="1600" smtClean="0"/>
              <a:t>, write output to HttpServletResponse</a:t>
            </a:r>
            <a:endParaRPr lang="en-US" sz="1600"/>
          </a:p>
        </p:txBody>
      </p:sp>
      <p:sp>
        <p:nvSpPr>
          <p:cNvPr id="15" name="TextBox 14"/>
          <p:cNvSpPr txBox="1"/>
          <p:nvPr/>
        </p:nvSpPr>
        <p:spPr>
          <a:xfrm>
            <a:off x="5575770" y="1671145"/>
            <a:ext cx="2717667" cy="584775"/>
          </a:xfrm>
          <a:prstGeom prst="rect">
            <a:avLst/>
          </a:prstGeom>
          <a:noFill/>
        </p:spPr>
        <p:txBody>
          <a:bodyPr wrap="none" rtlCol="0">
            <a:spAutoFit/>
          </a:bodyPr>
          <a:lstStyle/>
          <a:p>
            <a:r>
              <a:rPr lang="en-US" sz="1600" smtClean="0">
                <a:solidFill>
                  <a:srgbClr val="FF0000"/>
                </a:solidFill>
              </a:rPr>
              <a:t>Numbers from the GET</a:t>
            </a:r>
            <a:br>
              <a:rPr lang="en-US" sz="1600" smtClean="0">
                <a:solidFill>
                  <a:srgbClr val="FF0000"/>
                </a:solidFill>
              </a:rPr>
            </a:br>
            <a:r>
              <a:rPr lang="en-US" sz="1600" smtClean="0">
                <a:solidFill>
                  <a:srgbClr val="FF0000"/>
                </a:solidFill>
              </a:rPr>
              <a:t>request become parameters</a:t>
            </a:r>
            <a:endParaRPr lang="en-US" sz="1600">
              <a:solidFill>
                <a:srgbClr val="FF0000"/>
              </a:solidFill>
            </a:endParaRPr>
          </a:p>
        </p:txBody>
      </p:sp>
      <p:cxnSp>
        <p:nvCxnSpPr>
          <p:cNvPr id="17" name="Straight Arrow Connector 16"/>
          <p:cNvCxnSpPr>
            <a:stCxn id="15" idx="2"/>
          </p:cNvCxnSpPr>
          <p:nvPr/>
        </p:nvCxnSpPr>
        <p:spPr bwMode="auto">
          <a:xfrm rot="5400000">
            <a:off x="5867014" y="2064492"/>
            <a:ext cx="876162" cy="125901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7568150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9"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par>
                          <p:cTn id="18" fill="hold">
                            <p:stCondLst>
                              <p:cond delay="0"/>
                            </p:stCondLst>
                            <p:childTnLst>
                              <p:par>
                                <p:cTn id="19" presetID="9"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p:bldP spid="12" grpId="0"/>
      <p:bldP spid="13" grpId="0"/>
      <p:bldP spid="14" grpId="0"/>
      <p:bldP spid="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content</a:t>
            </a:r>
            <a:endParaRPr lang="en-US" dirty="0"/>
          </a:p>
        </p:txBody>
      </p:sp>
      <p:sp>
        <p:nvSpPr>
          <p:cNvPr id="3" name="Content Placeholder 2"/>
          <p:cNvSpPr>
            <a:spLocks noGrp="1"/>
          </p:cNvSpPr>
          <p:nvPr>
            <p:ph idx="1"/>
          </p:nvPr>
        </p:nvSpPr>
        <p:spPr>
          <a:xfrm>
            <a:off x="990600" y="1497204"/>
            <a:ext cx="7772400" cy="3842051"/>
          </a:xfrm>
        </p:spPr>
        <p:txBody>
          <a:bodyPr/>
          <a:lstStyle/>
          <a:p>
            <a:r>
              <a:rPr lang="en-US" dirty="0" smtClean="0">
                <a:solidFill>
                  <a:srgbClr val="33CC33"/>
                </a:solidFill>
              </a:rPr>
              <a:t>Web application technologies</a:t>
            </a:r>
          </a:p>
          <a:p>
            <a:pPr lvl="1"/>
            <a:r>
              <a:rPr lang="en-US" dirty="0" smtClean="0">
                <a:solidFill>
                  <a:srgbClr val="33CC33"/>
                </a:solidFill>
              </a:rPr>
              <a:t>Background: CGI</a:t>
            </a:r>
          </a:p>
          <a:p>
            <a:pPr lvl="1"/>
            <a:r>
              <a:rPr lang="en-US" dirty="0" smtClean="0">
                <a:solidFill>
                  <a:srgbClr val="33CC33"/>
                </a:solidFill>
              </a:rPr>
              <a:t>Java Servlets</a:t>
            </a:r>
            <a:r>
              <a:rPr lang="en-US" dirty="0" smtClean="0">
                <a:solidFill>
                  <a:srgbClr val="FF9900"/>
                </a:solidFill>
              </a:rPr>
              <a:t/>
            </a:r>
            <a:br>
              <a:rPr lang="en-US" dirty="0" smtClean="0">
                <a:solidFill>
                  <a:srgbClr val="FF9900"/>
                </a:solidFill>
              </a:rPr>
            </a:br>
            <a:endParaRPr lang="en-US" dirty="0" smtClean="0">
              <a:solidFill>
                <a:srgbClr val="FF9900"/>
              </a:solidFill>
            </a:endParaRPr>
          </a:p>
          <a:p>
            <a:r>
              <a:rPr lang="en-US" dirty="0" err="1" smtClean="0">
                <a:solidFill>
                  <a:srgbClr val="FF9900"/>
                </a:solidFill>
              </a:rPr>
              <a:t>Node.js</a:t>
            </a:r>
            <a:r>
              <a:rPr lang="en-US" dirty="0" smtClean="0">
                <a:solidFill>
                  <a:srgbClr val="FF9900"/>
                </a:solidFill>
              </a:rPr>
              <a:t> / Express / EJS</a:t>
            </a:r>
          </a:p>
          <a:p>
            <a:pPr lvl="1"/>
            <a:r>
              <a:rPr lang="en-US" dirty="0" smtClean="0">
                <a:solidFill>
                  <a:srgbClr val="FF9900"/>
                </a:solidFill>
              </a:rPr>
              <a:t>Express framework</a:t>
            </a:r>
          </a:p>
          <a:p>
            <a:pPr lvl="1"/>
            <a:r>
              <a:rPr lang="en-US" dirty="0" err="1" smtClean="0">
                <a:solidFill>
                  <a:srgbClr val="FF9900"/>
                </a:solidFill>
              </a:rPr>
              <a:t>SimpleDB</a:t>
            </a:r>
            <a:r>
              <a:rPr lang="en-US" dirty="0" smtClean="0">
                <a:solidFill>
                  <a:srgbClr val="FF9900"/>
                </a:solidFill>
              </a:rPr>
              <a:t> bindings</a:t>
            </a:r>
          </a:p>
          <a:p>
            <a:pPr lvl="1"/>
            <a:r>
              <a:rPr lang="en-US" dirty="0" smtClean="0">
                <a:solidFill>
                  <a:srgbClr val="FF9900"/>
                </a:solidFill>
              </a:rPr>
              <a:t>Example application: Dictionary</a:t>
            </a:r>
          </a:p>
          <a:p>
            <a:endParaRPr lang="en-US" sz="1100" dirty="0" smtClean="0"/>
          </a:p>
          <a:p>
            <a:r>
              <a:rPr lang="en-US" dirty="0" smtClean="0"/>
              <a:t>Session management and </a:t>
            </a:r>
            <a:r>
              <a:rPr lang="en-US" dirty="0" smtClean="0"/>
              <a:t>cookies</a:t>
            </a:r>
            <a:endParaRPr lang="en-US" dirty="0" smtClean="0"/>
          </a:p>
          <a:p>
            <a:pPr lvl="1"/>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68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5192251" y="3117303"/>
            <a:ext cx="698320" cy="419100"/>
            <a:chOff x="6143624" y="2514600"/>
            <a:chExt cx="698320" cy="419100"/>
          </a:xfrm>
        </p:grpSpPr>
        <p:sp>
          <p:nvSpPr>
            <p:cNvPr id="7" name="Right Arrow 6"/>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TextBox 7"/>
            <p:cNvSpPr txBox="1"/>
            <p:nvPr/>
          </p:nvSpPr>
          <p:spPr>
            <a:xfrm>
              <a:off x="6315838" y="2600326"/>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9" name="Picture 2" descr="C:\Users\Andreas Haeberlen\AppData\Local\Microsoft\Windows\Temporary Internet Files\Content.IE5\0I8TMXB2\MCj04413100000[1].png"/>
          <p:cNvPicPr>
            <a:picLocks noChangeAspect="1" noChangeArrowheads="1"/>
          </p:cNvPicPr>
          <p:nvPr/>
        </p:nvPicPr>
        <p:blipFill>
          <a:blip r:embed="rId2" cstate="print"/>
          <a:srcRect/>
          <a:stretch>
            <a:fillRect/>
          </a:stretch>
        </p:blipFill>
        <p:spPr bwMode="auto">
          <a:xfrm>
            <a:off x="3838826" y="1957881"/>
            <a:ext cx="495300" cy="495300"/>
          </a:xfrm>
          <a:prstGeom prst="rect">
            <a:avLst/>
          </a:prstGeom>
          <a:noFill/>
        </p:spPr>
      </p:pic>
      <p:pic>
        <p:nvPicPr>
          <p:cNvPr id="10" name="Picture 2" descr="C:\Users\Andreas Haeberlen\AppData\Local\Microsoft\Windows\Temporary Internet Files\Content.IE5\0I8TMXB2\MCj04413100000[1].png"/>
          <p:cNvPicPr>
            <a:picLocks noChangeAspect="1" noChangeArrowheads="1"/>
          </p:cNvPicPr>
          <p:nvPr/>
        </p:nvPicPr>
        <p:blipFill>
          <a:blip r:embed="rId2" cstate="print"/>
          <a:srcRect/>
          <a:stretch>
            <a:fillRect/>
          </a:stretch>
        </p:blipFill>
        <p:spPr bwMode="auto">
          <a:xfrm>
            <a:off x="3307938" y="2301199"/>
            <a:ext cx="495300" cy="495300"/>
          </a:xfrm>
          <a:prstGeom prst="rect">
            <a:avLst/>
          </a:prstGeom>
          <a:noFill/>
        </p:spPr>
      </p:pic>
    </p:spTree>
    <p:extLst>
      <p:ext uri="{BB962C8B-B14F-4D97-AF65-F5344CB8AC3E}">
        <p14:creationId xmlns:p14="http://schemas.microsoft.com/office/powerpoint/2010/main" val="1505674137"/>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Node.js?</a:t>
            </a:r>
            <a:endParaRPr lang="en-US"/>
          </a:p>
        </p:txBody>
      </p:sp>
      <p:sp>
        <p:nvSpPr>
          <p:cNvPr id="3" name="Content Placeholder 2"/>
          <p:cNvSpPr>
            <a:spLocks noGrp="1"/>
          </p:cNvSpPr>
          <p:nvPr>
            <p:ph idx="1"/>
          </p:nvPr>
        </p:nvSpPr>
        <p:spPr/>
        <p:txBody>
          <a:bodyPr/>
          <a:lstStyle/>
          <a:p>
            <a:r>
              <a:rPr lang="en-US" smtClean="0"/>
              <a:t>A platform for JavaScript-based network apps</a:t>
            </a:r>
          </a:p>
          <a:p>
            <a:pPr lvl="1"/>
            <a:r>
              <a:rPr lang="en-US" smtClean="0"/>
              <a:t>Based on Google's JavaScript engine from Chrome</a:t>
            </a:r>
          </a:p>
          <a:p>
            <a:pPr lvl="1"/>
            <a:r>
              <a:rPr lang="en-US" smtClean="0"/>
              <a:t>Comes with a built-in HTTP server library</a:t>
            </a:r>
          </a:p>
          <a:p>
            <a:pPr lvl="1"/>
            <a:r>
              <a:rPr lang="en-US" smtClean="0"/>
              <a:t>Lots of libraries and tools available; even has its own </a:t>
            </a:r>
            <a:br>
              <a:rPr lang="en-US" smtClean="0"/>
            </a:br>
            <a:r>
              <a:rPr lang="en-US" smtClean="0"/>
              <a:t>package manager (npm)</a:t>
            </a:r>
          </a:p>
          <a:p>
            <a:pPr lvl="1"/>
            <a:endParaRPr lang="en-US" smtClean="0"/>
          </a:p>
          <a:p>
            <a:r>
              <a:rPr lang="en-US" smtClean="0">
                <a:solidFill>
                  <a:srgbClr val="FF9900"/>
                </a:solidFill>
              </a:rPr>
              <a:t>Event-driven</a:t>
            </a:r>
            <a:r>
              <a:rPr lang="en-US" smtClean="0"/>
              <a:t> programming model</a:t>
            </a:r>
          </a:p>
          <a:p>
            <a:pPr lvl="1"/>
            <a:r>
              <a:rPr lang="en-US" smtClean="0"/>
              <a:t>There is a single "thread", which must never block</a:t>
            </a:r>
          </a:p>
          <a:p>
            <a:pPr lvl="1"/>
            <a:r>
              <a:rPr lang="en-US" smtClean="0"/>
              <a:t>If your program needs to wait for something (e.g., a response from some server you contacted), it must </a:t>
            </a:r>
            <a:br>
              <a:rPr lang="en-US" smtClean="0"/>
            </a:br>
            <a:r>
              <a:rPr lang="en-US" smtClean="0"/>
              <a:t>provide a </a:t>
            </a:r>
            <a:r>
              <a:rPr lang="en-US" smtClean="0">
                <a:solidFill>
                  <a:srgbClr val="FF9900"/>
                </a:solidFill>
              </a:rPr>
              <a:t>callback</a:t>
            </a:r>
            <a:r>
              <a:rPr lang="en-US" smtClean="0"/>
              <a:t> function</a:t>
            </a:r>
          </a:p>
          <a:p>
            <a:pPr lvl="1"/>
            <a:endParaRPr lang="en-US" smtClean="0"/>
          </a:p>
          <a:p>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69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Node.js_logo.svg.png"/>
          <p:cNvPicPr>
            <a:picLocks noChangeAspect="1"/>
          </p:cNvPicPr>
          <p:nvPr/>
        </p:nvPicPr>
        <p:blipFill>
          <a:blip r:embed="rId2" cstate="print"/>
          <a:stretch>
            <a:fillRect/>
          </a:stretch>
        </p:blipFill>
        <p:spPr>
          <a:xfrm>
            <a:off x="6756239" y="671693"/>
            <a:ext cx="1905000" cy="514350"/>
          </a:xfrm>
          <a:prstGeom prst="rect">
            <a:avLst/>
          </a:prstGeom>
        </p:spPr>
      </p:pic>
    </p:spTree>
    <p:extLst>
      <p:ext uri="{BB962C8B-B14F-4D97-AF65-F5344CB8AC3E}">
        <p14:creationId xmlns:p14="http://schemas.microsoft.com/office/powerpoint/2010/main" val="41803708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first browser</a:t>
            </a:r>
            <a:endParaRPr lang="en-US"/>
          </a:p>
        </p:txBody>
      </p:sp>
      <p:sp>
        <p:nvSpPr>
          <p:cNvPr id="3" name="Content Placeholder 2"/>
          <p:cNvSpPr>
            <a:spLocks noGrp="1"/>
          </p:cNvSpPr>
          <p:nvPr>
            <p:ph idx="1"/>
          </p:nvPr>
        </p:nvSpPr>
        <p:spPr>
          <a:xfrm>
            <a:off x="990600" y="6043448"/>
            <a:ext cx="7772400" cy="326478"/>
          </a:xfrm>
        </p:spPr>
        <p:txBody>
          <a:bodyPr/>
          <a:lstStyle/>
          <a:p>
            <a:r>
              <a:rPr lang="en-US" sz="1600" smtClean="0"/>
              <a:t>http://www.w3.org/History/1994/WWW/Journals/CACM/screensnap2_24c.gif</a:t>
            </a:r>
            <a:endParaRPr lang="en-US" sz="1600"/>
          </a:p>
        </p:txBody>
      </p:sp>
      <p:sp>
        <p:nvSpPr>
          <p:cNvPr id="4" name="Slide Number Placeholder 3"/>
          <p:cNvSpPr>
            <a:spLocks noGrp="1"/>
          </p:cNvSpPr>
          <p:nvPr>
            <p:ph type="sldNum" sz="quarter" idx="10"/>
          </p:nvPr>
        </p:nvSpPr>
        <p:spPr/>
        <p:txBody>
          <a:bodyPr/>
          <a:lstStyle/>
          <a:p>
            <a:fld id="{103F590D-1EE3-4679-BAB2-47D8C4772F51}" type="slidenum">
              <a:rPr lang="en-GB" smtClean="0"/>
              <a:pPr/>
              <a:t>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screensnap2_24c.gif"/>
          <p:cNvPicPr>
            <a:picLocks noChangeAspect="1"/>
          </p:cNvPicPr>
          <p:nvPr/>
        </p:nvPicPr>
        <p:blipFill>
          <a:blip r:embed="rId2" cstate="print"/>
          <a:stretch>
            <a:fillRect/>
          </a:stretch>
        </p:blipFill>
        <p:spPr>
          <a:xfrm>
            <a:off x="1744716" y="1398400"/>
            <a:ext cx="6117021" cy="4544073"/>
          </a:xfrm>
          <a:prstGeom prst="rect">
            <a:avLst/>
          </a:prstGeom>
        </p:spPr>
      </p:pic>
    </p:spTree>
    <p:extLst>
      <p:ext uri="{BB962C8B-B14F-4D97-AF65-F5344CB8AC3E}">
        <p14:creationId xmlns:p14="http://schemas.microsoft.com/office/powerpoint/2010/main" val="1075578333"/>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JavaScript?</a:t>
            </a:r>
            <a:endParaRPr lang="en-US"/>
          </a:p>
        </p:txBody>
      </p:sp>
      <p:sp>
        <p:nvSpPr>
          <p:cNvPr id="3" name="Content Placeholder 2"/>
          <p:cNvSpPr>
            <a:spLocks noGrp="1"/>
          </p:cNvSpPr>
          <p:nvPr>
            <p:ph idx="1"/>
          </p:nvPr>
        </p:nvSpPr>
        <p:spPr>
          <a:xfrm>
            <a:off x="990600" y="1658937"/>
            <a:ext cx="7772400" cy="4765011"/>
          </a:xfrm>
        </p:spPr>
        <p:txBody>
          <a:bodyPr/>
          <a:lstStyle/>
          <a:p>
            <a:r>
              <a:rPr lang="en-US" smtClean="0"/>
              <a:t>A widely-used programming language</a:t>
            </a:r>
          </a:p>
          <a:p>
            <a:pPr lvl="1"/>
            <a:r>
              <a:rPr lang="en-US" smtClean="0"/>
              <a:t>Started out at Netscape in 1995</a:t>
            </a:r>
          </a:p>
          <a:p>
            <a:pPr lvl="1"/>
            <a:r>
              <a:rPr lang="en-US" smtClean="0"/>
              <a:t>Widely used on the web; supported by every major browser</a:t>
            </a:r>
          </a:p>
          <a:p>
            <a:pPr lvl="1"/>
            <a:r>
              <a:rPr lang="en-US" smtClean="0"/>
              <a:t>Also used in many other places: PDFs, certain games, ...</a:t>
            </a:r>
          </a:p>
          <a:p>
            <a:pPr lvl="1"/>
            <a:r>
              <a:rPr lang="en-US" smtClean="0"/>
              <a:t>... and now even on the server side (Node.js)!</a:t>
            </a:r>
          </a:p>
          <a:p>
            <a:pPr lvl="1"/>
            <a:endParaRPr lang="en-US" smtClean="0"/>
          </a:p>
          <a:p>
            <a:r>
              <a:rPr lang="en-US" smtClean="0"/>
              <a:t>What is it like?</a:t>
            </a:r>
          </a:p>
          <a:p>
            <a:pPr lvl="1"/>
            <a:r>
              <a:rPr lang="en-US" smtClean="0"/>
              <a:t>Dynamic typing, duck typing</a:t>
            </a:r>
          </a:p>
          <a:p>
            <a:pPr lvl="1"/>
            <a:r>
              <a:rPr lang="en-US" smtClean="0"/>
              <a:t>Object-based,  but associative arrays instead of 'classes'</a:t>
            </a:r>
          </a:p>
          <a:p>
            <a:pPr lvl="1"/>
            <a:r>
              <a:rPr lang="en-US" smtClean="0"/>
              <a:t>Prototypes instead of inheritance</a:t>
            </a:r>
          </a:p>
          <a:p>
            <a:pPr lvl="1"/>
            <a:r>
              <a:rPr lang="en-US" smtClean="0"/>
              <a:t>Supports run-time evaluation via eval()</a:t>
            </a:r>
          </a:p>
          <a:p>
            <a:pPr lvl="1"/>
            <a:r>
              <a:rPr lang="en-US" smtClean="0"/>
              <a:t>First-class functions</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70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3280733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Express?</a:t>
            </a:r>
            <a:endParaRPr lang="en-US"/>
          </a:p>
        </p:txBody>
      </p:sp>
      <p:sp>
        <p:nvSpPr>
          <p:cNvPr id="3" name="Content Placeholder 2"/>
          <p:cNvSpPr>
            <a:spLocks noGrp="1"/>
          </p:cNvSpPr>
          <p:nvPr>
            <p:ph idx="1"/>
          </p:nvPr>
        </p:nvSpPr>
        <p:spPr/>
        <p:txBody>
          <a:bodyPr/>
          <a:lstStyle/>
          <a:p>
            <a:r>
              <a:rPr lang="en-US" smtClean="0"/>
              <a:t>Express is a minimal and flexible framework for writing web applications in Node.js</a:t>
            </a:r>
          </a:p>
          <a:p>
            <a:pPr lvl="1"/>
            <a:r>
              <a:rPr lang="en-US" smtClean="0"/>
              <a:t>Built-in handling of HTTP requests</a:t>
            </a:r>
          </a:p>
          <a:p>
            <a:pPr lvl="1"/>
            <a:r>
              <a:rPr lang="en-US" smtClean="0"/>
              <a:t>You can tell it to 'route' requests for certain URLs to a function you specify</a:t>
            </a:r>
          </a:p>
          <a:p>
            <a:pPr lvl="2"/>
            <a:r>
              <a:rPr lang="en-US" smtClean="0"/>
              <a:t>Example: When /login is requested, call function handleLogin()</a:t>
            </a:r>
          </a:p>
          <a:p>
            <a:pPr lvl="1"/>
            <a:r>
              <a:rPr lang="en-US" smtClean="0"/>
              <a:t>These functions are given objects </a:t>
            </a:r>
            <a:br>
              <a:rPr lang="en-US" smtClean="0"/>
            </a:br>
            <a:r>
              <a:rPr lang="en-US" smtClean="0"/>
              <a:t>that represent the request and </a:t>
            </a:r>
            <a:br>
              <a:rPr lang="en-US" smtClean="0"/>
            </a:br>
            <a:r>
              <a:rPr lang="en-US" smtClean="0"/>
              <a:t>the response, not unlike Servlets</a:t>
            </a:r>
          </a:p>
          <a:p>
            <a:pPr lvl="1"/>
            <a:r>
              <a:rPr lang="en-US" smtClean="0"/>
              <a:t>Supports parameter handling, </a:t>
            </a:r>
            <a:br>
              <a:rPr lang="en-US" smtClean="0"/>
            </a:br>
            <a:r>
              <a:rPr lang="en-US" smtClean="0"/>
              <a:t>sessions, cookies, JSON parsing, </a:t>
            </a:r>
            <a:br>
              <a:rPr lang="en-US" smtClean="0"/>
            </a:br>
            <a:r>
              <a:rPr lang="en-US" smtClean="0"/>
              <a:t>and many other features</a:t>
            </a:r>
          </a:p>
          <a:p>
            <a:pPr lvl="1"/>
            <a:r>
              <a:rPr lang="en-US" smtClean="0"/>
              <a:t>API reference: http://expressjs.com/api.html</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71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5813530" y="4136575"/>
            <a:ext cx="3073277" cy="1446550"/>
          </a:xfrm>
          <a:prstGeom prst="rect">
            <a:avLst/>
          </a:prstGeom>
          <a:noFill/>
          <a:ln w="3175">
            <a:solidFill>
              <a:schemeClr val="tx1"/>
            </a:solidFill>
          </a:ln>
        </p:spPr>
        <p:txBody>
          <a:bodyPr wrap="none" rtlCol="0">
            <a:spAutoFit/>
          </a:bodyPr>
          <a:lstStyle/>
          <a:p>
            <a:pPr algn="l">
              <a:spcBef>
                <a:spcPts val="0"/>
              </a:spcBef>
            </a:pPr>
            <a:r>
              <a:rPr lang="en-US" sz="1100" b="1" smtClean="0">
                <a:latin typeface="Courier New" pitchFamily="49" charset="0"/>
                <a:cs typeface="Courier New" pitchFamily="49" charset="0"/>
              </a:rPr>
              <a:t>var express = require('express'); </a:t>
            </a:r>
            <a:br>
              <a:rPr lang="en-US" sz="1100" b="1" smtClean="0">
                <a:latin typeface="Courier New" pitchFamily="49" charset="0"/>
                <a:cs typeface="Courier New" pitchFamily="49" charset="0"/>
              </a:rPr>
            </a:br>
            <a:r>
              <a:rPr lang="en-US" sz="1100" b="1" smtClean="0">
                <a:latin typeface="Courier New" pitchFamily="49" charset="0"/>
                <a:cs typeface="Courier New" pitchFamily="49" charset="0"/>
              </a:rPr>
              <a:t>var app = express(); </a:t>
            </a:r>
            <a:br>
              <a:rPr lang="en-US" sz="1100" b="1" smtClean="0">
                <a:latin typeface="Courier New" pitchFamily="49" charset="0"/>
                <a:cs typeface="Courier New" pitchFamily="49" charset="0"/>
              </a:rPr>
            </a:br>
            <a:endParaRPr lang="en-US" sz="1100" b="1" smtClean="0">
              <a:latin typeface="Courier New" pitchFamily="49" charset="0"/>
              <a:cs typeface="Courier New" pitchFamily="49" charset="0"/>
            </a:endParaRPr>
          </a:p>
          <a:p>
            <a:pPr algn="l">
              <a:spcBef>
                <a:spcPts val="0"/>
              </a:spcBef>
            </a:pPr>
            <a:r>
              <a:rPr lang="en-US" sz="1100" b="1" smtClean="0">
                <a:latin typeface="Courier New" pitchFamily="49" charset="0"/>
                <a:cs typeface="Courier New" pitchFamily="49" charset="0"/>
              </a:rPr>
              <a:t>app.get('/', function(req, res) { </a:t>
            </a:r>
            <a:br>
              <a:rPr lang="en-US" sz="1100" b="1" smtClean="0">
                <a:latin typeface="Courier New" pitchFamily="49" charset="0"/>
                <a:cs typeface="Courier New" pitchFamily="49" charset="0"/>
              </a:rPr>
            </a:br>
            <a:r>
              <a:rPr lang="en-US" sz="1100" b="1" smtClean="0">
                <a:latin typeface="Courier New" pitchFamily="49" charset="0"/>
                <a:cs typeface="Courier New" pitchFamily="49" charset="0"/>
              </a:rPr>
              <a:t>  res.send('hello world'); </a:t>
            </a:r>
            <a:br>
              <a:rPr lang="en-US" sz="1100" b="1" smtClean="0">
                <a:latin typeface="Courier New" pitchFamily="49" charset="0"/>
                <a:cs typeface="Courier New" pitchFamily="49" charset="0"/>
              </a:rPr>
            </a:br>
            <a:r>
              <a:rPr lang="en-US" sz="1100" b="1" smtClean="0">
                <a:latin typeface="Courier New" pitchFamily="49" charset="0"/>
                <a:cs typeface="Courier New" pitchFamily="49" charset="0"/>
              </a:rPr>
              <a:t>}); </a:t>
            </a:r>
            <a:br>
              <a:rPr lang="en-US" sz="1100" b="1" smtClean="0">
                <a:latin typeface="Courier New" pitchFamily="49" charset="0"/>
                <a:cs typeface="Courier New" pitchFamily="49" charset="0"/>
              </a:rPr>
            </a:br>
            <a:r>
              <a:rPr lang="en-US" sz="1100" b="1" smtClean="0">
                <a:latin typeface="Courier New" pitchFamily="49" charset="0"/>
                <a:cs typeface="Courier New" pitchFamily="49" charset="0"/>
              </a:rPr>
              <a:t/>
            </a:r>
            <a:br>
              <a:rPr lang="en-US" sz="1100" b="1" smtClean="0">
                <a:latin typeface="Courier New" pitchFamily="49" charset="0"/>
                <a:cs typeface="Courier New" pitchFamily="49" charset="0"/>
              </a:rPr>
            </a:br>
            <a:r>
              <a:rPr lang="en-US" sz="1100" b="1" smtClean="0">
                <a:latin typeface="Courier New" pitchFamily="49" charset="0"/>
                <a:cs typeface="Courier New" pitchFamily="49" charset="0"/>
              </a:rPr>
              <a:t>app.listen(3000);</a:t>
            </a:r>
          </a:p>
        </p:txBody>
      </p:sp>
    </p:spTree>
    <p:extLst>
      <p:ext uri="{BB962C8B-B14F-4D97-AF65-F5344CB8AC3E}">
        <p14:creationId xmlns:p14="http://schemas.microsoft.com/office/powerpoint/2010/main" val="2133907579"/>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Request object</a:t>
            </a:r>
            <a:endParaRPr lang="en-US"/>
          </a:p>
        </p:txBody>
      </p:sp>
      <p:sp>
        <p:nvSpPr>
          <p:cNvPr id="3" name="Content Placeholder 2"/>
          <p:cNvSpPr>
            <a:spLocks noGrp="1"/>
          </p:cNvSpPr>
          <p:nvPr>
            <p:ph idx="1"/>
          </p:nvPr>
        </p:nvSpPr>
        <p:spPr/>
        <p:txBody>
          <a:bodyPr/>
          <a:lstStyle/>
          <a:p>
            <a:pPr>
              <a:tabLst>
                <a:tab pos="3144838" algn="l"/>
              </a:tabLst>
            </a:pPr>
            <a:r>
              <a:rPr lang="en-US" sz="2400" smtClean="0"/>
              <a:t>req.param(name)	Parameter 'name', if present</a:t>
            </a:r>
          </a:p>
          <a:p>
            <a:pPr>
              <a:tabLst>
                <a:tab pos="3144838" algn="l"/>
              </a:tabLst>
            </a:pPr>
            <a:r>
              <a:rPr lang="en-US" sz="2400" smtClean="0"/>
              <a:t>req.query	Parsed query string (from URL)</a:t>
            </a:r>
          </a:p>
          <a:p>
            <a:pPr>
              <a:tabLst>
                <a:tab pos="3144838" algn="l"/>
              </a:tabLst>
            </a:pPr>
            <a:r>
              <a:rPr lang="en-US" sz="2400" smtClean="0"/>
              <a:t>req.body	Parsed request body</a:t>
            </a:r>
          </a:p>
          <a:p>
            <a:pPr>
              <a:tabLst>
                <a:tab pos="3144838" algn="l"/>
              </a:tabLst>
            </a:pPr>
            <a:r>
              <a:rPr lang="en-US" sz="2400" smtClean="0"/>
              <a:t>req.files	Uploaded files</a:t>
            </a:r>
          </a:p>
          <a:p>
            <a:pPr>
              <a:tabLst>
                <a:tab pos="3144838" algn="l"/>
              </a:tabLst>
            </a:pPr>
            <a:r>
              <a:rPr lang="en-US" sz="2400" smtClean="0"/>
              <a:t>req.cookies.foo	Value of cookie 'foo', if present</a:t>
            </a:r>
          </a:p>
          <a:p>
            <a:pPr>
              <a:tabLst>
                <a:tab pos="3144838" algn="l"/>
              </a:tabLst>
            </a:pPr>
            <a:r>
              <a:rPr lang="en-US" sz="2400" smtClean="0"/>
              <a:t>req.get(field)	Value of request header 'field'</a:t>
            </a:r>
          </a:p>
          <a:p>
            <a:pPr>
              <a:tabLst>
                <a:tab pos="3144838" algn="l"/>
              </a:tabLst>
            </a:pPr>
            <a:r>
              <a:rPr lang="en-US" sz="2400" smtClean="0"/>
              <a:t>req.ip	Remote IP address</a:t>
            </a:r>
          </a:p>
          <a:p>
            <a:pPr>
              <a:tabLst>
                <a:tab pos="3144838" algn="l"/>
              </a:tabLst>
            </a:pPr>
            <a:r>
              <a:rPr lang="en-US" sz="2400" smtClean="0"/>
              <a:t>req.path	URL path name</a:t>
            </a:r>
          </a:p>
          <a:p>
            <a:pPr>
              <a:tabLst>
                <a:tab pos="3144838" algn="l"/>
              </a:tabLst>
            </a:pPr>
            <a:r>
              <a:rPr lang="en-US" sz="2400" smtClean="0"/>
              <a:t>req.secure	Is HTTPS being used?</a:t>
            </a:r>
          </a:p>
          <a:p>
            <a:pPr>
              <a:tabLst>
                <a:tab pos="3144838" algn="l"/>
              </a:tabLst>
            </a:pPr>
            <a:r>
              <a:rPr lang="en-US" sz="2400" smtClean="0"/>
              <a:t>...</a:t>
            </a:r>
            <a:endParaRPr lang="en-US" sz="2400"/>
          </a:p>
        </p:txBody>
      </p:sp>
      <p:sp>
        <p:nvSpPr>
          <p:cNvPr id="4" name="Slide Number Placeholder 3"/>
          <p:cNvSpPr>
            <a:spLocks noGrp="1"/>
          </p:cNvSpPr>
          <p:nvPr>
            <p:ph type="sldNum" sz="quarter" idx="10"/>
          </p:nvPr>
        </p:nvSpPr>
        <p:spPr/>
        <p:txBody>
          <a:bodyPr/>
          <a:lstStyle/>
          <a:p>
            <a:fld id="{103F590D-1EE3-4679-BAB2-47D8C4772F51}" type="slidenum">
              <a:rPr lang="en-GB" smtClean="0"/>
              <a:pPr/>
              <a:t>72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4136306498"/>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Response object</a:t>
            </a:r>
            <a:endParaRPr lang="en-US"/>
          </a:p>
        </p:txBody>
      </p:sp>
      <p:sp>
        <p:nvSpPr>
          <p:cNvPr id="3" name="Content Placeholder 2"/>
          <p:cNvSpPr>
            <a:spLocks noGrp="1"/>
          </p:cNvSpPr>
          <p:nvPr>
            <p:ph idx="1"/>
          </p:nvPr>
        </p:nvSpPr>
        <p:spPr/>
        <p:txBody>
          <a:bodyPr/>
          <a:lstStyle/>
          <a:p>
            <a:pPr>
              <a:tabLst>
                <a:tab pos="3144838" algn="l"/>
              </a:tabLst>
            </a:pPr>
            <a:r>
              <a:rPr lang="en-US" sz="2400" smtClean="0"/>
              <a:t>req.status(code)	Sets status 'code' (e.g., 200)</a:t>
            </a:r>
          </a:p>
          <a:p>
            <a:pPr>
              <a:tabLst>
                <a:tab pos="3144838" algn="l"/>
              </a:tabLst>
            </a:pPr>
            <a:r>
              <a:rPr lang="en-US" sz="2400" smtClean="0"/>
              <a:t>req.set(n,v)	Sets header 'n' to value 'v'</a:t>
            </a:r>
          </a:p>
          <a:p>
            <a:pPr>
              <a:tabLst>
                <a:tab pos="3144838" algn="l"/>
              </a:tabLst>
            </a:pPr>
            <a:r>
              <a:rPr lang="en-US" sz="2400" smtClean="0"/>
              <a:t>res.cookie(n,v)	Sets cookie 'n' to value 'v'</a:t>
            </a:r>
          </a:p>
          <a:p>
            <a:pPr>
              <a:tabLst>
                <a:tab pos="3144838" algn="l"/>
              </a:tabLst>
            </a:pPr>
            <a:r>
              <a:rPr lang="en-US" sz="2400" smtClean="0"/>
              <a:t>res.clearCookie(n)	Clears cookie 'n'</a:t>
            </a:r>
          </a:p>
          <a:p>
            <a:pPr>
              <a:tabLst>
                <a:tab pos="3144838" algn="l"/>
              </a:tabLst>
            </a:pPr>
            <a:r>
              <a:rPr lang="en-US" sz="2400" smtClean="0"/>
              <a:t>res.redirect(url)	Redirects browser to new URL</a:t>
            </a:r>
          </a:p>
          <a:p>
            <a:pPr>
              <a:tabLst>
                <a:tab pos="3144838" algn="l"/>
              </a:tabLst>
            </a:pPr>
            <a:r>
              <a:rPr lang="en-US" sz="2400" smtClean="0"/>
              <a:t>res.send(body)	Sends response (HTML, JSON...)</a:t>
            </a:r>
          </a:p>
          <a:p>
            <a:pPr>
              <a:tabLst>
                <a:tab pos="3144838" algn="l"/>
              </a:tabLst>
            </a:pPr>
            <a:r>
              <a:rPr lang="en-US" sz="2400" smtClean="0"/>
              <a:t>res.type(t)	Sets Content-type to t</a:t>
            </a:r>
          </a:p>
          <a:p>
            <a:pPr>
              <a:tabLst>
                <a:tab pos="3144838" algn="l"/>
              </a:tabLst>
            </a:pPr>
            <a:r>
              <a:rPr lang="en-US" sz="2400" smtClean="0"/>
              <a:t>res.sendfile(path)	Sends a file</a:t>
            </a:r>
          </a:p>
          <a:p>
            <a:pPr>
              <a:tabLst>
                <a:tab pos="3144838" algn="l"/>
              </a:tabLst>
            </a:pPr>
            <a:r>
              <a:rPr lang="en-US" sz="2400" smtClean="0"/>
              <a:t>...</a:t>
            </a:r>
          </a:p>
          <a:p>
            <a:pPr>
              <a:tabLst>
                <a:tab pos="3144838" algn="l"/>
              </a:tabLst>
            </a:pPr>
            <a:endParaRPr lang="en-US" sz="2400" smtClean="0"/>
          </a:p>
          <a:p>
            <a:pPr>
              <a:tabLst>
                <a:tab pos="3144838" algn="l"/>
              </a:tabLst>
            </a:pPr>
            <a:endParaRPr lang="en-US" sz="2400"/>
          </a:p>
        </p:txBody>
      </p:sp>
      <p:sp>
        <p:nvSpPr>
          <p:cNvPr id="4" name="Slide Number Placeholder 3"/>
          <p:cNvSpPr>
            <a:spLocks noGrp="1"/>
          </p:cNvSpPr>
          <p:nvPr>
            <p:ph type="sldNum" sz="quarter" idx="10"/>
          </p:nvPr>
        </p:nvSpPr>
        <p:spPr/>
        <p:txBody>
          <a:bodyPr/>
          <a:lstStyle/>
          <a:p>
            <a:fld id="{103F590D-1EE3-4679-BAB2-47D8C4772F51}" type="slidenum">
              <a:rPr lang="en-GB" smtClean="0"/>
              <a:pPr/>
              <a:t>73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4409854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Embedded JS (EJS)?</a:t>
            </a:r>
            <a:endParaRPr lang="en-US"/>
          </a:p>
        </p:txBody>
      </p:sp>
      <p:sp>
        <p:nvSpPr>
          <p:cNvPr id="3" name="Content Placeholder 2"/>
          <p:cNvSpPr>
            <a:spLocks noGrp="1"/>
          </p:cNvSpPr>
          <p:nvPr>
            <p:ph idx="1"/>
          </p:nvPr>
        </p:nvSpPr>
        <p:spPr>
          <a:xfrm>
            <a:off x="990600" y="3356148"/>
            <a:ext cx="7772400" cy="3074797"/>
          </a:xfrm>
        </p:spPr>
        <p:txBody>
          <a:bodyPr/>
          <a:lstStyle/>
          <a:p>
            <a:r>
              <a:rPr lang="en-US" smtClean="0"/>
              <a:t>We don't want HTML in our JavaScript code!</a:t>
            </a:r>
          </a:p>
          <a:p>
            <a:r>
              <a:rPr lang="en-US" smtClean="0"/>
              <a:t>EJS allows you to write 'page templates'</a:t>
            </a:r>
          </a:p>
          <a:p>
            <a:pPr lvl="1"/>
            <a:r>
              <a:rPr lang="en-US" smtClean="0"/>
              <a:t>You can have 'blanks' in certain places that can be filled in </a:t>
            </a:r>
            <a:br>
              <a:rPr lang="en-US" smtClean="0"/>
            </a:br>
            <a:r>
              <a:rPr lang="en-US" smtClean="0"/>
              <a:t>by your program at runtime</a:t>
            </a:r>
          </a:p>
          <a:p>
            <a:pPr lvl="1"/>
            <a:r>
              <a:rPr lang="en-US" smtClean="0"/>
              <a:t>&lt;% =value %&gt; is replaced by variable 'value' from the array given to render()</a:t>
            </a:r>
          </a:p>
          <a:p>
            <a:pPr lvl="1"/>
            <a:r>
              <a:rPr lang="en-US" smtClean="0"/>
              <a:t>&lt;% someJavaScriptCode() %&gt; is executed</a:t>
            </a:r>
          </a:p>
          <a:p>
            <a:pPr lvl="2"/>
            <a:r>
              <a:rPr lang="en-US" smtClean="0"/>
              <a:t>Can do conditionals, loops, etc.</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74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231486" y="1513957"/>
            <a:ext cx="2976746" cy="1446550"/>
          </a:xfrm>
          <a:prstGeom prst="rect">
            <a:avLst/>
          </a:prstGeom>
          <a:noFill/>
          <a:ln w="3175">
            <a:solidFill>
              <a:schemeClr val="tx1"/>
            </a:solidFill>
          </a:ln>
        </p:spPr>
        <p:txBody>
          <a:bodyPr wrap="none" rtlCol="0">
            <a:spAutoFit/>
          </a:bodyPr>
          <a:lstStyle/>
          <a:p>
            <a:pPr algn="l">
              <a:spcBef>
                <a:spcPts val="0"/>
              </a:spcBef>
            </a:pPr>
            <a:r>
              <a:rPr lang="en-US" sz="1100" b="1" dirty="0" err="1" smtClean="0">
                <a:latin typeface="Consolas"/>
                <a:cs typeface="Consolas"/>
              </a:rPr>
              <a:t>app.get</a:t>
            </a:r>
            <a:r>
              <a:rPr lang="en-US" sz="1100" b="1" dirty="0" smtClean="0">
                <a:latin typeface="Consolas"/>
                <a:cs typeface="Consolas"/>
              </a:rPr>
              <a:t>('/', function(</a:t>
            </a:r>
            <a:r>
              <a:rPr lang="en-US" sz="1100" b="1" dirty="0" err="1" smtClean="0">
                <a:latin typeface="Consolas"/>
                <a:cs typeface="Consolas"/>
              </a:rPr>
              <a:t>req</a:t>
            </a:r>
            <a:r>
              <a:rPr lang="en-US" sz="1100" b="1" dirty="0" smtClean="0">
                <a:latin typeface="Consolas"/>
                <a:cs typeface="Consolas"/>
              </a:rPr>
              <a:t>, res) { </a:t>
            </a:r>
            <a:br>
              <a:rPr lang="en-US" sz="1100" b="1" dirty="0" smtClean="0">
                <a:latin typeface="Consolas"/>
                <a:cs typeface="Consolas"/>
              </a:rPr>
            </a:br>
            <a:r>
              <a:rPr lang="en-US" sz="1100" b="1" dirty="0" smtClean="0">
                <a:latin typeface="Consolas"/>
                <a:cs typeface="Consolas"/>
              </a:rPr>
              <a:t>  </a:t>
            </a:r>
            <a:r>
              <a:rPr lang="en-US" sz="1100" b="1" dirty="0" err="1" smtClean="0">
                <a:latin typeface="Consolas"/>
                <a:cs typeface="Consolas"/>
              </a:rPr>
              <a:t>res.send</a:t>
            </a:r>
            <a:r>
              <a:rPr lang="en-US" sz="1100" b="1" dirty="0" smtClean="0">
                <a:latin typeface="Consolas"/>
                <a:cs typeface="Consolas"/>
              </a:rPr>
              <a:t>('&lt;html&gt;&lt;head&gt;&lt;title&gt;'+</a:t>
            </a:r>
          </a:p>
          <a:p>
            <a:pPr algn="l">
              <a:spcBef>
                <a:spcPts val="0"/>
              </a:spcBef>
            </a:pPr>
            <a:r>
              <a:rPr lang="en-US" sz="1100" b="1" dirty="0" smtClean="0">
                <a:latin typeface="Consolas"/>
                <a:cs typeface="Consolas"/>
              </a:rPr>
              <a:t>    'Lookup result&lt;/title&gt;&lt;/head&gt;'+</a:t>
            </a:r>
          </a:p>
          <a:p>
            <a:pPr algn="l">
              <a:spcBef>
                <a:spcPts val="0"/>
              </a:spcBef>
            </a:pPr>
            <a:r>
              <a:rPr lang="en-US" sz="1100" b="1" dirty="0" smtClean="0">
                <a:latin typeface="Consolas"/>
                <a:cs typeface="Consolas"/>
              </a:rPr>
              <a:t>    '&lt;body&gt;&lt;h1&gt;Search result&lt;/h1&gt;'+</a:t>
            </a:r>
            <a:br>
              <a:rPr lang="en-US" sz="1100" b="1" dirty="0" smtClean="0">
                <a:latin typeface="Consolas"/>
                <a:cs typeface="Consolas"/>
              </a:rPr>
            </a:br>
            <a:r>
              <a:rPr lang="en-US" sz="1100" b="1" dirty="0" smtClean="0">
                <a:latin typeface="Consolas"/>
                <a:cs typeface="Consolas"/>
              </a:rPr>
              <a:t>    </a:t>
            </a:r>
            <a:r>
              <a:rPr lang="en-US" sz="1100" b="1" dirty="0" err="1" smtClean="0">
                <a:latin typeface="Consolas"/>
                <a:cs typeface="Consolas"/>
              </a:rPr>
              <a:t>req.param</a:t>
            </a:r>
            <a:r>
              <a:rPr lang="en-US" sz="1100" b="1" dirty="0" smtClean="0">
                <a:latin typeface="Consolas"/>
                <a:cs typeface="Consolas"/>
              </a:rPr>
              <a:t>('word')+' means '+</a:t>
            </a:r>
            <a:br>
              <a:rPr lang="en-US" sz="1100" b="1" dirty="0" smtClean="0">
                <a:latin typeface="Consolas"/>
                <a:cs typeface="Consolas"/>
              </a:rPr>
            </a:br>
            <a:r>
              <a:rPr lang="en-US" sz="1100" b="1" dirty="0" smtClean="0">
                <a:latin typeface="Consolas"/>
                <a:cs typeface="Consolas"/>
              </a:rPr>
              <a:t>    +</a:t>
            </a:r>
            <a:r>
              <a:rPr lang="en-US" sz="1100" b="1" dirty="0" err="1" smtClean="0">
                <a:latin typeface="Consolas"/>
                <a:cs typeface="Consolas"/>
              </a:rPr>
              <a:t>lookupWord</a:t>
            </a:r>
            <a:r>
              <a:rPr lang="en-US" sz="1100" b="1" dirty="0" smtClean="0">
                <a:latin typeface="Consolas"/>
                <a:cs typeface="Consolas"/>
              </a:rPr>
              <a:t>(</a:t>
            </a:r>
            <a:r>
              <a:rPr lang="en-US" sz="1100" b="1" dirty="0" err="1" smtClean="0">
                <a:latin typeface="Consolas"/>
                <a:cs typeface="Consolas"/>
              </a:rPr>
              <a:t>req.param</a:t>
            </a:r>
            <a:r>
              <a:rPr lang="en-US" sz="1100" b="1" dirty="0" smtClean="0">
                <a:latin typeface="Consolas"/>
                <a:cs typeface="Consolas"/>
              </a:rPr>
              <a:t>('word')));</a:t>
            </a:r>
          </a:p>
          <a:p>
            <a:pPr algn="l">
              <a:spcBef>
                <a:spcPts val="0"/>
              </a:spcBef>
            </a:pPr>
            <a:r>
              <a:rPr lang="en-US" sz="1100" b="1" dirty="0" smtClean="0">
                <a:latin typeface="Consolas"/>
                <a:cs typeface="Consolas"/>
              </a:rPr>
              <a:t>  );</a:t>
            </a:r>
            <a:br>
              <a:rPr lang="en-US" sz="1100" b="1" dirty="0" smtClean="0">
                <a:latin typeface="Consolas"/>
                <a:cs typeface="Consolas"/>
              </a:rPr>
            </a:br>
            <a:r>
              <a:rPr lang="en-US" sz="1100" b="1" dirty="0" smtClean="0">
                <a:latin typeface="Consolas"/>
                <a:cs typeface="Consolas"/>
              </a:rPr>
              <a:t>}); </a:t>
            </a:r>
          </a:p>
        </p:txBody>
      </p:sp>
      <p:sp>
        <p:nvSpPr>
          <p:cNvPr id="7" name="TextBox 6"/>
          <p:cNvSpPr txBox="1"/>
          <p:nvPr/>
        </p:nvSpPr>
        <p:spPr>
          <a:xfrm>
            <a:off x="5413275" y="1475438"/>
            <a:ext cx="2976746" cy="769441"/>
          </a:xfrm>
          <a:prstGeom prst="rect">
            <a:avLst/>
          </a:prstGeom>
          <a:noFill/>
          <a:ln w="3175">
            <a:solidFill>
              <a:schemeClr val="tx1"/>
            </a:solidFill>
          </a:ln>
        </p:spPr>
        <p:txBody>
          <a:bodyPr wrap="none" rtlCol="0">
            <a:spAutoFit/>
          </a:bodyPr>
          <a:lstStyle/>
          <a:p>
            <a:pPr algn="l">
              <a:spcBef>
                <a:spcPts val="0"/>
              </a:spcBef>
            </a:pPr>
            <a:r>
              <a:rPr lang="en-US" sz="1100" b="1" smtClean="0">
                <a:latin typeface="Consolas"/>
                <a:cs typeface="Consolas"/>
              </a:rPr>
              <a:t>...</a:t>
            </a:r>
          </a:p>
          <a:p>
            <a:pPr algn="l">
              <a:spcBef>
                <a:spcPts val="0"/>
              </a:spcBef>
            </a:pPr>
            <a:r>
              <a:rPr lang="en-US" sz="1100" b="1" smtClean="0">
                <a:latin typeface="Consolas"/>
                <a:cs typeface="Consolas"/>
              </a:rPr>
              <a:t> w = req.param('word'); </a:t>
            </a:r>
            <a:br>
              <a:rPr lang="en-US" sz="1100" b="1" smtClean="0">
                <a:latin typeface="Consolas"/>
                <a:cs typeface="Consolas"/>
              </a:rPr>
            </a:br>
            <a:r>
              <a:rPr lang="en-US" sz="1100" b="1" smtClean="0">
                <a:latin typeface="Consolas"/>
                <a:cs typeface="Consolas"/>
              </a:rPr>
              <a:t> res.render('results.ejs', </a:t>
            </a:r>
            <a:br>
              <a:rPr lang="en-US" sz="1100" b="1" smtClean="0">
                <a:latin typeface="Consolas"/>
                <a:cs typeface="Consolas"/>
              </a:rPr>
            </a:br>
            <a:r>
              <a:rPr lang="en-US" sz="1100" b="1" smtClean="0">
                <a:latin typeface="Consolas"/>
                <a:cs typeface="Consolas"/>
              </a:rPr>
              <a:t>  {blank1:w, blank2:lookupWord(w)});</a:t>
            </a:r>
          </a:p>
        </p:txBody>
      </p:sp>
      <p:sp>
        <p:nvSpPr>
          <p:cNvPr id="8" name="TextBox 7"/>
          <p:cNvSpPr txBox="1"/>
          <p:nvPr/>
        </p:nvSpPr>
        <p:spPr>
          <a:xfrm>
            <a:off x="5394852" y="2361368"/>
            <a:ext cx="3286977" cy="600164"/>
          </a:xfrm>
          <a:prstGeom prst="rect">
            <a:avLst/>
          </a:prstGeom>
          <a:noFill/>
          <a:ln w="3175">
            <a:solidFill>
              <a:schemeClr val="tx1"/>
            </a:solidFill>
          </a:ln>
        </p:spPr>
        <p:txBody>
          <a:bodyPr wrap="none" rtlCol="0">
            <a:spAutoFit/>
          </a:bodyPr>
          <a:lstStyle/>
          <a:p>
            <a:pPr algn="l">
              <a:spcBef>
                <a:spcPts val="0"/>
              </a:spcBef>
            </a:pPr>
            <a:r>
              <a:rPr lang="en-US" sz="1100" b="1" smtClean="0">
                <a:latin typeface="Consolas"/>
                <a:cs typeface="Consolas"/>
              </a:rPr>
              <a:t>&lt;html&gt;&lt;head&gt;&lt;title&gt;Lookup result&lt;/title&gt;</a:t>
            </a:r>
            <a:br>
              <a:rPr lang="en-US" sz="1100" b="1" smtClean="0">
                <a:latin typeface="Consolas"/>
                <a:cs typeface="Consolas"/>
              </a:rPr>
            </a:br>
            <a:r>
              <a:rPr lang="en-US" sz="1100" b="1" smtClean="0">
                <a:latin typeface="Consolas"/>
                <a:cs typeface="Consolas"/>
              </a:rPr>
              <a:t>&lt;/head&gt;&lt;body&gt;&lt;h1&gt;Search result&lt;/h1&gt;</a:t>
            </a:r>
            <a:br>
              <a:rPr lang="en-US" sz="1100" b="1" smtClean="0">
                <a:latin typeface="Consolas"/>
                <a:cs typeface="Consolas"/>
              </a:rPr>
            </a:br>
            <a:r>
              <a:rPr lang="en-US" sz="1100" b="1" smtClean="0">
                <a:latin typeface="Consolas"/>
                <a:cs typeface="Consolas"/>
              </a:rPr>
              <a:t>&lt;% =blank1 %&gt; means &lt;% =blank2 %&gt;</a:t>
            </a:r>
          </a:p>
        </p:txBody>
      </p:sp>
      <p:sp>
        <p:nvSpPr>
          <p:cNvPr id="9" name="Right Arrow 8"/>
          <p:cNvSpPr/>
          <p:nvPr/>
        </p:nvSpPr>
        <p:spPr bwMode="auto">
          <a:xfrm>
            <a:off x="4772967" y="2090057"/>
            <a:ext cx="422031" cy="341644"/>
          </a:xfrm>
          <a:prstGeom prst="rightArrow">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3955435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do the pieces fit together?</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75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Rounded Rectangle 5"/>
          <p:cNvSpPr/>
          <p:nvPr/>
        </p:nvSpPr>
        <p:spPr bwMode="auto">
          <a:xfrm>
            <a:off x="1053296" y="4039436"/>
            <a:ext cx="4838218" cy="2132795"/>
          </a:xfrm>
          <a:prstGeom prst="roundRect">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 name="TextBox 6"/>
          <p:cNvSpPr txBox="1"/>
          <p:nvPr/>
        </p:nvSpPr>
        <p:spPr>
          <a:xfrm>
            <a:off x="2106879" y="6149084"/>
            <a:ext cx="2743573" cy="338554"/>
          </a:xfrm>
          <a:prstGeom prst="rect">
            <a:avLst/>
          </a:prstGeom>
          <a:noFill/>
        </p:spPr>
        <p:txBody>
          <a:bodyPr wrap="none" rtlCol="0">
            <a:spAutoFit/>
          </a:bodyPr>
          <a:lstStyle/>
          <a:p>
            <a:r>
              <a:rPr lang="en-US" sz="1600" smtClean="0"/>
              <a:t>Your VM/laptop/lab machine</a:t>
            </a:r>
            <a:endParaRPr lang="en-US" sz="1600"/>
          </a:p>
        </p:txBody>
      </p:sp>
      <p:pic>
        <p:nvPicPr>
          <p:cNvPr id="17" name="Picture 16" descr="screen2.JPG"/>
          <p:cNvPicPr>
            <a:picLocks noChangeAspect="1"/>
          </p:cNvPicPr>
          <p:nvPr/>
        </p:nvPicPr>
        <p:blipFill>
          <a:blip r:embed="rId2" cstate="print"/>
          <a:stretch>
            <a:fillRect/>
          </a:stretch>
        </p:blipFill>
        <p:spPr>
          <a:xfrm>
            <a:off x="1411504" y="4424455"/>
            <a:ext cx="1736810" cy="1224890"/>
          </a:xfrm>
          <a:prstGeom prst="rect">
            <a:avLst/>
          </a:prstGeom>
        </p:spPr>
      </p:pic>
      <p:sp>
        <p:nvSpPr>
          <p:cNvPr id="18" name="TextBox 17"/>
          <p:cNvSpPr txBox="1"/>
          <p:nvPr/>
        </p:nvSpPr>
        <p:spPr>
          <a:xfrm>
            <a:off x="1810592" y="5605072"/>
            <a:ext cx="915635" cy="338554"/>
          </a:xfrm>
          <a:prstGeom prst="rect">
            <a:avLst/>
          </a:prstGeom>
          <a:noFill/>
        </p:spPr>
        <p:txBody>
          <a:bodyPr wrap="none" rtlCol="0">
            <a:spAutoFit/>
          </a:bodyPr>
          <a:lstStyle/>
          <a:p>
            <a:r>
              <a:rPr lang="en-US" sz="1600" smtClean="0"/>
              <a:t>Browser</a:t>
            </a:r>
            <a:endParaRPr lang="en-US" sz="1600"/>
          </a:p>
        </p:txBody>
      </p:sp>
      <p:sp>
        <p:nvSpPr>
          <p:cNvPr id="19" name="TextBox 18"/>
          <p:cNvSpPr txBox="1"/>
          <p:nvPr/>
        </p:nvSpPr>
        <p:spPr>
          <a:xfrm>
            <a:off x="3792785" y="4355006"/>
            <a:ext cx="1369185" cy="523220"/>
          </a:xfrm>
          <a:prstGeom prst="rect">
            <a:avLst/>
          </a:prstGeom>
          <a:noFill/>
          <a:ln>
            <a:solidFill>
              <a:schemeClr val="tx1"/>
            </a:solidFill>
          </a:ln>
        </p:spPr>
        <p:txBody>
          <a:bodyPr wrap="none" rtlCol="0">
            <a:spAutoFit/>
          </a:bodyPr>
          <a:lstStyle/>
          <a:p>
            <a:pPr algn="l"/>
            <a:r>
              <a:rPr lang="en-US" sz="1400" b="1" smtClean="0">
                <a:latin typeface="Consolas"/>
                <a:cs typeface="Consolas"/>
              </a:rPr>
              <a:t>&lt;html&gt;&lt;head&gt;</a:t>
            </a:r>
            <a:br>
              <a:rPr lang="en-US" sz="1400" b="1" smtClean="0">
                <a:latin typeface="Consolas"/>
                <a:cs typeface="Consolas"/>
              </a:rPr>
            </a:br>
            <a:r>
              <a:rPr lang="en-US" sz="1400" b="1" smtClean="0">
                <a:latin typeface="Consolas"/>
                <a:cs typeface="Consolas"/>
              </a:rPr>
              <a:t>&lt;body&gt;…</a:t>
            </a:r>
            <a:endParaRPr lang="en-US" sz="1400" b="1">
              <a:latin typeface="Consolas"/>
              <a:cs typeface="Consolas"/>
            </a:endParaRPr>
          </a:p>
        </p:txBody>
      </p:sp>
      <p:sp>
        <p:nvSpPr>
          <p:cNvPr id="20" name="TextBox 19"/>
          <p:cNvSpPr txBox="1"/>
          <p:nvPr/>
        </p:nvSpPr>
        <p:spPr>
          <a:xfrm>
            <a:off x="3982835" y="4055993"/>
            <a:ext cx="1089144" cy="338554"/>
          </a:xfrm>
          <a:prstGeom prst="rect">
            <a:avLst/>
          </a:prstGeom>
          <a:noFill/>
        </p:spPr>
        <p:txBody>
          <a:bodyPr wrap="none" rtlCol="0">
            <a:spAutoFit/>
          </a:bodyPr>
          <a:lstStyle/>
          <a:p>
            <a:r>
              <a:rPr lang="en-US" sz="1600" smtClean="0"/>
              <a:t>Web page</a:t>
            </a:r>
            <a:endParaRPr lang="en-US" sz="1600"/>
          </a:p>
        </p:txBody>
      </p:sp>
      <p:sp>
        <p:nvSpPr>
          <p:cNvPr id="22" name="TextBox 21"/>
          <p:cNvSpPr txBox="1"/>
          <p:nvPr/>
        </p:nvSpPr>
        <p:spPr>
          <a:xfrm>
            <a:off x="3424322" y="5051415"/>
            <a:ext cx="2060154" cy="738664"/>
          </a:xfrm>
          <a:prstGeom prst="rect">
            <a:avLst/>
          </a:prstGeom>
          <a:noFill/>
          <a:ln>
            <a:solidFill>
              <a:schemeClr val="tx1"/>
            </a:solidFill>
          </a:ln>
        </p:spPr>
        <p:txBody>
          <a:bodyPr wrap="none" rtlCol="0">
            <a:spAutoFit/>
          </a:bodyPr>
          <a:lstStyle/>
          <a:p>
            <a:pPr algn="l"/>
            <a:r>
              <a:rPr lang="en-US" sz="1400" b="1" smtClean="0">
                <a:latin typeface="Consolas"/>
                <a:cs typeface="Consolas"/>
              </a:rPr>
              <a:t>function foo() {</a:t>
            </a:r>
            <a:br>
              <a:rPr lang="en-US" sz="1400" b="1" smtClean="0">
                <a:latin typeface="Consolas"/>
                <a:cs typeface="Consolas"/>
              </a:rPr>
            </a:br>
            <a:r>
              <a:rPr lang="en-US" sz="1400" b="1" smtClean="0">
                <a:latin typeface="Consolas"/>
                <a:cs typeface="Consolas"/>
              </a:rPr>
              <a:t>$("#id").html("x");</a:t>
            </a:r>
            <a:br>
              <a:rPr lang="en-US" sz="1400" b="1" smtClean="0">
                <a:latin typeface="Consolas"/>
                <a:cs typeface="Consolas"/>
              </a:rPr>
            </a:br>
            <a:r>
              <a:rPr lang="en-US" sz="1400" b="1" smtClean="0">
                <a:latin typeface="Consolas"/>
                <a:cs typeface="Consolas"/>
              </a:rPr>
              <a:t>}</a:t>
            </a:r>
            <a:endParaRPr lang="en-US" sz="1400" b="1">
              <a:latin typeface="Consolas"/>
              <a:cs typeface="Consolas"/>
            </a:endParaRPr>
          </a:p>
        </p:txBody>
      </p:sp>
      <p:sp>
        <p:nvSpPr>
          <p:cNvPr id="23" name="TextBox 22"/>
          <p:cNvSpPr txBox="1"/>
          <p:nvPr/>
        </p:nvSpPr>
        <p:spPr>
          <a:xfrm>
            <a:off x="3582508" y="5747826"/>
            <a:ext cx="1847365" cy="338554"/>
          </a:xfrm>
          <a:prstGeom prst="rect">
            <a:avLst/>
          </a:prstGeom>
          <a:noFill/>
        </p:spPr>
        <p:txBody>
          <a:bodyPr wrap="none" rtlCol="0">
            <a:spAutoFit/>
          </a:bodyPr>
          <a:lstStyle/>
          <a:p>
            <a:r>
              <a:rPr lang="en-US" sz="1600" smtClean="0"/>
              <a:t>Script on the page</a:t>
            </a:r>
            <a:endParaRPr lang="en-US" sz="1600"/>
          </a:p>
        </p:txBody>
      </p:sp>
      <p:sp>
        <p:nvSpPr>
          <p:cNvPr id="24" name="Freeform 23"/>
          <p:cNvSpPr/>
          <p:nvPr/>
        </p:nvSpPr>
        <p:spPr bwMode="auto">
          <a:xfrm>
            <a:off x="5104436" y="4690672"/>
            <a:ext cx="910541" cy="567159"/>
          </a:xfrm>
          <a:custGeom>
            <a:avLst/>
            <a:gdLst>
              <a:gd name="connsiteX0" fmla="*/ 347240 w 567159"/>
              <a:gd name="connsiteY0" fmla="*/ 520861 h 520861"/>
              <a:gd name="connsiteX1" fmla="*/ 509286 w 567159"/>
              <a:gd name="connsiteY1" fmla="*/ 185195 h 520861"/>
              <a:gd name="connsiteX2" fmla="*/ 0 w 567159"/>
              <a:gd name="connsiteY2" fmla="*/ 0 h 520861"/>
              <a:gd name="connsiteX0" fmla="*/ 249213 w 550821"/>
              <a:gd name="connsiteY0" fmla="*/ 447757 h 447757"/>
              <a:gd name="connsiteX1" fmla="*/ 509286 w 550821"/>
              <a:gd name="connsiteY1" fmla="*/ 185195 h 447757"/>
              <a:gd name="connsiteX2" fmla="*/ 0 w 550821"/>
              <a:gd name="connsiteY2" fmla="*/ 0 h 447757"/>
            </a:gdLst>
            <a:ahLst/>
            <a:cxnLst>
              <a:cxn ang="0">
                <a:pos x="connsiteX0" y="connsiteY0"/>
              </a:cxn>
              <a:cxn ang="0">
                <a:pos x="connsiteX1" y="connsiteY1"/>
              </a:cxn>
              <a:cxn ang="0">
                <a:pos x="connsiteX2" y="connsiteY2"/>
              </a:cxn>
            </a:cxnLst>
            <a:rect l="l" t="t" r="r" b="b"/>
            <a:pathLst>
              <a:path w="550821" h="447757">
                <a:moveTo>
                  <a:pt x="249213" y="447757"/>
                </a:moveTo>
                <a:cubicBezTo>
                  <a:pt x="359172" y="323329"/>
                  <a:pt x="550821" y="259821"/>
                  <a:pt x="509286" y="185195"/>
                </a:cubicBezTo>
                <a:cubicBezTo>
                  <a:pt x="467751" y="110569"/>
                  <a:pt x="225706" y="49192"/>
                  <a:pt x="0" y="0"/>
                </a:cubicBezTo>
              </a:path>
            </a:pathLst>
          </a:custGeom>
          <a:noFill/>
          <a:ln w="19050" cap="flat" cmpd="sng" algn="ctr">
            <a:solidFill>
              <a:srgbClr val="FF0000"/>
            </a:solidFill>
            <a:prstDash val="solid"/>
            <a:round/>
            <a:headEnd type="none" w="med" len="med"/>
            <a:tailEnd type="stealth" w="med" len="med"/>
          </a:ln>
          <a:effectLst/>
        </p:spPr>
        <p:txBody>
          <a:bodyPr rtlCol="0" anchor="ctr"/>
          <a:lstStyle/>
          <a:p>
            <a:pPr algn="ctr"/>
            <a:endParaRPr lang="en-US"/>
          </a:p>
        </p:txBody>
      </p:sp>
      <p:sp>
        <p:nvSpPr>
          <p:cNvPr id="25" name="TextBox 24"/>
          <p:cNvSpPr txBox="1"/>
          <p:nvPr/>
        </p:nvSpPr>
        <p:spPr>
          <a:xfrm>
            <a:off x="5869485" y="4679098"/>
            <a:ext cx="969560" cy="584775"/>
          </a:xfrm>
          <a:prstGeom prst="rect">
            <a:avLst/>
          </a:prstGeom>
          <a:noFill/>
        </p:spPr>
        <p:txBody>
          <a:bodyPr wrap="none" rtlCol="0">
            <a:spAutoFit/>
          </a:bodyPr>
          <a:lstStyle/>
          <a:p>
            <a:r>
              <a:rPr lang="en-US" sz="1600" smtClean="0">
                <a:solidFill>
                  <a:srgbClr val="FF0000"/>
                </a:solidFill>
              </a:rPr>
              <a:t>DOM</a:t>
            </a:r>
            <a:br>
              <a:rPr lang="en-US" sz="1600" smtClean="0">
                <a:solidFill>
                  <a:srgbClr val="FF0000"/>
                </a:solidFill>
              </a:rPr>
            </a:br>
            <a:r>
              <a:rPr lang="en-US" sz="1600" smtClean="0">
                <a:solidFill>
                  <a:srgbClr val="FF0000"/>
                </a:solidFill>
              </a:rPr>
              <a:t>accesses</a:t>
            </a:r>
            <a:endParaRPr lang="en-US" sz="1600">
              <a:solidFill>
                <a:srgbClr val="FF0000"/>
              </a:solidFill>
            </a:endParaRPr>
          </a:p>
        </p:txBody>
      </p:sp>
      <p:cxnSp>
        <p:nvCxnSpPr>
          <p:cNvPr id="27" name="Straight Connector 26"/>
          <p:cNvCxnSpPr/>
          <p:nvPr/>
        </p:nvCxnSpPr>
        <p:spPr bwMode="auto">
          <a:xfrm flipH="1">
            <a:off x="3136739" y="4343432"/>
            <a:ext cx="659757" cy="104172"/>
          </a:xfrm>
          <a:prstGeom prst="line">
            <a:avLst/>
          </a:prstGeom>
          <a:solidFill>
            <a:schemeClr val="accent1"/>
          </a:solidFill>
          <a:ln w="3175" cap="flat" cmpd="sng" algn="ctr">
            <a:solidFill>
              <a:schemeClr val="bg2"/>
            </a:solidFill>
            <a:prstDash val="sysDash"/>
            <a:round/>
            <a:headEnd type="none" w="med" len="med"/>
            <a:tailEnd type="none" w="med" len="med"/>
          </a:ln>
          <a:effectLst/>
        </p:spPr>
      </p:cxnSp>
      <p:cxnSp>
        <p:nvCxnSpPr>
          <p:cNvPr id="28" name="Straight Connector 27"/>
          <p:cNvCxnSpPr/>
          <p:nvPr/>
        </p:nvCxnSpPr>
        <p:spPr bwMode="auto">
          <a:xfrm flipH="1" flipV="1">
            <a:off x="3159889" y="4771695"/>
            <a:ext cx="636608" cy="104173"/>
          </a:xfrm>
          <a:prstGeom prst="line">
            <a:avLst/>
          </a:prstGeom>
          <a:solidFill>
            <a:schemeClr val="accent1"/>
          </a:solidFill>
          <a:ln w="3175" cap="flat" cmpd="sng" algn="ctr">
            <a:solidFill>
              <a:schemeClr val="bg2"/>
            </a:solidFill>
            <a:prstDash val="sysDash"/>
            <a:round/>
            <a:headEnd type="none" w="med" len="med"/>
            <a:tailEnd type="none" w="med" len="med"/>
          </a:ln>
          <a:effectLst/>
        </p:spPr>
      </p:cxnSp>
      <p:cxnSp>
        <p:nvCxnSpPr>
          <p:cNvPr id="32" name="Straight Connector 31"/>
          <p:cNvCxnSpPr/>
          <p:nvPr/>
        </p:nvCxnSpPr>
        <p:spPr bwMode="auto">
          <a:xfrm flipH="1">
            <a:off x="3136739" y="5061062"/>
            <a:ext cx="277793" cy="104172"/>
          </a:xfrm>
          <a:prstGeom prst="line">
            <a:avLst/>
          </a:prstGeom>
          <a:solidFill>
            <a:schemeClr val="accent1"/>
          </a:solidFill>
          <a:ln w="3175" cap="flat" cmpd="sng" algn="ctr">
            <a:solidFill>
              <a:schemeClr val="bg2"/>
            </a:solidFill>
            <a:prstDash val="sysDash"/>
            <a:round/>
            <a:headEnd type="none" w="med" len="med"/>
            <a:tailEnd type="none" w="med" len="med"/>
          </a:ln>
          <a:effectLst/>
        </p:spPr>
      </p:cxnSp>
      <p:cxnSp>
        <p:nvCxnSpPr>
          <p:cNvPr id="35" name="Straight Connector 34"/>
          <p:cNvCxnSpPr/>
          <p:nvPr/>
        </p:nvCxnSpPr>
        <p:spPr bwMode="auto">
          <a:xfrm flipH="1" flipV="1">
            <a:off x="3136739" y="5639796"/>
            <a:ext cx="312517" cy="150471"/>
          </a:xfrm>
          <a:prstGeom prst="line">
            <a:avLst/>
          </a:prstGeom>
          <a:solidFill>
            <a:schemeClr val="accent1"/>
          </a:solidFill>
          <a:ln w="3175" cap="flat" cmpd="sng" algn="ctr">
            <a:solidFill>
              <a:schemeClr val="bg2"/>
            </a:solidFill>
            <a:prstDash val="sysDash"/>
            <a:round/>
            <a:headEnd type="none" w="med" len="med"/>
            <a:tailEnd type="none" w="med" len="med"/>
          </a:ln>
          <a:effectLst/>
        </p:spPr>
      </p:cxnSp>
      <p:pic>
        <p:nvPicPr>
          <p:cNvPr id="39" name="Picture 38" descr="js_icon.JPG"/>
          <p:cNvPicPr>
            <a:picLocks noChangeAspect="1"/>
          </p:cNvPicPr>
          <p:nvPr/>
        </p:nvPicPr>
        <p:blipFill>
          <a:blip r:embed="rId3" cstate="print"/>
          <a:stretch>
            <a:fillRect/>
          </a:stretch>
        </p:blipFill>
        <p:spPr>
          <a:xfrm>
            <a:off x="1972582" y="2142932"/>
            <a:ext cx="614960" cy="633595"/>
          </a:xfrm>
          <a:prstGeom prst="rect">
            <a:avLst/>
          </a:prstGeom>
        </p:spPr>
      </p:pic>
      <p:sp>
        <p:nvSpPr>
          <p:cNvPr id="40" name="TextBox 39"/>
          <p:cNvSpPr txBox="1"/>
          <p:nvPr/>
        </p:nvSpPr>
        <p:spPr>
          <a:xfrm>
            <a:off x="1922067" y="1873700"/>
            <a:ext cx="762132" cy="338554"/>
          </a:xfrm>
          <a:prstGeom prst="rect">
            <a:avLst/>
          </a:prstGeom>
          <a:noFill/>
        </p:spPr>
        <p:txBody>
          <a:bodyPr wrap="none" rtlCol="0">
            <a:spAutoFit/>
          </a:bodyPr>
          <a:lstStyle/>
          <a:p>
            <a:r>
              <a:rPr lang="en-US" sz="1600" smtClean="0"/>
              <a:t>Server</a:t>
            </a:r>
            <a:endParaRPr lang="en-US" sz="1600"/>
          </a:p>
        </p:txBody>
      </p:sp>
      <p:cxnSp>
        <p:nvCxnSpPr>
          <p:cNvPr id="42" name="Straight Arrow Connector 41"/>
          <p:cNvCxnSpPr>
            <a:stCxn id="39" idx="2"/>
            <a:endCxn id="17" idx="0"/>
          </p:cNvCxnSpPr>
          <p:nvPr/>
        </p:nvCxnSpPr>
        <p:spPr bwMode="auto">
          <a:xfrm flipH="1">
            <a:off x="2279909" y="2776527"/>
            <a:ext cx="153" cy="164792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6" name="TextBox 45"/>
          <p:cNvSpPr txBox="1"/>
          <p:nvPr/>
        </p:nvSpPr>
        <p:spPr>
          <a:xfrm>
            <a:off x="3495702" y="2062754"/>
            <a:ext cx="1862734" cy="738664"/>
          </a:xfrm>
          <a:prstGeom prst="rect">
            <a:avLst/>
          </a:prstGeom>
          <a:noFill/>
          <a:ln>
            <a:solidFill>
              <a:schemeClr val="tx1"/>
            </a:solidFill>
          </a:ln>
        </p:spPr>
        <p:txBody>
          <a:bodyPr wrap="none" rtlCol="0">
            <a:spAutoFit/>
          </a:bodyPr>
          <a:lstStyle/>
          <a:p>
            <a:pPr algn="l"/>
            <a:r>
              <a:rPr lang="en-US" sz="1400" b="1" smtClean="0">
                <a:latin typeface="Consolas"/>
                <a:cs typeface="Consolas"/>
              </a:rPr>
              <a:t>require('http');</a:t>
            </a:r>
            <a:br>
              <a:rPr lang="en-US" sz="1400" b="1" smtClean="0">
                <a:latin typeface="Consolas"/>
                <a:cs typeface="Consolas"/>
              </a:rPr>
            </a:br>
            <a:r>
              <a:rPr lang="en-US" sz="1400" b="1" smtClean="0">
                <a:latin typeface="Consolas"/>
                <a:cs typeface="Consolas"/>
              </a:rPr>
              <a:t>http.createServer</a:t>
            </a:r>
            <a:br>
              <a:rPr lang="en-US" sz="1400" b="1" smtClean="0">
                <a:latin typeface="Consolas"/>
                <a:cs typeface="Consolas"/>
              </a:rPr>
            </a:br>
            <a:r>
              <a:rPr lang="en-US" sz="1400" b="1" smtClean="0">
                <a:latin typeface="Consolas"/>
                <a:cs typeface="Consolas"/>
              </a:rPr>
              <a:t>(…)</a:t>
            </a:r>
            <a:endParaRPr lang="en-US" sz="1400" b="1">
              <a:latin typeface="Consolas"/>
              <a:cs typeface="Consolas"/>
            </a:endParaRPr>
          </a:p>
        </p:txBody>
      </p:sp>
      <p:sp>
        <p:nvSpPr>
          <p:cNvPr id="47" name="TextBox 46"/>
          <p:cNvSpPr txBox="1"/>
          <p:nvPr/>
        </p:nvSpPr>
        <p:spPr>
          <a:xfrm>
            <a:off x="3890639" y="1750239"/>
            <a:ext cx="1254254" cy="338554"/>
          </a:xfrm>
          <a:prstGeom prst="rect">
            <a:avLst/>
          </a:prstGeom>
          <a:noFill/>
        </p:spPr>
        <p:txBody>
          <a:bodyPr wrap="none" rtlCol="0">
            <a:spAutoFit/>
          </a:bodyPr>
          <a:lstStyle/>
          <a:p>
            <a:r>
              <a:rPr lang="en-US" sz="1600" smtClean="0"/>
              <a:t>Server code</a:t>
            </a:r>
            <a:endParaRPr lang="en-US" sz="1600"/>
          </a:p>
        </p:txBody>
      </p:sp>
      <p:cxnSp>
        <p:nvCxnSpPr>
          <p:cNvPr id="48" name="Straight Connector 47"/>
          <p:cNvCxnSpPr/>
          <p:nvPr/>
        </p:nvCxnSpPr>
        <p:spPr bwMode="auto">
          <a:xfrm flipH="1">
            <a:off x="2559935" y="2070470"/>
            <a:ext cx="947194" cy="210273"/>
          </a:xfrm>
          <a:prstGeom prst="line">
            <a:avLst/>
          </a:prstGeom>
          <a:solidFill>
            <a:schemeClr val="accent1"/>
          </a:solidFill>
          <a:ln w="3175" cap="flat" cmpd="sng" algn="ctr">
            <a:solidFill>
              <a:schemeClr val="bg2"/>
            </a:solidFill>
            <a:prstDash val="sysDash"/>
            <a:round/>
            <a:headEnd type="none" w="med" len="med"/>
            <a:tailEnd type="none" w="med" len="med"/>
          </a:ln>
          <a:effectLst/>
        </p:spPr>
      </p:cxnSp>
      <p:cxnSp>
        <p:nvCxnSpPr>
          <p:cNvPr id="50" name="Straight Connector 49"/>
          <p:cNvCxnSpPr/>
          <p:nvPr/>
        </p:nvCxnSpPr>
        <p:spPr bwMode="auto">
          <a:xfrm flipH="1" flipV="1">
            <a:off x="2546431" y="2579756"/>
            <a:ext cx="960698" cy="219919"/>
          </a:xfrm>
          <a:prstGeom prst="line">
            <a:avLst/>
          </a:prstGeom>
          <a:solidFill>
            <a:schemeClr val="accent1"/>
          </a:solidFill>
          <a:ln w="3175" cap="flat" cmpd="sng" algn="ctr">
            <a:solidFill>
              <a:schemeClr val="bg2"/>
            </a:solidFill>
            <a:prstDash val="sysDash"/>
            <a:round/>
            <a:headEnd type="none" w="med" len="med"/>
            <a:tailEnd type="none" w="med" len="med"/>
          </a:ln>
          <a:effectLst/>
        </p:spPr>
      </p:cxnSp>
      <p:grpSp>
        <p:nvGrpSpPr>
          <p:cNvPr id="8" name="Group 14"/>
          <p:cNvGrpSpPr/>
          <p:nvPr/>
        </p:nvGrpSpPr>
        <p:grpSpPr>
          <a:xfrm>
            <a:off x="7338014" y="2021649"/>
            <a:ext cx="1655180" cy="613849"/>
            <a:chOff x="6840638" y="2710406"/>
            <a:chExt cx="2158684" cy="800581"/>
          </a:xfrm>
        </p:grpSpPr>
        <p:sp>
          <p:nvSpPr>
            <p:cNvPr id="12" name="Flowchart: Magnetic Disk 11"/>
            <p:cNvSpPr/>
            <p:nvPr/>
          </p:nvSpPr>
          <p:spPr bwMode="auto">
            <a:xfrm>
              <a:off x="7085635" y="2710406"/>
              <a:ext cx="590309" cy="671331"/>
            </a:xfrm>
            <a:prstGeom prst="flowChartMagneticDisk">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3" name="Flowchart: Magnetic Disk 12"/>
            <p:cNvSpPr/>
            <p:nvPr/>
          </p:nvSpPr>
          <p:spPr bwMode="auto">
            <a:xfrm>
              <a:off x="7747329" y="2723910"/>
              <a:ext cx="590309" cy="671331"/>
            </a:xfrm>
            <a:prstGeom prst="flowChartMagneticDisk">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4" name="Flowchart: Magnetic Disk 13"/>
            <p:cNvSpPr/>
            <p:nvPr/>
          </p:nvSpPr>
          <p:spPr bwMode="auto">
            <a:xfrm>
              <a:off x="8409013" y="2725839"/>
              <a:ext cx="590309" cy="671331"/>
            </a:xfrm>
            <a:prstGeom prst="flowChartMagneticDisk">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Flowchart: Magnetic Disk 8"/>
            <p:cNvSpPr/>
            <p:nvPr/>
          </p:nvSpPr>
          <p:spPr bwMode="auto">
            <a:xfrm>
              <a:off x="6840638" y="2824223"/>
              <a:ext cx="590309" cy="671331"/>
            </a:xfrm>
            <a:prstGeom prst="flowChartMagneticDisk">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 name="Flowchart: Magnetic Disk 9"/>
            <p:cNvSpPr/>
            <p:nvPr/>
          </p:nvSpPr>
          <p:spPr bwMode="auto">
            <a:xfrm>
              <a:off x="7502332" y="2837727"/>
              <a:ext cx="590309" cy="671331"/>
            </a:xfrm>
            <a:prstGeom prst="flowChartMagneticDisk">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Flowchart: Magnetic Disk 10"/>
            <p:cNvSpPr/>
            <p:nvPr/>
          </p:nvSpPr>
          <p:spPr bwMode="auto">
            <a:xfrm>
              <a:off x="8164016" y="2839656"/>
              <a:ext cx="590309" cy="671331"/>
            </a:xfrm>
            <a:prstGeom prst="flowChartMagneticDisk">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sp>
        <p:nvSpPr>
          <p:cNvPr id="16" name="TextBox 15"/>
          <p:cNvSpPr txBox="1"/>
          <p:nvPr/>
        </p:nvSpPr>
        <p:spPr>
          <a:xfrm>
            <a:off x="7256200" y="2679476"/>
            <a:ext cx="1829925" cy="338554"/>
          </a:xfrm>
          <a:prstGeom prst="rect">
            <a:avLst/>
          </a:prstGeom>
          <a:noFill/>
        </p:spPr>
        <p:txBody>
          <a:bodyPr wrap="none" rtlCol="0">
            <a:spAutoFit/>
          </a:bodyPr>
          <a:lstStyle/>
          <a:p>
            <a:r>
              <a:rPr lang="en-US" sz="1600" smtClean="0"/>
              <a:t>Amazon SimpleDB</a:t>
            </a:r>
            <a:endParaRPr lang="en-US" sz="1600"/>
          </a:p>
        </p:txBody>
      </p:sp>
      <p:cxnSp>
        <p:nvCxnSpPr>
          <p:cNvPr id="56" name="Straight Connector 55"/>
          <p:cNvCxnSpPr>
            <a:endCxn id="9" idx="2"/>
          </p:cNvCxnSpPr>
          <p:nvPr/>
        </p:nvCxnSpPr>
        <p:spPr bwMode="auto">
          <a:xfrm flipV="1">
            <a:off x="5903089" y="2366292"/>
            <a:ext cx="1434925" cy="66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075" name="Picture 3" descr="C:\Users\Andreas Haeberlen\AppData\Local\Microsoft\Windows\Temporary Internet Files\Content.IE5\SFS2H6L3\MC900438064[1].png"/>
          <p:cNvPicPr>
            <a:picLocks noChangeAspect="1" noChangeArrowheads="1"/>
          </p:cNvPicPr>
          <p:nvPr/>
        </p:nvPicPr>
        <p:blipFill>
          <a:blip r:embed="rId4" cstate="print"/>
          <a:srcRect/>
          <a:stretch>
            <a:fillRect/>
          </a:stretch>
        </p:blipFill>
        <p:spPr bwMode="auto">
          <a:xfrm>
            <a:off x="1836303" y="3174484"/>
            <a:ext cx="839165" cy="839165"/>
          </a:xfrm>
          <a:prstGeom prst="rect">
            <a:avLst/>
          </a:prstGeom>
          <a:noFill/>
        </p:spPr>
      </p:pic>
      <p:sp>
        <p:nvSpPr>
          <p:cNvPr id="58" name="TextBox 57"/>
          <p:cNvSpPr txBox="1"/>
          <p:nvPr/>
        </p:nvSpPr>
        <p:spPr>
          <a:xfrm>
            <a:off x="2631403" y="3383263"/>
            <a:ext cx="914610" cy="338554"/>
          </a:xfrm>
          <a:prstGeom prst="rect">
            <a:avLst/>
          </a:prstGeom>
          <a:noFill/>
        </p:spPr>
        <p:txBody>
          <a:bodyPr wrap="none" rtlCol="0">
            <a:spAutoFit/>
          </a:bodyPr>
          <a:lstStyle/>
          <a:p>
            <a:r>
              <a:rPr lang="en-US" sz="1600" smtClean="0"/>
              <a:t>Internet</a:t>
            </a:r>
            <a:endParaRPr lang="en-US" sz="1600"/>
          </a:p>
        </p:txBody>
      </p:sp>
      <p:sp>
        <p:nvSpPr>
          <p:cNvPr id="38" name="Rounded Rectangle 37"/>
          <p:cNvSpPr/>
          <p:nvPr/>
        </p:nvSpPr>
        <p:spPr bwMode="auto">
          <a:xfrm>
            <a:off x="1054971" y="1688123"/>
            <a:ext cx="4838218" cy="1406769"/>
          </a:xfrm>
          <a:prstGeom prst="roundRect">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1" name="TextBox 40"/>
          <p:cNvSpPr txBox="1"/>
          <p:nvPr/>
        </p:nvSpPr>
        <p:spPr>
          <a:xfrm>
            <a:off x="1927370" y="1347648"/>
            <a:ext cx="3126049" cy="338554"/>
          </a:xfrm>
          <a:prstGeom prst="rect">
            <a:avLst/>
          </a:prstGeom>
          <a:noFill/>
        </p:spPr>
        <p:txBody>
          <a:bodyPr wrap="none" rtlCol="0">
            <a:spAutoFit/>
          </a:bodyPr>
          <a:lstStyle/>
          <a:p>
            <a:r>
              <a:rPr lang="en-US" sz="1600" smtClean="0"/>
              <a:t>Server machine (e.g., EC2 node)</a:t>
            </a:r>
            <a:endParaRPr lang="en-US" sz="1600"/>
          </a:p>
        </p:txBody>
      </p:sp>
    </p:spTree>
    <p:extLst>
      <p:ext uri="{BB962C8B-B14F-4D97-AF65-F5344CB8AC3E}">
        <p14:creationId xmlns:p14="http://schemas.microsoft.com/office/powerpoint/2010/main" val="41957896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par>
                                <p:cTn id="21" presetID="22" presetClass="entr" presetSubtype="8"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par>
                          <p:cTn id="43" fill="hold">
                            <p:stCondLst>
                              <p:cond delay="0"/>
                            </p:stCondLst>
                            <p:childTnLst>
                              <p:par>
                                <p:cTn id="44" presetID="22" presetClass="entr" presetSubtype="1"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up)">
                                      <p:cBhvr>
                                        <p:cTn id="46" dur="500"/>
                                        <p:tgtEl>
                                          <p:spTgt spid="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left)">
                                      <p:cBhvr>
                                        <p:cTn id="51" dur="500"/>
                                        <p:tgtEl>
                                          <p:spTgt spid="48"/>
                                        </p:tgtEl>
                                      </p:cBhvr>
                                    </p:animEffect>
                                  </p:childTnLst>
                                </p:cTn>
                              </p:par>
                              <p:par>
                                <p:cTn id="52" presetID="22" presetClass="entr" presetSubtype="8" fill="hold"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wipe(left)">
                                      <p:cBhvr>
                                        <p:cTn id="54" dur="500"/>
                                        <p:tgtEl>
                                          <p:spTgt spid="50"/>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4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2" grpId="0" animBg="1"/>
      <p:bldP spid="23" grpId="0"/>
      <p:bldP spid="24" grpId="0" animBg="1"/>
      <p:bldP spid="25" grpId="0"/>
      <p:bldP spid="40" grpId="0"/>
      <p:bldP spid="46" grpId="0" animBg="1"/>
      <p:bldP spid="4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structure the app</a:t>
            </a:r>
            <a:endParaRPr lang="en-US"/>
          </a:p>
        </p:txBody>
      </p:sp>
      <p:sp>
        <p:nvSpPr>
          <p:cNvPr id="3" name="Content Placeholder 2"/>
          <p:cNvSpPr>
            <a:spLocks noGrp="1"/>
          </p:cNvSpPr>
          <p:nvPr>
            <p:ph idx="1"/>
          </p:nvPr>
        </p:nvSpPr>
        <p:spPr/>
        <p:txBody>
          <a:bodyPr/>
          <a:lstStyle/>
          <a:p>
            <a:r>
              <a:rPr lang="en-US" smtClean="0"/>
              <a:t>Your web app will have several pieces:</a:t>
            </a:r>
          </a:p>
          <a:p>
            <a:pPr lvl="1"/>
            <a:r>
              <a:rPr lang="en-US" smtClean="0"/>
              <a:t>Main application logic</a:t>
            </a:r>
          </a:p>
          <a:p>
            <a:pPr lvl="1"/>
            <a:r>
              <a:rPr lang="en-US" smtClean="0"/>
              <a:t>'Routes' for displaying specific pages (/login, /main, ...)</a:t>
            </a:r>
          </a:p>
          <a:p>
            <a:pPr lvl="1"/>
            <a:r>
              <a:rPr lang="en-US" smtClean="0"/>
              <a:t>Database model (get/set functions, queries, ...)</a:t>
            </a:r>
          </a:p>
          <a:p>
            <a:pPr lvl="1"/>
            <a:r>
              <a:rPr lang="en-US" smtClean="0"/>
              <a:t>Views (HTML or EJS files)</a:t>
            </a:r>
          </a:p>
          <a:p>
            <a:pPr lvl="1"/>
            <a:endParaRPr lang="en-US" smtClean="0"/>
          </a:p>
          <a:p>
            <a:r>
              <a:rPr lang="en-US" smtClean="0"/>
              <a:t>Suggestion: Keep them in different directories</a:t>
            </a:r>
          </a:p>
          <a:p>
            <a:pPr lvl="1"/>
            <a:r>
              <a:rPr lang="en-US" smtClean="0"/>
              <a:t>routes/ for the route functions</a:t>
            </a:r>
          </a:p>
          <a:p>
            <a:pPr lvl="1"/>
            <a:r>
              <a:rPr lang="en-US" smtClean="0"/>
              <a:t>model/ for the database functions</a:t>
            </a:r>
          </a:p>
          <a:p>
            <a:pPr lvl="1"/>
            <a:r>
              <a:rPr lang="en-US" smtClean="0"/>
              <a:t>views/ for the HTML pages and EJS templates</a:t>
            </a:r>
          </a:p>
          <a:p>
            <a:pPr lvl="1"/>
            <a:r>
              <a:rPr lang="en-US" smtClean="0"/>
              <a:t>Keep only app.js/package.json/config... in main directory</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76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8617149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"Hello world" with Node/Express</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77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147541" y="1446962"/>
            <a:ext cx="4140113" cy="2123658"/>
          </a:xfrm>
          <a:prstGeom prst="rect">
            <a:avLst/>
          </a:prstGeom>
          <a:noFill/>
          <a:ln w="3175">
            <a:solidFill>
              <a:schemeClr val="tx1"/>
            </a:solidFill>
          </a:ln>
        </p:spPr>
        <p:txBody>
          <a:bodyPr wrap="none" rtlCol="0">
            <a:spAutoFit/>
          </a:bodyPr>
          <a:lstStyle/>
          <a:p>
            <a:pPr algn="l">
              <a:spcBef>
                <a:spcPts val="0"/>
              </a:spcBef>
            </a:pPr>
            <a:r>
              <a:rPr lang="en-US" sz="1100" b="1" dirty="0" err="1">
                <a:latin typeface="Consolas"/>
                <a:cs typeface="Consolas"/>
              </a:rPr>
              <a:t>var</a:t>
            </a:r>
            <a:r>
              <a:rPr lang="en-US" sz="1100" b="1" dirty="0">
                <a:latin typeface="Consolas"/>
                <a:cs typeface="Consolas"/>
              </a:rPr>
              <a:t> express = require('express');</a:t>
            </a:r>
          </a:p>
          <a:p>
            <a:pPr algn="l">
              <a:spcBef>
                <a:spcPts val="0"/>
              </a:spcBef>
            </a:pPr>
            <a:r>
              <a:rPr lang="en-US" sz="1100" b="1" dirty="0" err="1">
                <a:latin typeface="Consolas"/>
                <a:cs typeface="Consolas"/>
              </a:rPr>
              <a:t>var</a:t>
            </a:r>
            <a:r>
              <a:rPr lang="en-US" sz="1100" b="1" dirty="0">
                <a:latin typeface="Consolas"/>
                <a:cs typeface="Consolas"/>
              </a:rPr>
              <a:t> </a:t>
            </a:r>
            <a:r>
              <a:rPr lang="en-US" sz="1100" b="1" dirty="0" err="1">
                <a:latin typeface="Consolas"/>
                <a:cs typeface="Consolas"/>
              </a:rPr>
              <a:t>bodyParser</a:t>
            </a:r>
            <a:r>
              <a:rPr lang="en-US" sz="1100" b="1" dirty="0">
                <a:latin typeface="Consolas"/>
                <a:cs typeface="Consolas"/>
              </a:rPr>
              <a:t> = require('body-parser');</a:t>
            </a:r>
          </a:p>
          <a:p>
            <a:pPr algn="l">
              <a:spcBef>
                <a:spcPts val="0"/>
              </a:spcBef>
            </a:pPr>
            <a:r>
              <a:rPr lang="en-US" sz="1100" b="1" dirty="0" err="1">
                <a:latin typeface="Consolas"/>
                <a:cs typeface="Consolas"/>
              </a:rPr>
              <a:t>var</a:t>
            </a:r>
            <a:r>
              <a:rPr lang="en-US" sz="1100" b="1" dirty="0">
                <a:latin typeface="Consolas"/>
                <a:cs typeface="Consolas"/>
              </a:rPr>
              <a:t> </a:t>
            </a:r>
            <a:r>
              <a:rPr lang="en-US" sz="1100" b="1" dirty="0" err="1">
                <a:latin typeface="Consolas"/>
                <a:cs typeface="Consolas"/>
              </a:rPr>
              <a:t>morgan</a:t>
            </a:r>
            <a:r>
              <a:rPr lang="en-US" sz="1100" b="1" dirty="0">
                <a:latin typeface="Consolas"/>
                <a:cs typeface="Consolas"/>
              </a:rPr>
              <a:t> = require('</a:t>
            </a:r>
            <a:r>
              <a:rPr lang="en-US" sz="1100" b="1" dirty="0" err="1">
                <a:latin typeface="Consolas"/>
                <a:cs typeface="Consolas"/>
              </a:rPr>
              <a:t>morgan</a:t>
            </a:r>
            <a:r>
              <a:rPr lang="en-US" sz="1100" b="1" dirty="0">
                <a:latin typeface="Consolas"/>
                <a:cs typeface="Consolas"/>
              </a:rPr>
              <a:t>'); // logger</a:t>
            </a:r>
          </a:p>
          <a:p>
            <a:pPr algn="l">
              <a:spcBef>
                <a:spcPts val="0"/>
              </a:spcBef>
            </a:pPr>
            <a:r>
              <a:rPr lang="en-US" sz="1100" b="1" dirty="0" err="1">
                <a:latin typeface="Consolas"/>
                <a:cs typeface="Consolas"/>
              </a:rPr>
              <a:t>var</a:t>
            </a:r>
            <a:r>
              <a:rPr lang="en-US" sz="1100" b="1" dirty="0">
                <a:latin typeface="Consolas"/>
                <a:cs typeface="Consolas"/>
              </a:rPr>
              <a:t> routes = require('./routes/</a:t>
            </a:r>
            <a:r>
              <a:rPr lang="en-US" sz="1100" b="1" dirty="0" err="1">
                <a:latin typeface="Consolas"/>
                <a:cs typeface="Consolas"/>
              </a:rPr>
              <a:t>routes.js</a:t>
            </a:r>
            <a:r>
              <a:rPr lang="en-US" sz="1100" b="1" dirty="0">
                <a:latin typeface="Consolas"/>
                <a:cs typeface="Consolas"/>
              </a:rPr>
              <a:t>');</a:t>
            </a:r>
          </a:p>
          <a:p>
            <a:pPr algn="l">
              <a:spcBef>
                <a:spcPts val="0"/>
              </a:spcBef>
            </a:pPr>
            <a:r>
              <a:rPr lang="en-US" sz="1100" b="1" dirty="0" err="1">
                <a:latin typeface="Consolas"/>
                <a:cs typeface="Consolas"/>
              </a:rPr>
              <a:t>var</a:t>
            </a:r>
            <a:r>
              <a:rPr lang="en-US" sz="1100" b="1" dirty="0">
                <a:latin typeface="Consolas"/>
                <a:cs typeface="Consolas"/>
              </a:rPr>
              <a:t> app = express();</a:t>
            </a:r>
          </a:p>
          <a:p>
            <a:pPr algn="l">
              <a:spcBef>
                <a:spcPts val="0"/>
              </a:spcBef>
            </a:pPr>
            <a:r>
              <a:rPr lang="en-US" sz="1100" b="1" dirty="0" err="1" smtClean="0">
                <a:latin typeface="Consolas"/>
                <a:cs typeface="Consolas"/>
              </a:rPr>
              <a:t>app.use</a:t>
            </a:r>
            <a:r>
              <a:rPr lang="en-US" sz="1100" b="1" dirty="0">
                <a:latin typeface="Consolas"/>
                <a:cs typeface="Consolas"/>
              </a:rPr>
              <a:t>(</a:t>
            </a:r>
            <a:r>
              <a:rPr lang="en-US" sz="1100" b="1" dirty="0" err="1">
                <a:latin typeface="Consolas"/>
                <a:cs typeface="Consolas"/>
              </a:rPr>
              <a:t>bodyParser.urlencoded</a:t>
            </a:r>
            <a:r>
              <a:rPr lang="en-US" sz="1100" b="1" dirty="0">
                <a:latin typeface="Consolas"/>
                <a:cs typeface="Consolas"/>
              </a:rPr>
              <a:t>({ extended: true }));</a:t>
            </a:r>
          </a:p>
          <a:p>
            <a:pPr algn="l">
              <a:spcBef>
                <a:spcPts val="0"/>
              </a:spcBef>
            </a:pPr>
            <a:r>
              <a:rPr lang="en-US" sz="1100" b="1" dirty="0" err="1">
                <a:latin typeface="Consolas"/>
                <a:cs typeface="Consolas"/>
              </a:rPr>
              <a:t>app.use</a:t>
            </a:r>
            <a:r>
              <a:rPr lang="en-US" sz="1100" b="1" dirty="0">
                <a:latin typeface="Consolas"/>
                <a:cs typeface="Consolas"/>
              </a:rPr>
              <a:t>(</a:t>
            </a:r>
            <a:r>
              <a:rPr lang="en-US" sz="1100" b="1" dirty="0" err="1">
                <a:latin typeface="Consolas"/>
                <a:cs typeface="Consolas"/>
              </a:rPr>
              <a:t>morgan</a:t>
            </a:r>
            <a:r>
              <a:rPr lang="en-US" sz="1100" b="1" dirty="0">
                <a:latin typeface="Consolas"/>
                <a:cs typeface="Consolas"/>
              </a:rPr>
              <a:t>('combined'))</a:t>
            </a:r>
          </a:p>
          <a:p>
            <a:pPr algn="l">
              <a:spcBef>
                <a:spcPts val="0"/>
              </a:spcBef>
            </a:pPr>
            <a:endParaRPr lang="en-US" sz="1100" b="1" dirty="0">
              <a:latin typeface="Consolas"/>
              <a:cs typeface="Consolas"/>
            </a:endParaRPr>
          </a:p>
          <a:p>
            <a:pPr algn="l">
              <a:spcBef>
                <a:spcPts val="0"/>
              </a:spcBef>
            </a:pPr>
            <a:r>
              <a:rPr lang="en-US" sz="1100" b="1" dirty="0" err="1">
                <a:latin typeface="Consolas"/>
                <a:cs typeface="Consolas"/>
              </a:rPr>
              <a:t>app.get</a:t>
            </a:r>
            <a:r>
              <a:rPr lang="en-US" sz="1100" b="1" dirty="0">
                <a:latin typeface="Consolas"/>
                <a:cs typeface="Consolas"/>
              </a:rPr>
              <a:t>('/', </a:t>
            </a:r>
            <a:r>
              <a:rPr lang="en-US" sz="1100" b="1" dirty="0" err="1">
                <a:latin typeface="Consolas"/>
                <a:cs typeface="Consolas"/>
              </a:rPr>
              <a:t>routes.get_main</a:t>
            </a:r>
            <a:r>
              <a:rPr lang="en-US" sz="1100" b="1" dirty="0">
                <a:latin typeface="Consolas"/>
                <a:cs typeface="Consolas"/>
              </a:rPr>
              <a:t>);</a:t>
            </a:r>
          </a:p>
          <a:p>
            <a:pPr algn="l">
              <a:spcBef>
                <a:spcPts val="0"/>
              </a:spcBef>
            </a:pPr>
            <a:r>
              <a:rPr lang="en-US" sz="1100" b="1" dirty="0" err="1">
                <a:latin typeface="Consolas"/>
                <a:cs typeface="Consolas"/>
              </a:rPr>
              <a:t>app.post</a:t>
            </a:r>
            <a:r>
              <a:rPr lang="en-US" sz="1100" b="1" dirty="0">
                <a:latin typeface="Consolas"/>
                <a:cs typeface="Consolas"/>
              </a:rPr>
              <a:t>('/results', </a:t>
            </a:r>
            <a:r>
              <a:rPr lang="en-US" sz="1100" b="1" dirty="0" err="1">
                <a:latin typeface="Consolas"/>
                <a:cs typeface="Consolas"/>
              </a:rPr>
              <a:t>routes.post_results</a:t>
            </a:r>
            <a:r>
              <a:rPr lang="en-US" sz="1100" b="1" dirty="0">
                <a:latin typeface="Consolas"/>
                <a:cs typeface="Consolas"/>
              </a:rPr>
              <a:t>);</a:t>
            </a:r>
          </a:p>
          <a:p>
            <a:pPr algn="l">
              <a:spcBef>
                <a:spcPts val="0"/>
              </a:spcBef>
            </a:pPr>
            <a:r>
              <a:rPr lang="en-US" sz="1100" b="1" dirty="0" err="1" smtClean="0">
                <a:latin typeface="Consolas"/>
                <a:cs typeface="Consolas"/>
              </a:rPr>
              <a:t>app.listen</a:t>
            </a:r>
            <a:r>
              <a:rPr lang="en-US" sz="1100" b="1" dirty="0">
                <a:latin typeface="Consolas"/>
                <a:cs typeface="Consolas"/>
              </a:rPr>
              <a:t>(8080);</a:t>
            </a:r>
          </a:p>
          <a:p>
            <a:pPr algn="l">
              <a:spcBef>
                <a:spcPts val="0"/>
              </a:spcBef>
            </a:pPr>
            <a:r>
              <a:rPr lang="en-US" sz="1100" b="1" dirty="0" err="1">
                <a:latin typeface="Consolas"/>
                <a:cs typeface="Consolas"/>
              </a:rPr>
              <a:t>console.log</a:t>
            </a:r>
            <a:r>
              <a:rPr lang="en-US" sz="1100" b="1" dirty="0">
                <a:latin typeface="Consolas"/>
                <a:cs typeface="Consolas"/>
              </a:rPr>
              <a:t>('Server running on port 8080');</a:t>
            </a:r>
            <a:endParaRPr lang="en-US" sz="1100" b="1" dirty="0" smtClean="0">
              <a:latin typeface="Consolas"/>
              <a:cs typeface="Consolas"/>
            </a:endParaRPr>
          </a:p>
        </p:txBody>
      </p:sp>
      <p:sp>
        <p:nvSpPr>
          <p:cNvPr id="8" name="TextBox 7"/>
          <p:cNvSpPr txBox="1"/>
          <p:nvPr/>
        </p:nvSpPr>
        <p:spPr>
          <a:xfrm>
            <a:off x="5468917" y="4402853"/>
            <a:ext cx="2046053" cy="1954381"/>
          </a:xfrm>
          <a:prstGeom prst="rect">
            <a:avLst/>
          </a:prstGeom>
          <a:noFill/>
          <a:ln w="3175">
            <a:solidFill>
              <a:schemeClr val="tx1"/>
            </a:solidFill>
          </a:ln>
        </p:spPr>
        <p:txBody>
          <a:bodyPr wrap="none" rtlCol="0">
            <a:spAutoFit/>
          </a:bodyPr>
          <a:lstStyle/>
          <a:p>
            <a:pPr algn="l">
              <a:spcBef>
                <a:spcPts val="0"/>
              </a:spcBef>
            </a:pPr>
            <a:r>
              <a:rPr lang="en-US" sz="1100" b="1" dirty="0" smtClean="0">
                <a:latin typeface="Consolas"/>
                <a:cs typeface="Consolas"/>
              </a:rPr>
              <a:t>{</a:t>
            </a:r>
          </a:p>
          <a:p>
            <a:pPr algn="l">
              <a:spcBef>
                <a:spcPts val="0"/>
              </a:spcBef>
            </a:pPr>
            <a:r>
              <a:rPr lang="en-US" sz="1100" b="1" dirty="0" smtClean="0">
                <a:latin typeface="Consolas"/>
                <a:cs typeface="Consolas"/>
              </a:rPr>
              <a:t>  "name": "</a:t>
            </a:r>
            <a:r>
              <a:rPr lang="en-US" sz="1100" b="1" dirty="0" err="1" smtClean="0">
                <a:latin typeface="Consolas"/>
                <a:cs typeface="Consolas"/>
              </a:rPr>
              <a:t>HelloWorld</a:t>
            </a:r>
            <a:r>
              <a:rPr lang="en-US" sz="1100" b="1" dirty="0" smtClean="0">
                <a:latin typeface="Consolas"/>
                <a:cs typeface="Consolas"/>
              </a:rPr>
              <a:t>",</a:t>
            </a:r>
          </a:p>
          <a:p>
            <a:pPr algn="l">
              <a:spcBef>
                <a:spcPts val="0"/>
              </a:spcBef>
            </a:pPr>
            <a:r>
              <a:rPr lang="en-US" sz="1100" b="1" dirty="0" smtClean="0">
                <a:latin typeface="Consolas"/>
                <a:cs typeface="Consolas"/>
              </a:rPr>
              <a:t>  "description": </a:t>
            </a:r>
            <a:r>
              <a:rPr lang="en-US" sz="1100" b="1" dirty="0">
                <a:latin typeface="Consolas"/>
                <a:cs typeface="Consolas"/>
              </a:rPr>
              <a:t>"Demo</a:t>
            </a:r>
            <a:r>
              <a:rPr lang="en-US" sz="1100" b="1" dirty="0" smtClean="0">
                <a:latin typeface="Consolas"/>
                <a:cs typeface="Consolas"/>
              </a:rPr>
              <a:t>",</a:t>
            </a:r>
          </a:p>
          <a:p>
            <a:pPr algn="l">
              <a:spcBef>
                <a:spcPts val="0"/>
              </a:spcBef>
            </a:pPr>
            <a:r>
              <a:rPr lang="en-US" sz="1100" b="1" dirty="0" smtClean="0">
                <a:latin typeface="Consolas"/>
                <a:cs typeface="Consolas"/>
              </a:rPr>
              <a:t>  "version": "</a:t>
            </a:r>
            <a:r>
              <a:rPr lang="en-US" sz="1100" b="1" dirty="0">
                <a:latin typeface="Consolas"/>
                <a:cs typeface="Consolas"/>
              </a:rPr>
              <a:t>0.0.1",</a:t>
            </a:r>
            <a:endParaRPr lang="en-US" sz="1100" b="1" dirty="0" smtClean="0">
              <a:latin typeface="Consolas"/>
              <a:cs typeface="Consolas"/>
            </a:endParaRPr>
          </a:p>
          <a:p>
            <a:pPr algn="l">
              <a:spcBef>
                <a:spcPts val="0"/>
              </a:spcBef>
            </a:pPr>
            <a:r>
              <a:rPr lang="en-US" sz="1100" b="1" dirty="0" smtClean="0">
                <a:latin typeface="Consolas"/>
                <a:cs typeface="Consolas"/>
              </a:rPr>
              <a:t>  "dependencies": {</a:t>
            </a:r>
          </a:p>
          <a:p>
            <a:pPr algn="l">
              <a:spcBef>
                <a:spcPts val="0"/>
              </a:spcBef>
            </a:pPr>
            <a:r>
              <a:rPr lang="en-US" sz="1100" b="1" dirty="0" smtClean="0">
                <a:latin typeface="Consolas"/>
                <a:cs typeface="Consolas"/>
              </a:rPr>
              <a:t>     "express": </a:t>
            </a:r>
            <a:r>
              <a:rPr lang="en-US" sz="1100" b="1" dirty="0">
                <a:latin typeface="Consolas"/>
                <a:cs typeface="Consolas"/>
              </a:rPr>
              <a:t>"*</a:t>
            </a:r>
            <a:r>
              <a:rPr lang="en-US" sz="1100" b="1" dirty="0" smtClean="0">
                <a:latin typeface="Consolas"/>
                <a:cs typeface="Consolas"/>
              </a:rPr>
              <a:t>",</a:t>
            </a:r>
          </a:p>
          <a:p>
            <a:pPr algn="l">
              <a:spcBef>
                <a:spcPts val="0"/>
              </a:spcBef>
            </a:pPr>
            <a:r>
              <a:rPr lang="es-ES_tradnl" sz="1100" b="1" dirty="0">
                <a:latin typeface="Consolas"/>
                <a:cs typeface="Consolas"/>
              </a:rPr>
              <a:t> "</a:t>
            </a:r>
            <a:r>
              <a:rPr lang="es-ES_tradnl" sz="1100" b="1" dirty="0" err="1">
                <a:latin typeface="Consolas"/>
                <a:cs typeface="Consolas"/>
              </a:rPr>
              <a:t>body-parser</a:t>
            </a:r>
            <a:r>
              <a:rPr lang="es-ES_tradnl" sz="1100" b="1" dirty="0">
                <a:latin typeface="Consolas"/>
                <a:cs typeface="Consolas"/>
              </a:rPr>
              <a:t>": "*",</a:t>
            </a:r>
          </a:p>
          <a:p>
            <a:pPr algn="l">
              <a:spcBef>
                <a:spcPts val="0"/>
              </a:spcBef>
            </a:pPr>
            <a:r>
              <a:rPr lang="es-ES_tradnl" sz="1100" b="1" dirty="0">
                <a:latin typeface="Consolas"/>
                <a:cs typeface="Consolas"/>
              </a:rPr>
              <a:t>     "</a:t>
            </a:r>
            <a:r>
              <a:rPr lang="es-ES_tradnl" sz="1100" b="1" dirty="0" err="1">
                <a:latin typeface="Consolas"/>
                <a:cs typeface="Consolas"/>
              </a:rPr>
              <a:t>morgan</a:t>
            </a:r>
            <a:r>
              <a:rPr lang="es-ES_tradnl" sz="1100" b="1" dirty="0">
                <a:latin typeface="Consolas"/>
                <a:cs typeface="Consolas"/>
              </a:rPr>
              <a:t>": "*",</a:t>
            </a:r>
            <a:endParaRPr lang="en-US" sz="1100" b="1" dirty="0" smtClean="0">
              <a:latin typeface="Consolas"/>
              <a:cs typeface="Consolas"/>
            </a:endParaRPr>
          </a:p>
          <a:p>
            <a:pPr algn="l">
              <a:spcBef>
                <a:spcPts val="0"/>
              </a:spcBef>
            </a:pPr>
            <a:r>
              <a:rPr lang="en-US" sz="1100" b="1" dirty="0" smtClean="0">
                <a:latin typeface="Consolas"/>
                <a:cs typeface="Consolas"/>
              </a:rPr>
              <a:t>     "</a:t>
            </a:r>
            <a:r>
              <a:rPr lang="en-US" sz="1100" b="1" dirty="0" err="1" smtClean="0">
                <a:latin typeface="Consolas"/>
                <a:cs typeface="Consolas"/>
              </a:rPr>
              <a:t>ejs</a:t>
            </a:r>
            <a:r>
              <a:rPr lang="en-US" sz="1100" b="1" dirty="0" smtClean="0">
                <a:latin typeface="Consolas"/>
                <a:cs typeface="Consolas"/>
              </a:rPr>
              <a:t>": "*"</a:t>
            </a:r>
          </a:p>
          <a:p>
            <a:pPr algn="l">
              <a:spcBef>
                <a:spcPts val="0"/>
              </a:spcBef>
            </a:pPr>
            <a:r>
              <a:rPr lang="en-US" sz="1100" b="1" dirty="0" smtClean="0">
                <a:latin typeface="Consolas"/>
                <a:cs typeface="Consolas"/>
              </a:rPr>
              <a:t>   }</a:t>
            </a:r>
          </a:p>
          <a:p>
            <a:pPr algn="l">
              <a:spcBef>
                <a:spcPts val="0"/>
              </a:spcBef>
            </a:pPr>
            <a:r>
              <a:rPr lang="en-US" sz="1100" b="1" dirty="0" smtClean="0">
                <a:latin typeface="Consolas"/>
                <a:cs typeface="Consolas"/>
              </a:rPr>
              <a:t>}</a:t>
            </a:r>
          </a:p>
        </p:txBody>
      </p:sp>
      <p:sp>
        <p:nvSpPr>
          <p:cNvPr id="9" name="TextBox 8"/>
          <p:cNvSpPr txBox="1"/>
          <p:nvPr/>
        </p:nvSpPr>
        <p:spPr>
          <a:xfrm>
            <a:off x="5470593" y="1440266"/>
            <a:ext cx="3519651" cy="2631489"/>
          </a:xfrm>
          <a:prstGeom prst="rect">
            <a:avLst/>
          </a:prstGeom>
          <a:noFill/>
          <a:ln w="3175">
            <a:solidFill>
              <a:schemeClr val="tx1"/>
            </a:solidFill>
          </a:ln>
        </p:spPr>
        <p:txBody>
          <a:bodyPr wrap="none" rtlCol="0">
            <a:spAutoFit/>
          </a:bodyPr>
          <a:lstStyle/>
          <a:p>
            <a:pPr algn="l">
              <a:spcBef>
                <a:spcPts val="0"/>
              </a:spcBef>
            </a:pPr>
            <a:r>
              <a:rPr lang="en-US" sz="1100" b="1" dirty="0" err="1" smtClean="0">
                <a:latin typeface="Consolas"/>
                <a:cs typeface="Consolas"/>
              </a:rPr>
              <a:t>var</a:t>
            </a:r>
            <a:r>
              <a:rPr lang="en-US" sz="1100" b="1" dirty="0" smtClean="0">
                <a:latin typeface="Consolas"/>
                <a:cs typeface="Consolas"/>
              </a:rPr>
              <a:t> </a:t>
            </a:r>
            <a:r>
              <a:rPr lang="en-US" sz="1100" b="1" dirty="0" err="1" smtClean="0">
                <a:latin typeface="Consolas"/>
                <a:cs typeface="Consolas"/>
              </a:rPr>
              <a:t>getMain</a:t>
            </a:r>
            <a:r>
              <a:rPr lang="en-US" sz="1100" b="1" dirty="0" smtClean="0">
                <a:latin typeface="Consolas"/>
                <a:cs typeface="Consolas"/>
              </a:rPr>
              <a:t> = function(</a:t>
            </a:r>
            <a:r>
              <a:rPr lang="en-US" sz="1100" b="1" dirty="0" err="1" smtClean="0">
                <a:latin typeface="Consolas"/>
                <a:cs typeface="Consolas"/>
              </a:rPr>
              <a:t>req</a:t>
            </a:r>
            <a:r>
              <a:rPr lang="en-US" sz="1100" b="1" dirty="0" smtClean="0">
                <a:latin typeface="Consolas"/>
                <a:cs typeface="Consolas"/>
              </a:rPr>
              <a:t>, res) {</a:t>
            </a:r>
          </a:p>
          <a:p>
            <a:pPr algn="l">
              <a:spcBef>
                <a:spcPts val="0"/>
              </a:spcBef>
            </a:pPr>
            <a:r>
              <a:rPr lang="en-US" sz="1100" b="1" dirty="0" smtClean="0">
                <a:latin typeface="Consolas"/>
                <a:cs typeface="Consolas"/>
              </a:rPr>
              <a:t>  </a:t>
            </a:r>
            <a:r>
              <a:rPr lang="en-US" sz="1100" b="1" dirty="0" err="1" smtClean="0">
                <a:latin typeface="Consolas"/>
                <a:cs typeface="Consolas"/>
              </a:rPr>
              <a:t>res.render</a:t>
            </a:r>
            <a:r>
              <a:rPr lang="en-US" sz="1100" b="1" dirty="0" smtClean="0">
                <a:latin typeface="Consolas"/>
                <a:cs typeface="Consolas"/>
              </a:rPr>
              <a:t>('</a:t>
            </a:r>
            <a:r>
              <a:rPr lang="en-US" sz="1100" b="1" dirty="0" err="1" smtClean="0">
                <a:latin typeface="Consolas"/>
                <a:cs typeface="Consolas"/>
              </a:rPr>
              <a:t>main.ejs</a:t>
            </a:r>
            <a:r>
              <a:rPr lang="en-US" sz="1100" b="1" dirty="0" smtClean="0">
                <a:latin typeface="Consolas"/>
                <a:cs typeface="Consolas"/>
              </a:rPr>
              <a:t>', {});</a:t>
            </a:r>
          </a:p>
          <a:p>
            <a:pPr algn="l">
              <a:spcBef>
                <a:spcPts val="0"/>
              </a:spcBef>
            </a:pPr>
            <a:r>
              <a:rPr lang="en-US" sz="1100" b="1" dirty="0" smtClean="0">
                <a:latin typeface="Consolas"/>
                <a:cs typeface="Consolas"/>
              </a:rPr>
              <a:t>};</a:t>
            </a:r>
          </a:p>
          <a:p>
            <a:pPr algn="l">
              <a:spcBef>
                <a:spcPts val="0"/>
              </a:spcBef>
            </a:pPr>
            <a:endParaRPr lang="en-US" sz="1100" b="1" dirty="0" smtClean="0">
              <a:latin typeface="Consolas"/>
              <a:cs typeface="Consolas"/>
            </a:endParaRPr>
          </a:p>
          <a:p>
            <a:pPr algn="l">
              <a:spcBef>
                <a:spcPts val="0"/>
              </a:spcBef>
            </a:pPr>
            <a:r>
              <a:rPr lang="en-US" sz="1100" b="1" dirty="0" err="1" smtClean="0">
                <a:latin typeface="Consolas"/>
                <a:cs typeface="Consolas"/>
              </a:rPr>
              <a:t>var</a:t>
            </a:r>
            <a:r>
              <a:rPr lang="en-US" sz="1100" b="1" dirty="0" smtClean="0">
                <a:latin typeface="Consolas"/>
                <a:cs typeface="Consolas"/>
              </a:rPr>
              <a:t> </a:t>
            </a:r>
            <a:r>
              <a:rPr lang="en-US" sz="1100" b="1" dirty="0" err="1" smtClean="0">
                <a:latin typeface="Consolas"/>
                <a:cs typeface="Consolas"/>
              </a:rPr>
              <a:t>postResults</a:t>
            </a:r>
            <a:r>
              <a:rPr lang="en-US" sz="1100" b="1" dirty="0" smtClean="0">
                <a:latin typeface="Consolas"/>
                <a:cs typeface="Consolas"/>
              </a:rPr>
              <a:t> = function(</a:t>
            </a:r>
            <a:r>
              <a:rPr lang="en-US" sz="1100" b="1" dirty="0" err="1" smtClean="0">
                <a:latin typeface="Consolas"/>
                <a:cs typeface="Consolas"/>
              </a:rPr>
              <a:t>req</a:t>
            </a:r>
            <a:r>
              <a:rPr lang="en-US" sz="1100" b="1" dirty="0" smtClean="0">
                <a:latin typeface="Consolas"/>
                <a:cs typeface="Consolas"/>
              </a:rPr>
              <a:t>, res) {</a:t>
            </a:r>
          </a:p>
          <a:p>
            <a:pPr algn="l">
              <a:spcBef>
                <a:spcPts val="0"/>
              </a:spcBef>
            </a:pPr>
            <a:r>
              <a:rPr lang="en-US" sz="1100" b="1" dirty="0" smtClean="0">
                <a:latin typeface="Consolas"/>
                <a:cs typeface="Consolas"/>
              </a:rPr>
              <a:t>  </a:t>
            </a:r>
            <a:r>
              <a:rPr lang="en-US" sz="1100" b="1" dirty="0" err="1" smtClean="0">
                <a:latin typeface="Consolas"/>
                <a:cs typeface="Consolas"/>
              </a:rPr>
              <a:t>var</a:t>
            </a:r>
            <a:r>
              <a:rPr lang="en-US" sz="1100" b="1" dirty="0" smtClean="0">
                <a:latin typeface="Consolas"/>
                <a:cs typeface="Consolas"/>
              </a:rPr>
              <a:t> x = </a:t>
            </a:r>
            <a:r>
              <a:rPr lang="en-US" sz="1100" b="1" dirty="0" err="1" smtClean="0">
                <a:latin typeface="Consolas"/>
                <a:cs typeface="Consolas"/>
              </a:rPr>
              <a:t>req.body.myInputField</a:t>
            </a:r>
            <a:r>
              <a:rPr lang="en-US" sz="1100" b="1" dirty="0" smtClean="0">
                <a:latin typeface="Consolas"/>
                <a:cs typeface="Consolas"/>
              </a:rPr>
              <a:t>;</a:t>
            </a:r>
          </a:p>
          <a:p>
            <a:pPr algn="l">
              <a:spcBef>
                <a:spcPts val="0"/>
              </a:spcBef>
            </a:pPr>
            <a:r>
              <a:rPr lang="en-US" sz="1100" b="1" dirty="0" smtClean="0">
                <a:latin typeface="Consolas"/>
                <a:cs typeface="Consolas"/>
              </a:rPr>
              <a:t>  </a:t>
            </a:r>
            <a:r>
              <a:rPr lang="en-US" sz="1100" b="1" dirty="0" err="1" smtClean="0">
                <a:latin typeface="Consolas"/>
                <a:cs typeface="Consolas"/>
              </a:rPr>
              <a:t>res.render</a:t>
            </a:r>
            <a:r>
              <a:rPr lang="en-US" sz="1100" b="1" dirty="0" smtClean="0">
                <a:latin typeface="Consolas"/>
                <a:cs typeface="Consolas"/>
              </a:rPr>
              <a:t>('</a:t>
            </a:r>
            <a:r>
              <a:rPr lang="en-US" sz="1100" b="1" dirty="0" err="1" smtClean="0">
                <a:latin typeface="Consolas"/>
                <a:cs typeface="Consolas"/>
              </a:rPr>
              <a:t>results.ejs</a:t>
            </a:r>
            <a:r>
              <a:rPr lang="en-US" sz="1100" b="1" dirty="0" smtClean="0">
                <a:latin typeface="Consolas"/>
                <a:cs typeface="Consolas"/>
              </a:rPr>
              <a:t>', {</a:t>
            </a:r>
            <a:r>
              <a:rPr lang="en-US" sz="1100" b="1" dirty="0" err="1" smtClean="0">
                <a:latin typeface="Consolas"/>
                <a:cs typeface="Consolas"/>
              </a:rPr>
              <a:t>theInput</a:t>
            </a:r>
            <a:r>
              <a:rPr lang="en-US" sz="1100" b="1" dirty="0" smtClean="0">
                <a:latin typeface="Consolas"/>
                <a:cs typeface="Consolas"/>
              </a:rPr>
              <a:t>: x});</a:t>
            </a:r>
          </a:p>
          <a:p>
            <a:pPr algn="l">
              <a:spcBef>
                <a:spcPts val="0"/>
              </a:spcBef>
            </a:pPr>
            <a:r>
              <a:rPr lang="en-US" sz="1100" b="1" dirty="0" smtClean="0">
                <a:latin typeface="Consolas"/>
                <a:cs typeface="Consolas"/>
              </a:rPr>
              <a:t>};</a:t>
            </a:r>
          </a:p>
          <a:p>
            <a:pPr algn="l">
              <a:spcBef>
                <a:spcPts val="0"/>
              </a:spcBef>
            </a:pPr>
            <a:endParaRPr lang="en-US" sz="1100" b="1" dirty="0" smtClean="0">
              <a:latin typeface="Consolas"/>
              <a:cs typeface="Consolas"/>
            </a:endParaRPr>
          </a:p>
          <a:p>
            <a:pPr algn="l">
              <a:spcBef>
                <a:spcPts val="0"/>
              </a:spcBef>
            </a:pPr>
            <a:r>
              <a:rPr lang="en-US" sz="1100" b="1" dirty="0" err="1" smtClean="0">
                <a:latin typeface="Consolas"/>
                <a:cs typeface="Consolas"/>
              </a:rPr>
              <a:t>var</a:t>
            </a:r>
            <a:r>
              <a:rPr lang="en-US" sz="1100" b="1" dirty="0" smtClean="0">
                <a:latin typeface="Consolas"/>
                <a:cs typeface="Consolas"/>
              </a:rPr>
              <a:t> routes = { </a:t>
            </a:r>
          </a:p>
          <a:p>
            <a:pPr algn="l">
              <a:spcBef>
                <a:spcPts val="0"/>
              </a:spcBef>
            </a:pPr>
            <a:r>
              <a:rPr lang="en-US" sz="1100" b="1" dirty="0" smtClean="0">
                <a:latin typeface="Consolas"/>
                <a:cs typeface="Consolas"/>
              </a:rPr>
              <a:t>  </a:t>
            </a:r>
            <a:r>
              <a:rPr lang="en-US" sz="1100" b="1" dirty="0" err="1" smtClean="0">
                <a:latin typeface="Consolas"/>
                <a:cs typeface="Consolas"/>
              </a:rPr>
              <a:t>get_main</a:t>
            </a:r>
            <a:r>
              <a:rPr lang="en-US" sz="1100" b="1" dirty="0" smtClean="0">
                <a:latin typeface="Consolas"/>
                <a:cs typeface="Consolas"/>
              </a:rPr>
              <a:t>: </a:t>
            </a:r>
            <a:r>
              <a:rPr lang="en-US" sz="1100" b="1" dirty="0" err="1" smtClean="0">
                <a:latin typeface="Consolas"/>
                <a:cs typeface="Consolas"/>
              </a:rPr>
              <a:t>getMain</a:t>
            </a:r>
            <a:r>
              <a:rPr lang="en-US" sz="1100" b="1" dirty="0" smtClean="0">
                <a:latin typeface="Consolas"/>
                <a:cs typeface="Consolas"/>
              </a:rPr>
              <a:t>,</a:t>
            </a:r>
          </a:p>
          <a:p>
            <a:pPr algn="l">
              <a:spcBef>
                <a:spcPts val="0"/>
              </a:spcBef>
            </a:pPr>
            <a:r>
              <a:rPr lang="en-US" sz="1100" b="1" dirty="0" smtClean="0">
                <a:latin typeface="Consolas"/>
                <a:cs typeface="Consolas"/>
              </a:rPr>
              <a:t>  </a:t>
            </a:r>
            <a:r>
              <a:rPr lang="en-US" sz="1100" b="1" dirty="0" err="1" smtClean="0">
                <a:latin typeface="Consolas"/>
                <a:cs typeface="Consolas"/>
              </a:rPr>
              <a:t>post_results</a:t>
            </a:r>
            <a:r>
              <a:rPr lang="en-US" sz="1100" b="1" dirty="0" smtClean="0">
                <a:latin typeface="Consolas"/>
                <a:cs typeface="Consolas"/>
              </a:rPr>
              <a:t>: </a:t>
            </a:r>
            <a:r>
              <a:rPr lang="en-US" sz="1100" b="1" dirty="0" err="1" smtClean="0">
                <a:latin typeface="Consolas"/>
                <a:cs typeface="Consolas"/>
              </a:rPr>
              <a:t>postResults</a:t>
            </a:r>
            <a:endParaRPr lang="en-US" sz="1100" b="1" dirty="0" smtClean="0">
              <a:latin typeface="Consolas"/>
              <a:cs typeface="Consolas"/>
            </a:endParaRPr>
          </a:p>
          <a:p>
            <a:pPr algn="l">
              <a:spcBef>
                <a:spcPts val="0"/>
              </a:spcBef>
            </a:pPr>
            <a:r>
              <a:rPr lang="en-US" sz="1100" b="1" dirty="0" smtClean="0">
                <a:latin typeface="Consolas"/>
                <a:cs typeface="Consolas"/>
              </a:rPr>
              <a:t>};</a:t>
            </a:r>
          </a:p>
          <a:p>
            <a:pPr algn="l">
              <a:spcBef>
                <a:spcPts val="0"/>
              </a:spcBef>
            </a:pPr>
            <a:endParaRPr lang="en-US" sz="1100" b="1" dirty="0" smtClean="0">
              <a:latin typeface="Consolas"/>
              <a:cs typeface="Consolas"/>
            </a:endParaRPr>
          </a:p>
          <a:p>
            <a:pPr algn="l">
              <a:spcBef>
                <a:spcPts val="0"/>
              </a:spcBef>
            </a:pPr>
            <a:r>
              <a:rPr lang="en-US" sz="1100" b="1" dirty="0" err="1" smtClean="0">
                <a:latin typeface="Consolas"/>
                <a:cs typeface="Consolas"/>
              </a:rPr>
              <a:t>module.exports</a:t>
            </a:r>
            <a:r>
              <a:rPr lang="en-US" sz="1100" b="1" dirty="0" smtClean="0">
                <a:latin typeface="Consolas"/>
                <a:cs typeface="Consolas"/>
              </a:rPr>
              <a:t> = routes;</a:t>
            </a:r>
          </a:p>
        </p:txBody>
      </p:sp>
      <p:sp>
        <p:nvSpPr>
          <p:cNvPr id="10" name="TextBox 9"/>
          <p:cNvSpPr txBox="1"/>
          <p:nvPr/>
        </p:nvSpPr>
        <p:spPr>
          <a:xfrm>
            <a:off x="1149421" y="3883690"/>
            <a:ext cx="3519651" cy="1277273"/>
          </a:xfrm>
          <a:prstGeom prst="rect">
            <a:avLst/>
          </a:prstGeom>
          <a:noFill/>
          <a:ln w="3175">
            <a:solidFill>
              <a:schemeClr val="tx1"/>
            </a:solidFill>
          </a:ln>
        </p:spPr>
        <p:txBody>
          <a:bodyPr wrap="none" rtlCol="0">
            <a:spAutoFit/>
          </a:bodyPr>
          <a:lstStyle/>
          <a:p>
            <a:pPr algn="l">
              <a:spcBef>
                <a:spcPts val="0"/>
              </a:spcBef>
            </a:pPr>
            <a:r>
              <a:rPr lang="en-US" sz="1100" b="1" dirty="0" smtClean="0">
                <a:latin typeface="Consolas"/>
                <a:cs typeface="Consolas"/>
              </a:rPr>
              <a:t>&lt;html&gt;&lt;body&gt;</a:t>
            </a:r>
          </a:p>
          <a:p>
            <a:pPr algn="l">
              <a:spcBef>
                <a:spcPts val="0"/>
              </a:spcBef>
            </a:pPr>
            <a:r>
              <a:rPr lang="en-US" sz="1100" b="1" dirty="0" smtClean="0">
                <a:latin typeface="Consolas"/>
                <a:cs typeface="Consolas"/>
              </a:rPr>
              <a:t>  &lt;h1&gt;Dictionary lookup&lt;/h1&gt;</a:t>
            </a:r>
          </a:p>
          <a:p>
            <a:pPr algn="l">
              <a:spcBef>
                <a:spcPts val="0"/>
              </a:spcBef>
            </a:pPr>
            <a:r>
              <a:rPr lang="en-US" sz="1100" b="1" dirty="0" smtClean="0">
                <a:latin typeface="Consolas"/>
                <a:cs typeface="Consolas"/>
              </a:rPr>
              <a:t>  &lt;form action="/results" method="post"&gt;</a:t>
            </a:r>
          </a:p>
          <a:p>
            <a:pPr algn="l">
              <a:spcBef>
                <a:spcPts val="0"/>
              </a:spcBef>
            </a:pPr>
            <a:r>
              <a:rPr lang="en-US" sz="1100" b="1" dirty="0" smtClean="0">
                <a:latin typeface="Consolas"/>
                <a:cs typeface="Consolas"/>
              </a:rPr>
              <a:t>    &lt;input type="text" name="</a:t>
            </a:r>
            <a:r>
              <a:rPr lang="en-US" sz="1100" b="1" dirty="0" err="1" smtClean="0">
                <a:latin typeface="Consolas"/>
                <a:cs typeface="Consolas"/>
              </a:rPr>
              <a:t>myInputField</a:t>
            </a:r>
            <a:r>
              <a:rPr lang="en-US" sz="1100" b="1" dirty="0" smtClean="0">
                <a:latin typeface="Consolas"/>
                <a:cs typeface="Consolas"/>
              </a:rPr>
              <a:t>"&gt;</a:t>
            </a:r>
          </a:p>
          <a:p>
            <a:pPr algn="l">
              <a:spcBef>
                <a:spcPts val="0"/>
              </a:spcBef>
            </a:pPr>
            <a:r>
              <a:rPr lang="en-US" sz="1100" b="1" dirty="0" smtClean="0">
                <a:latin typeface="Consolas"/>
                <a:cs typeface="Consolas"/>
              </a:rPr>
              <a:t>    &lt;input type="submit" value="Search"&gt;</a:t>
            </a:r>
          </a:p>
          <a:p>
            <a:pPr algn="l">
              <a:spcBef>
                <a:spcPts val="0"/>
              </a:spcBef>
            </a:pPr>
            <a:r>
              <a:rPr lang="en-US" sz="1100" b="1" dirty="0" smtClean="0">
                <a:latin typeface="Consolas"/>
                <a:cs typeface="Consolas"/>
              </a:rPr>
              <a:t>  &lt;/form&gt;</a:t>
            </a:r>
          </a:p>
          <a:p>
            <a:pPr algn="l">
              <a:spcBef>
                <a:spcPts val="0"/>
              </a:spcBef>
            </a:pPr>
            <a:r>
              <a:rPr lang="en-US" sz="1100" b="1" dirty="0" smtClean="0">
                <a:latin typeface="Consolas"/>
                <a:cs typeface="Consolas"/>
              </a:rPr>
              <a:t>&lt;/body&gt;&lt;/html&gt;</a:t>
            </a:r>
          </a:p>
        </p:txBody>
      </p:sp>
      <p:sp>
        <p:nvSpPr>
          <p:cNvPr id="11" name="TextBox 10"/>
          <p:cNvSpPr txBox="1"/>
          <p:nvPr/>
        </p:nvSpPr>
        <p:spPr>
          <a:xfrm>
            <a:off x="1141047" y="5483053"/>
            <a:ext cx="3131862" cy="938719"/>
          </a:xfrm>
          <a:prstGeom prst="rect">
            <a:avLst/>
          </a:prstGeom>
          <a:noFill/>
          <a:ln w="3175">
            <a:solidFill>
              <a:schemeClr val="tx1"/>
            </a:solidFill>
          </a:ln>
        </p:spPr>
        <p:txBody>
          <a:bodyPr wrap="none" rtlCol="0">
            <a:spAutoFit/>
          </a:bodyPr>
          <a:lstStyle/>
          <a:p>
            <a:pPr algn="l">
              <a:spcBef>
                <a:spcPts val="0"/>
              </a:spcBef>
            </a:pPr>
            <a:r>
              <a:rPr lang="en-US" sz="1100" b="1" dirty="0" smtClean="0">
                <a:latin typeface="Consolas"/>
                <a:cs typeface="Consolas"/>
              </a:rPr>
              <a:t>&lt;html&gt;&lt;body&gt;</a:t>
            </a:r>
          </a:p>
          <a:p>
            <a:pPr algn="l">
              <a:spcBef>
                <a:spcPts val="0"/>
              </a:spcBef>
            </a:pPr>
            <a:r>
              <a:rPr lang="en-US" sz="1100" b="1" dirty="0" smtClean="0">
                <a:latin typeface="Consolas"/>
                <a:cs typeface="Consolas"/>
              </a:rPr>
              <a:t>  &lt;h1&gt;Lookup results&lt;/h1&gt;</a:t>
            </a:r>
          </a:p>
          <a:p>
            <a:pPr algn="l">
              <a:spcBef>
                <a:spcPts val="0"/>
              </a:spcBef>
            </a:pPr>
            <a:r>
              <a:rPr lang="en-US" sz="1100" b="1" dirty="0" smtClean="0">
                <a:latin typeface="Consolas"/>
                <a:cs typeface="Consolas"/>
              </a:rPr>
              <a:t>  You searched for: &lt;%= </a:t>
            </a:r>
            <a:r>
              <a:rPr lang="en-US" sz="1100" b="1" dirty="0" err="1" smtClean="0">
                <a:latin typeface="Consolas"/>
                <a:cs typeface="Consolas"/>
              </a:rPr>
              <a:t>theInput</a:t>
            </a:r>
            <a:r>
              <a:rPr lang="en-US" sz="1100" b="1" dirty="0" smtClean="0">
                <a:latin typeface="Consolas"/>
                <a:cs typeface="Consolas"/>
              </a:rPr>
              <a:t> %&gt;&lt;p&gt;</a:t>
            </a:r>
          </a:p>
          <a:p>
            <a:pPr algn="l">
              <a:spcBef>
                <a:spcPts val="0"/>
              </a:spcBef>
            </a:pPr>
            <a:r>
              <a:rPr lang="en-US" sz="1100" b="1" dirty="0" smtClean="0">
                <a:latin typeface="Consolas"/>
                <a:cs typeface="Consolas"/>
              </a:rPr>
              <a:t>  &lt;a </a:t>
            </a:r>
            <a:r>
              <a:rPr lang="en-US" sz="1100" b="1" dirty="0" err="1" smtClean="0">
                <a:latin typeface="Consolas"/>
                <a:cs typeface="Consolas"/>
              </a:rPr>
              <a:t>href</a:t>
            </a:r>
            <a:r>
              <a:rPr lang="en-US" sz="1100" b="1" dirty="0" smtClean="0">
                <a:latin typeface="Consolas"/>
                <a:cs typeface="Consolas"/>
              </a:rPr>
              <a:t>="/"&gt;Back to search&lt;/a&gt;</a:t>
            </a:r>
          </a:p>
          <a:p>
            <a:pPr algn="l">
              <a:spcBef>
                <a:spcPts val="0"/>
              </a:spcBef>
            </a:pPr>
            <a:r>
              <a:rPr lang="en-US" sz="1100" b="1" dirty="0" smtClean="0">
                <a:latin typeface="Consolas"/>
                <a:cs typeface="Consolas"/>
              </a:rPr>
              <a:t>&lt;/body&gt;&lt;/html&gt;</a:t>
            </a:r>
          </a:p>
        </p:txBody>
      </p:sp>
      <p:sp>
        <p:nvSpPr>
          <p:cNvPr id="13" name="TextBox 12"/>
          <p:cNvSpPr txBox="1"/>
          <p:nvPr/>
        </p:nvSpPr>
        <p:spPr>
          <a:xfrm>
            <a:off x="1135600" y="3547068"/>
            <a:ext cx="526105" cy="246221"/>
          </a:xfrm>
          <a:prstGeom prst="rect">
            <a:avLst/>
          </a:prstGeom>
          <a:noFill/>
        </p:spPr>
        <p:txBody>
          <a:bodyPr wrap="none" rtlCol="0">
            <a:spAutoFit/>
          </a:bodyPr>
          <a:lstStyle/>
          <a:p>
            <a:r>
              <a:rPr lang="en-US" sz="1000" smtClean="0"/>
              <a:t>app.js</a:t>
            </a:r>
            <a:endParaRPr lang="en-US" sz="1000"/>
          </a:p>
        </p:txBody>
      </p:sp>
      <p:sp>
        <p:nvSpPr>
          <p:cNvPr id="14" name="TextBox 13"/>
          <p:cNvSpPr txBox="1"/>
          <p:nvPr/>
        </p:nvSpPr>
        <p:spPr>
          <a:xfrm>
            <a:off x="1150068" y="5146432"/>
            <a:ext cx="1023037" cy="246221"/>
          </a:xfrm>
          <a:prstGeom prst="rect">
            <a:avLst/>
          </a:prstGeom>
          <a:noFill/>
        </p:spPr>
        <p:txBody>
          <a:bodyPr wrap="none" rtlCol="0">
            <a:spAutoFit/>
          </a:bodyPr>
          <a:lstStyle/>
          <a:p>
            <a:pPr algn="l"/>
            <a:r>
              <a:rPr lang="en-US" sz="1000" smtClean="0"/>
              <a:t>views/main.ejs</a:t>
            </a:r>
            <a:endParaRPr lang="en-US" sz="1000"/>
          </a:p>
        </p:txBody>
      </p:sp>
      <p:sp>
        <p:nvSpPr>
          <p:cNvPr id="15" name="TextBox 14"/>
          <p:cNvSpPr txBox="1"/>
          <p:nvPr/>
        </p:nvSpPr>
        <p:spPr>
          <a:xfrm>
            <a:off x="1151741" y="6404151"/>
            <a:ext cx="1120820" cy="246221"/>
          </a:xfrm>
          <a:prstGeom prst="rect">
            <a:avLst/>
          </a:prstGeom>
          <a:noFill/>
        </p:spPr>
        <p:txBody>
          <a:bodyPr wrap="none" rtlCol="0">
            <a:spAutoFit/>
          </a:bodyPr>
          <a:lstStyle/>
          <a:p>
            <a:pPr algn="l"/>
            <a:r>
              <a:rPr lang="en-US" sz="1000" smtClean="0"/>
              <a:t>views/results.ejs</a:t>
            </a:r>
            <a:endParaRPr lang="en-US" sz="1000"/>
          </a:p>
        </p:txBody>
      </p:sp>
      <p:sp>
        <p:nvSpPr>
          <p:cNvPr id="16" name="TextBox 15"/>
          <p:cNvSpPr txBox="1"/>
          <p:nvPr/>
        </p:nvSpPr>
        <p:spPr>
          <a:xfrm>
            <a:off x="5464540" y="4072933"/>
            <a:ext cx="1079142" cy="246221"/>
          </a:xfrm>
          <a:prstGeom prst="rect">
            <a:avLst/>
          </a:prstGeom>
          <a:noFill/>
        </p:spPr>
        <p:txBody>
          <a:bodyPr wrap="none" rtlCol="0">
            <a:spAutoFit/>
          </a:bodyPr>
          <a:lstStyle/>
          <a:p>
            <a:pPr algn="l"/>
            <a:r>
              <a:rPr lang="en-US" sz="1000" smtClean="0"/>
              <a:t>routes/routes.js</a:t>
            </a:r>
            <a:endParaRPr lang="en-US" sz="1000"/>
          </a:p>
        </p:txBody>
      </p:sp>
      <p:sp>
        <p:nvSpPr>
          <p:cNvPr id="17" name="TextBox 16"/>
          <p:cNvSpPr txBox="1"/>
          <p:nvPr/>
        </p:nvSpPr>
        <p:spPr>
          <a:xfrm>
            <a:off x="5466215" y="6343217"/>
            <a:ext cx="925253" cy="246221"/>
          </a:xfrm>
          <a:prstGeom prst="rect">
            <a:avLst/>
          </a:prstGeom>
          <a:noFill/>
        </p:spPr>
        <p:txBody>
          <a:bodyPr wrap="none" rtlCol="0">
            <a:spAutoFit/>
          </a:bodyPr>
          <a:lstStyle/>
          <a:p>
            <a:pPr algn="l"/>
            <a:r>
              <a:rPr lang="en-US" sz="1000" dirty="0" err="1" smtClean="0"/>
              <a:t>package.json</a:t>
            </a:r>
            <a:endParaRPr lang="en-US" sz="1000" dirty="0"/>
          </a:p>
        </p:txBody>
      </p:sp>
    </p:spTree>
    <p:extLst>
      <p:ext uri="{BB962C8B-B14F-4D97-AF65-F5344CB8AC3E}">
        <p14:creationId xmlns:p14="http://schemas.microsoft.com/office/powerpoint/2010/main" val="1742198387"/>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main application file</a:t>
            </a:r>
            <a:endParaRPr lang="en-US"/>
          </a:p>
        </p:txBody>
      </p:sp>
      <p:sp>
        <p:nvSpPr>
          <p:cNvPr id="3" name="Content Placeholder 2"/>
          <p:cNvSpPr>
            <a:spLocks noGrp="1"/>
          </p:cNvSpPr>
          <p:nvPr>
            <p:ph idx="1"/>
          </p:nvPr>
        </p:nvSpPr>
        <p:spPr>
          <a:xfrm>
            <a:off x="990600" y="3828422"/>
            <a:ext cx="7772400" cy="2692958"/>
          </a:xfrm>
        </p:spPr>
        <p:txBody>
          <a:bodyPr/>
          <a:lstStyle/>
          <a:p>
            <a:r>
              <a:rPr lang="en-US" dirty="0" smtClean="0"/>
              <a:t>What is going on here?</a:t>
            </a:r>
          </a:p>
          <a:p>
            <a:pPr lvl="1"/>
            <a:r>
              <a:rPr lang="en-US" dirty="0" err="1" smtClean="0"/>
              <a:t>app.js</a:t>
            </a:r>
            <a:r>
              <a:rPr lang="en-US" dirty="0" smtClean="0"/>
              <a:t> is the "main" file (you run "</a:t>
            </a:r>
            <a:r>
              <a:rPr lang="en-US" dirty="0" err="1" smtClean="0"/>
              <a:t>nodejs</a:t>
            </a:r>
            <a:r>
              <a:rPr lang="en-US" dirty="0" smtClean="0"/>
              <a:t> </a:t>
            </a:r>
            <a:r>
              <a:rPr lang="en-US" dirty="0" err="1" smtClean="0"/>
              <a:t>app.js</a:t>
            </a:r>
            <a:r>
              <a:rPr lang="en-US" dirty="0" smtClean="0"/>
              <a:t>" to start)</a:t>
            </a:r>
          </a:p>
          <a:p>
            <a:pPr lvl="1"/>
            <a:r>
              <a:rPr lang="en-US" dirty="0" smtClean="0"/>
              <a:t>Does some initialization stuff and starts the server</a:t>
            </a:r>
          </a:p>
          <a:p>
            <a:r>
              <a:rPr lang="en-US" dirty="0" smtClean="0"/>
              <a:t>Key element: URL routing</a:t>
            </a:r>
          </a:p>
          <a:p>
            <a:pPr lvl="1"/>
            <a:r>
              <a:rPr lang="en-US" dirty="0" smtClean="0"/>
              <a:t>"If you receive a POST http://</a:t>
            </a:r>
            <a:r>
              <a:rPr lang="en-US" dirty="0" err="1" smtClean="0"/>
              <a:t>localhost</a:t>
            </a:r>
            <a:r>
              <a:rPr lang="en-US" dirty="0" smtClean="0"/>
              <a:t>/results request,</a:t>
            </a:r>
            <a:br>
              <a:rPr lang="en-US" dirty="0" smtClean="0"/>
            </a:br>
            <a:r>
              <a:rPr lang="en-US" dirty="0" smtClean="0"/>
              <a:t>call the function </a:t>
            </a:r>
            <a:r>
              <a:rPr lang="en-US" dirty="0" err="1" smtClean="0"/>
              <a:t>routes.post_results</a:t>
            </a:r>
            <a:r>
              <a:rPr lang="en-US" dirty="0" smtClean="0"/>
              <a:t> to handle it" </a:t>
            </a:r>
          </a:p>
          <a:p>
            <a:pPr lvl="1"/>
            <a:r>
              <a:rPr lang="en-US" dirty="0" smtClean="0"/>
              <a:t>Need one such line for each 'page' our web application has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147541" y="1446962"/>
            <a:ext cx="4140113" cy="2123658"/>
          </a:xfrm>
          <a:prstGeom prst="rect">
            <a:avLst/>
          </a:prstGeom>
          <a:noFill/>
          <a:ln w="3175">
            <a:solidFill>
              <a:schemeClr val="tx1"/>
            </a:solidFill>
          </a:ln>
        </p:spPr>
        <p:txBody>
          <a:bodyPr wrap="none" rtlCol="0">
            <a:spAutoFit/>
          </a:bodyPr>
          <a:lstStyle/>
          <a:p>
            <a:pPr algn="l">
              <a:spcBef>
                <a:spcPts val="0"/>
              </a:spcBef>
            </a:pPr>
            <a:r>
              <a:rPr lang="en-US" sz="1100" b="1" dirty="0" err="1">
                <a:latin typeface="Consolas"/>
                <a:cs typeface="Consolas"/>
              </a:rPr>
              <a:t>var</a:t>
            </a:r>
            <a:r>
              <a:rPr lang="en-US" sz="1100" b="1" dirty="0">
                <a:latin typeface="Consolas"/>
                <a:cs typeface="Consolas"/>
              </a:rPr>
              <a:t> express = require('express');</a:t>
            </a:r>
          </a:p>
          <a:p>
            <a:pPr algn="l">
              <a:spcBef>
                <a:spcPts val="0"/>
              </a:spcBef>
            </a:pPr>
            <a:r>
              <a:rPr lang="en-US" sz="1100" b="1" dirty="0" err="1">
                <a:latin typeface="Consolas"/>
                <a:cs typeface="Consolas"/>
              </a:rPr>
              <a:t>var</a:t>
            </a:r>
            <a:r>
              <a:rPr lang="en-US" sz="1100" b="1" dirty="0">
                <a:latin typeface="Consolas"/>
                <a:cs typeface="Consolas"/>
              </a:rPr>
              <a:t> </a:t>
            </a:r>
            <a:r>
              <a:rPr lang="en-US" sz="1100" b="1" dirty="0" err="1">
                <a:latin typeface="Consolas"/>
                <a:cs typeface="Consolas"/>
              </a:rPr>
              <a:t>bodyParser</a:t>
            </a:r>
            <a:r>
              <a:rPr lang="en-US" sz="1100" b="1" dirty="0">
                <a:latin typeface="Consolas"/>
                <a:cs typeface="Consolas"/>
              </a:rPr>
              <a:t> = require('body-parser');</a:t>
            </a:r>
          </a:p>
          <a:p>
            <a:pPr algn="l">
              <a:spcBef>
                <a:spcPts val="0"/>
              </a:spcBef>
            </a:pPr>
            <a:r>
              <a:rPr lang="en-US" sz="1100" b="1" dirty="0" err="1">
                <a:latin typeface="Consolas"/>
                <a:cs typeface="Consolas"/>
              </a:rPr>
              <a:t>var</a:t>
            </a:r>
            <a:r>
              <a:rPr lang="en-US" sz="1100" b="1" dirty="0">
                <a:latin typeface="Consolas"/>
                <a:cs typeface="Consolas"/>
              </a:rPr>
              <a:t> </a:t>
            </a:r>
            <a:r>
              <a:rPr lang="en-US" sz="1100" b="1" dirty="0" err="1">
                <a:latin typeface="Consolas"/>
                <a:cs typeface="Consolas"/>
              </a:rPr>
              <a:t>morgan</a:t>
            </a:r>
            <a:r>
              <a:rPr lang="en-US" sz="1100" b="1" dirty="0">
                <a:latin typeface="Consolas"/>
                <a:cs typeface="Consolas"/>
              </a:rPr>
              <a:t> = require('</a:t>
            </a:r>
            <a:r>
              <a:rPr lang="en-US" sz="1100" b="1" dirty="0" err="1">
                <a:latin typeface="Consolas"/>
                <a:cs typeface="Consolas"/>
              </a:rPr>
              <a:t>morgan</a:t>
            </a:r>
            <a:r>
              <a:rPr lang="en-US" sz="1100" b="1" dirty="0">
                <a:latin typeface="Consolas"/>
                <a:cs typeface="Consolas"/>
              </a:rPr>
              <a:t>'); // logger</a:t>
            </a:r>
          </a:p>
          <a:p>
            <a:pPr algn="l">
              <a:spcBef>
                <a:spcPts val="0"/>
              </a:spcBef>
            </a:pPr>
            <a:r>
              <a:rPr lang="en-US" sz="1100" b="1" dirty="0" err="1">
                <a:latin typeface="Consolas"/>
                <a:cs typeface="Consolas"/>
              </a:rPr>
              <a:t>var</a:t>
            </a:r>
            <a:r>
              <a:rPr lang="en-US" sz="1100" b="1" dirty="0">
                <a:latin typeface="Consolas"/>
                <a:cs typeface="Consolas"/>
              </a:rPr>
              <a:t> routes = require('./routes/</a:t>
            </a:r>
            <a:r>
              <a:rPr lang="en-US" sz="1100" b="1" dirty="0" err="1">
                <a:latin typeface="Consolas"/>
                <a:cs typeface="Consolas"/>
              </a:rPr>
              <a:t>routes.js</a:t>
            </a:r>
            <a:r>
              <a:rPr lang="en-US" sz="1100" b="1" dirty="0">
                <a:latin typeface="Consolas"/>
                <a:cs typeface="Consolas"/>
              </a:rPr>
              <a:t>');</a:t>
            </a:r>
          </a:p>
          <a:p>
            <a:pPr algn="l">
              <a:spcBef>
                <a:spcPts val="0"/>
              </a:spcBef>
            </a:pPr>
            <a:r>
              <a:rPr lang="en-US" sz="1100" b="1" dirty="0" err="1">
                <a:latin typeface="Consolas"/>
                <a:cs typeface="Consolas"/>
              </a:rPr>
              <a:t>var</a:t>
            </a:r>
            <a:r>
              <a:rPr lang="en-US" sz="1100" b="1" dirty="0">
                <a:latin typeface="Consolas"/>
                <a:cs typeface="Consolas"/>
              </a:rPr>
              <a:t> app = express();</a:t>
            </a:r>
          </a:p>
          <a:p>
            <a:pPr algn="l">
              <a:spcBef>
                <a:spcPts val="0"/>
              </a:spcBef>
            </a:pPr>
            <a:r>
              <a:rPr lang="en-US" sz="1100" b="1" dirty="0" err="1">
                <a:latin typeface="Consolas"/>
                <a:cs typeface="Consolas"/>
              </a:rPr>
              <a:t>app.use</a:t>
            </a:r>
            <a:r>
              <a:rPr lang="en-US" sz="1100" b="1" dirty="0">
                <a:latin typeface="Consolas"/>
                <a:cs typeface="Consolas"/>
              </a:rPr>
              <a:t>(</a:t>
            </a:r>
            <a:r>
              <a:rPr lang="en-US" sz="1100" b="1" dirty="0" err="1">
                <a:latin typeface="Consolas"/>
                <a:cs typeface="Consolas"/>
              </a:rPr>
              <a:t>bodyParser.urlencoded</a:t>
            </a:r>
            <a:r>
              <a:rPr lang="en-US" sz="1100" b="1" dirty="0">
                <a:latin typeface="Consolas"/>
                <a:cs typeface="Consolas"/>
              </a:rPr>
              <a:t>({ extended: true }));</a:t>
            </a:r>
          </a:p>
          <a:p>
            <a:pPr algn="l">
              <a:spcBef>
                <a:spcPts val="0"/>
              </a:spcBef>
            </a:pPr>
            <a:r>
              <a:rPr lang="en-US" sz="1100" b="1" dirty="0" err="1">
                <a:latin typeface="Consolas"/>
                <a:cs typeface="Consolas"/>
              </a:rPr>
              <a:t>app.use</a:t>
            </a:r>
            <a:r>
              <a:rPr lang="en-US" sz="1100" b="1" dirty="0">
                <a:latin typeface="Consolas"/>
                <a:cs typeface="Consolas"/>
              </a:rPr>
              <a:t>(</a:t>
            </a:r>
            <a:r>
              <a:rPr lang="en-US" sz="1100" b="1" dirty="0" err="1">
                <a:latin typeface="Consolas"/>
                <a:cs typeface="Consolas"/>
              </a:rPr>
              <a:t>morgan</a:t>
            </a:r>
            <a:r>
              <a:rPr lang="en-US" sz="1100" b="1" dirty="0">
                <a:latin typeface="Consolas"/>
                <a:cs typeface="Consolas"/>
              </a:rPr>
              <a:t>('combined'))</a:t>
            </a:r>
          </a:p>
          <a:p>
            <a:pPr algn="l">
              <a:spcBef>
                <a:spcPts val="0"/>
              </a:spcBef>
            </a:pPr>
            <a:endParaRPr lang="en-US" sz="1100" b="1" dirty="0">
              <a:latin typeface="Consolas"/>
              <a:cs typeface="Consolas"/>
            </a:endParaRPr>
          </a:p>
          <a:p>
            <a:pPr algn="l">
              <a:spcBef>
                <a:spcPts val="0"/>
              </a:spcBef>
            </a:pPr>
            <a:r>
              <a:rPr lang="en-US" sz="1100" b="1" dirty="0" err="1">
                <a:latin typeface="Consolas"/>
                <a:cs typeface="Consolas"/>
              </a:rPr>
              <a:t>app.get</a:t>
            </a:r>
            <a:r>
              <a:rPr lang="en-US" sz="1100" b="1" dirty="0">
                <a:latin typeface="Consolas"/>
                <a:cs typeface="Consolas"/>
              </a:rPr>
              <a:t>('/', </a:t>
            </a:r>
            <a:r>
              <a:rPr lang="en-US" sz="1100" b="1" dirty="0" err="1">
                <a:latin typeface="Consolas"/>
                <a:cs typeface="Consolas"/>
              </a:rPr>
              <a:t>routes.get_main</a:t>
            </a:r>
            <a:r>
              <a:rPr lang="en-US" sz="1100" b="1" dirty="0">
                <a:latin typeface="Consolas"/>
                <a:cs typeface="Consolas"/>
              </a:rPr>
              <a:t>);</a:t>
            </a:r>
          </a:p>
          <a:p>
            <a:pPr algn="l">
              <a:spcBef>
                <a:spcPts val="0"/>
              </a:spcBef>
            </a:pPr>
            <a:r>
              <a:rPr lang="en-US" sz="1100" b="1" dirty="0" err="1">
                <a:latin typeface="Consolas"/>
                <a:cs typeface="Consolas"/>
              </a:rPr>
              <a:t>app.post</a:t>
            </a:r>
            <a:r>
              <a:rPr lang="en-US" sz="1100" b="1" dirty="0">
                <a:latin typeface="Consolas"/>
                <a:cs typeface="Consolas"/>
              </a:rPr>
              <a:t>('/results', </a:t>
            </a:r>
            <a:r>
              <a:rPr lang="en-US" sz="1100" b="1" dirty="0" err="1">
                <a:latin typeface="Consolas"/>
                <a:cs typeface="Consolas"/>
              </a:rPr>
              <a:t>routes.post_results</a:t>
            </a:r>
            <a:r>
              <a:rPr lang="en-US" sz="1100" b="1" dirty="0">
                <a:latin typeface="Consolas"/>
                <a:cs typeface="Consolas"/>
              </a:rPr>
              <a:t>);</a:t>
            </a:r>
          </a:p>
          <a:p>
            <a:pPr algn="l">
              <a:spcBef>
                <a:spcPts val="0"/>
              </a:spcBef>
            </a:pPr>
            <a:r>
              <a:rPr lang="en-US" sz="1100" b="1" dirty="0" err="1">
                <a:latin typeface="Consolas"/>
                <a:cs typeface="Consolas"/>
              </a:rPr>
              <a:t>app.listen</a:t>
            </a:r>
            <a:r>
              <a:rPr lang="en-US" sz="1100" b="1" dirty="0">
                <a:latin typeface="Consolas"/>
                <a:cs typeface="Consolas"/>
              </a:rPr>
              <a:t>(8080);</a:t>
            </a:r>
          </a:p>
          <a:p>
            <a:pPr algn="l">
              <a:spcBef>
                <a:spcPts val="0"/>
              </a:spcBef>
            </a:pPr>
            <a:r>
              <a:rPr lang="en-US" sz="1100" b="1" dirty="0" err="1">
                <a:latin typeface="Consolas"/>
                <a:cs typeface="Consolas"/>
              </a:rPr>
              <a:t>console.log</a:t>
            </a:r>
            <a:r>
              <a:rPr lang="en-US" sz="1100" b="1" dirty="0">
                <a:latin typeface="Consolas"/>
                <a:cs typeface="Consolas"/>
              </a:rPr>
              <a:t>('Server running on port 8080');</a:t>
            </a:r>
          </a:p>
        </p:txBody>
      </p:sp>
      <p:sp>
        <p:nvSpPr>
          <p:cNvPr id="7" name="TextBox 6"/>
          <p:cNvSpPr txBox="1"/>
          <p:nvPr/>
        </p:nvSpPr>
        <p:spPr>
          <a:xfrm>
            <a:off x="1135600" y="3547068"/>
            <a:ext cx="526105" cy="246221"/>
          </a:xfrm>
          <a:prstGeom prst="rect">
            <a:avLst/>
          </a:prstGeom>
          <a:noFill/>
        </p:spPr>
        <p:txBody>
          <a:bodyPr wrap="none" rtlCol="0">
            <a:spAutoFit/>
          </a:bodyPr>
          <a:lstStyle/>
          <a:p>
            <a:r>
              <a:rPr lang="en-US" sz="1000" smtClean="0"/>
              <a:t>app.js</a:t>
            </a:r>
            <a:endParaRPr lang="en-US" sz="1000"/>
          </a:p>
        </p:txBody>
      </p:sp>
      <p:sp>
        <p:nvSpPr>
          <p:cNvPr id="8" name="TextBox 7"/>
          <p:cNvSpPr txBox="1"/>
          <p:nvPr/>
        </p:nvSpPr>
        <p:spPr>
          <a:xfrm>
            <a:off x="6509456" y="1527349"/>
            <a:ext cx="1745734" cy="338554"/>
          </a:xfrm>
          <a:prstGeom prst="rect">
            <a:avLst/>
          </a:prstGeom>
          <a:noFill/>
        </p:spPr>
        <p:txBody>
          <a:bodyPr wrap="none" rtlCol="0">
            <a:spAutoFit/>
          </a:bodyPr>
          <a:lstStyle/>
          <a:p>
            <a:r>
              <a:rPr lang="en-US" sz="1600" smtClean="0">
                <a:solidFill>
                  <a:srgbClr val="FF0000"/>
                </a:solidFill>
              </a:rPr>
              <a:t>Initialization stuff</a:t>
            </a:r>
            <a:endParaRPr lang="en-US" sz="1600">
              <a:solidFill>
                <a:srgbClr val="FF0000"/>
              </a:solidFill>
            </a:endParaRPr>
          </a:p>
        </p:txBody>
      </p:sp>
      <p:cxnSp>
        <p:nvCxnSpPr>
          <p:cNvPr id="10" name="Straight Arrow Connector 9"/>
          <p:cNvCxnSpPr>
            <a:stCxn id="8" idx="1"/>
          </p:cNvCxnSpPr>
          <p:nvPr/>
        </p:nvCxnSpPr>
        <p:spPr bwMode="auto">
          <a:xfrm flipH="1" flipV="1">
            <a:off x="5330524" y="1577591"/>
            <a:ext cx="1178932" cy="11903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flipH="1">
            <a:off x="5339362" y="1828800"/>
            <a:ext cx="1165609" cy="331596"/>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7" name="Right Brace 16"/>
          <p:cNvSpPr/>
          <p:nvPr/>
        </p:nvSpPr>
        <p:spPr bwMode="auto">
          <a:xfrm>
            <a:off x="5110920" y="1536631"/>
            <a:ext cx="168152" cy="1012449"/>
          </a:xfrm>
          <a:prstGeom prst="righ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8" name="TextBox 17"/>
          <p:cNvSpPr txBox="1"/>
          <p:nvPr/>
        </p:nvSpPr>
        <p:spPr>
          <a:xfrm>
            <a:off x="6501085" y="1910862"/>
            <a:ext cx="2012667" cy="584775"/>
          </a:xfrm>
          <a:prstGeom prst="rect">
            <a:avLst/>
          </a:prstGeom>
          <a:noFill/>
        </p:spPr>
        <p:txBody>
          <a:bodyPr wrap="none" rtlCol="0">
            <a:spAutoFit/>
          </a:bodyPr>
          <a:lstStyle/>
          <a:p>
            <a:pPr algn="l"/>
            <a:r>
              <a:rPr lang="en-US" sz="1600" smtClean="0">
                <a:solidFill>
                  <a:srgbClr val="FF0000"/>
                </a:solidFill>
              </a:rPr>
              <a:t>Includes the code in</a:t>
            </a:r>
            <a:br>
              <a:rPr lang="en-US" sz="1600" smtClean="0">
                <a:solidFill>
                  <a:srgbClr val="FF0000"/>
                </a:solidFill>
              </a:rPr>
            </a:br>
            <a:r>
              <a:rPr lang="en-US" sz="1600" smtClean="0">
                <a:solidFill>
                  <a:srgbClr val="FF0000"/>
                </a:solidFill>
              </a:rPr>
              <a:t>routes/routes.js</a:t>
            </a:r>
            <a:endParaRPr lang="en-US" sz="1600">
              <a:solidFill>
                <a:srgbClr val="FF0000"/>
              </a:solidFill>
            </a:endParaRPr>
          </a:p>
        </p:txBody>
      </p:sp>
      <p:cxnSp>
        <p:nvCxnSpPr>
          <p:cNvPr id="19" name="Straight Arrow Connector 18"/>
          <p:cNvCxnSpPr>
            <a:stCxn id="18" idx="1"/>
          </p:cNvCxnSpPr>
          <p:nvPr/>
        </p:nvCxnSpPr>
        <p:spPr bwMode="auto">
          <a:xfrm flipH="1" flipV="1">
            <a:off x="4624912" y="2116788"/>
            <a:ext cx="1876173" cy="864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 name="TextBox 21"/>
          <p:cNvSpPr txBox="1"/>
          <p:nvPr/>
        </p:nvSpPr>
        <p:spPr>
          <a:xfrm>
            <a:off x="6512810" y="3088190"/>
            <a:ext cx="1681871" cy="338554"/>
          </a:xfrm>
          <a:prstGeom prst="rect">
            <a:avLst/>
          </a:prstGeom>
          <a:noFill/>
        </p:spPr>
        <p:txBody>
          <a:bodyPr wrap="none" rtlCol="0">
            <a:spAutoFit/>
          </a:bodyPr>
          <a:lstStyle/>
          <a:p>
            <a:pPr algn="l"/>
            <a:r>
              <a:rPr lang="en-US" sz="1600" smtClean="0">
                <a:solidFill>
                  <a:srgbClr val="FF0000"/>
                </a:solidFill>
              </a:rPr>
              <a:t>Starts the server</a:t>
            </a:r>
            <a:endParaRPr lang="en-US" sz="1600">
              <a:solidFill>
                <a:srgbClr val="FF0000"/>
              </a:solidFill>
            </a:endParaRPr>
          </a:p>
        </p:txBody>
      </p:sp>
      <p:cxnSp>
        <p:nvCxnSpPr>
          <p:cNvPr id="23" name="Straight Arrow Connector 22"/>
          <p:cNvCxnSpPr>
            <a:stCxn id="22" idx="1"/>
          </p:cNvCxnSpPr>
          <p:nvPr/>
        </p:nvCxnSpPr>
        <p:spPr bwMode="auto">
          <a:xfrm flipH="1" flipV="1">
            <a:off x="2696559" y="3245559"/>
            <a:ext cx="3816251" cy="1190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5" name="TextBox 24"/>
          <p:cNvSpPr txBox="1"/>
          <p:nvPr/>
        </p:nvSpPr>
        <p:spPr>
          <a:xfrm>
            <a:off x="6512810" y="2485290"/>
            <a:ext cx="1826526" cy="584775"/>
          </a:xfrm>
          <a:prstGeom prst="rect">
            <a:avLst/>
          </a:prstGeom>
          <a:noFill/>
        </p:spPr>
        <p:txBody>
          <a:bodyPr wrap="none" rtlCol="0">
            <a:spAutoFit/>
          </a:bodyPr>
          <a:lstStyle/>
          <a:p>
            <a:pPr algn="l"/>
            <a:r>
              <a:rPr lang="en-US" sz="1600" smtClean="0">
                <a:solidFill>
                  <a:srgbClr val="FF0000"/>
                </a:solidFill>
              </a:rPr>
              <a:t>"Routes" URLs to </a:t>
            </a:r>
            <a:br>
              <a:rPr lang="en-US" sz="1600" smtClean="0">
                <a:solidFill>
                  <a:srgbClr val="FF0000"/>
                </a:solidFill>
              </a:rPr>
            </a:br>
            <a:r>
              <a:rPr lang="en-US" sz="1600" smtClean="0">
                <a:solidFill>
                  <a:srgbClr val="FF0000"/>
                </a:solidFill>
              </a:rPr>
              <a:t>different functions</a:t>
            </a:r>
            <a:endParaRPr lang="en-US" sz="1600">
              <a:solidFill>
                <a:srgbClr val="FF0000"/>
              </a:solidFill>
            </a:endParaRPr>
          </a:p>
        </p:txBody>
      </p:sp>
      <p:sp>
        <p:nvSpPr>
          <p:cNvPr id="26" name="Right Brace 25"/>
          <p:cNvSpPr/>
          <p:nvPr/>
        </p:nvSpPr>
        <p:spPr bwMode="auto">
          <a:xfrm>
            <a:off x="4696253" y="2724006"/>
            <a:ext cx="149050" cy="460549"/>
          </a:xfrm>
          <a:prstGeom prst="righ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cxnSp>
        <p:nvCxnSpPr>
          <p:cNvPr id="27" name="Straight Arrow Connector 26"/>
          <p:cNvCxnSpPr>
            <a:stCxn id="25" idx="1"/>
          </p:cNvCxnSpPr>
          <p:nvPr/>
        </p:nvCxnSpPr>
        <p:spPr bwMode="auto">
          <a:xfrm flipH="1">
            <a:off x="4907110" y="2777678"/>
            <a:ext cx="1605700" cy="17014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728186813"/>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37699" y="1440266"/>
            <a:ext cx="3519651" cy="2631489"/>
          </a:xfrm>
          <a:prstGeom prst="rect">
            <a:avLst/>
          </a:prstGeom>
          <a:noFill/>
          <a:ln w="3175">
            <a:solidFill>
              <a:schemeClr val="tx1"/>
            </a:solidFill>
          </a:ln>
        </p:spPr>
        <p:txBody>
          <a:bodyPr wrap="none" rtlCol="0">
            <a:spAutoFit/>
          </a:bodyPr>
          <a:lstStyle/>
          <a:p>
            <a:pPr algn="l">
              <a:spcBef>
                <a:spcPts val="0"/>
              </a:spcBef>
            </a:pPr>
            <a:r>
              <a:rPr lang="en-US" sz="1100" b="1" dirty="0" err="1" smtClean="0">
                <a:latin typeface="Consolas"/>
                <a:cs typeface="Consolas"/>
              </a:rPr>
              <a:t>var</a:t>
            </a:r>
            <a:r>
              <a:rPr lang="en-US" sz="1100" b="1" dirty="0" smtClean="0">
                <a:latin typeface="Consolas"/>
                <a:cs typeface="Consolas"/>
              </a:rPr>
              <a:t> </a:t>
            </a:r>
            <a:r>
              <a:rPr lang="en-US" sz="1100" b="1" dirty="0" err="1" smtClean="0">
                <a:latin typeface="Consolas"/>
                <a:cs typeface="Consolas"/>
              </a:rPr>
              <a:t>getMain</a:t>
            </a:r>
            <a:r>
              <a:rPr lang="en-US" sz="1100" b="1" dirty="0" smtClean="0">
                <a:latin typeface="Consolas"/>
                <a:cs typeface="Consolas"/>
              </a:rPr>
              <a:t> = function(</a:t>
            </a:r>
            <a:r>
              <a:rPr lang="en-US" sz="1100" b="1" dirty="0" err="1" smtClean="0">
                <a:latin typeface="Consolas"/>
                <a:cs typeface="Consolas"/>
              </a:rPr>
              <a:t>req</a:t>
            </a:r>
            <a:r>
              <a:rPr lang="en-US" sz="1100" b="1" dirty="0" smtClean="0">
                <a:latin typeface="Consolas"/>
                <a:cs typeface="Consolas"/>
              </a:rPr>
              <a:t>, res) {</a:t>
            </a:r>
          </a:p>
          <a:p>
            <a:pPr algn="l">
              <a:spcBef>
                <a:spcPts val="0"/>
              </a:spcBef>
            </a:pPr>
            <a:r>
              <a:rPr lang="en-US" sz="1100" b="1" dirty="0" smtClean="0">
                <a:latin typeface="Consolas"/>
                <a:cs typeface="Consolas"/>
              </a:rPr>
              <a:t>  </a:t>
            </a:r>
            <a:r>
              <a:rPr lang="en-US" sz="1100" b="1" dirty="0" err="1" smtClean="0">
                <a:latin typeface="Consolas"/>
                <a:cs typeface="Consolas"/>
              </a:rPr>
              <a:t>res.render</a:t>
            </a:r>
            <a:r>
              <a:rPr lang="en-US" sz="1100" b="1" dirty="0" smtClean="0">
                <a:latin typeface="Consolas"/>
                <a:cs typeface="Consolas"/>
              </a:rPr>
              <a:t>('</a:t>
            </a:r>
            <a:r>
              <a:rPr lang="en-US" sz="1100" b="1" dirty="0" err="1" smtClean="0">
                <a:latin typeface="Consolas"/>
                <a:cs typeface="Consolas"/>
              </a:rPr>
              <a:t>main.ejs</a:t>
            </a:r>
            <a:r>
              <a:rPr lang="en-US" sz="1100" b="1" dirty="0" smtClean="0">
                <a:latin typeface="Consolas"/>
                <a:cs typeface="Consolas"/>
              </a:rPr>
              <a:t>', {});</a:t>
            </a:r>
          </a:p>
          <a:p>
            <a:pPr algn="l">
              <a:spcBef>
                <a:spcPts val="0"/>
              </a:spcBef>
            </a:pPr>
            <a:r>
              <a:rPr lang="en-US" sz="1100" b="1" dirty="0" smtClean="0">
                <a:latin typeface="Consolas"/>
                <a:cs typeface="Consolas"/>
              </a:rPr>
              <a:t>};</a:t>
            </a:r>
          </a:p>
          <a:p>
            <a:pPr algn="l">
              <a:spcBef>
                <a:spcPts val="0"/>
              </a:spcBef>
            </a:pPr>
            <a:endParaRPr lang="en-US" sz="1100" b="1" dirty="0" smtClean="0">
              <a:latin typeface="Consolas"/>
              <a:cs typeface="Consolas"/>
            </a:endParaRPr>
          </a:p>
          <a:p>
            <a:pPr algn="l">
              <a:spcBef>
                <a:spcPts val="0"/>
              </a:spcBef>
            </a:pPr>
            <a:r>
              <a:rPr lang="en-US" sz="1100" b="1" dirty="0" err="1" smtClean="0">
                <a:latin typeface="Consolas"/>
                <a:cs typeface="Consolas"/>
              </a:rPr>
              <a:t>var</a:t>
            </a:r>
            <a:r>
              <a:rPr lang="en-US" sz="1100" b="1" dirty="0" smtClean="0">
                <a:latin typeface="Consolas"/>
                <a:cs typeface="Consolas"/>
              </a:rPr>
              <a:t> </a:t>
            </a:r>
            <a:r>
              <a:rPr lang="en-US" sz="1100" b="1" dirty="0" err="1" smtClean="0">
                <a:latin typeface="Consolas"/>
                <a:cs typeface="Consolas"/>
              </a:rPr>
              <a:t>postResults</a:t>
            </a:r>
            <a:r>
              <a:rPr lang="en-US" sz="1100" b="1" dirty="0" smtClean="0">
                <a:latin typeface="Consolas"/>
                <a:cs typeface="Consolas"/>
              </a:rPr>
              <a:t> = function(</a:t>
            </a:r>
            <a:r>
              <a:rPr lang="en-US" sz="1100" b="1" dirty="0" err="1" smtClean="0">
                <a:latin typeface="Consolas"/>
                <a:cs typeface="Consolas"/>
              </a:rPr>
              <a:t>req</a:t>
            </a:r>
            <a:r>
              <a:rPr lang="en-US" sz="1100" b="1" dirty="0" smtClean="0">
                <a:latin typeface="Consolas"/>
                <a:cs typeface="Consolas"/>
              </a:rPr>
              <a:t>, res) {</a:t>
            </a:r>
          </a:p>
          <a:p>
            <a:pPr algn="l">
              <a:spcBef>
                <a:spcPts val="0"/>
              </a:spcBef>
            </a:pPr>
            <a:r>
              <a:rPr lang="en-US" sz="1100" b="1" dirty="0" smtClean="0">
                <a:latin typeface="Consolas"/>
                <a:cs typeface="Consolas"/>
              </a:rPr>
              <a:t>  </a:t>
            </a:r>
            <a:r>
              <a:rPr lang="en-US" sz="1100" b="1" dirty="0" err="1" smtClean="0">
                <a:latin typeface="Consolas"/>
                <a:cs typeface="Consolas"/>
              </a:rPr>
              <a:t>var</a:t>
            </a:r>
            <a:r>
              <a:rPr lang="en-US" sz="1100" b="1" dirty="0" smtClean="0">
                <a:latin typeface="Consolas"/>
                <a:cs typeface="Consolas"/>
              </a:rPr>
              <a:t> x = </a:t>
            </a:r>
            <a:r>
              <a:rPr lang="en-US" sz="1100" b="1" dirty="0" err="1" smtClean="0">
                <a:latin typeface="Consolas"/>
                <a:cs typeface="Consolas"/>
              </a:rPr>
              <a:t>req.body.myInputField</a:t>
            </a:r>
            <a:r>
              <a:rPr lang="en-US" sz="1100" b="1" dirty="0" smtClean="0">
                <a:latin typeface="Consolas"/>
                <a:cs typeface="Consolas"/>
              </a:rPr>
              <a:t>;</a:t>
            </a:r>
          </a:p>
          <a:p>
            <a:pPr algn="l">
              <a:spcBef>
                <a:spcPts val="0"/>
              </a:spcBef>
            </a:pPr>
            <a:r>
              <a:rPr lang="en-US" sz="1100" b="1" dirty="0" smtClean="0">
                <a:latin typeface="Consolas"/>
                <a:cs typeface="Consolas"/>
              </a:rPr>
              <a:t>  </a:t>
            </a:r>
            <a:r>
              <a:rPr lang="en-US" sz="1100" b="1" dirty="0" err="1" smtClean="0">
                <a:latin typeface="Consolas"/>
                <a:cs typeface="Consolas"/>
              </a:rPr>
              <a:t>res.render</a:t>
            </a:r>
            <a:r>
              <a:rPr lang="en-US" sz="1100" b="1" dirty="0" smtClean="0">
                <a:latin typeface="Consolas"/>
                <a:cs typeface="Consolas"/>
              </a:rPr>
              <a:t>('</a:t>
            </a:r>
            <a:r>
              <a:rPr lang="en-US" sz="1100" b="1" dirty="0" err="1" smtClean="0">
                <a:latin typeface="Consolas"/>
                <a:cs typeface="Consolas"/>
              </a:rPr>
              <a:t>results.ejs</a:t>
            </a:r>
            <a:r>
              <a:rPr lang="en-US" sz="1100" b="1" dirty="0" smtClean="0">
                <a:latin typeface="Consolas"/>
                <a:cs typeface="Consolas"/>
              </a:rPr>
              <a:t>', {</a:t>
            </a:r>
            <a:r>
              <a:rPr lang="en-US" sz="1100" b="1" dirty="0" err="1" smtClean="0">
                <a:latin typeface="Consolas"/>
                <a:cs typeface="Consolas"/>
              </a:rPr>
              <a:t>theInput</a:t>
            </a:r>
            <a:r>
              <a:rPr lang="en-US" sz="1100" b="1" dirty="0" smtClean="0">
                <a:latin typeface="Consolas"/>
                <a:cs typeface="Consolas"/>
              </a:rPr>
              <a:t>: x});</a:t>
            </a:r>
          </a:p>
          <a:p>
            <a:pPr algn="l">
              <a:spcBef>
                <a:spcPts val="0"/>
              </a:spcBef>
            </a:pPr>
            <a:r>
              <a:rPr lang="en-US" sz="1100" b="1" dirty="0" smtClean="0">
                <a:latin typeface="Consolas"/>
                <a:cs typeface="Consolas"/>
              </a:rPr>
              <a:t>};</a:t>
            </a:r>
          </a:p>
          <a:p>
            <a:pPr algn="l">
              <a:spcBef>
                <a:spcPts val="0"/>
              </a:spcBef>
            </a:pPr>
            <a:endParaRPr lang="en-US" sz="1100" b="1" dirty="0" smtClean="0">
              <a:latin typeface="Consolas"/>
              <a:cs typeface="Consolas"/>
            </a:endParaRPr>
          </a:p>
          <a:p>
            <a:pPr algn="l">
              <a:spcBef>
                <a:spcPts val="0"/>
              </a:spcBef>
            </a:pPr>
            <a:r>
              <a:rPr lang="en-US" sz="1100" b="1" dirty="0" err="1" smtClean="0">
                <a:latin typeface="Consolas"/>
                <a:cs typeface="Consolas"/>
              </a:rPr>
              <a:t>var</a:t>
            </a:r>
            <a:r>
              <a:rPr lang="en-US" sz="1100" b="1" dirty="0" smtClean="0">
                <a:latin typeface="Consolas"/>
                <a:cs typeface="Consolas"/>
              </a:rPr>
              <a:t> routes = { </a:t>
            </a:r>
          </a:p>
          <a:p>
            <a:pPr algn="l">
              <a:spcBef>
                <a:spcPts val="0"/>
              </a:spcBef>
            </a:pPr>
            <a:r>
              <a:rPr lang="en-US" sz="1100" b="1" dirty="0" smtClean="0">
                <a:latin typeface="Consolas"/>
                <a:cs typeface="Consolas"/>
              </a:rPr>
              <a:t>  </a:t>
            </a:r>
            <a:r>
              <a:rPr lang="en-US" sz="1100" b="1" dirty="0" err="1" smtClean="0">
                <a:latin typeface="Consolas"/>
                <a:cs typeface="Consolas"/>
              </a:rPr>
              <a:t>get_main</a:t>
            </a:r>
            <a:r>
              <a:rPr lang="en-US" sz="1100" b="1" dirty="0" smtClean="0">
                <a:latin typeface="Consolas"/>
                <a:cs typeface="Consolas"/>
              </a:rPr>
              <a:t>: </a:t>
            </a:r>
            <a:r>
              <a:rPr lang="en-US" sz="1100" b="1" dirty="0" err="1" smtClean="0">
                <a:latin typeface="Consolas"/>
                <a:cs typeface="Consolas"/>
              </a:rPr>
              <a:t>getMain</a:t>
            </a:r>
            <a:r>
              <a:rPr lang="en-US" sz="1100" b="1" dirty="0" smtClean="0">
                <a:latin typeface="Consolas"/>
                <a:cs typeface="Consolas"/>
              </a:rPr>
              <a:t>,</a:t>
            </a:r>
          </a:p>
          <a:p>
            <a:pPr algn="l">
              <a:spcBef>
                <a:spcPts val="0"/>
              </a:spcBef>
            </a:pPr>
            <a:r>
              <a:rPr lang="en-US" sz="1100" b="1" dirty="0" smtClean="0">
                <a:latin typeface="Consolas"/>
                <a:cs typeface="Consolas"/>
              </a:rPr>
              <a:t>  </a:t>
            </a:r>
            <a:r>
              <a:rPr lang="en-US" sz="1100" b="1" dirty="0" err="1" smtClean="0">
                <a:latin typeface="Consolas"/>
                <a:cs typeface="Consolas"/>
              </a:rPr>
              <a:t>post_results</a:t>
            </a:r>
            <a:r>
              <a:rPr lang="en-US" sz="1100" b="1" dirty="0" smtClean="0">
                <a:latin typeface="Consolas"/>
                <a:cs typeface="Consolas"/>
              </a:rPr>
              <a:t>: </a:t>
            </a:r>
            <a:r>
              <a:rPr lang="en-US" sz="1100" b="1" dirty="0" err="1" smtClean="0">
                <a:latin typeface="Consolas"/>
                <a:cs typeface="Consolas"/>
              </a:rPr>
              <a:t>postResults</a:t>
            </a:r>
            <a:endParaRPr lang="en-US" sz="1100" b="1" dirty="0" smtClean="0">
              <a:latin typeface="Consolas"/>
              <a:cs typeface="Consolas"/>
            </a:endParaRPr>
          </a:p>
          <a:p>
            <a:pPr algn="l">
              <a:spcBef>
                <a:spcPts val="0"/>
              </a:spcBef>
            </a:pPr>
            <a:r>
              <a:rPr lang="en-US" sz="1100" b="1" dirty="0" smtClean="0">
                <a:latin typeface="Consolas"/>
                <a:cs typeface="Consolas"/>
              </a:rPr>
              <a:t>};</a:t>
            </a:r>
          </a:p>
          <a:p>
            <a:pPr algn="l">
              <a:spcBef>
                <a:spcPts val="0"/>
              </a:spcBef>
            </a:pPr>
            <a:endParaRPr lang="en-US" sz="1100" b="1" dirty="0" smtClean="0">
              <a:latin typeface="Consolas"/>
              <a:cs typeface="Consolas"/>
            </a:endParaRPr>
          </a:p>
          <a:p>
            <a:pPr algn="l">
              <a:spcBef>
                <a:spcPts val="0"/>
              </a:spcBef>
            </a:pPr>
            <a:r>
              <a:rPr lang="en-US" sz="1100" b="1" dirty="0" err="1" smtClean="0">
                <a:latin typeface="Consolas"/>
                <a:cs typeface="Consolas"/>
              </a:rPr>
              <a:t>module.exports</a:t>
            </a:r>
            <a:r>
              <a:rPr lang="en-US" sz="1100" b="1" dirty="0" smtClean="0">
                <a:latin typeface="Consolas"/>
                <a:cs typeface="Consolas"/>
              </a:rPr>
              <a:t> = routes;</a:t>
            </a:r>
          </a:p>
        </p:txBody>
      </p:sp>
      <p:sp>
        <p:nvSpPr>
          <p:cNvPr id="2" name="Title 1"/>
          <p:cNvSpPr>
            <a:spLocks noGrp="1"/>
          </p:cNvSpPr>
          <p:nvPr>
            <p:ph type="title"/>
          </p:nvPr>
        </p:nvSpPr>
        <p:spPr/>
        <p:txBody>
          <a:bodyPr/>
          <a:lstStyle/>
          <a:p>
            <a:r>
              <a:rPr lang="en-US" smtClean="0"/>
              <a:t>The request handlers (routes)</a:t>
            </a:r>
            <a:endParaRPr lang="en-US"/>
          </a:p>
        </p:txBody>
      </p:sp>
      <p:sp>
        <p:nvSpPr>
          <p:cNvPr id="3" name="Content Placeholder 2"/>
          <p:cNvSpPr>
            <a:spLocks noGrp="1"/>
          </p:cNvSpPr>
          <p:nvPr>
            <p:ph idx="1"/>
          </p:nvPr>
        </p:nvSpPr>
        <p:spPr>
          <a:xfrm>
            <a:off x="990600" y="4320790"/>
            <a:ext cx="7772400" cy="2200589"/>
          </a:xfrm>
        </p:spPr>
        <p:txBody>
          <a:bodyPr/>
          <a:lstStyle/>
          <a:p>
            <a:r>
              <a:rPr lang="en-US" smtClean="0"/>
              <a:t>Defines a 'request handler' for each page</a:t>
            </a:r>
          </a:p>
          <a:p>
            <a:pPr lvl="1"/>
            <a:r>
              <a:rPr lang="en-US" smtClean="0"/>
              <a:t>Has access to the HTTP request (req), e.g., for extracting posted data, and to the response (res) for writing output</a:t>
            </a:r>
          </a:p>
          <a:p>
            <a:pPr lvl="1"/>
            <a:r>
              <a:rPr lang="en-US" smtClean="0"/>
              <a:t>The .ejs pages are normal HTML pages but can have 'blanks' in them that we can fill with data at runtime</a:t>
            </a:r>
          </a:p>
          <a:p>
            <a:pPr lvl="1"/>
            <a:r>
              <a:rPr lang="en-US" smtClean="0"/>
              <a:t>Need a new page? Just add a new handler!</a:t>
            </a:r>
          </a:p>
        </p:txBody>
      </p:sp>
      <p:sp>
        <p:nvSpPr>
          <p:cNvPr id="4" name="Slide Number Placeholder 3"/>
          <p:cNvSpPr>
            <a:spLocks noGrp="1"/>
          </p:cNvSpPr>
          <p:nvPr>
            <p:ph type="sldNum" sz="quarter" idx="10"/>
          </p:nvPr>
        </p:nvSpPr>
        <p:spPr/>
        <p:txBody>
          <a:bodyPr/>
          <a:lstStyle/>
          <a:p>
            <a:fld id="{103F590D-1EE3-4679-BAB2-47D8C4772F51}" type="slidenum">
              <a:rPr lang="en-GB" smtClean="0"/>
              <a:pPr/>
              <a:t>79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8" name="TextBox 7"/>
          <p:cNvSpPr txBox="1"/>
          <p:nvPr/>
        </p:nvSpPr>
        <p:spPr>
          <a:xfrm>
            <a:off x="5992093" y="1326383"/>
            <a:ext cx="2235099" cy="338554"/>
          </a:xfrm>
          <a:prstGeom prst="rect">
            <a:avLst/>
          </a:prstGeom>
          <a:noFill/>
        </p:spPr>
        <p:txBody>
          <a:bodyPr wrap="none" rtlCol="0">
            <a:spAutoFit/>
          </a:bodyPr>
          <a:lstStyle/>
          <a:p>
            <a:pPr algn="l"/>
            <a:r>
              <a:rPr lang="en-US" sz="1600" smtClean="0">
                <a:solidFill>
                  <a:srgbClr val="FF0000"/>
                </a:solidFill>
              </a:rPr>
              <a:t>Simply displays a page</a:t>
            </a:r>
            <a:endParaRPr lang="en-US" sz="1600">
              <a:solidFill>
                <a:srgbClr val="FF0000"/>
              </a:solidFill>
            </a:endParaRPr>
          </a:p>
        </p:txBody>
      </p:sp>
      <p:cxnSp>
        <p:nvCxnSpPr>
          <p:cNvPr id="11" name="Straight Arrow Connector 10"/>
          <p:cNvCxnSpPr>
            <a:stCxn id="8" idx="1"/>
          </p:cNvCxnSpPr>
          <p:nvPr/>
        </p:nvCxnSpPr>
        <p:spPr bwMode="auto">
          <a:xfrm flipH="1">
            <a:off x="3788229" y="1495660"/>
            <a:ext cx="2203864" cy="24270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8" name="TextBox 17"/>
          <p:cNvSpPr txBox="1"/>
          <p:nvPr/>
        </p:nvSpPr>
        <p:spPr>
          <a:xfrm>
            <a:off x="5983722" y="1689800"/>
            <a:ext cx="2517805" cy="584775"/>
          </a:xfrm>
          <a:prstGeom prst="rect">
            <a:avLst/>
          </a:prstGeom>
          <a:noFill/>
        </p:spPr>
        <p:txBody>
          <a:bodyPr wrap="none" rtlCol="0">
            <a:spAutoFit/>
          </a:bodyPr>
          <a:lstStyle/>
          <a:p>
            <a:pPr algn="l"/>
            <a:r>
              <a:rPr lang="en-US" sz="1600" smtClean="0">
                <a:solidFill>
                  <a:srgbClr val="FF0000"/>
                </a:solidFill>
              </a:rPr>
              <a:t>Extract POSTed form data</a:t>
            </a:r>
            <a:br>
              <a:rPr lang="en-US" sz="1600" smtClean="0">
                <a:solidFill>
                  <a:srgbClr val="FF0000"/>
                </a:solidFill>
              </a:rPr>
            </a:br>
            <a:r>
              <a:rPr lang="en-US" sz="1600" smtClean="0">
                <a:solidFill>
                  <a:srgbClr val="FF0000"/>
                </a:solidFill>
              </a:rPr>
              <a:t>from request (req)</a:t>
            </a:r>
            <a:endParaRPr lang="en-US" sz="1600">
              <a:solidFill>
                <a:srgbClr val="FF0000"/>
              </a:solidFill>
            </a:endParaRPr>
          </a:p>
        </p:txBody>
      </p:sp>
      <p:cxnSp>
        <p:nvCxnSpPr>
          <p:cNvPr id="19" name="Straight Arrow Connector 18"/>
          <p:cNvCxnSpPr>
            <a:stCxn id="33" idx="1"/>
          </p:cNvCxnSpPr>
          <p:nvPr/>
        </p:nvCxnSpPr>
        <p:spPr bwMode="auto">
          <a:xfrm flipH="1">
            <a:off x="4903596" y="2566664"/>
            <a:ext cx="1071753" cy="157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 name="TextBox 21"/>
          <p:cNvSpPr txBox="1"/>
          <p:nvPr/>
        </p:nvSpPr>
        <p:spPr>
          <a:xfrm>
            <a:off x="5995447" y="3761429"/>
            <a:ext cx="1932702" cy="338554"/>
          </a:xfrm>
          <a:prstGeom prst="rect">
            <a:avLst/>
          </a:prstGeom>
          <a:noFill/>
        </p:spPr>
        <p:txBody>
          <a:bodyPr wrap="square" rtlCol="0">
            <a:spAutoFit/>
          </a:bodyPr>
          <a:lstStyle/>
          <a:p>
            <a:pPr algn="l"/>
            <a:r>
              <a:rPr lang="en-US" sz="1600" smtClean="0">
                <a:solidFill>
                  <a:srgbClr val="FF0000"/>
                </a:solidFill>
              </a:rPr>
              <a:t>Exports the 'class'</a:t>
            </a:r>
            <a:endParaRPr lang="en-US" sz="1600">
              <a:solidFill>
                <a:srgbClr val="FF0000"/>
              </a:solidFill>
            </a:endParaRPr>
          </a:p>
        </p:txBody>
      </p:sp>
      <p:cxnSp>
        <p:nvCxnSpPr>
          <p:cNvPr id="23" name="Straight Arrow Connector 22"/>
          <p:cNvCxnSpPr>
            <a:stCxn id="22" idx="1"/>
          </p:cNvCxnSpPr>
          <p:nvPr/>
        </p:nvCxnSpPr>
        <p:spPr bwMode="auto">
          <a:xfrm flipH="1" flipV="1">
            <a:off x="3476731" y="3928907"/>
            <a:ext cx="2518716" cy="1799"/>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5" name="TextBox 24"/>
          <p:cNvSpPr txBox="1"/>
          <p:nvPr/>
        </p:nvSpPr>
        <p:spPr>
          <a:xfrm>
            <a:off x="5995447" y="2867125"/>
            <a:ext cx="2886881" cy="830997"/>
          </a:xfrm>
          <a:prstGeom prst="rect">
            <a:avLst/>
          </a:prstGeom>
          <a:noFill/>
        </p:spPr>
        <p:txBody>
          <a:bodyPr wrap="none" rtlCol="0">
            <a:spAutoFit/>
          </a:bodyPr>
          <a:lstStyle/>
          <a:p>
            <a:pPr algn="l"/>
            <a:r>
              <a:rPr lang="en-US" sz="1600" smtClean="0">
                <a:solidFill>
                  <a:srgbClr val="FF0000"/>
                </a:solidFill>
              </a:rPr>
              <a:t>Makes a 'class' that contains</a:t>
            </a:r>
            <a:br>
              <a:rPr lang="en-US" sz="1600" smtClean="0">
                <a:solidFill>
                  <a:srgbClr val="FF0000"/>
                </a:solidFill>
              </a:rPr>
            </a:br>
            <a:r>
              <a:rPr lang="en-US" sz="1600" smtClean="0">
                <a:solidFill>
                  <a:srgbClr val="FF0000"/>
                </a:solidFill>
              </a:rPr>
              <a:t>all the request handlers we've</a:t>
            </a:r>
            <a:br>
              <a:rPr lang="en-US" sz="1600" smtClean="0">
                <a:solidFill>
                  <a:srgbClr val="FF0000"/>
                </a:solidFill>
              </a:rPr>
            </a:br>
            <a:r>
              <a:rPr lang="en-US" sz="1600" smtClean="0">
                <a:solidFill>
                  <a:srgbClr val="FF0000"/>
                </a:solidFill>
              </a:rPr>
              <a:t>defined here</a:t>
            </a:r>
          </a:p>
        </p:txBody>
      </p:sp>
      <p:sp>
        <p:nvSpPr>
          <p:cNvPr id="26" name="Right Brace 25"/>
          <p:cNvSpPr/>
          <p:nvPr/>
        </p:nvSpPr>
        <p:spPr bwMode="auto">
          <a:xfrm>
            <a:off x="4774642" y="2964265"/>
            <a:ext cx="128954" cy="663190"/>
          </a:xfrm>
          <a:prstGeom prst="righ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cxnSp>
        <p:nvCxnSpPr>
          <p:cNvPr id="27" name="Straight Arrow Connector 26"/>
          <p:cNvCxnSpPr>
            <a:stCxn id="25" idx="1"/>
          </p:cNvCxnSpPr>
          <p:nvPr/>
        </p:nvCxnSpPr>
        <p:spPr bwMode="auto">
          <a:xfrm flipH="1" flipV="1">
            <a:off x="4983982" y="3275763"/>
            <a:ext cx="1011465" cy="686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1" name="TextBox 20"/>
          <p:cNvSpPr txBox="1"/>
          <p:nvPr/>
        </p:nvSpPr>
        <p:spPr>
          <a:xfrm>
            <a:off x="1121598" y="4072933"/>
            <a:ext cx="1079142" cy="246221"/>
          </a:xfrm>
          <a:prstGeom prst="rect">
            <a:avLst/>
          </a:prstGeom>
          <a:noFill/>
        </p:spPr>
        <p:txBody>
          <a:bodyPr wrap="none" rtlCol="0">
            <a:spAutoFit/>
          </a:bodyPr>
          <a:lstStyle/>
          <a:p>
            <a:pPr algn="l"/>
            <a:r>
              <a:rPr lang="en-US" sz="1000" smtClean="0"/>
              <a:t>routes/routes.js</a:t>
            </a:r>
            <a:endParaRPr lang="en-US" sz="1000"/>
          </a:p>
        </p:txBody>
      </p:sp>
      <p:sp>
        <p:nvSpPr>
          <p:cNvPr id="33" name="TextBox 32"/>
          <p:cNvSpPr txBox="1"/>
          <p:nvPr/>
        </p:nvSpPr>
        <p:spPr>
          <a:xfrm>
            <a:off x="5975349" y="2274276"/>
            <a:ext cx="2309222" cy="584775"/>
          </a:xfrm>
          <a:prstGeom prst="rect">
            <a:avLst/>
          </a:prstGeom>
          <a:noFill/>
        </p:spPr>
        <p:txBody>
          <a:bodyPr wrap="none" rtlCol="0">
            <a:spAutoFit/>
          </a:bodyPr>
          <a:lstStyle/>
          <a:p>
            <a:pPr algn="l"/>
            <a:r>
              <a:rPr lang="en-US" sz="1600" smtClean="0">
                <a:solidFill>
                  <a:srgbClr val="FF0000"/>
                </a:solidFill>
              </a:rPr>
              <a:t>Display a page with the</a:t>
            </a:r>
            <a:br>
              <a:rPr lang="en-US" sz="1600" smtClean="0">
                <a:solidFill>
                  <a:srgbClr val="FF0000"/>
                </a:solidFill>
              </a:rPr>
            </a:br>
            <a:r>
              <a:rPr lang="en-US" sz="1600" smtClean="0">
                <a:solidFill>
                  <a:srgbClr val="FF0000"/>
                </a:solidFill>
              </a:rPr>
              <a:t>'theInput' blank filled in</a:t>
            </a:r>
            <a:endParaRPr lang="en-US" sz="1600">
              <a:solidFill>
                <a:srgbClr val="FF0000"/>
              </a:solidFill>
            </a:endParaRPr>
          </a:p>
        </p:txBody>
      </p:sp>
      <p:cxnSp>
        <p:nvCxnSpPr>
          <p:cNvPr id="36" name="Straight Arrow Connector 35"/>
          <p:cNvCxnSpPr>
            <a:stCxn id="18" idx="1"/>
          </p:cNvCxnSpPr>
          <p:nvPr/>
        </p:nvCxnSpPr>
        <p:spPr bwMode="auto">
          <a:xfrm flipH="1">
            <a:off x="4473193" y="1982188"/>
            <a:ext cx="1510529" cy="41099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6537010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brief history of the WWW</a:t>
            </a:r>
            <a:endParaRPr lang="en-US"/>
          </a:p>
        </p:txBody>
      </p:sp>
      <p:sp>
        <p:nvSpPr>
          <p:cNvPr id="3" name="Content Placeholder 2"/>
          <p:cNvSpPr>
            <a:spLocks noGrp="1"/>
          </p:cNvSpPr>
          <p:nvPr>
            <p:ph idx="1"/>
          </p:nvPr>
        </p:nvSpPr>
        <p:spPr>
          <a:xfrm>
            <a:off x="990600" y="1555529"/>
            <a:ext cx="7772400" cy="4709291"/>
          </a:xfrm>
        </p:spPr>
        <p:txBody>
          <a:bodyPr/>
          <a:lstStyle/>
          <a:p>
            <a:r>
              <a:rPr lang="en-US" smtClean="0"/>
              <a:t>Situation as of 1992:</a:t>
            </a:r>
          </a:p>
          <a:p>
            <a:pPr lvl="1"/>
            <a:r>
              <a:rPr lang="en-US" smtClean="0"/>
              <a:t>Competing system (Gopher) is already in place</a:t>
            </a:r>
          </a:p>
          <a:p>
            <a:pPr lvl="1"/>
            <a:r>
              <a:rPr lang="en-US" smtClean="0"/>
              <a:t>No graphical browsers for platforms other than NeXT</a:t>
            </a:r>
          </a:p>
          <a:p>
            <a:pPr lvl="1">
              <a:buNone/>
            </a:pPr>
            <a:endParaRPr lang="en-US" sz="1100" smtClean="0"/>
          </a:p>
          <a:p>
            <a:r>
              <a:rPr lang="en-US" smtClean="0"/>
              <a:t>1993: Turning point</a:t>
            </a:r>
          </a:p>
          <a:p>
            <a:pPr lvl="1"/>
            <a:r>
              <a:rPr lang="en-US" smtClean="0"/>
              <a:t>Feb: First alpha release of Marc </a:t>
            </a:r>
            <a:br>
              <a:rPr lang="en-US" smtClean="0"/>
            </a:br>
            <a:r>
              <a:rPr lang="en-US" smtClean="0"/>
              <a:t>Andreesen's "Mosaic for X" </a:t>
            </a:r>
          </a:p>
          <a:p>
            <a:pPr lvl="2"/>
            <a:r>
              <a:rPr lang="en-US" smtClean="0"/>
              <a:t>Andreesen would later be a </a:t>
            </a:r>
            <a:br>
              <a:rPr lang="en-US" smtClean="0"/>
            </a:br>
            <a:r>
              <a:rPr lang="en-US" smtClean="0"/>
              <a:t>co-founder of Netscape</a:t>
            </a:r>
          </a:p>
          <a:p>
            <a:pPr lvl="1"/>
            <a:r>
              <a:rPr lang="en-US" smtClean="0"/>
              <a:t>Feb: U. Minnesota announces </a:t>
            </a:r>
            <a:br>
              <a:rPr lang="en-US" smtClean="0"/>
            </a:br>
            <a:r>
              <a:rPr lang="en-US" smtClean="0"/>
              <a:t>it will charge license fees for </a:t>
            </a:r>
            <a:br>
              <a:rPr lang="en-US" smtClean="0"/>
            </a:br>
            <a:r>
              <a:rPr lang="en-US" smtClean="0"/>
              <a:t>its Gopher server</a:t>
            </a:r>
          </a:p>
          <a:p>
            <a:pPr lvl="1"/>
            <a:r>
              <a:rPr lang="en-US" smtClean="0"/>
              <a:t>Apr: CERN says WWW will be </a:t>
            </a:r>
            <a:br>
              <a:rPr lang="en-US" smtClean="0"/>
            </a:br>
            <a:r>
              <a:rPr lang="en-US" smtClean="0"/>
              <a:t>freely usable by anyone</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slide.gif"/>
          <p:cNvPicPr>
            <a:picLocks noChangeAspect="1"/>
          </p:cNvPicPr>
          <p:nvPr/>
        </p:nvPicPr>
        <p:blipFill>
          <a:blip r:embed="rId3" cstate="print"/>
          <a:stretch>
            <a:fillRect/>
          </a:stretch>
        </p:blipFill>
        <p:spPr>
          <a:xfrm>
            <a:off x="5570483" y="3435551"/>
            <a:ext cx="3218628" cy="2592131"/>
          </a:xfrm>
          <a:prstGeom prst="rect">
            <a:avLst/>
          </a:prstGeom>
        </p:spPr>
      </p:pic>
      <p:sp>
        <p:nvSpPr>
          <p:cNvPr id="7" name="TextBox 6"/>
          <p:cNvSpPr txBox="1"/>
          <p:nvPr/>
        </p:nvSpPr>
        <p:spPr>
          <a:xfrm>
            <a:off x="6351030" y="5927832"/>
            <a:ext cx="2113079" cy="584775"/>
          </a:xfrm>
          <a:prstGeom prst="rect">
            <a:avLst/>
          </a:prstGeom>
          <a:noFill/>
        </p:spPr>
        <p:txBody>
          <a:bodyPr wrap="none" rtlCol="0">
            <a:spAutoFit/>
          </a:bodyPr>
          <a:lstStyle/>
          <a:p>
            <a:r>
              <a:rPr lang="en-US" sz="1600" smtClean="0"/>
              <a:t>Load on the first web</a:t>
            </a:r>
            <a:br>
              <a:rPr lang="en-US" sz="1600" smtClean="0"/>
            </a:br>
            <a:r>
              <a:rPr lang="en-US" sz="1600" smtClean="0"/>
              <a:t>server (info.cern.ch)</a:t>
            </a:r>
            <a:endParaRPr lang="en-US" sz="1600"/>
          </a:p>
        </p:txBody>
      </p:sp>
      <p:sp>
        <p:nvSpPr>
          <p:cNvPr id="8" name="TextBox 7"/>
          <p:cNvSpPr txBox="1"/>
          <p:nvPr/>
        </p:nvSpPr>
        <p:spPr>
          <a:xfrm rot="16200000">
            <a:off x="7672760" y="4614041"/>
            <a:ext cx="2265364" cy="215444"/>
          </a:xfrm>
          <a:prstGeom prst="rect">
            <a:avLst/>
          </a:prstGeom>
          <a:noFill/>
        </p:spPr>
        <p:txBody>
          <a:bodyPr wrap="none" rtlCol="0">
            <a:spAutoFit/>
          </a:bodyPr>
          <a:lstStyle/>
          <a:p>
            <a:r>
              <a:rPr lang="en-US" sz="800" smtClean="0"/>
              <a:t>http://www.w3.org/History/1994-plot/slide.gif</a:t>
            </a:r>
            <a:endParaRPr lang="en-US" sz="800"/>
          </a:p>
        </p:txBody>
      </p:sp>
    </p:spTree>
    <p:extLst>
      <p:ext uri="{BB962C8B-B14F-4D97-AF65-F5344CB8AC3E}">
        <p14:creationId xmlns:p14="http://schemas.microsoft.com/office/powerpoint/2010/main" val="715766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page templates</a:t>
            </a:r>
            <a:endParaRPr lang="en-US"/>
          </a:p>
        </p:txBody>
      </p:sp>
      <p:sp>
        <p:nvSpPr>
          <p:cNvPr id="3" name="Content Placeholder 2"/>
          <p:cNvSpPr>
            <a:spLocks noGrp="1"/>
          </p:cNvSpPr>
          <p:nvPr>
            <p:ph idx="1"/>
          </p:nvPr>
        </p:nvSpPr>
        <p:spPr>
          <a:xfrm>
            <a:off x="864158" y="3225521"/>
            <a:ext cx="7898842" cy="3114989"/>
          </a:xfrm>
        </p:spPr>
        <p:txBody>
          <a:bodyPr/>
          <a:lstStyle/>
          <a:p>
            <a:r>
              <a:rPr lang="en-US" dirty="0" smtClean="0"/>
              <a:t>The .</a:t>
            </a:r>
            <a:r>
              <a:rPr lang="en-US" dirty="0" err="1" smtClean="0"/>
              <a:t>ejs</a:t>
            </a:r>
            <a:r>
              <a:rPr lang="en-US" dirty="0" smtClean="0"/>
              <a:t> files are 'templates' for HTML pages</a:t>
            </a:r>
          </a:p>
          <a:p>
            <a:pPr lvl="1"/>
            <a:r>
              <a:rPr lang="en-US" dirty="0" smtClean="0"/>
              <a:t>Don't want to '</a:t>
            </a:r>
            <a:r>
              <a:rPr lang="en-US" dirty="0" err="1" smtClean="0"/>
              <a:t>println</a:t>
            </a:r>
            <a:r>
              <a:rPr lang="en-US" dirty="0" smtClean="0"/>
              <a:t>()' the entire page (messy!)</a:t>
            </a:r>
          </a:p>
          <a:p>
            <a:pPr lvl="1"/>
            <a:r>
              <a:rPr lang="en-US" dirty="0" smtClean="0"/>
              <a:t>Instead, you can write normal HTML with some 'blanks' that can be filled in by the program at runtime</a:t>
            </a:r>
          </a:p>
          <a:p>
            <a:pPr lvl="1"/>
            <a:r>
              <a:rPr lang="en-US" dirty="0" smtClean="0"/>
              <a:t>Syntax for the blanks: &lt;%= </a:t>
            </a:r>
            <a:r>
              <a:rPr lang="en-US" dirty="0" err="1" smtClean="0"/>
              <a:t>someUniqueName</a:t>
            </a:r>
            <a:r>
              <a:rPr lang="en-US" dirty="0" smtClean="0"/>
              <a:t> %&gt;</a:t>
            </a:r>
          </a:p>
          <a:p>
            <a:pPr lvl="1"/>
            <a:r>
              <a:rPr lang="en-US" dirty="0" smtClean="0"/>
              <a:t>Values are given as the second argument of render(), which is basically a mapping from unique names to values</a:t>
            </a:r>
          </a:p>
          <a:p>
            <a:pPr lvl="1"/>
            <a:r>
              <a:rPr lang="en-US" dirty="0" smtClean="0"/>
              <a:t>See also http://</a:t>
            </a:r>
            <a:r>
              <a:rPr lang="en-US" dirty="0" err="1" smtClean="0"/>
              <a:t>embeddedjs.com</a:t>
            </a:r>
            <a:r>
              <a:rPr lang="en-US" dirty="0" smtClean="0"/>
              <a:t>/</a:t>
            </a:r>
            <a:r>
              <a:rPr lang="en-US" dirty="0" err="1" smtClean="0"/>
              <a:t>getting_started.html</a:t>
            </a:r>
            <a:r>
              <a:rPr lang="en-US" dirty="0" smtClean="0"/>
              <a:t> and</a:t>
            </a:r>
            <a:br>
              <a:rPr lang="en-US" dirty="0" smtClean="0"/>
            </a:br>
            <a:r>
              <a:rPr lang="en-US" dirty="0" smtClean="0"/>
              <a:t>http://</a:t>
            </a:r>
            <a:r>
              <a:rPr lang="en-US" dirty="0" err="1" smtClean="0"/>
              <a:t>code.google.com</a:t>
            </a:r>
            <a:r>
              <a:rPr lang="en-US" dirty="0" smtClean="0"/>
              <a:t>/p/</a:t>
            </a:r>
            <a:r>
              <a:rPr lang="en-US" dirty="0" err="1" smtClean="0"/>
              <a:t>embeddedjavascript</a:t>
            </a:r>
            <a:r>
              <a:rPr lang="en-US" dirty="0" smtClean="0"/>
              <a:t>/w/list</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80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149421" y="1652956"/>
            <a:ext cx="3519651" cy="1277273"/>
          </a:xfrm>
          <a:prstGeom prst="rect">
            <a:avLst/>
          </a:prstGeom>
          <a:noFill/>
          <a:ln w="3175">
            <a:solidFill>
              <a:schemeClr val="tx1"/>
            </a:solidFill>
          </a:ln>
        </p:spPr>
        <p:txBody>
          <a:bodyPr wrap="none" rtlCol="0">
            <a:spAutoFit/>
          </a:bodyPr>
          <a:lstStyle/>
          <a:p>
            <a:pPr algn="l">
              <a:spcBef>
                <a:spcPts val="0"/>
              </a:spcBef>
            </a:pPr>
            <a:r>
              <a:rPr lang="en-US" sz="1100" b="1" dirty="0" smtClean="0">
                <a:latin typeface="Consolas"/>
                <a:cs typeface="Consolas"/>
              </a:rPr>
              <a:t>&lt;html&gt;&lt;body&gt;</a:t>
            </a:r>
          </a:p>
          <a:p>
            <a:pPr algn="l">
              <a:spcBef>
                <a:spcPts val="0"/>
              </a:spcBef>
            </a:pPr>
            <a:r>
              <a:rPr lang="en-US" sz="1100" b="1" dirty="0" smtClean="0">
                <a:latin typeface="Consolas"/>
                <a:cs typeface="Consolas"/>
              </a:rPr>
              <a:t>  &lt;h1&gt;Dictionary lookup&lt;/h1&gt;</a:t>
            </a:r>
          </a:p>
          <a:p>
            <a:pPr algn="l">
              <a:spcBef>
                <a:spcPts val="0"/>
              </a:spcBef>
            </a:pPr>
            <a:r>
              <a:rPr lang="en-US" sz="1100" b="1" dirty="0" smtClean="0">
                <a:latin typeface="Consolas"/>
                <a:cs typeface="Consolas"/>
              </a:rPr>
              <a:t>  &lt;form action="/results" method="post"&gt;</a:t>
            </a:r>
          </a:p>
          <a:p>
            <a:pPr algn="l">
              <a:spcBef>
                <a:spcPts val="0"/>
              </a:spcBef>
            </a:pPr>
            <a:r>
              <a:rPr lang="en-US" sz="1100" b="1" dirty="0" smtClean="0">
                <a:latin typeface="Consolas"/>
                <a:cs typeface="Consolas"/>
              </a:rPr>
              <a:t>    &lt;input type="text" name="</a:t>
            </a:r>
            <a:r>
              <a:rPr lang="en-US" sz="1100" b="1" dirty="0" err="1" smtClean="0">
                <a:latin typeface="Consolas"/>
                <a:cs typeface="Consolas"/>
              </a:rPr>
              <a:t>myInputField</a:t>
            </a:r>
            <a:r>
              <a:rPr lang="en-US" sz="1100" b="1" dirty="0" smtClean="0">
                <a:latin typeface="Consolas"/>
                <a:cs typeface="Consolas"/>
              </a:rPr>
              <a:t>"&gt;</a:t>
            </a:r>
          </a:p>
          <a:p>
            <a:pPr algn="l">
              <a:spcBef>
                <a:spcPts val="0"/>
              </a:spcBef>
            </a:pPr>
            <a:r>
              <a:rPr lang="en-US" sz="1100" b="1" dirty="0" smtClean="0">
                <a:latin typeface="Consolas"/>
                <a:cs typeface="Consolas"/>
              </a:rPr>
              <a:t>    &lt;input type="submit" value="Search"&gt;</a:t>
            </a:r>
          </a:p>
          <a:p>
            <a:pPr algn="l">
              <a:spcBef>
                <a:spcPts val="0"/>
              </a:spcBef>
            </a:pPr>
            <a:r>
              <a:rPr lang="en-US" sz="1100" b="1" dirty="0" smtClean="0">
                <a:latin typeface="Consolas"/>
                <a:cs typeface="Consolas"/>
              </a:rPr>
              <a:t>  &lt;/form&gt;</a:t>
            </a:r>
          </a:p>
          <a:p>
            <a:pPr algn="l">
              <a:spcBef>
                <a:spcPts val="0"/>
              </a:spcBef>
            </a:pPr>
            <a:r>
              <a:rPr lang="en-US" sz="1100" b="1" dirty="0" smtClean="0">
                <a:latin typeface="Consolas"/>
                <a:cs typeface="Consolas"/>
              </a:rPr>
              <a:t>&lt;/body&gt;&lt;/html&gt;</a:t>
            </a:r>
          </a:p>
        </p:txBody>
      </p:sp>
      <p:sp>
        <p:nvSpPr>
          <p:cNvPr id="7" name="TextBox 6"/>
          <p:cNvSpPr txBox="1"/>
          <p:nvPr/>
        </p:nvSpPr>
        <p:spPr>
          <a:xfrm>
            <a:off x="5190533" y="1664679"/>
            <a:ext cx="3131862" cy="938719"/>
          </a:xfrm>
          <a:prstGeom prst="rect">
            <a:avLst/>
          </a:prstGeom>
          <a:noFill/>
          <a:ln w="3175">
            <a:solidFill>
              <a:schemeClr val="tx1"/>
            </a:solidFill>
          </a:ln>
        </p:spPr>
        <p:txBody>
          <a:bodyPr wrap="none" rtlCol="0">
            <a:spAutoFit/>
          </a:bodyPr>
          <a:lstStyle/>
          <a:p>
            <a:pPr algn="l">
              <a:spcBef>
                <a:spcPts val="0"/>
              </a:spcBef>
            </a:pPr>
            <a:r>
              <a:rPr lang="en-US" sz="1100" b="1" dirty="0" smtClean="0">
                <a:latin typeface="Consolas"/>
                <a:cs typeface="Consolas"/>
              </a:rPr>
              <a:t>&lt;html&gt;&lt;body&gt;</a:t>
            </a:r>
          </a:p>
          <a:p>
            <a:pPr algn="l">
              <a:spcBef>
                <a:spcPts val="0"/>
              </a:spcBef>
            </a:pPr>
            <a:r>
              <a:rPr lang="en-US" sz="1100" b="1" dirty="0" smtClean="0">
                <a:latin typeface="Consolas"/>
                <a:cs typeface="Consolas"/>
              </a:rPr>
              <a:t>  &lt;h1&gt;Lookup results&lt;/h1&gt;</a:t>
            </a:r>
          </a:p>
          <a:p>
            <a:pPr algn="l">
              <a:spcBef>
                <a:spcPts val="0"/>
              </a:spcBef>
            </a:pPr>
            <a:r>
              <a:rPr lang="en-US" sz="1100" b="1" dirty="0" smtClean="0">
                <a:latin typeface="Consolas"/>
                <a:cs typeface="Consolas"/>
              </a:rPr>
              <a:t>  You searched for: &lt;%= </a:t>
            </a:r>
            <a:r>
              <a:rPr lang="en-US" sz="1100" b="1" dirty="0" err="1" smtClean="0">
                <a:latin typeface="Consolas"/>
                <a:cs typeface="Consolas"/>
              </a:rPr>
              <a:t>theInput</a:t>
            </a:r>
            <a:r>
              <a:rPr lang="en-US" sz="1100" b="1" dirty="0" smtClean="0">
                <a:latin typeface="Consolas"/>
                <a:cs typeface="Consolas"/>
              </a:rPr>
              <a:t> %&gt;&lt;p&gt;</a:t>
            </a:r>
          </a:p>
          <a:p>
            <a:pPr algn="l">
              <a:spcBef>
                <a:spcPts val="0"/>
              </a:spcBef>
            </a:pPr>
            <a:r>
              <a:rPr lang="en-US" sz="1100" b="1" dirty="0" smtClean="0">
                <a:latin typeface="Consolas"/>
                <a:cs typeface="Consolas"/>
              </a:rPr>
              <a:t>  &lt;a </a:t>
            </a:r>
            <a:r>
              <a:rPr lang="en-US" sz="1100" b="1" dirty="0" err="1" smtClean="0">
                <a:latin typeface="Consolas"/>
                <a:cs typeface="Consolas"/>
              </a:rPr>
              <a:t>href</a:t>
            </a:r>
            <a:r>
              <a:rPr lang="en-US" sz="1100" b="1" dirty="0" smtClean="0">
                <a:latin typeface="Consolas"/>
                <a:cs typeface="Consolas"/>
              </a:rPr>
              <a:t>="/"&gt;Back to search&lt;/a&gt;</a:t>
            </a:r>
          </a:p>
          <a:p>
            <a:pPr algn="l">
              <a:spcBef>
                <a:spcPts val="0"/>
              </a:spcBef>
            </a:pPr>
            <a:r>
              <a:rPr lang="en-US" sz="1100" b="1" dirty="0" smtClean="0">
                <a:latin typeface="Consolas"/>
                <a:cs typeface="Consolas"/>
              </a:rPr>
              <a:t>&lt;/body&gt;&lt;/html&gt;</a:t>
            </a:r>
          </a:p>
        </p:txBody>
      </p:sp>
      <p:sp>
        <p:nvSpPr>
          <p:cNvPr id="8" name="TextBox 7"/>
          <p:cNvSpPr txBox="1"/>
          <p:nvPr/>
        </p:nvSpPr>
        <p:spPr>
          <a:xfrm>
            <a:off x="1150068" y="2915698"/>
            <a:ext cx="1023037" cy="246221"/>
          </a:xfrm>
          <a:prstGeom prst="rect">
            <a:avLst/>
          </a:prstGeom>
          <a:noFill/>
        </p:spPr>
        <p:txBody>
          <a:bodyPr wrap="none" rtlCol="0">
            <a:spAutoFit/>
          </a:bodyPr>
          <a:lstStyle/>
          <a:p>
            <a:pPr algn="l"/>
            <a:r>
              <a:rPr lang="en-US" sz="1000" smtClean="0"/>
              <a:t>views/main.ejs</a:t>
            </a:r>
            <a:endParaRPr lang="en-US" sz="1000"/>
          </a:p>
        </p:txBody>
      </p:sp>
      <p:sp>
        <p:nvSpPr>
          <p:cNvPr id="9" name="TextBox 8"/>
          <p:cNvSpPr txBox="1"/>
          <p:nvPr/>
        </p:nvSpPr>
        <p:spPr>
          <a:xfrm>
            <a:off x="5201227" y="2585777"/>
            <a:ext cx="1120820" cy="246221"/>
          </a:xfrm>
          <a:prstGeom prst="rect">
            <a:avLst/>
          </a:prstGeom>
          <a:noFill/>
        </p:spPr>
        <p:txBody>
          <a:bodyPr wrap="none" rtlCol="0">
            <a:spAutoFit/>
          </a:bodyPr>
          <a:lstStyle/>
          <a:p>
            <a:pPr algn="l"/>
            <a:r>
              <a:rPr lang="en-US" sz="1000" smtClean="0"/>
              <a:t>views/results.ejs</a:t>
            </a:r>
            <a:endParaRPr lang="en-US" sz="1000"/>
          </a:p>
        </p:txBody>
      </p:sp>
    </p:spTree>
    <p:extLst>
      <p:ext uri="{BB962C8B-B14F-4D97-AF65-F5344CB8AC3E}">
        <p14:creationId xmlns:p14="http://schemas.microsoft.com/office/powerpoint/2010/main" val="3009108301"/>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package manifest</a:t>
            </a:r>
            <a:endParaRPr lang="en-US"/>
          </a:p>
        </p:txBody>
      </p:sp>
      <p:sp>
        <p:nvSpPr>
          <p:cNvPr id="3" name="Content Placeholder 2"/>
          <p:cNvSpPr>
            <a:spLocks noGrp="1"/>
          </p:cNvSpPr>
          <p:nvPr>
            <p:ph idx="1"/>
          </p:nvPr>
        </p:nvSpPr>
        <p:spPr>
          <a:xfrm>
            <a:off x="990600" y="3406391"/>
            <a:ext cx="7772400" cy="3014505"/>
          </a:xfrm>
        </p:spPr>
        <p:txBody>
          <a:bodyPr/>
          <a:lstStyle/>
          <a:p>
            <a:r>
              <a:rPr lang="en-US" dirty="0" smtClean="0"/>
              <a:t>Contains some metadata about your web app</a:t>
            </a:r>
          </a:p>
          <a:p>
            <a:pPr lvl="1"/>
            <a:r>
              <a:rPr lang="en-US" dirty="0" smtClean="0"/>
              <a:t>Name, description, version number, etc.</a:t>
            </a:r>
          </a:p>
          <a:p>
            <a:r>
              <a:rPr lang="en-US" dirty="0" smtClean="0"/>
              <a:t>... including its dependencies</a:t>
            </a:r>
          </a:p>
          <a:p>
            <a:pPr lvl="1"/>
            <a:r>
              <a:rPr lang="en-US" dirty="0" smtClean="0"/>
              <a:t>Names of the Node modules you are using, and the required versions (or '*' to designate 'any version')</a:t>
            </a:r>
          </a:p>
          <a:p>
            <a:pPr lvl="1"/>
            <a:r>
              <a:rPr lang="en-US" dirty="0" smtClean="0"/>
              <a:t>Once you have such a file, you can simply use '</a:t>
            </a:r>
            <a:r>
              <a:rPr lang="en-US" dirty="0" err="1" smtClean="0"/>
              <a:t>npm</a:t>
            </a:r>
            <a:r>
              <a:rPr lang="en-US" dirty="0" smtClean="0"/>
              <a:t> install' to download all the required modules!</a:t>
            </a:r>
          </a:p>
          <a:p>
            <a:pPr lvl="2"/>
            <a:r>
              <a:rPr lang="en-US" dirty="0" smtClean="0"/>
              <a:t>No need to ship </a:t>
            </a:r>
            <a:r>
              <a:rPr lang="en-US" dirty="0" err="1" smtClean="0"/>
              <a:t>node_modules</a:t>
            </a:r>
            <a:r>
              <a:rPr lang="en-US" dirty="0" smtClean="0"/>
              <a:t> with your </a:t>
            </a:r>
            <a:r>
              <a:rPr lang="en-US" dirty="0" smtClean="0"/>
              <a:t>app</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81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10" name="TextBox 9"/>
          <p:cNvSpPr txBox="1"/>
          <p:nvPr/>
        </p:nvSpPr>
        <p:spPr>
          <a:xfrm>
            <a:off x="1166168" y="1478782"/>
            <a:ext cx="2046053" cy="1954381"/>
          </a:xfrm>
          <a:prstGeom prst="rect">
            <a:avLst/>
          </a:prstGeom>
          <a:noFill/>
          <a:ln w="3175">
            <a:solidFill>
              <a:schemeClr val="tx1"/>
            </a:solidFill>
          </a:ln>
        </p:spPr>
        <p:txBody>
          <a:bodyPr wrap="none" rtlCol="0">
            <a:spAutoFit/>
          </a:bodyPr>
          <a:lstStyle/>
          <a:p>
            <a:pPr algn="l">
              <a:spcBef>
                <a:spcPts val="0"/>
              </a:spcBef>
            </a:pPr>
            <a:r>
              <a:rPr lang="en-US" sz="1100" b="1" dirty="0">
                <a:latin typeface="Consolas"/>
                <a:cs typeface="Consolas"/>
              </a:rPr>
              <a:t>{</a:t>
            </a:r>
          </a:p>
          <a:p>
            <a:pPr algn="l">
              <a:spcBef>
                <a:spcPts val="0"/>
              </a:spcBef>
            </a:pPr>
            <a:r>
              <a:rPr lang="en-US" sz="1100" b="1" dirty="0">
                <a:latin typeface="Consolas"/>
                <a:cs typeface="Consolas"/>
              </a:rPr>
              <a:t>  "name": "</a:t>
            </a:r>
            <a:r>
              <a:rPr lang="en-US" sz="1100" b="1" dirty="0" err="1">
                <a:latin typeface="Consolas"/>
                <a:cs typeface="Consolas"/>
              </a:rPr>
              <a:t>HelloWorld</a:t>
            </a:r>
            <a:r>
              <a:rPr lang="en-US" sz="1100" b="1" dirty="0">
                <a:latin typeface="Consolas"/>
                <a:cs typeface="Consolas"/>
              </a:rPr>
              <a:t>",</a:t>
            </a:r>
          </a:p>
          <a:p>
            <a:pPr algn="l">
              <a:spcBef>
                <a:spcPts val="0"/>
              </a:spcBef>
            </a:pPr>
            <a:r>
              <a:rPr lang="en-US" sz="1100" b="1" dirty="0">
                <a:latin typeface="Consolas"/>
                <a:cs typeface="Consolas"/>
              </a:rPr>
              <a:t>  "description": "Demo",</a:t>
            </a:r>
          </a:p>
          <a:p>
            <a:pPr algn="l">
              <a:spcBef>
                <a:spcPts val="0"/>
              </a:spcBef>
            </a:pPr>
            <a:r>
              <a:rPr lang="en-US" sz="1100" b="1" dirty="0">
                <a:latin typeface="Consolas"/>
                <a:cs typeface="Consolas"/>
              </a:rPr>
              <a:t>  "version": "0.0.1",</a:t>
            </a:r>
          </a:p>
          <a:p>
            <a:pPr algn="l">
              <a:spcBef>
                <a:spcPts val="0"/>
              </a:spcBef>
            </a:pPr>
            <a:r>
              <a:rPr lang="en-US" sz="1100" b="1" dirty="0">
                <a:latin typeface="Consolas"/>
                <a:cs typeface="Consolas"/>
              </a:rPr>
              <a:t>  "dependencies": {</a:t>
            </a:r>
          </a:p>
          <a:p>
            <a:pPr algn="l">
              <a:spcBef>
                <a:spcPts val="0"/>
              </a:spcBef>
            </a:pPr>
            <a:r>
              <a:rPr lang="en-US" sz="1100" b="1" dirty="0">
                <a:latin typeface="Consolas"/>
                <a:cs typeface="Consolas"/>
              </a:rPr>
              <a:t>     "express": "*",</a:t>
            </a:r>
          </a:p>
          <a:p>
            <a:pPr algn="l">
              <a:spcBef>
                <a:spcPts val="0"/>
              </a:spcBef>
            </a:pPr>
            <a:r>
              <a:rPr lang="es-ES_tradnl" sz="1100" b="1" dirty="0">
                <a:latin typeface="Consolas"/>
                <a:cs typeface="Consolas"/>
              </a:rPr>
              <a:t> "</a:t>
            </a:r>
            <a:r>
              <a:rPr lang="es-ES_tradnl" sz="1100" b="1" dirty="0" err="1">
                <a:latin typeface="Consolas"/>
                <a:cs typeface="Consolas"/>
              </a:rPr>
              <a:t>body-parser</a:t>
            </a:r>
            <a:r>
              <a:rPr lang="es-ES_tradnl" sz="1100" b="1" dirty="0">
                <a:latin typeface="Consolas"/>
                <a:cs typeface="Consolas"/>
              </a:rPr>
              <a:t>": "*",</a:t>
            </a:r>
          </a:p>
          <a:p>
            <a:pPr algn="l">
              <a:spcBef>
                <a:spcPts val="0"/>
              </a:spcBef>
            </a:pPr>
            <a:r>
              <a:rPr lang="es-ES_tradnl" sz="1100" b="1" dirty="0">
                <a:latin typeface="Consolas"/>
                <a:cs typeface="Consolas"/>
              </a:rPr>
              <a:t>     "</a:t>
            </a:r>
            <a:r>
              <a:rPr lang="es-ES_tradnl" sz="1100" b="1" dirty="0" err="1">
                <a:latin typeface="Consolas"/>
                <a:cs typeface="Consolas"/>
              </a:rPr>
              <a:t>morgan</a:t>
            </a:r>
            <a:r>
              <a:rPr lang="es-ES_tradnl" sz="1100" b="1" dirty="0">
                <a:latin typeface="Consolas"/>
                <a:cs typeface="Consolas"/>
              </a:rPr>
              <a:t>": "*",</a:t>
            </a:r>
            <a:endParaRPr lang="en-US" sz="1100" b="1" dirty="0">
              <a:latin typeface="Consolas"/>
              <a:cs typeface="Consolas"/>
            </a:endParaRPr>
          </a:p>
          <a:p>
            <a:pPr algn="l">
              <a:spcBef>
                <a:spcPts val="0"/>
              </a:spcBef>
            </a:pPr>
            <a:r>
              <a:rPr lang="en-US" sz="1100" b="1" dirty="0">
                <a:latin typeface="Consolas"/>
                <a:cs typeface="Consolas"/>
              </a:rPr>
              <a:t>     "</a:t>
            </a:r>
            <a:r>
              <a:rPr lang="en-US" sz="1100" b="1" dirty="0" err="1">
                <a:latin typeface="Consolas"/>
                <a:cs typeface="Consolas"/>
              </a:rPr>
              <a:t>ejs</a:t>
            </a:r>
            <a:r>
              <a:rPr lang="en-US" sz="1100" b="1" dirty="0">
                <a:latin typeface="Consolas"/>
                <a:cs typeface="Consolas"/>
              </a:rPr>
              <a:t>": "*"</a:t>
            </a:r>
          </a:p>
          <a:p>
            <a:pPr algn="l">
              <a:spcBef>
                <a:spcPts val="0"/>
              </a:spcBef>
            </a:pPr>
            <a:r>
              <a:rPr lang="en-US" sz="1100" b="1" dirty="0">
                <a:latin typeface="Consolas"/>
                <a:cs typeface="Consolas"/>
              </a:rPr>
              <a:t>   }</a:t>
            </a:r>
          </a:p>
          <a:p>
            <a:pPr algn="l">
              <a:spcBef>
                <a:spcPts val="0"/>
              </a:spcBef>
            </a:pPr>
            <a:r>
              <a:rPr lang="en-US" sz="1100" b="1" dirty="0">
                <a:latin typeface="Consolas"/>
                <a:cs typeface="Consolas"/>
              </a:rPr>
              <a:t>}</a:t>
            </a:r>
          </a:p>
        </p:txBody>
      </p:sp>
      <p:sp>
        <p:nvSpPr>
          <p:cNvPr id="11" name="TextBox 10"/>
          <p:cNvSpPr txBox="1"/>
          <p:nvPr/>
        </p:nvSpPr>
        <p:spPr>
          <a:xfrm>
            <a:off x="3248595" y="3183948"/>
            <a:ext cx="925253" cy="246221"/>
          </a:xfrm>
          <a:prstGeom prst="rect">
            <a:avLst/>
          </a:prstGeom>
          <a:noFill/>
        </p:spPr>
        <p:txBody>
          <a:bodyPr wrap="none" rtlCol="0">
            <a:spAutoFit/>
          </a:bodyPr>
          <a:lstStyle/>
          <a:p>
            <a:pPr algn="l"/>
            <a:r>
              <a:rPr lang="en-US" sz="1000" dirty="0" err="1" smtClean="0"/>
              <a:t>package.json</a:t>
            </a:r>
            <a:endParaRPr lang="en-US" sz="1000" dirty="0"/>
          </a:p>
        </p:txBody>
      </p:sp>
      <p:sp>
        <p:nvSpPr>
          <p:cNvPr id="12" name="TextBox 11"/>
          <p:cNvSpPr txBox="1"/>
          <p:nvPr/>
        </p:nvSpPr>
        <p:spPr>
          <a:xfrm>
            <a:off x="4047164" y="2591072"/>
            <a:ext cx="1441420" cy="338554"/>
          </a:xfrm>
          <a:prstGeom prst="rect">
            <a:avLst/>
          </a:prstGeom>
          <a:noFill/>
        </p:spPr>
        <p:txBody>
          <a:bodyPr wrap="none" rtlCol="0">
            <a:spAutoFit/>
          </a:bodyPr>
          <a:lstStyle/>
          <a:p>
            <a:pPr algn="l"/>
            <a:r>
              <a:rPr lang="en-US" sz="1600" smtClean="0">
                <a:solidFill>
                  <a:srgbClr val="FF0000"/>
                </a:solidFill>
              </a:rPr>
              <a:t>Dependencies</a:t>
            </a:r>
          </a:p>
        </p:txBody>
      </p:sp>
      <p:sp>
        <p:nvSpPr>
          <p:cNvPr id="13" name="Right Brace 12"/>
          <p:cNvSpPr/>
          <p:nvPr/>
        </p:nvSpPr>
        <p:spPr bwMode="auto">
          <a:xfrm>
            <a:off x="2864554" y="2407630"/>
            <a:ext cx="176913" cy="696991"/>
          </a:xfrm>
          <a:prstGeom prst="righ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cxnSp>
        <p:nvCxnSpPr>
          <p:cNvPr id="14" name="Straight Arrow Connector 13"/>
          <p:cNvCxnSpPr>
            <a:stCxn id="12" idx="1"/>
          </p:cNvCxnSpPr>
          <p:nvPr/>
        </p:nvCxnSpPr>
        <p:spPr bwMode="auto">
          <a:xfrm flipH="1">
            <a:off x="3116086" y="2760349"/>
            <a:ext cx="931078" cy="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84878167"/>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Let's add some real data!</a:t>
            </a:r>
            <a:endParaRPr lang="en-US"/>
          </a:p>
        </p:txBody>
      </p:sp>
      <p:sp>
        <p:nvSpPr>
          <p:cNvPr id="12" name="Content Placeholder 11"/>
          <p:cNvSpPr>
            <a:spLocks noGrp="1"/>
          </p:cNvSpPr>
          <p:nvPr>
            <p:ph idx="1"/>
          </p:nvPr>
        </p:nvSpPr>
        <p:spPr>
          <a:xfrm>
            <a:off x="990600" y="4491612"/>
            <a:ext cx="7772400" cy="1939333"/>
          </a:xfrm>
        </p:spPr>
        <p:txBody>
          <a:bodyPr/>
          <a:lstStyle/>
          <a:p>
            <a:r>
              <a:rPr lang="en-US" dirty="0" smtClean="0"/>
              <a:t>Let's show translations of the words</a:t>
            </a:r>
          </a:p>
          <a:p>
            <a:pPr lvl="1"/>
            <a:r>
              <a:rPr lang="en-US" dirty="0" smtClean="0"/>
              <a:t>Simple add a new 'blank' to the </a:t>
            </a:r>
            <a:r>
              <a:rPr lang="en-US" dirty="0" err="1" smtClean="0"/>
              <a:t>results.ejs</a:t>
            </a:r>
            <a:r>
              <a:rPr lang="en-US" dirty="0" smtClean="0"/>
              <a:t> page template</a:t>
            </a:r>
          </a:p>
          <a:p>
            <a:pPr lvl="1"/>
            <a:r>
              <a:rPr lang="en-US" dirty="0" smtClean="0"/>
              <a:t>But what if no result was found, or an error occurred?</a:t>
            </a:r>
          </a:p>
          <a:p>
            <a:pPr lvl="1"/>
            <a:r>
              <a:rPr lang="en-US" dirty="0" smtClean="0"/>
              <a:t>Add conditionals to only show the result and error elements when there is actually something to be shown</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82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107349" y="1597682"/>
            <a:ext cx="3131862" cy="2462212"/>
          </a:xfrm>
          <a:prstGeom prst="rect">
            <a:avLst/>
          </a:prstGeom>
          <a:noFill/>
          <a:ln w="3175">
            <a:solidFill>
              <a:schemeClr val="tx1"/>
            </a:solidFill>
          </a:ln>
        </p:spPr>
        <p:txBody>
          <a:bodyPr wrap="none" rtlCol="0">
            <a:spAutoFit/>
          </a:bodyPr>
          <a:lstStyle/>
          <a:p>
            <a:pPr algn="l">
              <a:spcBef>
                <a:spcPts val="0"/>
              </a:spcBef>
            </a:pPr>
            <a:r>
              <a:rPr lang="en-US" sz="1100" b="1" dirty="0" smtClean="0">
                <a:latin typeface="Consolas"/>
                <a:cs typeface="Consolas"/>
              </a:rPr>
              <a:t>&lt;!DOCTYPE html&gt;</a:t>
            </a:r>
          </a:p>
          <a:p>
            <a:pPr algn="l">
              <a:spcBef>
                <a:spcPts val="0"/>
              </a:spcBef>
            </a:pPr>
            <a:r>
              <a:rPr lang="en-US" sz="1100" b="1" dirty="0" smtClean="0">
                <a:latin typeface="Consolas"/>
                <a:cs typeface="Consolas"/>
              </a:rPr>
              <a:t>&lt;html&gt;</a:t>
            </a:r>
          </a:p>
          <a:p>
            <a:pPr algn="l">
              <a:spcBef>
                <a:spcPts val="0"/>
              </a:spcBef>
            </a:pPr>
            <a:r>
              <a:rPr lang="en-US" sz="1100" b="1" dirty="0" smtClean="0">
                <a:latin typeface="Consolas"/>
                <a:cs typeface="Consolas"/>
              </a:rPr>
              <a:t>&lt;body&gt;</a:t>
            </a:r>
          </a:p>
          <a:p>
            <a:pPr algn="l">
              <a:spcBef>
                <a:spcPts val="0"/>
              </a:spcBef>
            </a:pPr>
            <a:r>
              <a:rPr lang="en-US" sz="1100" b="1" dirty="0" smtClean="0">
                <a:latin typeface="Consolas"/>
                <a:cs typeface="Consolas"/>
              </a:rPr>
              <a:t>  &lt;h1&gt;Lookup results&lt;/h1&gt;</a:t>
            </a:r>
          </a:p>
          <a:p>
            <a:pPr algn="l">
              <a:spcBef>
                <a:spcPts val="0"/>
              </a:spcBef>
            </a:pPr>
            <a:r>
              <a:rPr lang="en-US" sz="1100" b="1" dirty="0" smtClean="0">
                <a:latin typeface="Consolas"/>
                <a:cs typeface="Consolas"/>
              </a:rPr>
              <a:t>  You searched for: &lt;%= </a:t>
            </a:r>
            <a:r>
              <a:rPr lang="en-US" sz="1100" b="1" dirty="0" err="1" smtClean="0">
                <a:latin typeface="Consolas"/>
                <a:cs typeface="Consolas"/>
              </a:rPr>
              <a:t>theInput</a:t>
            </a:r>
            <a:r>
              <a:rPr lang="en-US" sz="1100" b="1" dirty="0" smtClean="0">
                <a:latin typeface="Consolas"/>
                <a:cs typeface="Consolas"/>
              </a:rPr>
              <a:t> %&gt;&lt;p&gt;</a:t>
            </a:r>
          </a:p>
          <a:p>
            <a:pPr algn="l">
              <a:spcBef>
                <a:spcPts val="0"/>
              </a:spcBef>
            </a:pPr>
            <a:r>
              <a:rPr lang="en-US" sz="1100" b="1" dirty="0" smtClean="0">
                <a:solidFill>
                  <a:srgbClr val="FF0000"/>
                </a:solidFill>
                <a:latin typeface="Consolas"/>
                <a:cs typeface="Consolas"/>
              </a:rPr>
              <a:t>  &lt;%if (result != null) { %&gt;</a:t>
            </a:r>
          </a:p>
          <a:p>
            <a:pPr algn="l">
              <a:spcBef>
                <a:spcPts val="0"/>
              </a:spcBef>
            </a:pPr>
            <a:r>
              <a:rPr lang="en-US" sz="1100" b="1" dirty="0" smtClean="0">
                <a:solidFill>
                  <a:srgbClr val="FF0000"/>
                </a:solidFill>
                <a:latin typeface="Consolas"/>
                <a:cs typeface="Consolas"/>
              </a:rPr>
              <a:t>  Translation: &lt;%= result %&gt;&lt;p&gt;</a:t>
            </a:r>
          </a:p>
          <a:p>
            <a:pPr algn="l">
              <a:spcBef>
                <a:spcPts val="0"/>
              </a:spcBef>
            </a:pPr>
            <a:r>
              <a:rPr lang="en-US" sz="1100" b="1" dirty="0" smtClean="0">
                <a:solidFill>
                  <a:srgbClr val="FF0000"/>
                </a:solidFill>
                <a:latin typeface="Consolas"/>
                <a:cs typeface="Consolas"/>
              </a:rPr>
              <a:t>  &lt;% } %&gt;</a:t>
            </a:r>
          </a:p>
          <a:p>
            <a:pPr algn="l">
              <a:spcBef>
                <a:spcPts val="0"/>
              </a:spcBef>
            </a:pPr>
            <a:r>
              <a:rPr lang="en-US" sz="1100" b="1" dirty="0" smtClean="0">
                <a:solidFill>
                  <a:srgbClr val="FF0000"/>
                </a:solidFill>
                <a:latin typeface="Consolas"/>
                <a:cs typeface="Consolas"/>
              </a:rPr>
              <a:t>  &lt;%if (message != null) { %&gt;</a:t>
            </a:r>
          </a:p>
          <a:p>
            <a:pPr algn="l">
              <a:spcBef>
                <a:spcPts val="0"/>
              </a:spcBef>
            </a:pPr>
            <a:r>
              <a:rPr lang="en-US" sz="1100" b="1" dirty="0" smtClean="0">
                <a:solidFill>
                  <a:srgbClr val="FF0000"/>
                </a:solidFill>
                <a:latin typeface="Consolas"/>
                <a:cs typeface="Consolas"/>
              </a:rPr>
              <a:t>  &lt;font color="red"&gt;&lt;%= message %&gt;&lt;p&gt;</a:t>
            </a:r>
          </a:p>
          <a:p>
            <a:pPr algn="l">
              <a:spcBef>
                <a:spcPts val="0"/>
              </a:spcBef>
            </a:pPr>
            <a:r>
              <a:rPr lang="en-US" sz="1100" b="1" dirty="0" smtClean="0">
                <a:solidFill>
                  <a:srgbClr val="FF0000"/>
                </a:solidFill>
                <a:latin typeface="Consolas"/>
                <a:cs typeface="Consolas"/>
              </a:rPr>
              <a:t>  &lt;% } %&gt;</a:t>
            </a:r>
          </a:p>
          <a:p>
            <a:pPr algn="l">
              <a:spcBef>
                <a:spcPts val="0"/>
              </a:spcBef>
            </a:pPr>
            <a:r>
              <a:rPr lang="en-US" sz="1100" b="1" dirty="0" smtClean="0">
                <a:latin typeface="Consolas"/>
                <a:cs typeface="Consolas"/>
              </a:rPr>
              <a:t>  &lt;a </a:t>
            </a:r>
            <a:r>
              <a:rPr lang="en-US" sz="1100" b="1" dirty="0" err="1" smtClean="0">
                <a:latin typeface="Consolas"/>
                <a:cs typeface="Consolas"/>
              </a:rPr>
              <a:t>href</a:t>
            </a:r>
            <a:r>
              <a:rPr lang="en-US" sz="1100" b="1" dirty="0" smtClean="0">
                <a:latin typeface="Consolas"/>
                <a:cs typeface="Consolas"/>
              </a:rPr>
              <a:t>="/"&gt;Back to search&lt;/a&gt;</a:t>
            </a:r>
          </a:p>
          <a:p>
            <a:pPr algn="l">
              <a:spcBef>
                <a:spcPts val="0"/>
              </a:spcBef>
            </a:pPr>
            <a:r>
              <a:rPr lang="en-US" sz="1100" b="1" dirty="0" smtClean="0">
                <a:latin typeface="Consolas"/>
                <a:cs typeface="Consolas"/>
              </a:rPr>
              <a:t>&lt;/body&gt;</a:t>
            </a:r>
          </a:p>
          <a:p>
            <a:pPr algn="l">
              <a:spcBef>
                <a:spcPts val="0"/>
              </a:spcBef>
            </a:pPr>
            <a:r>
              <a:rPr lang="en-US" sz="1100" b="1" dirty="0" smtClean="0">
                <a:latin typeface="Consolas"/>
                <a:cs typeface="Consolas"/>
              </a:rPr>
              <a:t>&lt;/html&gt;</a:t>
            </a:r>
          </a:p>
        </p:txBody>
      </p:sp>
      <p:sp>
        <p:nvSpPr>
          <p:cNvPr id="9" name="TextBox 8"/>
          <p:cNvSpPr txBox="1"/>
          <p:nvPr/>
        </p:nvSpPr>
        <p:spPr>
          <a:xfrm>
            <a:off x="1169854" y="4069585"/>
            <a:ext cx="1120820" cy="246221"/>
          </a:xfrm>
          <a:prstGeom prst="rect">
            <a:avLst/>
          </a:prstGeom>
          <a:noFill/>
        </p:spPr>
        <p:txBody>
          <a:bodyPr wrap="none" rtlCol="0">
            <a:spAutoFit/>
          </a:bodyPr>
          <a:lstStyle/>
          <a:p>
            <a:r>
              <a:rPr lang="en-US" sz="1000" smtClean="0"/>
              <a:t>views/results.ejs</a:t>
            </a:r>
            <a:endParaRPr lang="en-US" sz="1000"/>
          </a:p>
        </p:txBody>
      </p:sp>
      <p:sp>
        <p:nvSpPr>
          <p:cNvPr id="13" name="TextBox 12"/>
          <p:cNvSpPr txBox="1"/>
          <p:nvPr/>
        </p:nvSpPr>
        <p:spPr>
          <a:xfrm>
            <a:off x="4880077" y="2565666"/>
            <a:ext cx="3351174" cy="338554"/>
          </a:xfrm>
          <a:prstGeom prst="rect">
            <a:avLst/>
          </a:prstGeom>
          <a:noFill/>
        </p:spPr>
        <p:txBody>
          <a:bodyPr wrap="none" rtlCol="0">
            <a:spAutoFit/>
          </a:bodyPr>
          <a:lstStyle/>
          <a:p>
            <a:pPr algn="l"/>
            <a:r>
              <a:rPr lang="en-US" sz="1600" smtClean="0">
                <a:solidFill>
                  <a:srgbClr val="FF0000"/>
                </a:solidFill>
              </a:rPr>
              <a:t>Our extra 'blank' for the translation</a:t>
            </a:r>
          </a:p>
        </p:txBody>
      </p:sp>
      <p:cxnSp>
        <p:nvCxnSpPr>
          <p:cNvPr id="14" name="Straight Arrow Connector 13"/>
          <p:cNvCxnSpPr>
            <a:stCxn id="13" idx="1"/>
          </p:cNvCxnSpPr>
          <p:nvPr/>
        </p:nvCxnSpPr>
        <p:spPr bwMode="auto">
          <a:xfrm flipH="1">
            <a:off x="3948999" y="2734943"/>
            <a:ext cx="931078" cy="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5" name="TextBox 14"/>
          <p:cNvSpPr txBox="1"/>
          <p:nvPr/>
        </p:nvSpPr>
        <p:spPr>
          <a:xfrm>
            <a:off x="4881756" y="2888895"/>
            <a:ext cx="3363806" cy="338554"/>
          </a:xfrm>
          <a:prstGeom prst="rect">
            <a:avLst/>
          </a:prstGeom>
          <a:noFill/>
        </p:spPr>
        <p:txBody>
          <a:bodyPr wrap="none" rtlCol="0">
            <a:spAutoFit/>
          </a:bodyPr>
          <a:lstStyle/>
          <a:p>
            <a:pPr algn="l"/>
            <a:r>
              <a:rPr lang="en-US" sz="1600" smtClean="0">
                <a:solidFill>
                  <a:srgbClr val="FF0000"/>
                </a:solidFill>
              </a:rPr>
              <a:t>Conditional (works because of EJS)</a:t>
            </a:r>
          </a:p>
        </p:txBody>
      </p:sp>
      <p:cxnSp>
        <p:nvCxnSpPr>
          <p:cNvPr id="16" name="Straight Arrow Connector 15"/>
          <p:cNvCxnSpPr/>
          <p:nvPr/>
        </p:nvCxnSpPr>
        <p:spPr bwMode="auto">
          <a:xfrm flipH="1">
            <a:off x="3748035" y="3068207"/>
            <a:ext cx="1153818" cy="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123293803"/>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schema and model</a:t>
            </a:r>
            <a:endParaRPr lang="en-US"/>
          </a:p>
        </p:txBody>
      </p:sp>
      <p:sp>
        <p:nvSpPr>
          <p:cNvPr id="3" name="Content Placeholder 2"/>
          <p:cNvSpPr>
            <a:spLocks noGrp="1"/>
          </p:cNvSpPr>
          <p:nvPr>
            <p:ph idx="1"/>
          </p:nvPr>
        </p:nvSpPr>
        <p:spPr>
          <a:xfrm>
            <a:off x="990600" y="1446964"/>
            <a:ext cx="7772400" cy="5014126"/>
          </a:xfrm>
        </p:spPr>
        <p:txBody>
          <a:bodyPr/>
          <a:lstStyle/>
          <a:p>
            <a:r>
              <a:rPr lang="en-US" smtClean="0"/>
              <a:t>We need a database to store the translations</a:t>
            </a:r>
          </a:p>
          <a:p>
            <a:pPr lvl="1"/>
            <a:r>
              <a:rPr lang="en-US" smtClean="0"/>
              <a:t>We'll use SimpleDB for this</a:t>
            </a:r>
          </a:p>
          <a:p>
            <a:pPr lvl="1"/>
            <a:r>
              <a:rPr lang="en-US" smtClean="0"/>
              <a:t>Let's store English-&gt;German and English-&gt;French</a:t>
            </a:r>
          </a:p>
          <a:p>
            <a:r>
              <a:rPr lang="en-US" smtClean="0"/>
              <a:t>What would be a good </a:t>
            </a:r>
            <a:br>
              <a:rPr lang="en-US" smtClean="0"/>
            </a:br>
            <a:r>
              <a:rPr lang="en-US" smtClean="0"/>
              <a:t>way to keep this data?</a:t>
            </a:r>
          </a:p>
          <a:p>
            <a:pPr lvl="1"/>
            <a:r>
              <a:rPr lang="en-US" smtClean="0"/>
              <a:t>How many tables are needed?</a:t>
            </a:r>
          </a:p>
          <a:p>
            <a:pPr lvl="1"/>
            <a:r>
              <a:rPr lang="en-US" smtClean="0"/>
              <a:t>What data will they contain? </a:t>
            </a:r>
          </a:p>
          <a:p>
            <a:pPr lvl="1"/>
            <a:r>
              <a:rPr lang="en-US" smtClean="0"/>
              <a:t>Which columns will they have?</a:t>
            </a:r>
          </a:p>
          <a:p>
            <a:pPr lvl="1"/>
            <a:r>
              <a:rPr lang="en-US" smtClean="0"/>
              <a:t>This is called a 'schema'</a:t>
            </a:r>
          </a:p>
          <a:p>
            <a:r>
              <a:rPr lang="en-US" smtClean="0"/>
              <a:t>How will your program access the data?</a:t>
            </a:r>
          </a:p>
          <a:p>
            <a:pPr lvl="1"/>
            <a:r>
              <a:rPr lang="en-US" smtClean="0"/>
              <a:t>BAD: Hard-code SimpleDB calls everywhere</a:t>
            </a:r>
          </a:p>
          <a:p>
            <a:pPr lvl="1"/>
            <a:r>
              <a:rPr lang="en-US" smtClean="0"/>
              <a:t>GOOD: Write a 'model' with wrapper functions, like </a:t>
            </a:r>
            <a:br>
              <a:rPr lang="en-US" smtClean="0"/>
            </a:br>
            <a:r>
              <a:rPr lang="en-US" smtClean="0"/>
              <a:t>lookup(term,language), addWord(term,translation,lang), ...</a:t>
            </a:r>
          </a:p>
        </p:txBody>
      </p:sp>
      <p:sp>
        <p:nvSpPr>
          <p:cNvPr id="4" name="Slide Number Placeholder 3"/>
          <p:cNvSpPr>
            <a:spLocks noGrp="1"/>
          </p:cNvSpPr>
          <p:nvPr>
            <p:ph type="sldNum" sz="quarter" idx="10"/>
          </p:nvPr>
        </p:nvSpPr>
        <p:spPr/>
        <p:txBody>
          <a:bodyPr/>
          <a:lstStyle/>
          <a:p>
            <a:fld id="{103F590D-1EE3-4679-BAB2-47D8C4772F51}" type="slidenum">
              <a:rPr lang="en-GB" smtClean="0"/>
              <a:pPr/>
              <a:t>83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aphicFrame>
        <p:nvGraphicFramePr>
          <p:cNvPr id="6" name="Table 5"/>
          <p:cNvGraphicFramePr>
            <a:graphicFrameLocks noGrp="1"/>
          </p:cNvGraphicFramePr>
          <p:nvPr/>
        </p:nvGraphicFramePr>
        <p:xfrm>
          <a:off x="5432805" y="2823866"/>
          <a:ext cx="3449934" cy="934218"/>
        </p:xfrm>
        <a:graphic>
          <a:graphicData uri="http://schemas.openxmlformats.org/drawingml/2006/table">
            <a:tbl>
              <a:tblPr firstRow="1" bandRow="1">
                <a:tableStyleId>{5C22544A-7EE6-4342-B048-85BDC9FD1C3A}</a:tableStyleId>
              </a:tblPr>
              <a:tblGrid>
                <a:gridCol w="1149978"/>
                <a:gridCol w="1149978"/>
                <a:gridCol w="1149978"/>
              </a:tblGrid>
              <a:tr h="311406">
                <a:tc>
                  <a:txBody>
                    <a:bodyPr/>
                    <a:lstStyle/>
                    <a:p>
                      <a:r>
                        <a:rPr lang="en-US" sz="1200" smtClean="0"/>
                        <a:t>ItemName</a:t>
                      </a:r>
                      <a:endParaRPr lang="en-US" sz="1200"/>
                    </a:p>
                  </a:txBody>
                  <a:tcPr/>
                </a:tc>
                <a:tc>
                  <a:txBody>
                    <a:bodyPr/>
                    <a:lstStyle/>
                    <a:p>
                      <a:r>
                        <a:rPr lang="en-US" sz="1200" smtClean="0"/>
                        <a:t>German</a:t>
                      </a:r>
                      <a:endParaRPr lang="en-US" sz="1200"/>
                    </a:p>
                  </a:txBody>
                  <a:tcPr/>
                </a:tc>
                <a:tc>
                  <a:txBody>
                    <a:bodyPr/>
                    <a:lstStyle/>
                    <a:p>
                      <a:r>
                        <a:rPr lang="en-US" sz="1200" smtClean="0"/>
                        <a:t>French</a:t>
                      </a:r>
                      <a:endParaRPr lang="en-US" sz="1200"/>
                    </a:p>
                  </a:txBody>
                  <a:tcPr/>
                </a:tc>
              </a:tr>
              <a:tr h="311406">
                <a:tc>
                  <a:txBody>
                    <a:bodyPr/>
                    <a:lstStyle/>
                    <a:p>
                      <a:r>
                        <a:rPr lang="en-US" sz="1200" smtClean="0"/>
                        <a:t>apple</a:t>
                      </a:r>
                      <a:endParaRPr lang="en-US" sz="1200"/>
                    </a:p>
                  </a:txBody>
                  <a:tcPr/>
                </a:tc>
                <a:tc>
                  <a:txBody>
                    <a:bodyPr/>
                    <a:lstStyle/>
                    <a:p>
                      <a:r>
                        <a:rPr lang="en-US" sz="1200" smtClean="0"/>
                        <a:t>Apfel</a:t>
                      </a:r>
                      <a:endParaRPr lang="en-US" sz="1200"/>
                    </a:p>
                  </a:txBody>
                  <a:tcPr/>
                </a:tc>
                <a:tc>
                  <a:txBody>
                    <a:bodyPr/>
                    <a:lstStyle/>
                    <a:p>
                      <a:r>
                        <a:rPr lang="en-US" sz="1200" smtClean="0"/>
                        <a:t>pomme</a:t>
                      </a:r>
                      <a:endParaRPr lang="en-US" sz="1200"/>
                    </a:p>
                  </a:txBody>
                  <a:tcPr/>
                </a:tc>
              </a:tr>
              <a:tr h="311406">
                <a:tc>
                  <a:txBody>
                    <a:bodyPr/>
                    <a:lstStyle/>
                    <a:p>
                      <a:r>
                        <a:rPr lang="en-US" sz="1200" smtClean="0"/>
                        <a:t>pear</a:t>
                      </a:r>
                      <a:endParaRPr lang="en-US" sz="1200"/>
                    </a:p>
                  </a:txBody>
                  <a:tcPr/>
                </a:tc>
                <a:tc>
                  <a:txBody>
                    <a:bodyPr/>
                    <a:lstStyle/>
                    <a:p>
                      <a:r>
                        <a:rPr lang="en-US" sz="1200" smtClean="0"/>
                        <a:t>Birne</a:t>
                      </a:r>
                      <a:endParaRPr lang="en-US" sz="1200"/>
                    </a:p>
                  </a:txBody>
                  <a:tcPr/>
                </a:tc>
                <a:tc>
                  <a:txBody>
                    <a:bodyPr/>
                    <a:lstStyle/>
                    <a:p>
                      <a:r>
                        <a:rPr lang="en-US" sz="1200" smtClean="0"/>
                        <a:t>poire</a:t>
                      </a:r>
                      <a:endParaRPr lang="en-US" sz="1200"/>
                    </a:p>
                  </a:txBody>
                  <a:tcPr/>
                </a:tc>
              </a:tr>
            </a:tbl>
          </a:graphicData>
        </a:graphic>
      </p:graphicFrame>
    </p:spTree>
    <p:extLst>
      <p:ext uri="{BB962C8B-B14F-4D97-AF65-F5344CB8AC3E}">
        <p14:creationId xmlns:p14="http://schemas.microsoft.com/office/powerpoint/2010/main" val="5958199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the database</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84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107349" y="1597682"/>
            <a:ext cx="6789902" cy="4493538"/>
          </a:xfrm>
          <a:prstGeom prst="rect">
            <a:avLst/>
          </a:prstGeom>
          <a:noFill/>
          <a:ln w="3175">
            <a:solidFill>
              <a:schemeClr val="tx1"/>
            </a:solidFill>
          </a:ln>
        </p:spPr>
        <p:txBody>
          <a:bodyPr wrap="none" rtlCol="0">
            <a:spAutoFit/>
          </a:bodyPr>
          <a:lstStyle/>
          <a:p>
            <a:pPr algn="l">
              <a:spcBef>
                <a:spcPts val="0"/>
              </a:spcBef>
            </a:pPr>
            <a:r>
              <a:rPr lang="en-US" sz="1100" b="1" dirty="0" err="1" smtClean="0">
                <a:latin typeface="Consolas"/>
                <a:cs typeface="Consolas"/>
              </a:rPr>
              <a:t>var</a:t>
            </a:r>
            <a:r>
              <a:rPr lang="en-US" sz="1100" b="1" dirty="0" smtClean="0">
                <a:latin typeface="Consolas"/>
                <a:cs typeface="Consolas"/>
              </a:rPr>
              <a:t> AWS = require('</a:t>
            </a:r>
            <a:r>
              <a:rPr lang="en-US" sz="1100" b="1" dirty="0" err="1" smtClean="0">
                <a:latin typeface="Consolas"/>
                <a:cs typeface="Consolas"/>
              </a:rPr>
              <a:t>aws-sdk</a:t>
            </a:r>
            <a:r>
              <a:rPr lang="en-US" sz="1100" b="1" dirty="0" smtClean="0">
                <a:latin typeface="Consolas"/>
                <a:cs typeface="Consolas"/>
              </a:rPr>
              <a:t>');</a:t>
            </a:r>
          </a:p>
          <a:p>
            <a:pPr algn="l">
              <a:spcBef>
                <a:spcPts val="0"/>
              </a:spcBef>
            </a:pPr>
            <a:r>
              <a:rPr lang="en-US" sz="1100" b="1" dirty="0" err="1" smtClean="0">
                <a:latin typeface="Consolas"/>
                <a:cs typeface="Consolas"/>
              </a:rPr>
              <a:t>AWS.config.loadFromPath</a:t>
            </a:r>
            <a:r>
              <a:rPr lang="en-US" sz="1100" b="1" dirty="0" smtClean="0">
                <a:latin typeface="Consolas"/>
                <a:cs typeface="Consolas"/>
              </a:rPr>
              <a:t>('</a:t>
            </a:r>
            <a:r>
              <a:rPr lang="en-US" sz="1100" b="1" dirty="0" err="1" smtClean="0">
                <a:latin typeface="Consolas"/>
                <a:cs typeface="Consolas"/>
              </a:rPr>
              <a:t>config.json</a:t>
            </a:r>
            <a:r>
              <a:rPr lang="en-US" sz="1100" b="1" dirty="0" smtClean="0">
                <a:latin typeface="Consolas"/>
                <a:cs typeface="Consolas"/>
              </a:rPr>
              <a:t>');</a:t>
            </a:r>
          </a:p>
          <a:p>
            <a:pPr algn="l">
              <a:spcBef>
                <a:spcPts val="0"/>
              </a:spcBef>
            </a:pPr>
            <a:r>
              <a:rPr lang="en-US" sz="1100" b="1" dirty="0" err="1" smtClean="0">
                <a:latin typeface="Consolas"/>
                <a:cs typeface="Consolas"/>
              </a:rPr>
              <a:t>var</a:t>
            </a:r>
            <a:r>
              <a:rPr lang="en-US" sz="1100" b="1" dirty="0" smtClean="0">
                <a:latin typeface="Consolas"/>
                <a:cs typeface="Consolas"/>
              </a:rPr>
              <a:t> </a:t>
            </a:r>
            <a:r>
              <a:rPr lang="en-US" sz="1100" b="1" dirty="0" err="1" smtClean="0">
                <a:latin typeface="Consolas"/>
                <a:cs typeface="Consolas"/>
              </a:rPr>
              <a:t>simpledb</a:t>
            </a:r>
            <a:r>
              <a:rPr lang="en-US" sz="1100" b="1" dirty="0" smtClean="0">
                <a:latin typeface="Consolas"/>
                <a:cs typeface="Consolas"/>
              </a:rPr>
              <a:t> = new </a:t>
            </a:r>
            <a:r>
              <a:rPr lang="en-US" sz="1100" b="1" dirty="0" err="1" smtClean="0">
                <a:latin typeface="Consolas"/>
                <a:cs typeface="Consolas"/>
              </a:rPr>
              <a:t>AWS.SimpleDB</a:t>
            </a:r>
            <a:r>
              <a:rPr lang="en-US" sz="1100" b="1" dirty="0" smtClean="0">
                <a:latin typeface="Consolas"/>
                <a:cs typeface="Consolas"/>
              </a:rPr>
              <a:t>();</a:t>
            </a:r>
          </a:p>
          <a:p>
            <a:pPr algn="l">
              <a:spcBef>
                <a:spcPts val="0"/>
              </a:spcBef>
            </a:pPr>
            <a:endParaRPr lang="en-US" sz="1100" b="1" dirty="0" smtClean="0">
              <a:latin typeface="Consolas"/>
              <a:cs typeface="Consolas"/>
            </a:endParaRPr>
          </a:p>
          <a:p>
            <a:pPr algn="l">
              <a:spcBef>
                <a:spcPts val="0"/>
              </a:spcBef>
            </a:pPr>
            <a:r>
              <a:rPr lang="en-US" sz="1100" b="1" dirty="0" err="1" smtClean="0">
                <a:latin typeface="Consolas"/>
                <a:cs typeface="Consolas"/>
              </a:rPr>
              <a:t>var</a:t>
            </a:r>
            <a:r>
              <a:rPr lang="en-US" sz="1100" b="1" dirty="0" smtClean="0">
                <a:latin typeface="Consolas"/>
                <a:cs typeface="Consolas"/>
              </a:rPr>
              <a:t> </a:t>
            </a:r>
            <a:r>
              <a:rPr lang="en-US" sz="1100" b="1" dirty="0" err="1" smtClean="0">
                <a:latin typeface="Consolas"/>
                <a:cs typeface="Consolas"/>
              </a:rPr>
              <a:t>myDB_lookup</a:t>
            </a:r>
            <a:r>
              <a:rPr lang="en-US" sz="1100" b="1" dirty="0" smtClean="0">
                <a:latin typeface="Consolas"/>
                <a:cs typeface="Consolas"/>
              </a:rPr>
              <a:t> = function(term, language, callback){</a:t>
            </a:r>
          </a:p>
          <a:p>
            <a:pPr algn="l">
              <a:spcBef>
                <a:spcPts val="0"/>
              </a:spcBef>
            </a:pPr>
            <a:r>
              <a:rPr lang="en-US" sz="1100" b="1" dirty="0" smtClean="0">
                <a:latin typeface="Consolas"/>
                <a:cs typeface="Consolas"/>
              </a:rPr>
              <a:t>  </a:t>
            </a:r>
            <a:r>
              <a:rPr lang="en-US" sz="1100" b="1" dirty="0" err="1" smtClean="0">
                <a:latin typeface="Consolas"/>
                <a:cs typeface="Consolas"/>
              </a:rPr>
              <a:t>simpledb.getAttributes</a:t>
            </a:r>
            <a:r>
              <a:rPr lang="en-US" sz="1100" b="1" dirty="0" smtClean="0">
                <a:latin typeface="Consolas"/>
                <a:cs typeface="Consolas"/>
              </a:rPr>
              <a:t>({</a:t>
            </a:r>
            <a:r>
              <a:rPr lang="en-US" sz="1100" b="1" dirty="0" err="1" smtClean="0">
                <a:latin typeface="Consolas"/>
                <a:cs typeface="Consolas"/>
              </a:rPr>
              <a:t>DomainName</a:t>
            </a:r>
            <a:r>
              <a:rPr lang="en-US" sz="1100" b="1" dirty="0" smtClean="0">
                <a:latin typeface="Consolas"/>
                <a:cs typeface="Consolas"/>
              </a:rPr>
              <a:t>:'words', </a:t>
            </a:r>
            <a:r>
              <a:rPr lang="en-US" sz="1100" b="1" dirty="0" err="1" smtClean="0">
                <a:latin typeface="Consolas"/>
                <a:cs typeface="Consolas"/>
              </a:rPr>
              <a:t>ItemName</a:t>
            </a:r>
            <a:r>
              <a:rPr lang="en-US" sz="1100" b="1" dirty="0" smtClean="0">
                <a:latin typeface="Consolas"/>
                <a:cs typeface="Consolas"/>
              </a:rPr>
              <a:t>: term}, function (err, data) {</a:t>
            </a:r>
          </a:p>
          <a:p>
            <a:pPr algn="l">
              <a:spcBef>
                <a:spcPts val="0"/>
              </a:spcBef>
            </a:pPr>
            <a:r>
              <a:rPr lang="en-US" sz="1100" b="1" dirty="0" smtClean="0">
                <a:latin typeface="Consolas"/>
                <a:cs typeface="Consolas"/>
              </a:rPr>
              <a:t>    if (err) {</a:t>
            </a:r>
          </a:p>
          <a:p>
            <a:pPr algn="l">
              <a:spcBef>
                <a:spcPts val="0"/>
              </a:spcBef>
            </a:pPr>
            <a:r>
              <a:rPr lang="en-US" sz="1100" b="1" dirty="0" smtClean="0">
                <a:latin typeface="Consolas"/>
                <a:cs typeface="Consolas"/>
              </a:rPr>
              <a:t>      callback(null, "Lookup error: "+err);</a:t>
            </a:r>
          </a:p>
          <a:p>
            <a:pPr algn="l">
              <a:spcBef>
                <a:spcPts val="0"/>
              </a:spcBef>
            </a:pPr>
            <a:r>
              <a:rPr lang="en-US" sz="1100" b="1" dirty="0" smtClean="0">
                <a:latin typeface="Consolas"/>
                <a:cs typeface="Consolas"/>
              </a:rPr>
              <a:t>    } else if (</a:t>
            </a:r>
            <a:r>
              <a:rPr lang="en-US" sz="1100" b="1" dirty="0" err="1" smtClean="0">
                <a:latin typeface="Consolas"/>
                <a:cs typeface="Consolas"/>
              </a:rPr>
              <a:t>data.Attributes</a:t>
            </a:r>
            <a:r>
              <a:rPr lang="en-US" sz="1100" b="1" dirty="0" smtClean="0">
                <a:latin typeface="Consolas"/>
                <a:cs typeface="Consolas"/>
              </a:rPr>
              <a:t> == undefined) {</a:t>
            </a:r>
          </a:p>
          <a:p>
            <a:pPr algn="l">
              <a:spcBef>
                <a:spcPts val="0"/>
              </a:spcBef>
            </a:pPr>
            <a:r>
              <a:rPr lang="en-US" sz="1100" b="1" dirty="0" smtClean="0">
                <a:latin typeface="Consolas"/>
                <a:cs typeface="Consolas"/>
              </a:rPr>
              <a:t>      callback(null, null);</a:t>
            </a:r>
          </a:p>
          <a:p>
            <a:pPr algn="l">
              <a:spcBef>
                <a:spcPts val="0"/>
              </a:spcBef>
            </a:pPr>
            <a:r>
              <a:rPr lang="en-US" sz="1100" b="1" dirty="0" smtClean="0">
                <a:latin typeface="Consolas"/>
                <a:cs typeface="Consolas"/>
              </a:rPr>
              <a:t>    } else {</a:t>
            </a:r>
          </a:p>
          <a:p>
            <a:pPr algn="l">
              <a:spcBef>
                <a:spcPts val="0"/>
              </a:spcBef>
            </a:pPr>
            <a:r>
              <a:rPr lang="en-US" sz="1100" b="1" dirty="0" smtClean="0">
                <a:latin typeface="Consolas"/>
                <a:cs typeface="Consolas"/>
              </a:rPr>
              <a:t>      </a:t>
            </a:r>
            <a:r>
              <a:rPr lang="en-US" sz="1100" b="1" dirty="0" err="1" smtClean="0">
                <a:latin typeface="Consolas"/>
                <a:cs typeface="Consolas"/>
              </a:rPr>
              <a:t>var</a:t>
            </a:r>
            <a:r>
              <a:rPr lang="en-US" sz="1100" b="1" dirty="0" smtClean="0">
                <a:latin typeface="Consolas"/>
                <a:cs typeface="Consolas"/>
              </a:rPr>
              <a:t> results = {};</a:t>
            </a:r>
          </a:p>
          <a:p>
            <a:pPr algn="l">
              <a:spcBef>
                <a:spcPts val="0"/>
              </a:spcBef>
            </a:pPr>
            <a:r>
              <a:rPr lang="en-US" sz="1100" b="1" dirty="0" smtClean="0">
                <a:latin typeface="Consolas"/>
                <a:cs typeface="Consolas"/>
              </a:rPr>
              <a:t>      for (</a:t>
            </a:r>
            <a:r>
              <a:rPr lang="en-US" sz="1100" b="1" dirty="0" err="1" smtClean="0">
                <a:latin typeface="Consolas"/>
                <a:cs typeface="Consolas"/>
              </a:rPr>
              <a:t>i</a:t>
            </a:r>
            <a:r>
              <a:rPr lang="en-US" sz="1100" b="1" dirty="0" smtClean="0">
                <a:latin typeface="Consolas"/>
                <a:cs typeface="Consolas"/>
              </a:rPr>
              <a:t> = 0; </a:t>
            </a:r>
            <a:r>
              <a:rPr lang="en-US" sz="1100" b="1" dirty="0" err="1" smtClean="0">
                <a:latin typeface="Consolas"/>
                <a:cs typeface="Consolas"/>
              </a:rPr>
              <a:t>i</a:t>
            </a:r>
            <a:r>
              <a:rPr lang="en-US" sz="1100" b="1" dirty="0" smtClean="0">
                <a:latin typeface="Consolas"/>
                <a:cs typeface="Consolas"/>
              </a:rPr>
              <a:t>&lt;</a:t>
            </a:r>
            <a:r>
              <a:rPr lang="en-US" sz="1100" b="1" dirty="0" err="1" smtClean="0">
                <a:latin typeface="Consolas"/>
                <a:cs typeface="Consolas"/>
              </a:rPr>
              <a:t>data.Attributes.length</a:t>
            </a:r>
            <a:r>
              <a:rPr lang="en-US" sz="1100" b="1" dirty="0" smtClean="0">
                <a:latin typeface="Consolas"/>
                <a:cs typeface="Consolas"/>
              </a:rPr>
              <a:t>; </a:t>
            </a:r>
            <a:r>
              <a:rPr lang="en-US" sz="1100" b="1" dirty="0" err="1" smtClean="0">
                <a:latin typeface="Consolas"/>
                <a:cs typeface="Consolas"/>
              </a:rPr>
              <a:t>i</a:t>
            </a:r>
            <a:r>
              <a:rPr lang="en-US" sz="1100" b="1" dirty="0" smtClean="0">
                <a:latin typeface="Consolas"/>
                <a:cs typeface="Consolas"/>
              </a:rPr>
              <a:t>++) {</a:t>
            </a:r>
          </a:p>
          <a:p>
            <a:pPr algn="l">
              <a:spcBef>
                <a:spcPts val="0"/>
              </a:spcBef>
            </a:pPr>
            <a:r>
              <a:rPr lang="en-US" sz="1100" b="1" dirty="0" smtClean="0">
                <a:latin typeface="Consolas"/>
                <a:cs typeface="Consolas"/>
              </a:rPr>
              <a:t>        if (</a:t>
            </a:r>
            <a:r>
              <a:rPr lang="en-US" sz="1100" b="1" dirty="0" err="1" smtClean="0">
                <a:latin typeface="Consolas"/>
                <a:cs typeface="Consolas"/>
              </a:rPr>
              <a:t>data.Attributes</a:t>
            </a:r>
            <a:r>
              <a:rPr lang="en-US" sz="1100" b="1" dirty="0" smtClean="0">
                <a:latin typeface="Consolas"/>
                <a:cs typeface="Consolas"/>
              </a:rPr>
              <a:t>[</a:t>
            </a:r>
            <a:r>
              <a:rPr lang="en-US" sz="1100" b="1" dirty="0" err="1" smtClean="0">
                <a:latin typeface="Consolas"/>
                <a:cs typeface="Consolas"/>
              </a:rPr>
              <a:t>i</a:t>
            </a:r>
            <a:r>
              <a:rPr lang="en-US" sz="1100" b="1" dirty="0" smtClean="0">
                <a:latin typeface="Consolas"/>
                <a:cs typeface="Consolas"/>
              </a:rPr>
              <a:t>].Name === language)</a:t>
            </a:r>
          </a:p>
          <a:p>
            <a:pPr algn="l">
              <a:spcBef>
                <a:spcPts val="0"/>
              </a:spcBef>
            </a:pPr>
            <a:r>
              <a:rPr lang="en-US" sz="1100" b="1" dirty="0" smtClean="0">
                <a:latin typeface="Consolas"/>
                <a:cs typeface="Consolas"/>
              </a:rPr>
              <a:t>          </a:t>
            </a:r>
            <a:r>
              <a:rPr lang="en-US" sz="1100" b="1" dirty="0" err="1" smtClean="0">
                <a:latin typeface="Consolas"/>
                <a:cs typeface="Consolas"/>
              </a:rPr>
              <a:t>results.translation</a:t>
            </a:r>
            <a:r>
              <a:rPr lang="en-US" sz="1100" b="1" dirty="0" smtClean="0">
                <a:latin typeface="Consolas"/>
                <a:cs typeface="Consolas"/>
              </a:rPr>
              <a:t> = </a:t>
            </a:r>
            <a:r>
              <a:rPr lang="en-US" sz="1100" b="1" dirty="0" err="1" smtClean="0">
                <a:latin typeface="Consolas"/>
                <a:cs typeface="Consolas"/>
              </a:rPr>
              <a:t>data.Attributes</a:t>
            </a:r>
            <a:r>
              <a:rPr lang="en-US" sz="1100" b="1" dirty="0" smtClean="0">
                <a:latin typeface="Consolas"/>
                <a:cs typeface="Consolas"/>
              </a:rPr>
              <a:t>[</a:t>
            </a:r>
            <a:r>
              <a:rPr lang="en-US" sz="1100" b="1" dirty="0" err="1" smtClean="0">
                <a:latin typeface="Consolas"/>
                <a:cs typeface="Consolas"/>
              </a:rPr>
              <a:t>i</a:t>
            </a:r>
            <a:r>
              <a:rPr lang="en-US" sz="1100" b="1" dirty="0" smtClean="0">
                <a:latin typeface="Consolas"/>
                <a:cs typeface="Consolas"/>
              </a:rPr>
              <a:t>].Value;</a:t>
            </a:r>
          </a:p>
          <a:p>
            <a:pPr algn="l">
              <a:spcBef>
                <a:spcPts val="0"/>
              </a:spcBef>
            </a:pPr>
            <a:r>
              <a:rPr lang="en-US" sz="1100" b="1" dirty="0" smtClean="0">
                <a:latin typeface="Consolas"/>
                <a:cs typeface="Consolas"/>
              </a:rPr>
              <a:t>      }</a:t>
            </a:r>
          </a:p>
          <a:p>
            <a:pPr algn="l">
              <a:spcBef>
                <a:spcPts val="0"/>
              </a:spcBef>
            </a:pPr>
            <a:r>
              <a:rPr lang="en-US" sz="1100" b="1" dirty="0" smtClean="0">
                <a:latin typeface="Consolas"/>
                <a:cs typeface="Consolas"/>
              </a:rPr>
              <a:t>      callback(results, null);</a:t>
            </a:r>
          </a:p>
          <a:p>
            <a:pPr algn="l">
              <a:spcBef>
                <a:spcPts val="0"/>
              </a:spcBef>
            </a:pPr>
            <a:r>
              <a:rPr lang="en-US" sz="1100" b="1" dirty="0" smtClean="0">
                <a:latin typeface="Consolas"/>
                <a:cs typeface="Consolas"/>
              </a:rPr>
              <a:t>    }</a:t>
            </a:r>
          </a:p>
          <a:p>
            <a:pPr algn="l">
              <a:spcBef>
                <a:spcPts val="0"/>
              </a:spcBef>
            </a:pPr>
            <a:r>
              <a:rPr lang="en-US" sz="1100" b="1" dirty="0" smtClean="0">
                <a:latin typeface="Consolas"/>
                <a:cs typeface="Consolas"/>
              </a:rPr>
              <a:t>  });</a:t>
            </a:r>
          </a:p>
          <a:p>
            <a:pPr algn="l">
              <a:spcBef>
                <a:spcPts val="0"/>
              </a:spcBef>
            </a:pPr>
            <a:r>
              <a:rPr lang="en-US" sz="1100" b="1" dirty="0" smtClean="0">
                <a:latin typeface="Consolas"/>
                <a:cs typeface="Consolas"/>
              </a:rPr>
              <a:t>};</a:t>
            </a:r>
          </a:p>
          <a:p>
            <a:pPr algn="l">
              <a:spcBef>
                <a:spcPts val="0"/>
              </a:spcBef>
            </a:pPr>
            <a:endParaRPr lang="en-US" sz="1100" b="1" dirty="0" smtClean="0">
              <a:latin typeface="Consolas"/>
              <a:cs typeface="Consolas"/>
            </a:endParaRPr>
          </a:p>
          <a:p>
            <a:pPr algn="l">
              <a:spcBef>
                <a:spcPts val="0"/>
              </a:spcBef>
            </a:pPr>
            <a:r>
              <a:rPr lang="en-US" sz="1100" b="1" dirty="0" err="1" smtClean="0">
                <a:latin typeface="Consolas"/>
                <a:cs typeface="Consolas"/>
              </a:rPr>
              <a:t>var</a:t>
            </a:r>
            <a:r>
              <a:rPr lang="en-US" sz="1100" b="1" dirty="0" smtClean="0">
                <a:latin typeface="Consolas"/>
                <a:cs typeface="Consolas"/>
              </a:rPr>
              <a:t> database = { </a:t>
            </a:r>
          </a:p>
          <a:p>
            <a:pPr algn="l">
              <a:spcBef>
                <a:spcPts val="0"/>
              </a:spcBef>
            </a:pPr>
            <a:r>
              <a:rPr lang="en-US" sz="1100" b="1" dirty="0" smtClean="0">
                <a:latin typeface="Consolas"/>
                <a:cs typeface="Consolas"/>
              </a:rPr>
              <a:t>  lookup: </a:t>
            </a:r>
            <a:r>
              <a:rPr lang="en-US" sz="1100" b="1" dirty="0" err="1" smtClean="0">
                <a:latin typeface="Consolas"/>
                <a:cs typeface="Consolas"/>
              </a:rPr>
              <a:t>myDB_lookup</a:t>
            </a:r>
            <a:endParaRPr lang="en-US" sz="1100" b="1" dirty="0" smtClean="0">
              <a:latin typeface="Consolas"/>
              <a:cs typeface="Consolas"/>
            </a:endParaRPr>
          </a:p>
          <a:p>
            <a:pPr algn="l">
              <a:spcBef>
                <a:spcPts val="0"/>
              </a:spcBef>
            </a:pPr>
            <a:r>
              <a:rPr lang="en-US" sz="1100" b="1" dirty="0" smtClean="0">
                <a:latin typeface="Consolas"/>
                <a:cs typeface="Consolas"/>
              </a:rPr>
              <a:t>};</a:t>
            </a:r>
          </a:p>
          <a:p>
            <a:pPr algn="l">
              <a:spcBef>
                <a:spcPts val="0"/>
              </a:spcBef>
            </a:pPr>
            <a:r>
              <a:rPr lang="en-US" sz="1100" b="1" dirty="0" smtClean="0">
                <a:latin typeface="Consolas"/>
                <a:cs typeface="Consolas"/>
              </a:rPr>
              <a:t>                                        </a:t>
            </a:r>
          </a:p>
          <a:p>
            <a:pPr algn="l">
              <a:spcBef>
                <a:spcPts val="0"/>
              </a:spcBef>
            </a:pPr>
            <a:r>
              <a:rPr lang="en-US" sz="1100" b="1" dirty="0" err="1" smtClean="0">
                <a:latin typeface="Consolas"/>
                <a:cs typeface="Consolas"/>
              </a:rPr>
              <a:t>module.exports</a:t>
            </a:r>
            <a:r>
              <a:rPr lang="en-US" sz="1100" b="1" dirty="0" smtClean="0">
                <a:latin typeface="Consolas"/>
                <a:cs typeface="Consolas"/>
              </a:rPr>
              <a:t> = database;</a:t>
            </a:r>
          </a:p>
        </p:txBody>
      </p:sp>
      <p:sp>
        <p:nvSpPr>
          <p:cNvPr id="9" name="TextBox 8"/>
          <p:cNvSpPr txBox="1"/>
          <p:nvPr/>
        </p:nvSpPr>
        <p:spPr>
          <a:xfrm>
            <a:off x="1155228" y="6089303"/>
            <a:ext cx="1290738" cy="246221"/>
          </a:xfrm>
          <a:prstGeom prst="rect">
            <a:avLst/>
          </a:prstGeom>
          <a:noFill/>
        </p:spPr>
        <p:txBody>
          <a:bodyPr wrap="none" rtlCol="0">
            <a:spAutoFit/>
          </a:bodyPr>
          <a:lstStyle/>
          <a:p>
            <a:r>
              <a:rPr lang="en-US" sz="1000" smtClean="0"/>
              <a:t>models/simpleDB.js</a:t>
            </a:r>
            <a:endParaRPr lang="en-US" sz="1000"/>
          </a:p>
        </p:txBody>
      </p:sp>
      <p:sp>
        <p:nvSpPr>
          <p:cNvPr id="10" name="TextBox 9"/>
          <p:cNvSpPr txBox="1"/>
          <p:nvPr/>
        </p:nvSpPr>
        <p:spPr>
          <a:xfrm>
            <a:off x="5027882" y="5357439"/>
            <a:ext cx="3364535" cy="938719"/>
          </a:xfrm>
          <a:prstGeom prst="rect">
            <a:avLst/>
          </a:prstGeom>
          <a:solidFill>
            <a:schemeClr val="bg1"/>
          </a:solidFill>
          <a:ln w="3175">
            <a:solidFill>
              <a:schemeClr val="tx1"/>
            </a:solidFill>
          </a:ln>
        </p:spPr>
        <p:txBody>
          <a:bodyPr wrap="none" rtlCol="0">
            <a:spAutoFit/>
          </a:bodyPr>
          <a:lstStyle/>
          <a:p>
            <a:pPr algn="l">
              <a:spcBef>
                <a:spcPts val="0"/>
              </a:spcBef>
            </a:pPr>
            <a:r>
              <a:rPr lang="en-US" sz="1100" b="1" smtClean="0">
                <a:latin typeface="Consolas"/>
                <a:cs typeface="Consolas"/>
              </a:rPr>
              <a:t>{ </a:t>
            </a:r>
          </a:p>
          <a:p>
            <a:pPr algn="l">
              <a:spcBef>
                <a:spcPts val="0"/>
              </a:spcBef>
            </a:pPr>
            <a:r>
              <a:rPr lang="en-US" sz="1100" b="1" smtClean="0">
                <a:latin typeface="Consolas"/>
                <a:cs typeface="Consolas"/>
              </a:rPr>
              <a:t>  "accessKeyId": "yourAccessKeyIDhere", </a:t>
            </a:r>
          </a:p>
          <a:p>
            <a:pPr algn="l">
              <a:spcBef>
                <a:spcPts val="0"/>
              </a:spcBef>
            </a:pPr>
            <a:r>
              <a:rPr lang="en-US" sz="1100" b="1" smtClean="0">
                <a:latin typeface="Consolas"/>
                <a:cs typeface="Consolas"/>
              </a:rPr>
              <a:t>  "secretAccessKey": "yourSecretKeyhere", </a:t>
            </a:r>
          </a:p>
          <a:p>
            <a:pPr algn="l">
              <a:spcBef>
                <a:spcPts val="0"/>
              </a:spcBef>
            </a:pPr>
            <a:r>
              <a:rPr lang="en-US" sz="1100" b="1" smtClean="0">
                <a:latin typeface="Consolas"/>
                <a:cs typeface="Consolas"/>
              </a:rPr>
              <a:t>  "region": "us-east-1" </a:t>
            </a:r>
          </a:p>
          <a:p>
            <a:pPr algn="l">
              <a:spcBef>
                <a:spcPts val="0"/>
              </a:spcBef>
            </a:pPr>
            <a:r>
              <a:rPr lang="en-US" sz="1100" b="1" smtClean="0">
                <a:latin typeface="Consolas"/>
                <a:cs typeface="Consolas"/>
              </a:rPr>
              <a:t>}</a:t>
            </a:r>
          </a:p>
        </p:txBody>
      </p:sp>
      <p:sp>
        <p:nvSpPr>
          <p:cNvPr id="11" name="TextBox 10"/>
          <p:cNvSpPr txBox="1"/>
          <p:nvPr/>
        </p:nvSpPr>
        <p:spPr>
          <a:xfrm>
            <a:off x="5020382" y="6291945"/>
            <a:ext cx="798617" cy="246221"/>
          </a:xfrm>
          <a:prstGeom prst="rect">
            <a:avLst/>
          </a:prstGeom>
          <a:noFill/>
        </p:spPr>
        <p:txBody>
          <a:bodyPr wrap="none" rtlCol="0">
            <a:spAutoFit/>
          </a:bodyPr>
          <a:lstStyle/>
          <a:p>
            <a:r>
              <a:rPr lang="en-US" sz="1000" smtClean="0"/>
              <a:t>config.json</a:t>
            </a:r>
            <a:endParaRPr lang="en-US" sz="1000"/>
          </a:p>
        </p:txBody>
      </p:sp>
      <p:sp>
        <p:nvSpPr>
          <p:cNvPr id="13" name="TextBox 12"/>
          <p:cNvSpPr txBox="1"/>
          <p:nvPr/>
        </p:nvSpPr>
        <p:spPr>
          <a:xfrm>
            <a:off x="6437035" y="3046325"/>
            <a:ext cx="2123611" cy="1785104"/>
          </a:xfrm>
          <a:prstGeom prst="rect">
            <a:avLst/>
          </a:prstGeom>
          <a:solidFill>
            <a:schemeClr val="bg1"/>
          </a:solidFill>
          <a:ln w="3175">
            <a:solidFill>
              <a:schemeClr val="tx1"/>
            </a:solidFill>
          </a:ln>
        </p:spPr>
        <p:txBody>
          <a:bodyPr wrap="none" rtlCol="0">
            <a:spAutoFit/>
          </a:bodyPr>
          <a:lstStyle/>
          <a:p>
            <a:pPr algn="l">
              <a:spcBef>
                <a:spcPts val="0"/>
              </a:spcBef>
            </a:pPr>
            <a:r>
              <a:rPr lang="en-US" sz="1100" b="1" smtClean="0">
                <a:latin typeface="Consolas"/>
                <a:cs typeface="Consolas"/>
              </a:rPr>
              <a:t>{</a:t>
            </a:r>
          </a:p>
          <a:p>
            <a:pPr algn="l">
              <a:spcBef>
                <a:spcPts val="0"/>
              </a:spcBef>
            </a:pPr>
            <a:r>
              <a:rPr lang="en-US" sz="1100" b="1" smtClean="0">
                <a:latin typeface="Consolas"/>
                <a:cs typeface="Consolas"/>
              </a:rPr>
              <a:t>  "name": "HelloWorld",</a:t>
            </a:r>
          </a:p>
          <a:p>
            <a:pPr algn="l">
              <a:spcBef>
                <a:spcPts val="0"/>
              </a:spcBef>
            </a:pPr>
            <a:r>
              <a:rPr lang="en-US" sz="1100" b="1" smtClean="0">
                <a:latin typeface="Consolas"/>
                <a:cs typeface="Consolas"/>
              </a:rPr>
              <a:t>  "description": "Demo",</a:t>
            </a:r>
          </a:p>
          <a:p>
            <a:pPr algn="l">
              <a:spcBef>
                <a:spcPts val="0"/>
              </a:spcBef>
            </a:pPr>
            <a:r>
              <a:rPr lang="en-US" sz="1100" b="1" smtClean="0">
                <a:latin typeface="Consolas"/>
                <a:cs typeface="Consolas"/>
              </a:rPr>
              <a:t>  "version": "0.0.1",</a:t>
            </a:r>
          </a:p>
          <a:p>
            <a:pPr algn="l">
              <a:spcBef>
                <a:spcPts val="0"/>
              </a:spcBef>
            </a:pPr>
            <a:r>
              <a:rPr lang="en-US" sz="1100" b="1" smtClean="0">
                <a:latin typeface="Consolas"/>
                <a:cs typeface="Consolas"/>
              </a:rPr>
              <a:t>  "dependencies": {</a:t>
            </a:r>
          </a:p>
          <a:p>
            <a:pPr algn="l">
              <a:spcBef>
                <a:spcPts val="0"/>
              </a:spcBef>
            </a:pPr>
            <a:r>
              <a:rPr lang="en-US" sz="1100" b="1" smtClean="0">
                <a:latin typeface="Consolas"/>
                <a:cs typeface="Consolas"/>
              </a:rPr>
              <a:t>     "express": "~3.3.5",</a:t>
            </a:r>
          </a:p>
          <a:p>
            <a:pPr algn="l">
              <a:spcBef>
                <a:spcPts val="0"/>
              </a:spcBef>
            </a:pPr>
            <a:r>
              <a:rPr lang="en-US" sz="1100" b="1" smtClean="0">
                <a:latin typeface="Consolas"/>
                <a:cs typeface="Consolas"/>
              </a:rPr>
              <a:t>     "ejs": "*",</a:t>
            </a:r>
            <a:br>
              <a:rPr lang="en-US" sz="1100" b="1" smtClean="0">
                <a:latin typeface="Consolas"/>
                <a:cs typeface="Consolas"/>
              </a:rPr>
            </a:br>
            <a:r>
              <a:rPr lang="en-US" sz="1100" b="1" smtClean="0">
                <a:solidFill>
                  <a:srgbClr val="33CC33"/>
                </a:solidFill>
                <a:latin typeface="Consolas"/>
                <a:cs typeface="Consolas"/>
              </a:rPr>
              <a:t>     "aws-sdk": "*"</a:t>
            </a:r>
          </a:p>
          <a:p>
            <a:pPr algn="l">
              <a:spcBef>
                <a:spcPts val="0"/>
              </a:spcBef>
            </a:pPr>
            <a:r>
              <a:rPr lang="en-US" sz="1100" b="1" smtClean="0">
                <a:latin typeface="Consolas"/>
                <a:cs typeface="Consolas"/>
              </a:rPr>
              <a:t>   }</a:t>
            </a:r>
          </a:p>
          <a:p>
            <a:pPr algn="l">
              <a:spcBef>
                <a:spcPts val="0"/>
              </a:spcBef>
            </a:pPr>
            <a:r>
              <a:rPr lang="en-US" sz="1100" b="1" smtClean="0">
                <a:latin typeface="Consolas"/>
                <a:cs typeface="Consolas"/>
              </a:rPr>
              <a:t>}</a:t>
            </a:r>
          </a:p>
        </p:txBody>
      </p:sp>
      <p:sp>
        <p:nvSpPr>
          <p:cNvPr id="14" name="TextBox 13"/>
          <p:cNvSpPr txBox="1"/>
          <p:nvPr/>
        </p:nvSpPr>
        <p:spPr>
          <a:xfrm>
            <a:off x="6434333" y="4788035"/>
            <a:ext cx="925253" cy="246221"/>
          </a:xfrm>
          <a:prstGeom prst="rect">
            <a:avLst/>
          </a:prstGeom>
          <a:noFill/>
        </p:spPr>
        <p:txBody>
          <a:bodyPr wrap="none" rtlCol="0">
            <a:spAutoFit/>
          </a:bodyPr>
          <a:lstStyle/>
          <a:p>
            <a:pPr algn="l"/>
            <a:r>
              <a:rPr lang="en-US" sz="1000" smtClean="0"/>
              <a:t>package.json</a:t>
            </a:r>
            <a:endParaRPr lang="en-US" sz="1000"/>
          </a:p>
        </p:txBody>
      </p:sp>
    </p:spTree>
    <p:extLst>
      <p:ext uri="{BB962C8B-B14F-4D97-AF65-F5344CB8AC3E}">
        <p14:creationId xmlns:p14="http://schemas.microsoft.com/office/powerpoint/2010/main" val="2468634132"/>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SimpleDB API</a:t>
            </a:r>
            <a:endParaRPr lang="en-US"/>
          </a:p>
        </p:txBody>
      </p:sp>
      <p:sp>
        <p:nvSpPr>
          <p:cNvPr id="3" name="Content Placeholder 2"/>
          <p:cNvSpPr>
            <a:spLocks noGrp="1"/>
          </p:cNvSpPr>
          <p:nvPr>
            <p:ph idx="1"/>
          </p:nvPr>
        </p:nvSpPr>
        <p:spPr/>
        <p:txBody>
          <a:bodyPr/>
          <a:lstStyle/>
          <a:p>
            <a:r>
              <a:rPr lang="en-US" sz="2000" smtClean="0"/>
              <a:t>createDomain		Creates a new domain</a:t>
            </a:r>
          </a:p>
          <a:p>
            <a:r>
              <a:rPr lang="en-US" sz="2000" smtClean="0"/>
              <a:t>deleteDomain		Deletes a domain</a:t>
            </a:r>
          </a:p>
          <a:p>
            <a:r>
              <a:rPr lang="en-US" sz="2000" smtClean="0"/>
              <a:t>listDomains			Lists all of current user's domains</a:t>
            </a:r>
          </a:p>
          <a:p>
            <a:r>
              <a:rPr lang="en-US" sz="2000" smtClean="0"/>
              <a:t>domainMetadata		Returns information about domain</a:t>
            </a:r>
          </a:p>
          <a:p>
            <a:r>
              <a:rPr lang="en-US" sz="2000" smtClean="0"/>
              <a:t>putAttributes			Creates or replaces attr. of item</a:t>
            </a:r>
          </a:p>
          <a:p>
            <a:r>
              <a:rPr lang="en-US" sz="2000" smtClean="0"/>
              <a:t>getAttributes			Returns attributes of item</a:t>
            </a:r>
          </a:p>
          <a:p>
            <a:r>
              <a:rPr lang="en-US" sz="2000" smtClean="0"/>
              <a:t>deleteAttributes		Deletes attributes from item</a:t>
            </a:r>
          </a:p>
          <a:p>
            <a:r>
              <a:rPr lang="en-US" sz="2000" smtClean="0"/>
              <a:t>select			Returns attributes matching expr.</a:t>
            </a:r>
          </a:p>
          <a:p>
            <a:r>
              <a:rPr lang="en-US" sz="2000" smtClean="0"/>
              <a:t>batchDeleteAttributes	Multiple DeleteAttributes</a:t>
            </a:r>
          </a:p>
          <a:p>
            <a:r>
              <a:rPr lang="en-US" sz="2000" smtClean="0"/>
              <a:t>batchPutAttributes		Multiple PutAttributes</a:t>
            </a:r>
          </a:p>
          <a:p>
            <a:endParaRPr lang="en-US" sz="2000" smtClean="0"/>
          </a:p>
          <a:p>
            <a:r>
              <a:rPr lang="en-US" sz="1600" smtClean="0"/>
              <a:t>See also: http://docs.aws.amazon.com/AWSJavaScriptSDK/latest/frames.html</a:t>
            </a:r>
            <a:endParaRPr lang="en-US" sz="1600"/>
          </a:p>
        </p:txBody>
      </p:sp>
      <p:sp>
        <p:nvSpPr>
          <p:cNvPr id="4" name="Slide Number Placeholder 3"/>
          <p:cNvSpPr>
            <a:spLocks noGrp="1"/>
          </p:cNvSpPr>
          <p:nvPr>
            <p:ph type="sldNum" sz="quarter" idx="10"/>
          </p:nvPr>
        </p:nvSpPr>
        <p:spPr/>
        <p:txBody>
          <a:bodyPr/>
          <a:lstStyle/>
          <a:p>
            <a:fld id="{103F590D-1EE3-4679-BAB2-47D8C4772F51}" type="slidenum">
              <a:rPr lang="en-GB" smtClean="0"/>
              <a:pPr/>
              <a:t>85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695412033"/>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Doing the actual lookups</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86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107349" y="1446962"/>
            <a:ext cx="6466847" cy="4832093"/>
          </a:xfrm>
          <a:prstGeom prst="rect">
            <a:avLst/>
          </a:prstGeom>
          <a:noFill/>
          <a:ln w="3175">
            <a:solidFill>
              <a:schemeClr val="tx1"/>
            </a:solidFill>
          </a:ln>
        </p:spPr>
        <p:txBody>
          <a:bodyPr wrap="none" rtlCol="0">
            <a:spAutoFit/>
          </a:bodyPr>
          <a:lstStyle/>
          <a:p>
            <a:pPr algn="l">
              <a:spcBef>
                <a:spcPts val="0"/>
              </a:spcBef>
            </a:pPr>
            <a:r>
              <a:rPr lang="en-US" sz="1100" b="1" dirty="0" err="1" smtClean="0">
                <a:latin typeface="Consolas"/>
                <a:cs typeface="Consolas"/>
              </a:rPr>
              <a:t>var</a:t>
            </a:r>
            <a:r>
              <a:rPr lang="en-US" sz="1100" b="1" dirty="0" smtClean="0">
                <a:latin typeface="Consolas"/>
                <a:cs typeface="Consolas"/>
              </a:rPr>
              <a:t> </a:t>
            </a:r>
            <a:r>
              <a:rPr lang="en-US" sz="1100" b="1" dirty="0" err="1" smtClean="0">
                <a:latin typeface="Consolas"/>
                <a:cs typeface="Consolas"/>
              </a:rPr>
              <a:t>db</a:t>
            </a:r>
            <a:r>
              <a:rPr lang="en-US" sz="1100" b="1" dirty="0" smtClean="0">
                <a:latin typeface="Consolas"/>
                <a:cs typeface="Consolas"/>
              </a:rPr>
              <a:t> = require('../models/</a:t>
            </a:r>
            <a:r>
              <a:rPr lang="en-US" sz="1100" b="1" dirty="0" err="1" smtClean="0">
                <a:latin typeface="Consolas"/>
                <a:cs typeface="Consolas"/>
              </a:rPr>
              <a:t>simpleDB.js</a:t>
            </a:r>
            <a:r>
              <a:rPr lang="en-US" sz="1100" b="1" dirty="0" smtClean="0">
                <a:latin typeface="Consolas"/>
                <a:cs typeface="Consolas"/>
              </a:rPr>
              <a:t>');</a:t>
            </a:r>
          </a:p>
          <a:p>
            <a:pPr algn="l">
              <a:spcBef>
                <a:spcPts val="0"/>
              </a:spcBef>
            </a:pPr>
            <a:endParaRPr lang="en-US" sz="1100" b="1" dirty="0" smtClean="0">
              <a:latin typeface="Consolas"/>
              <a:cs typeface="Consolas"/>
            </a:endParaRPr>
          </a:p>
          <a:p>
            <a:pPr algn="l">
              <a:spcBef>
                <a:spcPts val="0"/>
              </a:spcBef>
            </a:pPr>
            <a:r>
              <a:rPr lang="en-US" sz="1100" b="1" dirty="0" err="1" smtClean="0">
                <a:latin typeface="Consolas"/>
                <a:cs typeface="Consolas"/>
              </a:rPr>
              <a:t>var</a:t>
            </a:r>
            <a:r>
              <a:rPr lang="en-US" sz="1100" b="1" dirty="0" smtClean="0">
                <a:latin typeface="Consolas"/>
                <a:cs typeface="Consolas"/>
              </a:rPr>
              <a:t> </a:t>
            </a:r>
            <a:r>
              <a:rPr lang="en-US" sz="1100" b="1" dirty="0" err="1" smtClean="0">
                <a:latin typeface="Consolas"/>
                <a:cs typeface="Consolas"/>
              </a:rPr>
              <a:t>getMain</a:t>
            </a:r>
            <a:r>
              <a:rPr lang="en-US" sz="1100" b="1" dirty="0" smtClean="0">
                <a:latin typeface="Consolas"/>
                <a:cs typeface="Consolas"/>
              </a:rPr>
              <a:t> = function(</a:t>
            </a:r>
            <a:r>
              <a:rPr lang="en-US" sz="1100" b="1" dirty="0" err="1" smtClean="0">
                <a:latin typeface="Consolas"/>
                <a:cs typeface="Consolas"/>
              </a:rPr>
              <a:t>req</a:t>
            </a:r>
            <a:r>
              <a:rPr lang="en-US" sz="1100" b="1" dirty="0" smtClean="0">
                <a:latin typeface="Consolas"/>
                <a:cs typeface="Consolas"/>
              </a:rPr>
              <a:t>, res) {</a:t>
            </a:r>
          </a:p>
          <a:p>
            <a:pPr algn="l">
              <a:spcBef>
                <a:spcPts val="0"/>
              </a:spcBef>
            </a:pPr>
            <a:r>
              <a:rPr lang="en-US" sz="1100" b="1" dirty="0" smtClean="0">
                <a:latin typeface="Consolas"/>
                <a:cs typeface="Consolas"/>
              </a:rPr>
              <a:t>  </a:t>
            </a:r>
            <a:r>
              <a:rPr lang="en-US" sz="1100" b="1" dirty="0" err="1" smtClean="0">
                <a:latin typeface="Consolas"/>
                <a:cs typeface="Consolas"/>
              </a:rPr>
              <a:t>res.render</a:t>
            </a:r>
            <a:r>
              <a:rPr lang="en-US" sz="1100" b="1" dirty="0" smtClean="0">
                <a:latin typeface="Consolas"/>
                <a:cs typeface="Consolas"/>
              </a:rPr>
              <a:t>('</a:t>
            </a:r>
            <a:r>
              <a:rPr lang="en-US" sz="1100" b="1" dirty="0" err="1" smtClean="0">
                <a:latin typeface="Consolas"/>
                <a:cs typeface="Consolas"/>
              </a:rPr>
              <a:t>main.ejs</a:t>
            </a:r>
            <a:r>
              <a:rPr lang="en-US" sz="1100" b="1" dirty="0" smtClean="0">
                <a:latin typeface="Consolas"/>
                <a:cs typeface="Consolas"/>
              </a:rPr>
              <a:t>', {});</a:t>
            </a:r>
          </a:p>
          <a:p>
            <a:pPr algn="l">
              <a:spcBef>
                <a:spcPts val="0"/>
              </a:spcBef>
            </a:pPr>
            <a:r>
              <a:rPr lang="en-US" sz="1100" b="1" dirty="0" smtClean="0">
                <a:latin typeface="Consolas"/>
                <a:cs typeface="Consolas"/>
              </a:rPr>
              <a:t>};</a:t>
            </a:r>
          </a:p>
          <a:p>
            <a:pPr algn="l">
              <a:spcBef>
                <a:spcPts val="0"/>
              </a:spcBef>
            </a:pPr>
            <a:endParaRPr lang="en-US" sz="1100" b="1" dirty="0" smtClean="0">
              <a:latin typeface="Consolas"/>
              <a:cs typeface="Consolas"/>
            </a:endParaRPr>
          </a:p>
          <a:p>
            <a:pPr algn="l">
              <a:spcBef>
                <a:spcPts val="0"/>
              </a:spcBef>
            </a:pPr>
            <a:r>
              <a:rPr lang="en-US" sz="1100" b="1" dirty="0" err="1" smtClean="0">
                <a:latin typeface="Consolas"/>
                <a:cs typeface="Consolas"/>
              </a:rPr>
              <a:t>var</a:t>
            </a:r>
            <a:r>
              <a:rPr lang="en-US" sz="1100" b="1" dirty="0" smtClean="0">
                <a:latin typeface="Consolas"/>
                <a:cs typeface="Consolas"/>
              </a:rPr>
              <a:t> </a:t>
            </a:r>
            <a:r>
              <a:rPr lang="en-US" sz="1100" b="1" dirty="0" err="1" smtClean="0">
                <a:latin typeface="Consolas"/>
                <a:cs typeface="Consolas"/>
              </a:rPr>
              <a:t>postResults</a:t>
            </a:r>
            <a:r>
              <a:rPr lang="en-US" sz="1100" b="1" dirty="0" smtClean="0">
                <a:latin typeface="Consolas"/>
                <a:cs typeface="Consolas"/>
              </a:rPr>
              <a:t> = function(</a:t>
            </a:r>
            <a:r>
              <a:rPr lang="en-US" sz="1100" b="1" dirty="0" err="1" smtClean="0">
                <a:latin typeface="Consolas"/>
                <a:cs typeface="Consolas"/>
              </a:rPr>
              <a:t>req</a:t>
            </a:r>
            <a:r>
              <a:rPr lang="en-US" sz="1100" b="1" dirty="0" smtClean="0">
                <a:latin typeface="Consolas"/>
                <a:cs typeface="Consolas"/>
              </a:rPr>
              <a:t>, res) {</a:t>
            </a:r>
          </a:p>
          <a:p>
            <a:pPr algn="l">
              <a:spcBef>
                <a:spcPts val="0"/>
              </a:spcBef>
            </a:pPr>
            <a:r>
              <a:rPr lang="en-US" sz="1100" b="1" dirty="0" smtClean="0">
                <a:latin typeface="Consolas"/>
                <a:cs typeface="Consolas"/>
              </a:rPr>
              <a:t>  </a:t>
            </a:r>
            <a:r>
              <a:rPr lang="en-US" sz="1100" b="1" dirty="0" err="1" smtClean="0">
                <a:latin typeface="Consolas"/>
                <a:cs typeface="Consolas"/>
              </a:rPr>
              <a:t>var</a:t>
            </a:r>
            <a:r>
              <a:rPr lang="en-US" sz="1100" b="1" dirty="0" smtClean="0">
                <a:latin typeface="Consolas"/>
                <a:cs typeface="Consolas"/>
              </a:rPr>
              <a:t> </a:t>
            </a:r>
            <a:r>
              <a:rPr lang="en-US" sz="1100" b="1" dirty="0" err="1" smtClean="0">
                <a:latin typeface="Consolas"/>
                <a:cs typeface="Consolas"/>
              </a:rPr>
              <a:t>userInput</a:t>
            </a:r>
            <a:r>
              <a:rPr lang="en-US" sz="1100" b="1" dirty="0" smtClean="0">
                <a:latin typeface="Consolas"/>
                <a:cs typeface="Consolas"/>
              </a:rPr>
              <a:t> = </a:t>
            </a:r>
            <a:r>
              <a:rPr lang="en-US" sz="1100" b="1" dirty="0" err="1" smtClean="0">
                <a:latin typeface="Consolas"/>
                <a:cs typeface="Consolas"/>
              </a:rPr>
              <a:t>req.body.myInputField</a:t>
            </a:r>
            <a:r>
              <a:rPr lang="en-US" sz="1100" b="1" dirty="0" smtClean="0">
                <a:latin typeface="Consolas"/>
                <a:cs typeface="Consolas"/>
              </a:rPr>
              <a:t>;</a:t>
            </a:r>
          </a:p>
          <a:p>
            <a:pPr algn="l">
              <a:spcBef>
                <a:spcPts val="0"/>
              </a:spcBef>
            </a:pPr>
            <a:r>
              <a:rPr lang="en-US" sz="1100" b="1" dirty="0" smtClean="0">
                <a:solidFill>
                  <a:srgbClr val="33CC33"/>
                </a:solidFill>
                <a:latin typeface="Consolas"/>
                <a:cs typeface="Consolas"/>
              </a:rPr>
              <a:t>  </a:t>
            </a:r>
            <a:r>
              <a:rPr lang="en-US" sz="1100" b="1" dirty="0" err="1" smtClean="0">
                <a:solidFill>
                  <a:srgbClr val="33CC33"/>
                </a:solidFill>
                <a:latin typeface="Consolas"/>
                <a:cs typeface="Consolas"/>
              </a:rPr>
              <a:t>db.lookup</a:t>
            </a:r>
            <a:r>
              <a:rPr lang="en-US" sz="1100" b="1" dirty="0" smtClean="0">
                <a:solidFill>
                  <a:srgbClr val="33CC33"/>
                </a:solidFill>
                <a:latin typeface="Consolas"/>
                <a:cs typeface="Consolas"/>
              </a:rPr>
              <a:t>(</a:t>
            </a:r>
            <a:r>
              <a:rPr lang="en-US" sz="1100" b="1" dirty="0" err="1" smtClean="0">
                <a:solidFill>
                  <a:srgbClr val="33CC33"/>
                </a:solidFill>
                <a:latin typeface="Consolas"/>
                <a:cs typeface="Consolas"/>
              </a:rPr>
              <a:t>userInput</a:t>
            </a:r>
            <a:r>
              <a:rPr lang="en-US" sz="1100" b="1" dirty="0" smtClean="0">
                <a:solidFill>
                  <a:srgbClr val="33CC33"/>
                </a:solidFill>
                <a:latin typeface="Consolas"/>
                <a:cs typeface="Consolas"/>
              </a:rPr>
              <a:t>, "</a:t>
            </a:r>
            <a:r>
              <a:rPr lang="en-US" sz="1100" b="1" dirty="0" err="1" smtClean="0">
                <a:solidFill>
                  <a:srgbClr val="33CC33"/>
                </a:solidFill>
                <a:latin typeface="Consolas"/>
                <a:cs typeface="Consolas"/>
              </a:rPr>
              <a:t>german</a:t>
            </a:r>
            <a:r>
              <a:rPr lang="en-US" sz="1100" b="1" dirty="0" smtClean="0">
                <a:solidFill>
                  <a:srgbClr val="33CC33"/>
                </a:solidFill>
                <a:latin typeface="Consolas"/>
                <a:cs typeface="Consolas"/>
              </a:rPr>
              <a:t>", function(data, err) {</a:t>
            </a:r>
          </a:p>
          <a:p>
            <a:pPr algn="l">
              <a:spcBef>
                <a:spcPts val="0"/>
              </a:spcBef>
            </a:pPr>
            <a:r>
              <a:rPr lang="en-US" sz="1100" b="1" dirty="0" smtClean="0">
                <a:solidFill>
                  <a:srgbClr val="33CC33"/>
                </a:solidFill>
                <a:latin typeface="Consolas"/>
                <a:cs typeface="Consolas"/>
              </a:rPr>
              <a:t>    if (err) {</a:t>
            </a:r>
          </a:p>
          <a:p>
            <a:pPr algn="l">
              <a:spcBef>
                <a:spcPts val="0"/>
              </a:spcBef>
            </a:pPr>
            <a:r>
              <a:rPr lang="en-US" sz="1100" b="1" dirty="0" smtClean="0">
                <a:solidFill>
                  <a:srgbClr val="33CC33"/>
                </a:solidFill>
                <a:latin typeface="Consolas"/>
                <a:cs typeface="Consolas"/>
              </a:rPr>
              <a:t>      </a:t>
            </a:r>
            <a:r>
              <a:rPr lang="en-US" sz="1100" b="1" dirty="0" err="1" smtClean="0">
                <a:solidFill>
                  <a:srgbClr val="33CC33"/>
                </a:solidFill>
                <a:latin typeface="Consolas"/>
                <a:cs typeface="Consolas"/>
              </a:rPr>
              <a:t>res.render</a:t>
            </a:r>
            <a:r>
              <a:rPr lang="en-US" sz="1100" b="1" dirty="0" smtClean="0">
                <a:solidFill>
                  <a:srgbClr val="33CC33"/>
                </a:solidFill>
                <a:latin typeface="Consolas"/>
                <a:cs typeface="Consolas"/>
              </a:rPr>
              <a:t>('</a:t>
            </a:r>
            <a:r>
              <a:rPr lang="en-US" sz="1100" b="1" dirty="0" err="1" smtClean="0">
                <a:solidFill>
                  <a:srgbClr val="33CC33"/>
                </a:solidFill>
                <a:latin typeface="Consolas"/>
                <a:cs typeface="Consolas"/>
              </a:rPr>
              <a:t>results.ejs</a:t>
            </a:r>
            <a:r>
              <a:rPr lang="en-US" sz="1100" b="1" dirty="0" smtClean="0">
                <a:solidFill>
                  <a:srgbClr val="33CC33"/>
                </a:solidFill>
                <a:latin typeface="Consolas"/>
                <a:cs typeface="Consolas"/>
              </a:rPr>
              <a:t>', </a:t>
            </a:r>
            <a:br>
              <a:rPr lang="en-US" sz="1100" b="1" dirty="0" smtClean="0">
                <a:solidFill>
                  <a:srgbClr val="33CC33"/>
                </a:solidFill>
                <a:latin typeface="Consolas"/>
                <a:cs typeface="Consolas"/>
              </a:rPr>
            </a:br>
            <a:r>
              <a:rPr lang="en-US" sz="1100" b="1" dirty="0" smtClean="0">
                <a:solidFill>
                  <a:srgbClr val="33CC33"/>
                </a:solidFill>
                <a:latin typeface="Consolas"/>
                <a:cs typeface="Consolas"/>
              </a:rPr>
              <a:t>       {</a:t>
            </a:r>
            <a:r>
              <a:rPr lang="en-US" sz="1100" b="1" dirty="0" err="1" smtClean="0">
                <a:solidFill>
                  <a:srgbClr val="33CC33"/>
                </a:solidFill>
                <a:latin typeface="Consolas"/>
                <a:cs typeface="Consolas"/>
              </a:rPr>
              <a:t>theInput</a:t>
            </a:r>
            <a:r>
              <a:rPr lang="en-US" sz="1100" b="1" dirty="0" smtClean="0">
                <a:solidFill>
                  <a:srgbClr val="33CC33"/>
                </a:solidFill>
                <a:latin typeface="Consolas"/>
                <a:cs typeface="Consolas"/>
              </a:rPr>
              <a:t>: </a:t>
            </a:r>
            <a:r>
              <a:rPr lang="en-US" sz="1100" b="1" dirty="0" err="1" smtClean="0">
                <a:solidFill>
                  <a:srgbClr val="33CC33"/>
                </a:solidFill>
                <a:latin typeface="Consolas"/>
                <a:cs typeface="Consolas"/>
              </a:rPr>
              <a:t>userInput</a:t>
            </a:r>
            <a:r>
              <a:rPr lang="en-US" sz="1100" b="1" dirty="0" smtClean="0">
                <a:solidFill>
                  <a:srgbClr val="33CC33"/>
                </a:solidFill>
                <a:latin typeface="Consolas"/>
                <a:cs typeface="Consolas"/>
              </a:rPr>
              <a:t>, message: err, result: null});</a:t>
            </a:r>
          </a:p>
          <a:p>
            <a:pPr algn="l">
              <a:spcBef>
                <a:spcPts val="0"/>
              </a:spcBef>
            </a:pPr>
            <a:r>
              <a:rPr lang="en-US" sz="1100" b="1" dirty="0" smtClean="0">
                <a:solidFill>
                  <a:srgbClr val="33CC33"/>
                </a:solidFill>
                <a:latin typeface="Consolas"/>
                <a:cs typeface="Consolas"/>
              </a:rPr>
              <a:t>    } else if (data) {</a:t>
            </a:r>
          </a:p>
          <a:p>
            <a:pPr algn="l">
              <a:spcBef>
                <a:spcPts val="0"/>
              </a:spcBef>
            </a:pPr>
            <a:r>
              <a:rPr lang="en-US" sz="1100" b="1" dirty="0" smtClean="0">
                <a:solidFill>
                  <a:srgbClr val="33CC33"/>
                </a:solidFill>
                <a:latin typeface="Consolas"/>
                <a:cs typeface="Consolas"/>
              </a:rPr>
              <a:t>      </a:t>
            </a:r>
            <a:r>
              <a:rPr lang="en-US" sz="1100" b="1" dirty="0" err="1" smtClean="0">
                <a:solidFill>
                  <a:srgbClr val="33CC33"/>
                </a:solidFill>
                <a:latin typeface="Consolas"/>
                <a:cs typeface="Consolas"/>
              </a:rPr>
              <a:t>res.render</a:t>
            </a:r>
            <a:r>
              <a:rPr lang="en-US" sz="1100" b="1" dirty="0" smtClean="0">
                <a:solidFill>
                  <a:srgbClr val="33CC33"/>
                </a:solidFill>
                <a:latin typeface="Consolas"/>
                <a:cs typeface="Consolas"/>
              </a:rPr>
              <a:t>('</a:t>
            </a:r>
            <a:r>
              <a:rPr lang="en-US" sz="1100" b="1" dirty="0" err="1" smtClean="0">
                <a:solidFill>
                  <a:srgbClr val="33CC33"/>
                </a:solidFill>
                <a:latin typeface="Consolas"/>
                <a:cs typeface="Consolas"/>
              </a:rPr>
              <a:t>results.ejs</a:t>
            </a:r>
            <a:r>
              <a:rPr lang="en-US" sz="1100" b="1" dirty="0" smtClean="0">
                <a:solidFill>
                  <a:srgbClr val="33CC33"/>
                </a:solidFill>
                <a:latin typeface="Consolas"/>
                <a:cs typeface="Consolas"/>
              </a:rPr>
              <a:t>', </a:t>
            </a:r>
            <a:br>
              <a:rPr lang="en-US" sz="1100" b="1" dirty="0" smtClean="0">
                <a:solidFill>
                  <a:srgbClr val="33CC33"/>
                </a:solidFill>
                <a:latin typeface="Consolas"/>
                <a:cs typeface="Consolas"/>
              </a:rPr>
            </a:br>
            <a:r>
              <a:rPr lang="en-US" sz="1100" b="1" dirty="0" smtClean="0">
                <a:solidFill>
                  <a:srgbClr val="33CC33"/>
                </a:solidFill>
                <a:latin typeface="Consolas"/>
                <a:cs typeface="Consolas"/>
              </a:rPr>
              <a:t>       {</a:t>
            </a:r>
            <a:r>
              <a:rPr lang="en-US" sz="1100" b="1" dirty="0" err="1" smtClean="0">
                <a:solidFill>
                  <a:srgbClr val="33CC33"/>
                </a:solidFill>
                <a:latin typeface="Consolas"/>
                <a:cs typeface="Consolas"/>
              </a:rPr>
              <a:t>theInput</a:t>
            </a:r>
            <a:r>
              <a:rPr lang="en-US" sz="1100" b="1" dirty="0" smtClean="0">
                <a:solidFill>
                  <a:srgbClr val="33CC33"/>
                </a:solidFill>
                <a:latin typeface="Consolas"/>
                <a:cs typeface="Consolas"/>
              </a:rPr>
              <a:t>: </a:t>
            </a:r>
            <a:r>
              <a:rPr lang="en-US" sz="1100" b="1" dirty="0" err="1" smtClean="0">
                <a:solidFill>
                  <a:srgbClr val="33CC33"/>
                </a:solidFill>
                <a:latin typeface="Consolas"/>
                <a:cs typeface="Consolas"/>
              </a:rPr>
              <a:t>userInput</a:t>
            </a:r>
            <a:r>
              <a:rPr lang="en-US" sz="1100" b="1" dirty="0" smtClean="0">
                <a:solidFill>
                  <a:srgbClr val="33CC33"/>
                </a:solidFill>
                <a:latin typeface="Consolas"/>
                <a:cs typeface="Consolas"/>
              </a:rPr>
              <a:t>, message: null, result: </a:t>
            </a:r>
            <a:r>
              <a:rPr lang="en-US" sz="1100" b="1" dirty="0" err="1" smtClean="0">
                <a:solidFill>
                  <a:srgbClr val="33CC33"/>
                </a:solidFill>
                <a:latin typeface="Consolas"/>
                <a:cs typeface="Consolas"/>
              </a:rPr>
              <a:t>data.translation</a:t>
            </a:r>
            <a:r>
              <a:rPr lang="en-US" sz="1100" b="1" dirty="0" smtClean="0">
                <a:solidFill>
                  <a:srgbClr val="33CC33"/>
                </a:solidFill>
                <a:latin typeface="Consolas"/>
                <a:cs typeface="Consolas"/>
              </a:rPr>
              <a:t>});</a:t>
            </a:r>
          </a:p>
          <a:p>
            <a:pPr algn="l">
              <a:spcBef>
                <a:spcPts val="0"/>
              </a:spcBef>
            </a:pPr>
            <a:r>
              <a:rPr lang="en-US" sz="1100" b="1" dirty="0" smtClean="0">
                <a:solidFill>
                  <a:srgbClr val="33CC33"/>
                </a:solidFill>
                <a:latin typeface="Consolas"/>
                <a:cs typeface="Consolas"/>
              </a:rPr>
              <a:t>    } else {</a:t>
            </a:r>
          </a:p>
          <a:p>
            <a:pPr algn="l">
              <a:spcBef>
                <a:spcPts val="0"/>
              </a:spcBef>
            </a:pPr>
            <a:r>
              <a:rPr lang="en-US" sz="1100" b="1" dirty="0" smtClean="0">
                <a:solidFill>
                  <a:srgbClr val="33CC33"/>
                </a:solidFill>
                <a:latin typeface="Consolas"/>
                <a:cs typeface="Consolas"/>
              </a:rPr>
              <a:t>      </a:t>
            </a:r>
            <a:r>
              <a:rPr lang="en-US" sz="1100" b="1" dirty="0" err="1" smtClean="0">
                <a:solidFill>
                  <a:srgbClr val="33CC33"/>
                </a:solidFill>
                <a:latin typeface="Consolas"/>
                <a:cs typeface="Consolas"/>
              </a:rPr>
              <a:t>res.render</a:t>
            </a:r>
            <a:r>
              <a:rPr lang="en-US" sz="1100" b="1" dirty="0" smtClean="0">
                <a:solidFill>
                  <a:srgbClr val="33CC33"/>
                </a:solidFill>
                <a:latin typeface="Consolas"/>
                <a:cs typeface="Consolas"/>
              </a:rPr>
              <a:t>('</a:t>
            </a:r>
            <a:r>
              <a:rPr lang="en-US" sz="1100" b="1" dirty="0" err="1" smtClean="0">
                <a:solidFill>
                  <a:srgbClr val="33CC33"/>
                </a:solidFill>
                <a:latin typeface="Consolas"/>
                <a:cs typeface="Consolas"/>
              </a:rPr>
              <a:t>results.ejs</a:t>
            </a:r>
            <a:r>
              <a:rPr lang="en-US" sz="1100" b="1" dirty="0" smtClean="0">
                <a:solidFill>
                  <a:srgbClr val="33CC33"/>
                </a:solidFill>
                <a:latin typeface="Consolas"/>
                <a:cs typeface="Consolas"/>
              </a:rPr>
              <a:t>', </a:t>
            </a:r>
            <a:br>
              <a:rPr lang="en-US" sz="1100" b="1" dirty="0" smtClean="0">
                <a:solidFill>
                  <a:srgbClr val="33CC33"/>
                </a:solidFill>
                <a:latin typeface="Consolas"/>
                <a:cs typeface="Consolas"/>
              </a:rPr>
            </a:br>
            <a:r>
              <a:rPr lang="en-US" sz="1100" b="1" dirty="0" smtClean="0">
                <a:solidFill>
                  <a:srgbClr val="33CC33"/>
                </a:solidFill>
                <a:latin typeface="Consolas"/>
                <a:cs typeface="Consolas"/>
              </a:rPr>
              <a:t>       {</a:t>
            </a:r>
            <a:r>
              <a:rPr lang="en-US" sz="1100" b="1" dirty="0" err="1" smtClean="0">
                <a:solidFill>
                  <a:srgbClr val="33CC33"/>
                </a:solidFill>
                <a:latin typeface="Consolas"/>
                <a:cs typeface="Consolas"/>
              </a:rPr>
              <a:t>theInput</a:t>
            </a:r>
            <a:r>
              <a:rPr lang="en-US" sz="1100" b="1" dirty="0" smtClean="0">
                <a:solidFill>
                  <a:srgbClr val="33CC33"/>
                </a:solidFill>
                <a:latin typeface="Consolas"/>
                <a:cs typeface="Consolas"/>
              </a:rPr>
              <a:t>: </a:t>
            </a:r>
            <a:r>
              <a:rPr lang="en-US" sz="1100" b="1" dirty="0" err="1" smtClean="0">
                <a:solidFill>
                  <a:srgbClr val="33CC33"/>
                </a:solidFill>
                <a:latin typeface="Consolas"/>
                <a:cs typeface="Consolas"/>
              </a:rPr>
              <a:t>userInput</a:t>
            </a:r>
            <a:r>
              <a:rPr lang="en-US" sz="1100" b="1" dirty="0" smtClean="0">
                <a:solidFill>
                  <a:srgbClr val="33CC33"/>
                </a:solidFill>
                <a:latin typeface="Consolas"/>
                <a:cs typeface="Consolas"/>
              </a:rPr>
              <a:t>, result: null, message: 'We did not find anything'});</a:t>
            </a:r>
          </a:p>
          <a:p>
            <a:pPr algn="l">
              <a:spcBef>
                <a:spcPts val="0"/>
              </a:spcBef>
            </a:pPr>
            <a:r>
              <a:rPr lang="en-US" sz="1100" b="1" dirty="0" smtClean="0">
                <a:solidFill>
                  <a:srgbClr val="33CC33"/>
                </a:solidFill>
                <a:latin typeface="Consolas"/>
                <a:cs typeface="Consolas"/>
              </a:rPr>
              <a:t>    }</a:t>
            </a:r>
          </a:p>
          <a:p>
            <a:pPr algn="l">
              <a:spcBef>
                <a:spcPts val="0"/>
              </a:spcBef>
            </a:pPr>
            <a:r>
              <a:rPr lang="en-US" sz="1100" b="1" dirty="0" smtClean="0">
                <a:solidFill>
                  <a:srgbClr val="33CC33"/>
                </a:solidFill>
                <a:latin typeface="Consolas"/>
                <a:cs typeface="Consolas"/>
              </a:rPr>
              <a:t>  });</a:t>
            </a:r>
          </a:p>
          <a:p>
            <a:pPr algn="l">
              <a:spcBef>
                <a:spcPts val="0"/>
              </a:spcBef>
            </a:pPr>
            <a:r>
              <a:rPr lang="en-US" sz="1100" b="1" dirty="0" smtClean="0">
                <a:latin typeface="Consolas"/>
                <a:cs typeface="Consolas"/>
              </a:rPr>
              <a:t>};</a:t>
            </a:r>
          </a:p>
          <a:p>
            <a:pPr algn="l">
              <a:spcBef>
                <a:spcPts val="0"/>
              </a:spcBef>
            </a:pPr>
            <a:endParaRPr lang="en-US" sz="1100" b="1" dirty="0" smtClean="0">
              <a:latin typeface="Consolas"/>
              <a:cs typeface="Consolas"/>
            </a:endParaRPr>
          </a:p>
          <a:p>
            <a:pPr algn="l">
              <a:spcBef>
                <a:spcPts val="0"/>
              </a:spcBef>
            </a:pPr>
            <a:r>
              <a:rPr lang="en-US" sz="1100" b="1" dirty="0" err="1" smtClean="0">
                <a:latin typeface="Consolas"/>
                <a:cs typeface="Consolas"/>
              </a:rPr>
              <a:t>var</a:t>
            </a:r>
            <a:r>
              <a:rPr lang="en-US" sz="1100" b="1" dirty="0" smtClean="0">
                <a:latin typeface="Consolas"/>
                <a:cs typeface="Consolas"/>
              </a:rPr>
              <a:t> routes = { </a:t>
            </a:r>
          </a:p>
          <a:p>
            <a:pPr algn="l">
              <a:spcBef>
                <a:spcPts val="0"/>
              </a:spcBef>
            </a:pPr>
            <a:r>
              <a:rPr lang="en-US" sz="1100" b="1" dirty="0" smtClean="0">
                <a:latin typeface="Consolas"/>
                <a:cs typeface="Consolas"/>
              </a:rPr>
              <a:t>  </a:t>
            </a:r>
            <a:r>
              <a:rPr lang="en-US" sz="1100" b="1" dirty="0" err="1" smtClean="0">
                <a:latin typeface="Consolas"/>
                <a:cs typeface="Consolas"/>
              </a:rPr>
              <a:t>get_main</a:t>
            </a:r>
            <a:r>
              <a:rPr lang="en-US" sz="1100" b="1" dirty="0" smtClean="0">
                <a:latin typeface="Consolas"/>
                <a:cs typeface="Consolas"/>
              </a:rPr>
              <a:t>: </a:t>
            </a:r>
            <a:r>
              <a:rPr lang="en-US" sz="1100" b="1" dirty="0" err="1" smtClean="0">
                <a:latin typeface="Consolas"/>
                <a:cs typeface="Consolas"/>
              </a:rPr>
              <a:t>getMain</a:t>
            </a:r>
            <a:r>
              <a:rPr lang="en-US" sz="1100" b="1" dirty="0" smtClean="0">
                <a:latin typeface="Consolas"/>
                <a:cs typeface="Consolas"/>
              </a:rPr>
              <a:t>,</a:t>
            </a:r>
          </a:p>
          <a:p>
            <a:pPr algn="l">
              <a:spcBef>
                <a:spcPts val="0"/>
              </a:spcBef>
            </a:pPr>
            <a:r>
              <a:rPr lang="en-US" sz="1100" b="1" dirty="0" smtClean="0">
                <a:latin typeface="Consolas"/>
                <a:cs typeface="Consolas"/>
              </a:rPr>
              <a:t>  </a:t>
            </a:r>
            <a:r>
              <a:rPr lang="en-US" sz="1100" b="1" dirty="0" err="1" smtClean="0">
                <a:latin typeface="Consolas"/>
                <a:cs typeface="Consolas"/>
              </a:rPr>
              <a:t>post_results</a:t>
            </a:r>
            <a:r>
              <a:rPr lang="en-US" sz="1100" b="1" dirty="0" smtClean="0">
                <a:latin typeface="Consolas"/>
                <a:cs typeface="Consolas"/>
              </a:rPr>
              <a:t>: </a:t>
            </a:r>
            <a:r>
              <a:rPr lang="en-US" sz="1100" b="1" dirty="0" err="1" smtClean="0">
                <a:latin typeface="Consolas"/>
                <a:cs typeface="Consolas"/>
              </a:rPr>
              <a:t>postResults</a:t>
            </a:r>
            <a:endParaRPr lang="en-US" sz="1100" b="1" dirty="0" smtClean="0">
              <a:latin typeface="Consolas"/>
              <a:cs typeface="Consolas"/>
            </a:endParaRPr>
          </a:p>
          <a:p>
            <a:pPr algn="l">
              <a:spcBef>
                <a:spcPts val="0"/>
              </a:spcBef>
            </a:pPr>
            <a:r>
              <a:rPr lang="en-US" sz="1100" b="1" dirty="0" smtClean="0">
                <a:latin typeface="Consolas"/>
                <a:cs typeface="Consolas"/>
              </a:rPr>
              <a:t>};</a:t>
            </a:r>
          </a:p>
          <a:p>
            <a:pPr algn="l">
              <a:spcBef>
                <a:spcPts val="0"/>
              </a:spcBef>
            </a:pPr>
            <a:endParaRPr lang="en-US" sz="1100" b="1" dirty="0" smtClean="0">
              <a:latin typeface="Consolas"/>
              <a:cs typeface="Consolas"/>
            </a:endParaRPr>
          </a:p>
          <a:p>
            <a:pPr algn="l">
              <a:spcBef>
                <a:spcPts val="0"/>
              </a:spcBef>
            </a:pPr>
            <a:r>
              <a:rPr lang="en-US" sz="1100" b="1" dirty="0" err="1" smtClean="0">
                <a:latin typeface="Consolas"/>
                <a:cs typeface="Consolas"/>
              </a:rPr>
              <a:t>module.exports</a:t>
            </a:r>
            <a:r>
              <a:rPr lang="en-US" sz="1100" b="1" dirty="0" smtClean="0">
                <a:latin typeface="Consolas"/>
                <a:cs typeface="Consolas"/>
              </a:rPr>
              <a:t> = routes;</a:t>
            </a:r>
          </a:p>
        </p:txBody>
      </p:sp>
      <p:sp>
        <p:nvSpPr>
          <p:cNvPr id="9" name="TextBox 8"/>
          <p:cNvSpPr txBox="1"/>
          <p:nvPr/>
        </p:nvSpPr>
        <p:spPr>
          <a:xfrm>
            <a:off x="1150500" y="6229975"/>
            <a:ext cx="1079143" cy="246221"/>
          </a:xfrm>
          <a:prstGeom prst="rect">
            <a:avLst/>
          </a:prstGeom>
          <a:noFill/>
        </p:spPr>
        <p:txBody>
          <a:bodyPr wrap="none" rtlCol="0">
            <a:spAutoFit/>
          </a:bodyPr>
          <a:lstStyle/>
          <a:p>
            <a:r>
              <a:rPr lang="en-US" sz="1000" smtClean="0"/>
              <a:t>routes/routes.js</a:t>
            </a:r>
            <a:endParaRPr lang="en-US" sz="1000"/>
          </a:p>
        </p:txBody>
      </p:sp>
      <p:sp>
        <p:nvSpPr>
          <p:cNvPr id="12" name="TextBox 11"/>
          <p:cNvSpPr txBox="1"/>
          <p:nvPr/>
        </p:nvSpPr>
        <p:spPr>
          <a:xfrm>
            <a:off x="5053183" y="1457011"/>
            <a:ext cx="2578526" cy="338554"/>
          </a:xfrm>
          <a:prstGeom prst="rect">
            <a:avLst/>
          </a:prstGeom>
          <a:noFill/>
        </p:spPr>
        <p:txBody>
          <a:bodyPr wrap="none" rtlCol="0">
            <a:spAutoFit/>
          </a:bodyPr>
          <a:lstStyle/>
          <a:p>
            <a:r>
              <a:rPr lang="en-US" sz="1600" smtClean="0">
                <a:solidFill>
                  <a:srgbClr val="FF0000"/>
                </a:solidFill>
              </a:rPr>
              <a:t>Include the database code</a:t>
            </a:r>
            <a:endParaRPr lang="en-US" sz="1600">
              <a:solidFill>
                <a:srgbClr val="FF0000"/>
              </a:solidFill>
            </a:endParaRPr>
          </a:p>
        </p:txBody>
      </p:sp>
      <p:sp>
        <p:nvSpPr>
          <p:cNvPr id="13" name="TextBox 12"/>
          <p:cNvSpPr txBox="1"/>
          <p:nvPr/>
        </p:nvSpPr>
        <p:spPr>
          <a:xfrm>
            <a:off x="6998646" y="2805164"/>
            <a:ext cx="901592" cy="830997"/>
          </a:xfrm>
          <a:prstGeom prst="rect">
            <a:avLst/>
          </a:prstGeom>
          <a:noFill/>
        </p:spPr>
        <p:txBody>
          <a:bodyPr wrap="none" rtlCol="0">
            <a:spAutoFit/>
          </a:bodyPr>
          <a:lstStyle/>
          <a:p>
            <a:r>
              <a:rPr lang="en-US" sz="1600" smtClean="0">
                <a:solidFill>
                  <a:srgbClr val="FF0000"/>
                </a:solidFill>
              </a:rPr>
              <a:t>Fill in</a:t>
            </a:r>
            <a:br>
              <a:rPr lang="en-US" sz="1600" smtClean="0">
                <a:solidFill>
                  <a:srgbClr val="FF0000"/>
                </a:solidFill>
              </a:rPr>
            </a:br>
            <a:r>
              <a:rPr lang="en-US" sz="1600" smtClean="0">
                <a:solidFill>
                  <a:srgbClr val="FF0000"/>
                </a:solidFill>
              </a:rPr>
              <a:t>multiple</a:t>
            </a:r>
            <a:br>
              <a:rPr lang="en-US" sz="1600" smtClean="0">
                <a:solidFill>
                  <a:srgbClr val="FF0000"/>
                </a:solidFill>
              </a:rPr>
            </a:br>
            <a:r>
              <a:rPr lang="en-US" sz="1600" smtClean="0">
                <a:solidFill>
                  <a:srgbClr val="FF0000"/>
                </a:solidFill>
              </a:rPr>
              <a:t>'blanks'</a:t>
            </a:r>
            <a:endParaRPr lang="en-US" sz="1600">
              <a:solidFill>
                <a:srgbClr val="FF0000"/>
              </a:solidFill>
            </a:endParaRPr>
          </a:p>
        </p:txBody>
      </p:sp>
      <p:sp>
        <p:nvSpPr>
          <p:cNvPr id="14" name="TextBox 13"/>
          <p:cNvSpPr txBox="1"/>
          <p:nvPr/>
        </p:nvSpPr>
        <p:spPr>
          <a:xfrm>
            <a:off x="4565067" y="2013021"/>
            <a:ext cx="3300198" cy="584775"/>
          </a:xfrm>
          <a:prstGeom prst="rect">
            <a:avLst/>
          </a:prstGeom>
          <a:noFill/>
        </p:spPr>
        <p:txBody>
          <a:bodyPr wrap="none" rtlCol="0">
            <a:spAutoFit/>
          </a:bodyPr>
          <a:lstStyle/>
          <a:p>
            <a:r>
              <a:rPr lang="en-US" sz="1600" smtClean="0">
                <a:solidFill>
                  <a:srgbClr val="FF0000"/>
                </a:solidFill>
              </a:rPr>
              <a:t>Database lookup, needs a callback</a:t>
            </a:r>
            <a:br>
              <a:rPr lang="en-US" sz="1600" smtClean="0">
                <a:solidFill>
                  <a:srgbClr val="FF0000"/>
                </a:solidFill>
              </a:rPr>
            </a:br>
            <a:r>
              <a:rPr lang="en-US" sz="1600" smtClean="0">
                <a:solidFill>
                  <a:srgbClr val="FF0000"/>
                </a:solidFill>
              </a:rPr>
              <a:t>that will receive results (or error)</a:t>
            </a:r>
            <a:endParaRPr lang="en-US" sz="1600">
              <a:solidFill>
                <a:srgbClr val="FF0000"/>
              </a:solidFill>
            </a:endParaRPr>
          </a:p>
        </p:txBody>
      </p:sp>
      <p:cxnSp>
        <p:nvCxnSpPr>
          <p:cNvPr id="16" name="Straight Arrow Connector 15"/>
          <p:cNvCxnSpPr/>
          <p:nvPr/>
        </p:nvCxnSpPr>
        <p:spPr bwMode="auto">
          <a:xfrm flipH="1">
            <a:off x="4953837" y="2542233"/>
            <a:ext cx="582805" cy="27130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7" name="Straight Arrow Connector 16"/>
          <p:cNvCxnSpPr>
            <a:stCxn id="12" idx="1"/>
          </p:cNvCxnSpPr>
          <p:nvPr/>
        </p:nvCxnSpPr>
        <p:spPr bwMode="auto">
          <a:xfrm flipH="1" flipV="1">
            <a:off x="4772967" y="1617785"/>
            <a:ext cx="280216" cy="8503"/>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20" name="Straight Arrow Connector 19"/>
          <p:cNvCxnSpPr/>
          <p:nvPr/>
        </p:nvCxnSpPr>
        <p:spPr bwMode="auto">
          <a:xfrm flipH="1">
            <a:off x="6420897" y="3466681"/>
            <a:ext cx="592852" cy="36174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23" name="Straight Arrow Connector 22"/>
          <p:cNvCxnSpPr/>
          <p:nvPr/>
        </p:nvCxnSpPr>
        <p:spPr bwMode="auto">
          <a:xfrm flipH="1">
            <a:off x="4742823" y="3346101"/>
            <a:ext cx="2220685" cy="472273"/>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3838913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Loading the data</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87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107349" y="1326386"/>
            <a:ext cx="6014324" cy="5170647"/>
          </a:xfrm>
          <a:prstGeom prst="rect">
            <a:avLst/>
          </a:prstGeom>
          <a:noFill/>
          <a:ln w="3175">
            <a:solidFill>
              <a:schemeClr val="tx1"/>
            </a:solidFill>
          </a:ln>
        </p:spPr>
        <p:txBody>
          <a:bodyPr wrap="none" rtlCol="0">
            <a:spAutoFit/>
          </a:bodyPr>
          <a:lstStyle/>
          <a:p>
            <a:pPr algn="l">
              <a:spcBef>
                <a:spcPts val="0"/>
              </a:spcBef>
            </a:pPr>
            <a:r>
              <a:rPr lang="en-US" sz="1100" b="1" dirty="0" err="1" smtClean="0">
                <a:latin typeface="Consolas"/>
                <a:cs typeface="Consolas"/>
              </a:rPr>
              <a:t>var</a:t>
            </a:r>
            <a:r>
              <a:rPr lang="en-US" sz="1100" b="1" dirty="0" smtClean="0">
                <a:latin typeface="Consolas"/>
                <a:cs typeface="Consolas"/>
              </a:rPr>
              <a:t> AWS = require('</a:t>
            </a:r>
            <a:r>
              <a:rPr lang="en-US" sz="1100" b="1" dirty="0" err="1" smtClean="0">
                <a:latin typeface="Consolas"/>
                <a:cs typeface="Consolas"/>
              </a:rPr>
              <a:t>aws-sdk</a:t>
            </a:r>
            <a:r>
              <a:rPr lang="en-US" sz="1100" b="1" dirty="0" smtClean="0">
                <a:latin typeface="Consolas"/>
                <a:cs typeface="Consolas"/>
              </a:rPr>
              <a:t>');</a:t>
            </a:r>
          </a:p>
          <a:p>
            <a:pPr algn="l">
              <a:spcBef>
                <a:spcPts val="0"/>
              </a:spcBef>
            </a:pPr>
            <a:r>
              <a:rPr lang="en-US" sz="1100" b="1" dirty="0" err="1" smtClean="0">
                <a:latin typeface="Consolas"/>
                <a:cs typeface="Consolas"/>
              </a:rPr>
              <a:t>AWS.config.loadFromPath</a:t>
            </a:r>
            <a:r>
              <a:rPr lang="en-US" sz="1100" b="1" dirty="0" smtClean="0">
                <a:latin typeface="Consolas"/>
                <a:cs typeface="Consolas"/>
              </a:rPr>
              <a:t>('./</a:t>
            </a:r>
            <a:r>
              <a:rPr lang="en-US" sz="1100" b="1" dirty="0" err="1" smtClean="0">
                <a:latin typeface="Consolas"/>
                <a:cs typeface="Consolas"/>
              </a:rPr>
              <a:t>config.json</a:t>
            </a:r>
            <a:r>
              <a:rPr lang="en-US" sz="1100" b="1" dirty="0" smtClean="0">
                <a:latin typeface="Consolas"/>
                <a:cs typeface="Consolas"/>
              </a:rPr>
              <a:t>');</a:t>
            </a:r>
          </a:p>
          <a:p>
            <a:pPr algn="l">
              <a:spcBef>
                <a:spcPts val="0"/>
              </a:spcBef>
            </a:pPr>
            <a:r>
              <a:rPr lang="en-US" sz="1100" b="1" dirty="0" err="1" smtClean="0">
                <a:latin typeface="Consolas"/>
                <a:cs typeface="Consolas"/>
              </a:rPr>
              <a:t>var</a:t>
            </a:r>
            <a:r>
              <a:rPr lang="en-US" sz="1100" b="1" dirty="0" smtClean="0">
                <a:latin typeface="Consolas"/>
                <a:cs typeface="Consolas"/>
              </a:rPr>
              <a:t> </a:t>
            </a:r>
            <a:r>
              <a:rPr lang="en-US" sz="1100" b="1" dirty="0" err="1" smtClean="0">
                <a:latin typeface="Consolas"/>
                <a:cs typeface="Consolas"/>
              </a:rPr>
              <a:t>simpledb</a:t>
            </a:r>
            <a:r>
              <a:rPr lang="en-US" sz="1100" b="1" dirty="0" smtClean="0">
                <a:latin typeface="Consolas"/>
                <a:cs typeface="Consolas"/>
              </a:rPr>
              <a:t> = new </a:t>
            </a:r>
            <a:r>
              <a:rPr lang="en-US" sz="1100" b="1" dirty="0" err="1" smtClean="0">
                <a:latin typeface="Consolas"/>
                <a:cs typeface="Consolas"/>
              </a:rPr>
              <a:t>AWS.SimpleDB</a:t>
            </a:r>
            <a:r>
              <a:rPr lang="en-US" sz="1100" b="1" dirty="0" smtClean="0">
                <a:latin typeface="Consolas"/>
                <a:cs typeface="Consolas"/>
              </a:rPr>
              <a:t>();</a:t>
            </a:r>
          </a:p>
          <a:p>
            <a:pPr algn="l">
              <a:spcBef>
                <a:spcPts val="0"/>
              </a:spcBef>
            </a:pPr>
            <a:r>
              <a:rPr lang="en-US" sz="1100" b="1" dirty="0" err="1" smtClean="0">
                <a:latin typeface="Consolas"/>
                <a:cs typeface="Consolas"/>
              </a:rPr>
              <a:t>var</a:t>
            </a:r>
            <a:r>
              <a:rPr lang="en-US" sz="1100" b="1" dirty="0" smtClean="0">
                <a:latin typeface="Consolas"/>
                <a:cs typeface="Consolas"/>
              </a:rPr>
              <a:t> </a:t>
            </a:r>
            <a:r>
              <a:rPr lang="en-US" sz="1100" b="1" dirty="0" err="1" smtClean="0">
                <a:latin typeface="Consolas"/>
                <a:cs typeface="Consolas"/>
              </a:rPr>
              <a:t>async</a:t>
            </a:r>
            <a:r>
              <a:rPr lang="en-US" sz="1100" b="1" dirty="0" smtClean="0">
                <a:latin typeface="Consolas"/>
                <a:cs typeface="Consolas"/>
              </a:rPr>
              <a:t> = require('</a:t>
            </a:r>
            <a:r>
              <a:rPr lang="en-US" sz="1100" b="1" dirty="0" err="1" smtClean="0">
                <a:latin typeface="Consolas"/>
                <a:cs typeface="Consolas"/>
              </a:rPr>
              <a:t>async</a:t>
            </a:r>
            <a:r>
              <a:rPr lang="en-US" sz="1100" b="1" dirty="0" smtClean="0">
                <a:latin typeface="Consolas"/>
                <a:cs typeface="Consolas"/>
              </a:rPr>
              <a:t>');</a:t>
            </a:r>
          </a:p>
          <a:p>
            <a:pPr algn="l">
              <a:spcBef>
                <a:spcPts val="0"/>
              </a:spcBef>
            </a:pPr>
            <a:r>
              <a:rPr lang="en-US" sz="1100" b="1" dirty="0" err="1" smtClean="0">
                <a:latin typeface="Consolas"/>
                <a:cs typeface="Consolas"/>
              </a:rPr>
              <a:t>var</a:t>
            </a:r>
            <a:r>
              <a:rPr lang="en-US" sz="1100" b="1" dirty="0" smtClean="0">
                <a:latin typeface="Consolas"/>
                <a:cs typeface="Consolas"/>
              </a:rPr>
              <a:t> words = [{</a:t>
            </a:r>
            <a:r>
              <a:rPr lang="en-US" sz="1100" b="1" dirty="0" err="1" smtClean="0">
                <a:latin typeface="Consolas"/>
                <a:cs typeface="Consolas"/>
              </a:rPr>
              <a:t>English:'apple</a:t>
            </a:r>
            <a:r>
              <a:rPr lang="en-US" sz="1100" b="1" dirty="0" smtClean="0">
                <a:latin typeface="Consolas"/>
                <a:cs typeface="Consolas"/>
              </a:rPr>
              <a:t>', German:'</a:t>
            </a:r>
            <a:r>
              <a:rPr lang="en-US" sz="1100" b="1" dirty="0" err="1" smtClean="0">
                <a:latin typeface="Consolas"/>
                <a:cs typeface="Consolas"/>
              </a:rPr>
              <a:t>Apfel</a:t>
            </a:r>
            <a:r>
              <a:rPr lang="en-US" sz="1100" b="1" dirty="0" smtClean="0">
                <a:latin typeface="Consolas"/>
                <a:cs typeface="Consolas"/>
              </a:rPr>
              <a:t>', French:'</a:t>
            </a:r>
            <a:r>
              <a:rPr lang="en-US" sz="1100" b="1" dirty="0" err="1" smtClean="0">
                <a:latin typeface="Consolas"/>
                <a:cs typeface="Consolas"/>
              </a:rPr>
              <a:t>pomme</a:t>
            </a:r>
            <a:r>
              <a:rPr lang="en-US" sz="1100" b="1" dirty="0" smtClean="0">
                <a:latin typeface="Consolas"/>
                <a:cs typeface="Consolas"/>
              </a:rPr>
              <a:t>'},</a:t>
            </a:r>
          </a:p>
          <a:p>
            <a:pPr algn="l">
              <a:spcBef>
                <a:spcPts val="0"/>
              </a:spcBef>
            </a:pPr>
            <a:r>
              <a:rPr lang="en-US" sz="1100" b="1" dirty="0" smtClean="0">
                <a:latin typeface="Consolas"/>
                <a:cs typeface="Consolas"/>
              </a:rPr>
              <a:t>             {</a:t>
            </a:r>
            <a:r>
              <a:rPr lang="en-US" sz="1100" b="1" dirty="0" err="1" smtClean="0">
                <a:latin typeface="Consolas"/>
                <a:cs typeface="Consolas"/>
              </a:rPr>
              <a:t>English:'pear</a:t>
            </a:r>
            <a:r>
              <a:rPr lang="en-US" sz="1100" b="1" dirty="0" smtClean="0">
                <a:latin typeface="Consolas"/>
                <a:cs typeface="Consolas"/>
              </a:rPr>
              <a:t>',  German:'</a:t>
            </a:r>
            <a:r>
              <a:rPr lang="en-US" sz="1100" b="1" dirty="0" err="1" smtClean="0">
                <a:latin typeface="Consolas"/>
                <a:cs typeface="Consolas"/>
              </a:rPr>
              <a:t>Birne</a:t>
            </a:r>
            <a:r>
              <a:rPr lang="en-US" sz="1100" b="1" dirty="0" smtClean="0">
                <a:latin typeface="Consolas"/>
                <a:cs typeface="Consolas"/>
              </a:rPr>
              <a:t>', French:'</a:t>
            </a:r>
            <a:r>
              <a:rPr lang="en-US" sz="1100" b="1" dirty="0" err="1" smtClean="0">
                <a:latin typeface="Consolas"/>
                <a:cs typeface="Consolas"/>
              </a:rPr>
              <a:t>poire</a:t>
            </a:r>
            <a:r>
              <a:rPr lang="en-US" sz="1100" b="1" dirty="0" smtClean="0">
                <a:latin typeface="Consolas"/>
                <a:cs typeface="Consolas"/>
              </a:rPr>
              <a:t>'}];</a:t>
            </a:r>
          </a:p>
          <a:p>
            <a:pPr algn="l">
              <a:spcBef>
                <a:spcPts val="0"/>
              </a:spcBef>
            </a:pPr>
            <a:endParaRPr lang="en-US" sz="1100" b="1" dirty="0" smtClean="0">
              <a:latin typeface="Consolas"/>
              <a:cs typeface="Consolas"/>
            </a:endParaRPr>
          </a:p>
          <a:p>
            <a:pPr algn="l">
              <a:spcBef>
                <a:spcPts val="0"/>
              </a:spcBef>
            </a:pPr>
            <a:r>
              <a:rPr lang="en-US" sz="1100" b="1" dirty="0" err="1" smtClean="0">
                <a:latin typeface="Consolas"/>
                <a:cs typeface="Consolas"/>
              </a:rPr>
              <a:t>simpledb.deleteDomain</a:t>
            </a:r>
            <a:r>
              <a:rPr lang="en-US" sz="1100" b="1" dirty="0" smtClean="0">
                <a:latin typeface="Consolas"/>
                <a:cs typeface="Consolas"/>
              </a:rPr>
              <a:t>({</a:t>
            </a:r>
            <a:r>
              <a:rPr lang="en-US" sz="1100" b="1" dirty="0" err="1" smtClean="0">
                <a:latin typeface="Consolas"/>
                <a:cs typeface="Consolas"/>
              </a:rPr>
              <a:t>DomainName</a:t>
            </a:r>
            <a:r>
              <a:rPr lang="en-US" sz="1100" b="1" dirty="0" smtClean="0">
                <a:latin typeface="Consolas"/>
                <a:cs typeface="Consolas"/>
              </a:rPr>
              <a:t>:'words'}, </a:t>
            </a:r>
          </a:p>
          <a:p>
            <a:pPr algn="l">
              <a:spcBef>
                <a:spcPts val="0"/>
              </a:spcBef>
            </a:pPr>
            <a:r>
              <a:rPr lang="en-US" sz="1100" b="1" dirty="0" smtClean="0">
                <a:latin typeface="Consolas"/>
                <a:cs typeface="Consolas"/>
              </a:rPr>
              <a:t>  function(err, data) {</a:t>
            </a:r>
          </a:p>
          <a:p>
            <a:pPr algn="l">
              <a:spcBef>
                <a:spcPts val="0"/>
              </a:spcBef>
            </a:pPr>
            <a:r>
              <a:rPr lang="en-US" sz="1100" b="1" dirty="0" smtClean="0">
                <a:latin typeface="Consolas"/>
                <a:cs typeface="Consolas"/>
              </a:rPr>
              <a:t>    if (err) {</a:t>
            </a:r>
          </a:p>
          <a:p>
            <a:pPr algn="l">
              <a:spcBef>
                <a:spcPts val="0"/>
              </a:spcBef>
            </a:pPr>
            <a:r>
              <a:rPr lang="en-US" sz="1100" b="1" dirty="0" smtClean="0">
                <a:latin typeface="Consolas"/>
                <a:cs typeface="Consolas"/>
              </a:rPr>
              <a:t>      </a:t>
            </a:r>
            <a:r>
              <a:rPr lang="en-US" sz="1100" b="1" dirty="0" err="1" smtClean="0">
                <a:latin typeface="Consolas"/>
                <a:cs typeface="Consolas"/>
              </a:rPr>
              <a:t>console.log</a:t>
            </a:r>
            <a:r>
              <a:rPr lang="en-US" sz="1100" b="1" dirty="0" smtClean="0">
                <a:latin typeface="Consolas"/>
                <a:cs typeface="Consolas"/>
              </a:rPr>
              <a:t>("Cannot delete: "+err);</a:t>
            </a:r>
          </a:p>
          <a:p>
            <a:pPr algn="l">
              <a:spcBef>
                <a:spcPts val="0"/>
              </a:spcBef>
            </a:pPr>
            <a:r>
              <a:rPr lang="en-US" sz="1100" b="1" dirty="0" smtClean="0">
                <a:latin typeface="Consolas"/>
                <a:cs typeface="Consolas"/>
              </a:rPr>
              <a:t>    } else {</a:t>
            </a:r>
          </a:p>
          <a:p>
            <a:pPr algn="l">
              <a:spcBef>
                <a:spcPts val="0"/>
              </a:spcBef>
            </a:pPr>
            <a:r>
              <a:rPr lang="en-US" sz="1100" b="1" dirty="0" smtClean="0">
                <a:latin typeface="Consolas"/>
                <a:cs typeface="Consolas"/>
              </a:rPr>
              <a:t>      </a:t>
            </a:r>
            <a:r>
              <a:rPr lang="en-US" sz="1100" b="1" dirty="0" err="1" smtClean="0">
                <a:latin typeface="Consolas"/>
                <a:cs typeface="Consolas"/>
              </a:rPr>
              <a:t>simpledb.createDomain</a:t>
            </a:r>
            <a:r>
              <a:rPr lang="en-US" sz="1100" b="1" dirty="0" smtClean="0">
                <a:latin typeface="Consolas"/>
                <a:cs typeface="Consolas"/>
              </a:rPr>
              <a:t>({</a:t>
            </a:r>
            <a:r>
              <a:rPr lang="en-US" sz="1100" b="1" dirty="0" err="1" smtClean="0">
                <a:latin typeface="Consolas"/>
                <a:cs typeface="Consolas"/>
              </a:rPr>
              <a:t>DomainName</a:t>
            </a:r>
            <a:r>
              <a:rPr lang="en-US" sz="1100" b="1" dirty="0" smtClean="0">
                <a:latin typeface="Consolas"/>
                <a:cs typeface="Consolas"/>
              </a:rPr>
              <a:t>:'words'}, function(err, data) {</a:t>
            </a:r>
          </a:p>
          <a:p>
            <a:pPr algn="l">
              <a:spcBef>
                <a:spcPts val="0"/>
              </a:spcBef>
            </a:pPr>
            <a:r>
              <a:rPr lang="en-US" sz="1100" b="1" dirty="0" smtClean="0">
                <a:latin typeface="Consolas"/>
                <a:cs typeface="Consolas"/>
              </a:rPr>
              <a:t>        if (err) {</a:t>
            </a:r>
          </a:p>
          <a:p>
            <a:pPr algn="l">
              <a:spcBef>
                <a:spcPts val="0"/>
              </a:spcBef>
            </a:pPr>
            <a:r>
              <a:rPr lang="en-US" sz="1100" b="1" dirty="0" smtClean="0">
                <a:latin typeface="Consolas"/>
                <a:cs typeface="Consolas"/>
              </a:rPr>
              <a:t>          </a:t>
            </a:r>
            <a:r>
              <a:rPr lang="en-US" sz="1100" b="1" dirty="0" err="1" smtClean="0">
                <a:latin typeface="Consolas"/>
                <a:cs typeface="Consolas"/>
              </a:rPr>
              <a:t>console.log</a:t>
            </a:r>
            <a:r>
              <a:rPr lang="en-US" sz="1100" b="1" dirty="0" smtClean="0">
                <a:latin typeface="Consolas"/>
                <a:cs typeface="Consolas"/>
              </a:rPr>
              <a:t>("Cannot create: "+err);</a:t>
            </a:r>
          </a:p>
          <a:p>
            <a:pPr algn="l">
              <a:spcBef>
                <a:spcPts val="0"/>
              </a:spcBef>
            </a:pPr>
            <a:r>
              <a:rPr lang="en-US" sz="1100" b="1" dirty="0" smtClean="0">
                <a:latin typeface="Consolas"/>
                <a:cs typeface="Consolas"/>
              </a:rPr>
              <a:t>        } else {</a:t>
            </a:r>
          </a:p>
          <a:p>
            <a:pPr algn="l">
              <a:spcBef>
                <a:spcPts val="0"/>
              </a:spcBef>
            </a:pPr>
            <a:r>
              <a:rPr lang="en-US" sz="1100" b="1" dirty="0" smtClean="0">
                <a:latin typeface="Consolas"/>
                <a:cs typeface="Consolas"/>
              </a:rPr>
              <a:t>          </a:t>
            </a:r>
            <a:r>
              <a:rPr lang="en-US" sz="1100" b="1" dirty="0" err="1" smtClean="0">
                <a:latin typeface="Consolas"/>
                <a:cs typeface="Consolas"/>
              </a:rPr>
              <a:t>async.forEach</a:t>
            </a:r>
            <a:r>
              <a:rPr lang="en-US" sz="1100" b="1" dirty="0" smtClean="0">
                <a:latin typeface="Consolas"/>
                <a:cs typeface="Consolas"/>
              </a:rPr>
              <a:t>(words, function(w, callback) {</a:t>
            </a:r>
          </a:p>
          <a:p>
            <a:pPr algn="l">
              <a:spcBef>
                <a:spcPts val="0"/>
              </a:spcBef>
            </a:pPr>
            <a:r>
              <a:rPr lang="en-US" sz="1100" b="1" dirty="0" smtClean="0">
                <a:latin typeface="Consolas"/>
                <a:cs typeface="Consolas"/>
              </a:rPr>
              <a:t>            </a:t>
            </a:r>
            <a:r>
              <a:rPr lang="en-US" sz="1100" b="1" dirty="0" err="1" smtClean="0">
                <a:latin typeface="Consolas"/>
                <a:cs typeface="Consolas"/>
              </a:rPr>
              <a:t>simpledb.putAttributes</a:t>
            </a:r>
            <a:r>
              <a:rPr lang="en-US" sz="1100" b="1" dirty="0" smtClean="0">
                <a:latin typeface="Consolas"/>
                <a:cs typeface="Consolas"/>
              </a:rPr>
              <a:t>({</a:t>
            </a:r>
            <a:r>
              <a:rPr lang="en-US" sz="1100" b="1" dirty="0" err="1" smtClean="0">
                <a:latin typeface="Consolas"/>
                <a:cs typeface="Consolas"/>
              </a:rPr>
              <a:t>DomainName</a:t>
            </a:r>
            <a:r>
              <a:rPr lang="en-US" sz="1100" b="1" dirty="0" smtClean="0">
                <a:latin typeface="Consolas"/>
                <a:cs typeface="Consolas"/>
              </a:rPr>
              <a:t>:'words', </a:t>
            </a:r>
            <a:r>
              <a:rPr lang="en-US" sz="1100" b="1" dirty="0" err="1" smtClean="0">
                <a:latin typeface="Consolas"/>
                <a:cs typeface="Consolas"/>
              </a:rPr>
              <a:t>ItemName:w.English</a:t>
            </a:r>
            <a:r>
              <a:rPr lang="en-US" sz="1100" b="1" dirty="0" smtClean="0">
                <a:latin typeface="Consolas"/>
                <a:cs typeface="Consolas"/>
              </a:rPr>
              <a:t>, </a:t>
            </a:r>
          </a:p>
          <a:p>
            <a:pPr algn="l">
              <a:spcBef>
                <a:spcPts val="0"/>
              </a:spcBef>
            </a:pPr>
            <a:r>
              <a:rPr lang="en-US" sz="1100" b="1" dirty="0" smtClean="0">
                <a:latin typeface="Consolas"/>
                <a:cs typeface="Consolas"/>
              </a:rPr>
              <a:t>              Attributes: [{Name:'</a:t>
            </a:r>
            <a:r>
              <a:rPr lang="en-US" sz="1100" b="1" dirty="0" err="1" smtClean="0">
                <a:latin typeface="Consolas"/>
                <a:cs typeface="Consolas"/>
              </a:rPr>
              <a:t>german</a:t>
            </a:r>
            <a:r>
              <a:rPr lang="en-US" sz="1100" b="1" dirty="0" smtClean="0">
                <a:latin typeface="Consolas"/>
                <a:cs typeface="Consolas"/>
              </a:rPr>
              <a:t>', </a:t>
            </a:r>
            <a:r>
              <a:rPr lang="en-US" sz="1100" b="1" dirty="0" err="1" smtClean="0">
                <a:latin typeface="Consolas"/>
                <a:cs typeface="Consolas"/>
              </a:rPr>
              <a:t>Value:w.German</a:t>
            </a:r>
            <a:r>
              <a:rPr lang="en-US" sz="1100" b="1" dirty="0" smtClean="0">
                <a:latin typeface="Consolas"/>
                <a:cs typeface="Consolas"/>
              </a:rPr>
              <a:t>},</a:t>
            </a:r>
          </a:p>
          <a:p>
            <a:pPr algn="l">
              <a:spcBef>
                <a:spcPts val="0"/>
              </a:spcBef>
            </a:pPr>
            <a:r>
              <a:rPr lang="en-US" sz="1100" b="1" dirty="0" smtClean="0">
                <a:latin typeface="Consolas"/>
                <a:cs typeface="Consolas"/>
              </a:rPr>
              <a:t>                           {Name:'</a:t>
            </a:r>
            <a:r>
              <a:rPr lang="en-US" sz="1100" b="1" dirty="0" err="1" smtClean="0">
                <a:latin typeface="Consolas"/>
                <a:cs typeface="Consolas"/>
              </a:rPr>
              <a:t>french</a:t>
            </a:r>
            <a:r>
              <a:rPr lang="en-US" sz="1100" b="1" dirty="0" smtClean="0">
                <a:latin typeface="Consolas"/>
                <a:cs typeface="Consolas"/>
              </a:rPr>
              <a:t>', </a:t>
            </a:r>
            <a:r>
              <a:rPr lang="en-US" sz="1100" b="1" dirty="0" err="1" smtClean="0">
                <a:latin typeface="Consolas"/>
                <a:cs typeface="Consolas"/>
              </a:rPr>
              <a:t>Value:w.French</a:t>
            </a:r>
            <a:r>
              <a:rPr lang="en-US" sz="1100" b="1" dirty="0" smtClean="0">
                <a:latin typeface="Consolas"/>
                <a:cs typeface="Consolas"/>
              </a:rPr>
              <a:t>}]},</a:t>
            </a:r>
          </a:p>
          <a:p>
            <a:pPr algn="l">
              <a:spcBef>
                <a:spcPts val="0"/>
              </a:spcBef>
            </a:pPr>
            <a:r>
              <a:rPr lang="en-US" sz="1100" b="1" dirty="0" smtClean="0">
                <a:latin typeface="Consolas"/>
                <a:cs typeface="Consolas"/>
              </a:rPr>
              <a:t>              function(err, data) {</a:t>
            </a:r>
          </a:p>
          <a:p>
            <a:pPr algn="l">
              <a:spcBef>
                <a:spcPts val="0"/>
              </a:spcBef>
            </a:pPr>
            <a:r>
              <a:rPr lang="en-US" sz="1100" b="1" dirty="0" smtClean="0">
                <a:latin typeface="Consolas"/>
                <a:cs typeface="Consolas"/>
              </a:rPr>
              <a:t>                if (err) </a:t>
            </a:r>
          </a:p>
          <a:p>
            <a:pPr algn="l">
              <a:spcBef>
                <a:spcPts val="0"/>
              </a:spcBef>
            </a:pPr>
            <a:r>
              <a:rPr lang="en-US" sz="1100" b="1" dirty="0" smtClean="0">
                <a:latin typeface="Consolas"/>
                <a:cs typeface="Consolas"/>
              </a:rPr>
              <a:t>                  </a:t>
            </a:r>
            <a:r>
              <a:rPr lang="en-US" sz="1100" b="1" dirty="0" err="1" smtClean="0">
                <a:latin typeface="Consolas"/>
                <a:cs typeface="Consolas"/>
              </a:rPr>
              <a:t>console.log</a:t>
            </a:r>
            <a:r>
              <a:rPr lang="en-US" sz="1100" b="1" dirty="0" smtClean="0">
                <a:latin typeface="Consolas"/>
                <a:cs typeface="Consolas"/>
              </a:rPr>
              <a:t>("Cannot put: "+err);</a:t>
            </a:r>
          </a:p>
          <a:p>
            <a:pPr algn="l">
              <a:spcBef>
                <a:spcPts val="0"/>
              </a:spcBef>
            </a:pPr>
            <a:r>
              <a:rPr lang="en-US" sz="1100" b="1" dirty="0" smtClean="0">
                <a:latin typeface="Consolas"/>
                <a:cs typeface="Consolas"/>
              </a:rPr>
              <a:t>                callback();</a:t>
            </a:r>
          </a:p>
          <a:p>
            <a:pPr algn="l">
              <a:spcBef>
                <a:spcPts val="0"/>
              </a:spcBef>
            </a:pPr>
            <a:r>
              <a:rPr lang="en-US" sz="1100" b="1" dirty="0" smtClean="0">
                <a:latin typeface="Consolas"/>
                <a:cs typeface="Consolas"/>
              </a:rPr>
              <a:t>              });</a:t>
            </a:r>
          </a:p>
          <a:p>
            <a:pPr algn="l">
              <a:spcBef>
                <a:spcPts val="0"/>
              </a:spcBef>
            </a:pPr>
            <a:r>
              <a:rPr lang="en-US" sz="1100" b="1" dirty="0" smtClean="0">
                <a:latin typeface="Consolas"/>
                <a:cs typeface="Consolas"/>
              </a:rPr>
              <a:t>          });</a:t>
            </a:r>
          </a:p>
          <a:p>
            <a:pPr algn="l">
              <a:spcBef>
                <a:spcPts val="0"/>
              </a:spcBef>
            </a:pPr>
            <a:r>
              <a:rPr lang="en-US" sz="1100" b="1" dirty="0" smtClean="0">
                <a:latin typeface="Consolas"/>
                <a:cs typeface="Consolas"/>
              </a:rPr>
              <a:t>        }</a:t>
            </a:r>
          </a:p>
          <a:p>
            <a:pPr algn="l">
              <a:spcBef>
                <a:spcPts val="0"/>
              </a:spcBef>
            </a:pPr>
            <a:r>
              <a:rPr lang="en-US" sz="1100" b="1" dirty="0" smtClean="0">
                <a:latin typeface="Consolas"/>
                <a:cs typeface="Consolas"/>
              </a:rPr>
              <a:t>      });</a:t>
            </a:r>
          </a:p>
          <a:p>
            <a:pPr algn="l">
              <a:spcBef>
                <a:spcPts val="0"/>
              </a:spcBef>
            </a:pPr>
            <a:r>
              <a:rPr lang="en-US" sz="1100" b="1" dirty="0" smtClean="0">
                <a:latin typeface="Consolas"/>
                <a:cs typeface="Consolas"/>
              </a:rPr>
              <a:t>    }</a:t>
            </a:r>
          </a:p>
          <a:p>
            <a:pPr algn="l">
              <a:spcBef>
                <a:spcPts val="0"/>
              </a:spcBef>
            </a:pPr>
            <a:r>
              <a:rPr lang="en-US" sz="1100" b="1" dirty="0" smtClean="0">
                <a:latin typeface="Consolas"/>
                <a:cs typeface="Consolas"/>
              </a:rPr>
              <a:t>  });</a:t>
            </a:r>
          </a:p>
        </p:txBody>
      </p:sp>
      <p:sp>
        <p:nvSpPr>
          <p:cNvPr id="9" name="TextBox 8"/>
          <p:cNvSpPr txBox="1"/>
          <p:nvPr/>
        </p:nvSpPr>
        <p:spPr>
          <a:xfrm>
            <a:off x="1075143" y="6451031"/>
            <a:ext cx="667170" cy="246221"/>
          </a:xfrm>
          <a:prstGeom prst="rect">
            <a:avLst/>
          </a:prstGeom>
          <a:noFill/>
        </p:spPr>
        <p:txBody>
          <a:bodyPr wrap="none" rtlCol="0">
            <a:spAutoFit/>
          </a:bodyPr>
          <a:lstStyle/>
          <a:p>
            <a:r>
              <a:rPr lang="en-US" sz="1000" smtClean="0"/>
              <a:t>loader.js</a:t>
            </a:r>
            <a:endParaRPr lang="en-US" sz="1000"/>
          </a:p>
        </p:txBody>
      </p:sp>
    </p:spTree>
    <p:extLst>
      <p:ext uri="{BB962C8B-B14F-4D97-AF65-F5344CB8AC3E}">
        <p14:creationId xmlns:p14="http://schemas.microsoft.com/office/powerpoint/2010/main" val="653466960"/>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Parameters in Express</a:t>
            </a:r>
            <a:endParaRPr lang="en-US"/>
          </a:p>
        </p:txBody>
      </p:sp>
      <p:sp>
        <p:nvSpPr>
          <p:cNvPr id="3" name="Content Placeholder 2"/>
          <p:cNvSpPr>
            <a:spLocks noGrp="1"/>
          </p:cNvSpPr>
          <p:nvPr>
            <p:ph idx="1"/>
          </p:nvPr>
        </p:nvSpPr>
        <p:spPr>
          <a:xfrm>
            <a:off x="990600" y="3416440"/>
            <a:ext cx="7772400" cy="2774810"/>
          </a:xfrm>
        </p:spPr>
        <p:txBody>
          <a:bodyPr/>
          <a:lstStyle/>
          <a:p>
            <a:r>
              <a:rPr lang="en-US" smtClean="0"/>
              <a:t>Express can automatically parse parameters from a given URL</a:t>
            </a:r>
          </a:p>
          <a:p>
            <a:pPr lvl="1"/>
            <a:r>
              <a:rPr lang="en-US" smtClean="0"/>
              <a:t>Syntax: /your/url/here/:paramName</a:t>
            </a:r>
          </a:p>
          <a:p>
            <a:pPr lvl="1"/>
            <a:r>
              <a:rPr lang="en-US" smtClean="0"/>
              <a:t>Available to your function as req.params.paramName</a:t>
            </a:r>
          </a:p>
          <a:p>
            <a:pPr lvl="1"/>
            <a:r>
              <a:rPr lang="en-US" smtClean="0"/>
              <a:t>Can have more than one, e.g., /user/:uid/photos/:file</a:t>
            </a:r>
          </a:p>
          <a:p>
            <a:r>
              <a:rPr lang="en-US" smtClean="0"/>
              <a:t>Parameters can also be validated</a:t>
            </a:r>
          </a:p>
          <a:p>
            <a:pPr lvl="1"/>
            <a:r>
              <a:rPr lang="en-US" smtClean="0"/>
              <a:t>app.param('name', regEx)</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88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2815569" y="1909181"/>
            <a:ext cx="3364535" cy="938719"/>
          </a:xfrm>
          <a:prstGeom prst="rect">
            <a:avLst/>
          </a:prstGeom>
          <a:noFill/>
          <a:ln w="3175">
            <a:solidFill>
              <a:schemeClr val="tx1"/>
            </a:solidFill>
          </a:ln>
        </p:spPr>
        <p:txBody>
          <a:bodyPr wrap="none" rtlCol="0">
            <a:spAutoFit/>
          </a:bodyPr>
          <a:lstStyle/>
          <a:p>
            <a:pPr algn="l">
              <a:spcBef>
                <a:spcPts val="0"/>
              </a:spcBef>
            </a:pPr>
            <a:r>
              <a:rPr lang="en-US" sz="1100" b="1" dirty="0" err="1" smtClean="0">
                <a:latin typeface="Consolas"/>
                <a:cs typeface="Consolas"/>
              </a:rPr>
              <a:t>app.param</a:t>
            </a:r>
            <a:r>
              <a:rPr lang="en-US" sz="1100" b="1" dirty="0" smtClean="0">
                <a:latin typeface="Consolas"/>
                <a:cs typeface="Consolas"/>
              </a:rPr>
              <a:t>('id', /^\d+$/); </a:t>
            </a:r>
            <a:br>
              <a:rPr lang="en-US" sz="1100" b="1" dirty="0" smtClean="0">
                <a:latin typeface="Consolas"/>
                <a:cs typeface="Consolas"/>
              </a:rPr>
            </a:br>
            <a:r>
              <a:rPr lang="en-US" sz="1100" b="1" dirty="0" smtClean="0">
                <a:latin typeface="Consolas"/>
                <a:cs typeface="Consolas"/>
              </a:rPr>
              <a:t/>
            </a:r>
            <a:br>
              <a:rPr lang="en-US" sz="1100" b="1" dirty="0" smtClean="0">
                <a:latin typeface="Consolas"/>
                <a:cs typeface="Consolas"/>
              </a:rPr>
            </a:br>
            <a:r>
              <a:rPr lang="en-US" sz="1100" b="1" dirty="0" err="1" smtClean="0">
                <a:latin typeface="Consolas"/>
                <a:cs typeface="Consolas"/>
              </a:rPr>
              <a:t>app.get</a:t>
            </a:r>
            <a:r>
              <a:rPr lang="en-US" sz="1100" b="1" dirty="0" smtClean="0">
                <a:latin typeface="Consolas"/>
                <a:cs typeface="Consolas"/>
              </a:rPr>
              <a:t>('/user/:id', function(</a:t>
            </a:r>
            <a:r>
              <a:rPr lang="en-US" sz="1100" b="1" dirty="0" err="1" smtClean="0">
                <a:latin typeface="Consolas"/>
                <a:cs typeface="Consolas"/>
              </a:rPr>
              <a:t>req</a:t>
            </a:r>
            <a:r>
              <a:rPr lang="en-US" sz="1100" b="1" dirty="0" smtClean="0">
                <a:latin typeface="Consolas"/>
                <a:cs typeface="Consolas"/>
              </a:rPr>
              <a:t>, res) { </a:t>
            </a:r>
            <a:br>
              <a:rPr lang="en-US" sz="1100" b="1" dirty="0" smtClean="0">
                <a:latin typeface="Consolas"/>
                <a:cs typeface="Consolas"/>
              </a:rPr>
            </a:br>
            <a:r>
              <a:rPr lang="en-US" sz="1100" b="1" dirty="0" smtClean="0">
                <a:latin typeface="Consolas"/>
                <a:cs typeface="Consolas"/>
              </a:rPr>
              <a:t>  </a:t>
            </a:r>
            <a:r>
              <a:rPr lang="en-US" sz="1100" b="1" dirty="0" err="1" smtClean="0">
                <a:latin typeface="Consolas"/>
                <a:cs typeface="Consolas"/>
              </a:rPr>
              <a:t>res.send</a:t>
            </a:r>
            <a:r>
              <a:rPr lang="en-US" sz="1100" b="1" dirty="0" smtClean="0">
                <a:latin typeface="Consolas"/>
                <a:cs typeface="Consolas"/>
              </a:rPr>
              <a:t>('user ' + </a:t>
            </a:r>
            <a:r>
              <a:rPr lang="en-US" sz="1100" b="1" dirty="0" err="1" smtClean="0">
                <a:latin typeface="Consolas"/>
                <a:cs typeface="Consolas"/>
              </a:rPr>
              <a:t>req.params.id</a:t>
            </a:r>
            <a:r>
              <a:rPr lang="en-US" sz="1100" b="1" dirty="0" smtClean="0">
                <a:latin typeface="Consolas"/>
                <a:cs typeface="Consolas"/>
              </a:rPr>
              <a:t>); </a:t>
            </a:r>
            <a:br>
              <a:rPr lang="en-US" sz="1100" b="1" dirty="0" smtClean="0">
                <a:latin typeface="Consolas"/>
                <a:cs typeface="Consolas"/>
              </a:rPr>
            </a:br>
            <a:r>
              <a:rPr lang="en-US" sz="1100" b="1" dirty="0" smtClean="0">
                <a:latin typeface="Consolas"/>
                <a:cs typeface="Consolas"/>
              </a:rPr>
              <a:t>});</a:t>
            </a:r>
          </a:p>
        </p:txBody>
      </p:sp>
    </p:spTree>
    <p:extLst>
      <p:ext uri="{BB962C8B-B14F-4D97-AF65-F5344CB8AC3E}">
        <p14:creationId xmlns:p14="http://schemas.microsoft.com/office/powerpoint/2010/main" val="3920354667"/>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Serving static content</a:t>
            </a:r>
            <a:endParaRPr lang="en-US"/>
          </a:p>
        </p:txBody>
      </p:sp>
      <p:sp>
        <p:nvSpPr>
          <p:cNvPr id="3" name="Content Placeholder 2"/>
          <p:cNvSpPr>
            <a:spLocks noGrp="1"/>
          </p:cNvSpPr>
          <p:nvPr>
            <p:ph idx="1"/>
          </p:nvPr>
        </p:nvSpPr>
        <p:spPr>
          <a:xfrm>
            <a:off x="990600" y="3667648"/>
            <a:ext cx="7772400" cy="2523601"/>
          </a:xfrm>
        </p:spPr>
        <p:txBody>
          <a:bodyPr/>
          <a:lstStyle/>
          <a:p>
            <a:r>
              <a:rPr lang="en-US" smtClean="0"/>
              <a:t>Your web app will probably have static files</a:t>
            </a:r>
          </a:p>
          <a:p>
            <a:pPr lvl="1"/>
            <a:r>
              <a:rPr lang="en-US" smtClean="0"/>
              <a:t>Examples: Images, client-side JavaScript, ...</a:t>
            </a:r>
          </a:p>
          <a:p>
            <a:r>
              <a:rPr lang="en-US" smtClean="0"/>
              <a:t>Writing an app.get(...) route every time would be too cumbersome</a:t>
            </a:r>
          </a:p>
          <a:p>
            <a:r>
              <a:rPr lang="en-US" smtClean="0"/>
              <a:t>Solution: express.static</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89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2936149" y="1969471"/>
            <a:ext cx="3209420" cy="261610"/>
          </a:xfrm>
          <a:prstGeom prst="rect">
            <a:avLst/>
          </a:prstGeom>
          <a:noFill/>
          <a:ln w="3175">
            <a:solidFill>
              <a:schemeClr val="tx1"/>
            </a:solidFill>
          </a:ln>
        </p:spPr>
        <p:txBody>
          <a:bodyPr wrap="none" rtlCol="0">
            <a:spAutoFit/>
          </a:bodyPr>
          <a:lstStyle/>
          <a:p>
            <a:pPr algn="l">
              <a:spcBef>
                <a:spcPts val="0"/>
              </a:spcBef>
            </a:pPr>
            <a:r>
              <a:rPr lang="en-US" sz="1100" b="1" dirty="0" err="1" smtClean="0">
                <a:latin typeface="Consolas"/>
                <a:cs typeface="Consolas"/>
              </a:rPr>
              <a:t>app.use</a:t>
            </a:r>
            <a:r>
              <a:rPr lang="en-US" sz="1100" b="1" dirty="0" smtClean="0">
                <a:latin typeface="Consolas"/>
                <a:cs typeface="Consolas"/>
              </a:rPr>
              <a:t>('/', </a:t>
            </a:r>
            <a:r>
              <a:rPr lang="en-US" sz="1100" b="1" dirty="0" err="1" smtClean="0">
                <a:latin typeface="Consolas"/>
                <a:cs typeface="Consolas"/>
              </a:rPr>
              <a:t>express.static</a:t>
            </a:r>
            <a:r>
              <a:rPr lang="en-US" sz="1100" b="1" dirty="0" smtClean="0">
                <a:latin typeface="Consolas"/>
                <a:cs typeface="Consolas"/>
              </a:rPr>
              <a:t>("public"));</a:t>
            </a:r>
          </a:p>
        </p:txBody>
      </p:sp>
      <p:sp>
        <p:nvSpPr>
          <p:cNvPr id="7" name="TextBox 6"/>
          <p:cNvSpPr txBox="1"/>
          <p:nvPr/>
        </p:nvSpPr>
        <p:spPr>
          <a:xfrm>
            <a:off x="2704615" y="2763297"/>
            <a:ext cx="2030428" cy="523220"/>
          </a:xfrm>
          <a:prstGeom prst="rect">
            <a:avLst/>
          </a:prstGeom>
          <a:noFill/>
        </p:spPr>
        <p:txBody>
          <a:bodyPr wrap="none" rtlCol="0">
            <a:spAutoFit/>
          </a:bodyPr>
          <a:lstStyle/>
          <a:p>
            <a:r>
              <a:rPr lang="en-US" sz="1400" smtClean="0">
                <a:solidFill>
                  <a:srgbClr val="FF0000"/>
                </a:solidFill>
              </a:rPr>
              <a:t>Where content appears</a:t>
            </a:r>
            <a:br>
              <a:rPr lang="en-US" sz="1400" smtClean="0">
                <a:solidFill>
                  <a:srgbClr val="FF0000"/>
                </a:solidFill>
              </a:rPr>
            </a:br>
            <a:r>
              <a:rPr lang="en-US" sz="1400" smtClean="0">
                <a:solidFill>
                  <a:srgbClr val="FF0000"/>
                </a:solidFill>
              </a:rPr>
              <a:t>in the URL</a:t>
            </a:r>
            <a:endParaRPr lang="en-US" sz="1400">
              <a:solidFill>
                <a:srgbClr val="FF0000"/>
              </a:solidFill>
            </a:endParaRPr>
          </a:p>
        </p:txBody>
      </p:sp>
      <p:sp>
        <p:nvSpPr>
          <p:cNvPr id="8" name="TextBox 7"/>
          <p:cNvSpPr txBox="1"/>
          <p:nvPr/>
        </p:nvSpPr>
        <p:spPr>
          <a:xfrm>
            <a:off x="4831864" y="2785066"/>
            <a:ext cx="1959383" cy="738664"/>
          </a:xfrm>
          <a:prstGeom prst="rect">
            <a:avLst/>
          </a:prstGeom>
          <a:noFill/>
        </p:spPr>
        <p:txBody>
          <a:bodyPr wrap="none" rtlCol="0">
            <a:spAutoFit/>
          </a:bodyPr>
          <a:lstStyle/>
          <a:p>
            <a:r>
              <a:rPr lang="en-US" sz="1400" smtClean="0">
                <a:solidFill>
                  <a:srgbClr val="FF0000"/>
                </a:solidFill>
              </a:rPr>
              <a:t>Where content lives in</a:t>
            </a:r>
            <a:br>
              <a:rPr lang="en-US" sz="1400" smtClean="0">
                <a:solidFill>
                  <a:srgbClr val="FF0000"/>
                </a:solidFill>
              </a:rPr>
            </a:br>
            <a:r>
              <a:rPr lang="en-US" sz="1400" smtClean="0">
                <a:solidFill>
                  <a:srgbClr val="FF0000"/>
                </a:solidFill>
              </a:rPr>
              <a:t>the file system on the </a:t>
            </a:r>
            <a:br>
              <a:rPr lang="en-US" sz="1400" smtClean="0">
                <a:solidFill>
                  <a:srgbClr val="FF0000"/>
                </a:solidFill>
              </a:rPr>
            </a:br>
            <a:r>
              <a:rPr lang="en-US" sz="1400" smtClean="0">
                <a:solidFill>
                  <a:srgbClr val="FF0000"/>
                </a:solidFill>
              </a:rPr>
              <a:t>server</a:t>
            </a:r>
            <a:endParaRPr lang="en-US" sz="1400">
              <a:solidFill>
                <a:srgbClr val="FF0000"/>
              </a:solidFill>
            </a:endParaRPr>
          </a:p>
        </p:txBody>
      </p:sp>
      <p:cxnSp>
        <p:nvCxnSpPr>
          <p:cNvPr id="10" name="Straight Arrow Connector 9"/>
          <p:cNvCxnSpPr>
            <a:stCxn id="7" idx="0"/>
          </p:cNvCxnSpPr>
          <p:nvPr/>
        </p:nvCxnSpPr>
        <p:spPr bwMode="auto">
          <a:xfrm flipV="1">
            <a:off x="3719829" y="2190541"/>
            <a:ext cx="98545" cy="572756"/>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1" name="Straight Arrow Connector 10"/>
          <p:cNvCxnSpPr>
            <a:stCxn id="8" idx="0"/>
          </p:cNvCxnSpPr>
          <p:nvPr/>
        </p:nvCxnSpPr>
        <p:spPr bwMode="auto">
          <a:xfrm flipH="1" flipV="1">
            <a:off x="5757705" y="2200589"/>
            <a:ext cx="53851" cy="584477"/>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41943237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Making the Web: Ingredients</a:t>
            </a:r>
            <a:endParaRPr lang="en-US"/>
          </a:p>
        </p:txBody>
      </p:sp>
      <p:sp>
        <p:nvSpPr>
          <p:cNvPr id="3" name="Content Placeholder 2"/>
          <p:cNvSpPr>
            <a:spLocks noGrp="1"/>
          </p:cNvSpPr>
          <p:nvPr>
            <p:ph idx="1"/>
          </p:nvPr>
        </p:nvSpPr>
        <p:spPr>
          <a:xfrm>
            <a:off x="990600" y="5591503"/>
            <a:ext cx="7772400" cy="630622"/>
          </a:xfrm>
        </p:spPr>
        <p:txBody>
          <a:bodyPr/>
          <a:lstStyle/>
          <a:p>
            <a:r>
              <a:rPr lang="en-US" smtClean="0"/>
              <a:t>What do we need to build the Web?</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1026"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1699822" y="2157115"/>
            <a:ext cx="548526" cy="548526"/>
          </a:xfrm>
          <a:prstGeom prst="rect">
            <a:avLst/>
          </a:prstGeom>
          <a:noFill/>
        </p:spPr>
      </p:pic>
      <p:pic>
        <p:nvPicPr>
          <p:cNvPr id="7"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3390566" y="2632244"/>
            <a:ext cx="548526" cy="548526"/>
          </a:xfrm>
          <a:prstGeom prst="rect">
            <a:avLst/>
          </a:prstGeom>
          <a:noFill/>
        </p:spPr>
      </p:pic>
      <p:pic>
        <p:nvPicPr>
          <p:cNvPr id="8"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4876915" y="2322065"/>
            <a:ext cx="548526" cy="548526"/>
          </a:xfrm>
          <a:prstGeom prst="rect">
            <a:avLst/>
          </a:prstGeom>
          <a:noFill/>
        </p:spPr>
      </p:pic>
      <p:pic>
        <p:nvPicPr>
          <p:cNvPr id="9"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6255687" y="2947802"/>
            <a:ext cx="548526" cy="548526"/>
          </a:xfrm>
          <a:prstGeom prst="rect">
            <a:avLst/>
          </a:prstGeom>
          <a:noFill/>
        </p:spPr>
      </p:pic>
      <p:pic>
        <p:nvPicPr>
          <p:cNvPr id="10"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7537640" y="2239590"/>
            <a:ext cx="548526" cy="548526"/>
          </a:xfrm>
          <a:prstGeom prst="rect">
            <a:avLst/>
          </a:prstGeom>
          <a:noFill/>
        </p:spPr>
      </p:pic>
      <p:pic>
        <p:nvPicPr>
          <p:cNvPr id="11"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7388826" y="3758211"/>
            <a:ext cx="548526" cy="548526"/>
          </a:xfrm>
          <a:prstGeom prst="rect">
            <a:avLst/>
          </a:prstGeom>
          <a:noFill/>
        </p:spPr>
      </p:pic>
      <p:pic>
        <p:nvPicPr>
          <p:cNvPr id="12"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5508031" y="4136522"/>
            <a:ext cx="548526" cy="548526"/>
          </a:xfrm>
          <a:prstGeom prst="rect">
            <a:avLst/>
          </a:prstGeom>
          <a:noFill/>
        </p:spPr>
      </p:pic>
      <p:pic>
        <p:nvPicPr>
          <p:cNvPr id="13"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4369514" y="3890889"/>
            <a:ext cx="548526" cy="548526"/>
          </a:xfrm>
          <a:prstGeom prst="rect">
            <a:avLst/>
          </a:prstGeom>
          <a:noFill/>
        </p:spPr>
      </p:pic>
      <p:pic>
        <p:nvPicPr>
          <p:cNvPr id="14"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2746903" y="4021773"/>
            <a:ext cx="548526" cy="548526"/>
          </a:xfrm>
          <a:prstGeom prst="rect">
            <a:avLst/>
          </a:prstGeom>
          <a:noFill/>
        </p:spPr>
      </p:pic>
      <p:pic>
        <p:nvPicPr>
          <p:cNvPr id="15" name="Picture 2" descr="C:\Users\Andreas Haeberlen\AppData\Local\Microsoft\Windows\Temporary Internet Files\Content.IE5\4ZIVVKYE\MC900432605[1].png"/>
          <p:cNvPicPr>
            <a:picLocks noChangeAspect="1" noChangeArrowheads="1"/>
          </p:cNvPicPr>
          <p:nvPr/>
        </p:nvPicPr>
        <p:blipFill>
          <a:blip r:embed="rId2" cstate="print"/>
          <a:srcRect/>
          <a:stretch>
            <a:fillRect/>
          </a:stretch>
        </p:blipFill>
        <p:spPr bwMode="auto">
          <a:xfrm>
            <a:off x="1048988" y="3560987"/>
            <a:ext cx="548526" cy="548526"/>
          </a:xfrm>
          <a:prstGeom prst="rect">
            <a:avLst/>
          </a:prstGeom>
          <a:noFill/>
        </p:spPr>
      </p:pic>
      <p:cxnSp>
        <p:nvCxnSpPr>
          <p:cNvPr id="19" name="Straight Arrow Connector 18"/>
          <p:cNvCxnSpPr>
            <a:stCxn id="1026" idx="3"/>
            <a:endCxn id="7" idx="1"/>
          </p:cNvCxnSpPr>
          <p:nvPr/>
        </p:nvCxnSpPr>
        <p:spPr bwMode="auto">
          <a:xfrm>
            <a:off x="2248348" y="2431378"/>
            <a:ext cx="1142218" cy="47512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1" name="Straight Arrow Connector 20"/>
          <p:cNvCxnSpPr>
            <a:stCxn id="7" idx="3"/>
            <a:endCxn id="8" idx="1"/>
          </p:cNvCxnSpPr>
          <p:nvPr/>
        </p:nvCxnSpPr>
        <p:spPr bwMode="auto">
          <a:xfrm flipV="1">
            <a:off x="3939092" y="2596328"/>
            <a:ext cx="937823" cy="31017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3" name="Straight Arrow Connector 22"/>
          <p:cNvCxnSpPr>
            <a:stCxn id="7" idx="2"/>
            <a:endCxn id="13" idx="1"/>
          </p:cNvCxnSpPr>
          <p:nvPr/>
        </p:nvCxnSpPr>
        <p:spPr bwMode="auto">
          <a:xfrm rot="16200000" flipH="1">
            <a:off x="3524980" y="3320618"/>
            <a:ext cx="984382" cy="70468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5" name="Straight Arrow Connector 24"/>
          <p:cNvCxnSpPr>
            <a:stCxn id="8" idx="3"/>
            <a:endCxn id="9" idx="1"/>
          </p:cNvCxnSpPr>
          <p:nvPr/>
        </p:nvCxnSpPr>
        <p:spPr bwMode="auto">
          <a:xfrm>
            <a:off x="5425441" y="2596328"/>
            <a:ext cx="830246" cy="62573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7" name="Straight Arrow Connector 26"/>
          <p:cNvCxnSpPr>
            <a:stCxn id="13" idx="3"/>
            <a:endCxn id="12" idx="1"/>
          </p:cNvCxnSpPr>
          <p:nvPr/>
        </p:nvCxnSpPr>
        <p:spPr bwMode="auto">
          <a:xfrm>
            <a:off x="4918040" y="4165152"/>
            <a:ext cx="589991" cy="24563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9" name="Straight Arrow Connector 28"/>
          <p:cNvCxnSpPr>
            <a:stCxn id="12" idx="0"/>
            <a:endCxn id="8" idx="2"/>
          </p:cNvCxnSpPr>
          <p:nvPr/>
        </p:nvCxnSpPr>
        <p:spPr bwMode="auto">
          <a:xfrm rot="16200000" flipV="1">
            <a:off x="4833771" y="3187999"/>
            <a:ext cx="1265931" cy="63111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1" name="Straight Arrow Connector 30"/>
          <p:cNvCxnSpPr>
            <a:stCxn id="12" idx="3"/>
            <a:endCxn id="11" idx="1"/>
          </p:cNvCxnSpPr>
          <p:nvPr/>
        </p:nvCxnSpPr>
        <p:spPr bwMode="auto">
          <a:xfrm flipV="1">
            <a:off x="6056557" y="4032474"/>
            <a:ext cx="1332269" cy="3783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3" name="Straight Arrow Connector 32"/>
          <p:cNvCxnSpPr>
            <a:stCxn id="10" idx="2"/>
            <a:endCxn id="11" idx="0"/>
          </p:cNvCxnSpPr>
          <p:nvPr/>
        </p:nvCxnSpPr>
        <p:spPr bwMode="auto">
          <a:xfrm rot="5400000">
            <a:off x="7252449" y="3198756"/>
            <a:ext cx="970095" cy="14881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5" name="Straight Arrow Connector 34"/>
          <p:cNvCxnSpPr>
            <a:stCxn id="1026" idx="2"/>
          </p:cNvCxnSpPr>
          <p:nvPr/>
        </p:nvCxnSpPr>
        <p:spPr bwMode="auto">
          <a:xfrm rot="16200000" flipH="1">
            <a:off x="1765627" y="2914098"/>
            <a:ext cx="1293606" cy="87669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7" name="Straight Arrow Connector 36"/>
          <p:cNvCxnSpPr>
            <a:stCxn id="1026" idx="1"/>
            <a:endCxn id="15" idx="0"/>
          </p:cNvCxnSpPr>
          <p:nvPr/>
        </p:nvCxnSpPr>
        <p:spPr bwMode="auto">
          <a:xfrm rot="10800000" flipV="1">
            <a:off x="1323252" y="2431377"/>
            <a:ext cx="376571" cy="112960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nvGrpSpPr>
          <p:cNvPr id="6" name="Group 41"/>
          <p:cNvGrpSpPr/>
          <p:nvPr/>
        </p:nvGrpSpPr>
        <p:grpSpPr>
          <a:xfrm>
            <a:off x="8086167" y="1734825"/>
            <a:ext cx="767377" cy="537290"/>
            <a:chOff x="8086167" y="1976563"/>
            <a:chExt cx="767377" cy="537290"/>
          </a:xfrm>
        </p:grpSpPr>
        <p:cxnSp>
          <p:nvCxnSpPr>
            <p:cNvPr id="39" name="Straight Arrow Connector 38"/>
            <p:cNvCxnSpPr>
              <a:endCxn id="10" idx="3"/>
            </p:cNvCxnSpPr>
            <p:nvPr/>
          </p:nvCxnSpPr>
          <p:spPr bwMode="auto">
            <a:xfrm rot="10800000" flipV="1">
              <a:off x="8086167" y="2181205"/>
              <a:ext cx="476921" cy="33264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1" name="Straight Connector 40"/>
            <p:cNvCxnSpPr/>
            <p:nvPr/>
          </p:nvCxnSpPr>
          <p:spPr bwMode="auto">
            <a:xfrm flipV="1">
              <a:off x="8573845" y="1976563"/>
              <a:ext cx="279699" cy="204395"/>
            </a:xfrm>
            <a:prstGeom prst="line">
              <a:avLst/>
            </a:prstGeom>
            <a:solidFill>
              <a:schemeClr val="accent1"/>
            </a:solidFill>
            <a:ln w="19050" cap="flat" cmpd="sng" algn="ctr">
              <a:solidFill>
                <a:schemeClr val="tx1"/>
              </a:solidFill>
              <a:prstDash val="sysDash"/>
              <a:round/>
              <a:headEnd type="none" w="med" len="med"/>
              <a:tailEnd type="none" w="med" len="med"/>
            </a:ln>
            <a:effectLst/>
          </p:spPr>
        </p:cxnSp>
      </p:grpSp>
      <p:grpSp>
        <p:nvGrpSpPr>
          <p:cNvPr id="16" name="Group 42"/>
          <p:cNvGrpSpPr/>
          <p:nvPr/>
        </p:nvGrpSpPr>
        <p:grpSpPr>
          <a:xfrm rot="4570061">
            <a:off x="7948111" y="4151648"/>
            <a:ext cx="767377" cy="547801"/>
            <a:chOff x="8086167" y="1398494"/>
            <a:chExt cx="767377" cy="547801"/>
          </a:xfrm>
        </p:grpSpPr>
        <p:cxnSp>
          <p:nvCxnSpPr>
            <p:cNvPr id="44" name="Straight Arrow Connector 43"/>
            <p:cNvCxnSpPr/>
            <p:nvPr/>
          </p:nvCxnSpPr>
          <p:spPr bwMode="auto">
            <a:xfrm rot="10800000" flipV="1">
              <a:off x="8086167" y="1613647"/>
              <a:ext cx="476921" cy="33264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5" name="Straight Connector 44"/>
            <p:cNvCxnSpPr/>
            <p:nvPr/>
          </p:nvCxnSpPr>
          <p:spPr bwMode="auto">
            <a:xfrm flipV="1">
              <a:off x="8573845" y="1398494"/>
              <a:ext cx="279699" cy="204395"/>
            </a:xfrm>
            <a:prstGeom prst="line">
              <a:avLst/>
            </a:prstGeom>
            <a:solidFill>
              <a:schemeClr val="accent1"/>
            </a:solidFill>
            <a:ln w="19050" cap="flat" cmpd="sng" algn="ctr">
              <a:solidFill>
                <a:schemeClr val="tx1"/>
              </a:solidFill>
              <a:prstDash val="sysDash"/>
              <a:round/>
              <a:headEnd type="none" w="med" len="med"/>
              <a:tailEnd type="none" w="med" len="med"/>
            </a:ln>
            <a:effectLst/>
          </p:spPr>
        </p:cxnSp>
      </p:grpSp>
      <p:grpSp>
        <p:nvGrpSpPr>
          <p:cNvPr id="17" name="Group 57"/>
          <p:cNvGrpSpPr/>
          <p:nvPr/>
        </p:nvGrpSpPr>
        <p:grpSpPr>
          <a:xfrm>
            <a:off x="279699" y="3095094"/>
            <a:ext cx="720763" cy="549153"/>
            <a:chOff x="322730" y="2560321"/>
            <a:chExt cx="677731" cy="516367"/>
          </a:xfrm>
        </p:grpSpPr>
        <p:cxnSp>
          <p:nvCxnSpPr>
            <p:cNvPr id="47" name="Straight Connector 46"/>
            <p:cNvCxnSpPr/>
            <p:nvPr/>
          </p:nvCxnSpPr>
          <p:spPr bwMode="auto">
            <a:xfrm rot="10800000">
              <a:off x="634701" y="2807747"/>
              <a:ext cx="365760" cy="2689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1" name="Straight Arrow Connector 50"/>
            <p:cNvCxnSpPr/>
            <p:nvPr/>
          </p:nvCxnSpPr>
          <p:spPr bwMode="auto">
            <a:xfrm rot="10800000">
              <a:off x="322730" y="2560321"/>
              <a:ext cx="333489" cy="268943"/>
            </a:xfrm>
            <a:prstGeom prst="straightConnector1">
              <a:avLst/>
            </a:prstGeom>
            <a:solidFill>
              <a:schemeClr val="accent1"/>
            </a:solidFill>
            <a:ln w="19050" cap="flat" cmpd="sng" algn="ctr">
              <a:solidFill>
                <a:schemeClr val="tx1"/>
              </a:solidFill>
              <a:prstDash val="sysDash"/>
              <a:round/>
              <a:headEnd type="none" w="med" len="med"/>
              <a:tailEnd type="none" w="med" len="med"/>
            </a:ln>
            <a:effectLst/>
          </p:spPr>
        </p:cxnSp>
      </p:grpSp>
      <p:grpSp>
        <p:nvGrpSpPr>
          <p:cNvPr id="18" name="Group 58"/>
          <p:cNvGrpSpPr/>
          <p:nvPr/>
        </p:nvGrpSpPr>
        <p:grpSpPr>
          <a:xfrm>
            <a:off x="301214" y="3999248"/>
            <a:ext cx="742278" cy="567022"/>
            <a:chOff x="268941" y="3431689"/>
            <a:chExt cx="774551" cy="591675"/>
          </a:xfrm>
        </p:grpSpPr>
        <p:cxnSp>
          <p:nvCxnSpPr>
            <p:cNvPr id="49" name="Straight Connector 48"/>
            <p:cNvCxnSpPr/>
            <p:nvPr/>
          </p:nvCxnSpPr>
          <p:spPr bwMode="auto">
            <a:xfrm rot="10800000" flipV="1">
              <a:off x="623944" y="3431689"/>
              <a:ext cx="419548" cy="31197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Straight Arrow Connector 54"/>
            <p:cNvCxnSpPr/>
            <p:nvPr/>
          </p:nvCxnSpPr>
          <p:spPr bwMode="auto">
            <a:xfrm rot="10800000" flipV="1">
              <a:off x="268941" y="3765178"/>
              <a:ext cx="333488" cy="258186"/>
            </a:xfrm>
            <a:prstGeom prst="straightConnector1">
              <a:avLst/>
            </a:prstGeom>
            <a:solidFill>
              <a:schemeClr val="accent1"/>
            </a:solidFill>
            <a:ln w="19050" cap="flat" cmpd="sng" algn="ctr">
              <a:solidFill>
                <a:schemeClr val="tx1"/>
              </a:solidFill>
              <a:prstDash val="sysDash"/>
              <a:round/>
              <a:headEnd type="none" w="med" len="med"/>
              <a:tailEnd type="none" w="med" len="med"/>
            </a:ln>
            <a:effectLst/>
          </p:spPr>
        </p:cxnSp>
      </p:grpSp>
    </p:spTree>
    <p:extLst>
      <p:ext uri="{BB962C8B-B14F-4D97-AF65-F5344CB8AC3E}">
        <p14:creationId xmlns:p14="http://schemas.microsoft.com/office/powerpoint/2010/main" val="3157153923"/>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content</a:t>
            </a:r>
            <a:endParaRPr lang="en-US" dirty="0"/>
          </a:p>
        </p:txBody>
      </p:sp>
      <p:sp>
        <p:nvSpPr>
          <p:cNvPr id="3" name="Content Placeholder 2"/>
          <p:cNvSpPr>
            <a:spLocks noGrp="1"/>
          </p:cNvSpPr>
          <p:nvPr>
            <p:ph idx="1"/>
          </p:nvPr>
        </p:nvSpPr>
        <p:spPr>
          <a:xfrm>
            <a:off x="990600" y="1497204"/>
            <a:ext cx="7772400" cy="3842051"/>
          </a:xfrm>
        </p:spPr>
        <p:txBody>
          <a:bodyPr/>
          <a:lstStyle/>
          <a:p>
            <a:r>
              <a:rPr lang="en-US" dirty="0" smtClean="0">
                <a:solidFill>
                  <a:srgbClr val="33CC33"/>
                </a:solidFill>
              </a:rPr>
              <a:t>Web application technologies</a:t>
            </a:r>
          </a:p>
          <a:p>
            <a:pPr lvl="1"/>
            <a:r>
              <a:rPr lang="en-US" dirty="0" smtClean="0">
                <a:solidFill>
                  <a:srgbClr val="33CC33"/>
                </a:solidFill>
              </a:rPr>
              <a:t>Background: CGI</a:t>
            </a:r>
          </a:p>
          <a:p>
            <a:pPr lvl="1"/>
            <a:r>
              <a:rPr lang="en-US" dirty="0" smtClean="0">
                <a:solidFill>
                  <a:srgbClr val="33CC33"/>
                </a:solidFill>
              </a:rPr>
              <a:t>Java Servlets</a:t>
            </a:r>
            <a:r>
              <a:rPr lang="en-US" dirty="0" smtClean="0">
                <a:solidFill>
                  <a:srgbClr val="FF9900"/>
                </a:solidFill>
              </a:rPr>
              <a:t/>
            </a:r>
            <a:br>
              <a:rPr lang="en-US" dirty="0" smtClean="0">
                <a:solidFill>
                  <a:srgbClr val="FF9900"/>
                </a:solidFill>
              </a:rPr>
            </a:br>
            <a:endParaRPr lang="en-US" dirty="0" smtClean="0">
              <a:solidFill>
                <a:srgbClr val="FF9900"/>
              </a:solidFill>
            </a:endParaRPr>
          </a:p>
          <a:p>
            <a:r>
              <a:rPr lang="en-US" dirty="0" err="1" smtClean="0">
                <a:solidFill>
                  <a:srgbClr val="33CC33"/>
                </a:solidFill>
              </a:rPr>
              <a:t>Node.js</a:t>
            </a:r>
            <a:r>
              <a:rPr lang="en-US" dirty="0" smtClean="0">
                <a:solidFill>
                  <a:srgbClr val="33CC33"/>
                </a:solidFill>
              </a:rPr>
              <a:t> / Express / EJS</a:t>
            </a:r>
          </a:p>
          <a:p>
            <a:pPr lvl="1"/>
            <a:r>
              <a:rPr lang="en-US" dirty="0" smtClean="0">
                <a:solidFill>
                  <a:srgbClr val="33CC33"/>
                </a:solidFill>
              </a:rPr>
              <a:t>Express framework</a:t>
            </a:r>
          </a:p>
          <a:p>
            <a:pPr lvl="1"/>
            <a:r>
              <a:rPr lang="en-US" dirty="0" err="1" smtClean="0">
                <a:solidFill>
                  <a:srgbClr val="33CC33"/>
                </a:solidFill>
              </a:rPr>
              <a:t>SimpleDB</a:t>
            </a:r>
            <a:r>
              <a:rPr lang="en-US" dirty="0" smtClean="0">
                <a:solidFill>
                  <a:srgbClr val="33CC33"/>
                </a:solidFill>
              </a:rPr>
              <a:t> bindings</a:t>
            </a:r>
          </a:p>
          <a:p>
            <a:pPr lvl="1"/>
            <a:r>
              <a:rPr lang="en-US" dirty="0" smtClean="0">
                <a:solidFill>
                  <a:srgbClr val="33CC33"/>
                </a:solidFill>
              </a:rPr>
              <a:t>Example application: Dictionary</a:t>
            </a:r>
          </a:p>
          <a:p>
            <a:endParaRPr lang="en-US" sz="1100" dirty="0" smtClean="0"/>
          </a:p>
          <a:p>
            <a:r>
              <a:rPr lang="en-US" dirty="0" smtClean="0">
                <a:solidFill>
                  <a:srgbClr val="FF9900"/>
                </a:solidFill>
              </a:rPr>
              <a:t>Session management and </a:t>
            </a:r>
            <a:r>
              <a:rPr lang="en-US" dirty="0" smtClean="0">
                <a:solidFill>
                  <a:srgbClr val="FF9900"/>
                </a:solidFill>
              </a:rPr>
              <a:t>cookies</a:t>
            </a:r>
            <a:endParaRPr lang="en-US" dirty="0" smtClean="0"/>
          </a:p>
          <a:p>
            <a:pPr lvl="1"/>
            <a:endParaRPr lang="en-US" dirty="0" smtClean="0"/>
          </a:p>
          <a:p>
            <a:pPr lvl="1"/>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90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6840181" y="4926006"/>
            <a:ext cx="698320" cy="419100"/>
            <a:chOff x="6143624" y="2514600"/>
            <a:chExt cx="698320" cy="419100"/>
          </a:xfrm>
        </p:grpSpPr>
        <p:sp>
          <p:nvSpPr>
            <p:cNvPr id="7" name="Right Arrow 6"/>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TextBox 7"/>
            <p:cNvSpPr txBox="1"/>
            <p:nvPr/>
          </p:nvSpPr>
          <p:spPr>
            <a:xfrm>
              <a:off x="6315838" y="2600326"/>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9" name="Picture 2" descr="C:\Users\Andreas Haeberlen\AppData\Local\Microsoft\Windows\Temporary Internet Files\Content.IE5\0I8TMXB2\MCj04413100000[1].png"/>
          <p:cNvPicPr>
            <a:picLocks noChangeAspect="1" noChangeArrowheads="1"/>
          </p:cNvPicPr>
          <p:nvPr/>
        </p:nvPicPr>
        <p:blipFill>
          <a:blip r:embed="rId2" cstate="print"/>
          <a:srcRect/>
          <a:stretch>
            <a:fillRect/>
          </a:stretch>
        </p:blipFill>
        <p:spPr bwMode="auto">
          <a:xfrm>
            <a:off x="3838826" y="1957881"/>
            <a:ext cx="495300" cy="495300"/>
          </a:xfrm>
          <a:prstGeom prst="rect">
            <a:avLst/>
          </a:prstGeom>
          <a:noFill/>
        </p:spPr>
      </p:pic>
      <p:pic>
        <p:nvPicPr>
          <p:cNvPr id="10" name="Picture 2" descr="C:\Users\Andreas Haeberlen\AppData\Local\Microsoft\Windows\Temporary Internet Files\Content.IE5\0I8TMXB2\MCj04413100000[1].png"/>
          <p:cNvPicPr>
            <a:picLocks noChangeAspect="1" noChangeArrowheads="1"/>
          </p:cNvPicPr>
          <p:nvPr/>
        </p:nvPicPr>
        <p:blipFill>
          <a:blip r:embed="rId2" cstate="print"/>
          <a:srcRect/>
          <a:stretch>
            <a:fillRect/>
          </a:stretch>
        </p:blipFill>
        <p:spPr bwMode="auto">
          <a:xfrm>
            <a:off x="3307938" y="2301199"/>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2" cstate="print"/>
          <a:srcRect/>
          <a:stretch>
            <a:fillRect/>
          </a:stretch>
        </p:blipFill>
        <p:spPr bwMode="auto">
          <a:xfrm>
            <a:off x="3982853" y="3518725"/>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2" cstate="print"/>
          <a:srcRect/>
          <a:stretch>
            <a:fillRect/>
          </a:stretch>
        </p:blipFill>
        <p:spPr bwMode="auto">
          <a:xfrm>
            <a:off x="3954382" y="3892189"/>
            <a:ext cx="495300" cy="495300"/>
          </a:xfrm>
          <a:prstGeom prst="rect">
            <a:avLst/>
          </a:prstGeom>
          <a:noFill/>
        </p:spPr>
      </p:pic>
      <p:pic>
        <p:nvPicPr>
          <p:cNvPr id="13" name="Picture 2" descr="C:\Users\Andreas Haeberlen\AppData\Local\Microsoft\Windows\Temporary Internet Files\Content.IE5\0I8TMXB2\MCj04413100000[1].png"/>
          <p:cNvPicPr>
            <a:picLocks noChangeAspect="1" noChangeArrowheads="1"/>
          </p:cNvPicPr>
          <p:nvPr/>
        </p:nvPicPr>
        <p:blipFill>
          <a:blip r:embed="rId2" cstate="print"/>
          <a:srcRect/>
          <a:stretch>
            <a:fillRect/>
          </a:stretch>
        </p:blipFill>
        <p:spPr bwMode="auto">
          <a:xfrm>
            <a:off x="5372874" y="4205362"/>
            <a:ext cx="495300" cy="495300"/>
          </a:xfrm>
          <a:prstGeom prst="rect">
            <a:avLst/>
          </a:prstGeom>
          <a:noFill/>
        </p:spPr>
      </p:pic>
    </p:spTree>
    <p:extLst>
      <p:ext uri="{BB962C8B-B14F-4D97-AF65-F5344CB8AC3E}">
        <p14:creationId xmlns:p14="http://schemas.microsoft.com/office/powerpoint/2010/main" val="2551102925"/>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Client-side vs server-side (last time)</a:t>
            </a:r>
            <a:endParaRPr lang="en-US"/>
          </a:p>
        </p:txBody>
      </p:sp>
      <p:sp>
        <p:nvSpPr>
          <p:cNvPr id="3" name="Content Placeholder 2"/>
          <p:cNvSpPr>
            <a:spLocks noGrp="1"/>
          </p:cNvSpPr>
          <p:nvPr>
            <p:ph idx="1"/>
          </p:nvPr>
        </p:nvSpPr>
        <p:spPr/>
        <p:txBody>
          <a:bodyPr/>
          <a:lstStyle/>
          <a:p>
            <a:r>
              <a:rPr lang="en-US" smtClean="0"/>
              <a:t>What if web app needs to remember information between requests in a session?</a:t>
            </a:r>
          </a:p>
          <a:p>
            <a:pPr lvl="1"/>
            <a:r>
              <a:rPr lang="en-US" smtClean="0"/>
              <a:t>Example: Contents of shopping cart, login name of user, ...</a:t>
            </a:r>
          </a:p>
          <a:p>
            <a:pPr lvl="1"/>
            <a:endParaRPr lang="en-US" smtClean="0"/>
          </a:p>
          <a:p>
            <a:r>
              <a:rPr lang="en-US" smtClean="0"/>
              <a:t>Recap from last time: Client-side/server-side</a:t>
            </a:r>
          </a:p>
          <a:p>
            <a:pPr lvl="1"/>
            <a:r>
              <a:rPr lang="en-US" smtClean="0"/>
              <a:t>Even if the actual information is kept on the server side, client still needs some kind of identifier (session ID)</a:t>
            </a:r>
          </a:p>
          <a:p>
            <a:pPr lvl="1"/>
            <a:endParaRPr lang="en-US" smtClean="0"/>
          </a:p>
          <a:p>
            <a:r>
              <a:rPr lang="en-US" smtClean="0"/>
              <a:t>Now: Discuss four common approaches</a:t>
            </a:r>
          </a:p>
          <a:p>
            <a:pPr lvl="1"/>
            <a:r>
              <a:rPr lang="en-US" smtClean="0"/>
              <a:t>URL rewriting and hidden variables</a:t>
            </a:r>
          </a:p>
          <a:p>
            <a:pPr lvl="1"/>
            <a:r>
              <a:rPr lang="en-US" smtClean="0"/>
              <a:t>Cookies</a:t>
            </a:r>
          </a:p>
          <a:p>
            <a:pPr lvl="1"/>
            <a:r>
              <a:rPr lang="en-US" smtClean="0"/>
              <a:t>Session object </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91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5225545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URL rewriting and hidden variables</a:t>
            </a:r>
            <a:endParaRPr lang="en-US"/>
          </a:p>
        </p:txBody>
      </p:sp>
      <p:sp>
        <p:nvSpPr>
          <p:cNvPr id="3" name="Content Placeholder 2"/>
          <p:cNvSpPr>
            <a:spLocks noGrp="1"/>
          </p:cNvSpPr>
          <p:nvPr>
            <p:ph idx="1"/>
          </p:nvPr>
        </p:nvSpPr>
        <p:spPr>
          <a:xfrm>
            <a:off x="990600" y="1457011"/>
            <a:ext cx="7772400" cy="4996341"/>
          </a:xfrm>
        </p:spPr>
        <p:txBody>
          <a:bodyPr/>
          <a:lstStyle/>
          <a:p>
            <a:r>
              <a:rPr lang="en-US" smtClean="0"/>
              <a:t>Idea: Session ID is part of every URL</a:t>
            </a:r>
          </a:p>
          <a:p>
            <a:pPr lvl="1"/>
            <a:r>
              <a:rPr lang="en-US" smtClean="0"/>
              <a:t>Example 1: http://my.server.com/shoppingCart?sid=012345</a:t>
            </a:r>
          </a:p>
          <a:p>
            <a:pPr lvl="1"/>
            <a:r>
              <a:rPr lang="en-US" smtClean="0"/>
              <a:t>Example 2: http://my.server.com/012345/shoppingCart</a:t>
            </a:r>
          </a:p>
          <a:p>
            <a:pPr lvl="1"/>
            <a:r>
              <a:rPr lang="en-US" smtClean="0"/>
              <a:t>Why is the first one better?</a:t>
            </a:r>
            <a:br>
              <a:rPr lang="en-US" smtClean="0"/>
            </a:br>
            <a:endParaRPr lang="en-US" sz="1400" smtClean="0"/>
          </a:p>
          <a:p>
            <a:r>
              <a:rPr lang="en-US" smtClean="0">
                <a:solidFill>
                  <a:srgbClr val="FF9900"/>
                </a:solidFill>
              </a:rPr>
              <a:t>Technique #1: </a:t>
            </a:r>
            <a:r>
              <a:rPr lang="en-US" smtClean="0"/>
              <a:t>Rewrite all the URLs</a:t>
            </a:r>
          </a:p>
          <a:p>
            <a:pPr lvl="1"/>
            <a:r>
              <a:rPr lang="en-US" smtClean="0"/>
              <a:t>Before returning the page to the client, look for hyperlinks and append the session ID</a:t>
            </a:r>
          </a:p>
          <a:p>
            <a:pPr lvl="2"/>
            <a:r>
              <a:rPr lang="en-US" smtClean="0"/>
              <a:t>Example: &lt;a href="foo.html"&gt; </a:t>
            </a:r>
            <a:r>
              <a:rPr lang="en-US" smtClean="0">
                <a:sym typeface="Symbol"/>
              </a:rPr>
              <a:t> </a:t>
            </a:r>
            <a:r>
              <a:rPr lang="en-US" smtClean="0"/>
              <a:t>&lt;a href="foo.html?sid=012345"&gt;</a:t>
            </a:r>
          </a:p>
          <a:p>
            <a:pPr lvl="2"/>
            <a:r>
              <a:rPr lang="en-US" smtClean="0"/>
              <a:t>In which cases will this approach not work?</a:t>
            </a:r>
            <a:br>
              <a:rPr lang="en-US" smtClean="0"/>
            </a:br>
            <a:endParaRPr lang="en-US" sz="1100" smtClean="0"/>
          </a:p>
          <a:p>
            <a:r>
              <a:rPr lang="en-US" smtClean="0">
                <a:solidFill>
                  <a:srgbClr val="FF9900"/>
                </a:solidFill>
              </a:rPr>
              <a:t>Technique #2: </a:t>
            </a:r>
            <a:r>
              <a:rPr lang="en-US" smtClean="0"/>
              <a:t>Hidden variables</a:t>
            </a:r>
          </a:p>
          <a:p>
            <a:pPr lvl="1"/>
            <a:r>
              <a:rPr lang="en-US" smtClean="0"/>
              <a:t>&lt;input type="hidden" name="sid" value="012345"&gt;</a:t>
            </a:r>
          </a:p>
          <a:p>
            <a:pPr lvl="1"/>
            <a:r>
              <a:rPr lang="en-US" smtClean="0"/>
              <a:t>Hidden fields are not shown by the browser</a:t>
            </a:r>
          </a:p>
        </p:txBody>
      </p:sp>
      <p:sp>
        <p:nvSpPr>
          <p:cNvPr id="4" name="Slide Number Placeholder 3"/>
          <p:cNvSpPr>
            <a:spLocks noGrp="1"/>
          </p:cNvSpPr>
          <p:nvPr>
            <p:ph type="sldNum" sz="quarter" idx="10"/>
          </p:nvPr>
        </p:nvSpPr>
        <p:spPr/>
        <p:txBody>
          <a:bodyPr/>
          <a:lstStyle/>
          <a:p>
            <a:fld id="{103F590D-1EE3-4679-BAB2-47D8C4772F51}" type="slidenum">
              <a:rPr lang="en-GB" smtClean="0"/>
              <a:pPr/>
              <a:t>92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9401431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HTTP cookies</a:t>
            </a:r>
            <a:endParaRPr lang="en-US"/>
          </a:p>
        </p:txBody>
      </p:sp>
      <p:sp>
        <p:nvSpPr>
          <p:cNvPr id="3" name="Content Placeholder 2"/>
          <p:cNvSpPr>
            <a:spLocks noGrp="1"/>
          </p:cNvSpPr>
          <p:nvPr>
            <p:ph idx="1"/>
          </p:nvPr>
        </p:nvSpPr>
        <p:spPr>
          <a:xfrm>
            <a:off x="990600" y="4214648"/>
            <a:ext cx="7772400" cy="2207173"/>
          </a:xfrm>
        </p:spPr>
        <p:txBody>
          <a:bodyPr/>
          <a:lstStyle/>
          <a:p>
            <a:r>
              <a:rPr lang="en-US" smtClean="0"/>
              <a:t>What is a </a:t>
            </a:r>
            <a:r>
              <a:rPr lang="en-US" smtClean="0">
                <a:solidFill>
                  <a:srgbClr val="FF9900"/>
                </a:solidFill>
              </a:rPr>
              <a:t>cookie</a:t>
            </a:r>
            <a:r>
              <a:rPr lang="en-US" smtClean="0"/>
              <a:t>?</a:t>
            </a:r>
          </a:p>
          <a:p>
            <a:pPr lvl="1"/>
            <a:r>
              <a:rPr lang="en-US" smtClean="0"/>
              <a:t>A set of key-value pairs that a web site can store in your browser (example: 'sessionid=12345')</a:t>
            </a:r>
          </a:p>
          <a:p>
            <a:pPr lvl="1"/>
            <a:r>
              <a:rPr lang="en-US" smtClean="0"/>
              <a:t>Created with a Set-Cookie header in the HTTP response</a:t>
            </a:r>
          </a:p>
          <a:p>
            <a:pPr lvl="1"/>
            <a:r>
              <a:rPr lang="en-US" smtClean="0"/>
              <a:t>Browser sends the cookie in all subsequent requests to the same web site until it expires</a:t>
            </a:r>
          </a:p>
          <a:p>
            <a:pPr lvl="1"/>
            <a:endParaRPr lang="en-US"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93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1029" name="Picture 5" descr="C:\Users\Andreas Haeberlen\AppData\Local\Microsoft\Windows\Temporary Internet Files\Content.IE5\D49R5GBN\MP900384683[1].jpg"/>
          <p:cNvPicPr>
            <a:picLocks noChangeAspect="1" noChangeArrowheads="1"/>
          </p:cNvPicPr>
          <p:nvPr/>
        </p:nvPicPr>
        <p:blipFill>
          <a:blip r:embed="rId2" cstate="print"/>
          <a:srcRect/>
          <a:stretch>
            <a:fillRect/>
          </a:stretch>
        </p:blipFill>
        <p:spPr bwMode="auto">
          <a:xfrm>
            <a:off x="6411310" y="451944"/>
            <a:ext cx="2254469" cy="1191648"/>
          </a:xfrm>
          <a:prstGeom prst="rect">
            <a:avLst/>
          </a:prstGeom>
          <a:noFill/>
        </p:spPr>
      </p:pic>
      <p:pic>
        <p:nvPicPr>
          <p:cNvPr id="10" name="Picture 51" descr="MCj04316160000[1]"/>
          <p:cNvPicPr>
            <a:picLocks noChangeAspect="1" noChangeArrowheads="1"/>
          </p:cNvPicPr>
          <p:nvPr/>
        </p:nvPicPr>
        <p:blipFill>
          <a:blip r:embed="rId3" cstate="print"/>
          <a:srcRect/>
          <a:stretch>
            <a:fillRect/>
          </a:stretch>
        </p:blipFill>
        <p:spPr bwMode="auto">
          <a:xfrm>
            <a:off x="1617097" y="2144113"/>
            <a:ext cx="1134991" cy="1135115"/>
          </a:xfrm>
          <a:prstGeom prst="rect">
            <a:avLst/>
          </a:prstGeom>
          <a:noFill/>
          <a:ln w="9525">
            <a:noFill/>
            <a:miter lim="800000"/>
            <a:headEnd/>
            <a:tailEnd/>
          </a:ln>
        </p:spPr>
      </p:pic>
      <p:pic>
        <p:nvPicPr>
          <p:cNvPr id="11" name="Picture 10" descr="feature-logo.png"/>
          <p:cNvPicPr>
            <a:picLocks noChangeAspect="1"/>
          </p:cNvPicPr>
          <p:nvPr/>
        </p:nvPicPr>
        <p:blipFill>
          <a:blip r:embed="rId4" cstate="print"/>
          <a:stretch>
            <a:fillRect/>
          </a:stretch>
        </p:blipFill>
        <p:spPr>
          <a:xfrm>
            <a:off x="6726621" y="2200216"/>
            <a:ext cx="905241" cy="931866"/>
          </a:xfrm>
          <a:prstGeom prst="rect">
            <a:avLst/>
          </a:prstGeom>
        </p:spPr>
      </p:pic>
      <p:cxnSp>
        <p:nvCxnSpPr>
          <p:cNvPr id="17" name="Straight Connector 16"/>
          <p:cNvCxnSpPr/>
          <p:nvPr/>
        </p:nvCxnSpPr>
        <p:spPr bwMode="auto">
          <a:xfrm rot="5400000">
            <a:off x="1408387" y="2816772"/>
            <a:ext cx="271166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a:off x="5136931" y="2756338"/>
            <a:ext cx="283253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Straight Arrow Connector 22"/>
          <p:cNvCxnSpPr/>
          <p:nvPr/>
        </p:nvCxnSpPr>
        <p:spPr bwMode="auto">
          <a:xfrm rot="10800000">
            <a:off x="2774735" y="3815255"/>
            <a:ext cx="3773210"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4" name="TextBox 23"/>
          <p:cNvSpPr txBox="1"/>
          <p:nvPr/>
        </p:nvSpPr>
        <p:spPr>
          <a:xfrm>
            <a:off x="3395715" y="3240199"/>
            <a:ext cx="2558329" cy="584775"/>
          </a:xfrm>
          <a:prstGeom prst="rect">
            <a:avLst/>
          </a:prstGeom>
          <a:noFill/>
        </p:spPr>
        <p:txBody>
          <a:bodyPr wrap="none" rtlCol="0">
            <a:spAutoFit/>
          </a:bodyPr>
          <a:lstStyle/>
          <a:p>
            <a:r>
              <a:rPr lang="en-US" sz="1600" smtClean="0"/>
              <a:t>GET /index.html HTTP/1.1</a:t>
            </a:r>
            <a:br>
              <a:rPr lang="en-US" sz="1600" smtClean="0"/>
            </a:br>
            <a:r>
              <a:rPr lang="en-US" sz="1600" smtClean="0"/>
              <a:t>Cookie: sessionid=12345</a:t>
            </a:r>
            <a:endParaRPr lang="en-US" sz="1600"/>
          </a:p>
        </p:txBody>
      </p:sp>
      <p:grpSp>
        <p:nvGrpSpPr>
          <p:cNvPr id="20" name="Group 19"/>
          <p:cNvGrpSpPr/>
          <p:nvPr/>
        </p:nvGrpSpPr>
        <p:grpSpPr>
          <a:xfrm>
            <a:off x="2764221" y="1916667"/>
            <a:ext cx="3783724" cy="1099802"/>
            <a:chOff x="2764221" y="1916667"/>
            <a:chExt cx="3783724" cy="1099802"/>
          </a:xfrm>
        </p:grpSpPr>
        <p:cxnSp>
          <p:nvCxnSpPr>
            <p:cNvPr id="21" name="Straight Arrow Connector 20"/>
            <p:cNvCxnSpPr/>
            <p:nvPr/>
          </p:nvCxnSpPr>
          <p:spPr bwMode="auto">
            <a:xfrm flipV="1">
              <a:off x="2764221" y="3016468"/>
              <a:ext cx="3783724" cy="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5" name="TextBox 24"/>
            <p:cNvSpPr txBox="1"/>
            <p:nvPr/>
          </p:nvSpPr>
          <p:spPr>
            <a:xfrm>
              <a:off x="3358387" y="1916667"/>
              <a:ext cx="2811667" cy="1077218"/>
            </a:xfrm>
            <a:prstGeom prst="rect">
              <a:avLst/>
            </a:prstGeom>
            <a:noFill/>
          </p:spPr>
          <p:txBody>
            <a:bodyPr wrap="none" rtlCol="0">
              <a:spAutoFit/>
            </a:bodyPr>
            <a:lstStyle/>
            <a:p>
              <a:r>
                <a:rPr lang="en-US" sz="1600" smtClean="0"/>
                <a:t>HTTP/1.1 200 OK</a:t>
              </a:r>
              <a:br>
                <a:rPr lang="en-US" sz="1600" smtClean="0"/>
              </a:br>
              <a:r>
                <a:rPr lang="en-US" sz="1600" smtClean="0"/>
                <a:t>Content-Type: text/html</a:t>
              </a:r>
              <a:br>
                <a:rPr lang="en-US" sz="1600" smtClean="0"/>
              </a:br>
              <a:r>
                <a:rPr lang="en-US" sz="1600" smtClean="0"/>
                <a:t>Set-Cookie: sessionid=12345</a:t>
              </a:r>
              <a:br>
                <a:rPr lang="en-US" sz="1600" smtClean="0"/>
              </a:br>
              <a:r>
                <a:rPr lang="en-US" sz="1600" smtClean="0"/>
                <a:t>... contents of the page ...</a:t>
              </a:r>
              <a:endParaRPr lang="en-US" sz="1600"/>
            </a:p>
          </p:txBody>
        </p:sp>
      </p:grpSp>
      <p:grpSp>
        <p:nvGrpSpPr>
          <p:cNvPr id="19" name="Group 18"/>
          <p:cNvGrpSpPr/>
          <p:nvPr/>
        </p:nvGrpSpPr>
        <p:grpSpPr>
          <a:xfrm>
            <a:off x="2774731" y="1413637"/>
            <a:ext cx="3773216" cy="338554"/>
            <a:chOff x="2774731" y="1413637"/>
            <a:chExt cx="3773216" cy="338554"/>
          </a:xfrm>
        </p:grpSpPr>
        <p:cxnSp>
          <p:nvCxnSpPr>
            <p:cNvPr id="13" name="Straight Arrow Connector 12"/>
            <p:cNvCxnSpPr/>
            <p:nvPr/>
          </p:nvCxnSpPr>
          <p:spPr bwMode="auto">
            <a:xfrm rot="10800000">
              <a:off x="2774731" y="1744717"/>
              <a:ext cx="3773216" cy="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8" name="TextBox 27"/>
            <p:cNvSpPr txBox="1"/>
            <p:nvPr/>
          </p:nvSpPr>
          <p:spPr>
            <a:xfrm>
              <a:off x="3432502" y="1413637"/>
              <a:ext cx="2558328" cy="338554"/>
            </a:xfrm>
            <a:prstGeom prst="rect">
              <a:avLst/>
            </a:prstGeom>
            <a:noFill/>
          </p:spPr>
          <p:txBody>
            <a:bodyPr wrap="none" rtlCol="0">
              <a:spAutoFit/>
            </a:bodyPr>
            <a:lstStyle/>
            <a:p>
              <a:r>
                <a:rPr lang="en-US" sz="1600" smtClean="0"/>
                <a:t>GET /index.html HTTP/1.1</a:t>
              </a:r>
              <a:endParaRPr lang="en-US" sz="1600"/>
            </a:p>
          </p:txBody>
        </p:sp>
      </p:grpSp>
      <p:sp>
        <p:nvSpPr>
          <p:cNvPr id="38" name="TextBox 37"/>
          <p:cNvSpPr txBox="1"/>
          <p:nvPr/>
        </p:nvSpPr>
        <p:spPr>
          <a:xfrm rot="5400000">
            <a:off x="4614271" y="3899339"/>
            <a:ext cx="415499" cy="400110"/>
          </a:xfrm>
          <a:prstGeom prst="rect">
            <a:avLst/>
          </a:prstGeom>
          <a:noFill/>
        </p:spPr>
        <p:txBody>
          <a:bodyPr wrap="none" rtlCol="0">
            <a:spAutoFit/>
          </a:bodyPr>
          <a:lstStyle/>
          <a:p>
            <a:r>
              <a:rPr lang="en-US" smtClean="0"/>
              <a:t>...</a:t>
            </a:r>
            <a:endParaRPr lang="en-US"/>
          </a:p>
        </p:txBody>
      </p:sp>
      <p:sp>
        <p:nvSpPr>
          <p:cNvPr id="22" name="Oval 21"/>
          <p:cNvSpPr/>
          <p:nvPr/>
        </p:nvSpPr>
        <p:spPr bwMode="auto">
          <a:xfrm>
            <a:off x="3394841" y="2438400"/>
            <a:ext cx="1135118" cy="283780"/>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26" name="TextBox 25"/>
          <p:cNvSpPr txBox="1"/>
          <p:nvPr/>
        </p:nvSpPr>
        <p:spPr>
          <a:xfrm>
            <a:off x="1792348" y="3163613"/>
            <a:ext cx="762132" cy="338554"/>
          </a:xfrm>
          <a:prstGeom prst="rect">
            <a:avLst/>
          </a:prstGeom>
          <a:noFill/>
        </p:spPr>
        <p:txBody>
          <a:bodyPr wrap="none" rtlCol="0">
            <a:spAutoFit/>
          </a:bodyPr>
          <a:lstStyle/>
          <a:p>
            <a:r>
              <a:rPr lang="en-US" sz="1600" smtClean="0"/>
              <a:t>Server</a:t>
            </a:r>
            <a:endParaRPr lang="en-US" sz="1600"/>
          </a:p>
        </p:txBody>
      </p:sp>
      <p:sp>
        <p:nvSpPr>
          <p:cNvPr id="27" name="TextBox 26"/>
          <p:cNvSpPr txBox="1"/>
          <p:nvPr/>
        </p:nvSpPr>
        <p:spPr>
          <a:xfrm>
            <a:off x="6606908" y="3053255"/>
            <a:ext cx="1065292" cy="584775"/>
          </a:xfrm>
          <a:prstGeom prst="rect">
            <a:avLst/>
          </a:prstGeom>
          <a:noFill/>
        </p:spPr>
        <p:txBody>
          <a:bodyPr wrap="none" rtlCol="0">
            <a:spAutoFit/>
          </a:bodyPr>
          <a:lstStyle/>
          <a:p>
            <a:r>
              <a:rPr lang="en-US" sz="1600" smtClean="0"/>
              <a:t>Client</a:t>
            </a:r>
            <a:br>
              <a:rPr lang="en-US" sz="1600" smtClean="0"/>
            </a:br>
            <a:r>
              <a:rPr lang="en-US" sz="1600" smtClean="0"/>
              <a:t>(browser)</a:t>
            </a:r>
            <a:endParaRPr lang="en-US" sz="1600"/>
          </a:p>
        </p:txBody>
      </p:sp>
    </p:spTree>
    <p:extLst>
      <p:ext uri="{BB962C8B-B14F-4D97-AF65-F5344CB8AC3E}">
        <p14:creationId xmlns:p14="http://schemas.microsoft.com/office/powerpoint/2010/main" val="14383126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right)">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par>
                          <p:cTn id="41" fill="hold">
                            <p:stCondLst>
                              <p:cond delay="0"/>
                            </p:stCondLst>
                            <p:childTnLst>
                              <p:par>
                                <p:cTn id="42" presetID="1" presetClass="exit" presetSubtype="0" fill="hold" grpId="1" nodeType="afterEffect">
                                  <p:stCondLst>
                                    <p:cond delay="300"/>
                                  </p:stCondLst>
                                  <p:childTnLst>
                                    <p:set>
                                      <p:cBhvr>
                                        <p:cTn id="43" dur="1" fill="hold">
                                          <p:stCondLst>
                                            <p:cond delay="0"/>
                                          </p:stCondLst>
                                        </p:cTn>
                                        <p:tgtEl>
                                          <p:spTgt spid="22"/>
                                        </p:tgtEl>
                                        <p:attrNameLst>
                                          <p:attrName>style.visibility</p:attrName>
                                        </p:attrNameLst>
                                      </p:cBhvr>
                                      <p:to>
                                        <p:strVal val="hidden"/>
                                      </p:to>
                                    </p:set>
                                  </p:childTnLst>
                                </p:cTn>
                              </p:par>
                            </p:childTnLst>
                          </p:cTn>
                        </p:par>
                        <p:par>
                          <p:cTn id="44" fill="hold">
                            <p:stCondLst>
                              <p:cond delay="300"/>
                            </p:stCondLst>
                            <p:childTnLst>
                              <p:par>
                                <p:cTn id="45" presetID="1" presetClass="entr" presetSubtype="0" fill="hold" grpId="2" nodeType="afterEffect">
                                  <p:stCondLst>
                                    <p:cond delay="300"/>
                                  </p:stCondLst>
                                  <p:childTnLst>
                                    <p:set>
                                      <p:cBhvr>
                                        <p:cTn id="46" dur="1" fill="hold">
                                          <p:stCondLst>
                                            <p:cond delay="0"/>
                                          </p:stCondLst>
                                        </p:cTn>
                                        <p:tgtEl>
                                          <p:spTgt spid="22"/>
                                        </p:tgtEl>
                                        <p:attrNameLst>
                                          <p:attrName>style.visibility</p:attrName>
                                        </p:attrNameLst>
                                      </p:cBhvr>
                                      <p:to>
                                        <p:strVal val="visible"/>
                                      </p:to>
                                    </p:set>
                                  </p:childTnLst>
                                </p:cTn>
                              </p:par>
                            </p:childTnLst>
                          </p:cTn>
                        </p:par>
                        <p:par>
                          <p:cTn id="47" fill="hold">
                            <p:stCondLst>
                              <p:cond delay="600"/>
                            </p:stCondLst>
                            <p:childTnLst>
                              <p:par>
                                <p:cTn id="48" presetID="1" presetClass="exit" presetSubtype="0" fill="hold" grpId="3" nodeType="afterEffect">
                                  <p:stCondLst>
                                    <p:cond delay="300"/>
                                  </p:stCondLst>
                                  <p:childTnLst>
                                    <p:set>
                                      <p:cBhvr>
                                        <p:cTn id="49" dur="1" fill="hold">
                                          <p:stCondLst>
                                            <p:cond delay="0"/>
                                          </p:stCondLst>
                                        </p:cTn>
                                        <p:tgtEl>
                                          <p:spTgt spid="22"/>
                                        </p:tgtEl>
                                        <p:attrNameLst>
                                          <p:attrName>style.visibility</p:attrName>
                                        </p:attrNameLst>
                                      </p:cBhvr>
                                      <p:to>
                                        <p:strVal val="hidden"/>
                                      </p:to>
                                    </p:set>
                                  </p:childTnLst>
                                </p:cTn>
                              </p:par>
                            </p:childTnLst>
                          </p:cTn>
                        </p:par>
                        <p:par>
                          <p:cTn id="50" fill="hold">
                            <p:stCondLst>
                              <p:cond delay="900"/>
                            </p:stCondLst>
                            <p:childTnLst>
                              <p:par>
                                <p:cTn id="51" presetID="1" presetClass="entr" presetSubtype="0" fill="hold" grpId="4" nodeType="afterEffect">
                                  <p:stCondLst>
                                    <p:cond delay="30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right)">
                                      <p:cBhvr>
                                        <p:cTn id="57" dur="500"/>
                                        <p:tgtEl>
                                          <p:spTgt spid="24"/>
                                        </p:tgtEl>
                                      </p:cBhvr>
                                    </p:animEffect>
                                  </p:childTnLst>
                                </p:cTn>
                              </p:par>
                              <p:par>
                                <p:cTn id="58" presetID="22" presetClass="entr" presetSubtype="2"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right)">
                                      <p:cBhvr>
                                        <p:cTn id="60" dur="500"/>
                                        <p:tgtEl>
                                          <p:spTgt spid="23"/>
                                        </p:tgtEl>
                                      </p:cBhvr>
                                    </p:animEffec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par>
                          <p:cTn id="64" fill="hold">
                            <p:stCondLst>
                              <p:cond delay="500"/>
                            </p:stCondLst>
                            <p:childTnLst>
                              <p:par>
                                <p:cTn id="65" presetID="1" presetClass="entr" presetSubtype="0" fill="hold" nodeType="after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8" grpId="0"/>
      <p:bldP spid="22" grpId="0" animBg="1"/>
      <p:bldP spid="22" grpId="1" animBg="1"/>
      <p:bldP spid="22" grpId="2" animBg="1"/>
      <p:bldP spid="22" grpId="3" animBg="1"/>
      <p:bldP spid="22" grpId="4" animBg="1"/>
      <p:bldP spid="26" grpId="0"/>
      <p:bldP spid="2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Node solution: express.session</a:t>
            </a:r>
            <a:endParaRPr lang="en-US"/>
          </a:p>
        </p:txBody>
      </p:sp>
      <p:sp>
        <p:nvSpPr>
          <p:cNvPr id="3" name="Content Placeholder 2"/>
          <p:cNvSpPr>
            <a:spLocks noGrp="1"/>
          </p:cNvSpPr>
          <p:nvPr>
            <p:ph idx="1"/>
          </p:nvPr>
        </p:nvSpPr>
        <p:spPr>
          <a:xfrm>
            <a:off x="990599" y="3710152"/>
            <a:ext cx="7890641" cy="2648607"/>
          </a:xfrm>
        </p:spPr>
        <p:txBody>
          <a:bodyPr/>
          <a:lstStyle/>
          <a:p>
            <a:r>
              <a:rPr lang="en-US" smtClean="0"/>
              <a:t>Abstracts away details of session management</a:t>
            </a:r>
          </a:p>
          <a:p>
            <a:pPr lvl="1"/>
            <a:r>
              <a:rPr lang="en-US" smtClean="0"/>
              <a:t>Developer only sees a key-value store</a:t>
            </a:r>
          </a:p>
          <a:p>
            <a:pPr lvl="1"/>
            <a:r>
              <a:rPr lang="en-US" smtClean="0"/>
              <a:t>Behind the scenes, cookies are used to implement it</a:t>
            </a:r>
          </a:p>
          <a:p>
            <a:pPr lvl="1"/>
            <a:r>
              <a:rPr lang="en-US" smtClean="0"/>
              <a:t>State is stored and retrieved via the 'req.session' object</a:t>
            </a:r>
          </a:p>
        </p:txBody>
      </p:sp>
      <p:sp>
        <p:nvSpPr>
          <p:cNvPr id="4" name="Slide Number Placeholder 3"/>
          <p:cNvSpPr>
            <a:spLocks noGrp="1"/>
          </p:cNvSpPr>
          <p:nvPr>
            <p:ph type="sldNum" sz="quarter" idx="10"/>
          </p:nvPr>
        </p:nvSpPr>
        <p:spPr/>
        <p:txBody>
          <a:bodyPr/>
          <a:lstStyle/>
          <a:p>
            <a:fld id="{103F590D-1EE3-4679-BAB2-47D8C4772F51}" type="slidenum">
              <a:rPr lang="en-GB" smtClean="0"/>
              <a:pPr/>
              <a:t>94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259860" y="1692164"/>
            <a:ext cx="7348112" cy="1923603"/>
          </a:xfrm>
          <a:prstGeom prst="rect">
            <a:avLst/>
          </a:prstGeom>
          <a:noFill/>
          <a:ln>
            <a:solidFill>
              <a:schemeClr val="tx1"/>
            </a:solidFill>
          </a:ln>
        </p:spPr>
        <p:txBody>
          <a:bodyPr wrap="square" rtlCol="0">
            <a:spAutoFit/>
          </a:bodyPr>
          <a:lstStyle/>
          <a:p>
            <a:pPr algn="l">
              <a:lnSpc>
                <a:spcPct val="90000"/>
              </a:lnSpc>
              <a:spcBef>
                <a:spcPts val="0"/>
              </a:spcBef>
              <a:buNone/>
            </a:pPr>
            <a:r>
              <a:rPr lang="en-US" sz="1200" b="1" dirty="0" err="1">
                <a:latin typeface="Consolas"/>
                <a:cs typeface="Consolas"/>
              </a:rPr>
              <a:t>var</a:t>
            </a:r>
            <a:r>
              <a:rPr lang="en-US" sz="1200" b="1" dirty="0">
                <a:latin typeface="Consolas"/>
                <a:cs typeface="Consolas"/>
              </a:rPr>
              <a:t> </a:t>
            </a:r>
            <a:r>
              <a:rPr lang="en-US" sz="1200" b="1" dirty="0" err="1">
                <a:latin typeface="Consolas"/>
                <a:cs typeface="Consolas"/>
              </a:rPr>
              <a:t>cookieParser</a:t>
            </a:r>
            <a:r>
              <a:rPr lang="en-US" sz="1200" b="1" dirty="0">
                <a:latin typeface="Consolas"/>
                <a:cs typeface="Consolas"/>
              </a:rPr>
              <a:t> = require('cookie-parser'</a:t>
            </a:r>
            <a:r>
              <a:rPr lang="en-US" sz="1200" b="1" dirty="0" smtClean="0">
                <a:latin typeface="Consolas"/>
                <a:cs typeface="Consolas"/>
              </a:rPr>
              <a:t>)</a:t>
            </a:r>
          </a:p>
          <a:p>
            <a:pPr algn="l">
              <a:lnSpc>
                <a:spcPct val="90000"/>
              </a:lnSpc>
              <a:spcBef>
                <a:spcPts val="0"/>
              </a:spcBef>
              <a:buNone/>
            </a:pPr>
            <a:r>
              <a:rPr lang="en-US" sz="1200" b="1" dirty="0" err="1">
                <a:latin typeface="Consolas"/>
                <a:cs typeface="Consolas"/>
              </a:rPr>
              <a:t>var</a:t>
            </a:r>
            <a:r>
              <a:rPr lang="en-US" sz="1200" b="1" dirty="0">
                <a:latin typeface="Consolas"/>
                <a:cs typeface="Consolas"/>
              </a:rPr>
              <a:t> session = require('express-session')</a:t>
            </a:r>
            <a:endParaRPr lang="en-US" sz="1200" b="1" dirty="0" smtClean="0">
              <a:latin typeface="Consolas"/>
              <a:cs typeface="Consolas"/>
            </a:endParaRPr>
          </a:p>
          <a:p>
            <a:pPr algn="l">
              <a:lnSpc>
                <a:spcPct val="90000"/>
              </a:lnSpc>
              <a:spcBef>
                <a:spcPts val="0"/>
              </a:spcBef>
              <a:buNone/>
            </a:pPr>
            <a:r>
              <a:rPr lang="en-US" sz="1200" b="1" dirty="0" err="1" smtClean="0">
                <a:latin typeface="Consolas"/>
                <a:cs typeface="Consolas"/>
              </a:rPr>
              <a:t>app.use</a:t>
            </a:r>
            <a:r>
              <a:rPr lang="en-US" sz="1200" b="1" dirty="0" smtClean="0">
                <a:latin typeface="Consolas"/>
                <a:cs typeface="Consolas"/>
              </a:rPr>
              <a:t>(</a:t>
            </a:r>
            <a:r>
              <a:rPr lang="en-US" sz="1200" b="1" dirty="0" err="1" smtClean="0">
                <a:latin typeface="Consolas"/>
                <a:cs typeface="Consolas"/>
              </a:rPr>
              <a:t>cookieParser</a:t>
            </a:r>
            <a:r>
              <a:rPr lang="en-US" sz="1200" b="1" dirty="0" smtClean="0">
                <a:latin typeface="Consolas"/>
                <a:cs typeface="Consolas"/>
              </a:rPr>
              <a:t>());</a:t>
            </a:r>
          </a:p>
          <a:p>
            <a:pPr algn="l">
              <a:lnSpc>
                <a:spcPct val="90000"/>
              </a:lnSpc>
              <a:spcBef>
                <a:spcPts val="0"/>
              </a:spcBef>
              <a:buNone/>
            </a:pPr>
            <a:r>
              <a:rPr lang="en-US" sz="1200" b="1" dirty="0" err="1" smtClean="0">
                <a:latin typeface="Consolas"/>
                <a:cs typeface="Consolas"/>
              </a:rPr>
              <a:t>app.use</a:t>
            </a:r>
            <a:r>
              <a:rPr lang="en-US" sz="1200" b="1" dirty="0" smtClean="0">
                <a:latin typeface="Consolas"/>
                <a:cs typeface="Consolas"/>
              </a:rPr>
              <a:t>(</a:t>
            </a:r>
            <a:r>
              <a:rPr lang="en-US" sz="1200" b="1" dirty="0" smtClean="0">
                <a:solidFill>
                  <a:srgbClr val="33CC33"/>
                </a:solidFill>
                <a:latin typeface="Consolas"/>
                <a:cs typeface="Consolas"/>
              </a:rPr>
              <a:t>session</a:t>
            </a:r>
            <a:r>
              <a:rPr lang="en-US" sz="1200" b="1" dirty="0" smtClean="0">
                <a:latin typeface="Consolas"/>
                <a:cs typeface="Consolas"/>
              </a:rPr>
              <a:t>({secret: '</a:t>
            </a:r>
            <a:r>
              <a:rPr lang="en-US" sz="1200" b="1" dirty="0" err="1" smtClean="0">
                <a:latin typeface="Consolas"/>
                <a:cs typeface="Consolas"/>
              </a:rPr>
              <a:t>thisIsMySecret</a:t>
            </a:r>
            <a:r>
              <a:rPr lang="en-US" sz="1200" b="1" dirty="0" smtClean="0">
                <a:latin typeface="Consolas"/>
                <a:cs typeface="Consolas"/>
              </a:rPr>
              <a:t>'});</a:t>
            </a:r>
          </a:p>
          <a:p>
            <a:pPr algn="l">
              <a:lnSpc>
                <a:spcPct val="90000"/>
              </a:lnSpc>
              <a:spcBef>
                <a:spcPts val="0"/>
              </a:spcBef>
              <a:buNone/>
            </a:pPr>
            <a:r>
              <a:rPr lang="en-US" sz="1200" b="1" dirty="0" smtClean="0">
                <a:latin typeface="Consolas"/>
                <a:cs typeface="Consolas"/>
              </a:rPr>
              <a:t>...</a:t>
            </a:r>
          </a:p>
          <a:p>
            <a:pPr algn="l">
              <a:lnSpc>
                <a:spcPct val="90000"/>
              </a:lnSpc>
              <a:spcBef>
                <a:spcPts val="0"/>
              </a:spcBef>
              <a:buNone/>
            </a:pPr>
            <a:r>
              <a:rPr lang="en-US" sz="1200" b="1" dirty="0" err="1" smtClean="0">
                <a:latin typeface="Consolas"/>
                <a:cs typeface="Consolas"/>
              </a:rPr>
              <a:t>app.get</a:t>
            </a:r>
            <a:r>
              <a:rPr lang="en-US" sz="1200" b="1" dirty="0" smtClean="0">
                <a:latin typeface="Consolas"/>
                <a:cs typeface="Consolas"/>
              </a:rPr>
              <a:t>('/test', function(</a:t>
            </a:r>
            <a:r>
              <a:rPr lang="en-US" sz="1200" b="1" dirty="0" err="1" smtClean="0">
                <a:latin typeface="Consolas"/>
                <a:cs typeface="Consolas"/>
              </a:rPr>
              <a:t>req</a:t>
            </a:r>
            <a:r>
              <a:rPr lang="en-US" sz="1200" b="1" dirty="0" smtClean="0">
                <a:latin typeface="Consolas"/>
                <a:cs typeface="Consolas"/>
              </a:rPr>
              <a:t>, res) {</a:t>
            </a:r>
            <a:br>
              <a:rPr lang="en-US" sz="1200" b="1" dirty="0" smtClean="0">
                <a:latin typeface="Consolas"/>
                <a:cs typeface="Consolas"/>
              </a:rPr>
            </a:br>
            <a:r>
              <a:rPr lang="en-US" sz="1200" b="1" dirty="0" smtClean="0">
                <a:latin typeface="Consolas"/>
                <a:cs typeface="Consolas"/>
              </a:rPr>
              <a:t>  if (</a:t>
            </a:r>
            <a:r>
              <a:rPr lang="en-US" sz="1200" b="1" dirty="0" err="1" smtClean="0">
                <a:solidFill>
                  <a:srgbClr val="33CC33"/>
                </a:solidFill>
                <a:latin typeface="Consolas"/>
                <a:cs typeface="Consolas"/>
              </a:rPr>
              <a:t>req.session</a:t>
            </a:r>
            <a:r>
              <a:rPr lang="en-US" sz="1200" b="1" dirty="0" err="1" smtClean="0">
                <a:latin typeface="Consolas"/>
                <a:cs typeface="Consolas"/>
              </a:rPr>
              <a:t>.lastPage</a:t>
            </a:r>
            <a:r>
              <a:rPr lang="en-US" sz="1200" b="1" dirty="0" smtClean="0">
                <a:latin typeface="Consolas"/>
                <a:cs typeface="Consolas"/>
              </a:rPr>
              <a:t>)</a:t>
            </a:r>
          </a:p>
          <a:p>
            <a:pPr algn="l">
              <a:lnSpc>
                <a:spcPct val="90000"/>
              </a:lnSpc>
              <a:spcBef>
                <a:spcPts val="0"/>
              </a:spcBef>
              <a:buNone/>
            </a:pPr>
            <a:r>
              <a:rPr lang="en-US" sz="1200" b="1" dirty="0" smtClean="0">
                <a:latin typeface="Consolas"/>
                <a:cs typeface="Consolas"/>
              </a:rPr>
              <a:t>    </a:t>
            </a:r>
            <a:r>
              <a:rPr lang="en-US" sz="1200" b="1" dirty="0" err="1" smtClean="0">
                <a:latin typeface="Consolas"/>
                <a:cs typeface="Consolas"/>
              </a:rPr>
              <a:t>req.write</a:t>
            </a:r>
            <a:r>
              <a:rPr lang="en-US" sz="1200" b="1" dirty="0" smtClean="0">
                <a:latin typeface="Consolas"/>
                <a:cs typeface="Consolas"/>
              </a:rPr>
              <a:t>('Last page was: '+</a:t>
            </a:r>
            <a:r>
              <a:rPr lang="en-US" sz="1200" b="1" dirty="0" err="1" smtClean="0">
                <a:latin typeface="Consolas"/>
                <a:cs typeface="Consolas"/>
              </a:rPr>
              <a:t>req.session.lastPage</a:t>
            </a:r>
            <a:r>
              <a:rPr lang="en-US" sz="1200" b="1" dirty="0" smtClean="0">
                <a:latin typeface="Consolas"/>
                <a:cs typeface="Consolas"/>
              </a:rPr>
              <a:t>);</a:t>
            </a:r>
            <a:br>
              <a:rPr lang="en-US" sz="1200" b="1" dirty="0" smtClean="0">
                <a:latin typeface="Consolas"/>
                <a:cs typeface="Consolas"/>
              </a:rPr>
            </a:br>
            <a:r>
              <a:rPr lang="en-US" sz="1200" b="1" dirty="0" smtClean="0">
                <a:latin typeface="Consolas"/>
                <a:cs typeface="Consolas"/>
              </a:rPr>
              <a:t>  </a:t>
            </a:r>
            <a:r>
              <a:rPr lang="en-US" sz="1200" b="1" dirty="0" err="1" smtClean="0">
                <a:solidFill>
                  <a:srgbClr val="33CC33"/>
                </a:solidFill>
                <a:latin typeface="Consolas"/>
                <a:cs typeface="Consolas"/>
              </a:rPr>
              <a:t>req.session</a:t>
            </a:r>
            <a:r>
              <a:rPr lang="en-US" sz="1200" b="1" dirty="0" err="1" smtClean="0">
                <a:latin typeface="Consolas"/>
                <a:cs typeface="Consolas"/>
              </a:rPr>
              <a:t>.lastPage</a:t>
            </a:r>
            <a:r>
              <a:rPr lang="en-US" sz="1200" b="1" dirty="0" smtClean="0">
                <a:latin typeface="Consolas"/>
                <a:cs typeface="Consolas"/>
              </a:rPr>
              <a:t> = '/test';</a:t>
            </a:r>
          </a:p>
          <a:p>
            <a:pPr algn="l">
              <a:lnSpc>
                <a:spcPct val="90000"/>
              </a:lnSpc>
              <a:spcBef>
                <a:spcPts val="0"/>
              </a:spcBef>
              <a:buNone/>
            </a:pPr>
            <a:r>
              <a:rPr lang="en-US" sz="1200" b="1" dirty="0" smtClean="0">
                <a:latin typeface="Consolas"/>
                <a:cs typeface="Consolas"/>
              </a:rPr>
              <a:t>  </a:t>
            </a:r>
            <a:r>
              <a:rPr lang="en-US" sz="1200" b="1" dirty="0" err="1" smtClean="0">
                <a:latin typeface="Consolas"/>
                <a:cs typeface="Consolas"/>
              </a:rPr>
              <a:t>req.send</a:t>
            </a:r>
            <a:r>
              <a:rPr lang="en-US" sz="1200" b="1" dirty="0" smtClean="0">
                <a:latin typeface="Consolas"/>
                <a:cs typeface="Consolas"/>
              </a:rPr>
              <a:t>('This is a test.');</a:t>
            </a:r>
          </a:p>
          <a:p>
            <a:pPr algn="l">
              <a:lnSpc>
                <a:spcPct val="90000"/>
              </a:lnSpc>
              <a:spcBef>
                <a:spcPts val="0"/>
              </a:spcBef>
              <a:buNone/>
            </a:pPr>
            <a:r>
              <a:rPr lang="en-US" sz="1200" b="1" dirty="0" smtClean="0">
                <a:latin typeface="Consolas"/>
                <a:cs typeface="Consolas"/>
              </a:rPr>
              <a:t>}</a:t>
            </a:r>
          </a:p>
        </p:txBody>
      </p:sp>
    </p:spTree>
    <p:extLst>
      <p:ext uri="{BB962C8B-B14F-4D97-AF65-F5344CB8AC3E}">
        <p14:creationId xmlns:p14="http://schemas.microsoft.com/office/powerpoint/2010/main" val="32371018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few more words on cookies</a:t>
            </a:r>
            <a:endParaRPr lang="en-US"/>
          </a:p>
        </p:txBody>
      </p:sp>
      <p:sp>
        <p:nvSpPr>
          <p:cNvPr id="3" name="Content Placeholder 2"/>
          <p:cNvSpPr>
            <a:spLocks noGrp="1"/>
          </p:cNvSpPr>
          <p:nvPr>
            <p:ph idx="1"/>
          </p:nvPr>
        </p:nvSpPr>
        <p:spPr>
          <a:xfrm>
            <a:off x="990600" y="3226676"/>
            <a:ext cx="7772400" cy="2964574"/>
          </a:xfrm>
        </p:spPr>
        <p:txBody>
          <a:bodyPr/>
          <a:lstStyle/>
          <a:p>
            <a:r>
              <a:rPr lang="en-US" smtClean="0"/>
              <a:t>Each cookie can have several attributes:</a:t>
            </a:r>
          </a:p>
          <a:p>
            <a:pPr lvl="1"/>
            <a:r>
              <a:rPr lang="en-US" smtClean="0"/>
              <a:t>An expiration date</a:t>
            </a:r>
          </a:p>
          <a:p>
            <a:pPr lvl="2"/>
            <a:r>
              <a:rPr lang="en-US" smtClean="0"/>
              <a:t>If not specified, defaults to end of current session </a:t>
            </a:r>
          </a:p>
          <a:p>
            <a:pPr lvl="1"/>
            <a:r>
              <a:rPr lang="en-US" smtClean="0"/>
              <a:t>A domain and a path</a:t>
            </a:r>
          </a:p>
          <a:p>
            <a:r>
              <a:rPr lang="en-US" smtClean="0"/>
              <a:t>Browser only sends the cookies whose path and domain match the requested page</a:t>
            </a:r>
          </a:p>
          <a:p>
            <a:pPr lvl="1"/>
            <a:r>
              <a:rPr lang="en-US" smtClean="0"/>
              <a:t>Why this restriction?</a:t>
            </a:r>
          </a:p>
          <a:p>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95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786777" y="1429408"/>
            <a:ext cx="5825232" cy="1569660"/>
          </a:xfrm>
          <a:prstGeom prst="rect">
            <a:avLst/>
          </a:prstGeom>
          <a:noFill/>
          <a:ln>
            <a:solidFill>
              <a:schemeClr val="tx1"/>
            </a:solidFill>
          </a:ln>
        </p:spPr>
        <p:txBody>
          <a:bodyPr wrap="none" rtlCol="0">
            <a:spAutoFit/>
          </a:bodyPr>
          <a:lstStyle/>
          <a:p>
            <a:pPr algn="l"/>
            <a:r>
              <a:rPr lang="en-US" sz="1600" b="1" dirty="0" smtClean="0">
                <a:latin typeface="Consolas"/>
                <a:cs typeface="Consolas"/>
              </a:rPr>
              <a:t>...</a:t>
            </a:r>
            <a:br>
              <a:rPr lang="en-US" sz="1600" b="1" dirty="0" smtClean="0">
                <a:latin typeface="Consolas"/>
                <a:cs typeface="Consolas"/>
              </a:rPr>
            </a:br>
            <a:r>
              <a:rPr lang="en-US" sz="1600" b="1" dirty="0" smtClean="0">
                <a:latin typeface="Consolas"/>
                <a:cs typeface="Consolas"/>
              </a:rPr>
              <a:t>Set-Cookie: </a:t>
            </a:r>
            <a:r>
              <a:rPr lang="en-US" sz="1600" b="1" dirty="0" err="1" smtClean="0">
                <a:latin typeface="Consolas"/>
                <a:cs typeface="Consolas"/>
              </a:rPr>
              <a:t>sessionid</a:t>
            </a:r>
            <a:r>
              <a:rPr lang="en-US" sz="1600" b="1" dirty="0" smtClean="0">
                <a:latin typeface="Consolas"/>
                <a:cs typeface="Consolas"/>
              </a:rPr>
              <a:t>=12345; </a:t>
            </a:r>
            <a:br>
              <a:rPr lang="en-US" sz="1600" b="1" dirty="0" smtClean="0">
                <a:latin typeface="Consolas"/>
                <a:cs typeface="Consolas"/>
              </a:rPr>
            </a:br>
            <a:r>
              <a:rPr lang="en-US" sz="1600" b="1" dirty="0" smtClean="0">
                <a:latin typeface="Consolas"/>
                <a:cs typeface="Consolas"/>
              </a:rPr>
              <a:t>            expires=Tue, 02-Nov-2010 23:59:59 GMT; </a:t>
            </a:r>
            <a:br>
              <a:rPr lang="en-US" sz="1600" b="1" dirty="0" smtClean="0">
                <a:latin typeface="Consolas"/>
                <a:cs typeface="Consolas"/>
              </a:rPr>
            </a:br>
            <a:r>
              <a:rPr lang="en-US" sz="1600" b="1" dirty="0" smtClean="0">
                <a:latin typeface="Consolas"/>
                <a:cs typeface="Consolas"/>
              </a:rPr>
              <a:t>            path=/; </a:t>
            </a:r>
            <a:br>
              <a:rPr lang="en-US" sz="1600" b="1" dirty="0" smtClean="0">
                <a:latin typeface="Consolas"/>
                <a:cs typeface="Consolas"/>
              </a:rPr>
            </a:br>
            <a:r>
              <a:rPr lang="en-US" sz="1600" b="1" dirty="0" smtClean="0">
                <a:latin typeface="Consolas"/>
                <a:cs typeface="Consolas"/>
              </a:rPr>
              <a:t>            domain=.</a:t>
            </a:r>
            <a:r>
              <a:rPr lang="en-US" sz="1600" b="1" dirty="0" err="1" smtClean="0">
                <a:latin typeface="Consolas"/>
                <a:cs typeface="Consolas"/>
              </a:rPr>
              <a:t>mkse.net</a:t>
            </a:r>
            <a:r>
              <a:rPr lang="en-US" sz="1600" b="1" dirty="0" smtClean="0">
                <a:latin typeface="Consolas"/>
                <a:cs typeface="Consolas"/>
              </a:rPr>
              <a:t/>
            </a:r>
            <a:br>
              <a:rPr lang="en-US" sz="1600" b="1" dirty="0" smtClean="0">
                <a:latin typeface="Consolas"/>
                <a:cs typeface="Consolas"/>
              </a:rPr>
            </a:br>
            <a:r>
              <a:rPr lang="en-US" sz="1600" b="1" dirty="0" smtClean="0">
                <a:latin typeface="Consolas"/>
                <a:cs typeface="Consolas"/>
              </a:rPr>
              <a:t>...</a:t>
            </a:r>
            <a:endParaRPr lang="en-US" sz="1600" b="1" dirty="0">
              <a:latin typeface="Consolas"/>
              <a:cs typeface="Consolas"/>
            </a:endParaRPr>
          </a:p>
        </p:txBody>
      </p:sp>
    </p:spTree>
    <p:extLst>
      <p:ext uri="{BB962C8B-B14F-4D97-AF65-F5344CB8AC3E}">
        <p14:creationId xmlns:p14="http://schemas.microsoft.com/office/powerpoint/2010/main" val="216467482"/>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cookies being used for?</a:t>
            </a:r>
            <a:endParaRPr lang="en-US"/>
          </a:p>
        </p:txBody>
      </p:sp>
      <p:sp>
        <p:nvSpPr>
          <p:cNvPr id="3" name="Content Placeholder 2"/>
          <p:cNvSpPr>
            <a:spLocks noGrp="1"/>
          </p:cNvSpPr>
          <p:nvPr>
            <p:ph idx="1"/>
          </p:nvPr>
        </p:nvSpPr>
        <p:spPr/>
        <p:txBody>
          <a:bodyPr/>
          <a:lstStyle/>
          <a:p>
            <a:r>
              <a:rPr lang="en-US" smtClean="0"/>
              <a:t>Many useful things:</a:t>
            </a:r>
          </a:p>
          <a:p>
            <a:pPr lvl="1"/>
            <a:r>
              <a:rPr lang="en-US" smtClean="0"/>
              <a:t>Convenient session management (compare: URL rewriting)</a:t>
            </a:r>
          </a:p>
          <a:p>
            <a:pPr lvl="1"/>
            <a:r>
              <a:rPr lang="en-US" smtClean="0"/>
              <a:t>Remembering user preferences on web sites</a:t>
            </a:r>
          </a:p>
          <a:p>
            <a:pPr lvl="1"/>
            <a:r>
              <a:rPr lang="en-US" smtClean="0"/>
              <a:t>Storing contents of shopping carts etc.</a:t>
            </a:r>
          </a:p>
          <a:p>
            <a:pPr lvl="1"/>
            <a:endParaRPr lang="en-US" smtClean="0"/>
          </a:p>
          <a:p>
            <a:r>
              <a:rPr lang="en-US" smtClean="0"/>
              <a:t>Some problematic things:</a:t>
            </a:r>
          </a:p>
          <a:p>
            <a:pPr lvl="1"/>
            <a:r>
              <a:rPr lang="en-US" smtClean="0"/>
              <a:t>Storing sensitive information (e.g., passwords)</a:t>
            </a:r>
          </a:p>
          <a:p>
            <a:pPr lvl="1"/>
            <a:r>
              <a:rPr lang="en-US" smtClean="0"/>
              <a:t>Tracking users across sessions &amp; across different web sites to gather information about them</a:t>
            </a:r>
          </a:p>
        </p:txBody>
      </p:sp>
      <p:sp>
        <p:nvSpPr>
          <p:cNvPr id="4" name="Slide Number Placeholder 3"/>
          <p:cNvSpPr>
            <a:spLocks noGrp="1"/>
          </p:cNvSpPr>
          <p:nvPr>
            <p:ph type="sldNum" sz="quarter" idx="10"/>
          </p:nvPr>
        </p:nvSpPr>
        <p:spPr/>
        <p:txBody>
          <a:bodyPr/>
          <a:lstStyle/>
          <a:p>
            <a:fld id="{103F590D-1EE3-4679-BAB2-47D8C4772F51}" type="slidenum">
              <a:rPr lang="en-GB" smtClean="0"/>
              <a:pPr/>
              <a:t>96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1207215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DoubleClick cookie</a:t>
            </a:r>
            <a:endParaRPr lang="en-US"/>
          </a:p>
        </p:txBody>
      </p:sp>
      <p:sp>
        <p:nvSpPr>
          <p:cNvPr id="3" name="Content Placeholder 2"/>
          <p:cNvSpPr>
            <a:spLocks noGrp="1"/>
          </p:cNvSpPr>
          <p:nvPr>
            <p:ph idx="1"/>
          </p:nvPr>
        </p:nvSpPr>
        <p:spPr>
          <a:xfrm>
            <a:off x="990600" y="4456385"/>
            <a:ext cx="7772400" cy="1849821"/>
          </a:xfrm>
        </p:spPr>
        <p:txBody>
          <a:bodyPr/>
          <a:lstStyle/>
          <a:p>
            <a:r>
              <a:rPr lang="en-US" smtClean="0"/>
              <a:t>Used by the Google Display Network</a:t>
            </a:r>
          </a:p>
          <a:p>
            <a:pPr lvl="1"/>
            <a:r>
              <a:rPr lang="en-US" smtClean="0"/>
              <a:t>DoubleClick used to be its own company, but was acquired by Google in 2008 (for $3.1 billion)</a:t>
            </a:r>
          </a:p>
          <a:p>
            <a:r>
              <a:rPr lang="en-US" smtClean="0"/>
              <a:t>Tracks users across different visited sites</a:t>
            </a:r>
          </a:p>
          <a:p>
            <a:pPr lvl="1"/>
            <a:r>
              <a:rPr lang="en-US" smtClean="0"/>
              <a:t>Associates browser with 'relevant interest categories'</a:t>
            </a:r>
          </a:p>
          <a:p>
            <a:pPr lvl="1"/>
            <a:endParaRPr lang="en-US" smtClean="0"/>
          </a:p>
          <a:p>
            <a:pPr lvl="1"/>
            <a:endParaRPr lang="en-US" smtClean="0"/>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97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439917" y="1397875"/>
            <a:ext cx="7178566" cy="2869325"/>
          </a:xfrm>
          <a:prstGeom prst="rect">
            <a:avLst/>
          </a:prstGeom>
          <a:noFill/>
        </p:spPr>
        <p:txBody>
          <a:bodyPr wrap="square" rtlCol="0">
            <a:noAutofit/>
          </a:bodyPr>
          <a:lstStyle/>
          <a:p>
            <a:pPr algn="l"/>
            <a:r>
              <a:rPr lang="en-US" sz="1400" smtClean="0"/>
              <a:t>For the Google Display Network, we serve ads based on the content of the site you view. For example, if you visit a gardening site, ads on that site may be related to gardening. In addition, we may serve ads based on your interests. As you browse websites that have partnered with us or Google sites using the DoubleClick cookie, such as YouTube, Google may place the DoubleClick cookie in your browser to understand the types of pages visited or content that you viewed. Based on this information, Google associates your browser with relevant interest categories and uses these categories to show interest-based ads. For example, if you frequently visit travel websites, Google may show more ads related to travel. Google can also use the types of pages that you have visited or content that you have viewed to infer your gender and the age category you belong to. For example, If the sites that you visit have a majority of female visitors (based on aggregated survey data on site visitation), we may associate your cookie with the female demographic category.</a:t>
            </a:r>
            <a:endParaRPr lang="en-US" sz="1400"/>
          </a:p>
        </p:txBody>
      </p:sp>
      <p:sp>
        <p:nvSpPr>
          <p:cNvPr id="7" name="TextBox 6"/>
          <p:cNvSpPr txBox="1"/>
          <p:nvPr/>
        </p:nvSpPr>
        <p:spPr>
          <a:xfrm>
            <a:off x="4986764" y="4004441"/>
            <a:ext cx="3685496" cy="276999"/>
          </a:xfrm>
          <a:prstGeom prst="rect">
            <a:avLst/>
          </a:prstGeom>
          <a:noFill/>
        </p:spPr>
        <p:txBody>
          <a:bodyPr wrap="none" rtlCol="0">
            <a:spAutoFit/>
          </a:bodyPr>
          <a:lstStyle/>
          <a:p>
            <a:r>
              <a:rPr lang="en-US" sz="1200" smtClean="0"/>
              <a:t>(Source: http://www.google.com/privacy_ads.html)</a:t>
            </a:r>
            <a:endParaRPr lang="en-US" sz="1200"/>
          </a:p>
        </p:txBody>
      </p:sp>
      <p:sp>
        <p:nvSpPr>
          <p:cNvPr id="8" name="Rectangle 7"/>
          <p:cNvSpPr/>
          <p:nvPr/>
        </p:nvSpPr>
        <p:spPr bwMode="auto">
          <a:xfrm>
            <a:off x="1512326" y="2308495"/>
            <a:ext cx="6690711" cy="213032"/>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0" name="Rectangle 9"/>
          <p:cNvSpPr/>
          <p:nvPr/>
        </p:nvSpPr>
        <p:spPr bwMode="auto">
          <a:xfrm>
            <a:off x="1509551" y="2521855"/>
            <a:ext cx="6825343" cy="213032"/>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1" name="Rectangle 10"/>
          <p:cNvSpPr/>
          <p:nvPr/>
        </p:nvSpPr>
        <p:spPr bwMode="auto">
          <a:xfrm>
            <a:off x="1506778" y="2729672"/>
            <a:ext cx="3630487" cy="213032"/>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2" name="Rectangle 11"/>
          <p:cNvSpPr/>
          <p:nvPr/>
        </p:nvSpPr>
        <p:spPr bwMode="auto">
          <a:xfrm>
            <a:off x="4301895" y="3344298"/>
            <a:ext cx="3133886" cy="263062"/>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24235626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10" grpId="0" animBg="1"/>
      <p:bldP spid="11" grpId="0" animBg="1"/>
      <p:bldP spid="1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Cookie management in the browser</a:t>
            </a:r>
            <a:endParaRPr lang="en-US"/>
          </a:p>
        </p:txBody>
      </p:sp>
      <p:sp>
        <p:nvSpPr>
          <p:cNvPr id="3" name="Content Placeholder 2"/>
          <p:cNvSpPr>
            <a:spLocks noGrp="1"/>
          </p:cNvSpPr>
          <p:nvPr>
            <p:ph idx="1"/>
          </p:nvPr>
        </p:nvSpPr>
        <p:spPr>
          <a:xfrm>
            <a:off x="990598" y="5360275"/>
            <a:ext cx="8153401" cy="1167305"/>
          </a:xfrm>
        </p:spPr>
        <p:txBody>
          <a:bodyPr/>
          <a:lstStyle/>
          <a:p>
            <a:r>
              <a:rPr lang="en-US" sz="2000" dirty="0" smtClean="0"/>
              <a:t>Firefox: Tools/Options/Privacy/Show Cookies</a:t>
            </a:r>
          </a:p>
          <a:p>
            <a:r>
              <a:rPr lang="en-US" sz="2000" dirty="0" smtClean="0"/>
              <a:t>Chrome: Settings/Privacy/Content settings/All cookies and site data</a:t>
            </a:r>
            <a:endParaRPr lang="en-US" sz="2000"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98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7" name="Picture 6"/>
          <p:cNvPicPr>
            <a:picLocks noChangeAspect="1"/>
          </p:cNvPicPr>
          <p:nvPr/>
        </p:nvPicPr>
        <p:blipFill>
          <a:blip r:embed="rId2"/>
          <a:stretch>
            <a:fillRect/>
          </a:stretch>
        </p:blipFill>
        <p:spPr>
          <a:xfrm>
            <a:off x="2462706" y="1417072"/>
            <a:ext cx="4205888" cy="4023856"/>
          </a:xfrm>
          <a:prstGeom prst="rect">
            <a:avLst/>
          </a:prstGeom>
        </p:spPr>
      </p:pic>
    </p:spTree>
    <p:extLst>
      <p:ext uri="{BB962C8B-B14F-4D97-AF65-F5344CB8AC3E}">
        <p14:creationId xmlns:p14="http://schemas.microsoft.com/office/powerpoint/2010/main" val="2455380659"/>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Evercookie</a:t>
            </a:r>
            <a:endParaRPr lang="en-US"/>
          </a:p>
        </p:txBody>
      </p:sp>
      <p:sp>
        <p:nvSpPr>
          <p:cNvPr id="3" name="Content Placeholder 2"/>
          <p:cNvSpPr>
            <a:spLocks noGrp="1"/>
          </p:cNvSpPr>
          <p:nvPr>
            <p:ph idx="1"/>
          </p:nvPr>
        </p:nvSpPr>
        <p:spPr>
          <a:xfrm>
            <a:off x="990600" y="1423978"/>
            <a:ext cx="7772400" cy="4656740"/>
          </a:xfrm>
        </p:spPr>
        <p:txBody>
          <a:bodyPr/>
          <a:lstStyle/>
          <a:p>
            <a:r>
              <a:rPr lang="en-US" smtClean="0"/>
              <a:t>Arms race:</a:t>
            </a:r>
          </a:p>
          <a:p>
            <a:pPr lvl="1"/>
            <a:r>
              <a:rPr lang="en-US" smtClean="0"/>
              <a:t>Advertisers want to track users</a:t>
            </a:r>
          </a:p>
          <a:p>
            <a:pPr lvl="1"/>
            <a:r>
              <a:rPr lang="en-US" smtClean="0"/>
              <a:t>Privacy-conscious users do not want to be tracked</a:t>
            </a:r>
          </a:p>
          <a:p>
            <a:r>
              <a:rPr lang="en-US" smtClean="0"/>
              <a:t>What if users simply delete cookies?</a:t>
            </a:r>
          </a:p>
          <a:p>
            <a:pPr lvl="1"/>
            <a:r>
              <a:rPr lang="en-US" smtClean="0"/>
              <a:t>Most browsers offer convenient dialogs and/or plugins</a:t>
            </a:r>
          </a:p>
          <a:p>
            <a:pPr lvl="1"/>
            <a:r>
              <a:rPr lang="en-US" smtClean="0"/>
              <a:t>But: Cookies are not the only way to store data in browsers</a:t>
            </a:r>
          </a:p>
          <a:p>
            <a:r>
              <a:rPr lang="en-US" smtClean="0"/>
              <a:t>Recent development: The 'evercookie'</a:t>
            </a:r>
          </a:p>
          <a:p>
            <a:pPr lvl="1"/>
            <a:r>
              <a:rPr lang="en-US" smtClean="0"/>
              <a:t>Stores cookie in eight separate ways: HTTP cookies, Flash cookies, force-cached PNGs, web history (!), HTML5 session storage, HTML5 local storage, HTML5 global storage, HTML5 database storage</a:t>
            </a:r>
          </a:p>
          <a:p>
            <a:pPr lvl="1"/>
            <a:r>
              <a:rPr lang="en-US" smtClean="0"/>
              <a:t>If any of the eight survives, it recreates the others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99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583844" y="6232634"/>
            <a:ext cx="6161046" cy="338554"/>
          </a:xfrm>
          <a:prstGeom prst="rect">
            <a:avLst/>
          </a:prstGeom>
          <a:noFill/>
        </p:spPr>
        <p:txBody>
          <a:bodyPr wrap="none" rtlCol="0">
            <a:spAutoFit/>
          </a:bodyPr>
          <a:lstStyle/>
          <a:p>
            <a:pPr marL="0" lvl="1"/>
            <a:r>
              <a:rPr lang="en-US" sz="1600" smtClean="0"/>
              <a:t>http://www.schneier.com/blog/archives/2010/09/evercookies.html</a:t>
            </a:r>
          </a:p>
        </p:txBody>
      </p:sp>
    </p:spTree>
    <p:extLst>
      <p:ext uri="{BB962C8B-B14F-4D97-AF65-F5344CB8AC3E}">
        <p14:creationId xmlns:p14="http://schemas.microsoft.com/office/powerpoint/2010/main" val="10082037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mcanini-ingi2145">
  <a:themeElements>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lectur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rtlCol="0" anchor="ctr"/>
      <a:lstStyle>
        <a:defPPr algn="ctr">
          <a:defRPr/>
        </a:defPPr>
      </a:lstStyle>
    </a:spDef>
    <a:lnDef>
      <a:spPr bwMode="auto">
        <a:solidFill>
          <a:schemeClr val="accent1"/>
        </a:solidFill>
        <a:ln w="19050" cap="flat" cmpd="sng" algn="ctr">
          <a:solidFill>
            <a:schemeClr val="tx1"/>
          </a:solidFill>
          <a:prstDash val="solid"/>
          <a:round/>
          <a:headEnd type="none" w="med" len="med"/>
          <a:tailEnd type="none" w="med" len="med"/>
        </a:ln>
        <a:effectLst/>
      </a:spPr>
      <a:bodyPr/>
      <a:lstStyle/>
    </a:lnDef>
  </a:objectDefaults>
  <a:extraClrSchemeLst>
    <a:extraClrScheme>
      <a:clrScheme name="lectur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lectur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lectur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lectur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lectur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lectur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mcanini-ingi2145.thmx</Template>
  <TotalTime>61043</TotalTime>
  <Words>8442</Words>
  <Application>Microsoft Macintosh PowerPoint</Application>
  <PresentationFormat>On-screen Show (4:3)</PresentationFormat>
  <Paragraphs>1546</Paragraphs>
  <Slides>100</Slides>
  <Notes>13</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mcanini-ingi2145</vt:lpstr>
      <vt:lpstr>INGI2145: CLOUD COMPUTING (Fall 2014)</vt:lpstr>
      <vt:lpstr>Where we are</vt:lpstr>
      <vt:lpstr>Goals for the next two lectures</vt:lpstr>
      <vt:lpstr>The World Wide Web (WWW)</vt:lpstr>
      <vt:lpstr>Where did the web come from?</vt:lpstr>
      <vt:lpstr>Was the Web invented from scratch?</vt:lpstr>
      <vt:lpstr>The first browser</vt:lpstr>
      <vt:lpstr>A brief history of the WWW</vt:lpstr>
      <vt:lpstr>Making the Web: Ingredients</vt:lpstr>
      <vt:lpstr>What do we need to make the Web work?</vt:lpstr>
      <vt:lpstr>HTML: Presentation and representation</vt:lpstr>
      <vt:lpstr>A simple web page</vt:lpstr>
      <vt:lpstr>Some basic HTML elements</vt:lpstr>
      <vt:lpstr>Is basic HTML rendering enough?</vt:lpstr>
      <vt:lpstr>Taking control over the presentation</vt:lpstr>
      <vt:lpstr>The world before CSS</vt:lpstr>
      <vt:lpstr>Today: Cascading Style Sheets</vt:lpstr>
      <vt:lpstr>Forms</vt:lpstr>
      <vt:lpstr>Recap: Hypertext Markup Language</vt:lpstr>
      <vt:lpstr>What do we need to make the Web work?</vt:lpstr>
      <vt:lpstr>The peer-to-peer model</vt:lpstr>
      <vt:lpstr>The client-server model</vt:lpstr>
      <vt:lpstr>Servers</vt:lpstr>
      <vt:lpstr>Port numbers and well-known ports</vt:lpstr>
      <vt:lpstr>State, and where to keep it</vt:lpstr>
      <vt:lpstr>Server attention span</vt:lpstr>
      <vt:lpstr>Recap: Client-server model</vt:lpstr>
      <vt:lpstr>What do we need to make the Web work?</vt:lpstr>
      <vt:lpstr>URIs, URNs, and URLs</vt:lpstr>
      <vt:lpstr>DNS namespace</vt:lpstr>
      <vt:lpstr>Name servers</vt:lpstr>
      <vt:lpstr>Name resolution in DNS</vt:lpstr>
      <vt:lpstr>Recap: Naming</vt:lpstr>
      <vt:lpstr>What do we need to make the Web work?</vt:lpstr>
      <vt:lpstr>The HTTP protocol</vt:lpstr>
      <vt:lpstr>Example: A simple HTTP request</vt:lpstr>
      <vt:lpstr>Common HTTP methods</vt:lpstr>
      <vt:lpstr>Forms and GET/POST</vt:lpstr>
      <vt:lpstr>GET or POST?</vt:lpstr>
      <vt:lpstr>Headers</vt:lpstr>
      <vt:lpstr>Status codes</vt:lpstr>
      <vt:lpstr>Recap: HTTP</vt:lpstr>
      <vt:lpstr>What do we need to make the Web work?</vt:lpstr>
      <vt:lpstr>A simple web server</vt:lpstr>
      <vt:lpstr>The need for concurrency</vt:lpstr>
      <vt:lpstr>Refresher: Threads and processes</vt:lpstr>
      <vt:lpstr>A simple thread-based web server</vt:lpstr>
      <vt:lpstr>Thread-based servers</vt:lpstr>
      <vt:lpstr>Thread pools</vt:lpstr>
      <vt:lpstr>Event-driven programming</vt:lpstr>
      <vt:lpstr>An event-based web server</vt:lpstr>
      <vt:lpstr>Continuations</vt:lpstr>
      <vt:lpstr>Event-driven programming in Node</vt:lpstr>
      <vt:lpstr>Pros and cons</vt:lpstr>
      <vt:lpstr>Recap: Web servers</vt:lpstr>
      <vt:lpstr>What do we need to make the Web work?</vt:lpstr>
      <vt:lpstr>Web applications</vt:lpstr>
      <vt:lpstr>Client-side and server-side</vt:lpstr>
      <vt:lpstr>Dynamic content</vt:lpstr>
      <vt:lpstr>Dynamic content</vt:lpstr>
      <vt:lpstr>CGI</vt:lpstr>
      <vt:lpstr>CGI</vt:lpstr>
      <vt:lpstr>Drawbacks of CGI</vt:lpstr>
      <vt:lpstr>What is a servlet?</vt:lpstr>
      <vt:lpstr>Servlets vs CGI</vt:lpstr>
      <vt:lpstr>A simple example</vt:lpstr>
      <vt:lpstr>The Calculator servlet</vt:lpstr>
      <vt:lpstr>Dynamic content</vt:lpstr>
      <vt:lpstr>What is Node.js?</vt:lpstr>
      <vt:lpstr>What is JavaScript?</vt:lpstr>
      <vt:lpstr>What is Express?</vt:lpstr>
      <vt:lpstr>The Request object</vt:lpstr>
      <vt:lpstr>The Response object</vt:lpstr>
      <vt:lpstr>What is Embedded JS (EJS)?</vt:lpstr>
      <vt:lpstr>How do the pieces fit together?</vt:lpstr>
      <vt:lpstr>How to structure the app</vt:lpstr>
      <vt:lpstr>"Hello world" with Node/Express</vt:lpstr>
      <vt:lpstr>The main application file</vt:lpstr>
      <vt:lpstr>The request handlers (routes)</vt:lpstr>
      <vt:lpstr>The page templates</vt:lpstr>
      <vt:lpstr>The package manifest</vt:lpstr>
      <vt:lpstr>Let's add some real data!</vt:lpstr>
      <vt:lpstr>Database schema and model</vt:lpstr>
      <vt:lpstr>Accessing the database</vt:lpstr>
      <vt:lpstr>SimpleDB API</vt:lpstr>
      <vt:lpstr>Doing the actual lookups</vt:lpstr>
      <vt:lpstr>Loading the data</vt:lpstr>
      <vt:lpstr>Parameters in Express</vt:lpstr>
      <vt:lpstr>Serving static content</vt:lpstr>
      <vt:lpstr>Dynamic content</vt:lpstr>
      <vt:lpstr>Client-side vs server-side (last time)</vt:lpstr>
      <vt:lpstr>URL rewriting and hidden variables</vt:lpstr>
      <vt:lpstr>HTTP cookies</vt:lpstr>
      <vt:lpstr>Node solution: express.session</vt:lpstr>
      <vt:lpstr>A few more words on cookies</vt:lpstr>
      <vt:lpstr>What are cookies being used for?</vt:lpstr>
      <vt:lpstr>The DoubleClick cookie</vt:lpstr>
      <vt:lpstr>Cookie management in the browser</vt:lpstr>
      <vt:lpstr>The Evercookie</vt:lpstr>
      <vt:lpstr>Recap: Session management, cookies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subject>INGI2145: Cloud Computing</dc:subject>
  <dc:creator>Marco Canini</dc:creator>
  <cp:keywords/>
  <dc:description/>
  <cp:lastModifiedBy>Marco Canini</cp:lastModifiedBy>
  <cp:revision>4792</cp:revision>
  <dcterms:created xsi:type="dcterms:W3CDTF">1999-05-23T11:18:07Z</dcterms:created>
  <dcterms:modified xsi:type="dcterms:W3CDTF">2014-11-27T00:01:00Z</dcterms:modified>
  <cp:category/>
</cp:coreProperties>
</file>