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67"/>
  </p:notesMasterIdLst>
  <p:handoutMasterIdLst>
    <p:handoutMasterId r:id="rId68"/>
  </p:handoutMasterIdLst>
  <p:sldIdLst>
    <p:sldId id="672" r:id="rId2"/>
    <p:sldId id="746" r:id="rId3"/>
    <p:sldId id="745" r:id="rId4"/>
    <p:sldId id="686" r:id="rId5"/>
    <p:sldId id="741" r:id="rId6"/>
    <p:sldId id="743" r:id="rId7"/>
    <p:sldId id="742" r:id="rId8"/>
    <p:sldId id="738" r:id="rId9"/>
    <p:sldId id="735" r:id="rId10"/>
    <p:sldId id="758" r:id="rId11"/>
    <p:sldId id="750" r:id="rId12"/>
    <p:sldId id="751" r:id="rId13"/>
    <p:sldId id="752" r:id="rId14"/>
    <p:sldId id="753" r:id="rId15"/>
    <p:sldId id="759" r:id="rId16"/>
    <p:sldId id="760" r:id="rId17"/>
    <p:sldId id="755" r:id="rId18"/>
    <p:sldId id="756" r:id="rId19"/>
    <p:sldId id="757" r:id="rId20"/>
    <p:sldId id="761" r:id="rId21"/>
    <p:sldId id="684" r:id="rId22"/>
    <p:sldId id="685" r:id="rId23"/>
    <p:sldId id="687" r:id="rId24"/>
    <p:sldId id="688" r:id="rId25"/>
    <p:sldId id="689" r:id="rId26"/>
    <p:sldId id="690" r:id="rId27"/>
    <p:sldId id="691" r:id="rId28"/>
    <p:sldId id="692" r:id="rId29"/>
    <p:sldId id="693" r:id="rId30"/>
    <p:sldId id="694" r:id="rId31"/>
    <p:sldId id="695" r:id="rId32"/>
    <p:sldId id="696" r:id="rId33"/>
    <p:sldId id="697" r:id="rId34"/>
    <p:sldId id="762" r:id="rId35"/>
    <p:sldId id="703" r:id="rId36"/>
    <p:sldId id="704" r:id="rId37"/>
    <p:sldId id="705" r:id="rId38"/>
    <p:sldId id="706" r:id="rId39"/>
    <p:sldId id="707" r:id="rId40"/>
    <p:sldId id="708" r:id="rId41"/>
    <p:sldId id="709" r:id="rId42"/>
    <p:sldId id="710" r:id="rId43"/>
    <p:sldId id="711" r:id="rId44"/>
    <p:sldId id="712" r:id="rId45"/>
    <p:sldId id="713" r:id="rId46"/>
    <p:sldId id="714" r:id="rId47"/>
    <p:sldId id="715" r:id="rId48"/>
    <p:sldId id="716" r:id="rId49"/>
    <p:sldId id="717" r:id="rId50"/>
    <p:sldId id="763" r:id="rId51"/>
    <p:sldId id="719" r:id="rId52"/>
    <p:sldId id="720" r:id="rId53"/>
    <p:sldId id="721" r:id="rId54"/>
    <p:sldId id="722" r:id="rId55"/>
    <p:sldId id="723" r:id="rId56"/>
    <p:sldId id="724" r:id="rId57"/>
    <p:sldId id="725" r:id="rId58"/>
    <p:sldId id="726" r:id="rId59"/>
    <p:sldId id="734" r:id="rId60"/>
    <p:sldId id="764" r:id="rId61"/>
    <p:sldId id="728" r:id="rId62"/>
    <p:sldId id="729" r:id="rId63"/>
    <p:sldId id="730" r:id="rId64"/>
    <p:sldId id="731" r:id="rId65"/>
    <p:sldId id="732" r:id="rId66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1A"/>
    <a:srgbClr val="ECE3E0"/>
    <a:srgbClr val="242424"/>
    <a:srgbClr val="5A7D3A"/>
    <a:srgbClr val="00CC00"/>
    <a:srgbClr val="FF9900"/>
    <a:srgbClr val="33CC33"/>
    <a:srgbClr val="FF3399"/>
    <a:srgbClr val="FF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9" autoAdjust="0"/>
    <p:restoredTop sz="81111" autoAdjust="0"/>
  </p:normalViewPr>
  <p:slideViewPr>
    <p:cSldViewPr snapToGrid="0">
      <p:cViewPr varScale="1">
        <p:scale>
          <a:sx n="84" d="100"/>
          <a:sy n="84" d="100"/>
        </p:scale>
        <p:origin x="-1776" y="-96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commentAuthors" Target="commentAuthors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72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4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19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5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2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0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23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  <p:pic>
        <p:nvPicPr>
          <p:cNvPr id="13" name="Picture 12" descr="UCL_mention_RVB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67" y="249555"/>
            <a:ext cx="1111383" cy="1539240"/>
          </a:xfrm>
          <a:prstGeom prst="rect">
            <a:avLst/>
          </a:prstGeom>
        </p:spPr>
      </p:pic>
      <p:sp>
        <p:nvSpPr>
          <p:cNvPr id="11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8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ookeeper.apacher.or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ic.usenix.org/event/usenix10/tech/full_papers/Hunt.pdf" TargetMode="External"/><Relationship Id="rId3" Type="http://schemas.openxmlformats.org/officeDocument/2006/relationships/hyperlink" Target="http://zookeeper.apache.org/doc/trunk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INGI2145: CLOUD COMPUTING (Fall 2014)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dirty="0" smtClean="0"/>
              <a:t>Coordination in distributed applications</a:t>
            </a:r>
          </a:p>
          <a:p>
            <a:endParaRPr lang="en-US" sz="2000" dirty="0" smtClean="0"/>
          </a:p>
          <a:p>
            <a:r>
              <a:rPr lang="en-US" sz="2000" dirty="0" smtClean="0"/>
              <a:t>11 December 2014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4138" y="6363939"/>
            <a:ext cx="7016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Certain lecture </a:t>
            </a:r>
            <a:r>
              <a:rPr lang="en-US" sz="1000" dirty="0"/>
              <a:t>slides adapted from </a:t>
            </a:r>
            <a:r>
              <a:rPr lang="en-US" sz="1000" dirty="0" err="1" smtClean="0"/>
              <a:t>Eurecom</a:t>
            </a:r>
            <a:r>
              <a:rPr lang="en-US" sz="1000" dirty="0" smtClean="0"/>
              <a:t> DSCC by P. </a:t>
            </a:r>
            <a:r>
              <a:rPr lang="en-US" sz="1000" dirty="0" err="1" smtClean="0"/>
              <a:t>Michiardi</a:t>
            </a:r>
            <a:r>
              <a:rPr lang="en-US" sz="1000" dirty="0" smtClean="0"/>
              <a:t>, M. </a:t>
            </a:r>
            <a:r>
              <a:rPr lang="en-US" sz="1000" dirty="0" err="1" smtClean="0"/>
              <a:t>Vukolic</a:t>
            </a:r>
            <a:r>
              <a:rPr lang="en-US" sz="1000" dirty="0"/>
              <a:t> and and from Cornell CS5412 by K. </a:t>
            </a:r>
            <a:r>
              <a:rPr lang="en-US" sz="1000" dirty="0" err="1" smtClean="0"/>
              <a:t>Birman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Reproduced </a:t>
            </a:r>
            <a:r>
              <a:rPr lang="en-US" sz="1000" dirty="0"/>
              <a:t>with </a:t>
            </a:r>
            <a:r>
              <a:rPr lang="en-US" sz="1000" dirty="0" smtClean="0"/>
              <a:t>permission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000000"/>
                </a:solidFill>
              </a:rPr>
              <a:t>Apache Zookeeper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Coordination kernel</a:t>
            </a:r>
          </a:p>
          <a:p>
            <a:pPr lvl="1"/>
            <a:r>
              <a:rPr lang="en-US" dirty="0"/>
              <a:t>Semantics</a:t>
            </a:r>
          </a:p>
          <a:p>
            <a:pPr lvl="1"/>
            <a:r>
              <a:rPr lang="en-US" dirty="0"/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07191" y="2494557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951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A.k.a. total order broadcast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Critical synchronization primitive in many distributed systems</a:t>
            </a:r>
          </a:p>
          <a:p>
            <a:endParaRPr lang="en-US" dirty="0"/>
          </a:p>
          <a:p>
            <a:r>
              <a:rPr lang="en-US" dirty="0" smtClean="0"/>
              <a:t>Fundamental building block to building replicated state machines</a:t>
            </a:r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08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Broadcast (safety)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Order property</a:t>
            </a:r>
          </a:p>
          <a:p>
            <a:pPr lvl="1"/>
            <a:r>
              <a:rPr lang="fr-CH" dirty="0" smtClean="0">
                <a:ea typeface="ＭＳ Ｐゴシック" pitchFamily="34" charset="-128"/>
              </a:rPr>
              <a:t>Let </a:t>
            </a:r>
            <a:r>
              <a:rPr lang="fr-CH" dirty="0">
                <a:ea typeface="ＭＳ Ｐゴシック" pitchFamily="34" charset="-128"/>
              </a:rPr>
              <a:t>m and m’ be any two </a:t>
            </a:r>
            <a:r>
              <a:rPr lang="fr-CH" dirty="0" smtClean="0">
                <a:ea typeface="ＭＳ Ｐゴシック" pitchFamily="34" charset="-128"/>
              </a:rPr>
              <a:t>messages</a:t>
            </a:r>
            <a:endParaRPr lang="fr-CH" dirty="0" smtClean="0">
              <a:ea typeface="ＭＳ Ｐゴシック" pitchFamily="34" charset="-128"/>
            </a:endParaRPr>
          </a:p>
          <a:p>
            <a:pPr lvl="1"/>
            <a:r>
              <a:rPr lang="fr-CH" dirty="0" smtClean="0">
                <a:ea typeface="ＭＳ Ｐゴシック" pitchFamily="34" charset="-128"/>
              </a:rPr>
              <a:t>Let </a:t>
            </a:r>
            <a:r>
              <a:rPr lang="fr-CH" dirty="0" smtClean="0">
                <a:ea typeface="ＭＳ Ｐゴシック" pitchFamily="34" charset="-128"/>
              </a:rPr>
              <a:t>p and q be any two correct processes that deliver m and m’</a:t>
            </a:r>
          </a:p>
          <a:p>
            <a:pPr lvl="1"/>
            <a:r>
              <a:rPr lang="fr-CH" dirty="0" smtClean="0">
                <a:ea typeface="ＭＳ Ｐゴシック" pitchFamily="34" charset="-128"/>
              </a:rPr>
              <a:t>If p delivers m before m’, then q delivers m before m’</a:t>
            </a:r>
            <a:endParaRPr lang="fr-CH" dirty="0" smtClean="0">
              <a:ea typeface="ＭＳ Ｐゴシック" pitchFamily="34" charset="-128"/>
            </a:endParaRPr>
          </a:p>
          <a:p>
            <a:r>
              <a:rPr lang="fr-CH" dirty="0" err="1" smtClean="0">
                <a:ea typeface="ＭＳ Ｐゴシック" pitchFamily="34" charset="-128"/>
              </a:rPr>
              <a:t>Integrity</a:t>
            </a:r>
            <a:r>
              <a:rPr lang="fr-CH" dirty="0">
                <a:ea typeface="ＭＳ Ｐゴシック" pitchFamily="34" charset="-128"/>
              </a:rPr>
              <a:t> </a:t>
            </a:r>
            <a:r>
              <a:rPr lang="fr-CH" dirty="0" smtClean="0">
                <a:ea typeface="ＭＳ Ｐゴシック" pitchFamily="34" charset="-128"/>
              </a:rPr>
              <a:t>(</a:t>
            </a:r>
            <a:r>
              <a:rPr lang="fr-CH" dirty="0" err="1" smtClean="0">
                <a:ea typeface="ＭＳ Ｐゴシック" pitchFamily="34" charset="-128"/>
              </a:rPr>
              <a:t>a.k.a</a:t>
            </a:r>
            <a:r>
              <a:rPr lang="fr-CH" dirty="0" smtClean="0">
                <a:ea typeface="ＭＳ Ｐゴシック" pitchFamily="34" charset="-128"/>
              </a:rPr>
              <a:t>. No </a:t>
            </a:r>
            <a:r>
              <a:rPr lang="fr-CH" dirty="0" err="1" smtClean="0">
                <a:ea typeface="ＭＳ Ｐゴシック" pitchFamily="34" charset="-128"/>
              </a:rPr>
              <a:t>creation</a:t>
            </a:r>
            <a:r>
              <a:rPr lang="fr-CH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fr-CH" dirty="0" smtClean="0">
                <a:ea typeface="ＭＳ Ｐゴシック" pitchFamily="34" charset="-128"/>
              </a:rPr>
              <a:t>No message </a:t>
            </a:r>
            <a:r>
              <a:rPr lang="fr-CH" dirty="0" err="1" smtClean="0">
                <a:ea typeface="ＭＳ Ｐゴシック" pitchFamily="34" charset="-128"/>
              </a:rPr>
              <a:t>is</a:t>
            </a:r>
            <a:r>
              <a:rPr lang="fr-CH" dirty="0" smtClean="0">
                <a:ea typeface="ＭＳ Ｐゴシック" pitchFamily="34" charset="-128"/>
              </a:rPr>
              <a:t> </a:t>
            </a:r>
            <a:r>
              <a:rPr lang="fr-CH" dirty="0" err="1" smtClean="0">
                <a:ea typeface="ＭＳ Ｐゴシック" pitchFamily="34" charset="-128"/>
              </a:rPr>
              <a:t>delivered</a:t>
            </a:r>
            <a:r>
              <a:rPr lang="fr-CH" dirty="0" smtClean="0">
                <a:ea typeface="ＭＳ Ｐゴシック" pitchFamily="34" charset="-128"/>
              </a:rPr>
              <a:t> </a:t>
            </a:r>
            <a:r>
              <a:rPr lang="fr-CH" dirty="0" err="1" smtClean="0">
                <a:ea typeface="ＭＳ Ｐゴシック" pitchFamily="34" charset="-128"/>
              </a:rPr>
              <a:t>unless</a:t>
            </a:r>
            <a:r>
              <a:rPr lang="fr-CH" dirty="0" smtClean="0">
                <a:ea typeface="ＭＳ Ｐゴシック" pitchFamily="34" charset="-128"/>
              </a:rPr>
              <a:t> </a:t>
            </a:r>
            <a:r>
              <a:rPr lang="fr-CH" dirty="0" err="1" smtClean="0">
                <a:ea typeface="ＭＳ Ｐゴシック" pitchFamily="34" charset="-128"/>
              </a:rPr>
              <a:t>it</a:t>
            </a:r>
            <a:r>
              <a:rPr lang="fr-CH" dirty="0" smtClean="0">
                <a:ea typeface="ＭＳ Ｐゴシック" pitchFamily="34" charset="-128"/>
              </a:rPr>
              <a:t> </a:t>
            </a:r>
            <a:r>
              <a:rPr lang="fr-CH" dirty="0" err="1" smtClean="0">
                <a:ea typeface="ＭＳ Ｐゴシック" pitchFamily="34" charset="-128"/>
              </a:rPr>
              <a:t>was</a:t>
            </a:r>
            <a:r>
              <a:rPr lang="fr-CH" dirty="0" smtClean="0">
                <a:ea typeface="ＭＳ Ｐゴシック" pitchFamily="34" charset="-128"/>
              </a:rPr>
              <a:t> </a:t>
            </a:r>
            <a:r>
              <a:rPr lang="fr-CH" dirty="0" err="1" smtClean="0">
                <a:ea typeface="ＭＳ Ｐゴシック" pitchFamily="34" charset="-128"/>
              </a:rPr>
              <a:t>broadcast</a:t>
            </a:r>
            <a:endParaRPr lang="fr-CH" dirty="0" smtClean="0">
              <a:ea typeface="ＭＳ Ｐゴシック" pitchFamily="34" charset="-128"/>
            </a:endParaRPr>
          </a:p>
          <a:p>
            <a:r>
              <a:rPr lang="en-US" dirty="0" smtClean="0"/>
              <a:t>No duplication</a:t>
            </a:r>
          </a:p>
          <a:p>
            <a:pPr lvl="1"/>
            <a:r>
              <a:rPr lang="en-US" dirty="0" smtClean="0"/>
              <a:t>No message is delivered more than once </a:t>
            </a:r>
          </a:p>
          <a:p>
            <a:pPr lvl="1"/>
            <a:r>
              <a:rPr lang="en-US" dirty="0" smtClean="0"/>
              <a:t>(Zookeeper Atomic Broadcast – ZAB deviates from this)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69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of, e.g., a database (RDBMS)</a:t>
            </a:r>
          </a:p>
          <a:p>
            <a:pPr lvl="1"/>
            <a:r>
              <a:rPr lang="en-US" dirty="0" smtClean="0"/>
              <a:t>Use atomic broadcast to totally order database operations</a:t>
            </a:r>
          </a:p>
          <a:p>
            <a:r>
              <a:rPr lang="en-US" dirty="0" smtClean="0"/>
              <a:t>All database replicas apply updates/queries in the same order</a:t>
            </a:r>
          </a:p>
          <a:p>
            <a:pPr lvl="1"/>
            <a:r>
              <a:rPr lang="en-US" dirty="0" smtClean="0"/>
              <a:t>Since database is deterministic, the state of the database is fully replicated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tolerate ≤ </a:t>
            </a:r>
            <a:r>
              <a:rPr lang="en-US" dirty="0" smtClean="0"/>
              <a:t>f </a:t>
            </a:r>
            <a:r>
              <a:rPr lang="en-US" dirty="0"/>
              <a:t>failures, deploy </a:t>
            </a:r>
            <a:r>
              <a:rPr lang="en-US" dirty="0" smtClean="0"/>
              <a:t>2f+</a:t>
            </a:r>
            <a:r>
              <a:rPr lang="en-US" dirty="0"/>
              <a:t>1 </a:t>
            </a:r>
            <a:r>
              <a:rPr lang="en-US" dirty="0" smtClean="0"/>
              <a:t>replicas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e.g. </a:t>
            </a:r>
            <a:r>
              <a:rPr lang="en-US" dirty="0" smtClean="0"/>
              <a:t>with </a:t>
            </a:r>
            <a:r>
              <a:rPr lang="en-US" dirty="0"/>
              <a:t>3 replicas can tolerate 1 failure)</a:t>
            </a:r>
          </a:p>
          <a:p>
            <a:endParaRPr lang="en-US" dirty="0" smtClean="0"/>
          </a:p>
          <a:p>
            <a:r>
              <a:rPr lang="en-US" dirty="0" smtClean="0"/>
              <a:t>Extends to any (deterministic) state machine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54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of total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strong consistency</a:t>
            </a:r>
          </a:p>
          <a:p>
            <a:endParaRPr lang="en-US" dirty="0"/>
          </a:p>
          <a:p>
            <a:r>
              <a:rPr lang="en-US" dirty="0" smtClean="0"/>
              <a:t>“Single-replica” semantics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39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FF9900"/>
                </a:solidFill>
              </a:rPr>
              <a:t>Apache Zookeeper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Coordination </a:t>
            </a:r>
            <a:r>
              <a:rPr lang="en-US" dirty="0">
                <a:solidFill>
                  <a:srgbClr val="000000"/>
                </a:solidFill>
              </a:rPr>
              <a:t>kernel</a:t>
            </a:r>
          </a:p>
          <a:p>
            <a:pPr lvl="1"/>
            <a:r>
              <a:rPr lang="en-US" dirty="0"/>
              <a:t>Semantics</a:t>
            </a:r>
          </a:p>
          <a:p>
            <a:pPr lvl="1"/>
            <a:r>
              <a:rPr lang="en-US" dirty="0"/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4554267" y="2963223"/>
            <a:ext cx="698320" cy="419100"/>
            <a:chOff x="6143624" y="2514600"/>
            <a:chExt cx="698320" cy="419100"/>
          </a:xfrm>
        </p:grpSpPr>
        <p:sp>
          <p:nvSpPr>
            <p:cNvPr id="12" name="Right Arrow 11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140" y="2423808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179" y="1652779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27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initially at Yahoo!</a:t>
            </a:r>
          </a:p>
          <a:p>
            <a:endParaRPr lang="en-US" dirty="0" smtClean="0"/>
          </a:p>
          <a:p>
            <a:r>
              <a:rPr lang="en-US" dirty="0" smtClean="0"/>
              <a:t>On Apache since 2008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subproject</a:t>
            </a:r>
          </a:p>
          <a:p>
            <a:endParaRPr lang="en-US" dirty="0" smtClean="0"/>
          </a:p>
          <a:p>
            <a:r>
              <a:rPr lang="en-US" dirty="0" smtClean="0"/>
              <a:t>Top Level project since Jan 2011</a:t>
            </a:r>
          </a:p>
          <a:p>
            <a:pPr lvl="1"/>
            <a:r>
              <a:rPr lang="en-US" dirty="0" smtClean="0">
                <a:hlinkClick r:id="rId2"/>
              </a:rPr>
              <a:t>http://zookeeper.apacher.org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0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go about coordination?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</a:t>
            </a:r>
          </a:p>
          <a:p>
            <a:pPr lvl="1"/>
            <a:r>
              <a:rPr lang="en-US" dirty="0" smtClean="0"/>
              <a:t>For each coordination primitive build a specific service</a:t>
            </a:r>
          </a:p>
          <a:p>
            <a:pPr lvl="1"/>
            <a:endParaRPr lang="en-US" dirty="0"/>
          </a:p>
          <a:p>
            <a:r>
              <a:rPr lang="en-US" dirty="0" smtClean="0"/>
              <a:t>Some recent examples</a:t>
            </a:r>
          </a:p>
          <a:p>
            <a:pPr lvl="1"/>
            <a:r>
              <a:rPr lang="en-US" b="0" dirty="0"/>
              <a:t>Chubby, </a:t>
            </a:r>
            <a:r>
              <a:rPr lang="en-US" b="0" dirty="0" smtClean="0"/>
              <a:t>Google [</a:t>
            </a:r>
            <a:r>
              <a:rPr lang="en-US" i="1" dirty="0" smtClean="0"/>
              <a:t>Burrows et al, </a:t>
            </a:r>
            <a:r>
              <a:rPr lang="en-US" i="1" dirty="0"/>
              <a:t>USENIX OSDI, </a:t>
            </a:r>
            <a:r>
              <a:rPr lang="en-US" i="1" dirty="0" smtClean="0"/>
              <a:t>2006</a:t>
            </a:r>
            <a:r>
              <a:rPr lang="en-US" b="0" dirty="0" smtClean="0"/>
              <a:t>]</a:t>
            </a:r>
          </a:p>
          <a:p>
            <a:pPr lvl="2"/>
            <a:r>
              <a:rPr lang="en-US" b="0" dirty="0" smtClean="0"/>
              <a:t>Lock service</a:t>
            </a:r>
          </a:p>
          <a:p>
            <a:pPr lvl="1"/>
            <a:r>
              <a:rPr lang="en-US" b="0" dirty="0" smtClean="0"/>
              <a:t>Centrifuge</a:t>
            </a:r>
            <a:r>
              <a:rPr lang="en-US" b="0" dirty="0"/>
              <a:t>, </a:t>
            </a:r>
            <a:r>
              <a:rPr lang="en-US" b="0" dirty="0" smtClean="0"/>
              <a:t>Microsoft [</a:t>
            </a:r>
            <a:r>
              <a:rPr lang="en-US" b="0" i="1" dirty="0" err="1" smtClean="0"/>
              <a:t>Adya</a:t>
            </a:r>
            <a:r>
              <a:rPr lang="en-US" b="0" i="1" dirty="0" smtClean="0"/>
              <a:t> et al, USENIX NSDI, 2010</a:t>
            </a:r>
            <a:r>
              <a:rPr lang="en-US" b="0" dirty="0" smtClean="0"/>
              <a:t>]</a:t>
            </a:r>
          </a:p>
          <a:p>
            <a:pPr lvl="2"/>
            <a:r>
              <a:rPr lang="en-US" b="0" dirty="0" smtClean="0"/>
              <a:t>Lease service</a:t>
            </a:r>
            <a:endParaRPr lang="en-US" b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1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there is a lot of applications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distributed services need coordination? </a:t>
            </a:r>
          </a:p>
          <a:p>
            <a:pPr lvl="1"/>
            <a:r>
              <a:rPr lang="en-US" dirty="0" smtClean="0"/>
              <a:t>Amazon/Google/Yahoo/Microsoft/IBM/…</a:t>
            </a:r>
          </a:p>
          <a:p>
            <a:r>
              <a:rPr lang="en-US" dirty="0" smtClean="0"/>
              <a:t>And which coordination primitives exactly?</a:t>
            </a:r>
          </a:p>
          <a:p>
            <a:pPr lvl="1"/>
            <a:r>
              <a:rPr lang="en-US" dirty="0" smtClean="0"/>
              <a:t>Want to change from Leader Election to Group Membership? And from there to Distributed Locks?</a:t>
            </a:r>
          </a:p>
          <a:p>
            <a:pPr lvl="1"/>
            <a:r>
              <a:rPr lang="en-US" dirty="0" smtClean="0"/>
              <a:t>There are also common </a:t>
            </a:r>
            <a:r>
              <a:rPr lang="en-US" dirty="0"/>
              <a:t>requirements </a:t>
            </a:r>
            <a:r>
              <a:rPr lang="en-US" dirty="0" smtClean="0"/>
              <a:t>in different coordination services</a:t>
            </a:r>
          </a:p>
          <a:p>
            <a:pPr lvl="2"/>
            <a:r>
              <a:rPr lang="en-US" b="0" dirty="0" smtClean="0"/>
              <a:t>Duplicating </a:t>
            </a:r>
            <a:r>
              <a:rPr lang="en-US" b="0" dirty="0"/>
              <a:t>is </a:t>
            </a:r>
            <a:r>
              <a:rPr lang="en-US" b="0" dirty="0" smtClean="0"/>
              <a:t>bad and duplicating poorly even worse</a:t>
            </a:r>
          </a:p>
          <a:p>
            <a:pPr lvl="2"/>
            <a:r>
              <a:rPr lang="en-US" dirty="0" smtClean="0"/>
              <a:t>Maintenance?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0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go about coordination?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</a:t>
            </a:r>
          </a:p>
          <a:p>
            <a:pPr lvl="1"/>
            <a:r>
              <a:rPr lang="en-US" dirty="0" smtClean="0"/>
              <a:t>A coordination service</a:t>
            </a:r>
          </a:p>
          <a:p>
            <a:pPr lvl="1"/>
            <a:r>
              <a:rPr lang="en-US" dirty="0" smtClean="0"/>
              <a:t>Develop a set of lower level primitives (i.e., an API) that can be used to implement higher-level coordination services</a:t>
            </a:r>
          </a:p>
          <a:p>
            <a:pPr lvl="1"/>
            <a:r>
              <a:rPr lang="en-US" dirty="0" smtClean="0"/>
              <a:t>Use the coordination service API across many applications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Example: Apache Zookeeper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13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systems coordination</a:t>
            </a:r>
          </a:p>
          <a:p>
            <a:endParaRPr lang="en-US" dirty="0"/>
          </a:p>
          <a:p>
            <a:r>
              <a:rPr lang="en-US" dirty="0" smtClean="0"/>
              <a:t>Apache Zookeeper</a:t>
            </a:r>
          </a:p>
          <a:p>
            <a:pPr lvl="1"/>
            <a:r>
              <a:rPr lang="en-US" dirty="0" smtClean="0"/>
              <a:t>Simple, high performance kernel for building distributed coordination primitives</a:t>
            </a:r>
          </a:p>
          <a:p>
            <a:pPr lvl="1"/>
            <a:r>
              <a:rPr lang="en-US" dirty="0" smtClean="0"/>
              <a:t>Zookeeper is not a specific coordination primitive per se, but a platform/API for building different coordination primitives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2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92D050"/>
                </a:solidFill>
              </a:rPr>
              <a:t>Apache Zookeeper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Coordination </a:t>
            </a:r>
            <a:r>
              <a:rPr lang="en-US" dirty="0">
                <a:solidFill>
                  <a:srgbClr val="FF9900"/>
                </a:solidFill>
              </a:rPr>
              <a:t>kernel</a:t>
            </a:r>
          </a:p>
          <a:p>
            <a:pPr lvl="1"/>
            <a:r>
              <a:rPr lang="en-US" dirty="0"/>
              <a:t>Semantics</a:t>
            </a:r>
          </a:p>
          <a:p>
            <a:pPr lvl="1"/>
            <a:r>
              <a:rPr lang="en-US" dirty="0"/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4554267" y="3371415"/>
            <a:ext cx="698320" cy="419100"/>
            <a:chOff x="6143624" y="2514600"/>
            <a:chExt cx="698320" cy="419100"/>
          </a:xfrm>
        </p:grpSpPr>
        <p:sp>
          <p:nvSpPr>
            <p:cNvPr id="12" name="Right Arrow 11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140" y="2423808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179" y="1652779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458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</a:p>
          <a:p>
            <a:pPr lvl="1"/>
            <a:r>
              <a:rPr lang="en-US" dirty="0" smtClean="0"/>
              <a:t>Clients access Zookeeper through a client API </a:t>
            </a:r>
          </a:p>
          <a:p>
            <a:pPr lvl="1"/>
            <a:r>
              <a:rPr lang="en-US" dirty="0" smtClean="0"/>
              <a:t>Client library also manages network connections to Zookeeper servers</a:t>
            </a:r>
          </a:p>
          <a:p>
            <a:pPr lvl="1"/>
            <a:endParaRPr lang="en-US" dirty="0"/>
          </a:p>
          <a:p>
            <a:r>
              <a:rPr lang="en-US" dirty="0" smtClean="0"/>
              <a:t>Zookeeper data model</a:t>
            </a:r>
          </a:p>
          <a:p>
            <a:pPr lvl="1"/>
            <a:r>
              <a:rPr lang="en-US" dirty="0" smtClean="0"/>
              <a:t>Similar to file system </a:t>
            </a:r>
          </a:p>
          <a:p>
            <a:pPr lvl="1"/>
            <a:r>
              <a:rPr lang="en-US" dirty="0" smtClean="0"/>
              <a:t>Clients see the abstraction of a set of data nodes (</a:t>
            </a:r>
            <a:r>
              <a:rPr lang="en-US" b="1" i="1" dirty="0" err="1" smtClean="0"/>
              <a:t>znodes</a:t>
            </a:r>
            <a:r>
              <a:rPr lang="en-US" b="1" i="1" dirty="0" smtClean="0"/>
              <a:t>)</a:t>
            </a:r>
          </a:p>
          <a:p>
            <a:pPr lvl="1"/>
            <a:r>
              <a:rPr lang="en-US" dirty="0" err="1" smtClean="0"/>
              <a:t>Znodes</a:t>
            </a:r>
            <a:r>
              <a:rPr lang="en-US" dirty="0" smtClean="0"/>
              <a:t> are organized in a hierarchical namespace that resembles customary file systems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9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 err="1" smtClean="0"/>
              <a:t>znode</a:t>
            </a:r>
            <a:r>
              <a:rPr lang="en-US" dirty="0" smtClean="0"/>
              <a:t> namespace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31" y="1600200"/>
            <a:ext cx="7223761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43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Znodes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</a:t>
            </a:r>
            <a:r>
              <a:rPr lang="en-US" dirty="0" err="1" smtClean="0"/>
              <a:t>znodes</a:t>
            </a:r>
            <a:endParaRPr lang="en-US" dirty="0" smtClean="0"/>
          </a:p>
          <a:p>
            <a:pPr lvl="1"/>
            <a:r>
              <a:rPr lang="en-US" dirty="0" smtClean="0"/>
              <a:t>Clients manipulate regular </a:t>
            </a:r>
            <a:r>
              <a:rPr lang="en-US" dirty="0" err="1" smtClean="0"/>
              <a:t>znodes</a:t>
            </a:r>
            <a:r>
              <a:rPr lang="en-US" dirty="0" smtClean="0"/>
              <a:t> by creating and deleting them explicitly</a:t>
            </a:r>
          </a:p>
          <a:p>
            <a:pPr lvl="1"/>
            <a:r>
              <a:rPr lang="en-US" dirty="0" smtClean="0"/>
              <a:t>(We will see the API in a moment)</a:t>
            </a:r>
          </a:p>
          <a:p>
            <a:pPr lvl="1"/>
            <a:endParaRPr lang="en-US" dirty="0"/>
          </a:p>
          <a:p>
            <a:r>
              <a:rPr lang="en-US" dirty="0" smtClean="0"/>
              <a:t>Ephemeral </a:t>
            </a:r>
            <a:r>
              <a:rPr lang="en-US" dirty="0" err="1" smtClean="0"/>
              <a:t>znodes</a:t>
            </a:r>
            <a:endParaRPr lang="en-US" dirty="0" smtClean="0"/>
          </a:p>
          <a:p>
            <a:pPr lvl="1"/>
            <a:r>
              <a:rPr lang="en-US" dirty="0" smtClean="0"/>
              <a:t>Can manipulate them just as regular </a:t>
            </a:r>
            <a:r>
              <a:rPr lang="en-US" dirty="0" err="1" smtClean="0"/>
              <a:t>znodes</a:t>
            </a:r>
            <a:endParaRPr lang="en-US" dirty="0" smtClean="0"/>
          </a:p>
          <a:p>
            <a:pPr lvl="1"/>
            <a:r>
              <a:rPr lang="en-US" dirty="0" smtClean="0"/>
              <a:t>However, ephemeral </a:t>
            </a:r>
            <a:r>
              <a:rPr lang="en-US" dirty="0" err="1" smtClean="0"/>
              <a:t>znodes</a:t>
            </a:r>
            <a:r>
              <a:rPr lang="en-US" dirty="0" smtClean="0"/>
              <a:t> can be removed by the system when the session that creates them terminates</a:t>
            </a:r>
          </a:p>
          <a:p>
            <a:pPr lvl="1"/>
            <a:r>
              <a:rPr lang="en-US" dirty="0" smtClean="0"/>
              <a:t>Session termination can be deliberate or due to failure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83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brief, it’s a file system with a simplified API</a:t>
            </a:r>
          </a:p>
          <a:p>
            <a:r>
              <a:rPr lang="en-US" dirty="0" smtClean="0"/>
              <a:t>Only full reads and writes</a:t>
            </a:r>
          </a:p>
          <a:p>
            <a:pPr lvl="1"/>
            <a:r>
              <a:rPr lang="en-US" dirty="0" smtClean="0"/>
              <a:t>No appends, inserts, partial reads</a:t>
            </a:r>
          </a:p>
          <a:p>
            <a:r>
              <a:rPr lang="en-US" dirty="0" err="1"/>
              <a:t>Znode</a:t>
            </a:r>
            <a:r>
              <a:rPr lang="en-US" dirty="0"/>
              <a:t> hierarchical namespace</a:t>
            </a:r>
          </a:p>
          <a:p>
            <a:pPr lvl="1"/>
            <a:r>
              <a:rPr lang="en-US" dirty="0" smtClean="0"/>
              <a:t>Think of directories </a:t>
            </a:r>
            <a:r>
              <a:rPr lang="en-US" dirty="0"/>
              <a:t>that may also contain some payload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Payload not designed for application data storage but for application metadata storage</a:t>
            </a:r>
          </a:p>
          <a:p>
            <a:r>
              <a:rPr lang="en-US" dirty="0" err="1" smtClean="0"/>
              <a:t>Znodes</a:t>
            </a:r>
            <a:r>
              <a:rPr lang="en-US" dirty="0" smtClean="0"/>
              <a:t> also have associated version counters and some metadata (e.g., flags)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4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connects to Zookeeper and initiates a session</a:t>
            </a:r>
          </a:p>
          <a:p>
            <a:pPr lvl="1"/>
            <a:r>
              <a:rPr lang="en-US" dirty="0" smtClean="0"/>
              <a:t>Sessions enables clients to move transparently from one server to another</a:t>
            </a:r>
          </a:p>
          <a:p>
            <a:pPr lvl="1"/>
            <a:r>
              <a:rPr lang="en-US" dirty="0" smtClean="0"/>
              <a:t>Any server can serve client’s requests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Sessions have timeouts</a:t>
            </a:r>
          </a:p>
          <a:p>
            <a:pPr lvl="1"/>
            <a:r>
              <a:rPr lang="en-US" dirty="0" smtClean="0"/>
              <a:t>Zookeeper considers client faulty if it does not hear from client for more than a timeout</a:t>
            </a:r>
          </a:p>
          <a:p>
            <a:pPr lvl="1"/>
            <a:r>
              <a:rPr lang="en-US" dirty="0" smtClean="0"/>
              <a:t>This has implications on ephemeral </a:t>
            </a:r>
            <a:r>
              <a:rPr lang="en-US" dirty="0" err="1" smtClean="0"/>
              <a:t>znodes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5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create(</a:t>
            </a:r>
            <a:r>
              <a:rPr lang="en-US" i="1" dirty="0" err="1" smtClean="0"/>
              <a:t>znode</a:t>
            </a:r>
            <a:r>
              <a:rPr lang="en-US" i="1" dirty="0" smtClean="0"/>
              <a:t>, data, flags)</a:t>
            </a:r>
          </a:p>
          <a:p>
            <a:pPr lvl="1"/>
            <a:r>
              <a:rPr lang="en-US" i="1" dirty="0" smtClean="0"/>
              <a:t>Flags denote the type of the </a:t>
            </a:r>
            <a:r>
              <a:rPr lang="en-US" i="1" dirty="0" err="1" smtClean="0"/>
              <a:t>znode</a:t>
            </a:r>
            <a:r>
              <a:rPr lang="en-US" i="1" dirty="0" smtClean="0"/>
              <a:t>:</a:t>
            </a:r>
          </a:p>
          <a:p>
            <a:pPr lvl="2"/>
            <a:r>
              <a:rPr lang="en-US" i="1" dirty="0" smtClean="0"/>
              <a:t>REGULAR, EPHEMERAL, SEQUENTIAL</a:t>
            </a:r>
          </a:p>
          <a:p>
            <a:pPr lvl="2"/>
            <a:r>
              <a:rPr lang="en-US" i="1" dirty="0" smtClean="0"/>
              <a:t>SEQUENTIAL flag: a monotonically increasing value is appended to the name of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pPr lvl="1"/>
            <a:r>
              <a:rPr lang="en-US" i="1" dirty="0" err="1" smtClean="0"/>
              <a:t>znode</a:t>
            </a:r>
            <a:r>
              <a:rPr lang="en-US" i="1" dirty="0" smtClean="0"/>
              <a:t> must be addressed by giving a full path in all operations (e.g., ‘/app1/foo/bar’)</a:t>
            </a:r>
          </a:p>
          <a:p>
            <a:pPr lvl="1"/>
            <a:r>
              <a:rPr lang="en-US" i="1" dirty="0" smtClean="0"/>
              <a:t>returns </a:t>
            </a:r>
            <a:r>
              <a:rPr lang="en-US" i="1" dirty="0" err="1" smtClean="0"/>
              <a:t>znode</a:t>
            </a:r>
            <a:r>
              <a:rPr lang="en-US" i="1" dirty="0" smtClean="0"/>
              <a:t> path</a:t>
            </a:r>
          </a:p>
          <a:p>
            <a:r>
              <a:rPr lang="en-US" i="1" dirty="0" smtClean="0"/>
              <a:t>delete(</a:t>
            </a:r>
            <a:r>
              <a:rPr lang="en-US" i="1" dirty="0" err="1" smtClean="0"/>
              <a:t>znode</a:t>
            </a:r>
            <a:r>
              <a:rPr lang="en-US" i="1" dirty="0" smtClean="0"/>
              <a:t>, version)</a:t>
            </a:r>
          </a:p>
          <a:p>
            <a:pPr lvl="1"/>
            <a:r>
              <a:rPr lang="en-US" i="1" dirty="0" smtClean="0"/>
              <a:t>Deletes the </a:t>
            </a:r>
            <a:r>
              <a:rPr lang="en-US" i="1" dirty="0" err="1" smtClean="0"/>
              <a:t>znode</a:t>
            </a:r>
            <a:r>
              <a:rPr lang="en-US" i="1" dirty="0" smtClean="0"/>
              <a:t> if the version is equal to the actual version of the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pPr lvl="1"/>
            <a:r>
              <a:rPr lang="en-US" i="1" dirty="0"/>
              <a:t>s</a:t>
            </a:r>
            <a:r>
              <a:rPr lang="en-US" i="1" dirty="0" smtClean="0"/>
              <a:t>et version = -1 to omit the conditional check (applies to other operations as well) </a:t>
            </a:r>
          </a:p>
          <a:p>
            <a:pPr lvl="1"/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59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exists(</a:t>
            </a:r>
            <a:r>
              <a:rPr lang="en-US" i="1" dirty="0" err="1" smtClean="0"/>
              <a:t>znode</a:t>
            </a:r>
            <a:r>
              <a:rPr lang="en-US" i="1" dirty="0" smtClean="0"/>
              <a:t>, watch)</a:t>
            </a:r>
          </a:p>
          <a:p>
            <a:pPr lvl="1"/>
            <a:r>
              <a:rPr lang="en-US" i="1" dirty="0" smtClean="0"/>
              <a:t>Returns true if the </a:t>
            </a:r>
            <a:r>
              <a:rPr lang="en-US" i="1" dirty="0" err="1" smtClean="0"/>
              <a:t>znode</a:t>
            </a:r>
            <a:r>
              <a:rPr lang="en-US" i="1" dirty="0" smtClean="0"/>
              <a:t> exists, false otherwise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atch flag enables a client to set a watch on the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pPr lvl="1"/>
            <a:r>
              <a:rPr lang="en-US" i="1" dirty="0" smtClean="0"/>
              <a:t>watch is a subscription to receive an information from the Zookeeper when this </a:t>
            </a:r>
            <a:r>
              <a:rPr lang="en-US" i="1" dirty="0" err="1" smtClean="0"/>
              <a:t>znode</a:t>
            </a:r>
            <a:r>
              <a:rPr lang="en-US" i="1" dirty="0" smtClean="0"/>
              <a:t> is changed</a:t>
            </a:r>
          </a:p>
          <a:p>
            <a:pPr lvl="1"/>
            <a:r>
              <a:rPr lang="en-US" i="1" dirty="0" smtClean="0"/>
              <a:t>NB: a watch may be set even if a </a:t>
            </a:r>
            <a:r>
              <a:rPr lang="en-US" i="1" dirty="0" err="1" smtClean="0"/>
              <a:t>znode</a:t>
            </a:r>
            <a:r>
              <a:rPr lang="en-US" i="1" dirty="0" smtClean="0"/>
              <a:t> does not exist</a:t>
            </a:r>
          </a:p>
          <a:p>
            <a:pPr lvl="2"/>
            <a:r>
              <a:rPr lang="en-US" i="1" dirty="0" smtClean="0"/>
              <a:t>The client will be then informed when a </a:t>
            </a:r>
            <a:r>
              <a:rPr lang="en-US" i="1" dirty="0" err="1" smtClean="0"/>
              <a:t>znode</a:t>
            </a:r>
            <a:r>
              <a:rPr lang="en-US" i="1" dirty="0" smtClean="0"/>
              <a:t> is created</a:t>
            </a:r>
          </a:p>
          <a:p>
            <a:r>
              <a:rPr lang="en-US" i="1" dirty="0" err="1" smtClean="0"/>
              <a:t>getData</a:t>
            </a:r>
            <a:r>
              <a:rPr lang="en-US" i="1" dirty="0" smtClean="0"/>
              <a:t>(</a:t>
            </a:r>
            <a:r>
              <a:rPr lang="en-US" i="1" dirty="0" err="1" smtClean="0"/>
              <a:t>znode</a:t>
            </a:r>
            <a:r>
              <a:rPr lang="en-US" i="1" dirty="0" smtClean="0"/>
              <a:t>, watch) </a:t>
            </a:r>
          </a:p>
          <a:p>
            <a:pPr lvl="1"/>
            <a:r>
              <a:rPr lang="en-US" i="1" dirty="0" smtClean="0"/>
              <a:t>Returns data stored at this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pPr lvl="1"/>
            <a:r>
              <a:rPr lang="en-US" i="1" dirty="0" smtClean="0"/>
              <a:t>watch is not set unless </a:t>
            </a:r>
            <a:r>
              <a:rPr lang="en-US" i="1" dirty="0" err="1" smtClean="0"/>
              <a:t>znode</a:t>
            </a:r>
            <a:r>
              <a:rPr lang="en-US" i="1" dirty="0" smtClean="0"/>
              <a:t> exists	</a:t>
            </a:r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00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setData</a:t>
            </a:r>
            <a:r>
              <a:rPr lang="en-US" i="1" dirty="0" smtClean="0"/>
              <a:t>(</a:t>
            </a:r>
            <a:r>
              <a:rPr lang="en-US" i="1" dirty="0" err="1" smtClean="0"/>
              <a:t>znode</a:t>
            </a:r>
            <a:r>
              <a:rPr lang="en-US" i="1" dirty="0" smtClean="0"/>
              <a:t>, data, version)</a:t>
            </a:r>
          </a:p>
          <a:p>
            <a:pPr lvl="1"/>
            <a:r>
              <a:rPr lang="en-US" i="1" dirty="0" smtClean="0"/>
              <a:t>Rewrites </a:t>
            </a:r>
            <a:r>
              <a:rPr lang="en-US" i="1" dirty="0" err="1" smtClean="0"/>
              <a:t>znode</a:t>
            </a:r>
            <a:r>
              <a:rPr lang="en-US" i="1" dirty="0" smtClean="0"/>
              <a:t> with data, if version is the current version number of the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pPr lvl="1"/>
            <a:r>
              <a:rPr lang="en-US" i="1" dirty="0"/>
              <a:t>v</a:t>
            </a:r>
            <a:r>
              <a:rPr lang="en-US" i="1" dirty="0" smtClean="0"/>
              <a:t>ersion = -1 applies here as well to omit the condition check and to force </a:t>
            </a:r>
            <a:r>
              <a:rPr lang="en-US" i="1" dirty="0" err="1" smtClean="0"/>
              <a:t>setData</a:t>
            </a:r>
            <a:endParaRPr lang="en-US" i="1" dirty="0" smtClean="0"/>
          </a:p>
          <a:p>
            <a:r>
              <a:rPr lang="en-US" i="1" dirty="0" err="1" smtClean="0"/>
              <a:t>getChildren</a:t>
            </a:r>
            <a:r>
              <a:rPr lang="en-US" i="1" dirty="0" smtClean="0"/>
              <a:t>(</a:t>
            </a:r>
            <a:r>
              <a:rPr lang="en-US" i="1" dirty="0" err="1" smtClean="0"/>
              <a:t>znode</a:t>
            </a:r>
            <a:r>
              <a:rPr lang="en-US" i="1" dirty="0" smtClean="0"/>
              <a:t>, watch)</a:t>
            </a:r>
          </a:p>
          <a:p>
            <a:pPr lvl="1"/>
            <a:r>
              <a:rPr lang="en-US" i="1" dirty="0" smtClean="0"/>
              <a:t>Returns the set of children </a:t>
            </a:r>
            <a:r>
              <a:rPr lang="en-US" i="1" dirty="0" err="1" smtClean="0"/>
              <a:t>znodes</a:t>
            </a:r>
            <a:r>
              <a:rPr lang="en-US" i="1" dirty="0" smtClean="0"/>
              <a:t> of the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r>
              <a:rPr lang="en-US" i="1" dirty="0"/>
              <a:t>s</a:t>
            </a:r>
            <a:r>
              <a:rPr lang="en-US" i="1" dirty="0" smtClean="0"/>
              <a:t>ync()</a:t>
            </a:r>
          </a:p>
          <a:p>
            <a:pPr lvl="1"/>
            <a:r>
              <a:rPr lang="en-US" i="1" dirty="0" smtClean="0"/>
              <a:t>Waits for all updates pending at the start of the operation to be propagated to the Zookeeper server that the client is connected to</a:t>
            </a:r>
          </a:p>
          <a:p>
            <a:pPr lvl="1"/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42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operation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synchronous or asynchronous</a:t>
            </a:r>
          </a:p>
          <a:p>
            <a:endParaRPr lang="en-US" dirty="0" smtClean="0"/>
          </a:p>
          <a:p>
            <a:r>
              <a:rPr lang="en-US" dirty="0" smtClean="0"/>
              <a:t>Synchronous calls</a:t>
            </a:r>
          </a:p>
          <a:p>
            <a:pPr lvl="1"/>
            <a:r>
              <a:rPr lang="en-US" dirty="0" smtClean="0"/>
              <a:t>A client blocks after invoking an operation and waits for an operation to respond</a:t>
            </a:r>
          </a:p>
          <a:p>
            <a:pPr lvl="1"/>
            <a:r>
              <a:rPr lang="en-US" dirty="0" smtClean="0"/>
              <a:t>No concurrent calls by a single client</a:t>
            </a:r>
          </a:p>
          <a:p>
            <a:endParaRPr lang="en-US" dirty="0" smtClean="0"/>
          </a:p>
          <a:p>
            <a:r>
              <a:rPr lang="en-US" dirty="0" smtClean="0"/>
              <a:t>Asynchronous calls</a:t>
            </a:r>
          </a:p>
          <a:p>
            <a:pPr lvl="1"/>
            <a:r>
              <a:rPr lang="en-US" dirty="0" smtClean="0"/>
              <a:t>Concurrent calls allowed</a:t>
            </a:r>
          </a:p>
          <a:p>
            <a:pPr lvl="1"/>
            <a:r>
              <a:rPr lang="en-US" dirty="0" smtClean="0"/>
              <a:t>A client can have multiple outstanding requests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52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Distributed </a:t>
            </a:r>
            <a:r>
              <a:rPr lang="en-US" dirty="0">
                <a:solidFill>
                  <a:srgbClr val="FF9900"/>
                </a:solidFill>
              </a:rPr>
              <a:t>systems coordination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Consensus, FLP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tomic broadcast, replicated</a:t>
            </a:r>
            <a:r>
              <a:rPr lang="en-US" dirty="0"/>
              <a:t> </a:t>
            </a:r>
            <a:r>
              <a:rPr lang="en-US" dirty="0" smtClean="0"/>
              <a:t>state</a:t>
            </a:r>
            <a:r>
              <a:rPr lang="en-US" dirty="0"/>
              <a:t>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Apache Zookeeper</a:t>
            </a:r>
          </a:p>
          <a:p>
            <a:pPr lvl="1"/>
            <a:r>
              <a:rPr lang="en-US" dirty="0"/>
              <a:t>Coordination </a:t>
            </a:r>
            <a:r>
              <a:rPr lang="en-US" dirty="0" smtClean="0"/>
              <a:t>kernel</a:t>
            </a:r>
            <a:endParaRPr lang="en-US" dirty="0"/>
          </a:p>
          <a:p>
            <a:pPr lvl="1"/>
            <a:r>
              <a:rPr lang="en-US" dirty="0"/>
              <a:t>Semantics</a:t>
            </a:r>
          </a:p>
          <a:p>
            <a:pPr lvl="1"/>
            <a:r>
              <a:rPr lang="en-US" dirty="0"/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686229" y="1738647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77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Update/write operations</a:t>
            </a:r>
          </a:p>
          <a:p>
            <a:pPr lvl="1"/>
            <a:r>
              <a:rPr lang="en-US" dirty="0" smtClean="0"/>
              <a:t>Create, </a:t>
            </a:r>
            <a:r>
              <a:rPr lang="en-US" dirty="0" err="1" smtClean="0"/>
              <a:t>setData</a:t>
            </a:r>
            <a:r>
              <a:rPr lang="en-US" dirty="0" smtClean="0"/>
              <a:t>, sync, delete</a:t>
            </a:r>
          </a:p>
          <a:p>
            <a:endParaRPr lang="en-US" dirty="0" smtClean="0"/>
          </a:p>
          <a:p>
            <a:r>
              <a:rPr lang="en-US" dirty="0" smtClean="0"/>
              <a:t>Reads operations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xists, </a:t>
            </a:r>
            <a:r>
              <a:rPr lang="en-US" dirty="0" err="1" smtClean="0"/>
              <a:t>getData</a:t>
            </a:r>
            <a:r>
              <a:rPr lang="en-US" dirty="0" smtClean="0"/>
              <a:t>, </a:t>
            </a:r>
            <a:r>
              <a:rPr lang="en-US" dirty="0" err="1" smtClean="0"/>
              <a:t>getChildren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26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27" y="1255222"/>
            <a:ext cx="819161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13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175871"/>
            <a:ext cx="7982607" cy="453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9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152140"/>
            <a:ext cx="7732503" cy="471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3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92D050"/>
                </a:solidFill>
              </a:rPr>
              <a:t>Apache Zookeeper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Coordination kernel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Semantics</a:t>
            </a:r>
          </a:p>
          <a:p>
            <a:pPr lvl="1"/>
            <a:r>
              <a:rPr lang="en-US" dirty="0"/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3344643" y="3764489"/>
            <a:ext cx="698320" cy="419100"/>
            <a:chOff x="6143624" y="2514600"/>
            <a:chExt cx="698320" cy="419100"/>
          </a:xfrm>
        </p:grpSpPr>
        <p:sp>
          <p:nvSpPr>
            <p:cNvPr id="12" name="Right Arrow 11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140" y="2423808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179" y="165277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1968" y="3285546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594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 perspective: Zookeeper is in CP</a:t>
            </a:r>
          </a:p>
          <a:p>
            <a:pPr lvl="1"/>
            <a:r>
              <a:rPr lang="en-US" dirty="0" smtClean="0"/>
              <a:t>It guarantees consistency</a:t>
            </a:r>
          </a:p>
          <a:p>
            <a:pPr lvl="1"/>
            <a:r>
              <a:rPr lang="en-US" dirty="0" smtClean="0"/>
              <a:t>May sacrifice availability under system partitions (strict quorum based replication for writes)</a:t>
            </a:r>
          </a:p>
          <a:p>
            <a:endParaRPr lang="en-US" dirty="0" smtClean="0"/>
          </a:p>
          <a:p>
            <a:r>
              <a:rPr lang="en-US" dirty="0" smtClean="0"/>
              <a:t>Consistency (safety)</a:t>
            </a:r>
          </a:p>
          <a:p>
            <a:pPr lvl="1"/>
            <a:r>
              <a:rPr lang="en-US" i="1" u="sng" dirty="0" err="1" smtClean="0"/>
              <a:t>Linearizable</a:t>
            </a:r>
            <a:r>
              <a:rPr lang="en-US" i="1" u="sng" dirty="0" smtClean="0"/>
              <a:t> writes: </a:t>
            </a:r>
            <a:r>
              <a:rPr lang="en-US" dirty="0" smtClean="0"/>
              <a:t>all writes are </a:t>
            </a:r>
            <a:r>
              <a:rPr lang="en-US" dirty="0" err="1" smtClean="0"/>
              <a:t>linearizable</a:t>
            </a:r>
            <a:endParaRPr lang="en-US" dirty="0" smtClean="0"/>
          </a:p>
          <a:p>
            <a:pPr lvl="1"/>
            <a:r>
              <a:rPr lang="en-US" i="1" u="sng" dirty="0" smtClean="0"/>
              <a:t>FIFO client order: </a:t>
            </a:r>
            <a:r>
              <a:rPr lang="en-US" dirty="0" smtClean="0"/>
              <a:t>all requests from a given client are executed in the order they were sent by the client</a:t>
            </a:r>
          </a:p>
          <a:p>
            <a:pPr lvl="2"/>
            <a:r>
              <a:rPr lang="en-US" dirty="0" smtClean="0"/>
              <a:t>Matters for asynchronous calls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09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Wait-freedom </a:t>
            </a:r>
            <a:endParaRPr lang="en-US" dirty="0"/>
          </a:p>
          <a:p>
            <a:pPr lvl="1"/>
            <a:r>
              <a:rPr lang="en-US" dirty="0" smtClean="0"/>
              <a:t>All operations invoked by a correct client eventually complete</a:t>
            </a:r>
          </a:p>
          <a:p>
            <a:pPr lvl="1"/>
            <a:r>
              <a:rPr lang="en-US" dirty="0" smtClean="0"/>
              <a:t>Under condition that a quorum of servers is available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Zookeeper uses no locks although it can implement locks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8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consistency vs. </a:t>
            </a:r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r>
              <a:rPr lang="en-US" dirty="0" smtClean="0"/>
              <a:t>All operations appear to take effect in a single, indivisible time instant between invocation and response</a:t>
            </a:r>
          </a:p>
          <a:p>
            <a:pPr lvl="1"/>
            <a:endParaRPr lang="en-US" dirty="0"/>
          </a:p>
          <a:p>
            <a:r>
              <a:rPr lang="en-US" dirty="0" smtClean="0"/>
              <a:t>Zookeeper consistency</a:t>
            </a:r>
          </a:p>
          <a:p>
            <a:pPr lvl="1"/>
            <a:r>
              <a:rPr lang="en-US" dirty="0" smtClean="0"/>
              <a:t>Writes are </a:t>
            </a:r>
            <a:r>
              <a:rPr lang="en-US" dirty="0" err="1" smtClean="0"/>
              <a:t>linearizable</a:t>
            </a:r>
            <a:endParaRPr lang="en-US" dirty="0" smtClean="0"/>
          </a:p>
          <a:p>
            <a:pPr lvl="1"/>
            <a:r>
              <a:rPr lang="en-US" dirty="0" smtClean="0"/>
              <a:t>Reads might not be</a:t>
            </a:r>
          </a:p>
          <a:p>
            <a:pPr lvl="2"/>
            <a:r>
              <a:rPr lang="en-US" dirty="0" smtClean="0"/>
              <a:t>To boost performance, Zookeeper has local reads</a:t>
            </a:r>
          </a:p>
          <a:p>
            <a:pPr lvl="2"/>
            <a:r>
              <a:rPr lang="en-US" dirty="0" smtClean="0"/>
              <a:t>A server serving a read request might not have been a part of a write quorum of some previous operation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 A read might return a stale value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21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4413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996" y="28956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996" y="398081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3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447800" y="2013466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447800" y="3264932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447800" y="4648200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00200" y="1447800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Write (25)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33800" y="2699266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Write (11)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562600" y="4107889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Read (11)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514600" y="1883033"/>
            <a:ext cx="304800" cy="26086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flipH="1">
            <a:off x="4840778" y="3080266"/>
            <a:ext cx="3048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 flipH="1">
            <a:off x="5791200" y="4521155"/>
            <a:ext cx="3048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37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4413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996" y="28956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996" y="398081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3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447800" y="2013466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447800" y="3264932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447800" y="4648200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00200" y="1447800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Write (25)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33800" y="2699266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Write (11)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562600" y="4107889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Read (25)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514600" y="1883033"/>
            <a:ext cx="304800" cy="26086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flipH="1">
            <a:off x="4840778" y="3080266"/>
            <a:ext cx="3048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 flipH="1">
            <a:off x="3200400" y="4495800"/>
            <a:ext cx="3048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42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coordination?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Large-scale distributed applications require different forms of coordination. For example:</a:t>
            </a:r>
          </a:p>
          <a:p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E.g., list of operational parameters</a:t>
            </a:r>
          </a:p>
          <a:p>
            <a:r>
              <a:rPr lang="en-US" dirty="0" smtClean="0"/>
              <a:t>Rendezvous</a:t>
            </a:r>
          </a:p>
          <a:p>
            <a:pPr lvl="1"/>
            <a:r>
              <a:rPr lang="en-US" dirty="0" smtClean="0"/>
              <a:t>E.g., discover final system configuration at run time</a:t>
            </a:r>
          </a:p>
          <a:p>
            <a:r>
              <a:rPr lang="en-US" dirty="0" smtClean="0"/>
              <a:t>Group membership</a:t>
            </a:r>
          </a:p>
          <a:p>
            <a:pPr lvl="1"/>
            <a:r>
              <a:rPr lang="en-US" dirty="0" smtClean="0"/>
              <a:t>I.e., which processes are member of the cluster</a:t>
            </a:r>
          </a:p>
          <a:p>
            <a:r>
              <a:rPr lang="en-US" dirty="0" smtClean="0"/>
              <a:t>Leader election</a:t>
            </a:r>
          </a:p>
          <a:p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I.e., exclusive access to critical resources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what the application needs</a:t>
            </a:r>
          </a:p>
          <a:p>
            <a:pPr lvl="1"/>
            <a:r>
              <a:rPr lang="en-US" dirty="0" smtClean="0"/>
              <a:t>May cause inconsistencies in synchronization if not careful</a:t>
            </a:r>
          </a:p>
          <a:p>
            <a:r>
              <a:rPr lang="en-US" dirty="0" smtClean="0"/>
              <a:t>Despite this, Zookeeper API is a universal object </a:t>
            </a:r>
            <a:r>
              <a:rPr lang="en-US" dirty="0" smtClean="0">
                <a:sym typeface="Wingdings" pitchFamily="2" charset="2"/>
              </a:rPr>
              <a:t> its consensus number is </a:t>
            </a:r>
            <a:r>
              <a:rPr lang="en-US" dirty="0" smtClean="0">
                <a:sym typeface="Symbol"/>
              </a:rPr>
              <a:t></a:t>
            </a:r>
          </a:p>
          <a:p>
            <a:pPr lvl="2"/>
            <a:r>
              <a:rPr lang="en-US" dirty="0" smtClean="0">
                <a:sym typeface="Symbol"/>
              </a:rPr>
              <a:t>i.e., Zookeeper can solve consensus (agreement) for arbitrary number of clients</a:t>
            </a:r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If an application needs </a:t>
            </a:r>
            <a:r>
              <a:rPr lang="en-US" dirty="0" err="1" smtClean="0">
                <a:sym typeface="Symbol"/>
              </a:rPr>
              <a:t>linearizability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There is a trick: sync operation</a:t>
            </a:r>
          </a:p>
          <a:p>
            <a:pPr lvl="1"/>
            <a:r>
              <a:rPr lang="en-US" dirty="0" smtClean="0">
                <a:sym typeface="Symbol"/>
              </a:rPr>
              <a:t>Use sync followed by a read operation within an application-level read</a:t>
            </a:r>
          </a:p>
          <a:p>
            <a:pPr lvl="2"/>
            <a:r>
              <a:rPr lang="en-US" dirty="0" smtClean="0">
                <a:sym typeface="Symbol"/>
              </a:rPr>
              <a:t>This yields a “slow read”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5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86400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86400" y="4953000"/>
            <a:ext cx="2590800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 bwMode="auto">
          <a:xfrm>
            <a:off x="6781800" y="2191443"/>
            <a:ext cx="0" cy="77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98974" y="2197290"/>
            <a:ext cx="2245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1: sync</a:t>
            </a:r>
          </a:p>
          <a:p>
            <a:pPr algn="l"/>
            <a:r>
              <a:rPr lang="en-US" dirty="0" smtClean="0"/>
              <a:t>2: </a:t>
            </a:r>
            <a:r>
              <a:rPr lang="en-US" dirty="0" err="1" smtClean="0"/>
              <a:t>getData</a:t>
            </a:r>
            <a:r>
              <a:rPr lang="en-US" dirty="0" smtClean="0"/>
              <a:t>(“/foo”)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70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67004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67004" y="4953000"/>
            <a:ext cx="2610196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805" y="3468468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getData</a:t>
            </a:r>
            <a:endParaRPr lang="en-US" dirty="0" smtClean="0"/>
          </a:p>
          <a:p>
            <a:r>
              <a:rPr lang="en-US" dirty="0"/>
              <a:t>sync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9683" y="5174055"/>
            <a:ext cx="979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setData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6836805" y="3566172"/>
            <a:ext cx="992579" cy="646332"/>
            <a:chOff x="6836805" y="3468468"/>
            <a:chExt cx="992579" cy="646332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6836805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6805" y="4114800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829384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836805" y="3791634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046859" y="5206653"/>
            <a:ext cx="1010945" cy="646332"/>
            <a:chOff x="6998548" y="5202026"/>
            <a:chExt cx="1010945" cy="646332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6998548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6914" y="5202026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7991127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98548" y="5525192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70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67004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67004" y="4953000"/>
            <a:ext cx="2610196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805" y="3468468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getData</a:t>
            </a:r>
            <a:endParaRPr lang="en-US" dirty="0" smtClean="0"/>
          </a:p>
          <a:p>
            <a:r>
              <a:rPr lang="en-US" dirty="0"/>
              <a:t>sync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9683" y="5174055"/>
            <a:ext cx="979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setData</a:t>
            </a:r>
            <a:endParaRPr lang="en-US" dirty="0" smtClean="0"/>
          </a:p>
          <a:p>
            <a:r>
              <a:rPr lang="en-US" dirty="0" smtClean="0"/>
              <a:t>sync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6836805" y="3570434"/>
            <a:ext cx="992579" cy="646332"/>
            <a:chOff x="6836805" y="3468468"/>
            <a:chExt cx="992579" cy="646332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6836805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6805" y="4114800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829384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836805" y="3791634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046859" y="5206653"/>
            <a:ext cx="1010945" cy="646332"/>
            <a:chOff x="6998548" y="5202026"/>
            <a:chExt cx="1010945" cy="646332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6998548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6914" y="5202026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7991127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98548" y="5525192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" name="Straight Arrow Connector 30"/>
          <p:cNvCxnSpPr>
            <a:stCxn id="6" idx="2"/>
            <a:endCxn id="7" idx="0"/>
          </p:cNvCxnSpPr>
          <p:nvPr/>
        </p:nvCxnSpPr>
        <p:spPr bwMode="auto">
          <a:xfrm>
            <a:off x="6762404" y="4267200"/>
            <a:ext cx="9698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929861" y="44254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68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67004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67004" y="4953000"/>
            <a:ext cx="2610196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805" y="3468468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getData</a:t>
            </a:r>
            <a:endParaRPr lang="en-US" dirty="0" smtClean="0"/>
          </a:p>
          <a:p>
            <a:r>
              <a:rPr lang="en-US" dirty="0"/>
              <a:t>sync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9683" y="5174055"/>
            <a:ext cx="659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6836805" y="3570434"/>
            <a:ext cx="992579" cy="646332"/>
            <a:chOff x="6836805" y="3468468"/>
            <a:chExt cx="992579" cy="646332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6836805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6805" y="4114800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829384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836805" y="3791634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046859" y="5206653"/>
            <a:ext cx="1010945" cy="646332"/>
            <a:chOff x="6998548" y="5202026"/>
            <a:chExt cx="1010945" cy="646332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6998548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6914" y="5202026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7991127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98548" y="5525192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" name="Straight Arrow Connector 30"/>
          <p:cNvCxnSpPr>
            <a:stCxn id="6" idx="2"/>
            <a:endCxn id="7" idx="0"/>
          </p:cNvCxnSpPr>
          <p:nvPr/>
        </p:nvCxnSpPr>
        <p:spPr bwMode="auto">
          <a:xfrm>
            <a:off x="6762404" y="4267200"/>
            <a:ext cx="9698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929861" y="44254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setData</a:t>
            </a:r>
            <a:r>
              <a:rPr lang="en-US" dirty="0" smtClean="0"/>
              <a:t>(“/foo”,C2)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19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67004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67004" y="4953000"/>
            <a:ext cx="2610196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805" y="3468468"/>
            <a:ext cx="992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getData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9683" y="5174055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6836805" y="3555316"/>
            <a:ext cx="992579" cy="646332"/>
            <a:chOff x="6836805" y="3468468"/>
            <a:chExt cx="992579" cy="646332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6836805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6805" y="4114800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829384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836805" y="3791634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046859" y="5206653"/>
            <a:ext cx="1010945" cy="646332"/>
            <a:chOff x="6998548" y="5202026"/>
            <a:chExt cx="1010945" cy="646332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6998548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6914" y="5202026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7991127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98548" y="5525192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" name="Straight Arrow Connector 30"/>
          <p:cNvCxnSpPr>
            <a:stCxn id="6" idx="2"/>
            <a:endCxn id="7" idx="0"/>
          </p:cNvCxnSpPr>
          <p:nvPr/>
        </p:nvCxnSpPr>
        <p:spPr bwMode="auto">
          <a:xfrm>
            <a:off x="6762404" y="4267200"/>
            <a:ext cx="9698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929861" y="44254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36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67004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67004" y="4953000"/>
            <a:ext cx="2610196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805" y="3468468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9683" y="5174055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6836805" y="3468468"/>
            <a:ext cx="992579" cy="646332"/>
            <a:chOff x="6836805" y="3468468"/>
            <a:chExt cx="992579" cy="646332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6836805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6805" y="4114800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829384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836805" y="3791634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046859" y="5206653"/>
            <a:ext cx="1010945" cy="646332"/>
            <a:chOff x="6998548" y="5202026"/>
            <a:chExt cx="1010945" cy="646332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6998548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6914" y="5202026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7991127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98548" y="5525192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 bwMode="auto">
          <a:xfrm flipV="1">
            <a:off x="6762404" y="2191443"/>
            <a:ext cx="19396" cy="77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929861" y="239626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“/foo”, C2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6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 reads (sync + read)</a:t>
            </a:r>
          </a:p>
          <a:p>
            <a:pPr lvl="1"/>
            <a:r>
              <a:rPr lang="en-US" dirty="0" err="1" smtClean="0"/>
              <a:t>Linerizability</a:t>
            </a:r>
            <a:endParaRPr lang="en-US" dirty="0" smtClean="0"/>
          </a:p>
          <a:p>
            <a:pPr lvl="1"/>
            <a:r>
              <a:rPr lang="en-US" dirty="0" smtClean="0"/>
              <a:t>Slow, leader bottleneck</a:t>
            </a:r>
            <a:endParaRPr lang="en-US" dirty="0"/>
          </a:p>
          <a:p>
            <a:r>
              <a:rPr lang="en-US" dirty="0" smtClean="0"/>
              <a:t>“Normal” reads</a:t>
            </a:r>
          </a:p>
          <a:p>
            <a:pPr lvl="1"/>
            <a:r>
              <a:rPr lang="en-US" dirty="0"/>
              <a:t>Might be </a:t>
            </a:r>
            <a:r>
              <a:rPr lang="en-US" dirty="0" smtClean="0"/>
              <a:t>non-</a:t>
            </a:r>
            <a:r>
              <a:rPr lang="en-US" dirty="0" err="1" smtClean="0"/>
              <a:t>linearizable</a:t>
            </a:r>
            <a:endParaRPr lang="en-US" dirty="0" smtClean="0"/>
          </a:p>
          <a:p>
            <a:pPr lvl="1"/>
            <a:r>
              <a:rPr lang="en-US" dirty="0" smtClean="0"/>
              <a:t>1 round-trip client/server</a:t>
            </a:r>
            <a:endParaRPr lang="en-US" dirty="0"/>
          </a:p>
          <a:p>
            <a:r>
              <a:rPr lang="en-US" dirty="0" smtClean="0"/>
              <a:t>One more option: Caching reads</a:t>
            </a:r>
          </a:p>
          <a:p>
            <a:pPr lvl="1"/>
            <a:r>
              <a:rPr lang="en-US" dirty="0" smtClean="0"/>
              <a:t>Cache reads at a client, save on a round-trip</a:t>
            </a:r>
          </a:p>
          <a:p>
            <a:pPr lvl="1"/>
            <a:r>
              <a:rPr lang="en-US" dirty="0" smtClean="0"/>
              <a:t>Set a watch for a notification needed for cache invalidation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48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operations (summary)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go through the slow “path”</a:t>
            </a:r>
          </a:p>
          <a:p>
            <a:r>
              <a:rPr lang="en-US" dirty="0" smtClean="0"/>
              <a:t>A write request is forwarded by a follower server to the leader</a:t>
            </a:r>
          </a:p>
          <a:p>
            <a:r>
              <a:rPr lang="en-US" dirty="0" smtClean="0"/>
              <a:t>Leader uses atomic (total-order) broadcast to disseminate messages</a:t>
            </a:r>
          </a:p>
          <a:p>
            <a:pPr lvl="1"/>
            <a:r>
              <a:rPr lang="en-US" dirty="0" smtClean="0"/>
              <a:t>Using ZAB protocol</a:t>
            </a:r>
          </a:p>
          <a:p>
            <a:r>
              <a:rPr lang="en-US" dirty="0" smtClean="0"/>
              <a:t>ZAB</a:t>
            </a:r>
          </a:p>
          <a:p>
            <a:pPr lvl="1"/>
            <a:r>
              <a:rPr lang="en-US" dirty="0" smtClean="0"/>
              <a:t>A variant of </a:t>
            </a:r>
            <a:r>
              <a:rPr lang="en-US" dirty="0" err="1" smtClean="0"/>
              <a:t>Paxos</a:t>
            </a:r>
            <a:r>
              <a:rPr lang="en-US" dirty="0" smtClean="0"/>
              <a:t> tweaked to support FIFO/causal consistency of asynchronous calls</a:t>
            </a:r>
          </a:p>
          <a:p>
            <a:pPr lvl="1"/>
            <a:r>
              <a:rPr lang="en-US" dirty="0" smtClean="0"/>
              <a:t>Quorum-based (2f+1 servers, tolerates f failures)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07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 follower that a client is talking to fails?</a:t>
            </a:r>
          </a:p>
          <a:p>
            <a:pPr lvl="1"/>
            <a:r>
              <a:rPr lang="en-US" dirty="0" smtClean="0"/>
              <a:t>Or connection is lost for any other reason</a:t>
            </a:r>
          </a:p>
          <a:p>
            <a:pPr lvl="1"/>
            <a:r>
              <a:rPr lang="en-US" dirty="0" smtClean="0"/>
              <a:t>Some operations might have not been executed</a:t>
            </a:r>
          </a:p>
          <a:p>
            <a:endParaRPr lang="en-US" dirty="0" smtClean="0"/>
          </a:p>
          <a:p>
            <a:r>
              <a:rPr lang="en-US" dirty="0" smtClean="0"/>
              <a:t>Upon disconnection</a:t>
            </a:r>
          </a:p>
          <a:p>
            <a:pPr lvl="1"/>
            <a:r>
              <a:rPr lang="en-US" dirty="0" smtClean="0"/>
              <a:t>Client library </a:t>
            </a:r>
            <a:r>
              <a:rPr lang="en-US" dirty="0"/>
              <a:t>tries to contact another </a:t>
            </a:r>
            <a:r>
              <a:rPr lang="en-US" dirty="0" smtClean="0"/>
              <a:t>server before session expires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3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coordination difficult?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among multiple parties involves agreement among those parties</a:t>
            </a:r>
          </a:p>
          <a:p>
            <a:pPr lvl="1"/>
            <a:r>
              <a:rPr lang="en-US" dirty="0" smtClean="0"/>
              <a:t>In general, N </a:t>
            </a:r>
            <a:r>
              <a:rPr lang="en-US" dirty="0"/>
              <a:t>processes must agree </a:t>
            </a:r>
            <a:r>
              <a:rPr lang="en-US" dirty="0" smtClean="0"/>
              <a:t>on something, e.g. a bit</a:t>
            </a:r>
          </a:p>
          <a:p>
            <a:r>
              <a:rPr lang="en-US" dirty="0" smtClean="0"/>
              <a:t>Agreement  </a:t>
            </a:r>
            <a:r>
              <a:rPr lang="en-US" dirty="0" smtClean="0">
                <a:sym typeface="Wingdings" pitchFamily="2" charset="2"/>
              </a:rPr>
              <a:t> Consensus </a:t>
            </a:r>
            <a:r>
              <a:rPr lang="en-US" dirty="0">
                <a:sym typeface="Wingdings" pitchFamily="2" charset="2"/>
              </a:rPr>
              <a:t></a:t>
            </a:r>
            <a:r>
              <a:rPr lang="en-US" dirty="0" smtClean="0">
                <a:sym typeface="Wingdings" pitchFamily="2" charset="2"/>
              </a:rPr>
              <a:t>  Consistency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Consensus </a:t>
            </a:r>
            <a:r>
              <a:rPr lang="en-US" dirty="0"/>
              <a:t>in brief</a:t>
            </a:r>
          </a:p>
          <a:p>
            <a:pPr lvl="1"/>
            <a:r>
              <a:rPr lang="en-US" dirty="0"/>
              <a:t>All correct processes propose a value</a:t>
            </a:r>
          </a:p>
          <a:p>
            <a:pPr lvl="1"/>
            <a:r>
              <a:rPr lang="en-US" dirty="0"/>
              <a:t>All correct processes decide a value (exactly once)</a:t>
            </a:r>
          </a:p>
          <a:p>
            <a:pPr lvl="1"/>
            <a:r>
              <a:rPr lang="en-US" dirty="0"/>
              <a:t>A decision must be proposed </a:t>
            </a:r>
          </a:p>
          <a:p>
            <a:pPr lvl="1"/>
            <a:r>
              <a:rPr lang="en-US" dirty="0"/>
              <a:t>All decisions must be the same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66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92D050"/>
                </a:solidFill>
              </a:rPr>
              <a:t>Apache Zookeeper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Coordination kernel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Semantics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4886914" y="4142445"/>
            <a:ext cx="698320" cy="419100"/>
            <a:chOff x="6143624" y="2514600"/>
            <a:chExt cx="698320" cy="419100"/>
          </a:xfrm>
        </p:grpSpPr>
        <p:sp>
          <p:nvSpPr>
            <p:cNvPr id="12" name="Right Arrow 11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140" y="2423808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179" y="165277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1968" y="3285546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5466" y="3694956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87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 in brief</a:t>
            </a:r>
          </a:p>
          <a:p>
            <a:pPr lvl="1"/>
            <a:r>
              <a:rPr lang="en-US" sz="2000" b="0" dirty="0" smtClean="0"/>
              <a:t>All correct processes propose a value</a:t>
            </a:r>
          </a:p>
          <a:p>
            <a:pPr lvl="1"/>
            <a:r>
              <a:rPr lang="en-US" sz="2000" dirty="0" smtClean="0"/>
              <a:t>All correct processes decide a value (exactly once)</a:t>
            </a:r>
          </a:p>
          <a:p>
            <a:pPr lvl="1"/>
            <a:r>
              <a:rPr lang="en-US" sz="2000" b="0" dirty="0" smtClean="0"/>
              <a:t>A decision must be proposed </a:t>
            </a:r>
          </a:p>
          <a:p>
            <a:pPr lvl="1"/>
            <a:r>
              <a:rPr lang="en-US" sz="2000" dirty="0" smtClean="0"/>
              <a:t>All decisions must be the same</a:t>
            </a:r>
            <a:endParaRPr lang="en-US" sz="2000" b="0" dirty="0" smtClean="0"/>
          </a:p>
          <a:p>
            <a:r>
              <a:rPr lang="en-US" dirty="0" smtClean="0">
                <a:latin typeface="Consolas"/>
                <a:cs typeface="Consolas"/>
              </a:rPr>
              <a:t>Propose(v)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/>
                <a:cs typeface="Consolas"/>
              </a:rPr>
              <a:t>create(“/</a:t>
            </a:r>
            <a:r>
              <a:rPr lang="en-US" b="0" dirty="0">
                <a:latin typeface="Consolas"/>
                <a:cs typeface="Consolas"/>
              </a:rPr>
              <a:t>c/proposal-”, “v</a:t>
            </a:r>
            <a:r>
              <a:rPr lang="en-US" b="0" dirty="0" smtClean="0">
                <a:latin typeface="Consolas"/>
                <a:cs typeface="Consolas"/>
              </a:rPr>
              <a:t>”, SEQUENTIAL)</a:t>
            </a:r>
            <a:endParaRPr lang="en-US" b="0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Decide()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/>
                <a:cs typeface="Consolas"/>
              </a:rPr>
              <a:t>C = </a:t>
            </a:r>
            <a:r>
              <a:rPr lang="en-US" b="0" dirty="0" err="1" smtClean="0">
                <a:latin typeface="Consolas"/>
                <a:cs typeface="Consolas"/>
              </a:rPr>
              <a:t>getChildren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0" dirty="0" smtClean="0">
                <a:latin typeface="Consolas"/>
                <a:cs typeface="Consolas"/>
              </a:rPr>
              <a:t>“/c”)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/>
                <a:cs typeface="Consolas"/>
              </a:rPr>
              <a:t>Select </a:t>
            </a:r>
            <a:r>
              <a:rPr lang="en-US" b="0" dirty="0" err="1">
                <a:latin typeface="Consolas"/>
                <a:cs typeface="Consolas"/>
              </a:rPr>
              <a:t>znode</a:t>
            </a:r>
            <a:r>
              <a:rPr lang="en-US" b="0" dirty="0">
                <a:latin typeface="Consolas"/>
                <a:cs typeface="Consolas"/>
              </a:rPr>
              <a:t> </a:t>
            </a:r>
            <a:r>
              <a:rPr lang="en-US" b="0" i="1" dirty="0">
                <a:latin typeface="Consolas"/>
                <a:cs typeface="Consolas"/>
              </a:rPr>
              <a:t>z </a:t>
            </a:r>
            <a:r>
              <a:rPr lang="en-US" b="0" i="1" dirty="0" smtClean="0">
                <a:latin typeface="Consolas"/>
                <a:cs typeface="Consolas"/>
              </a:rPr>
              <a:t>in C </a:t>
            </a:r>
            <a:r>
              <a:rPr lang="en-US" b="0" dirty="0" smtClean="0">
                <a:latin typeface="Consolas"/>
                <a:cs typeface="Consolas"/>
              </a:rPr>
              <a:t>with </a:t>
            </a:r>
            <a:r>
              <a:rPr lang="en-US" b="0" dirty="0">
                <a:latin typeface="Consolas"/>
                <a:cs typeface="Consolas"/>
              </a:rPr>
              <a:t>smallest sequence </a:t>
            </a:r>
            <a:r>
              <a:rPr lang="en-US" b="0" dirty="0" smtClean="0">
                <a:latin typeface="Consolas"/>
                <a:cs typeface="Consolas"/>
              </a:rPr>
              <a:t>number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/>
                <a:cs typeface="Consolas"/>
              </a:rPr>
              <a:t>v</a:t>
            </a:r>
            <a:r>
              <a:rPr lang="en-US" b="0" dirty="0">
                <a:latin typeface="Consolas"/>
                <a:cs typeface="Consolas"/>
              </a:rPr>
              <a:t>’ = </a:t>
            </a:r>
            <a:r>
              <a:rPr lang="en-US" b="0" dirty="0" err="1" smtClean="0">
                <a:latin typeface="Consolas"/>
                <a:cs typeface="Consolas"/>
              </a:rPr>
              <a:t>getData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b="0" i="1" dirty="0" smtClean="0">
                <a:latin typeface="Consolas"/>
                <a:cs typeface="Consolas"/>
              </a:rPr>
              <a:t>z</a:t>
            </a:r>
            <a:r>
              <a:rPr lang="en-US" b="0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/>
                <a:cs typeface="Consolas"/>
              </a:rPr>
              <a:t>Decide v</a:t>
            </a:r>
            <a:r>
              <a:rPr lang="en-US" b="0" dirty="0">
                <a:latin typeface="Consolas"/>
                <a:cs typeface="Consolas"/>
              </a:rPr>
              <a:t>’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43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initialized with the name of </a:t>
            </a:r>
            <a:r>
              <a:rPr lang="en-US" dirty="0" err="1" smtClean="0"/>
              <a:t>znode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E.g., “/</a:t>
            </a:r>
            <a:r>
              <a:rPr lang="en-US" dirty="0" err="1" smtClean="0"/>
              <a:t>config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</a:t>
            </a:r>
            <a:r>
              <a:rPr lang="en-US" sz="2000" dirty="0" err="1" smtClean="0">
                <a:latin typeface="Consolas"/>
                <a:cs typeface="Consolas"/>
              </a:rPr>
              <a:t>onfig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  <a:r>
              <a:rPr lang="en-US" sz="2000" dirty="0" err="1" smtClean="0">
                <a:latin typeface="Consolas"/>
                <a:cs typeface="Consolas"/>
              </a:rPr>
              <a:t>getData</a:t>
            </a:r>
            <a:r>
              <a:rPr lang="en-US" sz="2000" dirty="0" smtClean="0">
                <a:latin typeface="Consolas"/>
                <a:cs typeface="Consolas"/>
              </a:rPr>
              <a:t>(“/</a:t>
            </a:r>
            <a:r>
              <a:rPr lang="en-US" sz="2000" dirty="0" err="1" smtClean="0">
                <a:latin typeface="Consolas"/>
                <a:cs typeface="Consolas"/>
              </a:rPr>
              <a:t>config</a:t>
            </a:r>
            <a:r>
              <a:rPr lang="en-US" sz="2000" dirty="0" smtClean="0">
                <a:latin typeface="Consolas"/>
                <a:cs typeface="Consolas"/>
              </a:rPr>
              <a:t>”, TRUE)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while (true)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wait for watch notification on “/</a:t>
            </a:r>
            <a:r>
              <a:rPr lang="en-US" sz="2000" dirty="0" err="1" smtClean="0">
                <a:latin typeface="Consolas"/>
                <a:cs typeface="Consolas"/>
              </a:rPr>
              <a:t>config</a:t>
            </a:r>
            <a:r>
              <a:rPr lang="en-US" sz="2000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config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err="1">
                <a:latin typeface="Consolas"/>
                <a:cs typeface="Consolas"/>
              </a:rPr>
              <a:t>getData</a:t>
            </a:r>
            <a:r>
              <a:rPr lang="en-US" sz="2000" dirty="0">
                <a:latin typeface="Consolas"/>
                <a:cs typeface="Consolas"/>
              </a:rPr>
              <a:t>(“/</a:t>
            </a:r>
            <a:r>
              <a:rPr lang="en-US" sz="2000" dirty="0" err="1">
                <a:latin typeface="Consolas"/>
                <a:cs typeface="Consolas"/>
              </a:rPr>
              <a:t>config</a:t>
            </a:r>
            <a:r>
              <a:rPr lang="en-US" sz="2000" dirty="0">
                <a:latin typeface="Consolas"/>
                <a:cs typeface="Consolas"/>
              </a:rPr>
              <a:t>”, TRUE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000" dirty="0" smtClean="0"/>
              <a:t>Note: A client may miss some configuration, but it will always “refresh” when it realizes the configuration is stale</a:t>
            </a:r>
            <a:endParaRPr lang="en-US" sz="2000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69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leverage ephemeral </a:t>
            </a:r>
            <a:r>
              <a:rPr lang="en-US" dirty="0" err="1" smtClean="0"/>
              <a:t>znodes</a:t>
            </a:r>
            <a:endParaRPr lang="en-US" dirty="0" smtClean="0"/>
          </a:p>
          <a:p>
            <a:r>
              <a:rPr lang="en-US" dirty="0" smtClean="0"/>
              <a:t>Fix a </a:t>
            </a:r>
            <a:r>
              <a:rPr lang="en-US" dirty="0" err="1" smtClean="0"/>
              <a:t>znode</a:t>
            </a:r>
            <a:r>
              <a:rPr lang="en-US" dirty="0" smtClean="0"/>
              <a:t> “/group”</a:t>
            </a:r>
          </a:p>
          <a:p>
            <a:r>
              <a:rPr lang="en-US" dirty="0" smtClean="0"/>
              <a:t>Assume every process (client) is initialized with its own unique name and ID</a:t>
            </a:r>
          </a:p>
          <a:p>
            <a:pPr lvl="1"/>
            <a:r>
              <a:rPr lang="en-US" dirty="0" smtClean="0"/>
              <a:t>What to do if there are no unique names?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j</a:t>
            </a:r>
            <a:r>
              <a:rPr lang="en-US" dirty="0" err="1" smtClean="0">
                <a:latin typeface="Consolas"/>
                <a:cs typeface="Consolas"/>
              </a:rPr>
              <a:t>oinGroup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create(“/group/” + name, [</a:t>
            </a:r>
            <a:r>
              <a:rPr lang="en-US" sz="2000" dirty="0" err="1" smtClean="0">
                <a:latin typeface="Consolas"/>
                <a:cs typeface="Consolas"/>
              </a:rPr>
              <a:t>address,port</a:t>
            </a:r>
            <a:r>
              <a:rPr lang="en-US" sz="2000" dirty="0" smtClean="0">
                <a:latin typeface="Consolas"/>
                <a:cs typeface="Consolas"/>
              </a:rPr>
              <a:t>], EPHEMERAL)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getMembers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getChildren</a:t>
            </a:r>
            <a:r>
              <a:rPr lang="en-US" sz="2000" dirty="0" smtClean="0">
                <a:latin typeface="Consolas"/>
                <a:cs typeface="Consolas"/>
              </a:rPr>
              <a:t>(“/group”, false)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088989" y="5399343"/>
            <a:ext cx="613408" cy="180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612047" y="5189558"/>
            <a:ext cx="3386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to true to get notified about membership changes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23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use Zookeeper to implement blocking primitives</a:t>
            </a:r>
          </a:p>
          <a:p>
            <a:pPr lvl="1"/>
            <a:r>
              <a:rPr lang="en-US" dirty="0" smtClean="0"/>
              <a:t>Not to be confused with the fact that Zookeeper is wait-free</a:t>
            </a:r>
          </a:p>
          <a:p>
            <a:endParaRPr lang="en-US" dirty="0"/>
          </a:p>
          <a:p>
            <a:r>
              <a:rPr lang="en-US" dirty="0" smtClean="0"/>
              <a:t>Let’s try Locks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40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Lock(filename)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1:</a:t>
            </a: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create(filename, “”, EPHEMERAL)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2: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if create is successful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3: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return 			//have lock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4: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else 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5: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getData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filename,TRUE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6: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wait for filename watch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7: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goto</a:t>
            </a:r>
            <a:r>
              <a:rPr lang="en-US" sz="2000" dirty="0" smtClean="0">
                <a:latin typeface="Consolas"/>
                <a:cs typeface="Consolas"/>
              </a:rPr>
              <a:t> 1: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Release(filename)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delete(filename)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10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Herd effect</a:t>
            </a:r>
          </a:p>
          <a:p>
            <a:pPr lvl="1"/>
            <a:r>
              <a:rPr lang="en-US" dirty="0" smtClean="0"/>
              <a:t>If many clients wait for the lock they will all try to get it as soon as it is released</a:t>
            </a:r>
          </a:p>
          <a:p>
            <a:endParaRPr lang="en-US" dirty="0" smtClean="0"/>
          </a:p>
          <a:p>
            <a:r>
              <a:rPr lang="en-US" dirty="0" smtClean="0"/>
              <a:t>Only implements exclusive locking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7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Lock without Herd Effect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8153400" cy="45323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Lock(filename)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1:	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=create(filename + “/lock-”, </a:t>
            </a:r>
            <a:r>
              <a:rPr lang="en-US" sz="1600" dirty="0">
                <a:latin typeface="Consolas"/>
                <a:cs typeface="Consolas"/>
              </a:rPr>
              <a:t>“”, </a:t>
            </a:r>
            <a:r>
              <a:rPr lang="en-US" sz="1600" dirty="0" smtClean="0">
                <a:latin typeface="Consolas"/>
                <a:cs typeface="Consolas"/>
              </a:rPr>
              <a:t>EPHEMERAL &amp; SEQUENTIAL)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2: 	C = </a:t>
            </a:r>
            <a:r>
              <a:rPr lang="en-US" sz="1600" dirty="0" err="1" smtClean="0">
                <a:latin typeface="Consolas"/>
                <a:cs typeface="Consolas"/>
              </a:rPr>
              <a:t>getChildren</a:t>
            </a:r>
            <a:r>
              <a:rPr lang="en-US" sz="1600" dirty="0" smtClean="0">
                <a:latin typeface="Consolas"/>
                <a:cs typeface="Consolas"/>
              </a:rPr>
              <a:t>(filename, false)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3:	if 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 is the lowest </a:t>
            </a:r>
            <a:r>
              <a:rPr lang="en-US" sz="1600" dirty="0" err="1" smtClean="0">
                <a:latin typeface="Consolas"/>
                <a:cs typeface="Consolas"/>
              </a:rPr>
              <a:t>znode</a:t>
            </a:r>
            <a:r>
              <a:rPr lang="en-US" sz="1600" dirty="0" smtClean="0">
                <a:latin typeface="Consolas"/>
                <a:cs typeface="Consolas"/>
              </a:rPr>
              <a:t> in C then return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4: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else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5: 		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znode</a:t>
            </a:r>
            <a:r>
              <a:rPr lang="en-US" sz="1600" dirty="0" smtClean="0">
                <a:latin typeface="Consolas"/>
                <a:cs typeface="Consolas"/>
              </a:rPr>
              <a:t> in C ordered just before 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6:		if exists(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, true)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7:			wait for 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 watch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8:			</a:t>
            </a:r>
            <a:r>
              <a:rPr lang="en-US" sz="1600" dirty="0" err="1" smtClean="0">
                <a:latin typeface="Consolas"/>
                <a:cs typeface="Consolas"/>
              </a:rPr>
              <a:t>goto</a:t>
            </a:r>
            <a:r>
              <a:rPr lang="en-US" sz="1600" dirty="0" smtClean="0">
                <a:latin typeface="Consolas"/>
                <a:cs typeface="Consolas"/>
              </a:rPr>
              <a:t> 2: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Release(filename)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delete(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8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lock solves herd effect but makes reads block other reads</a:t>
            </a:r>
          </a:p>
          <a:p>
            <a:endParaRPr lang="en-US" dirty="0"/>
          </a:p>
          <a:p>
            <a:r>
              <a:rPr lang="en-US" dirty="0" smtClean="0"/>
              <a:t>How to do it such that reads always get the lock unless there is a concurrent write?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18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8153400" cy="45323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Write Lock</a:t>
            </a:r>
            <a:r>
              <a:rPr lang="en-US" sz="2000" dirty="0">
                <a:latin typeface="Consolas"/>
                <a:cs typeface="Consolas"/>
              </a:rPr>
              <a:t>(filename)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1:	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=create(filename + “/write-”, </a:t>
            </a:r>
            <a:r>
              <a:rPr lang="en-US" sz="1600" dirty="0">
                <a:latin typeface="Consolas"/>
                <a:cs typeface="Consolas"/>
              </a:rPr>
              <a:t>“”, </a:t>
            </a:r>
            <a:r>
              <a:rPr lang="en-US" sz="1600" dirty="0" smtClean="0">
                <a:latin typeface="Consolas"/>
                <a:cs typeface="Consolas"/>
              </a:rPr>
              <a:t>EPHEMERAL &amp; SEQUENTIAL)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[...]	// same as simple lock w/o herd effect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Read </a:t>
            </a:r>
            <a:r>
              <a:rPr lang="en-US" sz="2000" dirty="0">
                <a:latin typeface="Consolas"/>
                <a:cs typeface="Consolas"/>
              </a:rPr>
              <a:t>Lock(filename)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1:	</a:t>
            </a:r>
            <a:r>
              <a:rPr lang="en-US" sz="1600" dirty="0" err="1">
                <a:latin typeface="Consolas"/>
                <a:cs typeface="Consolas"/>
              </a:rPr>
              <a:t>myLock</a:t>
            </a:r>
            <a:r>
              <a:rPr lang="en-US" sz="1600" dirty="0">
                <a:latin typeface="Consolas"/>
                <a:cs typeface="Consolas"/>
              </a:rPr>
              <a:t>=create(filename + “</a:t>
            </a:r>
            <a:r>
              <a:rPr lang="en-US" sz="1600" dirty="0" smtClean="0">
                <a:latin typeface="Consolas"/>
                <a:cs typeface="Consolas"/>
              </a:rPr>
              <a:t>/read-</a:t>
            </a:r>
            <a:r>
              <a:rPr lang="en-US" sz="1600" dirty="0">
                <a:latin typeface="Consolas"/>
                <a:cs typeface="Consolas"/>
              </a:rPr>
              <a:t>”, “”, EPHEMERAL &amp; SEQUENTIAL)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2: 	C = </a:t>
            </a:r>
            <a:r>
              <a:rPr lang="en-US" sz="1600" dirty="0" err="1" smtClean="0">
                <a:latin typeface="Consolas"/>
                <a:cs typeface="Consolas"/>
              </a:rPr>
              <a:t>getChildren</a:t>
            </a:r>
            <a:r>
              <a:rPr lang="en-US" sz="1600" dirty="0" smtClean="0">
                <a:latin typeface="Consolas"/>
                <a:cs typeface="Consolas"/>
              </a:rPr>
              <a:t>(filename, false)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3:	if no </a:t>
            </a:r>
            <a:r>
              <a:rPr lang="en-US" sz="1600" b="1" dirty="0" smtClean="0">
                <a:latin typeface="Consolas"/>
                <a:cs typeface="Consolas"/>
              </a:rPr>
              <a:t>write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znodes</a:t>
            </a:r>
            <a:r>
              <a:rPr lang="en-US" sz="1600" dirty="0" smtClean="0">
                <a:latin typeface="Consolas"/>
                <a:cs typeface="Consolas"/>
              </a:rPr>
              <a:t> lower than 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 in C then return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4: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else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5: 		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b="1" dirty="0" smtClean="0">
                <a:latin typeface="Consolas"/>
                <a:cs typeface="Consolas"/>
              </a:rPr>
              <a:t>write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znode</a:t>
            </a:r>
            <a:r>
              <a:rPr lang="en-US" sz="1600" dirty="0" smtClean="0">
                <a:latin typeface="Consolas"/>
                <a:cs typeface="Consolas"/>
              </a:rPr>
              <a:t> in C ordered just before 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6:		if exists(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, true)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7:			wait for 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 watch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8:			</a:t>
            </a:r>
            <a:r>
              <a:rPr lang="en-US" sz="1600" dirty="0" err="1" smtClean="0">
                <a:latin typeface="Consolas"/>
                <a:cs typeface="Consolas"/>
              </a:rPr>
              <a:t>goto</a:t>
            </a:r>
            <a:r>
              <a:rPr lang="en-US" sz="1600" dirty="0" smtClean="0">
                <a:latin typeface="Consolas"/>
                <a:cs typeface="Consolas"/>
              </a:rPr>
              <a:t> 3: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Release(filename)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delete(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37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 to consistency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system behaves consistently if users can’t distinguish it from a non-distributed system that supports the same functionality</a:t>
            </a:r>
          </a:p>
          <a:p>
            <a:pPr lvl="1"/>
            <a:r>
              <a:rPr lang="en-US" dirty="0" smtClean="0"/>
              <a:t>Many notions of consistency reduce to agreement on the events that occurred and their order</a:t>
            </a:r>
          </a:p>
          <a:p>
            <a:pPr lvl="1"/>
            <a:r>
              <a:rPr lang="en-US" dirty="0" smtClean="0"/>
              <a:t>Could imagine that our “bit” represents</a:t>
            </a:r>
          </a:p>
          <a:p>
            <a:pPr lvl="2"/>
            <a:r>
              <a:rPr lang="en-US" dirty="0" smtClean="0"/>
              <a:t>Whether or not a particular event took place</a:t>
            </a:r>
          </a:p>
          <a:p>
            <a:pPr lvl="2"/>
            <a:r>
              <a:rPr lang="en-US" dirty="0" smtClean="0"/>
              <a:t>Whether event A is the “next” event</a:t>
            </a:r>
          </a:p>
          <a:p>
            <a:r>
              <a:rPr lang="en-US" dirty="0" smtClean="0"/>
              <a:t>Thus fault-tolerant consensus is deeply related to fault-tolerant consistency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4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92D050"/>
                </a:solidFill>
              </a:rPr>
              <a:t>Apache Zookeeper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Coordination kernel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Semantics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Programming Zookeeper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4554268" y="4475046"/>
            <a:ext cx="698320" cy="419100"/>
            <a:chOff x="6143624" y="2514600"/>
            <a:chExt cx="698320" cy="419100"/>
          </a:xfrm>
        </p:grpSpPr>
        <p:sp>
          <p:nvSpPr>
            <p:cNvPr id="12" name="Right Arrow 11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140" y="2423808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179" y="165277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1968" y="3285546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5466" y="3694956"/>
            <a:ext cx="495300" cy="495300"/>
          </a:xfrm>
          <a:prstGeom prst="rect">
            <a:avLst/>
          </a:prstGeom>
          <a:noFill/>
        </p:spPr>
      </p:pic>
      <p:pic>
        <p:nvPicPr>
          <p:cNvPr id="18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7976" y="4027557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736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components (high-level)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905000" y="1371600"/>
            <a:ext cx="6477000" cy="3581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9" y="1434624"/>
            <a:ext cx="848937" cy="120670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>
            <a:off x="1295400" y="21336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66892" y="1676400"/>
            <a:ext cx="1145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Write</a:t>
            </a:r>
          </a:p>
          <a:p>
            <a:r>
              <a:rPr lang="en-US" dirty="0" smtClean="0">
                <a:latin typeface="+mn-lt"/>
              </a:rPr>
              <a:t>requests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1676400"/>
            <a:ext cx="1371600" cy="964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Request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processor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Can 13"/>
          <p:cNvSpPr/>
          <p:nvPr/>
        </p:nvSpPr>
        <p:spPr bwMode="auto">
          <a:xfrm>
            <a:off x="6819899" y="3407179"/>
            <a:ext cx="1295400" cy="141524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In-memory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Replicated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Folded Corner 14"/>
          <p:cNvSpPr/>
          <p:nvPr/>
        </p:nvSpPr>
        <p:spPr bwMode="auto">
          <a:xfrm>
            <a:off x="5058641" y="3162300"/>
            <a:ext cx="1181100" cy="1660121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Commit log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7" name="Straight Arrow Connector 16"/>
          <p:cNvCxnSpPr>
            <a:stCxn id="12" idx="2"/>
          </p:cNvCxnSpPr>
          <p:nvPr/>
        </p:nvCxnSpPr>
        <p:spPr bwMode="auto">
          <a:xfrm>
            <a:off x="3276600" y="2641327"/>
            <a:ext cx="0" cy="687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26" idx="3"/>
            <a:endCxn id="15" idx="1"/>
          </p:cNvCxnSpPr>
          <p:nvPr/>
        </p:nvCxnSpPr>
        <p:spPr bwMode="auto">
          <a:xfrm flipV="1">
            <a:off x="4174115" y="3992361"/>
            <a:ext cx="884526" cy="612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5" idx="3"/>
            <a:endCxn id="14" idx="2"/>
          </p:cNvCxnSpPr>
          <p:nvPr/>
        </p:nvCxnSpPr>
        <p:spPr bwMode="auto">
          <a:xfrm>
            <a:off x="6239741" y="3992361"/>
            <a:ext cx="580158" cy="122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7467599" y="4814108"/>
            <a:ext cx="0" cy="6722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812297" y="5503025"/>
            <a:ext cx="1145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Read</a:t>
            </a:r>
          </a:p>
          <a:p>
            <a:r>
              <a:rPr lang="en-US" dirty="0" smtClean="0">
                <a:latin typeface="+mn-lt"/>
              </a:rPr>
              <a:t>requests</a:t>
            </a:r>
            <a:endParaRPr lang="en-US" dirty="0">
              <a:latin typeface="+mn-lt"/>
            </a:endParaRPr>
          </a:p>
        </p:txBody>
      </p:sp>
      <p:sp>
        <p:nvSpPr>
          <p:cNvPr id="26" name="Flowchart: Multidocument 25"/>
          <p:cNvSpPr/>
          <p:nvPr/>
        </p:nvSpPr>
        <p:spPr bwMode="auto">
          <a:xfrm>
            <a:off x="2379085" y="3328857"/>
            <a:ext cx="1795030" cy="1449445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+mn-lt"/>
              </a:rPr>
              <a:t>ZAB</a:t>
            </a:r>
          </a:p>
          <a:p>
            <a:pPr algn="ctr"/>
            <a:r>
              <a:rPr lang="en-US" dirty="0">
                <a:latin typeface="+mn-lt"/>
              </a:rPr>
              <a:t>Atomic broadcast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74483" y="2800426"/>
            <a:ext cx="46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Tx</a:t>
            </a:r>
            <a:endParaRPr 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5661" y="3407179"/>
            <a:ext cx="46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Tx</a:t>
            </a:r>
            <a:endParaRPr 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99103" y="3626828"/>
            <a:ext cx="46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Tx</a:t>
            </a:r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64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replicated</a:t>
            </a:r>
          </a:p>
          <a:p>
            <a:pPr lvl="1"/>
            <a:r>
              <a:rPr lang="en-US" dirty="0" smtClean="0"/>
              <a:t>To be contrasted with partitioning/placement in storage systems</a:t>
            </a:r>
          </a:p>
          <a:p>
            <a:r>
              <a:rPr lang="en-US" dirty="0" smtClean="0"/>
              <a:t>Each server has a copy of in-memory DB</a:t>
            </a:r>
          </a:p>
          <a:p>
            <a:pPr lvl="1"/>
            <a:r>
              <a:rPr lang="en-US" dirty="0" smtClean="0"/>
              <a:t>Store the entire </a:t>
            </a:r>
            <a:r>
              <a:rPr lang="en-US" dirty="0" err="1" smtClean="0"/>
              <a:t>znode</a:t>
            </a:r>
            <a:r>
              <a:rPr lang="en-US" dirty="0" smtClean="0"/>
              <a:t> tree</a:t>
            </a:r>
          </a:p>
          <a:p>
            <a:pPr lvl="1"/>
            <a:r>
              <a:rPr lang="en-US" dirty="0" smtClean="0"/>
              <a:t>Default max 1 MB per </a:t>
            </a:r>
            <a:r>
              <a:rPr lang="en-US" dirty="0" err="1" smtClean="0"/>
              <a:t>znode</a:t>
            </a:r>
            <a:r>
              <a:rPr lang="en-US" dirty="0" smtClean="0"/>
              <a:t> (configurable)</a:t>
            </a:r>
          </a:p>
          <a:p>
            <a:r>
              <a:rPr lang="en-US" dirty="0" smtClean="0"/>
              <a:t>Crash-recovery model</a:t>
            </a:r>
          </a:p>
          <a:p>
            <a:pPr lvl="1"/>
            <a:r>
              <a:rPr lang="en-US" dirty="0" smtClean="0"/>
              <a:t>Commit log</a:t>
            </a:r>
          </a:p>
          <a:p>
            <a:pPr lvl="1"/>
            <a:r>
              <a:rPr lang="en-US" dirty="0" smtClean="0"/>
              <a:t>+ periodic snapshots of the database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70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ZAB: a very 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totally order write requests</a:t>
            </a:r>
          </a:p>
          <a:p>
            <a:pPr lvl="1"/>
            <a:r>
              <a:rPr lang="en-US" dirty="0" smtClean="0"/>
              <a:t>Relies on a quorum of servers (f+1 out of 2f+1)</a:t>
            </a:r>
          </a:p>
          <a:p>
            <a:r>
              <a:rPr lang="en-US" dirty="0" smtClean="0"/>
              <a:t>ZAB internally elects leader replica</a:t>
            </a:r>
          </a:p>
          <a:p>
            <a:pPr lvl="1"/>
            <a:r>
              <a:rPr lang="en-US" dirty="0" smtClean="0"/>
              <a:t>Not to be confused with Leader Election using Zookeeper API</a:t>
            </a:r>
          </a:p>
          <a:p>
            <a:r>
              <a:rPr lang="en-US" dirty="0" smtClean="0"/>
              <a:t>Zookeeper adopts this notion of a leader</a:t>
            </a:r>
          </a:p>
          <a:p>
            <a:pPr lvl="1"/>
            <a:r>
              <a:rPr lang="en-US" dirty="0" smtClean="0"/>
              <a:t>Other servers are followers</a:t>
            </a:r>
          </a:p>
          <a:p>
            <a:r>
              <a:rPr lang="en-US" dirty="0" smtClean="0"/>
              <a:t>All write requests are sent by followers to the leader</a:t>
            </a:r>
          </a:p>
          <a:p>
            <a:pPr lvl="1"/>
            <a:r>
              <a:rPr lang="en-US" dirty="0" smtClean="0"/>
              <a:t>Leader sequences the requests and invokes ZAB atomic broadcast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2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receiving a write request </a:t>
            </a:r>
          </a:p>
          <a:p>
            <a:pPr lvl="1"/>
            <a:r>
              <a:rPr lang="en-US" dirty="0" smtClean="0"/>
              <a:t>the leader calculates in what state system will be after the write is applied</a:t>
            </a:r>
          </a:p>
          <a:p>
            <a:pPr lvl="1"/>
            <a:r>
              <a:rPr lang="en-US" dirty="0" smtClean="0"/>
              <a:t>Transforms the operation in the transactional update</a:t>
            </a:r>
          </a:p>
          <a:p>
            <a:r>
              <a:rPr lang="en-US" dirty="0" smtClean="0"/>
              <a:t>Such transactional updates are then processed by ZAB, DB</a:t>
            </a:r>
          </a:p>
          <a:p>
            <a:pPr lvl="1"/>
            <a:r>
              <a:rPr lang="en-US" dirty="0" smtClean="0"/>
              <a:t>Guarantees </a:t>
            </a:r>
            <a:r>
              <a:rPr lang="en-US" dirty="0" err="1" smtClean="0"/>
              <a:t>idempotency</a:t>
            </a:r>
            <a:r>
              <a:rPr lang="en-US" dirty="0" smtClean="0"/>
              <a:t> of updates </a:t>
            </a:r>
            <a:r>
              <a:rPr lang="en-US" dirty="0"/>
              <a:t>to the DB </a:t>
            </a:r>
            <a:r>
              <a:rPr lang="en-US" dirty="0" smtClean="0"/>
              <a:t>originating from the same operation</a:t>
            </a:r>
          </a:p>
          <a:p>
            <a:r>
              <a:rPr lang="en-US" dirty="0" err="1" smtClean="0"/>
              <a:t>Idempotency</a:t>
            </a:r>
            <a:r>
              <a:rPr lang="en-US" dirty="0" smtClean="0"/>
              <a:t>: Important since ZAB may redeliver a message</a:t>
            </a:r>
          </a:p>
          <a:p>
            <a:pPr lvl="1"/>
            <a:r>
              <a:rPr lang="en-US" dirty="0" smtClean="0"/>
              <a:t>Upon recovery not during normal operation</a:t>
            </a:r>
          </a:p>
          <a:p>
            <a:pPr lvl="1"/>
            <a:r>
              <a:rPr lang="en-US" dirty="0" smtClean="0"/>
              <a:t>Also allows more efficient DB snapshots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64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sz="2000" u="sng" dirty="0"/>
              <a:t>(recommended)</a:t>
            </a:r>
          </a:p>
          <a:p>
            <a:pPr algn="just"/>
            <a:r>
              <a:rPr lang="en-US" sz="2000" dirty="0" smtClean="0"/>
              <a:t>P. Hunt, M. Kumar, F. P. </a:t>
            </a:r>
            <a:r>
              <a:rPr lang="en-US" sz="2000" dirty="0" err="1" smtClean="0"/>
              <a:t>Junqueira</a:t>
            </a:r>
            <a:r>
              <a:rPr lang="en-US" sz="2000" dirty="0" smtClean="0"/>
              <a:t> and B. Reed: Zookeeper: Wait-free coordination for Internet-scale systems. In proc. USENIX ATC (2010)</a:t>
            </a:r>
          </a:p>
          <a:p>
            <a:pPr marL="0" indent="0" algn="r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static.usenix.org/event/usenix10/tech/full_papers/Hunt.pdf</a:t>
            </a:r>
            <a:endParaRPr lang="en-US" sz="2000" dirty="0" smtClean="0"/>
          </a:p>
          <a:p>
            <a:r>
              <a:rPr lang="en-US" sz="2000" dirty="0" smtClean="0"/>
              <a:t>Zookeeper 3.4 Documentation</a:t>
            </a:r>
          </a:p>
          <a:p>
            <a:pPr marL="0" indent="0" algn="r">
              <a:buNone/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zookeeper.apache.org/doc/trunk/index.html</a:t>
            </a:r>
            <a:endParaRPr lang="en-US" sz="2000" dirty="0" smtClean="0"/>
          </a:p>
          <a:p>
            <a:pPr marL="0" indent="0" algn="r">
              <a:buNone/>
            </a:pPr>
            <a:r>
              <a:rPr lang="en-US" sz="2000" u="sng" dirty="0"/>
              <a:t>(optional</a:t>
            </a:r>
            <a:r>
              <a:rPr lang="en-US" sz="2000" u="sng" dirty="0" smtClean="0"/>
              <a:t>)</a:t>
            </a:r>
          </a:p>
          <a:p>
            <a:r>
              <a:rPr lang="en-US" sz="1800" dirty="0" smtClean="0"/>
              <a:t>F. P. </a:t>
            </a:r>
            <a:r>
              <a:rPr lang="en-US" sz="1800" dirty="0" err="1"/>
              <a:t>Junqueira</a:t>
            </a:r>
            <a:r>
              <a:rPr lang="en-US" sz="1800" dirty="0"/>
              <a:t>, </a:t>
            </a:r>
            <a:r>
              <a:rPr lang="en-US" sz="1800" dirty="0" smtClean="0"/>
              <a:t>B. C</a:t>
            </a:r>
            <a:r>
              <a:rPr lang="en-US" sz="1800" dirty="0"/>
              <a:t>. Reed, </a:t>
            </a:r>
            <a:r>
              <a:rPr lang="en-US" sz="1800" dirty="0" smtClean="0"/>
              <a:t>M. </a:t>
            </a:r>
            <a:r>
              <a:rPr lang="en-US" sz="1800" dirty="0" err="1"/>
              <a:t>Serafini</a:t>
            </a:r>
            <a:r>
              <a:rPr lang="en-US" sz="1800" dirty="0"/>
              <a:t>: </a:t>
            </a:r>
            <a:r>
              <a:rPr lang="en-US" sz="1800" dirty="0" err="1"/>
              <a:t>Zab</a:t>
            </a:r>
            <a:r>
              <a:rPr lang="en-US" sz="1800" dirty="0"/>
              <a:t>: High-performance broadcast for primary-backup systems. DSN 2011: 245-256</a:t>
            </a:r>
          </a:p>
          <a:p>
            <a:r>
              <a:rPr lang="en-US" sz="1800" dirty="0" smtClean="0"/>
              <a:t>M. </a:t>
            </a:r>
            <a:r>
              <a:rPr lang="en-US" sz="1800" dirty="0"/>
              <a:t>Burrows: The Chubby Lock Service for Loosely-Coupled Distributed Systems. OSDI 2006: 335-350</a:t>
            </a:r>
          </a:p>
          <a:p>
            <a:r>
              <a:rPr lang="en-US" sz="1800" dirty="0" smtClean="0"/>
              <a:t>A. </a:t>
            </a:r>
            <a:r>
              <a:rPr lang="en-US" sz="1800" dirty="0" err="1"/>
              <a:t>Adya</a:t>
            </a:r>
            <a:r>
              <a:rPr lang="en-US" sz="1800" dirty="0"/>
              <a:t>, </a:t>
            </a:r>
            <a:r>
              <a:rPr lang="en-US" sz="1800" dirty="0" smtClean="0"/>
              <a:t>J. </a:t>
            </a:r>
            <a:r>
              <a:rPr lang="en-US" sz="1800" dirty="0" err="1"/>
              <a:t>Dunagan</a:t>
            </a:r>
            <a:r>
              <a:rPr lang="en-US" sz="1800" dirty="0"/>
              <a:t>, </a:t>
            </a:r>
            <a:r>
              <a:rPr lang="en-US" sz="1800" dirty="0" smtClean="0"/>
              <a:t>A. </a:t>
            </a:r>
            <a:r>
              <a:rPr lang="en-US" sz="1800" dirty="0"/>
              <a:t>Wolman: Centrifuge: Integrated Lease Management and Partitioning for Cloud Services. NSDI 2010: 1-16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04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coordination difficult?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among multiple parties involves agreement among those parties</a:t>
            </a:r>
          </a:p>
          <a:p>
            <a:pPr lvl="1"/>
            <a:r>
              <a:rPr lang="en-US" dirty="0"/>
              <a:t>In general, N processes must agree on something, e.g. a </a:t>
            </a:r>
            <a:r>
              <a:rPr lang="en-US" dirty="0" smtClean="0"/>
              <a:t>bit</a:t>
            </a:r>
          </a:p>
          <a:p>
            <a:r>
              <a:rPr lang="en-US" dirty="0" smtClean="0"/>
              <a:t>Agreement  </a:t>
            </a:r>
            <a:r>
              <a:rPr lang="en-US" dirty="0" smtClean="0">
                <a:sym typeface="Wingdings" pitchFamily="2" charset="2"/>
              </a:rPr>
              <a:t> Consensus </a:t>
            </a:r>
            <a:r>
              <a:rPr lang="en-US" dirty="0">
                <a:sym typeface="Wingdings" pitchFamily="2" charset="2"/>
              </a:rPr>
              <a:t></a:t>
            </a:r>
            <a:r>
              <a:rPr lang="en-US" dirty="0" smtClean="0">
                <a:sym typeface="Wingdings" pitchFamily="2" charset="2"/>
              </a:rPr>
              <a:t>  Consistency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FLP impossibility result + CAP theorem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Agreement is difficult in a dynamic asynchronous system in which processes may fail or join/leave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99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Fischer, Lynch and Patterson (FLP)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surprising result</a:t>
            </a:r>
          </a:p>
          <a:p>
            <a:pPr lvl="1"/>
            <a:r>
              <a:rPr lang="en-US" dirty="0" smtClean="0"/>
              <a:t>Impossibility of Asynchronous Distributed Consensus with a Single Faulty Process</a:t>
            </a:r>
          </a:p>
          <a:p>
            <a:r>
              <a:rPr lang="en-US" dirty="0" smtClean="0"/>
              <a:t>They prove that no asynchronous algorithm for agreeing on a one-bit value can guarantee that it will terminate in the presence of</a:t>
            </a:r>
            <a:br>
              <a:rPr lang="en-US" dirty="0" smtClean="0"/>
            </a:br>
            <a:r>
              <a:rPr lang="en-US" dirty="0" smtClean="0"/>
              <a:t>crash faults</a:t>
            </a:r>
          </a:p>
          <a:p>
            <a:pPr lvl="1"/>
            <a:r>
              <a:rPr lang="en-US" dirty="0" smtClean="0"/>
              <a:t>And this is true even if no crash actually occurs!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72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real world?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/>
              <a:t>model with crash failures</a:t>
            </a:r>
          </a:p>
          <a:p>
            <a:pPr lvl="1"/>
            <a:r>
              <a:rPr lang="en-US" dirty="0"/>
              <a:t>A bit like the real world!</a:t>
            </a:r>
          </a:p>
          <a:p>
            <a:endParaRPr lang="en-US" dirty="0" smtClean="0"/>
          </a:p>
          <a:p>
            <a:r>
              <a:rPr lang="en-US" dirty="0" smtClean="0"/>
              <a:t>Fault-tolerant consensus is...</a:t>
            </a:r>
          </a:p>
          <a:p>
            <a:pPr lvl="1"/>
            <a:r>
              <a:rPr lang="en-US" dirty="0" smtClean="0"/>
              <a:t>Definitely possible (not even all that hard). Just vote!</a:t>
            </a:r>
          </a:p>
          <a:p>
            <a:pPr lvl="1"/>
            <a:r>
              <a:rPr lang="en-US" dirty="0" smtClean="0"/>
              <a:t>And we can prove protocols of this kind correct</a:t>
            </a:r>
          </a:p>
          <a:p>
            <a:pPr lvl="1"/>
            <a:endParaRPr lang="en-US" dirty="0"/>
          </a:p>
          <a:p>
            <a:r>
              <a:rPr lang="en-US" dirty="0" smtClean="0"/>
              <a:t>But we can’t prove that they will terminate</a:t>
            </a:r>
          </a:p>
          <a:p>
            <a:pPr lvl="1"/>
            <a:r>
              <a:rPr lang="en-US" dirty="0"/>
              <a:t>Impossibility doesn’t mean </a:t>
            </a:r>
            <a:r>
              <a:rPr lang="en-US" dirty="0" smtClean="0"/>
              <a:t>the consensus solutions </a:t>
            </a:r>
            <a:r>
              <a:rPr lang="en-US" dirty="0"/>
              <a:t>are wrong – only that they live within this </a:t>
            </a:r>
            <a:r>
              <a:rPr lang="en-US" dirty="0" smtClean="0"/>
              <a:t>limit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25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ingi2145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mcanini-ingi2145.thmx</Template>
  <TotalTime>65809</TotalTime>
  <Words>3141</Words>
  <Application>Microsoft Macintosh PowerPoint</Application>
  <PresentationFormat>On-screen Show (4:3)</PresentationFormat>
  <Paragraphs>735</Paragraphs>
  <Slides>65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mcanini-ingi2145</vt:lpstr>
      <vt:lpstr>INGI2145: CLOUD COMPUTING (Fall 2014)</vt:lpstr>
      <vt:lpstr>Today</vt:lpstr>
      <vt:lpstr>Plan for today</vt:lpstr>
      <vt:lpstr>Why do we need coordination?</vt:lpstr>
      <vt:lpstr>Why is coordination difficult?</vt:lpstr>
      <vt:lpstr>Connection to consistency</vt:lpstr>
      <vt:lpstr>Why is coordination difficult?</vt:lpstr>
      <vt:lpstr>Fischer, Lynch and Patterson (FLP)</vt:lpstr>
      <vt:lpstr>In the real world?</vt:lpstr>
      <vt:lpstr>Plan for today</vt:lpstr>
      <vt:lpstr>Atomic broadcast</vt:lpstr>
      <vt:lpstr>Atomic Broadcast (safety)</vt:lpstr>
      <vt:lpstr>State machine replication</vt:lpstr>
      <vt:lpstr>Consistency of total order</vt:lpstr>
      <vt:lpstr>Plan for today</vt:lpstr>
      <vt:lpstr>Zookeeper Origins</vt:lpstr>
      <vt:lpstr>How do we go about coordination?</vt:lpstr>
      <vt:lpstr>But there is a lot of applications …</vt:lpstr>
      <vt:lpstr>How do we go about coordination?</vt:lpstr>
      <vt:lpstr>Plan for today</vt:lpstr>
      <vt:lpstr>Zookeeper overview</vt:lpstr>
      <vt:lpstr>Hierarchical znode namespace</vt:lpstr>
      <vt:lpstr>Types of Znodes</vt:lpstr>
      <vt:lpstr>Data model</vt:lpstr>
      <vt:lpstr>Sessions</vt:lpstr>
      <vt:lpstr>Client API</vt:lpstr>
      <vt:lpstr>Client API (cont’d)</vt:lpstr>
      <vt:lpstr>Client API (cont’d)</vt:lpstr>
      <vt:lpstr>API operation calls</vt:lpstr>
      <vt:lpstr>Convention</vt:lpstr>
      <vt:lpstr>Session overview</vt:lpstr>
      <vt:lpstr>Read operations</vt:lpstr>
      <vt:lpstr>Write operations</vt:lpstr>
      <vt:lpstr>Plan for today</vt:lpstr>
      <vt:lpstr>Zookeeper semantics</vt:lpstr>
      <vt:lpstr>Zookeeper Availability</vt:lpstr>
      <vt:lpstr>Zookeeper consistency vs. Linearizability</vt:lpstr>
      <vt:lpstr>Linearizability</vt:lpstr>
      <vt:lpstr>Zookeeper</vt:lpstr>
      <vt:lpstr>Is this a problem?</vt:lpstr>
      <vt:lpstr>sync</vt:lpstr>
      <vt:lpstr>sync</vt:lpstr>
      <vt:lpstr>sync</vt:lpstr>
      <vt:lpstr>sync</vt:lpstr>
      <vt:lpstr>sync</vt:lpstr>
      <vt:lpstr>sync</vt:lpstr>
      <vt:lpstr>Read performance</vt:lpstr>
      <vt:lpstr>Write operations (summary)</vt:lpstr>
      <vt:lpstr>Session consistency</vt:lpstr>
      <vt:lpstr>Plan for today</vt:lpstr>
      <vt:lpstr>Implementing consensus</vt:lpstr>
      <vt:lpstr>Simple configuration management</vt:lpstr>
      <vt:lpstr>Group membership</vt:lpstr>
      <vt:lpstr>Locks</vt:lpstr>
      <vt:lpstr>A simple lock</vt:lpstr>
      <vt:lpstr>Problems?</vt:lpstr>
      <vt:lpstr>Simple Lock without Herd Effect </vt:lpstr>
      <vt:lpstr>Read/Write Locks</vt:lpstr>
      <vt:lpstr>Read/Write Locks</vt:lpstr>
      <vt:lpstr>Plan for today</vt:lpstr>
      <vt:lpstr>Zookeeper components (high-level)</vt:lpstr>
      <vt:lpstr>Zookeeper DB</vt:lpstr>
      <vt:lpstr>ZAB: a very brief overview</vt:lpstr>
      <vt:lpstr>Request processor</vt:lpstr>
      <vt:lpstr>Further reading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Storage</dc:title>
  <dc:subject>INGI2145: Cloud Computing</dc:subject>
  <dc:creator>Marco Canini</dc:creator>
  <cp:keywords/>
  <dc:description/>
  <cp:lastModifiedBy>Marco Canini</cp:lastModifiedBy>
  <cp:revision>4827</cp:revision>
  <dcterms:created xsi:type="dcterms:W3CDTF">1999-05-23T11:18:07Z</dcterms:created>
  <dcterms:modified xsi:type="dcterms:W3CDTF">2014-12-11T18:03:00Z</dcterms:modified>
  <cp:category/>
</cp:coreProperties>
</file>