
<file path=[Content_Types].xml><?xml version="1.0" encoding="utf-8"?>
<Types xmlns="http://schemas.openxmlformats.org/package/2006/content-types">
  <Default Extension="xml" ContentType="application/xml"/>
  <Default Extension="wmf" ContentType="image/x-wmf"/>
  <Default Extension="jpg" ContentType="image/jpeg"/>
  <Default Extension="jpe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9" r:id="rId1"/>
  </p:sldMasterIdLst>
  <p:notesMasterIdLst>
    <p:notesMasterId r:id="rId59"/>
  </p:notesMasterIdLst>
  <p:handoutMasterIdLst>
    <p:handoutMasterId r:id="rId60"/>
  </p:handoutMasterIdLst>
  <p:sldIdLst>
    <p:sldId id="672" r:id="rId2"/>
    <p:sldId id="750" r:id="rId3"/>
    <p:sldId id="691" r:id="rId4"/>
    <p:sldId id="694" r:id="rId5"/>
    <p:sldId id="689" r:id="rId6"/>
    <p:sldId id="707" r:id="rId7"/>
    <p:sldId id="696" r:id="rId8"/>
    <p:sldId id="697" r:id="rId9"/>
    <p:sldId id="699" r:id="rId10"/>
    <p:sldId id="698" r:id="rId11"/>
    <p:sldId id="700" r:id="rId12"/>
    <p:sldId id="752" r:id="rId13"/>
    <p:sldId id="753" r:id="rId14"/>
    <p:sldId id="701" r:id="rId15"/>
    <p:sldId id="702" r:id="rId16"/>
    <p:sldId id="703" r:id="rId17"/>
    <p:sldId id="704" r:id="rId18"/>
    <p:sldId id="705" r:id="rId19"/>
    <p:sldId id="706" r:id="rId20"/>
    <p:sldId id="745" r:id="rId21"/>
    <p:sldId id="746" r:id="rId22"/>
    <p:sldId id="708" r:id="rId23"/>
    <p:sldId id="748" r:id="rId24"/>
    <p:sldId id="754" r:id="rId25"/>
    <p:sldId id="755" r:id="rId26"/>
    <p:sldId id="756" r:id="rId27"/>
    <p:sldId id="759" r:id="rId28"/>
    <p:sldId id="760" r:id="rId29"/>
    <p:sldId id="751" r:id="rId30"/>
    <p:sldId id="737" r:id="rId31"/>
    <p:sldId id="735" r:id="rId32"/>
    <p:sldId id="736" r:id="rId33"/>
    <p:sldId id="738" r:id="rId34"/>
    <p:sldId id="739" r:id="rId35"/>
    <p:sldId id="743" r:id="rId36"/>
    <p:sldId id="741" r:id="rId37"/>
    <p:sldId id="742" r:id="rId38"/>
    <p:sldId id="712" r:id="rId39"/>
    <p:sldId id="713" r:id="rId40"/>
    <p:sldId id="740" r:id="rId41"/>
    <p:sldId id="715" r:id="rId42"/>
    <p:sldId id="716" r:id="rId43"/>
    <p:sldId id="721" r:id="rId44"/>
    <p:sldId id="744" r:id="rId45"/>
    <p:sldId id="722" r:id="rId46"/>
    <p:sldId id="723" r:id="rId47"/>
    <p:sldId id="724" r:id="rId48"/>
    <p:sldId id="725" r:id="rId49"/>
    <p:sldId id="726" r:id="rId50"/>
    <p:sldId id="727" r:id="rId51"/>
    <p:sldId id="728" r:id="rId52"/>
    <p:sldId id="729" r:id="rId53"/>
    <p:sldId id="730" r:id="rId54"/>
    <p:sldId id="734" r:id="rId55"/>
    <p:sldId id="693" r:id="rId56"/>
    <p:sldId id="747" r:id="rId57"/>
    <p:sldId id="761" r:id="rId58"/>
  </p:sldIdLst>
  <p:sldSz cx="9144000" cy="6858000" type="screen4x3"/>
  <p:notesSz cx="9601200" cy="7315200"/>
  <p:defaultTextStyle>
    <a:defPPr>
      <a:defRPr lang="en-US"/>
    </a:defPPr>
    <a:lvl1pPr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1pPr>
    <a:lvl2pPr marL="4572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2pPr>
    <a:lvl3pPr marL="9144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3pPr>
    <a:lvl4pPr marL="13716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4pPr>
    <a:lvl5pPr marL="18288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5pPr>
    <a:lvl6pPr marL="2286000" algn="l" defTabSz="914400" rtl="0" eaLnBrk="1" latinLnBrk="0" hangingPunct="1">
      <a:defRPr sz="2000" kern="1200">
        <a:solidFill>
          <a:schemeClr val="tx1"/>
        </a:solidFill>
        <a:latin typeface="Tahoma" pitchFamily="34" charset="0"/>
        <a:ea typeface="+mn-ea"/>
        <a:cs typeface="+mn-cs"/>
      </a:defRPr>
    </a:lvl6pPr>
    <a:lvl7pPr marL="2743200" algn="l" defTabSz="914400" rtl="0" eaLnBrk="1" latinLnBrk="0" hangingPunct="1">
      <a:defRPr sz="2000" kern="1200">
        <a:solidFill>
          <a:schemeClr val="tx1"/>
        </a:solidFill>
        <a:latin typeface="Tahoma" pitchFamily="34" charset="0"/>
        <a:ea typeface="+mn-ea"/>
        <a:cs typeface="+mn-cs"/>
      </a:defRPr>
    </a:lvl7pPr>
    <a:lvl8pPr marL="3200400" algn="l" defTabSz="914400" rtl="0" eaLnBrk="1" latinLnBrk="0" hangingPunct="1">
      <a:defRPr sz="2000" kern="1200">
        <a:solidFill>
          <a:schemeClr val="tx1"/>
        </a:solidFill>
        <a:latin typeface="Tahoma" pitchFamily="34" charset="0"/>
        <a:ea typeface="+mn-ea"/>
        <a:cs typeface="+mn-cs"/>
      </a:defRPr>
    </a:lvl8pPr>
    <a:lvl9pPr marL="3657600" algn="l" defTabSz="914400" rtl="0" eaLnBrk="1" latinLnBrk="0" hangingPunct="1">
      <a:defRPr sz="2000" kern="1200">
        <a:solidFill>
          <a:schemeClr val="tx1"/>
        </a:solidFill>
        <a:latin typeface="Tahoma"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reas Haeberlen"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001A"/>
    <a:srgbClr val="ECE3E0"/>
    <a:srgbClr val="242424"/>
    <a:srgbClr val="5A7D3A"/>
    <a:srgbClr val="00CC00"/>
    <a:srgbClr val="FF9900"/>
    <a:srgbClr val="33CC33"/>
    <a:srgbClr val="FF3399"/>
    <a:srgbClr val="FF3300"/>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442" autoAdjust="0"/>
    <p:restoredTop sz="81111" autoAdjust="0"/>
  </p:normalViewPr>
  <p:slideViewPr>
    <p:cSldViewPr snapToGrid="0">
      <p:cViewPr varScale="1">
        <p:scale>
          <a:sx n="84" d="100"/>
          <a:sy n="84" d="100"/>
        </p:scale>
        <p:origin x="-1032" y="-96"/>
      </p:cViewPr>
      <p:guideLst>
        <p:guide orient="horz" pos="3888"/>
        <p:guide pos="5520"/>
      </p:guideLst>
    </p:cSldViewPr>
  </p:slideViewPr>
  <p:outlineViewPr>
    <p:cViewPr>
      <p:scale>
        <a:sx n="33" d="100"/>
        <a:sy n="33" d="100"/>
      </p:scale>
      <p:origin x="0" y="23346"/>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22" d="100"/>
          <a:sy n="122" d="100"/>
        </p:scale>
        <p:origin x="-1944" y="-96"/>
      </p:cViewPr>
      <p:guideLst>
        <p:guide orient="horz" pos="2304"/>
        <p:guide pos="302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handoutMaster" Target="handoutMasters/handoutMaster1.xml"/><Relationship Id="rId61" Type="http://schemas.openxmlformats.org/officeDocument/2006/relationships/printerSettings" Target="printerSettings/printerSettings1.bin"/><Relationship Id="rId62" Type="http://schemas.openxmlformats.org/officeDocument/2006/relationships/commentAuthors" Target="commentAuthor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1698" name="Rectangle 2"/>
          <p:cNvSpPr>
            <a:spLocks noGrp="1" noChangeArrowheads="1"/>
          </p:cNvSpPr>
          <p:nvPr>
            <p:ph type="hdr" sz="quarter"/>
          </p:nvPr>
        </p:nvSpPr>
        <p:spPr bwMode="auto">
          <a:xfrm>
            <a:off x="1" y="1"/>
            <a:ext cx="4160973"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ClrTx/>
              <a:buSzTx/>
              <a:buFontTx/>
              <a:buNone/>
              <a:defRPr sz="1200"/>
            </a:lvl1pPr>
          </a:lstStyle>
          <a:p>
            <a:endParaRPr lang="de-DE"/>
          </a:p>
        </p:txBody>
      </p:sp>
      <p:sp>
        <p:nvSpPr>
          <p:cNvPr id="541699" name="Rectangle 3"/>
          <p:cNvSpPr>
            <a:spLocks noGrp="1" noChangeArrowheads="1"/>
          </p:cNvSpPr>
          <p:nvPr>
            <p:ph type="dt" sz="quarter" idx="1"/>
          </p:nvPr>
        </p:nvSpPr>
        <p:spPr bwMode="auto">
          <a:xfrm>
            <a:off x="5440230" y="1"/>
            <a:ext cx="4160972"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lvl1pPr>
          </a:lstStyle>
          <a:p>
            <a:endParaRPr lang="de-DE"/>
          </a:p>
        </p:txBody>
      </p:sp>
      <p:sp>
        <p:nvSpPr>
          <p:cNvPr id="541700" name="Rectangle 4"/>
          <p:cNvSpPr>
            <a:spLocks noGrp="1" noChangeArrowheads="1"/>
          </p:cNvSpPr>
          <p:nvPr>
            <p:ph type="ftr" sz="quarter" idx="2"/>
          </p:nvPr>
        </p:nvSpPr>
        <p:spPr bwMode="auto">
          <a:xfrm>
            <a:off x="1" y="6950145"/>
            <a:ext cx="4160973"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ClrTx/>
              <a:buSzTx/>
              <a:buFontTx/>
              <a:buNone/>
              <a:defRPr sz="1200"/>
            </a:lvl1pPr>
          </a:lstStyle>
          <a:p>
            <a:endParaRPr lang="de-DE"/>
          </a:p>
        </p:txBody>
      </p:sp>
      <p:sp>
        <p:nvSpPr>
          <p:cNvPr id="541701" name="Rectangle 5"/>
          <p:cNvSpPr>
            <a:spLocks noGrp="1" noChangeArrowheads="1"/>
          </p:cNvSpPr>
          <p:nvPr>
            <p:ph type="sldNum" sz="quarter" idx="3"/>
          </p:nvPr>
        </p:nvSpPr>
        <p:spPr bwMode="auto">
          <a:xfrm>
            <a:off x="5440230" y="6950145"/>
            <a:ext cx="4160972"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lvl1pPr>
          </a:lstStyle>
          <a:p>
            <a:fld id="{66017A74-8498-4425-B905-56B59BE89ABC}" type="slidenum">
              <a:rPr lang="de-DE"/>
              <a:pPr/>
              <a:t>‹#›</a:t>
            </a:fld>
            <a:endParaRPr lang="de-DE"/>
          </a:p>
        </p:txBody>
      </p:sp>
    </p:spTree>
    <p:extLst>
      <p:ext uri="{BB962C8B-B14F-4D97-AF65-F5344CB8AC3E}">
        <p14:creationId xmlns:p14="http://schemas.microsoft.com/office/powerpoint/2010/main" val="9709728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1" y="1"/>
            <a:ext cx="4160973"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Bef>
                <a:spcPct val="0"/>
              </a:spcBef>
              <a:buClrTx/>
              <a:buSzTx/>
              <a:buFontTx/>
              <a:buNone/>
              <a:defRPr sz="1200">
                <a:latin typeface="Arial" charset="0"/>
              </a:defRPr>
            </a:lvl1pPr>
          </a:lstStyle>
          <a:p>
            <a:endParaRPr lang="en-US"/>
          </a:p>
        </p:txBody>
      </p:sp>
      <p:sp>
        <p:nvSpPr>
          <p:cNvPr id="133123" name="Rectangle 3"/>
          <p:cNvSpPr>
            <a:spLocks noGrp="1" noChangeArrowheads="1"/>
          </p:cNvSpPr>
          <p:nvPr>
            <p:ph type="dt" idx="1"/>
          </p:nvPr>
        </p:nvSpPr>
        <p:spPr bwMode="auto">
          <a:xfrm>
            <a:off x="5440230" y="1"/>
            <a:ext cx="4160972"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SzTx/>
              <a:buFontTx/>
              <a:buNone/>
              <a:defRPr sz="1200">
                <a:latin typeface="Arial" charset="0"/>
              </a:defRPr>
            </a:lvl1pPr>
          </a:lstStyle>
          <a:p>
            <a:endParaRPr lang="en-US"/>
          </a:p>
        </p:txBody>
      </p:sp>
      <p:sp>
        <p:nvSpPr>
          <p:cNvPr id="133124" name="Rectangle 4"/>
          <p:cNvSpPr>
            <a:spLocks noGrp="1" noRot="1" noChangeAspect="1" noChangeArrowheads="1" noTextEdit="1"/>
          </p:cNvSpPr>
          <p:nvPr>
            <p:ph type="sldImg" idx="2"/>
          </p:nvPr>
        </p:nvSpPr>
        <p:spPr bwMode="auto">
          <a:xfrm>
            <a:off x="2971800" y="549275"/>
            <a:ext cx="3657600" cy="2743200"/>
          </a:xfrm>
          <a:prstGeom prst="rect">
            <a:avLst/>
          </a:prstGeom>
          <a:noFill/>
          <a:ln w="9525">
            <a:solidFill>
              <a:srgbClr val="000000"/>
            </a:solidFill>
            <a:miter lim="800000"/>
            <a:headEnd/>
            <a:tailEnd/>
          </a:ln>
          <a:effectLst/>
        </p:spPr>
      </p:sp>
      <p:sp>
        <p:nvSpPr>
          <p:cNvPr id="133125" name="Rectangle 5"/>
          <p:cNvSpPr>
            <a:spLocks noGrp="1" noChangeArrowheads="1"/>
          </p:cNvSpPr>
          <p:nvPr>
            <p:ph type="body" sz="quarter" idx="3"/>
          </p:nvPr>
        </p:nvSpPr>
        <p:spPr bwMode="auto">
          <a:xfrm>
            <a:off x="1279256" y="3475660"/>
            <a:ext cx="7042689" cy="329019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3126" name="Rectangle 6"/>
          <p:cNvSpPr>
            <a:spLocks noGrp="1" noChangeArrowheads="1"/>
          </p:cNvSpPr>
          <p:nvPr>
            <p:ph type="ftr" sz="quarter" idx="4"/>
          </p:nvPr>
        </p:nvSpPr>
        <p:spPr bwMode="auto">
          <a:xfrm>
            <a:off x="1" y="6950145"/>
            <a:ext cx="4160973"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spcBef>
                <a:spcPct val="0"/>
              </a:spcBef>
              <a:buClrTx/>
              <a:buSzTx/>
              <a:buFontTx/>
              <a:buNone/>
              <a:defRPr sz="1200">
                <a:latin typeface="Arial" charset="0"/>
              </a:defRPr>
            </a:lvl1pPr>
          </a:lstStyle>
          <a:p>
            <a:endParaRPr lang="en-US"/>
          </a:p>
        </p:txBody>
      </p:sp>
      <p:sp>
        <p:nvSpPr>
          <p:cNvPr id="133127" name="Rectangle 7"/>
          <p:cNvSpPr>
            <a:spLocks noGrp="1" noChangeArrowheads="1"/>
          </p:cNvSpPr>
          <p:nvPr>
            <p:ph type="sldNum" sz="quarter" idx="5"/>
          </p:nvPr>
        </p:nvSpPr>
        <p:spPr bwMode="auto">
          <a:xfrm>
            <a:off x="5440230" y="6950145"/>
            <a:ext cx="4160972"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SzTx/>
              <a:buFontTx/>
              <a:buNone/>
              <a:defRPr sz="1200">
                <a:latin typeface="Arial" charset="0"/>
              </a:defRPr>
            </a:lvl1pPr>
          </a:lstStyle>
          <a:p>
            <a:fld id="{D37F8DB4-A4FF-4A8B-9A85-9B1874A58FCC}" type="slidenum">
              <a:rPr lang="en-US"/>
              <a:pPr/>
              <a:t>‹#›</a:t>
            </a:fld>
            <a:endParaRPr lang="en-US"/>
          </a:p>
        </p:txBody>
      </p:sp>
    </p:spTree>
    <p:extLst>
      <p:ext uri="{BB962C8B-B14F-4D97-AF65-F5344CB8AC3E}">
        <p14:creationId xmlns:p14="http://schemas.microsoft.com/office/powerpoint/2010/main" val="305916458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5691D3-A157-48F6-8FA0-A025F564B5A1}" type="slidenum">
              <a:rPr lang="en-US"/>
              <a:pPr/>
              <a:t>1</a:t>
            </a:fld>
            <a:endParaRPr lang="en-US"/>
          </a:p>
        </p:txBody>
      </p:sp>
      <p:sp>
        <p:nvSpPr>
          <p:cNvPr id="980994" name="Rectangle 2"/>
          <p:cNvSpPr>
            <a:spLocks noGrp="1" noRot="1" noChangeAspect="1" noChangeArrowheads="1" noTextEdit="1"/>
          </p:cNvSpPr>
          <p:nvPr>
            <p:ph type="sldImg"/>
          </p:nvPr>
        </p:nvSpPr>
        <p:spPr>
          <a:ln/>
        </p:spPr>
      </p:sp>
      <p:sp>
        <p:nvSpPr>
          <p:cNvPr id="980995" name="Rectangle 3"/>
          <p:cNvSpPr>
            <a:spLocks noGrp="1" noChangeArrowheads="1"/>
          </p:cNvSpPr>
          <p:nvPr>
            <p:ph type="body" idx="1"/>
          </p:nvPr>
        </p:nvSpPr>
        <p:spPr/>
        <p:txBody>
          <a:bodyPr/>
          <a:lstStyle/>
          <a:p>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Rot="1" noChangeAspect="1" noTextEdit="1"/>
          </p:cNvSpPr>
          <p:nvPr>
            <p:ph type="sldImg"/>
          </p:nvPr>
        </p:nvSpPr>
        <p:spPr bwMode="auto">
          <a:noFill/>
          <a:ln>
            <a:solidFill>
              <a:srgbClr val="000000"/>
            </a:solidFill>
            <a:miter lim="800000"/>
            <a:headEnd/>
            <a:tailEnd/>
          </a:ln>
        </p:spPr>
      </p:sp>
      <p:sp>
        <p:nvSpPr>
          <p:cNvPr id="45058" name="Rectangle 3"/>
          <p:cNvSpPr>
            <a:spLocks noGrp="1"/>
          </p:cNvSpPr>
          <p:nvPr>
            <p:ph type="body" idx="1"/>
          </p:nvPr>
        </p:nvSpPr>
        <p:spPr bwMode="auto">
          <a:noFill/>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Rot="1" noChangeAspect="1" noTextEdit="1"/>
          </p:cNvSpPr>
          <p:nvPr>
            <p:ph type="sldImg"/>
          </p:nvPr>
        </p:nvSpPr>
        <p:spPr bwMode="auto">
          <a:noFill/>
          <a:ln>
            <a:solidFill>
              <a:srgbClr val="000000"/>
            </a:solidFill>
            <a:miter lim="800000"/>
            <a:headEnd/>
            <a:tailEnd/>
          </a:ln>
        </p:spPr>
      </p:sp>
      <p:sp>
        <p:nvSpPr>
          <p:cNvPr id="49154" name="Rectangle 3"/>
          <p:cNvSpPr>
            <a:spLocks noGrp="1"/>
          </p:cNvSpPr>
          <p:nvPr>
            <p:ph type="body" idx="1"/>
          </p:nvPr>
        </p:nvSpPr>
        <p:spPr bwMode="auto">
          <a:noFill/>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Rot="1" noChangeAspect="1" noTextEdit="1"/>
          </p:cNvSpPr>
          <p:nvPr>
            <p:ph type="sldImg"/>
          </p:nvPr>
        </p:nvSpPr>
        <p:spPr bwMode="auto">
          <a:noFill/>
          <a:ln>
            <a:solidFill>
              <a:srgbClr val="000000"/>
            </a:solidFill>
            <a:miter lim="800000"/>
            <a:headEnd/>
            <a:tailEnd/>
          </a:ln>
        </p:spPr>
      </p:sp>
      <p:sp>
        <p:nvSpPr>
          <p:cNvPr id="51202" name="Rectangle 3"/>
          <p:cNvSpPr>
            <a:spLocks noGrp="1"/>
          </p:cNvSpPr>
          <p:nvPr>
            <p:ph type="body" idx="1"/>
          </p:nvPr>
        </p:nvSpPr>
        <p:spPr bwMode="auto">
          <a:noFill/>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TextEdit="1"/>
          </p:cNvSpPr>
          <p:nvPr>
            <p:ph type="sldImg"/>
          </p:nvPr>
        </p:nvSpPr>
        <p:spPr bwMode="auto">
          <a:noFill/>
          <a:ln>
            <a:solidFill>
              <a:srgbClr val="000000"/>
            </a:solidFill>
            <a:miter lim="800000"/>
            <a:headEnd/>
            <a:tailEnd/>
          </a:ln>
        </p:spPr>
      </p:sp>
      <p:sp>
        <p:nvSpPr>
          <p:cNvPr id="55298" name="Rectangle 3"/>
          <p:cNvSpPr>
            <a:spLocks noGrp="1"/>
          </p:cNvSpPr>
          <p:nvPr>
            <p:ph type="body" idx="1"/>
          </p:nvPr>
        </p:nvSpPr>
        <p:spPr bwMode="auto">
          <a:noFill/>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TextEdit="1"/>
          </p:cNvSpPr>
          <p:nvPr>
            <p:ph type="sldImg"/>
          </p:nvPr>
        </p:nvSpPr>
        <p:spPr bwMode="auto">
          <a:noFill/>
          <a:ln>
            <a:solidFill>
              <a:srgbClr val="000000"/>
            </a:solidFill>
            <a:miter lim="800000"/>
            <a:headEnd/>
            <a:tailEnd/>
          </a:ln>
        </p:spPr>
      </p:sp>
      <p:sp>
        <p:nvSpPr>
          <p:cNvPr id="57346" name="Rectangle 3"/>
          <p:cNvSpPr>
            <a:spLocks noGrp="1"/>
          </p:cNvSpPr>
          <p:nvPr>
            <p:ph type="body" idx="1"/>
          </p:nvPr>
        </p:nvSpPr>
        <p:spPr bwMode="auto">
          <a:noFill/>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304045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B4A16C-2E0A-7742-BFE9-CE138BC6C91E}" type="slidenum">
              <a:rPr lang="en-US"/>
              <a:pPr/>
              <a:t>7</a:t>
            </a:fld>
            <a:endParaRPr lang="en-US"/>
          </a:p>
        </p:txBody>
      </p:sp>
      <p:sp>
        <p:nvSpPr>
          <p:cNvPr id="457730" name="Rectangle 2"/>
          <p:cNvSpPr>
            <a:spLocks noChangeArrowheads="1" noTextEdit="1"/>
          </p:cNvSpPr>
          <p:nvPr>
            <p:ph type="sldImg"/>
          </p:nvPr>
        </p:nvSpPr>
        <p:spPr>
          <a:ln/>
          <a:extLst>
            <a:ext uri="{FAA26D3D-D897-4be2-8F04-BA451C77F1D7}">
              <ma14:placeholderFlag xmlns:ma14="http://schemas.microsoft.com/office/mac/drawingml/2011/main" val="1"/>
            </a:ext>
          </a:extLst>
        </p:spPr>
      </p:sp>
      <p:sp>
        <p:nvSpPr>
          <p:cNvPr id="45773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p:cNvSpPr>
          <p:nvPr>
            <p:ph type="sldImg"/>
          </p:nvPr>
        </p:nvSpPr>
        <p:spPr bwMode="auto">
          <a:noFill/>
          <a:ln>
            <a:solidFill>
              <a:srgbClr val="000000"/>
            </a:solidFill>
            <a:miter lim="800000"/>
            <a:headEnd/>
            <a:tailEnd/>
          </a:ln>
        </p:spPr>
      </p:sp>
      <p:sp>
        <p:nvSpPr>
          <p:cNvPr id="22531" name="Rectangle 3"/>
          <p:cNvSpPr>
            <a:spLocks noGrp="1"/>
          </p:cNvSpPr>
          <p:nvPr>
            <p:ph type="body" idx="1"/>
          </p:nvPr>
        </p:nvSpPr>
        <p:spPr bwMode="auto">
          <a:noFill/>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Perl analogy</a:t>
            </a:r>
            <a:r>
              <a:rPr lang="en-US" baseline="0" dirty="0" smtClean="0"/>
              <a:t> </a:t>
            </a:r>
            <a:r>
              <a:rPr lang="en-US" baseline="0" dirty="0" smtClean="0">
                <a:sym typeface="Wingdings"/>
              </a:rPr>
              <a:t> need for a higher level abstraction for doing things</a:t>
            </a:r>
            <a:endParaRPr lang="en-US" dirty="0"/>
          </a:p>
        </p:txBody>
      </p:sp>
      <p:sp>
        <p:nvSpPr>
          <p:cNvPr id="4" name="Slide Number Placeholder 3"/>
          <p:cNvSpPr>
            <a:spLocks noGrp="1"/>
          </p:cNvSpPr>
          <p:nvPr>
            <p:ph type="sldNum" sz="quarter" idx="10"/>
          </p:nvPr>
        </p:nvSpPr>
        <p:spPr/>
        <p:txBody>
          <a:bodyPr/>
          <a:lstStyle/>
          <a:p>
            <a:fld id="{1B145259-759C-5B48-AE56-FB5FFA8ED785}" type="slidenum">
              <a:rPr lang="en-US" smtClean="0"/>
              <a:t>34</a:t>
            </a:fld>
            <a:endParaRPr lang="en-US"/>
          </a:p>
        </p:txBody>
      </p:sp>
    </p:spTree>
    <p:extLst>
      <p:ext uri="{BB962C8B-B14F-4D97-AF65-F5344CB8AC3E}">
        <p14:creationId xmlns:p14="http://schemas.microsoft.com/office/powerpoint/2010/main" val="4169582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p:cNvSpPr>
          <p:nvPr>
            <p:ph type="sldImg"/>
          </p:nvPr>
        </p:nvSpPr>
        <p:spPr bwMode="auto">
          <a:noFill/>
          <a:ln>
            <a:solidFill>
              <a:srgbClr val="000000"/>
            </a:solidFill>
            <a:miter lim="800000"/>
            <a:headEnd/>
            <a:tailEnd/>
          </a:ln>
        </p:spPr>
      </p:sp>
      <p:sp>
        <p:nvSpPr>
          <p:cNvPr id="22531" name="Rectangle 3"/>
          <p:cNvSpPr>
            <a:spLocks noGrp="1"/>
          </p:cNvSpPr>
          <p:nvPr>
            <p:ph type="body" idx="1"/>
          </p:nvPr>
        </p:nvSpPr>
        <p:spPr bwMode="auto">
          <a:noFill/>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2530"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2530"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179513" y="1990725"/>
            <a:ext cx="7793037" cy="990600"/>
          </a:xfrm>
        </p:spPr>
        <p:txBody>
          <a:bodyPr/>
          <a:lstStyle>
            <a:lvl1pPr>
              <a:defRPr sz="4000"/>
            </a:lvl1p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05072F42-4DFA-4725-86F9-7594E4AB4EB5}" type="slidenum">
              <a:rPr lang="en-GB" smtClean="0"/>
              <a:pPr/>
              <a:t>‹#›</a:t>
            </a:fld>
            <a:endParaRPr lang="en-GB"/>
          </a:p>
        </p:txBody>
      </p:sp>
      <p:sp>
        <p:nvSpPr>
          <p:cNvPr id="4" name="Footer Placeholder 3"/>
          <p:cNvSpPr>
            <a:spLocks noGrp="1"/>
          </p:cNvSpPr>
          <p:nvPr>
            <p:ph type="ftr" sz="quarter" idx="11"/>
          </p:nvPr>
        </p:nvSpPr>
        <p:spPr/>
        <p:txBody>
          <a:bodyPr/>
          <a:lstStyle/>
          <a:p>
            <a:r>
              <a:rPr lang="en-US" smtClean="0"/>
              <a:t>Université catholique de Louvain</a:t>
            </a:r>
            <a:endParaRPr lang="en-GB" dirty="0"/>
          </a:p>
        </p:txBody>
      </p:sp>
      <p:sp>
        <p:nvSpPr>
          <p:cNvPr id="5" name="Rectangle 111"/>
          <p:cNvSpPr>
            <a:spLocks noChangeArrowheads="1"/>
          </p:cNvSpPr>
          <p:nvPr/>
        </p:nvSpPr>
        <p:spPr bwMode="auto">
          <a:xfrm>
            <a:off x="304800" y="838200"/>
            <a:ext cx="787400" cy="3429000"/>
          </a:xfrm>
          <a:prstGeom prst="rect">
            <a:avLst/>
          </a:prstGeom>
          <a:gradFill rotWithShape="0">
            <a:gsLst>
              <a:gs pos="0">
                <a:srgbClr val="708FE6"/>
              </a:gs>
              <a:gs pos="100000">
                <a:srgbClr val="FFFFFF"/>
              </a:gs>
            </a:gsLst>
            <a:lin ang="5400000" scaled="1"/>
          </a:gradFill>
          <a:ln w="9525">
            <a:noFill/>
            <a:miter lim="800000"/>
            <a:headEnd/>
            <a:tailEnd/>
          </a:ln>
          <a:effectLst/>
        </p:spPr>
        <p:txBody>
          <a:bodyPr wrap="none" anchor="ctr"/>
          <a:lstStyle/>
          <a:p>
            <a:endParaRPr lang="en-US"/>
          </a:p>
        </p:txBody>
      </p:sp>
      <p:sp>
        <p:nvSpPr>
          <p:cNvPr id="6" name="Line 110"/>
          <p:cNvSpPr>
            <a:spLocks noChangeShapeType="1"/>
          </p:cNvSpPr>
          <p:nvPr/>
        </p:nvSpPr>
        <p:spPr bwMode="auto">
          <a:xfrm>
            <a:off x="842963" y="1143000"/>
            <a:ext cx="0" cy="2895600"/>
          </a:xfrm>
          <a:prstGeom prst="line">
            <a:avLst/>
          </a:prstGeom>
          <a:noFill/>
          <a:ln w="28575">
            <a:solidFill>
              <a:srgbClr val="000000"/>
            </a:solidFill>
            <a:round/>
            <a:headEnd/>
            <a:tailEnd/>
          </a:ln>
          <a:effectLst/>
        </p:spPr>
        <p:txBody>
          <a:bodyPr wrap="none" anchor="ctr"/>
          <a:lstStyle/>
          <a:p>
            <a:endParaRPr lang="en-US"/>
          </a:p>
        </p:txBody>
      </p:sp>
      <p:sp>
        <p:nvSpPr>
          <p:cNvPr id="8" name="Rectangle 13"/>
          <p:cNvSpPr>
            <a:spLocks noGrp="1" noChangeArrowheads="1"/>
          </p:cNvSpPr>
          <p:nvPr>
            <p:ph type="subTitle" idx="1"/>
          </p:nvPr>
        </p:nvSpPr>
        <p:spPr>
          <a:xfrm>
            <a:off x="1363663" y="3944938"/>
            <a:ext cx="6400800" cy="1752600"/>
          </a:xfrm>
        </p:spPr>
        <p:txBody>
          <a:bodyPr/>
          <a:lstStyle>
            <a:lvl1pPr marL="0" indent="0" algn="ctr">
              <a:buFont typeface="Wingdings" pitchFamily="2" charset="2"/>
              <a:buNone/>
              <a:defRPr/>
            </a:lvl1pPr>
          </a:lstStyle>
          <a:p>
            <a:r>
              <a:rPr lang="en-US" smtClean="0"/>
              <a:t>Click to edit Master subtitle style</a:t>
            </a:r>
            <a:endParaRPr lang="en-GB"/>
          </a:p>
        </p:txBody>
      </p:sp>
      <p:sp>
        <p:nvSpPr>
          <p:cNvPr id="10" name="Rectangle 11"/>
          <p:cNvSpPr>
            <a:spLocks noChangeArrowheads="1"/>
          </p:cNvSpPr>
          <p:nvPr/>
        </p:nvSpPr>
        <p:spPr bwMode="auto">
          <a:xfrm flipV="1">
            <a:off x="201613" y="3011488"/>
            <a:ext cx="8693150" cy="5556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sp>
        <p:nvSpPr>
          <p:cNvPr id="12" name="Rectangle 32"/>
          <p:cNvSpPr>
            <a:spLocks noChangeArrowheads="1"/>
          </p:cNvSpPr>
          <p:nvPr/>
        </p:nvSpPr>
        <p:spPr bwMode="auto">
          <a:xfrm>
            <a:off x="0" y="6605588"/>
            <a:ext cx="2829261" cy="252412"/>
          </a:xfrm>
          <a:prstGeom prst="rect">
            <a:avLst/>
          </a:prstGeom>
          <a:noFill/>
          <a:ln w="9525">
            <a:noFill/>
            <a:miter lim="800000"/>
            <a:headEnd/>
            <a:tailEnd/>
          </a:ln>
          <a:effectLst/>
        </p:spPr>
        <p:txBody>
          <a:bodyPr anchor="b"/>
          <a:lstStyle/>
          <a:p>
            <a:pPr marL="0" marR="0" indent="0" algn="l" defTabSz="914400" rtl="0" eaLnBrk="1" fontAlgn="base" latinLnBrk="0" hangingPunct="1">
              <a:lnSpc>
                <a:spcPct val="100000"/>
              </a:lnSpc>
              <a:spcBef>
                <a:spcPct val="0"/>
              </a:spcBef>
              <a:spcAft>
                <a:spcPct val="0"/>
              </a:spcAft>
              <a:buClrTx/>
              <a:buSzTx/>
              <a:buFontTx/>
              <a:buNone/>
              <a:tabLst/>
              <a:defRPr/>
            </a:pPr>
            <a:r>
              <a:rPr lang="de-DE" sz="900" dirty="0" smtClean="0"/>
              <a:t>© 2014 M. Canini</a:t>
            </a:r>
            <a:endParaRPr lang="en-GB" sz="900" dirty="0" smtClean="0"/>
          </a:p>
        </p:txBody>
      </p:sp>
      <p:pic>
        <p:nvPicPr>
          <p:cNvPr id="13" name="Picture 12" descr="UCL_mention_RVB_web.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861167" y="249555"/>
            <a:ext cx="1111383" cy="1539240"/>
          </a:xfrm>
          <a:prstGeom prst="rect">
            <a:avLst/>
          </a:prstGeom>
        </p:spPr>
      </p:pic>
      <p:sp>
        <p:nvSpPr>
          <p:cNvPr id="11" name="Rectangle 111"/>
          <p:cNvSpPr>
            <a:spLocks noChangeArrowheads="1"/>
          </p:cNvSpPr>
          <p:nvPr userDrawn="1"/>
        </p:nvSpPr>
        <p:spPr bwMode="auto">
          <a:xfrm>
            <a:off x="304800" y="838200"/>
            <a:ext cx="787400" cy="3429000"/>
          </a:xfrm>
          <a:prstGeom prst="rect">
            <a:avLst/>
          </a:prstGeom>
          <a:gradFill rotWithShape="0">
            <a:gsLst>
              <a:gs pos="0">
                <a:srgbClr val="708FE6"/>
              </a:gs>
              <a:gs pos="100000">
                <a:srgbClr val="FFFFFF"/>
              </a:gs>
            </a:gsLst>
            <a:lin ang="5400000" scaled="1"/>
          </a:gradFill>
          <a:ln w="9525">
            <a:noFill/>
            <a:miter lim="800000"/>
            <a:headEnd/>
            <a:tailEnd/>
          </a:ln>
          <a:effectLst/>
        </p:spPr>
        <p:txBody>
          <a:bodyPr wrap="none" anchor="ctr"/>
          <a:lstStyle/>
          <a:p>
            <a:endParaRPr lang="en-US"/>
          </a:p>
        </p:txBody>
      </p:sp>
      <p:sp>
        <p:nvSpPr>
          <p:cNvPr id="14" name="Line 110"/>
          <p:cNvSpPr>
            <a:spLocks noChangeShapeType="1"/>
          </p:cNvSpPr>
          <p:nvPr userDrawn="1"/>
        </p:nvSpPr>
        <p:spPr bwMode="auto">
          <a:xfrm>
            <a:off x="842963" y="1143000"/>
            <a:ext cx="0" cy="2895600"/>
          </a:xfrm>
          <a:prstGeom prst="line">
            <a:avLst/>
          </a:prstGeom>
          <a:noFill/>
          <a:ln w="28575">
            <a:solidFill>
              <a:srgbClr val="000000"/>
            </a:solidFill>
            <a:round/>
            <a:headEnd/>
            <a:tailEnd/>
          </a:ln>
          <a:effectLst/>
        </p:spPr>
        <p:txBody>
          <a:bodyPr wrap="none" anchor="ctr"/>
          <a:lstStyle/>
          <a:p>
            <a:endParaRPr lang="en-US"/>
          </a:p>
        </p:txBody>
      </p:sp>
      <p:sp>
        <p:nvSpPr>
          <p:cNvPr id="15" name="Rectangle 11"/>
          <p:cNvSpPr>
            <a:spLocks noChangeArrowheads="1"/>
          </p:cNvSpPr>
          <p:nvPr userDrawn="1"/>
        </p:nvSpPr>
        <p:spPr bwMode="auto">
          <a:xfrm flipV="1">
            <a:off x="201613" y="3011488"/>
            <a:ext cx="8693150" cy="5556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sp>
        <p:nvSpPr>
          <p:cNvPr id="17" name="Rectangle 32"/>
          <p:cNvSpPr>
            <a:spLocks noChangeArrowheads="1"/>
          </p:cNvSpPr>
          <p:nvPr userDrawn="1"/>
        </p:nvSpPr>
        <p:spPr bwMode="auto">
          <a:xfrm>
            <a:off x="0" y="6605588"/>
            <a:ext cx="1748413" cy="252412"/>
          </a:xfrm>
          <a:prstGeom prst="rect">
            <a:avLst/>
          </a:prstGeom>
          <a:noFill/>
          <a:ln w="9525">
            <a:noFill/>
            <a:miter lim="800000"/>
            <a:headEnd/>
            <a:tailEnd/>
          </a:ln>
          <a:effectLst/>
        </p:spPr>
        <p:txBody>
          <a:bodyPr anchor="b"/>
          <a:lstStyle/>
          <a:p>
            <a:pPr marL="0" marR="0" indent="0" algn="l" defTabSz="914400" rtl="0" eaLnBrk="1" fontAlgn="base" latinLnBrk="0" hangingPunct="1">
              <a:lnSpc>
                <a:spcPct val="100000"/>
              </a:lnSpc>
              <a:spcBef>
                <a:spcPct val="0"/>
              </a:spcBef>
              <a:spcAft>
                <a:spcPct val="0"/>
              </a:spcAft>
              <a:buClrTx/>
              <a:buSzTx/>
              <a:buFontTx/>
              <a:buNone/>
              <a:tabLst/>
              <a:defRPr/>
            </a:pPr>
            <a:endParaRPr lang="en-GB" sz="900" dirty="0" smtClean="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ormal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103F590D-1EE3-4679-BAB2-47D8C4772F51}" type="slidenum">
              <a:rPr lang="en-GB" smtClean="0"/>
              <a:pPr/>
              <a:t>‹#›</a:t>
            </a:fld>
            <a:endParaRPr lang="en-GB"/>
          </a:p>
        </p:txBody>
      </p:sp>
      <p:sp>
        <p:nvSpPr>
          <p:cNvPr id="5" name="Footer Placeholder 4"/>
          <p:cNvSpPr>
            <a:spLocks noGrp="1"/>
          </p:cNvSpPr>
          <p:nvPr>
            <p:ph type="ftr" sz="quarter" idx="11"/>
          </p:nvPr>
        </p:nvSpPr>
        <p:spPr/>
        <p:txBody>
          <a:bodyPr/>
          <a:lstStyle>
            <a:lvl1pPr>
              <a:defRPr/>
            </a:lvl1pPr>
          </a:lstStyle>
          <a:p>
            <a:r>
              <a:rPr lang="en-US" smtClean="0"/>
              <a:t>Université catholique de Louvain</a:t>
            </a:r>
            <a:endParaRPr lang="en-GB"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Empty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83AAF25D-2282-4A01-B1B7-8122C6628E7D}" type="slidenum">
              <a:rPr lang="en-GB" smtClean="0"/>
              <a:pPr/>
              <a:t>‹#›</a:t>
            </a:fld>
            <a:endParaRPr lang="en-GB"/>
          </a:p>
        </p:txBody>
      </p:sp>
      <p:sp>
        <p:nvSpPr>
          <p:cNvPr id="4" name="Footer Placeholder 3"/>
          <p:cNvSpPr>
            <a:spLocks noGrp="1"/>
          </p:cNvSpPr>
          <p:nvPr>
            <p:ph type="ftr" sz="quarter" idx="11"/>
          </p:nvPr>
        </p:nvSpPr>
        <p:spPr/>
        <p:txBody>
          <a:bodyPr/>
          <a:lstStyle>
            <a:lvl1pPr>
              <a:defRPr/>
            </a:lvl1pPr>
          </a:lstStyle>
          <a:p>
            <a:r>
              <a:rPr lang="en-US" smtClean="0"/>
              <a:t>Université catholique de Louvain</a:t>
            </a:r>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179513" y="1990725"/>
            <a:ext cx="7793037" cy="990600"/>
          </a:xfrm>
        </p:spPr>
        <p:txBody>
          <a:bodyPr/>
          <a:lstStyle>
            <a:lvl1pPr>
              <a:defRPr sz="4000"/>
            </a:lvl1p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05072F42-4DFA-4725-86F9-7594E4AB4EB5}" type="slidenum">
              <a:rPr lang="en-GB" smtClean="0"/>
              <a:pPr/>
              <a:t>‹#›</a:t>
            </a:fld>
            <a:endParaRPr lang="en-GB"/>
          </a:p>
        </p:txBody>
      </p:sp>
      <p:sp>
        <p:nvSpPr>
          <p:cNvPr id="4" name="Footer Placeholder 3"/>
          <p:cNvSpPr>
            <a:spLocks noGrp="1"/>
          </p:cNvSpPr>
          <p:nvPr>
            <p:ph type="ftr" sz="quarter" idx="11"/>
          </p:nvPr>
        </p:nvSpPr>
        <p:spPr/>
        <p:txBody>
          <a:bodyPr/>
          <a:lstStyle/>
          <a:p>
            <a:r>
              <a:rPr lang="en-US" smtClean="0"/>
              <a:t>Université catholique de Louvain</a:t>
            </a:r>
            <a:endParaRPr lang="en-GB" dirty="0"/>
          </a:p>
        </p:txBody>
      </p:sp>
      <p:sp>
        <p:nvSpPr>
          <p:cNvPr id="5" name="Rectangle 111"/>
          <p:cNvSpPr>
            <a:spLocks noChangeArrowheads="1"/>
          </p:cNvSpPr>
          <p:nvPr userDrawn="1"/>
        </p:nvSpPr>
        <p:spPr bwMode="auto">
          <a:xfrm>
            <a:off x="304800" y="838200"/>
            <a:ext cx="787400" cy="3429000"/>
          </a:xfrm>
          <a:prstGeom prst="rect">
            <a:avLst/>
          </a:prstGeom>
          <a:gradFill rotWithShape="0">
            <a:gsLst>
              <a:gs pos="0">
                <a:srgbClr val="708FE6"/>
              </a:gs>
              <a:gs pos="100000">
                <a:srgbClr val="FFFFFF"/>
              </a:gs>
            </a:gsLst>
            <a:lin ang="5400000" scaled="1"/>
          </a:gradFill>
          <a:ln w="9525">
            <a:noFill/>
            <a:miter lim="800000"/>
            <a:headEnd/>
            <a:tailEnd/>
          </a:ln>
          <a:effectLst/>
        </p:spPr>
        <p:txBody>
          <a:bodyPr wrap="none" anchor="ctr"/>
          <a:lstStyle/>
          <a:p>
            <a:endParaRPr lang="en-US"/>
          </a:p>
        </p:txBody>
      </p:sp>
      <p:sp>
        <p:nvSpPr>
          <p:cNvPr id="6" name="Line 110"/>
          <p:cNvSpPr>
            <a:spLocks noChangeShapeType="1"/>
          </p:cNvSpPr>
          <p:nvPr userDrawn="1"/>
        </p:nvSpPr>
        <p:spPr bwMode="auto">
          <a:xfrm>
            <a:off x="842963" y="1143000"/>
            <a:ext cx="0" cy="2895600"/>
          </a:xfrm>
          <a:prstGeom prst="line">
            <a:avLst/>
          </a:prstGeom>
          <a:noFill/>
          <a:ln w="28575">
            <a:solidFill>
              <a:srgbClr val="000000"/>
            </a:solidFill>
            <a:round/>
            <a:headEnd/>
            <a:tailEnd/>
          </a:ln>
          <a:effectLst/>
        </p:spPr>
        <p:txBody>
          <a:bodyPr wrap="none" anchor="ctr"/>
          <a:lstStyle/>
          <a:p>
            <a:endParaRPr lang="en-US"/>
          </a:p>
        </p:txBody>
      </p:sp>
      <p:sp>
        <p:nvSpPr>
          <p:cNvPr id="8" name="Rectangle 13"/>
          <p:cNvSpPr>
            <a:spLocks noGrp="1" noChangeArrowheads="1"/>
          </p:cNvSpPr>
          <p:nvPr>
            <p:ph type="subTitle" idx="1"/>
          </p:nvPr>
        </p:nvSpPr>
        <p:spPr>
          <a:xfrm>
            <a:off x="1363663" y="3944938"/>
            <a:ext cx="6400800" cy="1752600"/>
          </a:xfrm>
        </p:spPr>
        <p:txBody>
          <a:bodyPr/>
          <a:lstStyle>
            <a:lvl1pPr marL="0" indent="0" algn="ctr">
              <a:buFont typeface="Wingdings" pitchFamily="2" charset="2"/>
              <a:buNone/>
              <a:defRPr/>
            </a:lvl1pPr>
          </a:lstStyle>
          <a:p>
            <a:r>
              <a:rPr lang="en-GB"/>
              <a:t>Click to edit Master subtitle style</a:t>
            </a:r>
          </a:p>
        </p:txBody>
      </p:sp>
      <p:sp>
        <p:nvSpPr>
          <p:cNvPr id="10" name="Rectangle 11"/>
          <p:cNvSpPr>
            <a:spLocks noChangeArrowheads="1"/>
          </p:cNvSpPr>
          <p:nvPr userDrawn="1"/>
        </p:nvSpPr>
        <p:spPr bwMode="auto">
          <a:xfrm flipV="1">
            <a:off x="201613" y="3011488"/>
            <a:ext cx="8693150" cy="5556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sp>
        <p:nvSpPr>
          <p:cNvPr id="12" name="Rectangle 32"/>
          <p:cNvSpPr>
            <a:spLocks noChangeArrowheads="1"/>
          </p:cNvSpPr>
          <p:nvPr userDrawn="1"/>
        </p:nvSpPr>
        <p:spPr bwMode="auto">
          <a:xfrm>
            <a:off x="0" y="6605588"/>
            <a:ext cx="1748413" cy="252412"/>
          </a:xfrm>
          <a:prstGeom prst="rect">
            <a:avLst/>
          </a:prstGeom>
          <a:noFill/>
          <a:ln w="9525">
            <a:noFill/>
            <a:miter lim="800000"/>
            <a:headEnd/>
            <a:tailEnd/>
          </a:ln>
          <a:effectLst/>
        </p:spPr>
        <p:txBody>
          <a:bodyPr anchor="b"/>
          <a:lstStyle/>
          <a:p>
            <a:pPr marL="0" marR="0" indent="0" algn="l" defTabSz="914400" rtl="0" eaLnBrk="1" fontAlgn="base" latinLnBrk="0" hangingPunct="1">
              <a:lnSpc>
                <a:spcPct val="100000"/>
              </a:lnSpc>
              <a:spcBef>
                <a:spcPct val="0"/>
              </a:spcBef>
              <a:spcAft>
                <a:spcPct val="0"/>
              </a:spcAft>
              <a:buClrTx/>
              <a:buSzTx/>
              <a:buFontTx/>
              <a:buNone/>
              <a:tabLst/>
              <a:defRPr/>
            </a:pPr>
            <a:r>
              <a:rPr lang="de-DE" sz="900" dirty="0" smtClean="0"/>
              <a:t>© 2014 M. Canini</a:t>
            </a:r>
            <a:endParaRPr lang="en-GB" sz="900"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0843" name="Rectangle 27"/>
          <p:cNvSpPr>
            <a:spLocks noChangeArrowheads="1"/>
          </p:cNvSpPr>
          <p:nvPr/>
        </p:nvSpPr>
        <p:spPr bwMode="auto">
          <a:xfrm>
            <a:off x="495300" y="295275"/>
            <a:ext cx="457200" cy="1762125"/>
          </a:xfrm>
          <a:prstGeom prst="rect">
            <a:avLst/>
          </a:prstGeom>
          <a:gradFill rotWithShape="0">
            <a:gsLst>
              <a:gs pos="0">
                <a:srgbClr val="708FE6"/>
              </a:gs>
              <a:gs pos="100000">
                <a:srgbClr val="FFFFFF"/>
              </a:gs>
            </a:gsLst>
            <a:lin ang="5400000" scaled="1"/>
          </a:gradFill>
          <a:ln w="9525">
            <a:noFill/>
            <a:miter lim="800000"/>
            <a:headEnd/>
            <a:tailEnd/>
          </a:ln>
          <a:effectLst/>
        </p:spPr>
        <p:txBody>
          <a:bodyPr wrap="none" anchor="ctr"/>
          <a:lstStyle/>
          <a:p>
            <a:endParaRPr lang="en-US"/>
          </a:p>
        </p:txBody>
      </p:sp>
      <p:sp>
        <p:nvSpPr>
          <p:cNvPr id="290824" name="Rectangle 8"/>
          <p:cNvSpPr>
            <a:spLocks noGrp="1" noChangeArrowheads="1"/>
          </p:cNvSpPr>
          <p:nvPr>
            <p:ph type="title"/>
          </p:nvPr>
        </p:nvSpPr>
        <p:spPr bwMode="auto">
          <a:xfrm>
            <a:off x="969963" y="304800"/>
            <a:ext cx="7793037" cy="990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GB" smtClean="0"/>
          </a:p>
        </p:txBody>
      </p:sp>
      <p:sp>
        <p:nvSpPr>
          <p:cNvPr id="290825" name="Rectangle 9"/>
          <p:cNvSpPr>
            <a:spLocks noGrp="1" noChangeArrowheads="1"/>
          </p:cNvSpPr>
          <p:nvPr>
            <p:ph type="body" idx="1"/>
          </p:nvPr>
        </p:nvSpPr>
        <p:spPr bwMode="auto">
          <a:xfrm>
            <a:off x="990600" y="1658938"/>
            <a:ext cx="7772400" cy="45323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290828" name="Rectangle 12"/>
          <p:cNvSpPr>
            <a:spLocks noGrp="1" noChangeArrowheads="1"/>
          </p:cNvSpPr>
          <p:nvPr>
            <p:ph type="sldNum" sz="quarter" idx="4"/>
          </p:nvPr>
        </p:nvSpPr>
        <p:spPr bwMode="auto">
          <a:xfrm>
            <a:off x="68580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400"/>
            </a:lvl1pPr>
          </a:lstStyle>
          <a:p>
            <a:fld id="{05072F42-4DFA-4725-86F9-7594E4AB4EB5}" type="slidenum">
              <a:rPr lang="en-GB" smtClean="0"/>
              <a:pPr/>
              <a:t>‹#›</a:t>
            </a:fld>
            <a:endParaRPr lang="en-GB"/>
          </a:p>
        </p:txBody>
      </p:sp>
      <p:sp>
        <p:nvSpPr>
          <p:cNvPr id="290827" name="Rectangle 11"/>
          <p:cNvSpPr>
            <a:spLocks noGrp="1" noChangeArrowheads="1"/>
          </p:cNvSpPr>
          <p:nvPr>
            <p:ph type="ftr" sz="quarter" idx="3"/>
          </p:nvPr>
        </p:nvSpPr>
        <p:spPr bwMode="auto">
          <a:xfrm>
            <a:off x="3124201" y="6605588"/>
            <a:ext cx="2886074" cy="2524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SzTx/>
              <a:buFontTx/>
              <a:buNone/>
              <a:defRPr sz="900">
                <a:solidFill>
                  <a:schemeClr val="bg2"/>
                </a:solidFill>
              </a:defRPr>
            </a:lvl1pPr>
          </a:lstStyle>
          <a:p>
            <a:r>
              <a:rPr lang="en-US" smtClean="0"/>
              <a:t>Université catholique de Louvain</a:t>
            </a:r>
            <a:endParaRPr lang="en-GB" dirty="0"/>
          </a:p>
        </p:txBody>
      </p:sp>
      <p:sp>
        <p:nvSpPr>
          <p:cNvPr id="11" name="Rectangle 32"/>
          <p:cNvSpPr>
            <a:spLocks noChangeArrowheads="1"/>
          </p:cNvSpPr>
          <p:nvPr/>
        </p:nvSpPr>
        <p:spPr bwMode="auto">
          <a:xfrm>
            <a:off x="0" y="6605588"/>
            <a:ext cx="2764716" cy="252412"/>
          </a:xfrm>
          <a:prstGeom prst="rect">
            <a:avLst/>
          </a:prstGeom>
          <a:noFill/>
          <a:ln w="9525">
            <a:noFill/>
            <a:miter lim="800000"/>
            <a:headEnd/>
            <a:tailEnd/>
          </a:ln>
          <a:effectLst/>
        </p:spPr>
        <p:txBody>
          <a:bodyPr anchor="b"/>
          <a:lstStyle/>
          <a:p>
            <a:pPr marL="0" marR="0" indent="0" algn="l" defTabSz="914400" rtl="0" eaLnBrk="1" fontAlgn="base" latinLnBrk="0" hangingPunct="1">
              <a:lnSpc>
                <a:spcPct val="100000"/>
              </a:lnSpc>
              <a:spcBef>
                <a:spcPct val="0"/>
              </a:spcBef>
              <a:spcAft>
                <a:spcPct val="0"/>
              </a:spcAft>
              <a:buClrTx/>
              <a:buSzTx/>
              <a:buFontTx/>
              <a:buNone/>
              <a:tabLst/>
              <a:defRPr/>
            </a:pPr>
            <a:r>
              <a:rPr lang="de-DE" sz="900" dirty="0" smtClean="0"/>
              <a:t>© 2014 M. Canini</a:t>
            </a:r>
            <a:endParaRPr lang="en-GB" sz="900" dirty="0" smtClean="0"/>
          </a:p>
        </p:txBody>
      </p:sp>
      <p:sp>
        <p:nvSpPr>
          <p:cNvPr id="9" name="Rectangle 32"/>
          <p:cNvSpPr>
            <a:spLocks noChangeArrowheads="1"/>
          </p:cNvSpPr>
          <p:nvPr userDrawn="1"/>
        </p:nvSpPr>
        <p:spPr bwMode="auto">
          <a:xfrm>
            <a:off x="0" y="6605588"/>
            <a:ext cx="1778558" cy="252412"/>
          </a:xfrm>
          <a:prstGeom prst="rect">
            <a:avLst/>
          </a:prstGeom>
          <a:noFill/>
          <a:ln w="9525">
            <a:noFill/>
            <a:miter lim="800000"/>
            <a:headEnd/>
            <a:tailEnd/>
          </a:ln>
          <a:effectLst/>
        </p:spPr>
        <p:txBody>
          <a:bodyPr anchor="b"/>
          <a:lstStyle/>
          <a:p>
            <a:pPr marL="0" marR="0" indent="0" algn="l" defTabSz="914400" rtl="0" eaLnBrk="1" fontAlgn="base" latinLnBrk="0" hangingPunct="1">
              <a:lnSpc>
                <a:spcPct val="100000"/>
              </a:lnSpc>
              <a:spcBef>
                <a:spcPct val="0"/>
              </a:spcBef>
              <a:spcAft>
                <a:spcPct val="0"/>
              </a:spcAft>
              <a:buClrTx/>
              <a:buSzTx/>
              <a:buFontTx/>
              <a:buNone/>
              <a:tabLst/>
              <a:defRPr/>
            </a:pPr>
            <a:endParaRPr lang="en-GB" sz="900" dirty="0" smtClean="0"/>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58" r:id="rId4"/>
  </p:sldLayoutIdLst>
  <p:timing>
    <p:tnLst>
      <p:par>
        <p:cTn xmlns:p14="http://schemas.microsoft.com/office/powerpoint/2010/main" id="1" dur="indefinite" restart="never" nodeType="tmRoot"/>
      </p:par>
    </p:tnLst>
  </p:timing>
  <p:hf hdr="0" dt="0"/>
  <p:txStyles>
    <p:title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Tahoma" pitchFamily="34" charset="0"/>
        </a:defRPr>
      </a:lvl2pPr>
      <a:lvl3pPr algn="l" rtl="0" eaLnBrk="1" fontAlgn="base" hangingPunct="1">
        <a:spcBef>
          <a:spcPct val="0"/>
        </a:spcBef>
        <a:spcAft>
          <a:spcPct val="0"/>
        </a:spcAft>
        <a:defRPr sz="3600">
          <a:solidFill>
            <a:schemeClr val="tx2"/>
          </a:solidFill>
          <a:latin typeface="Tahoma" pitchFamily="34" charset="0"/>
        </a:defRPr>
      </a:lvl3pPr>
      <a:lvl4pPr algn="l" rtl="0" eaLnBrk="1" fontAlgn="base" hangingPunct="1">
        <a:spcBef>
          <a:spcPct val="0"/>
        </a:spcBef>
        <a:spcAft>
          <a:spcPct val="0"/>
        </a:spcAft>
        <a:defRPr sz="3600">
          <a:solidFill>
            <a:schemeClr val="tx2"/>
          </a:solidFill>
          <a:latin typeface="Tahoma" pitchFamily="34" charset="0"/>
        </a:defRPr>
      </a:lvl4pPr>
      <a:lvl5pPr algn="l" rtl="0" eaLnBrk="1" fontAlgn="base" hangingPunct="1">
        <a:spcBef>
          <a:spcPct val="0"/>
        </a:spcBef>
        <a:spcAft>
          <a:spcPct val="0"/>
        </a:spcAft>
        <a:defRPr sz="3600">
          <a:solidFill>
            <a:schemeClr val="tx2"/>
          </a:solidFill>
          <a:latin typeface="Tahoma" pitchFamily="34" charset="0"/>
        </a:defRPr>
      </a:lvl5pPr>
      <a:lvl6pPr marL="457200" algn="l" rtl="0" eaLnBrk="1" fontAlgn="base" hangingPunct="1">
        <a:spcBef>
          <a:spcPct val="0"/>
        </a:spcBef>
        <a:spcAft>
          <a:spcPct val="0"/>
        </a:spcAft>
        <a:defRPr sz="3600">
          <a:solidFill>
            <a:schemeClr val="tx2"/>
          </a:solidFill>
          <a:latin typeface="Tahoma" pitchFamily="34" charset="0"/>
        </a:defRPr>
      </a:lvl6pPr>
      <a:lvl7pPr marL="914400" algn="l" rtl="0" eaLnBrk="1" fontAlgn="base" hangingPunct="1">
        <a:spcBef>
          <a:spcPct val="0"/>
        </a:spcBef>
        <a:spcAft>
          <a:spcPct val="0"/>
        </a:spcAft>
        <a:defRPr sz="3600">
          <a:solidFill>
            <a:schemeClr val="tx2"/>
          </a:solidFill>
          <a:latin typeface="Tahoma" pitchFamily="34" charset="0"/>
        </a:defRPr>
      </a:lvl7pPr>
      <a:lvl8pPr marL="1371600" algn="l" rtl="0" eaLnBrk="1" fontAlgn="base" hangingPunct="1">
        <a:spcBef>
          <a:spcPct val="0"/>
        </a:spcBef>
        <a:spcAft>
          <a:spcPct val="0"/>
        </a:spcAft>
        <a:defRPr sz="3600">
          <a:solidFill>
            <a:schemeClr val="tx2"/>
          </a:solidFill>
          <a:latin typeface="Tahoma" pitchFamily="34" charset="0"/>
        </a:defRPr>
      </a:lvl8pPr>
      <a:lvl9pPr marL="1828800" algn="l" rtl="0" eaLnBrk="1" fontAlgn="base" hangingPunct="1">
        <a:spcBef>
          <a:spcPct val="0"/>
        </a:spcBef>
        <a:spcAft>
          <a:spcPct val="0"/>
        </a:spcAft>
        <a:defRPr sz="3600">
          <a:solidFill>
            <a:schemeClr val="tx2"/>
          </a:solidFill>
          <a:latin typeface="Tahoma" pitchFamily="34" charset="0"/>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000">
          <a:solidFill>
            <a:schemeClr val="tx1"/>
          </a:solidFill>
          <a:latin typeface="+mn-lt"/>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1600">
          <a:solidFill>
            <a:schemeClr val="tx1"/>
          </a:solidFill>
          <a:latin typeface="+mn-lt"/>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tv?vq=medium%23/watch?v=mLEawo6OzFM" TargetMode="Externa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1.png"/><Relationship Id="rId9" Type="http://schemas.openxmlformats.org/officeDocument/2006/relationships/image" Target="../media/image11.png"/><Relationship Id="rId10" Type="http://schemas.openxmlformats.org/officeDocument/2006/relationships/image" Target="../media/image12.png"/><Relationship Id="rId11"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15.wmf"/></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oleObject1.bin"/><Relationship Id="rId5" Type="http://schemas.openxmlformats.org/officeDocument/2006/relationships/image" Target="../media/image25.emf"/><Relationship Id="rId6" Type="http://schemas.openxmlformats.org/officeDocument/2006/relationships/oleObject" Target="../embeddings/oleObject2.bin"/><Relationship Id="rId7" Type="http://schemas.openxmlformats.org/officeDocument/2006/relationships/oleObject" Target="../embeddings/oleObject3.bin"/><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25.emf"/><Relationship Id="rId5" Type="http://schemas.openxmlformats.org/officeDocument/2006/relationships/oleObject" Target="../embeddings/oleObject5.bin"/><Relationship Id="rId6" Type="http://schemas.openxmlformats.org/officeDocument/2006/relationships/oleObject" Target="../embeddings/oleObject6.bin"/><Relationship Id="rId1" Type="http://schemas.openxmlformats.org/officeDocument/2006/relationships/vmlDrawing" Target="../drawings/vmlDrawing2.vml"/><Relationship Id="rId2"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5.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hyperlink" Target="http://bit.ly/1xp8fbi" TargetMode="External"/><Relationship Id="rId4" Type="http://schemas.openxmlformats.org/officeDocument/2006/relationships/hyperlink" Target="https://www.youtube.com/watch?v=WabdXYzCAOU" TargetMode="External"/><Relationship Id="rId1" Type="http://schemas.openxmlformats.org/officeDocument/2006/relationships/slideLayout" Target="../slideLayouts/slideLayout2.xml"/><Relationship Id="rId2" Type="http://schemas.openxmlformats.org/officeDocument/2006/relationships/hyperlink" Target="http://queue.acm.org/detail.cfm?id=2208919"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2.wmf"/><Relationship Id="rId5" Type="http://schemas.openxmlformats.org/officeDocument/2006/relationships/image" Target="../media/image3.wmf"/><Relationship Id="rId6" Type="http://schemas.openxmlformats.org/officeDocument/2006/relationships/image" Target="../media/image4.wmf"/><Relationship Id="rId7" Type="http://schemas.openxmlformats.org/officeDocument/2006/relationships/image" Target="../media/image5.wmf"/><Relationship Id="rId8" Type="http://schemas.openxmlformats.org/officeDocument/2006/relationships/image" Target="../media/image6.emf"/><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970" name="Rectangle 2"/>
          <p:cNvSpPr>
            <a:spLocks noGrp="1" noChangeArrowheads="1"/>
          </p:cNvSpPr>
          <p:nvPr>
            <p:ph type="title"/>
          </p:nvPr>
        </p:nvSpPr>
        <p:spPr/>
        <p:txBody>
          <a:bodyPr/>
          <a:lstStyle/>
          <a:p>
            <a:r>
              <a:rPr lang="en-US" sz="3000" dirty="0"/>
              <a:t>INGI2145: CLOUD COMPUTING (Fall 2014)</a:t>
            </a:r>
          </a:p>
        </p:txBody>
      </p:sp>
      <p:sp>
        <p:nvSpPr>
          <p:cNvPr id="6" name="Subtitle 5"/>
          <p:cNvSpPr>
            <a:spLocks noGrp="1"/>
          </p:cNvSpPr>
          <p:nvPr>
            <p:ph type="subTitle" idx="1"/>
          </p:nvPr>
        </p:nvSpPr>
        <p:spPr>
          <a:xfrm>
            <a:off x="1396947" y="3944938"/>
            <a:ext cx="6351587" cy="1150937"/>
          </a:xfrm>
        </p:spPr>
        <p:txBody>
          <a:bodyPr/>
          <a:lstStyle/>
          <a:p>
            <a:r>
              <a:rPr lang="en-US" sz="2000" dirty="0" smtClean="0"/>
              <a:t>Cloud </a:t>
            </a:r>
            <a:r>
              <a:rPr lang="en-US" sz="2000" dirty="0" smtClean="0"/>
              <a:t>Networks</a:t>
            </a:r>
            <a:endParaRPr lang="en-US" sz="2000" dirty="0" smtClean="0"/>
          </a:p>
          <a:p>
            <a:endParaRPr lang="en-US" sz="2000" dirty="0" smtClean="0"/>
          </a:p>
          <a:p>
            <a:r>
              <a:rPr lang="en-US" sz="2000" dirty="0" smtClean="0"/>
              <a:t>12 December </a:t>
            </a:r>
            <a:r>
              <a:rPr lang="en-US" sz="2000" dirty="0" smtClean="0"/>
              <a:t>2014</a:t>
            </a:r>
          </a:p>
        </p:txBody>
      </p:sp>
      <p:sp>
        <p:nvSpPr>
          <p:cNvPr id="7" name="TextBox 6"/>
          <p:cNvSpPr txBox="1"/>
          <p:nvPr/>
        </p:nvSpPr>
        <p:spPr>
          <a:xfrm>
            <a:off x="1701507" y="6363939"/>
            <a:ext cx="6739345" cy="400110"/>
          </a:xfrm>
          <a:prstGeom prst="rect">
            <a:avLst/>
          </a:prstGeom>
          <a:noFill/>
        </p:spPr>
        <p:txBody>
          <a:bodyPr wrap="none" rtlCol="0">
            <a:spAutoFit/>
          </a:bodyPr>
          <a:lstStyle/>
          <a:p>
            <a:pPr algn="r"/>
            <a:r>
              <a:rPr lang="en-US" sz="1000" dirty="0" smtClean="0"/>
              <a:t>Certain lecture </a:t>
            </a:r>
            <a:r>
              <a:rPr lang="en-US" sz="1000" dirty="0"/>
              <a:t>slides </a:t>
            </a:r>
            <a:r>
              <a:rPr lang="en-US" sz="1000" dirty="0" smtClean="0"/>
              <a:t>adapted judiciously </a:t>
            </a:r>
            <a:r>
              <a:rPr lang="en-US" sz="1000" dirty="0"/>
              <a:t>from </a:t>
            </a:r>
            <a:r>
              <a:rPr lang="en-US" sz="1000" dirty="0" smtClean="0"/>
              <a:t>Duke CPS590 </a:t>
            </a:r>
            <a:r>
              <a:rPr lang="en-US" sz="1000" dirty="0"/>
              <a:t>by </a:t>
            </a:r>
            <a:r>
              <a:rPr lang="en-US" sz="1000" dirty="0" smtClean="0"/>
              <a:t>T. Benson and Cornell CS5413 by H. </a:t>
            </a:r>
            <a:r>
              <a:rPr lang="en-US" sz="1000" dirty="0" err="1" smtClean="0"/>
              <a:t>Weatherspoon</a:t>
            </a:r>
            <a:r>
              <a:rPr lang="en-US" sz="1000" dirty="0" smtClean="0"/>
              <a:t/>
            </a:r>
            <a:br>
              <a:rPr lang="en-US" sz="1000" dirty="0" smtClean="0"/>
            </a:br>
            <a:endParaRPr lang="en-US" sz="1000" dirty="0"/>
          </a:p>
        </p:txBody>
      </p:sp>
      <p:sp>
        <p:nvSpPr>
          <p:cNvPr id="2" name="Footer Placeholder 1"/>
          <p:cNvSpPr>
            <a:spLocks noGrp="1"/>
          </p:cNvSpPr>
          <p:nvPr>
            <p:ph type="ftr" sz="quarter" idx="11"/>
          </p:nvPr>
        </p:nvSpPr>
        <p:spPr/>
        <p:txBody>
          <a:bodyPr/>
          <a:lstStyle/>
          <a:p>
            <a:r>
              <a:rPr lang="en-US" smtClean="0"/>
              <a:t>Université catholique de Louvain</a:t>
            </a:r>
            <a:endParaRPr lang="en-GB" dirty="0"/>
          </a:p>
        </p:txBody>
      </p:sp>
      <p:sp>
        <p:nvSpPr>
          <p:cNvPr id="3" name="Slide Number Placeholder 2"/>
          <p:cNvSpPr>
            <a:spLocks noGrp="1"/>
          </p:cNvSpPr>
          <p:nvPr>
            <p:ph type="sldNum" sz="quarter" idx="10"/>
          </p:nvPr>
        </p:nvSpPr>
        <p:spPr/>
        <p:txBody>
          <a:bodyPr/>
          <a:lstStyle/>
          <a:p>
            <a:fld id="{05072F42-4DFA-4725-86F9-7594E4AB4EB5}" type="slidenum">
              <a:rPr lang="en-GB" smtClean="0"/>
              <a:pPr/>
              <a:t>1</a:t>
            </a:fld>
            <a:endParaRPr lang="en-GB"/>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p:txBody>
          <a:bodyPr/>
          <a:lstStyle/>
          <a:p>
            <a:r>
              <a:rPr lang="en-US" dirty="0"/>
              <a:t>Properties of </a:t>
            </a:r>
            <a:r>
              <a:rPr lang="en-US" dirty="0" smtClean="0"/>
              <a:t>desired solutions</a:t>
            </a:r>
            <a:endParaRPr lang="en-US" dirty="0"/>
          </a:p>
        </p:txBody>
      </p:sp>
      <p:sp>
        <p:nvSpPr>
          <p:cNvPr id="703491" name="Rectangle 3"/>
          <p:cNvSpPr>
            <a:spLocks noGrp="1" noChangeArrowheads="1"/>
          </p:cNvSpPr>
          <p:nvPr>
            <p:ph type="body" idx="1"/>
          </p:nvPr>
        </p:nvSpPr>
        <p:spPr/>
        <p:txBody>
          <a:bodyPr/>
          <a:lstStyle/>
          <a:p>
            <a:r>
              <a:rPr lang="en-US" dirty="0"/>
              <a:t>Backwards compatible with existing infrastructure</a:t>
            </a:r>
          </a:p>
          <a:p>
            <a:pPr lvl="1"/>
            <a:r>
              <a:rPr lang="en-US" dirty="0"/>
              <a:t>No changes in application</a:t>
            </a:r>
          </a:p>
          <a:p>
            <a:pPr lvl="1"/>
            <a:r>
              <a:rPr lang="en-US" dirty="0"/>
              <a:t>Support of layer 2 (Ethernet)</a:t>
            </a:r>
          </a:p>
          <a:p>
            <a:r>
              <a:rPr lang="en-US" dirty="0"/>
              <a:t>Cost effective</a:t>
            </a:r>
          </a:p>
          <a:p>
            <a:pPr lvl="1"/>
            <a:r>
              <a:rPr lang="en-US" dirty="0"/>
              <a:t>Low power consumption &amp; heat emission</a:t>
            </a:r>
          </a:p>
          <a:p>
            <a:pPr lvl="1"/>
            <a:r>
              <a:rPr lang="en-US" dirty="0"/>
              <a:t>Cheap infrastructure</a:t>
            </a:r>
          </a:p>
          <a:p>
            <a:r>
              <a:rPr lang="en-US" dirty="0"/>
              <a:t>Allows host communication at line speed</a:t>
            </a:r>
          </a:p>
          <a:p>
            <a:pPr lvl="1"/>
            <a:endParaRPr lang="en-US" dirty="0"/>
          </a:p>
          <a:p>
            <a:endParaRPr lang="en-US" dirty="0"/>
          </a:p>
        </p:txBody>
      </p:sp>
      <p:sp>
        <p:nvSpPr>
          <p:cNvPr id="2" name="Footer Placeholder 1"/>
          <p:cNvSpPr>
            <a:spLocks noGrp="1"/>
          </p:cNvSpPr>
          <p:nvPr>
            <p:ph type="ftr" sz="quarter" idx="11"/>
          </p:nvPr>
        </p:nvSpPr>
        <p:spPr/>
        <p:txBody>
          <a:bodyPr/>
          <a:lstStyle/>
          <a:p>
            <a:r>
              <a:rPr lang="en-US" smtClean="0"/>
              <a:t>Université catholique de Louvain</a:t>
            </a:r>
            <a:endParaRPr lang="en-GB" dirty="0"/>
          </a:p>
        </p:txBody>
      </p:sp>
      <p:sp>
        <p:nvSpPr>
          <p:cNvPr id="3" name="Slide Number Placeholder 2"/>
          <p:cNvSpPr>
            <a:spLocks noGrp="1"/>
          </p:cNvSpPr>
          <p:nvPr>
            <p:ph type="sldNum" sz="quarter" idx="10"/>
          </p:nvPr>
        </p:nvSpPr>
        <p:spPr/>
        <p:txBody>
          <a:bodyPr/>
          <a:lstStyle/>
          <a:p>
            <a:fld id="{103F590D-1EE3-4679-BAB2-47D8C4772F51}" type="slidenum">
              <a:rPr lang="en-GB" smtClean="0"/>
              <a:pPr/>
              <a:t>10</a:t>
            </a:fld>
            <a:endParaRPr lang="en-GB"/>
          </a:p>
        </p:txBody>
      </p:sp>
    </p:spTree>
    <p:extLst>
      <p:ext uri="{BB962C8B-B14F-4D97-AF65-F5344CB8AC3E}">
        <p14:creationId xmlns:p14="http://schemas.microsoft.com/office/powerpoint/2010/main" val="11654844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Backwards </a:t>
            </a:r>
            <a:r>
              <a:rPr lang="en-US" dirty="0" smtClean="0"/>
              <a:t>compatibility tradeoffs</a:t>
            </a:r>
            <a:endParaRPr lang="en-US" dirty="0"/>
          </a:p>
        </p:txBody>
      </p:sp>
      <p:sp>
        <p:nvSpPr>
          <p:cNvPr id="3" name="Content Placeholder 2"/>
          <p:cNvSpPr>
            <a:spLocks noGrp="1"/>
          </p:cNvSpPr>
          <p:nvPr>
            <p:ph idx="1"/>
          </p:nvPr>
        </p:nvSpPr>
        <p:spPr/>
        <p:txBody>
          <a:bodyPr/>
          <a:lstStyle/>
          <a:p>
            <a:r>
              <a:rPr lang="en-US" dirty="0" smtClean="0"/>
              <a:t>Specialized </a:t>
            </a:r>
            <a:r>
              <a:rPr lang="en-US" dirty="0"/>
              <a:t>hardware and communication protocols, such as </a:t>
            </a:r>
            <a:r>
              <a:rPr lang="en-US" dirty="0" err="1"/>
              <a:t>InfiniBand</a:t>
            </a:r>
            <a:r>
              <a:rPr lang="en-US" dirty="0"/>
              <a:t>, </a:t>
            </a:r>
            <a:r>
              <a:rPr lang="en-US" dirty="0" err="1" smtClean="0"/>
              <a:t>Myrinet</a:t>
            </a:r>
            <a:endParaRPr lang="en-US" dirty="0"/>
          </a:p>
          <a:p>
            <a:pPr lvl="1"/>
            <a:r>
              <a:rPr lang="en-US" dirty="0" smtClean="0"/>
              <a:t>Can </a:t>
            </a:r>
            <a:r>
              <a:rPr lang="en-US" dirty="0"/>
              <a:t>scale to clusters of </a:t>
            </a:r>
            <a:r>
              <a:rPr lang="en-US" dirty="0" smtClean="0"/>
              <a:t>1000s </a:t>
            </a:r>
            <a:r>
              <a:rPr lang="en-US" dirty="0"/>
              <a:t>of nodes with high bandwidth</a:t>
            </a:r>
          </a:p>
          <a:p>
            <a:pPr lvl="1"/>
            <a:r>
              <a:rPr lang="en-US" dirty="0"/>
              <a:t>Expensive infrastructure, incompatible with TCP/IP applications </a:t>
            </a:r>
          </a:p>
          <a:p>
            <a:r>
              <a:rPr lang="en-US" dirty="0" smtClean="0"/>
              <a:t>Leverage </a:t>
            </a:r>
            <a:r>
              <a:rPr lang="en-US" dirty="0"/>
              <a:t>commodity Ethernet switches and routers to interconnect cluster machines </a:t>
            </a:r>
          </a:p>
          <a:p>
            <a:pPr lvl="1"/>
            <a:r>
              <a:rPr lang="en-US" dirty="0"/>
              <a:t>Backwards compatible with existing infrastructures, low-cost</a:t>
            </a:r>
          </a:p>
          <a:p>
            <a:pPr lvl="1"/>
            <a:r>
              <a:rPr lang="en-US" dirty="0"/>
              <a:t>Aggregate cluster bandwidth scales poorly with cluster size, and achieving the highest levels of bandwidth incurs non-linear cost increase with cluster size</a:t>
            </a:r>
          </a:p>
          <a:p>
            <a:endParaRPr lang="en-US" dirty="0"/>
          </a:p>
        </p:txBody>
      </p:sp>
      <p:sp>
        <p:nvSpPr>
          <p:cNvPr id="6" name="Footer Placeholder 5"/>
          <p:cNvSpPr>
            <a:spLocks noGrp="1"/>
          </p:cNvSpPr>
          <p:nvPr>
            <p:ph type="ftr" sz="quarter" idx="11"/>
          </p:nvPr>
        </p:nvSpPr>
        <p:spPr/>
        <p:txBody>
          <a:bodyPr/>
          <a:lstStyle/>
          <a:p>
            <a:r>
              <a:rPr lang="en-US" smtClean="0"/>
              <a:t>Université catholique de Louvain</a:t>
            </a:r>
            <a:endParaRPr lang="en-GB" dirty="0"/>
          </a:p>
        </p:txBody>
      </p:sp>
      <p:sp>
        <p:nvSpPr>
          <p:cNvPr id="7" name="Slide Number Placeholder 6"/>
          <p:cNvSpPr>
            <a:spLocks noGrp="1"/>
          </p:cNvSpPr>
          <p:nvPr>
            <p:ph type="sldNum" sz="quarter" idx="10"/>
          </p:nvPr>
        </p:nvSpPr>
        <p:spPr/>
        <p:txBody>
          <a:bodyPr/>
          <a:lstStyle/>
          <a:p>
            <a:fld id="{103F590D-1EE3-4679-BAB2-47D8C4772F51}" type="slidenum">
              <a:rPr lang="en-GB" smtClean="0"/>
              <a:pPr/>
              <a:t>11</a:t>
            </a:fld>
            <a:endParaRPr lang="en-GB"/>
          </a:p>
        </p:txBody>
      </p:sp>
    </p:spTree>
    <p:extLst>
      <p:ext uri="{BB962C8B-B14F-4D97-AF65-F5344CB8AC3E}">
        <p14:creationId xmlns:p14="http://schemas.microsoft.com/office/powerpoint/2010/main" val="2901828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Facebook Example</a:t>
            </a:r>
            <a:endParaRPr lang="en-US" dirty="0"/>
          </a:p>
        </p:txBody>
      </p:sp>
      <p:sp>
        <p:nvSpPr>
          <p:cNvPr id="3" name="Content Placeholder 2"/>
          <p:cNvSpPr>
            <a:spLocks noGrp="1"/>
          </p:cNvSpPr>
          <p:nvPr>
            <p:ph idx="1"/>
          </p:nvPr>
        </p:nvSpPr>
        <p:spPr/>
        <p:txBody>
          <a:bodyPr/>
          <a:lstStyle/>
          <a:p>
            <a:r>
              <a:rPr lang="en-US" dirty="0" smtClean="0">
                <a:hlinkClick r:id="rId2"/>
              </a:rPr>
              <a:t>Introduction to Facebook's data center fabric</a:t>
            </a:r>
            <a:endParaRPr lang="en-US" dirty="0" smtClean="0"/>
          </a:p>
        </p:txBody>
      </p:sp>
      <p:pic>
        <p:nvPicPr>
          <p:cNvPr id="4" name="Picture 3"/>
          <p:cNvPicPr>
            <a:picLocks noChangeAspect="1"/>
          </p:cNvPicPr>
          <p:nvPr/>
        </p:nvPicPr>
        <p:blipFill>
          <a:blip r:embed="rId3"/>
          <a:stretch>
            <a:fillRect/>
          </a:stretch>
        </p:blipFill>
        <p:spPr>
          <a:xfrm>
            <a:off x="1829556" y="2270950"/>
            <a:ext cx="5464890" cy="4311706"/>
          </a:xfrm>
          <a:prstGeom prst="rect">
            <a:avLst/>
          </a:prstGeom>
        </p:spPr>
      </p:pic>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
        <p:nvSpPr>
          <p:cNvPr id="6" name="Slide Number Placeholder 5"/>
          <p:cNvSpPr>
            <a:spLocks noGrp="1"/>
          </p:cNvSpPr>
          <p:nvPr>
            <p:ph type="sldNum" sz="quarter" idx="10"/>
          </p:nvPr>
        </p:nvSpPr>
        <p:spPr/>
        <p:txBody>
          <a:bodyPr/>
          <a:lstStyle/>
          <a:p>
            <a:fld id="{103F590D-1EE3-4679-BAB2-47D8C4772F51}" type="slidenum">
              <a:rPr lang="en-GB" smtClean="0"/>
              <a:pPr/>
              <a:t>12</a:t>
            </a:fld>
            <a:endParaRPr lang="en-GB"/>
          </a:p>
        </p:txBody>
      </p:sp>
    </p:spTree>
    <p:extLst>
      <p:ext uri="{BB962C8B-B14F-4D97-AF65-F5344CB8AC3E}">
        <p14:creationId xmlns:p14="http://schemas.microsoft.com/office/powerpoint/2010/main" val="3512420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idx="1"/>
          </p:nvPr>
        </p:nvSpPr>
        <p:spPr/>
        <p:txBody>
          <a:bodyPr/>
          <a:lstStyle/>
          <a:p>
            <a:r>
              <a:rPr lang="en-US" dirty="0" smtClean="0"/>
              <a:t>Modern data centers need modern networking!</a:t>
            </a:r>
          </a:p>
          <a:p>
            <a:endParaRPr lang="en-US" dirty="0" smtClean="0"/>
          </a:p>
          <a:p>
            <a:r>
              <a:rPr lang="en-US" dirty="0" err="1" smtClean="0">
                <a:solidFill>
                  <a:srgbClr val="00CC00"/>
                </a:solidFill>
              </a:rPr>
              <a:t>FatTree</a:t>
            </a:r>
            <a:r>
              <a:rPr lang="en-US" dirty="0" smtClean="0">
                <a:solidFill>
                  <a:srgbClr val="00CC00"/>
                </a:solidFill>
              </a:rPr>
              <a:t>-based DC fabric</a:t>
            </a:r>
          </a:p>
          <a:p>
            <a:endParaRPr lang="en-US" dirty="0"/>
          </a:p>
          <a:p>
            <a:r>
              <a:rPr lang="en-US" dirty="0" smtClean="0"/>
              <a:t>Software-Defined Networking</a:t>
            </a:r>
            <a:endParaRPr lang="en-US" dirty="0"/>
          </a:p>
        </p:txBody>
      </p:sp>
      <p:sp>
        <p:nvSpPr>
          <p:cNvPr id="4" name="Footer Placeholder 3"/>
          <p:cNvSpPr>
            <a:spLocks noGrp="1"/>
          </p:cNvSpPr>
          <p:nvPr>
            <p:ph type="ftr" sz="quarter" idx="11"/>
          </p:nvPr>
        </p:nvSpPr>
        <p:spPr/>
        <p:txBody>
          <a:bodyPr/>
          <a:lstStyle/>
          <a:p>
            <a:r>
              <a:rPr lang="en-US" smtClean="0"/>
              <a:t>Université catholique de Louvain</a:t>
            </a:r>
            <a:endParaRPr lang="en-GB" dirty="0"/>
          </a:p>
        </p:txBody>
      </p:sp>
      <p:sp>
        <p:nvSpPr>
          <p:cNvPr id="5" name="Slide Number Placeholder 4"/>
          <p:cNvSpPr>
            <a:spLocks noGrp="1"/>
          </p:cNvSpPr>
          <p:nvPr>
            <p:ph type="sldNum" sz="quarter" idx="10"/>
          </p:nvPr>
        </p:nvSpPr>
        <p:spPr/>
        <p:txBody>
          <a:bodyPr/>
          <a:lstStyle/>
          <a:p>
            <a:fld id="{103F590D-1EE3-4679-BAB2-47D8C4772F51}" type="slidenum">
              <a:rPr lang="en-GB" smtClean="0"/>
              <a:pPr/>
              <a:t>13</a:t>
            </a:fld>
            <a:endParaRPr lang="en-GB"/>
          </a:p>
        </p:txBody>
      </p:sp>
    </p:spTree>
    <p:extLst>
      <p:ext uri="{BB962C8B-B14F-4D97-AF65-F5344CB8AC3E}">
        <p14:creationId xmlns:p14="http://schemas.microsoft.com/office/powerpoint/2010/main" val="891901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FatTree</a:t>
            </a:r>
            <a:r>
              <a:rPr lang="en-US" dirty="0" smtClean="0"/>
              <a:t> based solution</a:t>
            </a:r>
            <a:endParaRPr lang="en-US" dirty="0"/>
          </a:p>
        </p:txBody>
      </p:sp>
      <p:sp>
        <p:nvSpPr>
          <p:cNvPr id="3" name="Content Placeholder 2"/>
          <p:cNvSpPr>
            <a:spLocks noGrp="1"/>
          </p:cNvSpPr>
          <p:nvPr>
            <p:ph idx="1"/>
          </p:nvPr>
        </p:nvSpPr>
        <p:spPr/>
        <p:txBody>
          <a:bodyPr/>
          <a:lstStyle/>
          <a:p>
            <a:r>
              <a:rPr lang="en-US" altLang="en-US" dirty="0"/>
              <a:t>Adopt a special instance of a Clos topology</a:t>
            </a:r>
            <a:br>
              <a:rPr lang="en-US" altLang="en-US" dirty="0"/>
            </a:br>
            <a:endParaRPr lang="en-US" altLang="en-US" dirty="0"/>
          </a:p>
          <a:p>
            <a:r>
              <a:rPr lang="en-US" altLang="en-US" dirty="0"/>
              <a:t>Similar trends in telephone switches led to designing a topology with high bandwidth by interconnecting smaller commodity </a:t>
            </a:r>
            <a:r>
              <a:rPr lang="en-US" altLang="en-US" dirty="0" smtClean="0"/>
              <a:t>switches</a:t>
            </a:r>
            <a:endParaRPr lang="en-US" dirty="0"/>
          </a:p>
        </p:txBody>
      </p:sp>
      <p:sp>
        <p:nvSpPr>
          <p:cNvPr id="6" name="Footer Placeholder 5"/>
          <p:cNvSpPr>
            <a:spLocks noGrp="1"/>
          </p:cNvSpPr>
          <p:nvPr>
            <p:ph type="ftr" sz="quarter" idx="11"/>
          </p:nvPr>
        </p:nvSpPr>
        <p:spPr/>
        <p:txBody>
          <a:bodyPr/>
          <a:lstStyle/>
          <a:p>
            <a:r>
              <a:rPr lang="en-US" smtClean="0"/>
              <a:t>Université catholique de Louvain</a:t>
            </a:r>
            <a:endParaRPr lang="en-GB" dirty="0"/>
          </a:p>
        </p:txBody>
      </p:sp>
      <p:sp>
        <p:nvSpPr>
          <p:cNvPr id="7" name="Slide Number Placeholder 6"/>
          <p:cNvSpPr>
            <a:spLocks noGrp="1"/>
          </p:cNvSpPr>
          <p:nvPr>
            <p:ph type="sldNum" sz="quarter" idx="10"/>
          </p:nvPr>
        </p:nvSpPr>
        <p:spPr/>
        <p:txBody>
          <a:bodyPr/>
          <a:lstStyle/>
          <a:p>
            <a:fld id="{103F590D-1EE3-4679-BAB2-47D8C4772F51}" type="slidenum">
              <a:rPr lang="en-GB" smtClean="0"/>
              <a:pPr/>
              <a:t>14</a:t>
            </a:fld>
            <a:endParaRPr lang="en-GB"/>
          </a:p>
        </p:txBody>
      </p:sp>
    </p:spTree>
    <p:extLst>
      <p:ext uri="{BB962C8B-B14F-4D97-AF65-F5344CB8AC3E}">
        <p14:creationId xmlns:p14="http://schemas.microsoft.com/office/powerpoint/2010/main" val="2097140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FatTree</a:t>
            </a:r>
            <a:r>
              <a:rPr lang="en-US" dirty="0"/>
              <a:t> based solution</a:t>
            </a:r>
          </a:p>
        </p:txBody>
      </p:sp>
      <p:sp>
        <p:nvSpPr>
          <p:cNvPr id="3" name="Content Placeholder 2"/>
          <p:cNvSpPr>
            <a:spLocks noGrp="1"/>
          </p:cNvSpPr>
          <p:nvPr>
            <p:ph idx="1"/>
          </p:nvPr>
        </p:nvSpPr>
        <p:spPr/>
        <p:txBody>
          <a:bodyPr/>
          <a:lstStyle/>
          <a:p>
            <a:r>
              <a:rPr lang="en-US" dirty="0" smtClean="0"/>
              <a:t>Connect servers using a fat tree topology</a:t>
            </a:r>
          </a:p>
          <a:p>
            <a:pPr lvl="1"/>
            <a:r>
              <a:rPr lang="en-US" dirty="0"/>
              <a:t>K-</a:t>
            </a:r>
            <a:r>
              <a:rPr lang="en-US" dirty="0" err="1"/>
              <a:t>ary</a:t>
            </a:r>
            <a:r>
              <a:rPr lang="en-US" dirty="0"/>
              <a:t> fat tree: </a:t>
            </a:r>
            <a:r>
              <a:rPr lang="en-US" dirty="0" smtClean="0"/>
              <a:t>3-</a:t>
            </a:r>
            <a:r>
              <a:rPr lang="en-US" dirty="0"/>
              <a:t>layer topology (edge, aggregation and core)</a:t>
            </a:r>
          </a:p>
          <a:p>
            <a:pPr lvl="2"/>
            <a:r>
              <a:rPr lang="en-US" dirty="0"/>
              <a:t>each pod consists of (k/2)</a:t>
            </a:r>
            <a:r>
              <a:rPr lang="en-US" baseline="30000" dirty="0"/>
              <a:t>2</a:t>
            </a:r>
            <a:r>
              <a:rPr lang="en-US" dirty="0"/>
              <a:t> servers &amp; 2 layers of k/2 k-port switches</a:t>
            </a:r>
          </a:p>
          <a:p>
            <a:pPr lvl="2"/>
            <a:r>
              <a:rPr lang="en-US" dirty="0"/>
              <a:t>each edge switch connects to k/2 servers &amp; k/2 </a:t>
            </a:r>
            <a:r>
              <a:rPr lang="en-US" dirty="0" err="1"/>
              <a:t>aggr</a:t>
            </a:r>
            <a:r>
              <a:rPr lang="en-US" dirty="0"/>
              <a:t>. switches </a:t>
            </a:r>
          </a:p>
          <a:p>
            <a:pPr lvl="2"/>
            <a:r>
              <a:rPr lang="en-US" dirty="0"/>
              <a:t>each </a:t>
            </a:r>
            <a:r>
              <a:rPr lang="en-US" dirty="0" err="1"/>
              <a:t>aggr</a:t>
            </a:r>
            <a:r>
              <a:rPr lang="en-US" dirty="0"/>
              <a:t>. switch connects to k/2 edge &amp; k/2 core switches</a:t>
            </a:r>
          </a:p>
          <a:p>
            <a:pPr lvl="2"/>
            <a:r>
              <a:rPr lang="en-US" dirty="0"/>
              <a:t>(k/2)</a:t>
            </a:r>
            <a:r>
              <a:rPr lang="en-US" baseline="30000" dirty="0"/>
              <a:t>2</a:t>
            </a:r>
            <a:r>
              <a:rPr lang="en-US" dirty="0"/>
              <a:t> core switches: each connects to k pods</a:t>
            </a:r>
          </a:p>
          <a:p>
            <a:endParaRPr lang="en-US" dirty="0"/>
          </a:p>
        </p:txBody>
      </p:sp>
      <p:grpSp>
        <p:nvGrpSpPr>
          <p:cNvPr id="6" name="Group 52"/>
          <p:cNvGrpSpPr>
            <a:grpSpLocks/>
          </p:cNvGrpSpPr>
          <p:nvPr/>
        </p:nvGrpSpPr>
        <p:grpSpPr bwMode="auto">
          <a:xfrm>
            <a:off x="1458749" y="3800754"/>
            <a:ext cx="4812533" cy="2715291"/>
            <a:chOff x="466725" y="1935163"/>
            <a:chExt cx="6829425" cy="4394200"/>
          </a:xfrm>
        </p:grpSpPr>
        <p:sp>
          <p:nvSpPr>
            <p:cNvPr id="7" name="Rounded Rectangle 6"/>
            <p:cNvSpPr>
              <a:spLocks noChangeArrowheads="1"/>
            </p:cNvSpPr>
            <p:nvPr/>
          </p:nvSpPr>
          <p:spPr bwMode="auto">
            <a:xfrm>
              <a:off x="2229062" y="3756546"/>
              <a:ext cx="1610770" cy="1608011"/>
            </a:xfrm>
            <a:prstGeom prst="roundRect">
              <a:avLst>
                <a:gd name="adj" fmla="val 16667"/>
              </a:avLst>
            </a:prstGeom>
            <a:solidFill>
              <a:srgbClr val="D9D9D9"/>
            </a:solidFill>
            <a:ln w="9525">
              <a:solidFill>
                <a:srgbClr val="7F7F7F"/>
              </a:solidFill>
              <a:round/>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8" name="Rounded Rectangle 7"/>
            <p:cNvSpPr>
              <a:spLocks noChangeArrowheads="1"/>
            </p:cNvSpPr>
            <p:nvPr/>
          </p:nvSpPr>
          <p:spPr bwMode="auto">
            <a:xfrm>
              <a:off x="3872522" y="3756546"/>
              <a:ext cx="1610770" cy="1608011"/>
            </a:xfrm>
            <a:prstGeom prst="roundRect">
              <a:avLst>
                <a:gd name="adj" fmla="val 16667"/>
              </a:avLst>
            </a:prstGeom>
            <a:solidFill>
              <a:srgbClr val="D9D9D9"/>
            </a:solidFill>
            <a:ln w="9525">
              <a:solidFill>
                <a:srgbClr val="7F7F7F"/>
              </a:solidFill>
              <a:round/>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9" name="Rounded Rectangle 8"/>
            <p:cNvSpPr>
              <a:spLocks noChangeArrowheads="1"/>
            </p:cNvSpPr>
            <p:nvPr/>
          </p:nvSpPr>
          <p:spPr bwMode="auto">
            <a:xfrm>
              <a:off x="5634859" y="3756546"/>
              <a:ext cx="1610770" cy="1608011"/>
            </a:xfrm>
            <a:prstGeom prst="roundRect">
              <a:avLst>
                <a:gd name="adj" fmla="val 16667"/>
              </a:avLst>
            </a:prstGeom>
            <a:solidFill>
              <a:srgbClr val="D9D9D9"/>
            </a:solidFill>
            <a:ln w="9525">
              <a:solidFill>
                <a:srgbClr val="7F7F7F"/>
              </a:solidFill>
              <a:round/>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0" name="Rounded Rectangle 9"/>
            <p:cNvSpPr>
              <a:spLocks noChangeArrowheads="1"/>
            </p:cNvSpPr>
            <p:nvPr/>
          </p:nvSpPr>
          <p:spPr bwMode="auto">
            <a:xfrm>
              <a:off x="466725" y="3756546"/>
              <a:ext cx="1610770" cy="1608011"/>
            </a:xfrm>
            <a:prstGeom prst="roundRect">
              <a:avLst>
                <a:gd name="adj" fmla="val 16667"/>
              </a:avLst>
            </a:prstGeom>
            <a:solidFill>
              <a:srgbClr val="D9D9D9"/>
            </a:solidFill>
            <a:ln w="9525">
              <a:solidFill>
                <a:srgbClr val="7F7F7F"/>
              </a:solidFill>
              <a:round/>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1" name="Rectangle 10"/>
            <p:cNvSpPr>
              <a:spLocks noChangeArrowheads="1"/>
            </p:cNvSpPr>
            <p:nvPr/>
          </p:nvSpPr>
          <p:spPr bwMode="auto">
            <a:xfrm>
              <a:off x="600461" y="3806023"/>
              <a:ext cx="451729" cy="389633"/>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2" name="Rectangle 11"/>
            <p:cNvSpPr>
              <a:spLocks noChangeArrowheads="1"/>
            </p:cNvSpPr>
            <p:nvPr/>
          </p:nvSpPr>
          <p:spPr bwMode="auto">
            <a:xfrm>
              <a:off x="2035888" y="1935163"/>
              <a:ext cx="454702" cy="389633"/>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3" name="Rectangle 12"/>
            <p:cNvSpPr>
              <a:spLocks noChangeArrowheads="1"/>
            </p:cNvSpPr>
            <p:nvPr/>
          </p:nvSpPr>
          <p:spPr bwMode="auto">
            <a:xfrm>
              <a:off x="2333078" y="3806023"/>
              <a:ext cx="451729" cy="389633"/>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4" name="Rectangle 13"/>
            <p:cNvSpPr>
              <a:spLocks noChangeArrowheads="1"/>
            </p:cNvSpPr>
            <p:nvPr/>
          </p:nvSpPr>
          <p:spPr bwMode="auto">
            <a:xfrm>
              <a:off x="3970595" y="3806023"/>
              <a:ext cx="454700" cy="389633"/>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5" name="Rectangle 14"/>
            <p:cNvSpPr>
              <a:spLocks noChangeArrowheads="1"/>
            </p:cNvSpPr>
            <p:nvPr/>
          </p:nvSpPr>
          <p:spPr bwMode="auto">
            <a:xfrm>
              <a:off x="600461" y="4919261"/>
              <a:ext cx="451729" cy="386540"/>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6" name="Rectangle 15"/>
            <p:cNvSpPr>
              <a:spLocks noChangeArrowheads="1"/>
            </p:cNvSpPr>
            <p:nvPr/>
          </p:nvSpPr>
          <p:spPr bwMode="auto">
            <a:xfrm>
              <a:off x="1506890" y="4919261"/>
              <a:ext cx="454702" cy="386540"/>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7" name="Rectangle 16"/>
            <p:cNvSpPr>
              <a:spLocks noChangeArrowheads="1"/>
            </p:cNvSpPr>
            <p:nvPr/>
          </p:nvSpPr>
          <p:spPr bwMode="auto">
            <a:xfrm>
              <a:off x="2333078" y="4919261"/>
              <a:ext cx="451729" cy="386540"/>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8" name="Rectangle 17"/>
            <p:cNvSpPr>
              <a:spLocks noChangeArrowheads="1"/>
            </p:cNvSpPr>
            <p:nvPr/>
          </p:nvSpPr>
          <p:spPr bwMode="auto">
            <a:xfrm>
              <a:off x="3316778" y="4919261"/>
              <a:ext cx="454700" cy="386540"/>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9" name="Rectangle 18"/>
            <p:cNvSpPr>
              <a:spLocks noChangeArrowheads="1"/>
            </p:cNvSpPr>
            <p:nvPr/>
          </p:nvSpPr>
          <p:spPr bwMode="auto">
            <a:xfrm>
              <a:off x="4012202" y="4919261"/>
              <a:ext cx="451729" cy="386540"/>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0" name="Rectangle 19"/>
            <p:cNvSpPr>
              <a:spLocks noChangeArrowheads="1"/>
            </p:cNvSpPr>
            <p:nvPr/>
          </p:nvSpPr>
          <p:spPr bwMode="auto">
            <a:xfrm>
              <a:off x="4957266" y="4919261"/>
              <a:ext cx="454700" cy="386540"/>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21" name="Straight Connector 67"/>
            <p:cNvCxnSpPr>
              <a:cxnSpLocks noChangeShapeType="1"/>
              <a:stCxn id="11" idx="0"/>
              <a:endCxn id="12" idx="2"/>
            </p:cNvCxnSpPr>
            <p:nvPr/>
          </p:nvCxnSpPr>
          <p:spPr bwMode="auto">
            <a:xfrm rot="5400000" flipH="1" flipV="1">
              <a:off x="804069" y="2347119"/>
              <a:ext cx="1482725" cy="1436687"/>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22" name="Straight Connector 17"/>
            <p:cNvCxnSpPr>
              <a:cxnSpLocks noChangeShapeType="1"/>
              <a:stCxn id="13" idx="0"/>
              <a:endCxn id="12" idx="2"/>
            </p:cNvCxnSpPr>
            <p:nvPr/>
          </p:nvCxnSpPr>
          <p:spPr bwMode="auto">
            <a:xfrm rot="16200000" flipV="1">
              <a:off x="1670844" y="2917031"/>
              <a:ext cx="1482725" cy="296863"/>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23" name="Straight Connector 19"/>
            <p:cNvCxnSpPr>
              <a:cxnSpLocks noChangeShapeType="1"/>
              <a:stCxn id="14" idx="0"/>
              <a:endCxn id="12" idx="2"/>
            </p:cNvCxnSpPr>
            <p:nvPr/>
          </p:nvCxnSpPr>
          <p:spPr bwMode="auto">
            <a:xfrm rot="16200000" flipV="1">
              <a:off x="2489994" y="2097881"/>
              <a:ext cx="1482725" cy="1935163"/>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24" name="Straight Connector 29"/>
            <p:cNvCxnSpPr>
              <a:cxnSpLocks noChangeShapeType="1"/>
              <a:stCxn id="15" idx="0"/>
              <a:endCxn id="11" idx="2"/>
            </p:cNvCxnSpPr>
            <p:nvPr/>
          </p:nvCxnSpPr>
          <p:spPr bwMode="auto">
            <a:xfrm rot="5400000" flipH="1" flipV="1">
              <a:off x="465931" y="4556919"/>
              <a:ext cx="720725" cy="1588"/>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25" name="Straight Connector 31"/>
            <p:cNvCxnSpPr>
              <a:cxnSpLocks noChangeShapeType="1"/>
              <a:stCxn id="16" idx="0"/>
              <a:endCxn id="11" idx="2"/>
            </p:cNvCxnSpPr>
            <p:nvPr/>
          </p:nvCxnSpPr>
          <p:spPr bwMode="auto">
            <a:xfrm rot="16200000" flipV="1">
              <a:off x="919163" y="4103688"/>
              <a:ext cx="722312" cy="906462"/>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sp>
          <p:nvSpPr>
            <p:cNvPr id="26" name="Rectangle 25"/>
            <p:cNvSpPr>
              <a:spLocks noChangeArrowheads="1"/>
            </p:cNvSpPr>
            <p:nvPr/>
          </p:nvSpPr>
          <p:spPr bwMode="auto">
            <a:xfrm>
              <a:off x="1506890" y="3809114"/>
              <a:ext cx="454702" cy="389633"/>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7" name="Rectangle 26"/>
            <p:cNvSpPr>
              <a:spLocks noChangeArrowheads="1"/>
            </p:cNvSpPr>
            <p:nvPr/>
          </p:nvSpPr>
          <p:spPr bwMode="auto">
            <a:xfrm>
              <a:off x="3239508" y="3809114"/>
              <a:ext cx="454700" cy="389633"/>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8" name="Rectangle 27"/>
            <p:cNvSpPr>
              <a:spLocks noChangeArrowheads="1"/>
            </p:cNvSpPr>
            <p:nvPr/>
          </p:nvSpPr>
          <p:spPr bwMode="auto">
            <a:xfrm>
              <a:off x="4879997" y="3809114"/>
              <a:ext cx="451729" cy="389633"/>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29" name="Straight Connector 91"/>
            <p:cNvCxnSpPr>
              <a:cxnSpLocks noChangeShapeType="1"/>
              <a:stCxn id="15" idx="0"/>
              <a:endCxn id="26" idx="2"/>
            </p:cNvCxnSpPr>
            <p:nvPr/>
          </p:nvCxnSpPr>
          <p:spPr bwMode="auto">
            <a:xfrm rot="5400000" flipH="1" flipV="1">
              <a:off x="919956" y="4104482"/>
              <a:ext cx="720725" cy="906462"/>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30" name="Straight Connector 94"/>
            <p:cNvCxnSpPr>
              <a:cxnSpLocks noChangeShapeType="1"/>
              <a:stCxn id="16" idx="0"/>
              <a:endCxn id="26" idx="2"/>
            </p:cNvCxnSpPr>
            <p:nvPr/>
          </p:nvCxnSpPr>
          <p:spPr bwMode="auto">
            <a:xfrm rot="5400000" flipH="1" flipV="1">
              <a:off x="1373187" y="4557713"/>
              <a:ext cx="720725" cy="0"/>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sp>
          <p:nvSpPr>
            <p:cNvPr id="31" name="Rectangle 30"/>
            <p:cNvSpPr>
              <a:spLocks noChangeArrowheads="1"/>
            </p:cNvSpPr>
            <p:nvPr/>
          </p:nvSpPr>
          <p:spPr bwMode="auto">
            <a:xfrm>
              <a:off x="3171154" y="1935163"/>
              <a:ext cx="451729" cy="389633"/>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2" name="Rectangle 31"/>
            <p:cNvSpPr>
              <a:spLocks noChangeArrowheads="1"/>
            </p:cNvSpPr>
            <p:nvPr/>
          </p:nvSpPr>
          <p:spPr bwMode="auto">
            <a:xfrm>
              <a:off x="4353970" y="1935163"/>
              <a:ext cx="454702" cy="389633"/>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3" name="Rectangle 32"/>
            <p:cNvSpPr>
              <a:spLocks noChangeArrowheads="1"/>
            </p:cNvSpPr>
            <p:nvPr/>
          </p:nvSpPr>
          <p:spPr bwMode="auto">
            <a:xfrm>
              <a:off x="5513010" y="1935163"/>
              <a:ext cx="451729" cy="389633"/>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34" name="Straight Connector 106"/>
            <p:cNvCxnSpPr>
              <a:cxnSpLocks noChangeShapeType="1"/>
              <a:stCxn id="11" idx="0"/>
              <a:endCxn id="31" idx="2"/>
            </p:cNvCxnSpPr>
            <p:nvPr/>
          </p:nvCxnSpPr>
          <p:spPr bwMode="auto">
            <a:xfrm rot="5400000" flipH="1" flipV="1">
              <a:off x="1370013" y="1781175"/>
              <a:ext cx="1482725" cy="2568575"/>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35" name="Straight Connector 109"/>
            <p:cNvCxnSpPr>
              <a:cxnSpLocks noChangeShapeType="1"/>
              <a:stCxn id="13" idx="0"/>
              <a:endCxn id="31" idx="2"/>
            </p:cNvCxnSpPr>
            <p:nvPr/>
          </p:nvCxnSpPr>
          <p:spPr bwMode="auto">
            <a:xfrm rot="5400000" flipH="1" flipV="1">
              <a:off x="2236788" y="2647950"/>
              <a:ext cx="1482725" cy="835025"/>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36" name="Straight Connector 112"/>
            <p:cNvCxnSpPr>
              <a:cxnSpLocks noChangeShapeType="1"/>
              <a:stCxn id="14" idx="0"/>
              <a:endCxn id="31" idx="2"/>
            </p:cNvCxnSpPr>
            <p:nvPr/>
          </p:nvCxnSpPr>
          <p:spPr bwMode="auto">
            <a:xfrm rot="16200000" flipV="1">
              <a:off x="3055938" y="2663825"/>
              <a:ext cx="1482725" cy="803275"/>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37" name="Straight Connector 115"/>
            <p:cNvCxnSpPr>
              <a:cxnSpLocks noChangeShapeType="1"/>
            </p:cNvCxnSpPr>
            <p:nvPr/>
          </p:nvCxnSpPr>
          <p:spPr bwMode="auto">
            <a:xfrm rot="5400000" flipH="1" flipV="1">
              <a:off x="2200276" y="4556125"/>
              <a:ext cx="722312" cy="1587"/>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38" name="Straight Connector 116"/>
            <p:cNvCxnSpPr>
              <a:cxnSpLocks noChangeShapeType="1"/>
            </p:cNvCxnSpPr>
            <p:nvPr/>
          </p:nvCxnSpPr>
          <p:spPr bwMode="auto">
            <a:xfrm rot="16200000" flipV="1">
              <a:off x="2655094" y="4102894"/>
              <a:ext cx="720725" cy="906463"/>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39" name="Straight Connector 117"/>
            <p:cNvCxnSpPr>
              <a:cxnSpLocks noChangeShapeType="1"/>
            </p:cNvCxnSpPr>
            <p:nvPr/>
          </p:nvCxnSpPr>
          <p:spPr bwMode="auto">
            <a:xfrm rot="5400000" flipH="1" flipV="1">
              <a:off x="2655094" y="4102894"/>
              <a:ext cx="720725" cy="906463"/>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40" name="Straight Connector 118"/>
            <p:cNvCxnSpPr>
              <a:cxnSpLocks noChangeShapeType="1"/>
            </p:cNvCxnSpPr>
            <p:nvPr/>
          </p:nvCxnSpPr>
          <p:spPr bwMode="auto">
            <a:xfrm rot="5400000" flipH="1" flipV="1">
              <a:off x="3108325" y="4556126"/>
              <a:ext cx="720725" cy="0"/>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41" name="Straight Connector 119"/>
            <p:cNvCxnSpPr>
              <a:cxnSpLocks noChangeShapeType="1"/>
            </p:cNvCxnSpPr>
            <p:nvPr/>
          </p:nvCxnSpPr>
          <p:spPr bwMode="auto">
            <a:xfrm rot="5400000" flipH="1" flipV="1">
              <a:off x="3839369" y="4555332"/>
              <a:ext cx="720725" cy="1587"/>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42" name="Straight Connector 120"/>
            <p:cNvCxnSpPr>
              <a:cxnSpLocks noChangeShapeType="1"/>
            </p:cNvCxnSpPr>
            <p:nvPr/>
          </p:nvCxnSpPr>
          <p:spPr bwMode="auto">
            <a:xfrm rot="16200000" flipV="1">
              <a:off x="4291806" y="4101307"/>
              <a:ext cx="722313" cy="908050"/>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43" name="Straight Connector 121"/>
            <p:cNvCxnSpPr>
              <a:cxnSpLocks noChangeShapeType="1"/>
            </p:cNvCxnSpPr>
            <p:nvPr/>
          </p:nvCxnSpPr>
          <p:spPr bwMode="auto">
            <a:xfrm rot="5400000" flipH="1" flipV="1">
              <a:off x="4292600" y="4102101"/>
              <a:ext cx="720725" cy="908050"/>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44" name="Straight Connector 122"/>
            <p:cNvCxnSpPr>
              <a:cxnSpLocks noChangeShapeType="1"/>
            </p:cNvCxnSpPr>
            <p:nvPr/>
          </p:nvCxnSpPr>
          <p:spPr bwMode="auto">
            <a:xfrm rot="5400000" flipH="1" flipV="1">
              <a:off x="4746625" y="4556126"/>
              <a:ext cx="720725" cy="0"/>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sp>
          <p:nvSpPr>
            <p:cNvPr id="45" name="Rectangle 44"/>
            <p:cNvSpPr>
              <a:spLocks noChangeArrowheads="1"/>
            </p:cNvSpPr>
            <p:nvPr/>
          </p:nvSpPr>
          <p:spPr bwMode="auto">
            <a:xfrm>
              <a:off x="5738875" y="3809114"/>
              <a:ext cx="454702" cy="389633"/>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6" name="Rectangle 45"/>
            <p:cNvSpPr>
              <a:spLocks noChangeArrowheads="1"/>
            </p:cNvSpPr>
            <p:nvPr/>
          </p:nvSpPr>
          <p:spPr bwMode="auto">
            <a:xfrm>
              <a:off x="5777510" y="4919261"/>
              <a:ext cx="454700" cy="386540"/>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7" name="Rectangle 46"/>
            <p:cNvSpPr>
              <a:spLocks noChangeArrowheads="1"/>
            </p:cNvSpPr>
            <p:nvPr/>
          </p:nvSpPr>
          <p:spPr bwMode="auto">
            <a:xfrm>
              <a:off x="6722574" y="4919261"/>
              <a:ext cx="454700" cy="386540"/>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8" name="Rectangle 47"/>
            <p:cNvSpPr>
              <a:spLocks noChangeArrowheads="1"/>
            </p:cNvSpPr>
            <p:nvPr/>
          </p:nvSpPr>
          <p:spPr bwMode="auto">
            <a:xfrm>
              <a:off x="6645305" y="3809114"/>
              <a:ext cx="454700" cy="389633"/>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49" name="Straight Connector 127"/>
            <p:cNvCxnSpPr>
              <a:cxnSpLocks noChangeShapeType="1"/>
            </p:cNvCxnSpPr>
            <p:nvPr/>
          </p:nvCxnSpPr>
          <p:spPr bwMode="auto">
            <a:xfrm rot="5400000" flipH="1" flipV="1">
              <a:off x="5603876" y="4556125"/>
              <a:ext cx="722312" cy="1587"/>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50" name="Straight Connector 128"/>
            <p:cNvCxnSpPr>
              <a:cxnSpLocks noChangeShapeType="1"/>
            </p:cNvCxnSpPr>
            <p:nvPr/>
          </p:nvCxnSpPr>
          <p:spPr bwMode="auto">
            <a:xfrm rot="16200000" flipV="1">
              <a:off x="6058694" y="4102894"/>
              <a:ext cx="720725" cy="906463"/>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51" name="Straight Connector 129"/>
            <p:cNvCxnSpPr>
              <a:cxnSpLocks noChangeShapeType="1"/>
            </p:cNvCxnSpPr>
            <p:nvPr/>
          </p:nvCxnSpPr>
          <p:spPr bwMode="auto">
            <a:xfrm rot="5400000" flipH="1" flipV="1">
              <a:off x="6058694" y="4102894"/>
              <a:ext cx="720725" cy="906463"/>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52" name="Straight Connector 130"/>
            <p:cNvCxnSpPr>
              <a:cxnSpLocks noChangeShapeType="1"/>
            </p:cNvCxnSpPr>
            <p:nvPr/>
          </p:nvCxnSpPr>
          <p:spPr bwMode="auto">
            <a:xfrm rot="5400000" flipH="1" flipV="1">
              <a:off x="6511925" y="4556126"/>
              <a:ext cx="720725" cy="0"/>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53" name="Straight Connector 131"/>
            <p:cNvCxnSpPr>
              <a:cxnSpLocks noChangeShapeType="1"/>
              <a:stCxn id="45" idx="0"/>
              <a:endCxn id="12" idx="2"/>
            </p:cNvCxnSpPr>
            <p:nvPr/>
          </p:nvCxnSpPr>
          <p:spPr bwMode="auto">
            <a:xfrm rot="16200000" flipV="1">
              <a:off x="3372643" y="1215232"/>
              <a:ext cx="1484313" cy="3702050"/>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54" name="Straight Connector 132"/>
            <p:cNvCxnSpPr>
              <a:cxnSpLocks noChangeShapeType="1"/>
              <a:stCxn id="45" idx="0"/>
              <a:endCxn id="31" idx="2"/>
            </p:cNvCxnSpPr>
            <p:nvPr/>
          </p:nvCxnSpPr>
          <p:spPr bwMode="auto">
            <a:xfrm rot="16200000" flipV="1">
              <a:off x="3938587" y="1781176"/>
              <a:ext cx="1484313" cy="2570162"/>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55" name="Straight Connector 140"/>
            <p:cNvCxnSpPr>
              <a:cxnSpLocks noChangeShapeType="1"/>
              <a:stCxn id="26" idx="0"/>
              <a:endCxn id="33" idx="2"/>
            </p:cNvCxnSpPr>
            <p:nvPr/>
          </p:nvCxnSpPr>
          <p:spPr bwMode="auto">
            <a:xfrm rot="5400000" flipH="1" flipV="1">
              <a:off x="2993231" y="1064419"/>
              <a:ext cx="1484313" cy="4003675"/>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56" name="Straight Connector 141"/>
            <p:cNvCxnSpPr>
              <a:cxnSpLocks noChangeShapeType="1"/>
              <a:stCxn id="26" idx="0"/>
              <a:endCxn id="32" idx="2"/>
            </p:cNvCxnSpPr>
            <p:nvPr/>
          </p:nvCxnSpPr>
          <p:spPr bwMode="auto">
            <a:xfrm rot="5400000" flipH="1" flipV="1">
              <a:off x="2415381" y="1642269"/>
              <a:ext cx="1484313" cy="2847975"/>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57" name="Straight Connector 147"/>
            <p:cNvCxnSpPr>
              <a:cxnSpLocks noChangeShapeType="1"/>
              <a:stCxn id="27" idx="0"/>
              <a:endCxn id="32" idx="2"/>
            </p:cNvCxnSpPr>
            <p:nvPr/>
          </p:nvCxnSpPr>
          <p:spPr bwMode="auto">
            <a:xfrm rot="5400000" flipH="1" flipV="1">
              <a:off x="3282156" y="2509044"/>
              <a:ext cx="1484313" cy="1114425"/>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58" name="Straight Connector 149"/>
            <p:cNvCxnSpPr>
              <a:cxnSpLocks noChangeShapeType="1"/>
              <a:stCxn id="27" idx="0"/>
              <a:endCxn id="33" idx="2"/>
            </p:cNvCxnSpPr>
            <p:nvPr/>
          </p:nvCxnSpPr>
          <p:spPr bwMode="auto">
            <a:xfrm rot="5400000" flipH="1" flipV="1">
              <a:off x="3860006" y="1931194"/>
              <a:ext cx="1484313" cy="2270125"/>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59" name="Straight Connector 151"/>
            <p:cNvCxnSpPr>
              <a:cxnSpLocks noChangeShapeType="1"/>
              <a:stCxn id="28" idx="0"/>
              <a:endCxn id="32" idx="2"/>
            </p:cNvCxnSpPr>
            <p:nvPr/>
          </p:nvCxnSpPr>
          <p:spPr bwMode="auto">
            <a:xfrm rot="16200000" flipV="1">
              <a:off x="4102100" y="2803525"/>
              <a:ext cx="1484313" cy="525463"/>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60" name="Straight Connector 154"/>
            <p:cNvCxnSpPr>
              <a:cxnSpLocks noChangeShapeType="1"/>
              <a:stCxn id="28" idx="0"/>
              <a:endCxn id="33" idx="2"/>
            </p:cNvCxnSpPr>
            <p:nvPr/>
          </p:nvCxnSpPr>
          <p:spPr bwMode="auto">
            <a:xfrm rot="5400000" flipH="1" flipV="1">
              <a:off x="4679950" y="2751138"/>
              <a:ext cx="1484313" cy="630237"/>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61" name="Straight Connector 156"/>
            <p:cNvCxnSpPr>
              <a:cxnSpLocks noChangeShapeType="1"/>
              <a:stCxn id="48" idx="0"/>
              <a:endCxn id="32" idx="2"/>
            </p:cNvCxnSpPr>
            <p:nvPr/>
          </p:nvCxnSpPr>
          <p:spPr bwMode="auto">
            <a:xfrm rot="16200000" flipV="1">
              <a:off x="4984750" y="1920875"/>
              <a:ext cx="1484313" cy="2290763"/>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62" name="Straight Connector 158"/>
            <p:cNvCxnSpPr>
              <a:cxnSpLocks noChangeShapeType="1"/>
              <a:stCxn id="48" idx="0"/>
              <a:endCxn id="33" idx="2"/>
            </p:cNvCxnSpPr>
            <p:nvPr/>
          </p:nvCxnSpPr>
          <p:spPr bwMode="auto">
            <a:xfrm rot="16200000" flipV="1">
              <a:off x="5562600" y="2498725"/>
              <a:ext cx="1484313" cy="1135063"/>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sp>
          <p:nvSpPr>
            <p:cNvPr id="63" name="Rounded Rectangle 62"/>
            <p:cNvSpPr>
              <a:spLocks noChangeArrowheads="1"/>
            </p:cNvSpPr>
            <p:nvPr/>
          </p:nvSpPr>
          <p:spPr bwMode="auto">
            <a:xfrm>
              <a:off x="478613" y="5630497"/>
              <a:ext cx="680566" cy="692682"/>
            </a:xfrm>
            <a:prstGeom prst="roundRect">
              <a:avLst>
                <a:gd name="adj" fmla="val 16667"/>
              </a:avLst>
            </a:prstGeom>
            <a:solidFill>
              <a:sysClr val="window" lastClr="FFFFFF">
                <a:lumMod val="85000"/>
              </a:sysClr>
            </a:solidFill>
            <a:ln w="9525">
              <a:solidFill>
                <a:srgbClr val="4A7EBB"/>
              </a:solidFill>
              <a:round/>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4" name="Rectangle 63"/>
            <p:cNvSpPr>
              <a:spLocks noChangeArrowheads="1"/>
            </p:cNvSpPr>
            <p:nvPr/>
          </p:nvSpPr>
          <p:spPr bwMode="auto">
            <a:xfrm>
              <a:off x="591545" y="5720173"/>
              <a:ext cx="454702" cy="182448"/>
            </a:xfrm>
            <a:prstGeom prst="rect">
              <a:avLst/>
            </a:prstGeom>
            <a:solidFill>
              <a:srgbClr val="C0504D"/>
            </a:solidFill>
            <a:ln w="9525">
              <a:solidFill>
                <a:srgbClr val="800000"/>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5" name="Rectangle 64"/>
            <p:cNvSpPr>
              <a:spLocks noChangeArrowheads="1"/>
            </p:cNvSpPr>
            <p:nvPr/>
          </p:nvSpPr>
          <p:spPr bwMode="auto">
            <a:xfrm>
              <a:off x="588574" y="5976838"/>
              <a:ext cx="454700" cy="182446"/>
            </a:xfrm>
            <a:prstGeom prst="rect">
              <a:avLst/>
            </a:prstGeom>
            <a:solidFill>
              <a:srgbClr val="C0504D"/>
            </a:solidFill>
            <a:ln w="9525">
              <a:solidFill>
                <a:srgbClr val="800000"/>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66" name="Straight Connector 189"/>
            <p:cNvCxnSpPr>
              <a:cxnSpLocks noChangeShapeType="1"/>
              <a:stCxn id="63" idx="0"/>
              <a:endCxn id="15" idx="2"/>
            </p:cNvCxnSpPr>
            <p:nvPr/>
          </p:nvCxnSpPr>
          <p:spPr bwMode="auto">
            <a:xfrm rot="5400000" flipH="1" flipV="1">
              <a:off x="661988" y="5464175"/>
              <a:ext cx="322262" cy="7938"/>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sp>
          <p:nvSpPr>
            <p:cNvPr id="67" name="Rounded Rectangle 66"/>
            <p:cNvSpPr>
              <a:spLocks noChangeArrowheads="1"/>
            </p:cNvSpPr>
            <p:nvPr/>
          </p:nvSpPr>
          <p:spPr bwMode="auto">
            <a:xfrm>
              <a:off x="1408818" y="5627403"/>
              <a:ext cx="680564" cy="692682"/>
            </a:xfrm>
            <a:prstGeom prst="roundRect">
              <a:avLst>
                <a:gd name="adj" fmla="val 16667"/>
              </a:avLst>
            </a:prstGeom>
            <a:solidFill>
              <a:sysClr val="window" lastClr="FFFFFF">
                <a:lumMod val="85000"/>
              </a:sysClr>
            </a:solidFill>
            <a:ln w="9525">
              <a:solidFill>
                <a:srgbClr val="4A7EBB"/>
              </a:solidFill>
              <a:round/>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8" name="Rectangle 67"/>
            <p:cNvSpPr>
              <a:spLocks noChangeArrowheads="1"/>
            </p:cNvSpPr>
            <p:nvPr/>
          </p:nvSpPr>
          <p:spPr bwMode="auto">
            <a:xfrm>
              <a:off x="1521750" y="5717082"/>
              <a:ext cx="454700" cy="182446"/>
            </a:xfrm>
            <a:prstGeom prst="rect">
              <a:avLst/>
            </a:prstGeom>
            <a:solidFill>
              <a:srgbClr val="C0504D"/>
            </a:solidFill>
            <a:ln w="9525">
              <a:solidFill>
                <a:srgbClr val="800000"/>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9" name="Rectangle 68"/>
            <p:cNvSpPr>
              <a:spLocks noChangeArrowheads="1"/>
            </p:cNvSpPr>
            <p:nvPr/>
          </p:nvSpPr>
          <p:spPr bwMode="auto">
            <a:xfrm>
              <a:off x="1518777" y="5973744"/>
              <a:ext cx="454702" cy="182448"/>
            </a:xfrm>
            <a:prstGeom prst="rect">
              <a:avLst/>
            </a:prstGeom>
            <a:solidFill>
              <a:srgbClr val="C0504D"/>
            </a:solidFill>
            <a:ln w="9525">
              <a:solidFill>
                <a:srgbClr val="800000"/>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70" name="Straight Connector 193"/>
            <p:cNvCxnSpPr>
              <a:cxnSpLocks noChangeShapeType="1"/>
            </p:cNvCxnSpPr>
            <p:nvPr/>
          </p:nvCxnSpPr>
          <p:spPr bwMode="auto">
            <a:xfrm rot="5400000" flipH="1" flipV="1">
              <a:off x="1575594" y="5455444"/>
              <a:ext cx="323850" cy="7938"/>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sp>
          <p:nvSpPr>
            <p:cNvPr id="71" name="Rounded Rectangle 70"/>
            <p:cNvSpPr>
              <a:spLocks noChangeArrowheads="1"/>
            </p:cNvSpPr>
            <p:nvPr/>
          </p:nvSpPr>
          <p:spPr bwMode="auto">
            <a:xfrm>
              <a:off x="2264725" y="5633588"/>
              <a:ext cx="677593" cy="692682"/>
            </a:xfrm>
            <a:prstGeom prst="roundRect">
              <a:avLst>
                <a:gd name="adj" fmla="val 16667"/>
              </a:avLst>
            </a:prstGeom>
            <a:solidFill>
              <a:sysClr val="window" lastClr="FFFFFF">
                <a:lumMod val="85000"/>
              </a:sysClr>
            </a:solidFill>
            <a:ln w="9525">
              <a:solidFill>
                <a:srgbClr val="4A7EBB"/>
              </a:solidFill>
              <a:round/>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2" name="Rectangle 71"/>
            <p:cNvSpPr>
              <a:spLocks noChangeArrowheads="1"/>
            </p:cNvSpPr>
            <p:nvPr/>
          </p:nvSpPr>
          <p:spPr bwMode="auto">
            <a:xfrm>
              <a:off x="2377657" y="5723267"/>
              <a:ext cx="451729" cy="182446"/>
            </a:xfrm>
            <a:prstGeom prst="rect">
              <a:avLst/>
            </a:prstGeom>
            <a:solidFill>
              <a:srgbClr val="C0504D"/>
            </a:solidFill>
            <a:ln w="9525">
              <a:solidFill>
                <a:srgbClr val="800000"/>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3" name="Rectangle 72"/>
            <p:cNvSpPr>
              <a:spLocks noChangeArrowheads="1"/>
            </p:cNvSpPr>
            <p:nvPr/>
          </p:nvSpPr>
          <p:spPr bwMode="auto">
            <a:xfrm>
              <a:off x="2374684" y="5979929"/>
              <a:ext cx="451729" cy="182448"/>
            </a:xfrm>
            <a:prstGeom prst="rect">
              <a:avLst/>
            </a:prstGeom>
            <a:solidFill>
              <a:srgbClr val="C0504D"/>
            </a:solidFill>
            <a:ln w="9525">
              <a:solidFill>
                <a:srgbClr val="800000"/>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4" name="Rounded Rectangle 73"/>
            <p:cNvSpPr>
              <a:spLocks noChangeArrowheads="1"/>
            </p:cNvSpPr>
            <p:nvPr/>
          </p:nvSpPr>
          <p:spPr bwMode="auto">
            <a:xfrm>
              <a:off x="3191958" y="5630497"/>
              <a:ext cx="680564" cy="692682"/>
            </a:xfrm>
            <a:prstGeom prst="roundRect">
              <a:avLst>
                <a:gd name="adj" fmla="val 16667"/>
              </a:avLst>
            </a:prstGeom>
            <a:solidFill>
              <a:sysClr val="window" lastClr="FFFFFF">
                <a:lumMod val="85000"/>
              </a:sysClr>
            </a:solidFill>
            <a:ln w="9525">
              <a:solidFill>
                <a:srgbClr val="4A7EBB"/>
              </a:solidFill>
              <a:round/>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5" name="Rectangle 74"/>
            <p:cNvSpPr>
              <a:spLocks noChangeArrowheads="1"/>
            </p:cNvSpPr>
            <p:nvPr/>
          </p:nvSpPr>
          <p:spPr bwMode="auto">
            <a:xfrm>
              <a:off x="3307861" y="5720173"/>
              <a:ext cx="451729" cy="182448"/>
            </a:xfrm>
            <a:prstGeom prst="rect">
              <a:avLst/>
            </a:prstGeom>
            <a:solidFill>
              <a:srgbClr val="C0504D"/>
            </a:solidFill>
            <a:ln w="9525">
              <a:solidFill>
                <a:srgbClr val="800000"/>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6" name="Rectangle 75"/>
            <p:cNvSpPr>
              <a:spLocks noChangeArrowheads="1"/>
            </p:cNvSpPr>
            <p:nvPr/>
          </p:nvSpPr>
          <p:spPr bwMode="auto">
            <a:xfrm>
              <a:off x="3304890" y="5976838"/>
              <a:ext cx="451729" cy="182446"/>
            </a:xfrm>
            <a:prstGeom prst="rect">
              <a:avLst/>
            </a:prstGeom>
            <a:solidFill>
              <a:srgbClr val="C0504D"/>
            </a:solidFill>
            <a:ln w="9525">
              <a:solidFill>
                <a:srgbClr val="800000"/>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7" name="Rounded Rectangle 76"/>
            <p:cNvSpPr>
              <a:spLocks noChangeArrowheads="1"/>
            </p:cNvSpPr>
            <p:nvPr/>
          </p:nvSpPr>
          <p:spPr bwMode="auto">
            <a:xfrm>
              <a:off x="3970595" y="5636681"/>
              <a:ext cx="683537" cy="692682"/>
            </a:xfrm>
            <a:prstGeom prst="roundRect">
              <a:avLst>
                <a:gd name="adj" fmla="val 16667"/>
              </a:avLst>
            </a:prstGeom>
            <a:solidFill>
              <a:sysClr val="window" lastClr="FFFFFF">
                <a:lumMod val="85000"/>
              </a:sysClr>
            </a:solidFill>
            <a:ln w="9525">
              <a:solidFill>
                <a:srgbClr val="4A7EBB"/>
              </a:solidFill>
              <a:round/>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8" name="Rectangle 77"/>
            <p:cNvSpPr>
              <a:spLocks noChangeArrowheads="1"/>
            </p:cNvSpPr>
            <p:nvPr/>
          </p:nvSpPr>
          <p:spPr bwMode="auto">
            <a:xfrm>
              <a:off x="4086499" y="5726358"/>
              <a:ext cx="451729" cy="182448"/>
            </a:xfrm>
            <a:prstGeom prst="rect">
              <a:avLst/>
            </a:prstGeom>
            <a:solidFill>
              <a:srgbClr val="C0504D"/>
            </a:solidFill>
            <a:ln w="9525">
              <a:solidFill>
                <a:srgbClr val="800000"/>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9" name="Rectangle 78"/>
            <p:cNvSpPr>
              <a:spLocks noChangeArrowheads="1"/>
            </p:cNvSpPr>
            <p:nvPr/>
          </p:nvSpPr>
          <p:spPr bwMode="auto">
            <a:xfrm>
              <a:off x="4083528" y="5983022"/>
              <a:ext cx="451729" cy="182446"/>
            </a:xfrm>
            <a:prstGeom prst="rect">
              <a:avLst/>
            </a:prstGeom>
            <a:solidFill>
              <a:srgbClr val="C0504D"/>
            </a:solidFill>
            <a:ln w="9525">
              <a:solidFill>
                <a:srgbClr val="800000"/>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80" name="Rounded Rectangle 79"/>
            <p:cNvSpPr>
              <a:spLocks noChangeArrowheads="1"/>
            </p:cNvSpPr>
            <p:nvPr/>
          </p:nvSpPr>
          <p:spPr bwMode="auto">
            <a:xfrm>
              <a:off x="4900799" y="5633588"/>
              <a:ext cx="683537" cy="692682"/>
            </a:xfrm>
            <a:prstGeom prst="roundRect">
              <a:avLst>
                <a:gd name="adj" fmla="val 16667"/>
              </a:avLst>
            </a:prstGeom>
            <a:solidFill>
              <a:sysClr val="window" lastClr="FFFFFF">
                <a:lumMod val="85000"/>
              </a:sysClr>
            </a:solidFill>
            <a:ln w="9525">
              <a:solidFill>
                <a:srgbClr val="4A7EBB"/>
              </a:solidFill>
              <a:round/>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81" name="Rectangle 80"/>
            <p:cNvSpPr>
              <a:spLocks noChangeArrowheads="1"/>
            </p:cNvSpPr>
            <p:nvPr/>
          </p:nvSpPr>
          <p:spPr bwMode="auto">
            <a:xfrm>
              <a:off x="5016704" y="5723267"/>
              <a:ext cx="451729" cy="182446"/>
            </a:xfrm>
            <a:prstGeom prst="rect">
              <a:avLst/>
            </a:prstGeom>
            <a:solidFill>
              <a:srgbClr val="C0504D"/>
            </a:solidFill>
            <a:ln w="9525">
              <a:solidFill>
                <a:srgbClr val="800000"/>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82" name="Rectangle 81"/>
            <p:cNvSpPr>
              <a:spLocks noChangeArrowheads="1"/>
            </p:cNvSpPr>
            <p:nvPr/>
          </p:nvSpPr>
          <p:spPr bwMode="auto">
            <a:xfrm>
              <a:off x="5013731" y="5979929"/>
              <a:ext cx="451729" cy="182448"/>
            </a:xfrm>
            <a:prstGeom prst="rect">
              <a:avLst/>
            </a:prstGeom>
            <a:solidFill>
              <a:srgbClr val="C0504D"/>
            </a:solidFill>
            <a:ln w="9525">
              <a:solidFill>
                <a:srgbClr val="800000"/>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83" name="Rounded Rectangle 82"/>
            <p:cNvSpPr>
              <a:spLocks noChangeArrowheads="1"/>
            </p:cNvSpPr>
            <p:nvPr/>
          </p:nvSpPr>
          <p:spPr bwMode="auto">
            <a:xfrm>
              <a:off x="5685380" y="5615034"/>
              <a:ext cx="680566" cy="695775"/>
            </a:xfrm>
            <a:prstGeom prst="roundRect">
              <a:avLst>
                <a:gd name="adj" fmla="val 16667"/>
              </a:avLst>
            </a:prstGeom>
            <a:solidFill>
              <a:sysClr val="window" lastClr="FFFFFF">
                <a:lumMod val="85000"/>
              </a:sysClr>
            </a:solidFill>
            <a:ln w="9525">
              <a:solidFill>
                <a:srgbClr val="4A7EBB"/>
              </a:solidFill>
              <a:round/>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84" name="Rectangle 83"/>
            <p:cNvSpPr>
              <a:spLocks noChangeArrowheads="1"/>
            </p:cNvSpPr>
            <p:nvPr/>
          </p:nvSpPr>
          <p:spPr bwMode="auto">
            <a:xfrm>
              <a:off x="5798313" y="5707804"/>
              <a:ext cx="454702" cy="182448"/>
            </a:xfrm>
            <a:prstGeom prst="rect">
              <a:avLst/>
            </a:prstGeom>
            <a:solidFill>
              <a:srgbClr val="C0504D"/>
            </a:solidFill>
            <a:ln w="9525">
              <a:solidFill>
                <a:srgbClr val="800000"/>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85" name="Rectangle 84"/>
            <p:cNvSpPr>
              <a:spLocks noChangeArrowheads="1"/>
            </p:cNvSpPr>
            <p:nvPr/>
          </p:nvSpPr>
          <p:spPr bwMode="auto">
            <a:xfrm>
              <a:off x="5795342" y="5964468"/>
              <a:ext cx="454700" cy="179355"/>
            </a:xfrm>
            <a:prstGeom prst="rect">
              <a:avLst/>
            </a:prstGeom>
            <a:solidFill>
              <a:srgbClr val="C0504D"/>
            </a:solidFill>
            <a:ln w="9525">
              <a:solidFill>
                <a:srgbClr val="800000"/>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86" name="Rounded Rectangle 85"/>
            <p:cNvSpPr>
              <a:spLocks noChangeArrowheads="1"/>
            </p:cNvSpPr>
            <p:nvPr/>
          </p:nvSpPr>
          <p:spPr bwMode="auto">
            <a:xfrm>
              <a:off x="6615586" y="5611943"/>
              <a:ext cx="680564" cy="695773"/>
            </a:xfrm>
            <a:prstGeom prst="roundRect">
              <a:avLst>
                <a:gd name="adj" fmla="val 16667"/>
              </a:avLst>
            </a:prstGeom>
            <a:solidFill>
              <a:sysClr val="window" lastClr="FFFFFF">
                <a:lumMod val="85000"/>
              </a:sysClr>
            </a:solidFill>
            <a:ln w="9525">
              <a:solidFill>
                <a:srgbClr val="4A7EBB"/>
              </a:solidFill>
              <a:round/>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87" name="Rectangle 86"/>
            <p:cNvSpPr>
              <a:spLocks noChangeArrowheads="1"/>
            </p:cNvSpPr>
            <p:nvPr/>
          </p:nvSpPr>
          <p:spPr bwMode="auto">
            <a:xfrm>
              <a:off x="6728518" y="5704713"/>
              <a:ext cx="454700" cy="182446"/>
            </a:xfrm>
            <a:prstGeom prst="rect">
              <a:avLst/>
            </a:prstGeom>
            <a:solidFill>
              <a:srgbClr val="C0504D"/>
            </a:solidFill>
            <a:ln w="9525">
              <a:solidFill>
                <a:srgbClr val="800000"/>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88" name="Rectangle 87"/>
            <p:cNvSpPr>
              <a:spLocks noChangeArrowheads="1"/>
            </p:cNvSpPr>
            <p:nvPr/>
          </p:nvSpPr>
          <p:spPr bwMode="auto">
            <a:xfrm>
              <a:off x="6725545" y="5961375"/>
              <a:ext cx="451729" cy="179355"/>
            </a:xfrm>
            <a:prstGeom prst="rect">
              <a:avLst/>
            </a:prstGeom>
            <a:solidFill>
              <a:srgbClr val="C0504D"/>
            </a:solidFill>
            <a:ln w="9525">
              <a:solidFill>
                <a:srgbClr val="800000"/>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89" name="Straight Connector 212"/>
            <p:cNvCxnSpPr>
              <a:cxnSpLocks noChangeShapeType="1"/>
            </p:cNvCxnSpPr>
            <p:nvPr/>
          </p:nvCxnSpPr>
          <p:spPr bwMode="auto">
            <a:xfrm rot="5400000" flipH="1" flipV="1">
              <a:off x="2405063" y="5461000"/>
              <a:ext cx="322262" cy="7938"/>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90" name="Straight Connector 213"/>
            <p:cNvCxnSpPr>
              <a:cxnSpLocks noChangeShapeType="1"/>
              <a:stCxn id="74" idx="0"/>
              <a:endCxn id="18" idx="2"/>
            </p:cNvCxnSpPr>
            <p:nvPr/>
          </p:nvCxnSpPr>
          <p:spPr bwMode="auto">
            <a:xfrm rot="5400000" flipH="1" flipV="1">
              <a:off x="3378201" y="5462587"/>
              <a:ext cx="322262" cy="11113"/>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91" name="Straight Connector 216"/>
            <p:cNvCxnSpPr>
              <a:cxnSpLocks noChangeShapeType="1"/>
              <a:stCxn id="77" idx="0"/>
              <a:endCxn id="19" idx="2"/>
            </p:cNvCxnSpPr>
            <p:nvPr/>
          </p:nvCxnSpPr>
          <p:spPr bwMode="auto">
            <a:xfrm rot="16200000" flipV="1">
              <a:off x="4111626" y="5434012"/>
              <a:ext cx="328612" cy="74613"/>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92" name="Straight Connector 220"/>
            <p:cNvCxnSpPr>
              <a:cxnSpLocks noChangeShapeType="1"/>
              <a:stCxn id="80" idx="0"/>
              <a:endCxn id="20" idx="2"/>
            </p:cNvCxnSpPr>
            <p:nvPr/>
          </p:nvCxnSpPr>
          <p:spPr bwMode="auto">
            <a:xfrm rot="16200000" flipV="1">
              <a:off x="5050631" y="5441157"/>
              <a:ext cx="325437" cy="57150"/>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93" name="Straight Connector 223"/>
            <p:cNvCxnSpPr>
              <a:cxnSpLocks noChangeShapeType="1"/>
              <a:stCxn id="83" idx="0"/>
              <a:endCxn id="46" idx="2"/>
            </p:cNvCxnSpPr>
            <p:nvPr/>
          </p:nvCxnSpPr>
          <p:spPr bwMode="auto">
            <a:xfrm rot="16200000" flipV="1">
              <a:off x="5860257" y="5450681"/>
              <a:ext cx="309562" cy="22225"/>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94" name="Straight Connector 226"/>
            <p:cNvCxnSpPr>
              <a:cxnSpLocks noChangeShapeType="1"/>
              <a:stCxn id="86" idx="0"/>
              <a:endCxn id="47" idx="2"/>
            </p:cNvCxnSpPr>
            <p:nvPr/>
          </p:nvCxnSpPr>
          <p:spPr bwMode="auto">
            <a:xfrm rot="16200000" flipV="1">
              <a:off x="6800056" y="5457032"/>
              <a:ext cx="306387" cy="6350"/>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grpSp>
      <p:sp>
        <p:nvSpPr>
          <p:cNvPr id="95" name="TextBox 94"/>
          <p:cNvSpPr txBox="1"/>
          <p:nvPr/>
        </p:nvSpPr>
        <p:spPr>
          <a:xfrm>
            <a:off x="6492680" y="5623978"/>
            <a:ext cx="747095" cy="400110"/>
          </a:xfrm>
          <a:prstGeom prst="rect">
            <a:avLst/>
          </a:prstGeom>
          <a:noFill/>
        </p:spPr>
        <p:txBody>
          <a:bodyPr wrap="none" rtlCol="0">
            <a:spAutoFit/>
          </a:bodyPr>
          <a:lstStyle/>
          <a:p>
            <a:r>
              <a:rPr lang="en-US" dirty="0" smtClean="0"/>
              <a:t>Edge</a:t>
            </a:r>
            <a:endParaRPr lang="en-US" dirty="0"/>
          </a:p>
        </p:txBody>
      </p:sp>
      <p:sp>
        <p:nvSpPr>
          <p:cNvPr id="96" name="TextBox 95"/>
          <p:cNvSpPr txBox="1"/>
          <p:nvPr/>
        </p:nvSpPr>
        <p:spPr>
          <a:xfrm>
            <a:off x="6469823" y="4929758"/>
            <a:ext cx="1551226" cy="400110"/>
          </a:xfrm>
          <a:prstGeom prst="rect">
            <a:avLst/>
          </a:prstGeom>
          <a:noFill/>
        </p:spPr>
        <p:txBody>
          <a:bodyPr wrap="none" rtlCol="0">
            <a:spAutoFit/>
          </a:bodyPr>
          <a:lstStyle/>
          <a:p>
            <a:r>
              <a:rPr lang="en-US" dirty="0" smtClean="0"/>
              <a:t>Aggregation</a:t>
            </a:r>
            <a:endParaRPr lang="en-US" dirty="0"/>
          </a:p>
        </p:txBody>
      </p:sp>
      <p:sp>
        <p:nvSpPr>
          <p:cNvPr id="97" name="TextBox 96"/>
          <p:cNvSpPr txBox="1"/>
          <p:nvPr/>
        </p:nvSpPr>
        <p:spPr>
          <a:xfrm>
            <a:off x="5713979" y="3795892"/>
            <a:ext cx="704139" cy="400110"/>
          </a:xfrm>
          <a:prstGeom prst="rect">
            <a:avLst/>
          </a:prstGeom>
          <a:noFill/>
        </p:spPr>
        <p:txBody>
          <a:bodyPr wrap="none" rtlCol="0">
            <a:spAutoFit/>
          </a:bodyPr>
          <a:lstStyle/>
          <a:p>
            <a:r>
              <a:rPr lang="en-US" dirty="0" smtClean="0"/>
              <a:t>Core</a:t>
            </a:r>
            <a:endParaRPr lang="en-US" dirty="0"/>
          </a:p>
        </p:txBody>
      </p:sp>
      <p:sp>
        <p:nvSpPr>
          <p:cNvPr id="98" name="TextBox 97"/>
          <p:cNvSpPr txBox="1"/>
          <p:nvPr/>
        </p:nvSpPr>
        <p:spPr>
          <a:xfrm>
            <a:off x="487274" y="4369164"/>
            <a:ext cx="601196" cy="400110"/>
          </a:xfrm>
          <a:prstGeom prst="rect">
            <a:avLst/>
          </a:prstGeom>
          <a:noFill/>
        </p:spPr>
        <p:txBody>
          <a:bodyPr wrap="none" rtlCol="0">
            <a:spAutoFit/>
          </a:bodyPr>
          <a:lstStyle/>
          <a:p>
            <a:r>
              <a:rPr lang="en-US" dirty="0" smtClean="0"/>
              <a:t>Pod</a:t>
            </a:r>
            <a:endParaRPr lang="en-US" dirty="0"/>
          </a:p>
        </p:txBody>
      </p:sp>
      <p:cxnSp>
        <p:nvCxnSpPr>
          <p:cNvPr id="99" name="Straight Arrow Connector 98"/>
          <p:cNvCxnSpPr>
            <a:stCxn id="98" idx="2"/>
            <a:endCxn id="10" idx="1"/>
          </p:cNvCxnSpPr>
          <p:nvPr/>
        </p:nvCxnSpPr>
        <p:spPr bwMode="auto">
          <a:xfrm>
            <a:off x="787872" y="4769274"/>
            <a:ext cx="670877" cy="653776"/>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104" name="Footer Placeholder 103"/>
          <p:cNvSpPr>
            <a:spLocks noGrp="1"/>
          </p:cNvSpPr>
          <p:nvPr>
            <p:ph type="ftr" sz="quarter" idx="11"/>
          </p:nvPr>
        </p:nvSpPr>
        <p:spPr/>
        <p:txBody>
          <a:bodyPr/>
          <a:lstStyle/>
          <a:p>
            <a:r>
              <a:rPr lang="en-US" smtClean="0"/>
              <a:t>Université catholique de Louvain</a:t>
            </a:r>
            <a:endParaRPr lang="en-GB" dirty="0"/>
          </a:p>
        </p:txBody>
      </p:sp>
      <p:sp>
        <p:nvSpPr>
          <p:cNvPr id="105" name="Slide Number Placeholder 104"/>
          <p:cNvSpPr>
            <a:spLocks noGrp="1"/>
          </p:cNvSpPr>
          <p:nvPr>
            <p:ph type="sldNum" sz="quarter" idx="10"/>
          </p:nvPr>
        </p:nvSpPr>
        <p:spPr/>
        <p:txBody>
          <a:bodyPr/>
          <a:lstStyle/>
          <a:p>
            <a:fld id="{103F590D-1EE3-4679-BAB2-47D8C4772F51}" type="slidenum">
              <a:rPr lang="en-GB" smtClean="0"/>
              <a:pPr/>
              <a:t>15</a:t>
            </a:fld>
            <a:endParaRPr lang="en-GB"/>
          </a:p>
        </p:txBody>
      </p:sp>
    </p:spTree>
    <p:extLst>
      <p:ext uri="{BB962C8B-B14F-4D97-AF65-F5344CB8AC3E}">
        <p14:creationId xmlns:p14="http://schemas.microsoft.com/office/powerpoint/2010/main" val="4884481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FatTree</a:t>
            </a:r>
            <a:r>
              <a:rPr lang="en-US" dirty="0"/>
              <a:t> based solution</a:t>
            </a:r>
          </a:p>
        </p:txBody>
      </p:sp>
      <p:sp>
        <p:nvSpPr>
          <p:cNvPr id="3" name="Content Placeholder 2"/>
          <p:cNvSpPr>
            <a:spLocks noGrp="1"/>
          </p:cNvSpPr>
          <p:nvPr>
            <p:ph idx="1"/>
          </p:nvPr>
        </p:nvSpPr>
        <p:spPr>
          <a:xfrm>
            <a:off x="990600" y="1658938"/>
            <a:ext cx="8153400" cy="4532312"/>
          </a:xfrm>
        </p:spPr>
        <p:txBody>
          <a:bodyPr/>
          <a:lstStyle/>
          <a:p>
            <a:r>
              <a:rPr lang="en-US" dirty="0"/>
              <a:t>Why </a:t>
            </a:r>
            <a:r>
              <a:rPr lang="en-US" dirty="0" smtClean="0"/>
              <a:t>Fat Tree</a:t>
            </a:r>
            <a:r>
              <a:rPr lang="en-US" dirty="0"/>
              <a:t>?</a:t>
            </a:r>
          </a:p>
          <a:p>
            <a:pPr lvl="1"/>
            <a:r>
              <a:rPr lang="en-US" dirty="0"/>
              <a:t>Fat tree has identical bandwidth at any bisections</a:t>
            </a:r>
          </a:p>
          <a:p>
            <a:pPr lvl="1"/>
            <a:r>
              <a:rPr lang="en-US" dirty="0"/>
              <a:t>Each layer has the same aggregated bandwidth</a:t>
            </a:r>
          </a:p>
          <a:p>
            <a:r>
              <a:rPr lang="en-US" dirty="0" smtClean="0"/>
              <a:t>Built out of cheap </a:t>
            </a:r>
            <a:r>
              <a:rPr lang="en-US" dirty="0"/>
              <a:t>devices with uniform capacity</a:t>
            </a:r>
          </a:p>
          <a:p>
            <a:pPr lvl="1"/>
            <a:r>
              <a:rPr lang="en-US" dirty="0"/>
              <a:t>Each port supports same speed as </a:t>
            </a:r>
            <a:r>
              <a:rPr lang="en-US" dirty="0" smtClean="0"/>
              <a:t>server</a:t>
            </a:r>
            <a:endParaRPr lang="en-US" dirty="0"/>
          </a:p>
          <a:p>
            <a:pPr lvl="1"/>
            <a:r>
              <a:rPr lang="en-US" dirty="0"/>
              <a:t>All devices can transmit at line speed if packets are distributed uniform along available paths </a:t>
            </a:r>
          </a:p>
          <a:p>
            <a:r>
              <a:rPr lang="en-US" dirty="0"/>
              <a:t>Great </a:t>
            </a:r>
            <a:r>
              <a:rPr lang="en-US" dirty="0" smtClean="0"/>
              <a:t>scalability</a:t>
            </a:r>
          </a:p>
          <a:p>
            <a:pPr lvl="1"/>
            <a:r>
              <a:rPr lang="en-US" dirty="0" smtClean="0"/>
              <a:t>A k</a:t>
            </a:r>
            <a:r>
              <a:rPr lang="en-US" dirty="0"/>
              <a:t>-port </a:t>
            </a:r>
            <a:r>
              <a:rPr lang="en-US" dirty="0" smtClean="0"/>
              <a:t>fat tree supports </a:t>
            </a:r>
            <a:r>
              <a:rPr lang="en-US" dirty="0"/>
              <a:t>k</a:t>
            </a:r>
            <a:r>
              <a:rPr lang="en-US" baseline="30000" dirty="0"/>
              <a:t>3</a:t>
            </a:r>
            <a:r>
              <a:rPr lang="en-US" dirty="0"/>
              <a:t>/4 servers</a:t>
            </a:r>
          </a:p>
          <a:p>
            <a:endParaRPr lang="en-US" dirty="0"/>
          </a:p>
        </p:txBody>
      </p:sp>
      <p:sp>
        <p:nvSpPr>
          <p:cNvPr id="6" name="Footer Placeholder 5"/>
          <p:cNvSpPr>
            <a:spLocks noGrp="1"/>
          </p:cNvSpPr>
          <p:nvPr>
            <p:ph type="ftr" sz="quarter" idx="11"/>
          </p:nvPr>
        </p:nvSpPr>
        <p:spPr/>
        <p:txBody>
          <a:bodyPr/>
          <a:lstStyle/>
          <a:p>
            <a:r>
              <a:rPr lang="en-US" smtClean="0"/>
              <a:t>Université catholique de Louvain</a:t>
            </a:r>
            <a:endParaRPr lang="en-GB" dirty="0"/>
          </a:p>
        </p:txBody>
      </p:sp>
      <p:sp>
        <p:nvSpPr>
          <p:cNvPr id="7" name="Slide Number Placeholder 6"/>
          <p:cNvSpPr>
            <a:spLocks noGrp="1"/>
          </p:cNvSpPr>
          <p:nvPr>
            <p:ph type="sldNum" sz="quarter" idx="10"/>
          </p:nvPr>
        </p:nvSpPr>
        <p:spPr/>
        <p:txBody>
          <a:bodyPr/>
          <a:lstStyle/>
          <a:p>
            <a:fld id="{103F590D-1EE3-4679-BAB2-47D8C4772F51}" type="slidenum">
              <a:rPr lang="en-GB" smtClean="0"/>
              <a:pPr/>
              <a:t>16</a:t>
            </a:fld>
            <a:endParaRPr lang="en-GB"/>
          </a:p>
        </p:txBody>
      </p:sp>
    </p:spTree>
    <p:extLst>
      <p:ext uri="{BB962C8B-B14F-4D97-AF65-F5344CB8AC3E}">
        <p14:creationId xmlns:p14="http://schemas.microsoft.com/office/powerpoint/2010/main" val="1907171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a vanilla Fat Tree</a:t>
            </a:r>
            <a:endParaRPr lang="en-US" dirty="0"/>
          </a:p>
        </p:txBody>
      </p:sp>
      <p:sp>
        <p:nvSpPr>
          <p:cNvPr id="3" name="Content Placeholder 2"/>
          <p:cNvSpPr>
            <a:spLocks noGrp="1"/>
          </p:cNvSpPr>
          <p:nvPr>
            <p:ph idx="1"/>
          </p:nvPr>
        </p:nvSpPr>
        <p:spPr/>
        <p:txBody>
          <a:bodyPr/>
          <a:lstStyle/>
          <a:p>
            <a:r>
              <a:rPr lang="en-US" dirty="0"/>
              <a:t>Layer 3 will only use one of the existing equal cost paths</a:t>
            </a:r>
          </a:p>
          <a:p>
            <a:pPr lvl="1"/>
            <a:r>
              <a:rPr lang="en-US" dirty="0"/>
              <a:t>Bottlenecks up and down the fat-tree</a:t>
            </a:r>
          </a:p>
          <a:p>
            <a:r>
              <a:rPr lang="en-US" dirty="0" smtClean="0"/>
              <a:t>Packet </a:t>
            </a:r>
            <a:r>
              <a:rPr lang="en-US" dirty="0"/>
              <a:t>re-ordering occurs if layer 3 blindly takes advantage of path </a:t>
            </a:r>
            <a:r>
              <a:rPr lang="en-US" dirty="0" smtClean="0"/>
              <a:t>diversity</a:t>
            </a:r>
          </a:p>
          <a:p>
            <a:pPr lvl="1"/>
            <a:r>
              <a:rPr lang="en-US" dirty="0" smtClean="0"/>
              <a:t>Further </a:t>
            </a:r>
            <a:r>
              <a:rPr lang="en-US" dirty="0"/>
              <a:t>load may not necessarily be well-balanced</a:t>
            </a:r>
          </a:p>
          <a:p>
            <a:r>
              <a:rPr lang="en-US" dirty="0"/>
              <a:t>Wiring complexity in large networks</a:t>
            </a:r>
          </a:p>
          <a:p>
            <a:pPr lvl="1"/>
            <a:r>
              <a:rPr lang="en-US" dirty="0"/>
              <a:t>Packing and placement technique</a:t>
            </a:r>
          </a:p>
          <a:p>
            <a:endParaRPr lang="en-US" dirty="0"/>
          </a:p>
        </p:txBody>
      </p:sp>
      <p:sp>
        <p:nvSpPr>
          <p:cNvPr id="6" name="Footer Placeholder 5"/>
          <p:cNvSpPr>
            <a:spLocks noGrp="1"/>
          </p:cNvSpPr>
          <p:nvPr>
            <p:ph type="ftr" sz="quarter" idx="11"/>
          </p:nvPr>
        </p:nvSpPr>
        <p:spPr/>
        <p:txBody>
          <a:bodyPr/>
          <a:lstStyle/>
          <a:p>
            <a:r>
              <a:rPr lang="en-US" smtClean="0"/>
              <a:t>Université catholique de Louvain</a:t>
            </a:r>
            <a:endParaRPr lang="en-GB" dirty="0"/>
          </a:p>
        </p:txBody>
      </p:sp>
      <p:sp>
        <p:nvSpPr>
          <p:cNvPr id="7" name="Slide Number Placeholder 6"/>
          <p:cNvSpPr>
            <a:spLocks noGrp="1"/>
          </p:cNvSpPr>
          <p:nvPr>
            <p:ph type="sldNum" sz="quarter" idx="10"/>
          </p:nvPr>
        </p:nvSpPr>
        <p:spPr/>
        <p:txBody>
          <a:bodyPr/>
          <a:lstStyle/>
          <a:p>
            <a:fld id="{103F590D-1EE3-4679-BAB2-47D8C4772F51}" type="slidenum">
              <a:rPr lang="en-GB" smtClean="0"/>
              <a:pPr/>
              <a:t>17</a:t>
            </a:fld>
            <a:endParaRPr lang="en-GB"/>
          </a:p>
        </p:txBody>
      </p:sp>
    </p:spTree>
    <p:extLst>
      <p:ext uri="{BB962C8B-B14F-4D97-AF65-F5344CB8AC3E}">
        <p14:creationId xmlns:p14="http://schemas.microsoft.com/office/powerpoint/2010/main" val="3858206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FatTree</a:t>
            </a:r>
            <a:r>
              <a:rPr lang="en-US" dirty="0" smtClean="0"/>
              <a:t> modified</a:t>
            </a:r>
            <a:endParaRPr lang="en-US" dirty="0"/>
          </a:p>
        </p:txBody>
      </p:sp>
      <p:sp>
        <p:nvSpPr>
          <p:cNvPr id="3" name="Content Placeholder 2"/>
          <p:cNvSpPr>
            <a:spLocks noGrp="1"/>
          </p:cNvSpPr>
          <p:nvPr>
            <p:ph idx="1"/>
          </p:nvPr>
        </p:nvSpPr>
        <p:spPr/>
        <p:txBody>
          <a:bodyPr/>
          <a:lstStyle/>
          <a:p>
            <a:r>
              <a:rPr lang="en-US" dirty="0"/>
              <a:t>Enforce a special (IP) addressing scheme in DC</a:t>
            </a:r>
          </a:p>
          <a:p>
            <a:pPr lvl="1"/>
            <a:r>
              <a:rPr lang="en-US" dirty="0" smtClean="0"/>
              <a:t>Allows </a:t>
            </a:r>
            <a:r>
              <a:rPr lang="en-US" dirty="0"/>
              <a:t>host attached to same switch to route only through switch</a:t>
            </a:r>
          </a:p>
          <a:p>
            <a:pPr lvl="1"/>
            <a:r>
              <a:rPr lang="en-US" dirty="0"/>
              <a:t>Allows inter-pod traffic to stay within </a:t>
            </a:r>
            <a:r>
              <a:rPr lang="en-US" dirty="0" smtClean="0"/>
              <a:t>pod</a:t>
            </a:r>
          </a:p>
          <a:p>
            <a:pPr lvl="1"/>
            <a:r>
              <a:rPr lang="en-US" dirty="0" err="1"/>
              <a:t>unused.PodNumber.switchnumber.Endhost</a:t>
            </a:r>
            <a:endParaRPr lang="en-US" dirty="0"/>
          </a:p>
          <a:p>
            <a:pPr lvl="1"/>
            <a:endParaRPr lang="en-US" dirty="0"/>
          </a:p>
          <a:p>
            <a:endParaRPr lang="en-US" dirty="0"/>
          </a:p>
        </p:txBody>
      </p:sp>
      <p:sp>
        <p:nvSpPr>
          <p:cNvPr id="6" name="Footer Placeholder 5"/>
          <p:cNvSpPr>
            <a:spLocks noGrp="1"/>
          </p:cNvSpPr>
          <p:nvPr>
            <p:ph type="ftr" sz="quarter" idx="11"/>
          </p:nvPr>
        </p:nvSpPr>
        <p:spPr/>
        <p:txBody>
          <a:bodyPr/>
          <a:lstStyle/>
          <a:p>
            <a:r>
              <a:rPr lang="en-US" smtClean="0"/>
              <a:t>Université catholique de Louvain</a:t>
            </a:r>
            <a:endParaRPr lang="en-GB" dirty="0"/>
          </a:p>
        </p:txBody>
      </p:sp>
      <p:sp>
        <p:nvSpPr>
          <p:cNvPr id="7" name="Slide Number Placeholder 6"/>
          <p:cNvSpPr>
            <a:spLocks noGrp="1"/>
          </p:cNvSpPr>
          <p:nvPr>
            <p:ph type="sldNum" sz="quarter" idx="10"/>
          </p:nvPr>
        </p:nvSpPr>
        <p:spPr/>
        <p:txBody>
          <a:bodyPr/>
          <a:lstStyle/>
          <a:p>
            <a:fld id="{103F590D-1EE3-4679-BAB2-47D8C4772F51}" type="slidenum">
              <a:rPr lang="en-GB" smtClean="0"/>
              <a:pPr/>
              <a:t>18</a:t>
            </a:fld>
            <a:endParaRPr lang="en-GB"/>
          </a:p>
        </p:txBody>
      </p:sp>
    </p:spTree>
    <p:extLst>
      <p:ext uri="{BB962C8B-B14F-4D97-AF65-F5344CB8AC3E}">
        <p14:creationId xmlns:p14="http://schemas.microsoft.com/office/powerpoint/2010/main" val="2916348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FatTree</a:t>
            </a:r>
            <a:r>
              <a:rPr lang="en-US" dirty="0" smtClean="0"/>
              <a:t> modified</a:t>
            </a:r>
            <a:endParaRPr lang="en-US" dirty="0"/>
          </a:p>
        </p:txBody>
      </p:sp>
      <p:sp>
        <p:nvSpPr>
          <p:cNvPr id="3" name="Content Placeholder 2"/>
          <p:cNvSpPr>
            <a:spLocks noGrp="1"/>
          </p:cNvSpPr>
          <p:nvPr>
            <p:ph idx="1"/>
          </p:nvPr>
        </p:nvSpPr>
        <p:spPr/>
        <p:txBody>
          <a:bodyPr/>
          <a:lstStyle/>
          <a:p>
            <a:r>
              <a:rPr lang="en-US" dirty="0"/>
              <a:t>Use two level look-ups to distribute traffic and maintain packet ordering</a:t>
            </a:r>
          </a:p>
          <a:p>
            <a:r>
              <a:rPr lang="en-US" dirty="0"/>
              <a:t>First level is prefix lookup</a:t>
            </a:r>
          </a:p>
          <a:p>
            <a:pPr lvl="1"/>
            <a:r>
              <a:rPr lang="en-US" dirty="0"/>
              <a:t>used to route down the topology to servers</a:t>
            </a:r>
          </a:p>
          <a:p>
            <a:r>
              <a:rPr lang="en-US" dirty="0"/>
              <a:t>Second level is a suffix lookup</a:t>
            </a:r>
          </a:p>
          <a:p>
            <a:pPr lvl="1"/>
            <a:r>
              <a:rPr lang="en-US" dirty="0"/>
              <a:t>used to route up towards core</a:t>
            </a:r>
          </a:p>
          <a:p>
            <a:pPr lvl="1"/>
            <a:r>
              <a:rPr lang="en-US" dirty="0"/>
              <a:t>maintain packet ordering </a:t>
            </a:r>
            <a:r>
              <a:rPr lang="en-US" dirty="0" smtClean="0"/>
              <a:t>by using</a:t>
            </a:r>
            <a:br>
              <a:rPr lang="en-US" dirty="0" smtClean="0"/>
            </a:br>
            <a:r>
              <a:rPr lang="en-US" dirty="0" smtClean="0"/>
              <a:t>same </a:t>
            </a:r>
            <a:r>
              <a:rPr lang="en-US" dirty="0"/>
              <a:t>ports for same server</a:t>
            </a:r>
          </a:p>
          <a:p>
            <a:pPr lvl="1"/>
            <a:r>
              <a:rPr lang="en-US" dirty="0" smtClean="0"/>
              <a:t>diffuses </a:t>
            </a:r>
            <a:r>
              <a:rPr lang="en-US" dirty="0"/>
              <a:t>and </a:t>
            </a:r>
            <a:r>
              <a:rPr lang="en-US" dirty="0" smtClean="0"/>
              <a:t>spreads</a:t>
            </a:r>
            <a:br>
              <a:rPr lang="en-US" dirty="0" smtClean="0"/>
            </a:br>
            <a:r>
              <a:rPr lang="en-US" dirty="0" smtClean="0"/>
              <a:t>out </a:t>
            </a:r>
            <a:r>
              <a:rPr lang="en-US" dirty="0"/>
              <a:t>traffic</a:t>
            </a:r>
          </a:p>
          <a:p>
            <a:endParaRPr lang="en-US" dirty="0"/>
          </a:p>
          <a:p>
            <a:endParaRPr lang="en-US"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6715" y="4724397"/>
            <a:ext cx="3962400"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6"/>
          <p:cNvSpPr>
            <a:spLocks noGrp="1"/>
          </p:cNvSpPr>
          <p:nvPr>
            <p:ph type="ftr" sz="quarter" idx="11"/>
          </p:nvPr>
        </p:nvSpPr>
        <p:spPr/>
        <p:txBody>
          <a:bodyPr/>
          <a:lstStyle/>
          <a:p>
            <a:r>
              <a:rPr lang="en-US" smtClean="0"/>
              <a:t>Université catholique de Louvain</a:t>
            </a:r>
            <a:endParaRPr lang="en-GB" dirty="0"/>
          </a:p>
        </p:txBody>
      </p:sp>
      <p:sp>
        <p:nvSpPr>
          <p:cNvPr id="8" name="Slide Number Placeholder 7"/>
          <p:cNvSpPr>
            <a:spLocks noGrp="1"/>
          </p:cNvSpPr>
          <p:nvPr>
            <p:ph type="sldNum" sz="quarter" idx="10"/>
          </p:nvPr>
        </p:nvSpPr>
        <p:spPr/>
        <p:txBody>
          <a:bodyPr/>
          <a:lstStyle/>
          <a:p>
            <a:fld id="{103F590D-1EE3-4679-BAB2-47D8C4772F51}" type="slidenum">
              <a:rPr lang="en-GB" smtClean="0"/>
              <a:pPr/>
              <a:t>19</a:t>
            </a:fld>
            <a:endParaRPr lang="en-GB"/>
          </a:p>
        </p:txBody>
      </p:sp>
    </p:spTree>
    <p:extLst>
      <p:ext uri="{BB962C8B-B14F-4D97-AF65-F5344CB8AC3E}">
        <p14:creationId xmlns:p14="http://schemas.microsoft.com/office/powerpoint/2010/main" val="4046702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idx="1"/>
          </p:nvPr>
        </p:nvSpPr>
        <p:spPr/>
        <p:txBody>
          <a:bodyPr/>
          <a:lstStyle/>
          <a:p>
            <a:r>
              <a:rPr lang="en-US" dirty="0" smtClean="0"/>
              <a:t>Modern data centers need modern networking!</a:t>
            </a:r>
          </a:p>
          <a:p>
            <a:endParaRPr lang="en-US" dirty="0" smtClean="0"/>
          </a:p>
          <a:p>
            <a:r>
              <a:rPr lang="en-US" dirty="0" err="1" smtClean="0"/>
              <a:t>FatTree</a:t>
            </a:r>
            <a:r>
              <a:rPr lang="en-US" dirty="0" smtClean="0"/>
              <a:t>-based DC fabric</a:t>
            </a:r>
          </a:p>
          <a:p>
            <a:endParaRPr lang="en-US" dirty="0"/>
          </a:p>
          <a:p>
            <a:r>
              <a:rPr lang="en-US" dirty="0" smtClean="0"/>
              <a:t>Software-Defined Networking</a:t>
            </a:r>
            <a:endParaRPr lang="en-US" dirty="0"/>
          </a:p>
        </p:txBody>
      </p:sp>
      <p:sp>
        <p:nvSpPr>
          <p:cNvPr id="4" name="Footer Placeholder 3"/>
          <p:cNvSpPr>
            <a:spLocks noGrp="1"/>
          </p:cNvSpPr>
          <p:nvPr>
            <p:ph type="ftr" sz="quarter" idx="11"/>
          </p:nvPr>
        </p:nvSpPr>
        <p:spPr/>
        <p:txBody>
          <a:bodyPr/>
          <a:lstStyle/>
          <a:p>
            <a:r>
              <a:rPr lang="en-US" smtClean="0"/>
              <a:t>Université catholique de Louvain</a:t>
            </a:r>
            <a:endParaRPr lang="en-GB" dirty="0"/>
          </a:p>
        </p:txBody>
      </p:sp>
      <p:sp>
        <p:nvSpPr>
          <p:cNvPr id="5" name="Slide Number Placeholder 4"/>
          <p:cNvSpPr>
            <a:spLocks noGrp="1"/>
          </p:cNvSpPr>
          <p:nvPr>
            <p:ph type="sldNum" sz="quarter" idx="10"/>
          </p:nvPr>
        </p:nvSpPr>
        <p:spPr/>
        <p:txBody>
          <a:bodyPr/>
          <a:lstStyle/>
          <a:p>
            <a:fld id="{103F590D-1EE3-4679-BAB2-47D8C4772F51}" type="slidenum">
              <a:rPr lang="en-GB" smtClean="0"/>
              <a:pPr/>
              <a:t>2</a:t>
            </a:fld>
            <a:endParaRPr lang="en-GB"/>
          </a:p>
        </p:txBody>
      </p:sp>
    </p:spTree>
    <p:extLst>
      <p:ext uri="{BB962C8B-B14F-4D97-AF65-F5344CB8AC3E}">
        <p14:creationId xmlns:p14="http://schemas.microsoft.com/office/powerpoint/2010/main" val="2278650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Flow classification</a:t>
            </a:r>
            <a:endParaRPr lang="en-US" dirty="0"/>
          </a:p>
        </p:txBody>
      </p:sp>
      <p:sp>
        <p:nvSpPr>
          <p:cNvPr id="3" name="Content Placeholder 2"/>
          <p:cNvSpPr>
            <a:spLocks noGrp="1"/>
          </p:cNvSpPr>
          <p:nvPr>
            <p:ph idx="1"/>
          </p:nvPr>
        </p:nvSpPr>
        <p:spPr/>
        <p:txBody>
          <a:bodyPr/>
          <a:lstStyle/>
          <a:p>
            <a:r>
              <a:rPr lang="en-US" dirty="0" smtClean="0"/>
              <a:t>Denote </a:t>
            </a:r>
            <a:r>
              <a:rPr lang="en-US" dirty="0"/>
              <a:t>a flow as a sequence of </a:t>
            </a:r>
            <a:r>
              <a:rPr lang="en-US" dirty="0" smtClean="0"/>
              <a:t>packets</a:t>
            </a:r>
            <a:endParaRPr lang="en-US" dirty="0"/>
          </a:p>
          <a:p>
            <a:r>
              <a:rPr lang="en-US" dirty="0" smtClean="0"/>
              <a:t>pod </a:t>
            </a:r>
            <a:r>
              <a:rPr lang="en-US" dirty="0"/>
              <a:t>switches forward subsequent packets of the same flow to same outgoing </a:t>
            </a:r>
            <a:r>
              <a:rPr lang="en-US" dirty="0" smtClean="0"/>
              <a:t>port</a:t>
            </a:r>
          </a:p>
          <a:p>
            <a:r>
              <a:rPr lang="en-US" dirty="0" smtClean="0"/>
              <a:t>And </a:t>
            </a:r>
            <a:r>
              <a:rPr lang="en-US" dirty="0"/>
              <a:t>periodically reassign a minimal number of output ports</a:t>
            </a:r>
          </a:p>
          <a:p>
            <a:pPr lvl="1"/>
            <a:endParaRPr lang="en-US" dirty="0" smtClean="0"/>
          </a:p>
          <a:p>
            <a:r>
              <a:rPr lang="en-US" dirty="0" smtClean="0"/>
              <a:t>Eliminates </a:t>
            </a:r>
            <a:r>
              <a:rPr lang="en-US" dirty="0"/>
              <a:t>local congestion</a:t>
            </a:r>
          </a:p>
          <a:p>
            <a:r>
              <a:rPr lang="en-US" dirty="0"/>
              <a:t>Assign traffic to ports on a per-flow basis instead of a per-host </a:t>
            </a:r>
            <a:r>
              <a:rPr lang="en-US" dirty="0" smtClean="0"/>
              <a:t>basis</a:t>
            </a:r>
            <a:endParaRPr lang="en-US" dirty="0"/>
          </a:p>
          <a:p>
            <a:pPr lvl="1"/>
            <a:r>
              <a:rPr lang="en-US" dirty="0" smtClean="0"/>
              <a:t>Ensure </a:t>
            </a:r>
            <a:r>
              <a:rPr lang="en-US" dirty="0"/>
              <a:t>fair distribution on </a:t>
            </a:r>
            <a:r>
              <a:rPr lang="en-US" dirty="0" smtClean="0"/>
              <a:t>flows</a:t>
            </a:r>
            <a:endParaRPr lang="en-US" dirty="0"/>
          </a:p>
        </p:txBody>
      </p:sp>
      <p:sp>
        <p:nvSpPr>
          <p:cNvPr id="4" name="Footer Placeholder 3"/>
          <p:cNvSpPr>
            <a:spLocks noGrp="1"/>
          </p:cNvSpPr>
          <p:nvPr>
            <p:ph type="ftr" sz="quarter" idx="11"/>
          </p:nvPr>
        </p:nvSpPr>
        <p:spPr/>
        <p:txBody>
          <a:bodyPr/>
          <a:lstStyle/>
          <a:p>
            <a:r>
              <a:rPr lang="en-US" smtClean="0"/>
              <a:t>Université catholique de Louvain</a:t>
            </a:r>
            <a:endParaRPr lang="en-GB" dirty="0"/>
          </a:p>
        </p:txBody>
      </p:sp>
      <p:sp>
        <p:nvSpPr>
          <p:cNvPr id="5" name="Slide Number Placeholder 4"/>
          <p:cNvSpPr>
            <a:spLocks noGrp="1"/>
          </p:cNvSpPr>
          <p:nvPr>
            <p:ph type="sldNum" sz="quarter" idx="10"/>
          </p:nvPr>
        </p:nvSpPr>
        <p:spPr/>
        <p:txBody>
          <a:bodyPr/>
          <a:lstStyle/>
          <a:p>
            <a:fld id="{103F590D-1EE3-4679-BAB2-47D8C4772F51}" type="slidenum">
              <a:rPr lang="en-GB" smtClean="0"/>
              <a:pPr/>
              <a:t>20</a:t>
            </a:fld>
            <a:endParaRPr lang="en-GB"/>
          </a:p>
        </p:txBody>
      </p:sp>
    </p:spTree>
    <p:extLst>
      <p:ext uri="{BB962C8B-B14F-4D97-AF65-F5344CB8AC3E}">
        <p14:creationId xmlns:p14="http://schemas.microsoft.com/office/powerpoint/2010/main" val="2446714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Flow scheduling</a:t>
            </a:r>
            <a:endParaRPr lang="en-US" dirty="0"/>
          </a:p>
        </p:txBody>
      </p:sp>
      <p:sp>
        <p:nvSpPr>
          <p:cNvPr id="3" name="Content Placeholder 2"/>
          <p:cNvSpPr>
            <a:spLocks noGrp="1"/>
          </p:cNvSpPr>
          <p:nvPr>
            <p:ph idx="1"/>
          </p:nvPr>
        </p:nvSpPr>
        <p:spPr>
          <a:xfrm>
            <a:off x="990599" y="1658938"/>
            <a:ext cx="8153401" cy="4532312"/>
          </a:xfrm>
        </p:spPr>
        <p:txBody>
          <a:bodyPr/>
          <a:lstStyle/>
          <a:p>
            <a:r>
              <a:rPr lang="en-US" dirty="0" smtClean="0"/>
              <a:t>Pay </a:t>
            </a:r>
            <a:r>
              <a:rPr lang="en-US" dirty="0"/>
              <a:t>attention to routing large flows, edge switches detect any outgoing flow whose size grows above a predefined threshold, and then send notification to a central </a:t>
            </a:r>
            <a:r>
              <a:rPr lang="en-US" dirty="0" smtClean="0"/>
              <a:t>scheduler</a:t>
            </a:r>
          </a:p>
          <a:p>
            <a:r>
              <a:rPr lang="en-US" dirty="0" smtClean="0"/>
              <a:t>The </a:t>
            </a:r>
            <a:r>
              <a:rPr lang="en-US" dirty="0"/>
              <a:t>central scheduler tries to assign non-conflicting paths for these large </a:t>
            </a:r>
            <a:r>
              <a:rPr lang="en-US" dirty="0" smtClean="0"/>
              <a:t>flows</a:t>
            </a:r>
            <a:endParaRPr lang="en-US" dirty="0"/>
          </a:p>
          <a:p>
            <a:endParaRPr lang="en-US" dirty="0" smtClean="0"/>
          </a:p>
          <a:p>
            <a:r>
              <a:rPr lang="en-US" dirty="0" smtClean="0"/>
              <a:t>Eliminates </a:t>
            </a:r>
            <a:r>
              <a:rPr lang="en-US" dirty="0"/>
              <a:t>global congestion</a:t>
            </a:r>
          </a:p>
          <a:p>
            <a:r>
              <a:rPr lang="en-US" dirty="0"/>
              <a:t>Prevent long lived flows from sharing </a:t>
            </a:r>
            <a:r>
              <a:rPr lang="en-US" dirty="0" smtClean="0"/>
              <a:t>same </a:t>
            </a:r>
            <a:r>
              <a:rPr lang="en-US" dirty="0"/>
              <a:t>links</a:t>
            </a:r>
          </a:p>
          <a:p>
            <a:r>
              <a:rPr lang="en-US" dirty="0"/>
              <a:t>Assign long lived flows to different  links</a:t>
            </a:r>
          </a:p>
          <a:p>
            <a:endParaRPr lang="en-US" dirty="0"/>
          </a:p>
        </p:txBody>
      </p:sp>
      <p:sp>
        <p:nvSpPr>
          <p:cNvPr id="4" name="Footer Placeholder 3"/>
          <p:cNvSpPr>
            <a:spLocks noGrp="1"/>
          </p:cNvSpPr>
          <p:nvPr>
            <p:ph type="ftr" sz="quarter" idx="11"/>
          </p:nvPr>
        </p:nvSpPr>
        <p:spPr/>
        <p:txBody>
          <a:bodyPr/>
          <a:lstStyle/>
          <a:p>
            <a:r>
              <a:rPr lang="en-US" smtClean="0"/>
              <a:t>Université catholique de Louvain</a:t>
            </a:r>
            <a:endParaRPr lang="en-GB" dirty="0"/>
          </a:p>
        </p:txBody>
      </p:sp>
      <p:sp>
        <p:nvSpPr>
          <p:cNvPr id="5" name="Slide Number Placeholder 4"/>
          <p:cNvSpPr>
            <a:spLocks noGrp="1"/>
          </p:cNvSpPr>
          <p:nvPr>
            <p:ph type="sldNum" sz="quarter" idx="10"/>
          </p:nvPr>
        </p:nvSpPr>
        <p:spPr/>
        <p:txBody>
          <a:bodyPr/>
          <a:lstStyle/>
          <a:p>
            <a:fld id="{103F590D-1EE3-4679-BAB2-47D8C4772F51}" type="slidenum">
              <a:rPr lang="en-GB" smtClean="0"/>
              <a:pPr/>
              <a:t>21</a:t>
            </a:fld>
            <a:endParaRPr lang="en-GB"/>
          </a:p>
        </p:txBody>
      </p:sp>
    </p:spTree>
    <p:extLst>
      <p:ext uri="{BB962C8B-B14F-4D97-AF65-F5344CB8AC3E}">
        <p14:creationId xmlns:p14="http://schemas.microsoft.com/office/powerpoint/2010/main" val="566099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Tolerance</a:t>
            </a:r>
            <a:endParaRPr lang="en-US" dirty="0"/>
          </a:p>
        </p:txBody>
      </p:sp>
      <p:sp>
        <p:nvSpPr>
          <p:cNvPr id="3" name="Content Placeholder 2"/>
          <p:cNvSpPr>
            <a:spLocks noGrp="1"/>
          </p:cNvSpPr>
          <p:nvPr>
            <p:ph idx="1"/>
          </p:nvPr>
        </p:nvSpPr>
        <p:spPr/>
        <p:txBody>
          <a:bodyPr/>
          <a:lstStyle/>
          <a:p>
            <a:r>
              <a:rPr lang="en-US" dirty="0" smtClean="0"/>
              <a:t>Each </a:t>
            </a:r>
            <a:r>
              <a:rPr lang="en-US" dirty="0"/>
              <a:t>switch in the network maintains a BFD (Bidirectional Forwarding Detection) session with each of its neighbors to determine when a link or neighboring switch fails</a:t>
            </a:r>
          </a:p>
          <a:p>
            <a:r>
              <a:rPr lang="en-US" dirty="0"/>
              <a:t>Failure between upper layer and core switches</a:t>
            </a:r>
          </a:p>
          <a:p>
            <a:pPr lvl="1"/>
            <a:r>
              <a:rPr lang="en-US" dirty="0"/>
              <a:t>Outgoing inter-pod traffic, local routing table marks the affected link as unavailable and chooses another core switch</a:t>
            </a:r>
          </a:p>
          <a:p>
            <a:pPr lvl="1"/>
            <a:r>
              <a:rPr lang="en-US" dirty="0"/>
              <a:t>Incoming inter-pod traffic, core switch broadcasts a tag to upper switches directly connected signifying its inability to carry traffic to that entire pod, then upper switches avoid that core switch when assigning flows destined to that pod</a:t>
            </a:r>
          </a:p>
          <a:p>
            <a:endParaRPr lang="en-US" dirty="0"/>
          </a:p>
        </p:txBody>
      </p:sp>
      <p:sp>
        <p:nvSpPr>
          <p:cNvPr id="6" name="Footer Placeholder 5"/>
          <p:cNvSpPr>
            <a:spLocks noGrp="1"/>
          </p:cNvSpPr>
          <p:nvPr>
            <p:ph type="ftr" sz="quarter" idx="11"/>
          </p:nvPr>
        </p:nvSpPr>
        <p:spPr/>
        <p:txBody>
          <a:bodyPr/>
          <a:lstStyle/>
          <a:p>
            <a:r>
              <a:rPr lang="en-US" smtClean="0"/>
              <a:t>Université catholique de Louvain</a:t>
            </a:r>
            <a:endParaRPr lang="en-GB" dirty="0"/>
          </a:p>
        </p:txBody>
      </p:sp>
      <p:sp>
        <p:nvSpPr>
          <p:cNvPr id="7" name="Slide Number Placeholder 6"/>
          <p:cNvSpPr>
            <a:spLocks noGrp="1"/>
          </p:cNvSpPr>
          <p:nvPr>
            <p:ph type="sldNum" sz="quarter" idx="10"/>
          </p:nvPr>
        </p:nvSpPr>
        <p:spPr/>
        <p:txBody>
          <a:bodyPr/>
          <a:lstStyle/>
          <a:p>
            <a:fld id="{103F590D-1EE3-4679-BAB2-47D8C4772F51}" type="slidenum">
              <a:rPr lang="en-GB" smtClean="0"/>
              <a:pPr/>
              <a:t>22</a:t>
            </a:fld>
            <a:endParaRPr lang="en-GB"/>
          </a:p>
        </p:txBody>
      </p:sp>
    </p:spTree>
    <p:extLst>
      <p:ext uri="{BB962C8B-B14F-4D97-AF65-F5344CB8AC3E}">
        <p14:creationId xmlns:p14="http://schemas.microsoft.com/office/powerpoint/2010/main" val="22472360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Tolerance</a:t>
            </a:r>
            <a:endParaRPr lang="en-US" dirty="0"/>
          </a:p>
        </p:txBody>
      </p:sp>
      <p:sp>
        <p:nvSpPr>
          <p:cNvPr id="3" name="Content Placeholder 2"/>
          <p:cNvSpPr>
            <a:spLocks noGrp="1"/>
          </p:cNvSpPr>
          <p:nvPr>
            <p:ph idx="1"/>
          </p:nvPr>
        </p:nvSpPr>
        <p:spPr/>
        <p:txBody>
          <a:bodyPr/>
          <a:lstStyle/>
          <a:p>
            <a:r>
              <a:rPr lang="en-US" dirty="0"/>
              <a:t>Failure between lower </a:t>
            </a:r>
            <a:r>
              <a:rPr lang="en-US" dirty="0" smtClean="0"/>
              <a:t>and </a:t>
            </a:r>
            <a:r>
              <a:rPr lang="en-US" dirty="0"/>
              <a:t>upper layer switches</a:t>
            </a:r>
          </a:p>
          <a:p>
            <a:pPr lvl="1"/>
            <a:r>
              <a:rPr lang="en-US" dirty="0"/>
              <a:t>Outgoing inter- and intra pod traffic from lower-layer,</a:t>
            </a:r>
          </a:p>
          <a:p>
            <a:pPr lvl="2"/>
            <a:r>
              <a:rPr lang="en-US" dirty="0"/>
              <a:t>the local flow classifier sets the cost </a:t>
            </a:r>
            <a:r>
              <a:rPr lang="en-US" dirty="0" smtClean="0"/>
              <a:t>to </a:t>
            </a:r>
            <a:r>
              <a:rPr lang="en-US" dirty="0"/>
              <a:t>infinity and does not assign it any new flows, chooses another upper layer switch</a:t>
            </a:r>
          </a:p>
          <a:p>
            <a:pPr lvl="1"/>
            <a:r>
              <a:rPr lang="en-US" dirty="0"/>
              <a:t>Intra-pod traffic using upper layer switch as intermediary</a:t>
            </a:r>
          </a:p>
          <a:p>
            <a:pPr lvl="2"/>
            <a:r>
              <a:rPr lang="en-US" dirty="0"/>
              <a:t>Switch broadcasts a tag notifying all lower level switches, these would check when assigning new flows and avoid it</a:t>
            </a:r>
          </a:p>
          <a:p>
            <a:pPr lvl="1"/>
            <a:r>
              <a:rPr lang="en-US" dirty="0"/>
              <a:t>Inter-pod traffic coming into upper layer switch</a:t>
            </a:r>
          </a:p>
          <a:p>
            <a:pPr lvl="2"/>
            <a:r>
              <a:rPr lang="en-US" dirty="0"/>
              <a:t>Tag to all its core switches signifying its ability to carry traffic, core switches mirror this tag to all upper layer switches, then upper switches avoid affected core switch when assigning new </a:t>
            </a:r>
            <a:r>
              <a:rPr lang="en-US" dirty="0" smtClean="0"/>
              <a:t>flows</a:t>
            </a:r>
            <a:endParaRPr lang="en-US" dirty="0"/>
          </a:p>
          <a:p>
            <a:endParaRPr lang="en-US" dirty="0"/>
          </a:p>
        </p:txBody>
      </p:sp>
      <p:sp>
        <p:nvSpPr>
          <p:cNvPr id="4" name="Footer Placeholder 3"/>
          <p:cNvSpPr>
            <a:spLocks noGrp="1"/>
          </p:cNvSpPr>
          <p:nvPr>
            <p:ph type="ftr" sz="quarter" idx="11"/>
          </p:nvPr>
        </p:nvSpPr>
        <p:spPr/>
        <p:txBody>
          <a:bodyPr/>
          <a:lstStyle/>
          <a:p>
            <a:r>
              <a:rPr lang="en-US" smtClean="0"/>
              <a:t>Université catholique de Louvain</a:t>
            </a:r>
            <a:endParaRPr lang="en-GB" dirty="0"/>
          </a:p>
        </p:txBody>
      </p:sp>
      <p:sp>
        <p:nvSpPr>
          <p:cNvPr id="5" name="Slide Number Placeholder 4"/>
          <p:cNvSpPr>
            <a:spLocks noGrp="1"/>
          </p:cNvSpPr>
          <p:nvPr>
            <p:ph type="sldNum" sz="quarter" idx="10"/>
          </p:nvPr>
        </p:nvSpPr>
        <p:spPr/>
        <p:txBody>
          <a:bodyPr/>
          <a:lstStyle/>
          <a:p>
            <a:fld id="{103F590D-1EE3-4679-BAB2-47D8C4772F51}" type="slidenum">
              <a:rPr lang="en-GB" smtClean="0"/>
              <a:pPr/>
              <a:t>23</a:t>
            </a:fld>
            <a:endParaRPr lang="en-GB"/>
          </a:p>
        </p:txBody>
      </p:sp>
    </p:spTree>
    <p:extLst>
      <p:ext uri="{BB962C8B-B14F-4D97-AF65-F5344CB8AC3E}">
        <p14:creationId xmlns:p14="http://schemas.microsoft.com/office/powerpoint/2010/main" val="2901490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normAutofit/>
          </a:bodyPr>
          <a:lstStyle/>
          <a:p>
            <a:pPr eaLnBrk="1" hangingPunct="1">
              <a:defRPr/>
            </a:pPr>
            <a:r>
              <a:rPr lang="en-US" dirty="0" smtClean="0">
                <a:latin typeface="+mn-lt"/>
              </a:rPr>
              <a:t>Evaluation</a:t>
            </a:r>
          </a:p>
        </p:txBody>
      </p:sp>
      <p:sp>
        <p:nvSpPr>
          <p:cNvPr id="34819" name="Content Placeholder 2"/>
          <p:cNvSpPr>
            <a:spLocks noGrp="1"/>
          </p:cNvSpPr>
          <p:nvPr>
            <p:ph idx="1"/>
          </p:nvPr>
        </p:nvSpPr>
        <p:spPr/>
        <p:txBody>
          <a:bodyPr/>
          <a:lstStyle/>
          <a:p>
            <a:pPr eaLnBrk="1" hangingPunct="1"/>
            <a:r>
              <a:rPr lang="en-US" altLang="en-US" dirty="0" smtClean="0"/>
              <a:t>Benchmark suite of communication mappings to evaluate the performance of the 4-port fat-tree using the </a:t>
            </a:r>
            <a:r>
              <a:rPr lang="en-US" altLang="en-US" dirty="0" err="1" smtClean="0"/>
              <a:t>TwoLevelTable</a:t>
            </a:r>
            <a:r>
              <a:rPr lang="en-US" altLang="en-US" dirty="0" smtClean="0"/>
              <a:t> switches, </a:t>
            </a:r>
            <a:r>
              <a:rPr lang="en-US" altLang="en-US" dirty="0" err="1" smtClean="0"/>
              <a:t>FlowClassifier</a:t>
            </a:r>
            <a:r>
              <a:rPr lang="en-US" altLang="en-US" dirty="0" smtClean="0"/>
              <a:t> </a:t>
            </a:r>
            <a:r>
              <a:rPr lang="en-US" altLang="en-US" dirty="0" err="1" smtClean="0"/>
              <a:t>ans</a:t>
            </a:r>
            <a:r>
              <a:rPr lang="en-US" altLang="en-US" dirty="0" smtClean="0"/>
              <a:t> the </a:t>
            </a:r>
            <a:r>
              <a:rPr lang="en-US" altLang="en-US" dirty="0" err="1" smtClean="0"/>
              <a:t>FlowScheduler</a:t>
            </a:r>
            <a:r>
              <a:rPr lang="en-US" altLang="en-US" dirty="0" smtClean="0"/>
              <a:t> and compare to </a:t>
            </a:r>
            <a:r>
              <a:rPr lang="en-US" altLang="en-US" dirty="0" smtClean="0"/>
              <a:t>hierarchical </a:t>
            </a:r>
            <a:r>
              <a:rPr lang="en-US" altLang="en-US" dirty="0" smtClean="0"/>
              <a:t>tree with 3.6:1 oversubscription ratio</a:t>
            </a:r>
          </a:p>
        </p:txBody>
      </p:sp>
    </p:spTree>
    <p:extLst>
      <p:ext uri="{BB962C8B-B14F-4D97-AF65-F5344CB8AC3E}">
        <p14:creationId xmlns:p14="http://schemas.microsoft.com/office/powerpoint/2010/main" val="4075745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pPr eaLnBrk="1" hangingPunct="1">
              <a:defRPr/>
            </a:pPr>
            <a:r>
              <a:rPr lang="en-US" dirty="0" smtClean="0">
                <a:latin typeface="+mn-lt"/>
              </a:rPr>
              <a:t>Results: Network Utilization</a:t>
            </a:r>
          </a:p>
        </p:txBody>
      </p:sp>
      <p:pic>
        <p:nvPicPr>
          <p:cNvPr id="35843" name="Content Placeholder 5" descr="result.p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0" y="1524000"/>
            <a:ext cx="9144000" cy="4648200"/>
          </a:xfrm>
        </p:spPr>
      </p:pic>
    </p:spTree>
    <p:extLst>
      <p:ext uri="{BB962C8B-B14F-4D97-AF65-F5344CB8AC3E}">
        <p14:creationId xmlns:p14="http://schemas.microsoft.com/office/powerpoint/2010/main" val="139192435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p:txBody>
          <a:bodyPr>
            <a:normAutofit/>
          </a:bodyPr>
          <a:lstStyle/>
          <a:p>
            <a:pPr eaLnBrk="1" fontAlgn="auto" hangingPunct="1">
              <a:spcAft>
                <a:spcPts val="0"/>
              </a:spcAft>
              <a:defRPr/>
            </a:pPr>
            <a:r>
              <a:rPr lang="en-US" dirty="0" smtClean="0">
                <a:latin typeface="+mn-lt"/>
              </a:rPr>
              <a:t>Results: Heat &amp; Power Consumption</a:t>
            </a:r>
          </a:p>
        </p:txBody>
      </p:sp>
      <p:pic>
        <p:nvPicPr>
          <p:cNvPr id="36867"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2809" b="2809"/>
          <a:stretch>
            <a:fillRect/>
          </a:stretch>
        </p:blipFill>
        <p:spPr/>
      </p:pic>
    </p:spTree>
    <p:extLst>
      <p:ext uri="{BB962C8B-B14F-4D97-AF65-F5344CB8AC3E}">
        <p14:creationId xmlns:p14="http://schemas.microsoft.com/office/powerpoint/2010/main" val="87652173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Perspective</a:t>
            </a:r>
            <a:endParaRPr lang="en-US" dirty="0"/>
          </a:p>
        </p:txBody>
      </p:sp>
      <p:sp>
        <p:nvSpPr>
          <p:cNvPr id="3" name="Content Placeholder 2"/>
          <p:cNvSpPr>
            <a:spLocks noGrp="1"/>
          </p:cNvSpPr>
          <p:nvPr>
            <p:ph idx="1"/>
          </p:nvPr>
        </p:nvSpPr>
        <p:spPr/>
        <p:txBody>
          <a:bodyPr>
            <a:normAutofit fontScale="92500" lnSpcReduction="10000"/>
          </a:bodyPr>
          <a:lstStyle/>
          <a:p>
            <a:r>
              <a:rPr lang="en-US" dirty="0"/>
              <a:t>Bandwidth is the scalability bottleneck in large scale clusters</a:t>
            </a:r>
          </a:p>
          <a:p>
            <a:r>
              <a:rPr lang="en-US" dirty="0"/>
              <a:t>Existing solutions are expensive and limit cluster size</a:t>
            </a:r>
          </a:p>
          <a:p>
            <a:r>
              <a:rPr lang="en-US" dirty="0"/>
              <a:t>Fat-tree topology with scalable routing and backward compatibility with TCP/IP and Ethernet</a:t>
            </a:r>
          </a:p>
          <a:p>
            <a:r>
              <a:rPr lang="en-US" dirty="0"/>
              <a:t>Large number of commodity switches have the potential of displacing high end switches in DC the same way clusters of commodity PCs have displaced supercomputers for high end computing environments</a:t>
            </a:r>
          </a:p>
          <a:p>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27</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2330125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Data Center Architectures</a:t>
            </a:r>
          </a:p>
        </p:txBody>
      </p:sp>
      <p:sp>
        <p:nvSpPr>
          <p:cNvPr id="3" name="Content Placeholder 2"/>
          <p:cNvSpPr>
            <a:spLocks noGrp="1"/>
          </p:cNvSpPr>
          <p:nvPr>
            <p:ph idx="1"/>
          </p:nvPr>
        </p:nvSpPr>
        <p:spPr/>
        <p:txBody>
          <a:bodyPr>
            <a:normAutofit fontScale="85000" lnSpcReduction="10000"/>
          </a:bodyPr>
          <a:lstStyle/>
          <a:p>
            <a:r>
              <a:rPr lang="en-US" dirty="0"/>
              <a:t>A Scalable, Commodity Data Center Network Architecture</a:t>
            </a:r>
          </a:p>
          <a:p>
            <a:pPr lvl="1"/>
            <a:r>
              <a:rPr lang="en-US" dirty="0" smtClean="0"/>
              <a:t>a </a:t>
            </a:r>
            <a:r>
              <a:rPr lang="en-US" dirty="0"/>
              <a:t>new Fat-tree “inter-connection” structure (topology) to increases “bi-section” bandwidth </a:t>
            </a:r>
          </a:p>
          <a:p>
            <a:pPr lvl="1"/>
            <a:r>
              <a:rPr lang="en-US" dirty="0"/>
              <a:t>needs “new” addressing, forwarding/routing</a:t>
            </a:r>
          </a:p>
          <a:p>
            <a:r>
              <a:rPr lang="en-US" dirty="0"/>
              <a:t>VL2: A Scalable and Flexible Data Center Network</a:t>
            </a:r>
          </a:p>
          <a:p>
            <a:pPr lvl="1"/>
            <a:r>
              <a:rPr lang="en-US" dirty="0"/>
              <a:t>consolidate layer-2/layer-3 into a “virtual layer 2”</a:t>
            </a:r>
          </a:p>
          <a:p>
            <a:pPr lvl="1"/>
            <a:r>
              <a:rPr lang="en-US" dirty="0"/>
              <a:t>separating “naming” and “addressing”, also deal with dynamic load-balancing issues</a:t>
            </a:r>
          </a:p>
          <a:p>
            <a:endParaRPr lang="en-US" dirty="0"/>
          </a:p>
          <a:p>
            <a:r>
              <a:rPr lang="en-US" dirty="0"/>
              <a:t>Other Approaches:</a:t>
            </a:r>
          </a:p>
          <a:p>
            <a:pPr lvl="1"/>
            <a:r>
              <a:rPr lang="en-US" dirty="0" err="1"/>
              <a:t>PortLand</a:t>
            </a:r>
            <a:r>
              <a:rPr lang="en-US" dirty="0"/>
              <a:t>: A Scalable Fault-Tolerant Layer 2 Data Center Network Fabric</a:t>
            </a:r>
          </a:p>
          <a:p>
            <a:pPr lvl="1"/>
            <a:r>
              <a:rPr lang="en-US" dirty="0" err="1"/>
              <a:t>BCube</a:t>
            </a:r>
            <a:r>
              <a:rPr lang="en-US" dirty="0"/>
              <a:t>: A High-Performance, Server-centric Network Architecture for Modular Data </a:t>
            </a:r>
            <a:r>
              <a:rPr lang="en-US" dirty="0" smtClean="0"/>
              <a:t>Centers </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28</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36340511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idx="1"/>
          </p:nvPr>
        </p:nvSpPr>
        <p:spPr/>
        <p:txBody>
          <a:bodyPr/>
          <a:lstStyle/>
          <a:p>
            <a:r>
              <a:rPr lang="en-US" dirty="0" smtClean="0"/>
              <a:t>Modern data centers need modern networking!</a:t>
            </a:r>
          </a:p>
          <a:p>
            <a:endParaRPr lang="en-US" dirty="0" smtClean="0"/>
          </a:p>
          <a:p>
            <a:r>
              <a:rPr lang="en-US" dirty="0" err="1" smtClean="0"/>
              <a:t>FatTree</a:t>
            </a:r>
            <a:r>
              <a:rPr lang="en-US" dirty="0" smtClean="0"/>
              <a:t>-based DC fabric</a:t>
            </a:r>
          </a:p>
          <a:p>
            <a:endParaRPr lang="en-US" dirty="0"/>
          </a:p>
          <a:p>
            <a:r>
              <a:rPr lang="en-US" dirty="0" smtClean="0">
                <a:solidFill>
                  <a:srgbClr val="00CC00"/>
                </a:solidFill>
              </a:rPr>
              <a:t>Software-Defined Networking</a:t>
            </a:r>
            <a:endParaRPr lang="en-US" dirty="0">
              <a:solidFill>
                <a:srgbClr val="00CC00"/>
              </a:solidFill>
            </a:endParaRPr>
          </a:p>
        </p:txBody>
      </p:sp>
      <p:sp>
        <p:nvSpPr>
          <p:cNvPr id="4" name="Footer Placeholder 3"/>
          <p:cNvSpPr>
            <a:spLocks noGrp="1"/>
          </p:cNvSpPr>
          <p:nvPr>
            <p:ph type="ftr" sz="quarter" idx="11"/>
          </p:nvPr>
        </p:nvSpPr>
        <p:spPr/>
        <p:txBody>
          <a:bodyPr/>
          <a:lstStyle/>
          <a:p>
            <a:r>
              <a:rPr lang="en-US" smtClean="0"/>
              <a:t>Université catholique de Louvain</a:t>
            </a:r>
            <a:endParaRPr lang="en-GB" dirty="0"/>
          </a:p>
        </p:txBody>
      </p:sp>
      <p:sp>
        <p:nvSpPr>
          <p:cNvPr id="5" name="Slide Number Placeholder 4"/>
          <p:cNvSpPr>
            <a:spLocks noGrp="1"/>
          </p:cNvSpPr>
          <p:nvPr>
            <p:ph type="sldNum" sz="quarter" idx="10"/>
          </p:nvPr>
        </p:nvSpPr>
        <p:spPr/>
        <p:txBody>
          <a:bodyPr/>
          <a:lstStyle/>
          <a:p>
            <a:fld id="{103F590D-1EE3-4679-BAB2-47D8C4772F51}" type="slidenum">
              <a:rPr lang="en-GB" smtClean="0"/>
              <a:pPr/>
              <a:t>29</a:t>
            </a:fld>
            <a:endParaRPr lang="en-GB"/>
          </a:p>
        </p:txBody>
      </p:sp>
    </p:spTree>
    <p:extLst>
      <p:ext uri="{BB962C8B-B14F-4D97-AF65-F5344CB8AC3E}">
        <p14:creationId xmlns:p14="http://schemas.microsoft.com/office/powerpoint/2010/main" val="3588639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Datacenter!</a:t>
            </a:r>
            <a:endParaRPr lang="en-US" dirty="0"/>
          </a:p>
        </p:txBody>
      </p:sp>
      <p:sp>
        <p:nvSpPr>
          <p:cNvPr id="3" name="Content Placeholder 2"/>
          <p:cNvSpPr>
            <a:spLocks noGrp="1"/>
          </p:cNvSpPr>
          <p:nvPr>
            <p:ph idx="1"/>
          </p:nvPr>
        </p:nvSpPr>
        <p:spPr/>
        <p:txBody>
          <a:bodyPr/>
          <a:lstStyle/>
          <a:p>
            <a:r>
              <a:rPr lang="en-US" dirty="0" smtClean="0"/>
              <a:t>10s to 100s of thousands of servers</a:t>
            </a:r>
          </a:p>
          <a:p>
            <a:r>
              <a:rPr lang="en-US" dirty="0" smtClean="0"/>
              <a:t>Clusters of homogeneous servers</a:t>
            </a:r>
          </a:p>
          <a:p>
            <a:pPr lvl="1"/>
            <a:r>
              <a:rPr lang="en-US" dirty="0" smtClean="0"/>
              <a:t>10s of racks with 10s of serves in each rack</a:t>
            </a:r>
          </a:p>
          <a:p>
            <a:pPr lvl="1"/>
            <a:r>
              <a:rPr lang="en-US" dirty="0" smtClean="0"/>
              <a:t>Each server: many cores, memory, network interfaces, local storage (HDD and/or SDD)</a:t>
            </a:r>
          </a:p>
          <a:p>
            <a:r>
              <a:rPr lang="en-US" dirty="0" smtClean="0"/>
              <a:t>Individual requests may be served by 10s to even 1000s of serves</a:t>
            </a:r>
          </a:p>
          <a:p>
            <a:pPr lvl="1"/>
            <a:r>
              <a:rPr lang="en-US" dirty="0" smtClean="0"/>
              <a:t>Performance based on slowest response</a:t>
            </a:r>
          </a:p>
          <a:p>
            <a:pPr lvl="1"/>
            <a:r>
              <a:rPr lang="en-US" dirty="0" smtClean="0"/>
              <a:t>Network congestion affects performance</a:t>
            </a:r>
          </a:p>
          <a:p>
            <a:pPr lvl="1"/>
            <a:r>
              <a:rPr lang="en-US" dirty="0" smtClean="0"/>
              <a:t>Overprovisioning large-scale networks is too costly</a:t>
            </a:r>
          </a:p>
          <a:p>
            <a:pPr lvl="1"/>
            <a:endParaRPr lang="en-US" dirty="0" smtClean="0"/>
          </a:p>
        </p:txBody>
      </p:sp>
      <p:sp>
        <p:nvSpPr>
          <p:cNvPr id="6" name="Footer Placeholder 5"/>
          <p:cNvSpPr>
            <a:spLocks noGrp="1"/>
          </p:cNvSpPr>
          <p:nvPr>
            <p:ph type="ftr" sz="quarter" idx="11"/>
          </p:nvPr>
        </p:nvSpPr>
        <p:spPr/>
        <p:txBody>
          <a:bodyPr/>
          <a:lstStyle/>
          <a:p>
            <a:r>
              <a:rPr lang="en-US" smtClean="0"/>
              <a:t>Université catholique de Louvain</a:t>
            </a:r>
            <a:endParaRPr lang="en-GB" dirty="0"/>
          </a:p>
        </p:txBody>
      </p:sp>
      <p:sp>
        <p:nvSpPr>
          <p:cNvPr id="7" name="Slide Number Placeholder 6"/>
          <p:cNvSpPr>
            <a:spLocks noGrp="1"/>
          </p:cNvSpPr>
          <p:nvPr>
            <p:ph type="sldNum" sz="quarter" idx="10"/>
          </p:nvPr>
        </p:nvSpPr>
        <p:spPr/>
        <p:txBody>
          <a:bodyPr/>
          <a:lstStyle/>
          <a:p>
            <a:fld id="{103F590D-1EE3-4679-BAB2-47D8C4772F51}" type="slidenum">
              <a:rPr lang="en-GB" smtClean="0"/>
              <a:pPr/>
              <a:t>3</a:t>
            </a:fld>
            <a:endParaRPr lang="en-GB"/>
          </a:p>
        </p:txBody>
      </p:sp>
    </p:spTree>
    <p:extLst>
      <p:ext uri="{BB962C8B-B14F-4D97-AF65-F5344CB8AC3E}">
        <p14:creationId xmlns:p14="http://schemas.microsoft.com/office/powerpoint/2010/main" val="29846334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55" name="Title 73"/>
          <p:cNvSpPr>
            <a:spLocks noGrp="1"/>
          </p:cNvSpPr>
          <p:nvPr>
            <p:ph type="title"/>
          </p:nvPr>
        </p:nvSpPr>
        <p:spPr/>
        <p:txBody>
          <a:bodyPr anchor="ctr">
            <a:normAutofit/>
          </a:bodyPr>
          <a:lstStyle/>
          <a:p>
            <a:r>
              <a:rPr lang="en-US" sz="4400" dirty="0" smtClean="0">
                <a:ea typeface="ＭＳ Ｐゴシック" charset="-128"/>
                <a:cs typeface="ＭＳ Ｐゴシック" charset="-128"/>
              </a:rPr>
              <a:t>Classical network architecture</a:t>
            </a:r>
          </a:p>
        </p:txBody>
      </p:sp>
      <p:sp>
        <p:nvSpPr>
          <p:cNvPr id="47" name="Content Placeholder 46"/>
          <p:cNvSpPr>
            <a:spLocks noGrp="1"/>
          </p:cNvSpPr>
          <p:nvPr>
            <p:ph idx="1"/>
          </p:nvPr>
        </p:nvSpPr>
        <p:spPr/>
        <p:txBody>
          <a:bodyPr>
            <a:normAutofit/>
          </a:bodyPr>
          <a:lstStyle/>
          <a:p>
            <a:r>
              <a:rPr lang="en-US" sz="2800" dirty="0" smtClean="0"/>
              <a:t>Distributed control plane</a:t>
            </a:r>
          </a:p>
          <a:p>
            <a:r>
              <a:rPr lang="en-US" sz="2800" dirty="0" smtClean="0"/>
              <a:t>Distributed protocols compute </a:t>
            </a:r>
            <a:r>
              <a:rPr lang="en-US" sz="2800" dirty="0"/>
              <a:t>r</a:t>
            </a:r>
            <a:r>
              <a:rPr lang="en-US" sz="2800" dirty="0" smtClean="0"/>
              <a:t>outing state</a:t>
            </a:r>
          </a:p>
          <a:p>
            <a:pPr lvl="1"/>
            <a:r>
              <a:rPr lang="en-US" sz="2400" dirty="0" smtClean="0"/>
              <a:t>OSPF, IS-IS, BGP, etc.</a:t>
            </a:r>
            <a:endParaRPr lang="en-US" sz="2400" dirty="0"/>
          </a:p>
        </p:txBody>
      </p:sp>
      <p:sp>
        <p:nvSpPr>
          <p:cNvPr id="103" name="Rectangle 102"/>
          <p:cNvSpPr/>
          <p:nvPr/>
        </p:nvSpPr>
        <p:spPr>
          <a:xfrm>
            <a:off x="465138" y="4086203"/>
            <a:ext cx="1525587" cy="1309687"/>
          </a:xfrm>
          <a:prstGeom prst="rect">
            <a:avLst/>
          </a:prstGeom>
          <a:gradFill rotWithShape="1">
            <a:gsLst>
              <a:gs pos="0">
                <a:srgbClr val="663366">
                  <a:shade val="40000"/>
                  <a:alpha val="100000"/>
                  <a:satMod val="150000"/>
                  <a:lumMod val="100000"/>
                </a:srgbClr>
              </a:gs>
              <a:gs pos="100000">
                <a:srgbClr val="663366">
                  <a:tint val="70000"/>
                  <a:shade val="100000"/>
                  <a:alpha val="100000"/>
                  <a:satMod val="200000"/>
                  <a:lumMod val="100000"/>
                </a:srgbClr>
              </a:gs>
            </a:gsLst>
            <a:lin ang="5400000" scaled="1"/>
          </a:gradFill>
          <a:ln w="12700" cap="flat" cmpd="sng" algn="ctr">
            <a:solidFill>
              <a:srgbClr val="663366">
                <a:shade val="95000"/>
                <a:satMod val="10500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04" name="Rounded Rectangle 103"/>
          <p:cNvSpPr/>
          <p:nvPr/>
        </p:nvSpPr>
        <p:spPr>
          <a:xfrm>
            <a:off x="565830" y="4886519"/>
            <a:ext cx="1339620" cy="420131"/>
          </a:xfrm>
          <a:prstGeom prst="roundRect">
            <a:avLst/>
          </a:prstGeom>
          <a:solidFill>
            <a:srgbClr val="000090"/>
          </a:solidFill>
          <a:ln>
            <a:noFill/>
          </a:ln>
          <a:effectLst/>
          <a:scene3d>
            <a:camera prst="orthographicFront">
              <a:rot lat="0" lon="0" rev="0"/>
            </a:camera>
            <a:lightRig rig="twoPt" dir="tl">
              <a:rot lat="0" lon="0" rev="4500000"/>
            </a:lightRig>
          </a:scene3d>
          <a:sp3d>
            <a:bevelT w="63500" h="50800"/>
          </a:sp3d>
        </p:spPr>
        <p:txBody>
          <a:bodyPr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ysClr val="window" lastClr="FFFFFF"/>
                </a:solidFill>
                <a:effectLst/>
                <a:uLnTx/>
                <a:uFillTx/>
                <a:latin typeface="Calibri"/>
                <a:ea typeface="+mn-ea"/>
                <a:cs typeface="+mn-cs"/>
              </a:rPr>
              <a:t>Specialized Packet Forwarding Hardware</a:t>
            </a:r>
            <a:endParaRPr kumimoji="0" lang="en-US" sz="800" b="1" i="0" u="none" strike="noStrike" kern="0" cap="none" spc="0" normalizeH="0" baseline="0" noProof="0" dirty="0">
              <a:ln>
                <a:noFill/>
              </a:ln>
              <a:solidFill>
                <a:sysClr val="window" lastClr="FFFFFF"/>
              </a:solidFill>
              <a:effectLst/>
              <a:uLnTx/>
              <a:uFillTx/>
              <a:latin typeface="Calibri"/>
              <a:ea typeface="+mn-ea"/>
              <a:cs typeface="+mn-cs"/>
            </a:endParaRPr>
          </a:p>
        </p:txBody>
      </p:sp>
      <p:grpSp>
        <p:nvGrpSpPr>
          <p:cNvPr id="105" name="Group 54"/>
          <p:cNvGrpSpPr>
            <a:grpSpLocks/>
          </p:cNvGrpSpPr>
          <p:nvPr/>
        </p:nvGrpSpPr>
        <p:grpSpPr bwMode="auto">
          <a:xfrm>
            <a:off x="565150" y="4149703"/>
            <a:ext cx="1339251" cy="344487"/>
            <a:chOff x="558086" y="3810293"/>
            <a:chExt cx="1339021" cy="343744"/>
          </a:xfrm>
        </p:grpSpPr>
        <p:sp>
          <p:nvSpPr>
            <p:cNvPr id="106" name="Rounded Rectangle 105"/>
            <p:cNvSpPr/>
            <p:nvPr/>
          </p:nvSpPr>
          <p:spPr>
            <a:xfrm>
              <a:off x="558086" y="3810293"/>
              <a:ext cx="533308" cy="343744"/>
            </a:xfrm>
            <a:prstGeom prst="roundRect">
              <a:avLst/>
            </a:prstGeom>
            <a:gradFill rotWithShape="1">
              <a:gsLst>
                <a:gs pos="0">
                  <a:srgbClr val="A3A101">
                    <a:shade val="40000"/>
                    <a:alpha val="100000"/>
                    <a:satMod val="150000"/>
                    <a:lumMod val="100000"/>
                  </a:srgbClr>
                </a:gs>
                <a:gs pos="100000">
                  <a:srgbClr val="A3A101">
                    <a:tint val="70000"/>
                    <a:shade val="100000"/>
                    <a:alpha val="100000"/>
                    <a:satMod val="200000"/>
                    <a:lumMod val="100000"/>
                  </a:srgbClr>
                </a:gs>
              </a:gsLst>
              <a:lin ang="5400000" scaled="1"/>
            </a:gradFill>
            <a:ln>
              <a:noFill/>
            </a:ln>
            <a:effectLst/>
            <a:scene3d>
              <a:camera prst="orthographicFront">
                <a:rot lat="0" lon="0" rev="0"/>
              </a:camera>
              <a:lightRig rig="twoPt" dir="tl">
                <a:rot lat="0" lon="0" rev="4500000"/>
              </a:lightRig>
            </a:scene3d>
            <a:sp3d>
              <a:bevelT w="63500" h="508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Calibri"/>
                  <a:ea typeface="+mn-ea"/>
                  <a:cs typeface="+mn-cs"/>
                </a:rPr>
                <a:t>Feature</a:t>
              </a:r>
            </a:p>
          </p:txBody>
        </p:sp>
        <p:sp>
          <p:nvSpPr>
            <p:cNvPr id="107" name="Rounded Rectangle 106"/>
            <p:cNvSpPr/>
            <p:nvPr/>
          </p:nvSpPr>
          <p:spPr>
            <a:xfrm>
              <a:off x="1364398" y="3810293"/>
              <a:ext cx="532709" cy="343744"/>
            </a:xfrm>
            <a:prstGeom prst="roundRect">
              <a:avLst/>
            </a:prstGeom>
            <a:gradFill rotWithShape="1">
              <a:gsLst>
                <a:gs pos="0">
                  <a:srgbClr val="A3A101">
                    <a:shade val="40000"/>
                    <a:alpha val="100000"/>
                    <a:satMod val="150000"/>
                    <a:lumMod val="100000"/>
                  </a:srgbClr>
                </a:gs>
                <a:gs pos="100000">
                  <a:srgbClr val="A3A101">
                    <a:tint val="70000"/>
                    <a:shade val="100000"/>
                    <a:alpha val="100000"/>
                    <a:satMod val="200000"/>
                    <a:lumMod val="100000"/>
                  </a:srgbClr>
                </a:gs>
              </a:gsLst>
              <a:lin ang="5400000" scaled="1"/>
            </a:gradFill>
            <a:ln>
              <a:noFill/>
            </a:ln>
            <a:effectLst/>
            <a:scene3d>
              <a:camera prst="orthographicFront">
                <a:rot lat="0" lon="0" rev="0"/>
              </a:camera>
              <a:lightRig rig="twoPt" dir="tl">
                <a:rot lat="0" lon="0" rev="4500000"/>
              </a:lightRig>
            </a:scene3d>
            <a:sp3d>
              <a:bevelT w="63500" h="508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Calibri"/>
                  <a:ea typeface="+mn-ea"/>
                  <a:cs typeface="+mn-cs"/>
                </a:rPr>
                <a:t>Feature</a:t>
              </a:r>
            </a:p>
          </p:txBody>
        </p:sp>
        <p:cxnSp>
          <p:nvCxnSpPr>
            <p:cNvPr id="108" name="Straight Connector 107"/>
            <p:cNvCxnSpPr/>
            <p:nvPr/>
          </p:nvCxnSpPr>
          <p:spPr>
            <a:xfrm>
              <a:off x="1091394" y="3982957"/>
              <a:ext cx="304748" cy="1585"/>
            </a:xfrm>
            <a:prstGeom prst="line">
              <a:avLst/>
            </a:prstGeom>
            <a:noFill/>
            <a:ln w="25400" cap="flat" cmpd="sng" algn="ctr">
              <a:solidFill>
                <a:srgbClr val="663366"/>
              </a:solidFill>
              <a:prstDash val="dot"/>
              <a:round/>
              <a:headEnd type="none" w="med" len="med"/>
              <a:tailEnd type="none" w="med" len="med"/>
            </a:ln>
            <a:effectLst/>
          </p:spPr>
        </p:cxnSp>
      </p:grpSp>
      <p:sp>
        <p:nvSpPr>
          <p:cNvPr id="109" name="Rectangle 108"/>
          <p:cNvSpPr/>
          <p:nvPr/>
        </p:nvSpPr>
        <p:spPr>
          <a:xfrm>
            <a:off x="2902785" y="3159159"/>
            <a:ext cx="1525587" cy="1308100"/>
          </a:xfrm>
          <a:prstGeom prst="rect">
            <a:avLst/>
          </a:prstGeom>
          <a:gradFill rotWithShape="1">
            <a:gsLst>
              <a:gs pos="0">
                <a:srgbClr val="663366">
                  <a:shade val="40000"/>
                  <a:alpha val="100000"/>
                  <a:satMod val="150000"/>
                  <a:lumMod val="100000"/>
                </a:srgbClr>
              </a:gs>
              <a:gs pos="100000">
                <a:srgbClr val="663366">
                  <a:tint val="70000"/>
                  <a:shade val="100000"/>
                  <a:alpha val="100000"/>
                  <a:satMod val="200000"/>
                  <a:lumMod val="100000"/>
                </a:srgbClr>
              </a:gs>
            </a:gsLst>
            <a:lin ang="5400000" scaled="1"/>
          </a:gradFill>
          <a:ln w="12700" cap="flat" cmpd="sng" algn="ctr">
            <a:solidFill>
              <a:srgbClr val="663366">
                <a:shade val="95000"/>
                <a:satMod val="10500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10" name="Rounded Rectangle 109"/>
          <p:cNvSpPr/>
          <p:nvPr/>
        </p:nvSpPr>
        <p:spPr>
          <a:xfrm>
            <a:off x="3003270" y="3958855"/>
            <a:ext cx="1339620" cy="420131"/>
          </a:xfrm>
          <a:prstGeom prst="roundRect">
            <a:avLst/>
          </a:prstGeom>
          <a:solidFill>
            <a:srgbClr val="000090"/>
          </a:solidFill>
          <a:ln>
            <a:noFill/>
          </a:ln>
          <a:effectLst/>
          <a:scene3d>
            <a:camera prst="orthographicFront">
              <a:rot lat="0" lon="0" rev="0"/>
            </a:camera>
            <a:lightRig rig="twoPt" dir="tl">
              <a:rot lat="0" lon="0" rev="4500000"/>
            </a:lightRig>
          </a:scene3d>
          <a:sp3d>
            <a:bevelT w="63500" h="50800"/>
          </a:sp3d>
        </p:spPr>
        <p:txBody>
          <a:bodyPr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ysClr val="window" lastClr="FFFFFF"/>
                </a:solidFill>
                <a:effectLst/>
                <a:uLnTx/>
                <a:uFillTx/>
                <a:latin typeface="Calibri"/>
                <a:ea typeface="+mn-ea"/>
                <a:cs typeface="+mn-cs"/>
              </a:rPr>
              <a:t>Specialized Packet Forwarding Hardware</a:t>
            </a:r>
            <a:endParaRPr kumimoji="0" lang="en-US" sz="800" b="1"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11" name="Rectangle 110"/>
          <p:cNvSpPr/>
          <p:nvPr/>
        </p:nvSpPr>
        <p:spPr>
          <a:xfrm>
            <a:off x="6616700" y="3406753"/>
            <a:ext cx="1525588" cy="1308100"/>
          </a:xfrm>
          <a:prstGeom prst="rect">
            <a:avLst/>
          </a:prstGeom>
          <a:gradFill rotWithShape="1">
            <a:gsLst>
              <a:gs pos="0">
                <a:srgbClr val="663366">
                  <a:shade val="40000"/>
                  <a:alpha val="100000"/>
                  <a:satMod val="150000"/>
                  <a:lumMod val="100000"/>
                </a:srgbClr>
              </a:gs>
              <a:gs pos="100000">
                <a:srgbClr val="663366">
                  <a:tint val="70000"/>
                  <a:shade val="100000"/>
                  <a:alpha val="100000"/>
                  <a:satMod val="200000"/>
                  <a:lumMod val="100000"/>
                </a:srgbClr>
              </a:gs>
            </a:gsLst>
            <a:lin ang="5400000" scaled="1"/>
          </a:gradFill>
          <a:ln w="12700" cap="flat" cmpd="sng" algn="ctr">
            <a:solidFill>
              <a:srgbClr val="663366">
                <a:shade val="95000"/>
                <a:satMod val="10500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12" name="Rounded Rectangle 111"/>
          <p:cNvSpPr/>
          <p:nvPr/>
        </p:nvSpPr>
        <p:spPr>
          <a:xfrm>
            <a:off x="6717510" y="4206695"/>
            <a:ext cx="1339620" cy="420131"/>
          </a:xfrm>
          <a:prstGeom prst="roundRect">
            <a:avLst/>
          </a:prstGeom>
          <a:solidFill>
            <a:srgbClr val="000090"/>
          </a:solidFill>
          <a:ln>
            <a:noFill/>
          </a:ln>
          <a:effectLst/>
          <a:scene3d>
            <a:camera prst="orthographicFront">
              <a:rot lat="0" lon="0" rev="0"/>
            </a:camera>
            <a:lightRig rig="twoPt" dir="tl">
              <a:rot lat="0" lon="0" rev="4500000"/>
            </a:lightRig>
          </a:scene3d>
          <a:sp3d>
            <a:bevelT w="63500" h="50800"/>
          </a:sp3d>
        </p:spPr>
        <p:txBody>
          <a:bodyPr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ysClr val="window" lastClr="FFFFFF"/>
                </a:solidFill>
                <a:effectLst/>
                <a:uLnTx/>
                <a:uFillTx/>
                <a:latin typeface="Calibri"/>
                <a:ea typeface="+mn-ea"/>
                <a:cs typeface="+mn-cs"/>
              </a:rPr>
              <a:t>Specialized Packet Forwarding Hardware</a:t>
            </a:r>
            <a:endParaRPr kumimoji="0" lang="en-US" sz="800" b="1"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13" name="Rectangle 112"/>
          <p:cNvSpPr/>
          <p:nvPr/>
        </p:nvSpPr>
        <p:spPr>
          <a:xfrm>
            <a:off x="2292350" y="5502253"/>
            <a:ext cx="1525588" cy="1309687"/>
          </a:xfrm>
          <a:prstGeom prst="rect">
            <a:avLst/>
          </a:prstGeom>
          <a:gradFill rotWithShape="1">
            <a:gsLst>
              <a:gs pos="0">
                <a:srgbClr val="663366">
                  <a:shade val="40000"/>
                  <a:alpha val="100000"/>
                  <a:satMod val="150000"/>
                  <a:lumMod val="100000"/>
                </a:srgbClr>
              </a:gs>
              <a:gs pos="100000">
                <a:srgbClr val="663366">
                  <a:tint val="70000"/>
                  <a:shade val="100000"/>
                  <a:alpha val="100000"/>
                  <a:satMod val="200000"/>
                  <a:lumMod val="100000"/>
                </a:srgbClr>
              </a:gs>
            </a:gsLst>
            <a:lin ang="5400000" scaled="1"/>
          </a:gradFill>
          <a:ln w="12700" cap="flat" cmpd="sng" algn="ctr">
            <a:solidFill>
              <a:srgbClr val="663366">
                <a:shade val="95000"/>
                <a:satMod val="10500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14" name="Rounded Rectangle 113"/>
          <p:cNvSpPr/>
          <p:nvPr/>
        </p:nvSpPr>
        <p:spPr>
          <a:xfrm>
            <a:off x="2392599" y="6303253"/>
            <a:ext cx="1339620" cy="420131"/>
          </a:xfrm>
          <a:prstGeom prst="roundRect">
            <a:avLst/>
          </a:prstGeom>
          <a:solidFill>
            <a:srgbClr val="000090"/>
          </a:solidFill>
          <a:ln>
            <a:noFill/>
          </a:ln>
          <a:effectLst/>
          <a:scene3d>
            <a:camera prst="orthographicFront">
              <a:rot lat="0" lon="0" rev="0"/>
            </a:camera>
            <a:lightRig rig="twoPt" dir="tl">
              <a:rot lat="0" lon="0" rev="4500000"/>
            </a:lightRig>
          </a:scene3d>
          <a:sp3d>
            <a:bevelT w="63500" h="50800"/>
          </a:sp3d>
        </p:spPr>
        <p:txBody>
          <a:bodyPr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ysClr val="window" lastClr="FFFFFF"/>
                </a:solidFill>
                <a:effectLst/>
                <a:uLnTx/>
                <a:uFillTx/>
                <a:latin typeface="Calibri"/>
                <a:ea typeface="+mn-ea"/>
                <a:cs typeface="+mn-cs"/>
              </a:rPr>
              <a:t>Specialized Packet Forwarding Hardware</a:t>
            </a:r>
            <a:endParaRPr kumimoji="0" lang="en-US" sz="800" b="1"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15" name="Rectangle 114"/>
          <p:cNvSpPr/>
          <p:nvPr/>
        </p:nvSpPr>
        <p:spPr>
          <a:xfrm>
            <a:off x="4421188" y="4627540"/>
            <a:ext cx="1525587" cy="1308100"/>
          </a:xfrm>
          <a:prstGeom prst="rect">
            <a:avLst/>
          </a:prstGeom>
          <a:gradFill rotWithShape="1">
            <a:gsLst>
              <a:gs pos="0">
                <a:srgbClr val="663366">
                  <a:shade val="40000"/>
                  <a:alpha val="100000"/>
                  <a:satMod val="150000"/>
                  <a:lumMod val="100000"/>
                </a:srgbClr>
              </a:gs>
              <a:gs pos="100000">
                <a:srgbClr val="663366">
                  <a:tint val="70000"/>
                  <a:shade val="100000"/>
                  <a:alpha val="100000"/>
                  <a:satMod val="200000"/>
                  <a:lumMod val="100000"/>
                </a:srgbClr>
              </a:gs>
            </a:gsLst>
            <a:lin ang="5400000" scaled="1"/>
          </a:gradFill>
          <a:ln w="12700" cap="flat" cmpd="sng" algn="ctr">
            <a:solidFill>
              <a:srgbClr val="663366">
                <a:shade val="95000"/>
                <a:satMod val="10500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16" name="Rounded Rectangle 115"/>
          <p:cNvSpPr/>
          <p:nvPr/>
        </p:nvSpPr>
        <p:spPr>
          <a:xfrm>
            <a:off x="4521796" y="5427245"/>
            <a:ext cx="1339620" cy="420131"/>
          </a:xfrm>
          <a:prstGeom prst="roundRect">
            <a:avLst/>
          </a:prstGeom>
          <a:solidFill>
            <a:srgbClr val="000090"/>
          </a:solidFill>
          <a:ln>
            <a:noFill/>
          </a:ln>
          <a:effectLst/>
          <a:scene3d>
            <a:camera prst="orthographicFront">
              <a:rot lat="0" lon="0" rev="0"/>
            </a:camera>
            <a:lightRig rig="twoPt" dir="tl">
              <a:rot lat="0" lon="0" rev="4500000"/>
            </a:lightRig>
          </a:scene3d>
          <a:sp3d>
            <a:bevelT w="63500" h="50800"/>
          </a:sp3d>
        </p:spPr>
        <p:txBody>
          <a:bodyPr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ysClr val="window" lastClr="FFFFFF"/>
                </a:solidFill>
                <a:effectLst/>
                <a:uLnTx/>
                <a:uFillTx/>
                <a:latin typeface="Calibri"/>
                <a:ea typeface="+mn-ea"/>
                <a:cs typeface="+mn-cs"/>
              </a:rPr>
              <a:t>Specialized Packet Forwarding Hardware</a:t>
            </a:r>
            <a:endParaRPr kumimoji="0" lang="en-US" sz="800" b="1"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17" name="Rounded Rectangle 116"/>
          <p:cNvSpPr/>
          <p:nvPr/>
        </p:nvSpPr>
        <p:spPr>
          <a:xfrm>
            <a:off x="565829" y="4519411"/>
            <a:ext cx="1339620" cy="353792"/>
          </a:xfrm>
          <a:prstGeom prst="roundRect">
            <a:avLst/>
          </a:prstGeom>
          <a:gradFill rotWithShape="1">
            <a:gsLst>
              <a:gs pos="0">
                <a:srgbClr val="FF0000"/>
              </a:gs>
              <a:gs pos="100000">
                <a:srgbClr val="F7545C"/>
              </a:gs>
            </a:gsLst>
            <a:lin ang="5400000" scaled="1"/>
          </a:gradFill>
          <a:ln>
            <a:noFill/>
          </a:ln>
          <a:effectLst/>
          <a:scene3d>
            <a:camera prst="orthographicFront">
              <a:rot lat="0" lon="0" rev="0"/>
            </a:camera>
            <a:lightRig rig="twoPt" dir="tl">
              <a:rot lat="0" lon="0" rev="4500000"/>
            </a:lightRig>
          </a:scene3d>
          <a:sp3d>
            <a:bevelT w="63500" h="50800"/>
          </a:sp3d>
        </p:spPr>
        <p:txBody>
          <a:bodyPr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FFFFFF"/>
                </a:solidFill>
                <a:effectLst/>
                <a:uLnTx/>
                <a:uFillTx/>
                <a:latin typeface="Calibri"/>
                <a:ea typeface="+mn-ea"/>
                <a:cs typeface="+mn-cs"/>
              </a:rPr>
              <a:t>Specialized Control Plane</a:t>
            </a:r>
            <a:endParaRPr kumimoji="0" lang="en-US" sz="900" b="0" i="0" u="none" strike="noStrike" kern="0" cap="none" spc="0" normalizeH="0" baseline="0" noProof="0" dirty="0">
              <a:ln>
                <a:noFill/>
              </a:ln>
              <a:solidFill>
                <a:srgbClr val="FFFFFF"/>
              </a:solidFill>
              <a:effectLst/>
              <a:uLnTx/>
              <a:uFillTx/>
              <a:latin typeface="Calibri"/>
              <a:ea typeface="+mn-ea"/>
              <a:cs typeface="+mn-cs"/>
            </a:endParaRPr>
          </a:p>
        </p:txBody>
      </p:sp>
      <p:sp>
        <p:nvSpPr>
          <p:cNvPr id="118" name="Rounded Rectangle 117"/>
          <p:cNvSpPr/>
          <p:nvPr/>
        </p:nvSpPr>
        <p:spPr>
          <a:xfrm>
            <a:off x="3003269" y="3591747"/>
            <a:ext cx="1339620" cy="353792"/>
          </a:xfrm>
          <a:prstGeom prst="roundRect">
            <a:avLst/>
          </a:prstGeom>
          <a:gradFill rotWithShape="1">
            <a:gsLst>
              <a:gs pos="0">
                <a:srgbClr val="FF0000"/>
              </a:gs>
              <a:gs pos="100000">
                <a:srgbClr val="F7545C"/>
              </a:gs>
            </a:gsLst>
            <a:lin ang="5400000" scaled="1"/>
          </a:gradFill>
          <a:ln>
            <a:noFill/>
          </a:ln>
          <a:effectLst/>
          <a:scene3d>
            <a:camera prst="orthographicFront">
              <a:rot lat="0" lon="0" rev="0"/>
            </a:camera>
            <a:lightRig rig="twoPt" dir="tl">
              <a:rot lat="0" lon="0" rev="4500000"/>
            </a:lightRig>
          </a:scene3d>
          <a:sp3d>
            <a:bevelT w="63500" h="50800"/>
          </a:sp3d>
        </p:spPr>
        <p:txBody>
          <a:bodyPr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mn-cs"/>
              </a:rPr>
              <a:t>Specialized Control Plane</a:t>
            </a:r>
          </a:p>
        </p:txBody>
      </p:sp>
      <p:sp>
        <p:nvSpPr>
          <p:cNvPr id="119" name="Rounded Rectangle 118"/>
          <p:cNvSpPr/>
          <p:nvPr/>
        </p:nvSpPr>
        <p:spPr>
          <a:xfrm>
            <a:off x="6717509" y="3839587"/>
            <a:ext cx="1339620" cy="353792"/>
          </a:xfrm>
          <a:prstGeom prst="roundRect">
            <a:avLst/>
          </a:prstGeom>
          <a:gradFill rotWithShape="1">
            <a:gsLst>
              <a:gs pos="0">
                <a:srgbClr val="FF0000"/>
              </a:gs>
              <a:gs pos="100000">
                <a:srgbClr val="F7545C"/>
              </a:gs>
            </a:gsLst>
            <a:lin ang="5400000" scaled="1"/>
          </a:gradFill>
          <a:ln>
            <a:noFill/>
          </a:ln>
          <a:effectLst/>
          <a:scene3d>
            <a:camera prst="orthographicFront">
              <a:rot lat="0" lon="0" rev="0"/>
            </a:camera>
            <a:lightRig rig="twoPt" dir="tl">
              <a:rot lat="0" lon="0" rev="4500000"/>
            </a:lightRig>
          </a:scene3d>
          <a:sp3d>
            <a:bevelT w="63500" h="50800"/>
          </a:sp3d>
        </p:spPr>
        <p:txBody>
          <a:bodyPr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mn-cs"/>
              </a:rPr>
              <a:t>Specialized Control Plane</a:t>
            </a:r>
          </a:p>
        </p:txBody>
      </p:sp>
      <p:sp>
        <p:nvSpPr>
          <p:cNvPr id="120" name="Rounded Rectangle 119"/>
          <p:cNvSpPr/>
          <p:nvPr/>
        </p:nvSpPr>
        <p:spPr>
          <a:xfrm>
            <a:off x="2392598" y="5936145"/>
            <a:ext cx="1339620" cy="353792"/>
          </a:xfrm>
          <a:prstGeom prst="roundRect">
            <a:avLst/>
          </a:prstGeom>
          <a:gradFill rotWithShape="1">
            <a:gsLst>
              <a:gs pos="0">
                <a:srgbClr val="FF0000"/>
              </a:gs>
              <a:gs pos="100000">
                <a:srgbClr val="F7545C"/>
              </a:gs>
            </a:gsLst>
            <a:lin ang="5400000" scaled="1"/>
          </a:gradFill>
          <a:ln>
            <a:noFill/>
          </a:ln>
          <a:effectLst/>
          <a:scene3d>
            <a:camera prst="orthographicFront">
              <a:rot lat="0" lon="0" rev="0"/>
            </a:camera>
            <a:lightRig rig="twoPt" dir="tl">
              <a:rot lat="0" lon="0" rev="4500000"/>
            </a:lightRig>
          </a:scene3d>
          <a:sp3d>
            <a:bevelT w="63500" h="50800"/>
          </a:sp3d>
        </p:spPr>
        <p:txBody>
          <a:bodyPr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mn-cs"/>
              </a:rPr>
              <a:t>Specialized Control Plane</a:t>
            </a:r>
          </a:p>
        </p:txBody>
      </p:sp>
      <p:sp>
        <p:nvSpPr>
          <p:cNvPr id="121" name="Rounded Rectangle 120"/>
          <p:cNvSpPr/>
          <p:nvPr/>
        </p:nvSpPr>
        <p:spPr>
          <a:xfrm>
            <a:off x="4521795" y="5060137"/>
            <a:ext cx="1339620" cy="353792"/>
          </a:xfrm>
          <a:prstGeom prst="roundRect">
            <a:avLst/>
          </a:prstGeom>
          <a:gradFill rotWithShape="1">
            <a:gsLst>
              <a:gs pos="0">
                <a:srgbClr val="FF0000"/>
              </a:gs>
              <a:gs pos="100000">
                <a:srgbClr val="F7545C"/>
              </a:gs>
            </a:gsLst>
            <a:lin ang="5400000" scaled="1"/>
          </a:gradFill>
          <a:ln>
            <a:noFill/>
          </a:ln>
          <a:effectLst/>
          <a:scene3d>
            <a:camera prst="orthographicFront">
              <a:rot lat="0" lon="0" rev="0"/>
            </a:camera>
            <a:lightRig rig="twoPt" dir="tl">
              <a:rot lat="0" lon="0" rev="4500000"/>
            </a:lightRig>
          </a:scene3d>
          <a:sp3d>
            <a:bevelT w="63500" h="50800"/>
          </a:sp3d>
        </p:spPr>
        <p:txBody>
          <a:bodyPr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mn-cs"/>
              </a:rPr>
              <a:t>Specialized Control Plane</a:t>
            </a:r>
          </a:p>
        </p:txBody>
      </p:sp>
      <p:cxnSp>
        <p:nvCxnSpPr>
          <p:cNvPr id="122" name="Straight Connector 121"/>
          <p:cNvCxnSpPr>
            <a:stCxn id="103" idx="3"/>
            <a:endCxn id="109" idx="2"/>
          </p:cNvCxnSpPr>
          <p:nvPr/>
        </p:nvCxnSpPr>
        <p:spPr>
          <a:xfrm flipV="1">
            <a:off x="1990725" y="4467259"/>
            <a:ext cx="1674854" cy="273788"/>
          </a:xfrm>
          <a:prstGeom prst="line">
            <a:avLst/>
          </a:prstGeom>
          <a:noFill/>
          <a:ln w="25400" cap="flat" cmpd="sng" algn="ctr">
            <a:solidFill>
              <a:srgbClr val="663366"/>
            </a:solidFill>
            <a:prstDash val="solid"/>
          </a:ln>
          <a:effectLst/>
        </p:spPr>
      </p:cxnSp>
      <p:cxnSp>
        <p:nvCxnSpPr>
          <p:cNvPr id="123" name="Straight Connector 122"/>
          <p:cNvCxnSpPr>
            <a:stCxn id="109" idx="3"/>
            <a:endCxn id="115" idx="0"/>
          </p:cNvCxnSpPr>
          <p:nvPr/>
        </p:nvCxnSpPr>
        <p:spPr>
          <a:xfrm>
            <a:off x="4428372" y="3813209"/>
            <a:ext cx="755610" cy="814331"/>
          </a:xfrm>
          <a:prstGeom prst="line">
            <a:avLst/>
          </a:prstGeom>
          <a:noFill/>
          <a:ln w="25400" cap="flat" cmpd="sng" algn="ctr">
            <a:solidFill>
              <a:srgbClr val="663366"/>
            </a:solidFill>
            <a:prstDash val="solid"/>
          </a:ln>
          <a:effectLst/>
        </p:spPr>
      </p:cxnSp>
      <p:cxnSp>
        <p:nvCxnSpPr>
          <p:cNvPr id="124" name="Straight Connector 123"/>
          <p:cNvCxnSpPr>
            <a:stCxn id="113" idx="0"/>
            <a:endCxn id="115" idx="1"/>
          </p:cNvCxnSpPr>
          <p:nvPr/>
        </p:nvCxnSpPr>
        <p:spPr>
          <a:xfrm rot="5400000" flipH="1" flipV="1">
            <a:off x="3627437" y="4708503"/>
            <a:ext cx="220663" cy="1366838"/>
          </a:xfrm>
          <a:prstGeom prst="line">
            <a:avLst/>
          </a:prstGeom>
          <a:noFill/>
          <a:ln w="25400" cap="flat" cmpd="sng" algn="ctr">
            <a:solidFill>
              <a:srgbClr val="663366"/>
            </a:solidFill>
            <a:prstDash val="solid"/>
          </a:ln>
          <a:effectLst/>
        </p:spPr>
      </p:cxnSp>
      <p:cxnSp>
        <p:nvCxnSpPr>
          <p:cNvPr id="125" name="Straight Connector 124"/>
          <p:cNvCxnSpPr>
            <a:stCxn id="103" idx="2"/>
            <a:endCxn id="113" idx="1"/>
          </p:cNvCxnSpPr>
          <p:nvPr/>
        </p:nvCxnSpPr>
        <p:spPr>
          <a:xfrm rot="16200000" flipH="1">
            <a:off x="1378744" y="5244284"/>
            <a:ext cx="762000" cy="1065212"/>
          </a:xfrm>
          <a:prstGeom prst="line">
            <a:avLst/>
          </a:prstGeom>
          <a:noFill/>
          <a:ln w="25400" cap="flat" cmpd="sng" algn="ctr">
            <a:solidFill>
              <a:srgbClr val="663366"/>
            </a:solidFill>
            <a:prstDash val="solid"/>
          </a:ln>
          <a:effectLst/>
        </p:spPr>
      </p:cxnSp>
      <p:cxnSp>
        <p:nvCxnSpPr>
          <p:cNvPr id="126" name="Straight Connector 125"/>
          <p:cNvCxnSpPr>
            <a:stCxn id="115" idx="3"/>
            <a:endCxn id="111" idx="2"/>
          </p:cNvCxnSpPr>
          <p:nvPr/>
        </p:nvCxnSpPr>
        <p:spPr>
          <a:xfrm flipV="1">
            <a:off x="5946775" y="4714853"/>
            <a:ext cx="1433513" cy="566737"/>
          </a:xfrm>
          <a:prstGeom prst="line">
            <a:avLst/>
          </a:prstGeom>
          <a:noFill/>
          <a:ln w="25400" cap="flat" cmpd="sng" algn="ctr">
            <a:solidFill>
              <a:srgbClr val="663366"/>
            </a:solidFill>
            <a:prstDash val="solid"/>
          </a:ln>
          <a:effectLst/>
        </p:spPr>
      </p:cxnSp>
      <p:grpSp>
        <p:nvGrpSpPr>
          <p:cNvPr id="127" name="Group 54"/>
          <p:cNvGrpSpPr>
            <a:grpSpLocks/>
          </p:cNvGrpSpPr>
          <p:nvPr/>
        </p:nvGrpSpPr>
        <p:grpSpPr bwMode="auto">
          <a:xfrm>
            <a:off x="2994860" y="3221072"/>
            <a:ext cx="1340263" cy="344487"/>
            <a:chOff x="558086" y="3810293"/>
            <a:chExt cx="1340033" cy="343744"/>
          </a:xfrm>
        </p:grpSpPr>
        <p:sp>
          <p:nvSpPr>
            <p:cNvPr id="128" name="Rounded Rectangle 127"/>
            <p:cNvSpPr/>
            <p:nvPr/>
          </p:nvSpPr>
          <p:spPr>
            <a:xfrm>
              <a:off x="558086" y="3810293"/>
              <a:ext cx="533308" cy="343744"/>
            </a:xfrm>
            <a:prstGeom prst="roundRect">
              <a:avLst/>
            </a:prstGeom>
            <a:gradFill rotWithShape="1">
              <a:gsLst>
                <a:gs pos="0">
                  <a:srgbClr val="A3A101">
                    <a:shade val="40000"/>
                    <a:alpha val="100000"/>
                    <a:satMod val="150000"/>
                    <a:lumMod val="100000"/>
                  </a:srgbClr>
                </a:gs>
                <a:gs pos="100000">
                  <a:srgbClr val="A3A101">
                    <a:tint val="70000"/>
                    <a:shade val="100000"/>
                    <a:alpha val="100000"/>
                    <a:satMod val="200000"/>
                    <a:lumMod val="100000"/>
                  </a:srgbClr>
                </a:gs>
              </a:gsLst>
              <a:lin ang="5400000" scaled="1"/>
            </a:gradFill>
            <a:ln>
              <a:noFill/>
            </a:ln>
            <a:effectLst/>
            <a:scene3d>
              <a:camera prst="orthographicFront">
                <a:rot lat="0" lon="0" rev="0"/>
              </a:camera>
              <a:lightRig rig="twoPt" dir="tl">
                <a:rot lat="0" lon="0" rev="4500000"/>
              </a:lightRig>
            </a:scene3d>
            <a:sp3d>
              <a:bevelT w="63500" h="508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Calibri"/>
                  <a:ea typeface="+mn-ea"/>
                  <a:cs typeface="+mn-cs"/>
                </a:rPr>
                <a:t>Feature</a:t>
              </a:r>
            </a:p>
          </p:txBody>
        </p:sp>
        <p:sp>
          <p:nvSpPr>
            <p:cNvPr id="129" name="Rounded Rectangle 128"/>
            <p:cNvSpPr/>
            <p:nvPr/>
          </p:nvSpPr>
          <p:spPr>
            <a:xfrm>
              <a:off x="1365410" y="3810293"/>
              <a:ext cx="532709" cy="343744"/>
            </a:xfrm>
            <a:prstGeom prst="roundRect">
              <a:avLst/>
            </a:prstGeom>
            <a:gradFill rotWithShape="1">
              <a:gsLst>
                <a:gs pos="0">
                  <a:srgbClr val="A3A101">
                    <a:shade val="40000"/>
                    <a:alpha val="100000"/>
                    <a:satMod val="150000"/>
                    <a:lumMod val="100000"/>
                  </a:srgbClr>
                </a:gs>
                <a:gs pos="100000">
                  <a:srgbClr val="A3A101">
                    <a:tint val="70000"/>
                    <a:shade val="100000"/>
                    <a:alpha val="100000"/>
                    <a:satMod val="200000"/>
                    <a:lumMod val="100000"/>
                  </a:srgbClr>
                </a:gs>
              </a:gsLst>
              <a:lin ang="5400000" scaled="1"/>
            </a:gradFill>
            <a:ln>
              <a:noFill/>
            </a:ln>
            <a:effectLst/>
            <a:scene3d>
              <a:camera prst="orthographicFront">
                <a:rot lat="0" lon="0" rev="0"/>
              </a:camera>
              <a:lightRig rig="twoPt" dir="tl">
                <a:rot lat="0" lon="0" rev="4500000"/>
              </a:lightRig>
            </a:scene3d>
            <a:sp3d>
              <a:bevelT w="63500" h="508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Calibri"/>
                  <a:ea typeface="+mn-ea"/>
                  <a:cs typeface="+mn-cs"/>
                </a:rPr>
                <a:t>Feature</a:t>
              </a:r>
            </a:p>
          </p:txBody>
        </p:sp>
        <p:cxnSp>
          <p:nvCxnSpPr>
            <p:cNvPr id="130" name="Straight Connector 129"/>
            <p:cNvCxnSpPr/>
            <p:nvPr/>
          </p:nvCxnSpPr>
          <p:spPr>
            <a:xfrm>
              <a:off x="1091394" y="3982957"/>
              <a:ext cx="304748" cy="1585"/>
            </a:xfrm>
            <a:prstGeom prst="line">
              <a:avLst/>
            </a:prstGeom>
            <a:noFill/>
            <a:ln w="25400" cap="flat" cmpd="sng" algn="ctr">
              <a:solidFill>
                <a:srgbClr val="663366"/>
              </a:solidFill>
              <a:prstDash val="dot"/>
              <a:round/>
              <a:headEnd type="none" w="med" len="med"/>
              <a:tailEnd type="none" w="med" len="med"/>
            </a:ln>
            <a:effectLst/>
          </p:spPr>
        </p:cxnSp>
      </p:grpSp>
      <p:grpSp>
        <p:nvGrpSpPr>
          <p:cNvPr id="131" name="Group 54"/>
          <p:cNvGrpSpPr>
            <a:grpSpLocks/>
          </p:cNvGrpSpPr>
          <p:nvPr/>
        </p:nvGrpSpPr>
        <p:grpSpPr bwMode="auto">
          <a:xfrm>
            <a:off x="4513263" y="4687865"/>
            <a:ext cx="1340336" cy="344488"/>
            <a:chOff x="558086" y="3810293"/>
            <a:chExt cx="1340106" cy="343744"/>
          </a:xfrm>
        </p:grpSpPr>
        <p:sp>
          <p:nvSpPr>
            <p:cNvPr id="132" name="Rounded Rectangle 131"/>
            <p:cNvSpPr/>
            <p:nvPr/>
          </p:nvSpPr>
          <p:spPr>
            <a:xfrm>
              <a:off x="558086" y="3810293"/>
              <a:ext cx="533308" cy="343744"/>
            </a:xfrm>
            <a:prstGeom prst="roundRect">
              <a:avLst/>
            </a:prstGeom>
            <a:gradFill rotWithShape="1">
              <a:gsLst>
                <a:gs pos="0">
                  <a:srgbClr val="A3A101">
                    <a:shade val="40000"/>
                    <a:alpha val="100000"/>
                    <a:satMod val="150000"/>
                    <a:lumMod val="100000"/>
                  </a:srgbClr>
                </a:gs>
                <a:gs pos="100000">
                  <a:srgbClr val="A3A101">
                    <a:tint val="70000"/>
                    <a:shade val="100000"/>
                    <a:alpha val="100000"/>
                    <a:satMod val="200000"/>
                    <a:lumMod val="100000"/>
                  </a:srgbClr>
                </a:gs>
              </a:gsLst>
              <a:lin ang="5400000" scaled="1"/>
            </a:gradFill>
            <a:ln>
              <a:noFill/>
            </a:ln>
            <a:effectLst/>
            <a:scene3d>
              <a:camera prst="orthographicFront">
                <a:rot lat="0" lon="0" rev="0"/>
              </a:camera>
              <a:lightRig rig="twoPt" dir="tl">
                <a:rot lat="0" lon="0" rev="4500000"/>
              </a:lightRig>
            </a:scene3d>
            <a:sp3d>
              <a:bevelT w="63500" h="508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Calibri"/>
                  <a:ea typeface="+mn-ea"/>
                  <a:cs typeface="+mn-cs"/>
                </a:rPr>
                <a:t>Feature</a:t>
              </a:r>
            </a:p>
          </p:txBody>
        </p:sp>
        <p:sp>
          <p:nvSpPr>
            <p:cNvPr id="133" name="Rounded Rectangle 132"/>
            <p:cNvSpPr/>
            <p:nvPr/>
          </p:nvSpPr>
          <p:spPr>
            <a:xfrm>
              <a:off x="1365484" y="3810293"/>
              <a:ext cx="532708" cy="343744"/>
            </a:xfrm>
            <a:prstGeom prst="roundRect">
              <a:avLst/>
            </a:prstGeom>
            <a:gradFill rotWithShape="1">
              <a:gsLst>
                <a:gs pos="0">
                  <a:srgbClr val="A3A101">
                    <a:shade val="40000"/>
                    <a:alpha val="100000"/>
                    <a:satMod val="150000"/>
                    <a:lumMod val="100000"/>
                  </a:srgbClr>
                </a:gs>
                <a:gs pos="100000">
                  <a:srgbClr val="A3A101">
                    <a:tint val="70000"/>
                    <a:shade val="100000"/>
                    <a:alpha val="100000"/>
                    <a:satMod val="200000"/>
                    <a:lumMod val="100000"/>
                  </a:srgbClr>
                </a:gs>
              </a:gsLst>
              <a:lin ang="5400000" scaled="1"/>
            </a:gradFill>
            <a:ln>
              <a:noFill/>
            </a:ln>
            <a:effectLst/>
            <a:scene3d>
              <a:camera prst="orthographicFront">
                <a:rot lat="0" lon="0" rev="0"/>
              </a:camera>
              <a:lightRig rig="twoPt" dir="tl">
                <a:rot lat="0" lon="0" rev="4500000"/>
              </a:lightRig>
            </a:scene3d>
            <a:sp3d>
              <a:bevelT w="63500" h="508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Calibri"/>
                  <a:ea typeface="+mn-ea"/>
                  <a:cs typeface="+mn-cs"/>
                </a:rPr>
                <a:t>Feature</a:t>
              </a:r>
            </a:p>
          </p:txBody>
        </p:sp>
        <p:cxnSp>
          <p:nvCxnSpPr>
            <p:cNvPr id="134" name="Straight Connector 133"/>
            <p:cNvCxnSpPr/>
            <p:nvPr/>
          </p:nvCxnSpPr>
          <p:spPr>
            <a:xfrm>
              <a:off x="1091394" y="3982957"/>
              <a:ext cx="304748" cy="1584"/>
            </a:xfrm>
            <a:prstGeom prst="line">
              <a:avLst/>
            </a:prstGeom>
            <a:noFill/>
            <a:ln w="25400" cap="flat" cmpd="sng" algn="ctr">
              <a:solidFill>
                <a:srgbClr val="663366"/>
              </a:solidFill>
              <a:prstDash val="dot"/>
              <a:round/>
              <a:headEnd type="none" w="med" len="med"/>
              <a:tailEnd type="none" w="med" len="med"/>
            </a:ln>
            <a:effectLst/>
          </p:spPr>
        </p:cxnSp>
      </p:grpSp>
      <p:grpSp>
        <p:nvGrpSpPr>
          <p:cNvPr id="135" name="Group 54"/>
          <p:cNvGrpSpPr>
            <a:grpSpLocks/>
          </p:cNvGrpSpPr>
          <p:nvPr/>
        </p:nvGrpSpPr>
        <p:grpSpPr bwMode="auto">
          <a:xfrm>
            <a:off x="2384425" y="5559403"/>
            <a:ext cx="1337975" cy="344487"/>
            <a:chOff x="558086" y="3810293"/>
            <a:chExt cx="1337746" cy="343744"/>
          </a:xfrm>
        </p:grpSpPr>
        <p:sp>
          <p:nvSpPr>
            <p:cNvPr id="136" name="Rounded Rectangle 135"/>
            <p:cNvSpPr/>
            <p:nvPr/>
          </p:nvSpPr>
          <p:spPr>
            <a:xfrm>
              <a:off x="558086" y="3810293"/>
              <a:ext cx="533308" cy="343744"/>
            </a:xfrm>
            <a:prstGeom prst="roundRect">
              <a:avLst/>
            </a:prstGeom>
            <a:gradFill rotWithShape="1">
              <a:gsLst>
                <a:gs pos="0">
                  <a:srgbClr val="A3A101">
                    <a:shade val="40000"/>
                    <a:alpha val="100000"/>
                    <a:satMod val="150000"/>
                    <a:lumMod val="100000"/>
                  </a:srgbClr>
                </a:gs>
                <a:gs pos="100000">
                  <a:srgbClr val="A3A101">
                    <a:tint val="70000"/>
                    <a:shade val="100000"/>
                    <a:alpha val="100000"/>
                    <a:satMod val="200000"/>
                    <a:lumMod val="100000"/>
                  </a:srgbClr>
                </a:gs>
              </a:gsLst>
              <a:lin ang="5400000" scaled="1"/>
            </a:gradFill>
            <a:ln>
              <a:noFill/>
            </a:ln>
            <a:effectLst/>
            <a:scene3d>
              <a:camera prst="orthographicFront">
                <a:rot lat="0" lon="0" rev="0"/>
              </a:camera>
              <a:lightRig rig="twoPt" dir="tl">
                <a:rot lat="0" lon="0" rev="4500000"/>
              </a:lightRig>
            </a:scene3d>
            <a:sp3d>
              <a:bevelT w="63500" h="508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Calibri"/>
                  <a:ea typeface="+mn-ea"/>
                  <a:cs typeface="+mn-cs"/>
                </a:rPr>
                <a:t>Feature</a:t>
              </a:r>
            </a:p>
          </p:txBody>
        </p:sp>
        <p:sp>
          <p:nvSpPr>
            <p:cNvPr id="137" name="Rounded Rectangle 136"/>
            <p:cNvSpPr/>
            <p:nvPr/>
          </p:nvSpPr>
          <p:spPr>
            <a:xfrm>
              <a:off x="1363123" y="3810293"/>
              <a:ext cx="532709" cy="343744"/>
            </a:xfrm>
            <a:prstGeom prst="roundRect">
              <a:avLst/>
            </a:prstGeom>
            <a:gradFill rotWithShape="1">
              <a:gsLst>
                <a:gs pos="0">
                  <a:srgbClr val="A3A101">
                    <a:shade val="40000"/>
                    <a:alpha val="100000"/>
                    <a:satMod val="150000"/>
                    <a:lumMod val="100000"/>
                  </a:srgbClr>
                </a:gs>
                <a:gs pos="100000">
                  <a:srgbClr val="A3A101">
                    <a:tint val="70000"/>
                    <a:shade val="100000"/>
                    <a:alpha val="100000"/>
                    <a:satMod val="200000"/>
                    <a:lumMod val="100000"/>
                  </a:srgbClr>
                </a:gs>
              </a:gsLst>
              <a:lin ang="5400000" scaled="1"/>
            </a:gradFill>
            <a:ln>
              <a:noFill/>
            </a:ln>
            <a:effectLst/>
            <a:scene3d>
              <a:camera prst="orthographicFront">
                <a:rot lat="0" lon="0" rev="0"/>
              </a:camera>
              <a:lightRig rig="twoPt" dir="tl">
                <a:rot lat="0" lon="0" rev="4500000"/>
              </a:lightRig>
            </a:scene3d>
            <a:sp3d>
              <a:bevelT w="63500" h="508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Calibri"/>
                  <a:ea typeface="+mn-ea"/>
                  <a:cs typeface="+mn-cs"/>
                </a:rPr>
                <a:t>Feature</a:t>
              </a:r>
            </a:p>
          </p:txBody>
        </p:sp>
        <p:cxnSp>
          <p:nvCxnSpPr>
            <p:cNvPr id="138" name="Straight Connector 137"/>
            <p:cNvCxnSpPr/>
            <p:nvPr/>
          </p:nvCxnSpPr>
          <p:spPr>
            <a:xfrm>
              <a:off x="1091394" y="3982957"/>
              <a:ext cx="304748" cy="1585"/>
            </a:xfrm>
            <a:prstGeom prst="line">
              <a:avLst/>
            </a:prstGeom>
            <a:noFill/>
            <a:ln w="25400" cap="flat" cmpd="sng" algn="ctr">
              <a:solidFill>
                <a:srgbClr val="663366"/>
              </a:solidFill>
              <a:prstDash val="dot"/>
              <a:round/>
              <a:headEnd type="none" w="med" len="med"/>
              <a:tailEnd type="none" w="med" len="med"/>
            </a:ln>
            <a:effectLst/>
          </p:spPr>
        </p:cxnSp>
      </p:grpSp>
      <p:grpSp>
        <p:nvGrpSpPr>
          <p:cNvPr id="139" name="Group 54"/>
          <p:cNvGrpSpPr>
            <a:grpSpLocks/>
          </p:cNvGrpSpPr>
          <p:nvPr/>
        </p:nvGrpSpPr>
        <p:grpSpPr bwMode="auto">
          <a:xfrm>
            <a:off x="6716713" y="3457553"/>
            <a:ext cx="1340087" cy="344487"/>
            <a:chOff x="558086" y="3810293"/>
            <a:chExt cx="1339858" cy="343744"/>
          </a:xfrm>
        </p:grpSpPr>
        <p:sp>
          <p:nvSpPr>
            <p:cNvPr id="140" name="Rounded Rectangle 139"/>
            <p:cNvSpPr/>
            <p:nvPr/>
          </p:nvSpPr>
          <p:spPr>
            <a:xfrm>
              <a:off x="558086" y="3810293"/>
              <a:ext cx="533308" cy="343744"/>
            </a:xfrm>
            <a:prstGeom prst="roundRect">
              <a:avLst/>
            </a:prstGeom>
            <a:gradFill rotWithShape="1">
              <a:gsLst>
                <a:gs pos="0">
                  <a:srgbClr val="A3A101">
                    <a:shade val="40000"/>
                    <a:alpha val="100000"/>
                    <a:satMod val="150000"/>
                    <a:lumMod val="100000"/>
                  </a:srgbClr>
                </a:gs>
                <a:gs pos="100000">
                  <a:srgbClr val="A3A101">
                    <a:tint val="70000"/>
                    <a:shade val="100000"/>
                    <a:alpha val="100000"/>
                    <a:satMod val="200000"/>
                    <a:lumMod val="100000"/>
                  </a:srgbClr>
                </a:gs>
              </a:gsLst>
              <a:lin ang="5400000" scaled="1"/>
            </a:gradFill>
            <a:ln>
              <a:noFill/>
            </a:ln>
            <a:effectLst/>
            <a:scene3d>
              <a:camera prst="orthographicFront">
                <a:rot lat="0" lon="0" rev="0"/>
              </a:camera>
              <a:lightRig rig="twoPt" dir="tl">
                <a:rot lat="0" lon="0" rev="4500000"/>
              </a:lightRig>
            </a:scene3d>
            <a:sp3d>
              <a:bevelT w="63500" h="508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Calibri"/>
                  <a:ea typeface="+mn-ea"/>
                  <a:cs typeface="+mn-cs"/>
                </a:rPr>
                <a:t>Feature</a:t>
              </a:r>
            </a:p>
          </p:txBody>
        </p:sp>
        <p:sp>
          <p:nvSpPr>
            <p:cNvPr id="141" name="Rounded Rectangle 140"/>
            <p:cNvSpPr/>
            <p:nvPr/>
          </p:nvSpPr>
          <p:spPr>
            <a:xfrm>
              <a:off x="1365235" y="3810293"/>
              <a:ext cx="532709" cy="343744"/>
            </a:xfrm>
            <a:prstGeom prst="roundRect">
              <a:avLst/>
            </a:prstGeom>
            <a:gradFill rotWithShape="1">
              <a:gsLst>
                <a:gs pos="0">
                  <a:srgbClr val="A3A101">
                    <a:shade val="40000"/>
                    <a:alpha val="100000"/>
                    <a:satMod val="150000"/>
                    <a:lumMod val="100000"/>
                  </a:srgbClr>
                </a:gs>
                <a:gs pos="100000">
                  <a:srgbClr val="A3A101">
                    <a:tint val="70000"/>
                    <a:shade val="100000"/>
                    <a:alpha val="100000"/>
                    <a:satMod val="200000"/>
                    <a:lumMod val="100000"/>
                  </a:srgbClr>
                </a:gs>
              </a:gsLst>
              <a:lin ang="5400000" scaled="1"/>
            </a:gradFill>
            <a:ln>
              <a:noFill/>
            </a:ln>
            <a:effectLst/>
            <a:scene3d>
              <a:camera prst="orthographicFront">
                <a:rot lat="0" lon="0" rev="0"/>
              </a:camera>
              <a:lightRig rig="twoPt" dir="tl">
                <a:rot lat="0" lon="0" rev="4500000"/>
              </a:lightRig>
            </a:scene3d>
            <a:sp3d>
              <a:bevelT w="63500" h="508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Calibri"/>
                  <a:ea typeface="+mn-ea"/>
                  <a:cs typeface="+mn-cs"/>
                </a:rPr>
                <a:t>Feature</a:t>
              </a:r>
            </a:p>
          </p:txBody>
        </p:sp>
        <p:cxnSp>
          <p:nvCxnSpPr>
            <p:cNvPr id="142" name="Straight Connector 141"/>
            <p:cNvCxnSpPr/>
            <p:nvPr/>
          </p:nvCxnSpPr>
          <p:spPr>
            <a:xfrm>
              <a:off x="1091394" y="3982957"/>
              <a:ext cx="304748" cy="1585"/>
            </a:xfrm>
            <a:prstGeom prst="line">
              <a:avLst/>
            </a:prstGeom>
            <a:noFill/>
            <a:ln w="25400" cap="flat" cmpd="sng" algn="ctr">
              <a:solidFill>
                <a:srgbClr val="663366"/>
              </a:solidFill>
              <a:prstDash val="dot"/>
              <a:round/>
              <a:headEnd type="none" w="med" len="med"/>
              <a:tailEnd type="none" w="med" len="med"/>
            </a:ln>
            <a:effectLst/>
          </p:spPr>
        </p:cxnSp>
      </p:grpSp>
      <p:sp>
        <p:nvSpPr>
          <p:cNvPr id="21538" name="Footer Placeholder 21537"/>
          <p:cNvSpPr>
            <a:spLocks noGrp="1"/>
          </p:cNvSpPr>
          <p:nvPr>
            <p:ph type="ftr" sz="quarter" idx="11"/>
          </p:nvPr>
        </p:nvSpPr>
        <p:spPr/>
        <p:txBody>
          <a:bodyPr/>
          <a:lstStyle/>
          <a:p>
            <a:r>
              <a:rPr lang="en-US" smtClean="0"/>
              <a:t>Université catholique de Louvain</a:t>
            </a:r>
            <a:endParaRPr lang="en-GB" dirty="0"/>
          </a:p>
        </p:txBody>
      </p:sp>
      <p:sp>
        <p:nvSpPr>
          <p:cNvPr id="21539" name="Slide Number Placeholder 21538"/>
          <p:cNvSpPr>
            <a:spLocks noGrp="1"/>
          </p:cNvSpPr>
          <p:nvPr>
            <p:ph type="sldNum" sz="quarter" idx="10"/>
          </p:nvPr>
        </p:nvSpPr>
        <p:spPr/>
        <p:txBody>
          <a:bodyPr/>
          <a:lstStyle/>
          <a:p>
            <a:fld id="{103F590D-1EE3-4679-BAB2-47D8C4772F51}" type="slidenum">
              <a:rPr lang="en-GB" smtClean="0"/>
              <a:pPr/>
              <a:t>30</a:t>
            </a:fld>
            <a:endParaRPr lang="en-GB"/>
          </a:p>
        </p:txBody>
      </p:sp>
    </p:spTree>
    <p:extLst>
      <p:ext uri="{BB962C8B-B14F-4D97-AF65-F5344CB8AC3E}">
        <p14:creationId xmlns:p14="http://schemas.microsoft.com/office/powerpoint/2010/main" val="46936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Policies</a:t>
            </a:r>
            <a:endParaRPr lang="en-US" dirty="0"/>
          </a:p>
        </p:txBody>
      </p:sp>
      <p:sp>
        <p:nvSpPr>
          <p:cNvPr id="3" name="Content Placeholder 2"/>
          <p:cNvSpPr>
            <a:spLocks noGrp="1"/>
          </p:cNvSpPr>
          <p:nvPr>
            <p:ph idx="1"/>
          </p:nvPr>
        </p:nvSpPr>
        <p:spPr/>
        <p:txBody>
          <a:bodyPr/>
          <a:lstStyle/>
          <a:p>
            <a:r>
              <a:rPr lang="en-US" dirty="0" smtClean="0"/>
              <a:t>Access control: </a:t>
            </a:r>
            <a:r>
              <a:rPr lang="en-US" dirty="0"/>
              <a:t>r</a:t>
            </a:r>
            <a:r>
              <a:rPr lang="en-US" dirty="0" smtClean="0"/>
              <a:t>eachability</a:t>
            </a:r>
          </a:p>
          <a:p>
            <a:pPr lvl="1"/>
            <a:r>
              <a:rPr lang="en-US" dirty="0" smtClean="0"/>
              <a:t>Alice can not send packets to Bob</a:t>
            </a:r>
          </a:p>
          <a:p>
            <a:pPr marL="0" indent="0">
              <a:buNone/>
            </a:pPr>
            <a:endParaRPr lang="en-US" dirty="0"/>
          </a:p>
          <a:p>
            <a:endParaRPr lang="en-US" dirty="0" smtClean="0"/>
          </a:p>
          <a:p>
            <a:endParaRPr lang="en-US" dirty="0"/>
          </a:p>
          <a:p>
            <a:r>
              <a:rPr lang="en-US" dirty="0" smtClean="0"/>
              <a:t>Application </a:t>
            </a:r>
            <a:r>
              <a:rPr lang="en-US" dirty="0" smtClean="0"/>
              <a:t>classification</a:t>
            </a:r>
          </a:p>
          <a:p>
            <a:pPr lvl="1"/>
            <a:r>
              <a:rPr lang="en-US" dirty="0" smtClean="0"/>
              <a:t>Place video traffic in the gold queue</a:t>
            </a:r>
            <a:endParaRPr lang="en-US" dirty="0"/>
          </a:p>
        </p:txBody>
      </p:sp>
      <p:pic>
        <p:nvPicPr>
          <p:cNvPr id="5" name="Picture 3" descr="C:\Documents and Settings\Theophilus Benson\Local Settings\Temporary Internet Files\Content.IE5\75PX19WK\MC900434874[1].png"/>
          <p:cNvPicPr>
            <a:picLocks noChangeAspect="1" noChangeArrowheads="1"/>
          </p:cNvPicPr>
          <p:nvPr/>
        </p:nvPicPr>
        <p:blipFill>
          <a:blip r:embed="rId3" cstate="print"/>
          <a:srcRect/>
          <a:stretch>
            <a:fillRect/>
          </a:stretch>
        </p:blipFill>
        <p:spPr bwMode="auto">
          <a:xfrm flipH="1">
            <a:off x="1793539" y="2762039"/>
            <a:ext cx="489327" cy="617765"/>
          </a:xfrm>
          <a:prstGeom prst="rect">
            <a:avLst/>
          </a:prstGeom>
          <a:noFill/>
        </p:spPr>
      </p:pic>
      <p:cxnSp>
        <p:nvCxnSpPr>
          <p:cNvPr id="6" name="Straight Connector 5"/>
          <p:cNvCxnSpPr>
            <a:stCxn id="5" idx="1"/>
            <a:endCxn id="7" idx="1"/>
          </p:cNvCxnSpPr>
          <p:nvPr/>
        </p:nvCxnSpPr>
        <p:spPr>
          <a:xfrm>
            <a:off x="2282865" y="3070921"/>
            <a:ext cx="2228389"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7" name="Picture 5" descr="C:\Users\Tbenson\AppData\Local\Microsoft\Windows\Temporary Internet Files\Content.IE5\WU2JKTUO\MC900433942[1].png"/>
          <p:cNvPicPr>
            <a:picLocks noChangeAspect="1" noChangeArrowheads="1"/>
          </p:cNvPicPr>
          <p:nvPr/>
        </p:nvPicPr>
        <p:blipFill>
          <a:blip r:embed="rId4" cstate="print"/>
          <a:srcRect/>
          <a:stretch>
            <a:fillRect/>
          </a:stretch>
        </p:blipFill>
        <p:spPr bwMode="auto">
          <a:xfrm>
            <a:off x="4511255" y="2723939"/>
            <a:ext cx="618129" cy="693965"/>
          </a:xfrm>
          <a:prstGeom prst="rect">
            <a:avLst/>
          </a:prstGeom>
          <a:noFill/>
        </p:spPr>
      </p:pic>
      <p:sp>
        <p:nvSpPr>
          <p:cNvPr id="98" name="TextBox 97"/>
          <p:cNvSpPr txBox="1"/>
          <p:nvPr/>
        </p:nvSpPr>
        <p:spPr>
          <a:xfrm>
            <a:off x="3492362" y="5108325"/>
            <a:ext cx="184666" cy="369332"/>
          </a:xfrm>
          <a:prstGeom prst="rect">
            <a:avLst/>
          </a:prstGeom>
          <a:noFill/>
        </p:spPr>
        <p:txBody>
          <a:bodyPr wrap="none" rtlCol="0">
            <a:spAutoFit/>
          </a:bodyPr>
          <a:lstStyle/>
          <a:p>
            <a:endParaRPr lang="en-US" dirty="0"/>
          </a:p>
        </p:txBody>
      </p:sp>
      <p:grpSp>
        <p:nvGrpSpPr>
          <p:cNvPr id="103" name="Group 102"/>
          <p:cNvGrpSpPr/>
          <p:nvPr/>
        </p:nvGrpSpPr>
        <p:grpSpPr>
          <a:xfrm>
            <a:off x="2949477" y="2762038"/>
            <a:ext cx="747268" cy="568027"/>
            <a:chOff x="4343400" y="4074468"/>
            <a:chExt cx="990600" cy="762000"/>
          </a:xfrm>
        </p:grpSpPr>
        <p:cxnSp>
          <p:nvCxnSpPr>
            <p:cNvPr id="104" name="Straight Connector 103"/>
            <p:cNvCxnSpPr/>
            <p:nvPr/>
          </p:nvCxnSpPr>
          <p:spPr>
            <a:xfrm>
              <a:off x="4453466" y="4074468"/>
              <a:ext cx="880534" cy="762000"/>
            </a:xfrm>
            <a:prstGeom prst="line">
              <a:avLst/>
            </a:prstGeom>
            <a:ln w="1143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4343400" y="4114800"/>
              <a:ext cx="990600" cy="721665"/>
            </a:xfrm>
            <a:prstGeom prst="line">
              <a:avLst/>
            </a:prstGeom>
            <a:ln w="1143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7" name="Group 106"/>
          <p:cNvGrpSpPr/>
          <p:nvPr/>
        </p:nvGrpSpPr>
        <p:grpSpPr>
          <a:xfrm>
            <a:off x="1846129" y="5136744"/>
            <a:ext cx="4380150" cy="1328145"/>
            <a:chOff x="1846129" y="4935832"/>
            <a:chExt cx="4380150" cy="1328145"/>
          </a:xfrm>
        </p:grpSpPr>
        <p:pic>
          <p:nvPicPr>
            <p:cNvPr id="11" name="Picture 3" descr="C:\Documents and Settings\Theophilus Benson\Local Settings\Temporary Internet Files\Content.IE5\75PX19WK\MC900434874[1].png"/>
            <p:cNvPicPr>
              <a:picLocks noChangeAspect="1" noChangeArrowheads="1"/>
            </p:cNvPicPr>
            <p:nvPr/>
          </p:nvPicPr>
          <p:blipFill>
            <a:blip r:embed="rId3" cstate="print"/>
            <a:srcRect/>
            <a:stretch>
              <a:fillRect/>
            </a:stretch>
          </p:blipFill>
          <p:spPr bwMode="auto">
            <a:xfrm flipH="1">
              <a:off x="1846129" y="5291022"/>
              <a:ext cx="489327" cy="617765"/>
            </a:xfrm>
            <a:prstGeom prst="rect">
              <a:avLst/>
            </a:prstGeom>
            <a:noFill/>
          </p:spPr>
        </p:pic>
        <p:cxnSp>
          <p:nvCxnSpPr>
            <p:cNvPr id="12" name="Straight Connector 11"/>
            <p:cNvCxnSpPr>
              <a:stCxn id="11" idx="1"/>
            </p:cNvCxnSpPr>
            <p:nvPr/>
          </p:nvCxnSpPr>
          <p:spPr>
            <a:xfrm flipV="1">
              <a:off x="2335456" y="5561805"/>
              <a:ext cx="2102103" cy="3810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7" name="Picture 94" descr="MCj04325910000[1]"/>
            <p:cNvPicPr>
              <a:picLocks noChangeAspect="1" noChangeArrowheads="1"/>
            </p:cNvPicPr>
            <p:nvPr/>
          </p:nvPicPr>
          <p:blipFill>
            <a:blip r:embed="rId5" cstate="print"/>
            <a:srcRect/>
            <a:stretch>
              <a:fillRect/>
            </a:stretch>
          </p:blipFill>
          <p:spPr bwMode="auto">
            <a:xfrm>
              <a:off x="4180067" y="4935832"/>
              <a:ext cx="2046212" cy="1328145"/>
            </a:xfrm>
            <a:prstGeom prst="rect">
              <a:avLst/>
            </a:prstGeom>
            <a:noFill/>
            <a:ln w="9525">
              <a:noFill/>
              <a:miter lim="800000"/>
              <a:headEnd/>
              <a:tailEnd/>
            </a:ln>
          </p:spPr>
        </p:pic>
      </p:grpSp>
      <p:pic>
        <p:nvPicPr>
          <p:cNvPr id="16" name="Picture 15" descr="youtube-icon.png"/>
          <p:cNvPicPr>
            <a:picLocks noChangeAspect="1"/>
          </p:cNvPicPr>
          <p:nvPr/>
        </p:nvPicPr>
        <p:blipFill>
          <a:blip r:embed="rId6" cstate="print"/>
          <a:stretch>
            <a:fillRect/>
          </a:stretch>
        </p:blipFill>
        <p:spPr>
          <a:xfrm>
            <a:off x="2958814" y="5347289"/>
            <a:ext cx="759755" cy="1013007"/>
          </a:xfrm>
          <a:prstGeom prst="rect">
            <a:avLst/>
          </a:prstGeom>
        </p:spPr>
      </p:pic>
      <p:sp>
        <p:nvSpPr>
          <p:cNvPr id="4" name="Footer Placeholder 3"/>
          <p:cNvSpPr>
            <a:spLocks noGrp="1"/>
          </p:cNvSpPr>
          <p:nvPr>
            <p:ph type="ftr" sz="quarter" idx="11"/>
          </p:nvPr>
        </p:nvSpPr>
        <p:spPr/>
        <p:txBody>
          <a:bodyPr/>
          <a:lstStyle/>
          <a:p>
            <a:r>
              <a:rPr lang="en-US" smtClean="0"/>
              <a:t>Université catholique de Louvain</a:t>
            </a:r>
            <a:endParaRPr lang="en-GB" dirty="0"/>
          </a:p>
        </p:txBody>
      </p:sp>
      <p:sp>
        <p:nvSpPr>
          <p:cNvPr id="8" name="Slide Number Placeholder 7"/>
          <p:cNvSpPr>
            <a:spLocks noGrp="1"/>
          </p:cNvSpPr>
          <p:nvPr>
            <p:ph type="sldNum" sz="quarter" idx="10"/>
          </p:nvPr>
        </p:nvSpPr>
        <p:spPr/>
        <p:txBody>
          <a:bodyPr/>
          <a:lstStyle/>
          <a:p>
            <a:fld id="{103F590D-1EE3-4679-BAB2-47D8C4772F51}" type="slidenum">
              <a:rPr lang="en-GB" smtClean="0"/>
              <a:pPr/>
              <a:t>31</a:t>
            </a:fld>
            <a:endParaRPr lang="en-GB"/>
          </a:p>
        </p:txBody>
      </p:sp>
    </p:spTree>
    <p:custDataLst>
      <p:tags r:id="rId1"/>
    </p:custDataLst>
    <p:extLst>
      <p:ext uri="{BB962C8B-B14F-4D97-AF65-F5344CB8AC3E}">
        <p14:creationId xmlns:p14="http://schemas.microsoft.com/office/powerpoint/2010/main" val="1316326722"/>
      </p:ext>
    </p:extLst>
  </p:cSld>
  <p:clrMapOvr>
    <a:masterClrMapping/>
  </p:clrMapOvr>
  <mc:AlternateContent xmlns:mc="http://schemas.openxmlformats.org/markup-compatibility/2006" xmlns:p14="http://schemas.microsoft.com/office/powerpoint/2010/main">
    <mc:Choice Requires="p14">
      <p:transition spd="slow" p14:dur="2000" advTm="22566"/>
    </mc:Choice>
    <mc:Fallback xmlns="">
      <p:transition xmlns:p14="http://schemas.microsoft.com/office/powerpoint/2010/main" spd="slow" advTm="22566"/>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Management: Past</a:t>
            </a:r>
            <a:endParaRPr lang="en-US" dirty="0"/>
          </a:p>
        </p:txBody>
      </p:sp>
      <p:pic>
        <p:nvPicPr>
          <p:cNvPr id="13" name="Picture 6" descr="C:\Documents and Settings\Theophilus Benson\Local Settings\Temporary Internet Files\Content.IE5\70VQMJVO\MC900030028[1].wmf"/>
          <p:cNvPicPr>
            <a:picLocks noChangeAspect="1" noChangeArrowheads="1"/>
          </p:cNvPicPr>
          <p:nvPr/>
        </p:nvPicPr>
        <p:blipFill>
          <a:blip r:embed="rId2" cstate="print"/>
          <a:srcRect/>
          <a:stretch>
            <a:fillRect/>
          </a:stretch>
        </p:blipFill>
        <p:spPr bwMode="auto">
          <a:xfrm>
            <a:off x="5733493" y="4165600"/>
            <a:ext cx="1219200" cy="1679485"/>
          </a:xfrm>
          <a:prstGeom prst="rect">
            <a:avLst/>
          </a:prstGeom>
          <a:noFill/>
        </p:spPr>
      </p:pic>
      <p:pic>
        <p:nvPicPr>
          <p:cNvPr id="14" name="Picture 2" descr="C:\Documents and Settings\Theophilus Benson\Local Settings\Temporary Internet Files\Content.IE5\75PX19WK\MC900434847[1].png"/>
          <p:cNvPicPr>
            <a:picLocks noChangeAspect="1" noChangeArrowheads="1"/>
          </p:cNvPicPr>
          <p:nvPr/>
        </p:nvPicPr>
        <p:blipFill>
          <a:blip r:embed="rId3" cstate="print"/>
          <a:srcRect/>
          <a:stretch>
            <a:fillRect/>
          </a:stretch>
        </p:blipFill>
        <p:spPr bwMode="auto">
          <a:xfrm>
            <a:off x="932893" y="4064000"/>
            <a:ext cx="1219200" cy="1625600"/>
          </a:xfrm>
          <a:prstGeom prst="rect">
            <a:avLst/>
          </a:prstGeom>
          <a:noFill/>
        </p:spPr>
      </p:pic>
      <p:grpSp>
        <p:nvGrpSpPr>
          <p:cNvPr id="15" name="Group 207"/>
          <p:cNvGrpSpPr/>
          <p:nvPr/>
        </p:nvGrpSpPr>
        <p:grpSpPr>
          <a:xfrm>
            <a:off x="1797369" y="4064000"/>
            <a:ext cx="4166476" cy="1237672"/>
            <a:chOff x="3912476" y="4800600"/>
            <a:chExt cx="4166476" cy="928254"/>
          </a:xfrm>
        </p:grpSpPr>
        <p:grpSp>
          <p:nvGrpSpPr>
            <p:cNvPr id="16" name="Group 76"/>
            <p:cNvGrpSpPr/>
            <p:nvPr/>
          </p:nvGrpSpPr>
          <p:grpSpPr>
            <a:xfrm>
              <a:off x="3912476" y="5292436"/>
              <a:ext cx="4166476" cy="436418"/>
              <a:chOff x="1066800" y="3505200"/>
              <a:chExt cx="6705600" cy="533400"/>
            </a:xfrm>
          </p:grpSpPr>
          <p:pic>
            <p:nvPicPr>
              <p:cNvPr id="22" name="Picture 21" descr="Drawing1.png"/>
              <p:cNvPicPr>
                <a:picLocks noChangeAspect="1"/>
              </p:cNvPicPr>
              <p:nvPr/>
            </p:nvPicPr>
            <p:blipFill>
              <a:blip r:embed="rId4" cstate="print"/>
              <a:stretch>
                <a:fillRect/>
              </a:stretch>
            </p:blipFill>
            <p:spPr>
              <a:xfrm>
                <a:off x="2667000" y="3505200"/>
                <a:ext cx="487376" cy="487376"/>
              </a:xfrm>
              <a:prstGeom prst="rect">
                <a:avLst/>
              </a:prstGeom>
            </p:spPr>
          </p:pic>
          <p:pic>
            <p:nvPicPr>
              <p:cNvPr id="23" name="Picture 10" descr="Drawing1.png"/>
              <p:cNvPicPr>
                <a:picLocks noChangeAspect="1"/>
              </p:cNvPicPr>
              <p:nvPr/>
            </p:nvPicPr>
            <p:blipFill>
              <a:blip r:embed="rId4" cstate="print"/>
              <a:stretch>
                <a:fillRect/>
              </a:stretch>
            </p:blipFill>
            <p:spPr>
              <a:xfrm>
                <a:off x="5638800" y="3505200"/>
                <a:ext cx="487376" cy="487376"/>
              </a:xfrm>
              <a:prstGeom prst="rect">
                <a:avLst/>
              </a:prstGeom>
            </p:spPr>
          </p:pic>
          <p:cxnSp>
            <p:nvCxnSpPr>
              <p:cNvPr id="24" name="Straight Connector 23"/>
              <p:cNvCxnSpPr>
                <a:endCxn id="22" idx="1"/>
              </p:cNvCxnSpPr>
              <p:nvPr/>
            </p:nvCxnSpPr>
            <p:spPr>
              <a:xfrm flipV="1">
                <a:off x="1066800" y="3748888"/>
                <a:ext cx="1600200" cy="2301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2" idx="3"/>
                <a:endCxn id="31" idx="1"/>
              </p:cNvCxnSpPr>
              <p:nvPr/>
            </p:nvCxnSpPr>
            <p:spPr>
              <a:xfrm>
                <a:off x="3154376" y="3748888"/>
                <a:ext cx="93024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1" idx="3"/>
              </p:cNvCxnSpPr>
              <p:nvPr/>
            </p:nvCxnSpPr>
            <p:spPr>
              <a:xfrm>
                <a:off x="4572000" y="3748888"/>
                <a:ext cx="10668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126176" y="3748888"/>
                <a:ext cx="1646224" cy="23012"/>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8" name="Picture 27" descr="switch.png"/>
              <p:cNvPicPr>
                <a:picLocks noChangeAspect="1"/>
              </p:cNvPicPr>
              <p:nvPr/>
            </p:nvPicPr>
            <p:blipFill>
              <a:blip r:embed="rId5" cstate="print"/>
              <a:stretch>
                <a:fillRect/>
              </a:stretch>
            </p:blipFill>
            <p:spPr>
              <a:xfrm>
                <a:off x="1676400" y="3505200"/>
                <a:ext cx="612577" cy="533400"/>
              </a:xfrm>
              <a:prstGeom prst="rect">
                <a:avLst/>
              </a:prstGeom>
            </p:spPr>
          </p:pic>
          <p:pic>
            <p:nvPicPr>
              <p:cNvPr id="29" name="Picture 28" descr="switch.png"/>
              <p:cNvPicPr>
                <a:picLocks noChangeAspect="1"/>
              </p:cNvPicPr>
              <p:nvPr/>
            </p:nvPicPr>
            <p:blipFill>
              <a:blip r:embed="rId5" cstate="print"/>
              <a:stretch>
                <a:fillRect/>
              </a:stretch>
            </p:blipFill>
            <p:spPr>
              <a:xfrm>
                <a:off x="6553200" y="3505200"/>
                <a:ext cx="612577" cy="533400"/>
              </a:xfrm>
              <a:prstGeom prst="rect">
                <a:avLst/>
              </a:prstGeom>
            </p:spPr>
          </p:pic>
          <p:cxnSp>
            <p:nvCxnSpPr>
              <p:cNvPr id="30" name="Straight Connector 29"/>
              <p:cNvCxnSpPr>
                <a:stCxn id="22" idx="3"/>
              </p:cNvCxnSpPr>
              <p:nvPr/>
            </p:nvCxnSpPr>
            <p:spPr>
              <a:xfrm>
                <a:off x="3154376" y="3748888"/>
                <a:ext cx="2484424"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31" name="Picture 30" descr="Drawing1.png"/>
              <p:cNvPicPr>
                <a:picLocks noChangeAspect="1"/>
              </p:cNvPicPr>
              <p:nvPr/>
            </p:nvPicPr>
            <p:blipFill>
              <a:blip r:embed="rId4" cstate="print"/>
              <a:stretch>
                <a:fillRect/>
              </a:stretch>
            </p:blipFill>
            <p:spPr>
              <a:xfrm>
                <a:off x="4084624" y="3505200"/>
                <a:ext cx="487376" cy="487376"/>
              </a:xfrm>
              <a:prstGeom prst="rect">
                <a:avLst/>
              </a:prstGeom>
            </p:spPr>
          </p:pic>
        </p:grpSp>
        <p:pic>
          <p:nvPicPr>
            <p:cNvPr id="17" name="Picture 3" descr="C:\Users\Tbenson\AppData\Local\Microsoft\Windows\Temporary Internet Files\Content.IE5\4YF4W2Q3\MC900432599[1].png"/>
            <p:cNvPicPr>
              <a:picLocks noChangeAspect="1" noChangeArrowheads="1"/>
            </p:cNvPicPr>
            <p:nvPr/>
          </p:nvPicPr>
          <p:blipFill>
            <a:blip r:embed="rId6" cstate="print"/>
            <a:srcRect/>
            <a:stretch>
              <a:fillRect/>
            </a:stretch>
          </p:blipFill>
          <p:spPr bwMode="auto">
            <a:xfrm>
              <a:off x="4191000" y="4800600"/>
              <a:ext cx="609600" cy="609600"/>
            </a:xfrm>
            <a:prstGeom prst="rect">
              <a:avLst/>
            </a:prstGeom>
            <a:noFill/>
          </p:spPr>
        </p:pic>
        <p:pic>
          <p:nvPicPr>
            <p:cNvPr id="18" name="Picture 3" descr="C:\Users\Tbenson\AppData\Local\Microsoft\Windows\Temporary Internet Files\Content.IE5\4YF4W2Q3\MC900432599[1].png"/>
            <p:cNvPicPr>
              <a:picLocks noChangeAspect="1" noChangeArrowheads="1"/>
            </p:cNvPicPr>
            <p:nvPr/>
          </p:nvPicPr>
          <p:blipFill>
            <a:blip r:embed="rId6" cstate="print"/>
            <a:srcRect/>
            <a:stretch>
              <a:fillRect/>
            </a:stretch>
          </p:blipFill>
          <p:spPr bwMode="auto">
            <a:xfrm>
              <a:off x="4724400" y="4800600"/>
              <a:ext cx="609600" cy="609600"/>
            </a:xfrm>
            <a:prstGeom prst="rect">
              <a:avLst/>
            </a:prstGeom>
            <a:noFill/>
          </p:spPr>
        </p:pic>
        <p:pic>
          <p:nvPicPr>
            <p:cNvPr id="19" name="Picture 3" descr="C:\Users\Tbenson\AppData\Local\Microsoft\Windows\Temporary Internet Files\Content.IE5\4YF4W2Q3\MC900432599[1].png"/>
            <p:cNvPicPr>
              <a:picLocks noChangeAspect="1" noChangeArrowheads="1"/>
            </p:cNvPicPr>
            <p:nvPr/>
          </p:nvPicPr>
          <p:blipFill>
            <a:blip r:embed="rId6" cstate="print"/>
            <a:srcRect/>
            <a:stretch>
              <a:fillRect/>
            </a:stretch>
          </p:blipFill>
          <p:spPr bwMode="auto">
            <a:xfrm>
              <a:off x="6629400" y="4800600"/>
              <a:ext cx="609600" cy="609600"/>
            </a:xfrm>
            <a:prstGeom prst="rect">
              <a:avLst/>
            </a:prstGeom>
            <a:noFill/>
          </p:spPr>
        </p:pic>
        <p:pic>
          <p:nvPicPr>
            <p:cNvPr id="20" name="Picture 3" descr="C:\Users\Tbenson\AppData\Local\Microsoft\Windows\Temporary Internet Files\Content.IE5\4YF4W2Q3\MC900432599[1].png"/>
            <p:cNvPicPr>
              <a:picLocks noChangeAspect="1" noChangeArrowheads="1"/>
            </p:cNvPicPr>
            <p:nvPr/>
          </p:nvPicPr>
          <p:blipFill>
            <a:blip r:embed="rId6" cstate="print"/>
            <a:srcRect/>
            <a:stretch>
              <a:fillRect/>
            </a:stretch>
          </p:blipFill>
          <p:spPr bwMode="auto">
            <a:xfrm>
              <a:off x="7162800" y="4800600"/>
              <a:ext cx="609600" cy="609600"/>
            </a:xfrm>
            <a:prstGeom prst="rect">
              <a:avLst/>
            </a:prstGeom>
            <a:noFill/>
          </p:spPr>
        </p:pic>
        <p:pic>
          <p:nvPicPr>
            <p:cNvPr id="21" name="Picture 3" descr="C:\Users\Tbenson\AppData\Local\Microsoft\Windows\Temporary Internet Files\Content.IE5\4YF4W2Q3\MC900432599[1].png"/>
            <p:cNvPicPr>
              <a:picLocks noChangeAspect="1" noChangeArrowheads="1"/>
            </p:cNvPicPr>
            <p:nvPr/>
          </p:nvPicPr>
          <p:blipFill>
            <a:blip r:embed="rId6" cstate="print"/>
            <a:srcRect/>
            <a:stretch>
              <a:fillRect/>
            </a:stretch>
          </p:blipFill>
          <p:spPr bwMode="auto">
            <a:xfrm>
              <a:off x="5638800" y="4800600"/>
              <a:ext cx="609600" cy="609600"/>
            </a:xfrm>
            <a:prstGeom prst="rect">
              <a:avLst/>
            </a:prstGeom>
            <a:noFill/>
          </p:spPr>
        </p:pic>
      </p:grpSp>
      <p:pic>
        <p:nvPicPr>
          <p:cNvPr id="32" name="Picture 2" descr="C:\Users\Tbenson\AppData\Local\Microsoft\Windows\Temporary Internet Files\Content.IE5\WU2JKTUO\MC900431622[1].png"/>
          <p:cNvPicPr>
            <a:picLocks noChangeAspect="1" noChangeArrowheads="1"/>
          </p:cNvPicPr>
          <p:nvPr/>
        </p:nvPicPr>
        <p:blipFill>
          <a:blip r:embed="rId7" cstate="print"/>
          <a:srcRect/>
          <a:stretch>
            <a:fillRect/>
          </a:stretch>
        </p:blipFill>
        <p:spPr bwMode="auto">
          <a:xfrm>
            <a:off x="3218893" y="4775200"/>
            <a:ext cx="304800" cy="406400"/>
          </a:xfrm>
          <a:prstGeom prst="rect">
            <a:avLst/>
          </a:prstGeom>
          <a:noFill/>
        </p:spPr>
      </p:pic>
      <p:pic>
        <p:nvPicPr>
          <p:cNvPr id="33" name="Picture 2" descr="C:\Users\Tbenson\AppData\Local\Microsoft\Windows\Temporary Internet Files\Content.IE5\WU2JKTUO\MC900431622[1].png"/>
          <p:cNvPicPr>
            <a:picLocks noChangeAspect="1" noChangeArrowheads="1"/>
          </p:cNvPicPr>
          <p:nvPr/>
        </p:nvPicPr>
        <p:blipFill>
          <a:blip r:embed="rId7" cstate="print"/>
          <a:srcRect/>
          <a:stretch>
            <a:fillRect/>
          </a:stretch>
        </p:blipFill>
        <p:spPr bwMode="auto">
          <a:xfrm>
            <a:off x="4057093" y="4775200"/>
            <a:ext cx="304800" cy="406400"/>
          </a:xfrm>
          <a:prstGeom prst="rect">
            <a:avLst/>
          </a:prstGeom>
          <a:noFill/>
        </p:spPr>
      </p:pic>
      <p:pic>
        <p:nvPicPr>
          <p:cNvPr id="34" name="Picture 33" descr="complexproto.png"/>
          <p:cNvPicPr>
            <a:picLocks noChangeAspect="1"/>
          </p:cNvPicPr>
          <p:nvPr/>
        </p:nvPicPr>
        <p:blipFill>
          <a:blip r:embed="rId8" cstate="print"/>
          <a:stretch>
            <a:fillRect/>
          </a:stretch>
        </p:blipFill>
        <p:spPr>
          <a:xfrm>
            <a:off x="4590493" y="4267200"/>
            <a:ext cx="381000" cy="446216"/>
          </a:xfrm>
          <a:prstGeom prst="rect">
            <a:avLst/>
          </a:prstGeom>
        </p:spPr>
      </p:pic>
      <p:pic>
        <p:nvPicPr>
          <p:cNvPr id="35" name="Picture 34" descr="complexproto.png"/>
          <p:cNvPicPr>
            <a:picLocks noChangeAspect="1"/>
          </p:cNvPicPr>
          <p:nvPr/>
        </p:nvPicPr>
        <p:blipFill>
          <a:blip r:embed="rId8" cstate="print"/>
          <a:stretch>
            <a:fillRect/>
          </a:stretch>
        </p:blipFill>
        <p:spPr>
          <a:xfrm>
            <a:off x="3676093" y="4267200"/>
            <a:ext cx="381000" cy="446216"/>
          </a:xfrm>
          <a:prstGeom prst="rect">
            <a:avLst/>
          </a:prstGeom>
        </p:spPr>
      </p:pic>
      <p:pic>
        <p:nvPicPr>
          <p:cNvPr id="36" name="Picture 3" descr="C:\Documents and Settings\Theophilus Benson\Local Settings\Temporary Internet Files\Content.IE5\75PX19WK\MC900434874[1].png"/>
          <p:cNvPicPr>
            <a:picLocks noChangeAspect="1" noChangeArrowheads="1"/>
          </p:cNvPicPr>
          <p:nvPr/>
        </p:nvPicPr>
        <p:blipFill>
          <a:blip r:embed="rId9" cstate="print"/>
          <a:srcRect/>
          <a:stretch>
            <a:fillRect/>
          </a:stretch>
        </p:blipFill>
        <p:spPr bwMode="auto">
          <a:xfrm flipH="1">
            <a:off x="2379103" y="1514407"/>
            <a:ext cx="489327" cy="617765"/>
          </a:xfrm>
          <a:prstGeom prst="rect">
            <a:avLst/>
          </a:prstGeom>
          <a:noFill/>
        </p:spPr>
      </p:pic>
      <p:cxnSp>
        <p:nvCxnSpPr>
          <p:cNvPr id="37" name="Straight Connector 36"/>
          <p:cNvCxnSpPr>
            <a:stCxn id="36" idx="1"/>
            <a:endCxn id="38" idx="1"/>
          </p:cNvCxnSpPr>
          <p:nvPr/>
        </p:nvCxnSpPr>
        <p:spPr>
          <a:xfrm>
            <a:off x="2868430" y="1823289"/>
            <a:ext cx="2228389"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38" name="Picture 5" descr="C:\Users\Tbenson\AppData\Local\Microsoft\Windows\Temporary Internet Files\Content.IE5\WU2JKTUO\MC900433942[1].png"/>
          <p:cNvPicPr>
            <a:picLocks noChangeAspect="1" noChangeArrowheads="1"/>
          </p:cNvPicPr>
          <p:nvPr/>
        </p:nvPicPr>
        <p:blipFill>
          <a:blip r:embed="rId10" cstate="print"/>
          <a:srcRect/>
          <a:stretch>
            <a:fillRect/>
          </a:stretch>
        </p:blipFill>
        <p:spPr bwMode="auto">
          <a:xfrm>
            <a:off x="5096819" y="1476307"/>
            <a:ext cx="618129" cy="693965"/>
          </a:xfrm>
          <a:prstGeom prst="rect">
            <a:avLst/>
          </a:prstGeom>
          <a:noFill/>
        </p:spPr>
      </p:pic>
      <p:grpSp>
        <p:nvGrpSpPr>
          <p:cNvPr id="39" name="Group 38"/>
          <p:cNvGrpSpPr/>
          <p:nvPr/>
        </p:nvGrpSpPr>
        <p:grpSpPr>
          <a:xfrm>
            <a:off x="3535041" y="1514407"/>
            <a:ext cx="747268" cy="568027"/>
            <a:chOff x="4343400" y="4074468"/>
            <a:chExt cx="990600" cy="762000"/>
          </a:xfrm>
        </p:grpSpPr>
        <p:cxnSp>
          <p:nvCxnSpPr>
            <p:cNvPr id="40" name="Straight Connector 39"/>
            <p:cNvCxnSpPr/>
            <p:nvPr/>
          </p:nvCxnSpPr>
          <p:spPr>
            <a:xfrm>
              <a:off x="4453466" y="4074468"/>
              <a:ext cx="880534" cy="762000"/>
            </a:xfrm>
            <a:prstGeom prst="line">
              <a:avLst/>
            </a:prstGeom>
            <a:ln w="1143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4343400" y="4114800"/>
              <a:ext cx="990600" cy="721665"/>
            </a:xfrm>
            <a:prstGeom prst="line">
              <a:avLst/>
            </a:prstGeom>
            <a:ln w="1143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42" name="Straight Arrow Connector 41"/>
          <p:cNvCxnSpPr>
            <a:endCxn id="34" idx="2"/>
          </p:cNvCxnSpPr>
          <p:nvPr/>
        </p:nvCxnSpPr>
        <p:spPr>
          <a:xfrm>
            <a:off x="3975301" y="2477904"/>
            <a:ext cx="805693" cy="223551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35" idx="2"/>
          </p:cNvCxnSpPr>
          <p:nvPr/>
        </p:nvCxnSpPr>
        <p:spPr>
          <a:xfrm flipH="1">
            <a:off x="3866594" y="2477904"/>
            <a:ext cx="108707" cy="223551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2943178" y="2477904"/>
            <a:ext cx="1032123" cy="21336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2176140" y="2477904"/>
            <a:ext cx="1799160" cy="199912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3975300" y="2477905"/>
            <a:ext cx="1370416" cy="212123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a:off x="3218894" y="2506608"/>
            <a:ext cx="756407" cy="230809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33" idx="0"/>
          </p:cNvCxnSpPr>
          <p:nvPr/>
        </p:nvCxnSpPr>
        <p:spPr>
          <a:xfrm>
            <a:off x="3975301" y="2506608"/>
            <a:ext cx="234193" cy="226859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69" name="Content Placeholder 4" descr="C:\Users\Tbenson\AppData\Local\Microsoft\Windows\Temporary Internet Files\Content.IE5\WPV9BMM7\MC900434894[1].png"/>
          <p:cNvPicPr>
            <a:picLocks noChangeAspect="1" noChangeArrowheads="1"/>
          </p:cNvPicPr>
          <p:nvPr/>
        </p:nvPicPr>
        <p:blipFill>
          <a:blip r:embed="rId11" cstate="print"/>
          <a:srcRect/>
          <a:stretch>
            <a:fillRect/>
          </a:stretch>
        </p:blipFill>
        <p:spPr bwMode="auto">
          <a:xfrm flipH="1">
            <a:off x="3618070" y="2159625"/>
            <a:ext cx="666750" cy="994569"/>
          </a:xfrm>
          <a:prstGeom prst="rect">
            <a:avLst/>
          </a:prstGeom>
          <a:noFill/>
        </p:spPr>
      </p:pic>
      <p:sp>
        <p:nvSpPr>
          <p:cNvPr id="3" name="Footer Placeholder 2"/>
          <p:cNvSpPr>
            <a:spLocks noGrp="1"/>
          </p:cNvSpPr>
          <p:nvPr>
            <p:ph type="ftr" sz="quarter" idx="11"/>
          </p:nvPr>
        </p:nvSpPr>
        <p:spPr/>
        <p:txBody>
          <a:bodyPr/>
          <a:lstStyle/>
          <a:p>
            <a:r>
              <a:rPr lang="en-US" smtClean="0"/>
              <a:t>Université catholique de Louvain</a:t>
            </a:r>
            <a:endParaRPr lang="en-GB"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32</a:t>
            </a:fld>
            <a:endParaRPr lang="en-GB"/>
          </a:p>
        </p:txBody>
      </p:sp>
    </p:spTree>
    <p:extLst>
      <p:ext uri="{BB962C8B-B14F-4D97-AF65-F5344CB8AC3E}">
        <p14:creationId xmlns:p14="http://schemas.microsoft.com/office/powerpoint/2010/main" val="40318243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Networking Yesterday</a:t>
            </a:r>
            <a:endParaRPr lang="en-US" dirty="0"/>
          </a:p>
        </p:txBody>
      </p:sp>
      <p:sp>
        <p:nvSpPr>
          <p:cNvPr id="3" name="Content Placeholder 2"/>
          <p:cNvSpPr>
            <a:spLocks noGrp="1"/>
          </p:cNvSpPr>
          <p:nvPr>
            <p:ph idx="1"/>
          </p:nvPr>
        </p:nvSpPr>
        <p:spPr>
          <a:xfrm>
            <a:off x="457200" y="3344591"/>
            <a:ext cx="8229600" cy="2835478"/>
          </a:xfrm>
        </p:spPr>
        <p:txBody>
          <a:bodyPr>
            <a:noAutofit/>
          </a:bodyPr>
          <a:lstStyle/>
          <a:p>
            <a:r>
              <a:rPr lang="en-US" sz="2400" dirty="0" smtClean="0"/>
              <a:t>Data plane</a:t>
            </a:r>
          </a:p>
          <a:p>
            <a:pPr lvl="1"/>
            <a:r>
              <a:rPr lang="en-US" sz="1800" dirty="0" smtClean="0"/>
              <a:t>Determines how to forward a packet</a:t>
            </a:r>
          </a:p>
          <a:p>
            <a:pPr lvl="1"/>
            <a:r>
              <a:rPr lang="en-US" sz="1800" dirty="0" smtClean="0"/>
              <a:t>Looks up the forwarding table to determine output port for a packet</a:t>
            </a:r>
          </a:p>
          <a:p>
            <a:r>
              <a:rPr lang="en-US" sz="2400" dirty="0" smtClean="0"/>
              <a:t>Control plane</a:t>
            </a:r>
          </a:p>
          <a:p>
            <a:pPr lvl="1"/>
            <a:r>
              <a:rPr lang="en-US" sz="1800" dirty="0" smtClean="0"/>
              <a:t>Determines how to populate the forwarding tables</a:t>
            </a:r>
          </a:p>
          <a:p>
            <a:pPr lvl="1"/>
            <a:r>
              <a:rPr lang="en-US" sz="1800" dirty="0" smtClean="0"/>
              <a:t>Translate user commands into hardware</a:t>
            </a:r>
          </a:p>
          <a:p>
            <a:pPr lvl="2"/>
            <a:r>
              <a:rPr lang="en-US" sz="1400" dirty="0" smtClean="0"/>
              <a:t>ACLs, MPLS</a:t>
            </a:r>
          </a:p>
          <a:p>
            <a:pPr lvl="1"/>
            <a:r>
              <a:rPr lang="en-US" sz="1800" dirty="0" smtClean="0"/>
              <a:t>Runs a bunch of routing protocols</a:t>
            </a:r>
          </a:p>
          <a:p>
            <a:pPr lvl="2"/>
            <a:r>
              <a:rPr lang="en-US" dirty="0" smtClean="0"/>
              <a:t>IGPs: OSPF, IS-IS, RIP,  &amp; EGPs: BGP</a:t>
            </a:r>
            <a:endParaRPr lang="en-US" dirty="0"/>
          </a:p>
        </p:txBody>
      </p:sp>
      <p:pic>
        <p:nvPicPr>
          <p:cNvPr id="4" name="Picture 3" descr="cisco_router.png"/>
          <p:cNvPicPr>
            <a:picLocks noChangeAspect="1"/>
          </p:cNvPicPr>
          <p:nvPr/>
        </p:nvPicPr>
        <p:blipFill>
          <a:blip r:embed="rId2" cstate="print"/>
          <a:stretch>
            <a:fillRect/>
          </a:stretch>
        </p:blipFill>
        <p:spPr>
          <a:xfrm>
            <a:off x="2193835" y="2945074"/>
            <a:ext cx="1447576" cy="626313"/>
          </a:xfrm>
          <a:prstGeom prst="rect">
            <a:avLst/>
          </a:prstGeom>
        </p:spPr>
      </p:pic>
      <p:grpSp>
        <p:nvGrpSpPr>
          <p:cNvPr id="5" name="Group 202"/>
          <p:cNvGrpSpPr/>
          <p:nvPr/>
        </p:nvGrpSpPr>
        <p:grpSpPr>
          <a:xfrm>
            <a:off x="1970253" y="1309142"/>
            <a:ext cx="2156107" cy="1731293"/>
            <a:chOff x="5673969" y="1295400"/>
            <a:chExt cx="1793631" cy="1295400"/>
          </a:xfrm>
        </p:grpSpPr>
        <p:pic>
          <p:nvPicPr>
            <p:cNvPr id="6" name="Picture 3" descr="C:\Users\Tbenson\AppData\Local\Microsoft\Windows\Temporary Internet Files\Content.IE5\4YF4W2Q3\MC900432599[1].png"/>
            <p:cNvPicPr>
              <a:picLocks noChangeAspect="1" noChangeArrowheads="1"/>
            </p:cNvPicPr>
            <p:nvPr/>
          </p:nvPicPr>
          <p:blipFill>
            <a:blip r:embed="rId3" cstate="print"/>
            <a:srcRect/>
            <a:stretch>
              <a:fillRect/>
            </a:stretch>
          </p:blipFill>
          <p:spPr bwMode="auto">
            <a:xfrm>
              <a:off x="5673969" y="1295400"/>
              <a:ext cx="1793631" cy="1295400"/>
            </a:xfrm>
            <a:prstGeom prst="rect">
              <a:avLst/>
            </a:prstGeom>
            <a:noFill/>
          </p:spPr>
        </p:pic>
        <p:grpSp>
          <p:nvGrpSpPr>
            <p:cNvPr id="7" name="Group 50"/>
            <p:cNvGrpSpPr/>
            <p:nvPr/>
          </p:nvGrpSpPr>
          <p:grpSpPr>
            <a:xfrm>
              <a:off x="5976796" y="1644292"/>
              <a:ext cx="923890" cy="694183"/>
              <a:chOff x="6129522" y="3845874"/>
              <a:chExt cx="925041" cy="646783"/>
            </a:xfrm>
          </p:grpSpPr>
          <p:sp>
            <p:nvSpPr>
              <p:cNvPr id="8" name="Oval 42"/>
              <p:cNvSpPr>
                <a:spLocks noChangeArrowheads="1"/>
              </p:cNvSpPr>
              <p:nvPr/>
            </p:nvSpPr>
            <p:spPr bwMode="auto">
              <a:xfrm>
                <a:off x="6747927" y="3845874"/>
                <a:ext cx="217957" cy="78807"/>
              </a:xfrm>
              <a:prstGeom prst="ellipse">
                <a:avLst/>
              </a:prstGeom>
              <a:solidFill>
                <a:schemeClr val="tx1"/>
              </a:solidFill>
              <a:ln w="28575">
                <a:solidFill>
                  <a:srgbClr val="000080"/>
                </a:solidFill>
                <a:round/>
                <a:headEnd/>
                <a:tailEnd/>
              </a:ln>
            </p:spPr>
            <p:txBody>
              <a:bodyPr wrap="none" lIns="0" tIns="0" rIns="0" bIns="0" anchor="ctr">
                <a:spAutoFit/>
              </a:bodyPr>
              <a:lstStyle/>
              <a:p>
                <a:pPr algn="ctr"/>
                <a:r>
                  <a:rPr lang="en-US" altLang="zh-TW" sz="1400" b="1" dirty="0" smtClean="0">
                    <a:solidFill>
                      <a:schemeClr val="bg1"/>
                    </a:solidFill>
                  </a:rPr>
                  <a:t>OSPF</a:t>
                </a:r>
                <a:endParaRPr lang="en-US" altLang="zh-TW" sz="1400" b="1" dirty="0">
                  <a:solidFill>
                    <a:schemeClr val="bg1"/>
                  </a:solidFill>
                </a:endParaRPr>
              </a:p>
            </p:txBody>
          </p:sp>
          <p:sp>
            <p:nvSpPr>
              <p:cNvPr id="9" name="Oval 42"/>
              <p:cNvSpPr>
                <a:spLocks noChangeArrowheads="1"/>
              </p:cNvSpPr>
              <p:nvPr/>
            </p:nvSpPr>
            <p:spPr bwMode="auto">
              <a:xfrm>
                <a:off x="6406037" y="4413850"/>
                <a:ext cx="234120" cy="78807"/>
              </a:xfrm>
              <a:prstGeom prst="ellipse">
                <a:avLst/>
              </a:prstGeom>
              <a:solidFill>
                <a:schemeClr val="tx1"/>
              </a:solidFill>
              <a:ln w="28575">
                <a:solidFill>
                  <a:srgbClr val="000080"/>
                </a:solidFill>
                <a:round/>
                <a:headEnd/>
                <a:tailEnd/>
              </a:ln>
            </p:spPr>
            <p:txBody>
              <a:bodyPr wrap="none" lIns="0" tIns="0" rIns="0" bIns="0" anchor="ctr">
                <a:spAutoFit/>
              </a:bodyPr>
              <a:lstStyle/>
              <a:p>
                <a:pPr algn="ctr"/>
                <a:r>
                  <a:rPr lang="en-US" altLang="zh-TW" sz="1400" b="1" dirty="0" smtClean="0">
                    <a:solidFill>
                      <a:schemeClr val="bg1"/>
                    </a:solidFill>
                  </a:rPr>
                  <a:t>MPLS</a:t>
                </a:r>
                <a:endParaRPr lang="en-US" altLang="zh-TW" sz="1400" b="1" dirty="0">
                  <a:solidFill>
                    <a:schemeClr val="bg1"/>
                  </a:solidFill>
                </a:endParaRPr>
              </a:p>
            </p:txBody>
          </p:sp>
          <p:sp>
            <p:nvSpPr>
              <p:cNvPr id="10" name="Oval 42"/>
              <p:cNvSpPr>
                <a:spLocks noChangeArrowheads="1"/>
              </p:cNvSpPr>
              <p:nvPr/>
            </p:nvSpPr>
            <p:spPr bwMode="auto">
              <a:xfrm>
                <a:off x="6129522" y="4197461"/>
                <a:ext cx="381000" cy="78807"/>
              </a:xfrm>
              <a:prstGeom prst="ellipse">
                <a:avLst/>
              </a:prstGeom>
              <a:solidFill>
                <a:schemeClr val="tx1"/>
              </a:solidFill>
              <a:ln w="28575">
                <a:solidFill>
                  <a:srgbClr val="000080"/>
                </a:solidFill>
                <a:round/>
                <a:headEnd/>
                <a:tailEnd/>
              </a:ln>
            </p:spPr>
            <p:txBody>
              <a:bodyPr wrap="square" lIns="0" tIns="0" rIns="0" bIns="0" anchor="ctr">
                <a:spAutoFit/>
              </a:bodyPr>
              <a:lstStyle/>
              <a:p>
                <a:pPr algn="ctr"/>
                <a:r>
                  <a:rPr lang="en-US" altLang="zh-TW" sz="1400" b="1" dirty="0" smtClean="0">
                    <a:solidFill>
                      <a:schemeClr val="bg1"/>
                    </a:solidFill>
                  </a:rPr>
                  <a:t>IP</a:t>
                </a:r>
                <a:endParaRPr lang="en-US" altLang="zh-TW" sz="1400" b="1" dirty="0">
                  <a:solidFill>
                    <a:schemeClr val="bg1"/>
                  </a:solidFill>
                </a:endParaRPr>
              </a:p>
            </p:txBody>
          </p:sp>
          <p:sp>
            <p:nvSpPr>
              <p:cNvPr id="11" name="Oval 42"/>
              <p:cNvSpPr>
                <a:spLocks noChangeArrowheads="1"/>
              </p:cNvSpPr>
              <p:nvPr/>
            </p:nvSpPr>
            <p:spPr bwMode="auto">
              <a:xfrm>
                <a:off x="6295525" y="3845874"/>
                <a:ext cx="175962" cy="78807"/>
              </a:xfrm>
              <a:prstGeom prst="ellipse">
                <a:avLst/>
              </a:prstGeom>
              <a:solidFill>
                <a:schemeClr val="tx1"/>
              </a:solidFill>
              <a:ln w="28575">
                <a:solidFill>
                  <a:srgbClr val="000080"/>
                </a:solidFill>
                <a:round/>
                <a:headEnd/>
                <a:tailEnd/>
              </a:ln>
            </p:spPr>
            <p:txBody>
              <a:bodyPr wrap="none" lIns="0" tIns="0" rIns="0" bIns="0" anchor="ctr">
                <a:spAutoFit/>
              </a:bodyPr>
              <a:lstStyle/>
              <a:p>
                <a:pPr algn="ctr"/>
                <a:r>
                  <a:rPr lang="en-US" altLang="zh-TW" sz="1400" b="1" dirty="0" smtClean="0">
                    <a:solidFill>
                      <a:schemeClr val="bg1"/>
                    </a:solidFill>
                  </a:rPr>
                  <a:t>BGP</a:t>
                </a:r>
                <a:endParaRPr lang="en-US" altLang="zh-TW" sz="1400" b="1" dirty="0">
                  <a:solidFill>
                    <a:schemeClr val="bg1"/>
                  </a:solidFill>
                </a:endParaRPr>
              </a:p>
            </p:txBody>
          </p:sp>
          <p:sp>
            <p:nvSpPr>
              <p:cNvPr id="12" name="Oval 42"/>
              <p:cNvSpPr>
                <a:spLocks noChangeArrowheads="1"/>
              </p:cNvSpPr>
              <p:nvPr/>
            </p:nvSpPr>
            <p:spPr bwMode="auto">
              <a:xfrm>
                <a:off x="6822778" y="4186765"/>
                <a:ext cx="231785" cy="78807"/>
              </a:xfrm>
              <a:prstGeom prst="ellipse">
                <a:avLst/>
              </a:prstGeom>
              <a:solidFill>
                <a:schemeClr val="tx1"/>
              </a:solidFill>
              <a:ln w="28575">
                <a:solidFill>
                  <a:srgbClr val="000080"/>
                </a:solidFill>
                <a:round/>
                <a:headEnd/>
                <a:tailEnd/>
              </a:ln>
            </p:spPr>
            <p:txBody>
              <a:bodyPr wrap="none" lIns="0" tIns="0" rIns="0" bIns="0" anchor="ctr">
                <a:spAutoFit/>
              </a:bodyPr>
              <a:lstStyle/>
              <a:p>
                <a:pPr algn="ctr"/>
                <a:r>
                  <a:rPr lang="en-US" altLang="zh-TW" sz="1400" b="1" dirty="0" smtClean="0">
                    <a:solidFill>
                      <a:schemeClr val="bg1"/>
                    </a:solidFill>
                  </a:rPr>
                  <a:t>VLAN</a:t>
                </a:r>
                <a:endParaRPr lang="en-US" altLang="zh-TW" sz="1400" b="1" dirty="0">
                  <a:solidFill>
                    <a:schemeClr val="bg1"/>
                  </a:solidFill>
                </a:endParaRPr>
              </a:p>
            </p:txBody>
          </p:sp>
        </p:grpSp>
      </p:grpSp>
      <p:pic>
        <p:nvPicPr>
          <p:cNvPr id="27" name="Content Placeholder 4" descr="C:\Users\Tbenson\AppData\Local\Microsoft\Windows\Temporary Internet Files\Content.IE5\WPV9BMM7\MC900434894[1].png"/>
          <p:cNvPicPr>
            <a:picLocks noChangeAspect="1" noChangeArrowheads="1"/>
          </p:cNvPicPr>
          <p:nvPr/>
        </p:nvPicPr>
        <p:blipFill>
          <a:blip r:embed="rId4" cstate="print"/>
          <a:srcRect/>
          <a:stretch>
            <a:fillRect/>
          </a:stretch>
        </p:blipFill>
        <p:spPr bwMode="auto">
          <a:xfrm flipH="1">
            <a:off x="1041033" y="1967548"/>
            <a:ext cx="402642" cy="600608"/>
          </a:xfrm>
          <a:prstGeom prst="rect">
            <a:avLst/>
          </a:prstGeom>
          <a:noFill/>
        </p:spPr>
      </p:pic>
      <p:grpSp>
        <p:nvGrpSpPr>
          <p:cNvPr id="42" name="Group 41"/>
          <p:cNvGrpSpPr/>
          <p:nvPr/>
        </p:nvGrpSpPr>
        <p:grpSpPr>
          <a:xfrm>
            <a:off x="6047012" y="1635358"/>
            <a:ext cx="2927213" cy="954803"/>
            <a:chOff x="2659827" y="1707963"/>
            <a:chExt cx="3354554" cy="1273070"/>
          </a:xfrm>
        </p:grpSpPr>
        <p:sp>
          <p:nvSpPr>
            <p:cNvPr id="43" name="Rectangle 42"/>
            <p:cNvSpPr/>
            <p:nvPr/>
          </p:nvSpPr>
          <p:spPr>
            <a:xfrm>
              <a:off x="2667000" y="2135654"/>
              <a:ext cx="2032056" cy="413580"/>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10.10.2.10</a:t>
              </a: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44" name="Rectangle 43"/>
            <p:cNvSpPr/>
            <p:nvPr/>
          </p:nvSpPr>
          <p:spPr>
            <a:xfrm>
              <a:off x="4706923" y="2137708"/>
              <a:ext cx="1300032" cy="413580"/>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1</a:t>
              </a: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45" name="Rectangle 44"/>
            <p:cNvSpPr/>
            <p:nvPr/>
          </p:nvSpPr>
          <p:spPr>
            <a:xfrm>
              <a:off x="2659827" y="2565399"/>
              <a:ext cx="2054521" cy="413580"/>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2.3.4.23</a:t>
              </a: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46" name="Rectangle 45"/>
            <p:cNvSpPr/>
            <p:nvPr/>
          </p:nvSpPr>
          <p:spPr>
            <a:xfrm>
              <a:off x="4714349" y="2567453"/>
              <a:ext cx="1300032" cy="413580"/>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3</a:t>
              </a: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47" name="Rectangle 46"/>
            <p:cNvSpPr/>
            <p:nvPr/>
          </p:nvSpPr>
          <p:spPr>
            <a:xfrm>
              <a:off x="2667000" y="1707963"/>
              <a:ext cx="2032056" cy="413580"/>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Prefix</a:t>
              </a: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48" name="Rectangle 47"/>
            <p:cNvSpPr/>
            <p:nvPr/>
          </p:nvSpPr>
          <p:spPr>
            <a:xfrm>
              <a:off x="4706923" y="1710017"/>
              <a:ext cx="1300032" cy="413580"/>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Port</a:t>
              </a: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grpSp>
      <p:grpSp>
        <p:nvGrpSpPr>
          <p:cNvPr id="49" name="Group 48"/>
          <p:cNvGrpSpPr/>
          <p:nvPr/>
        </p:nvGrpSpPr>
        <p:grpSpPr>
          <a:xfrm>
            <a:off x="6053271" y="2699973"/>
            <a:ext cx="2914327" cy="954803"/>
            <a:chOff x="2659827" y="1707963"/>
            <a:chExt cx="3354554" cy="1273070"/>
          </a:xfrm>
        </p:grpSpPr>
        <p:sp>
          <p:nvSpPr>
            <p:cNvPr id="50" name="Rectangle 49"/>
            <p:cNvSpPr/>
            <p:nvPr/>
          </p:nvSpPr>
          <p:spPr>
            <a:xfrm>
              <a:off x="2667000" y="2135654"/>
              <a:ext cx="2032056" cy="413580"/>
            </a:xfrm>
            <a:prstGeom prst="rect">
              <a:avLst/>
            </a:prstGeom>
            <a:gradFill rotWithShape="1">
              <a:gsLst>
                <a:gs pos="0">
                  <a:srgbClr val="C0504D">
                    <a:tint val="100000"/>
                    <a:shade val="100000"/>
                    <a:satMod val="130000"/>
                  </a:srgbClr>
                </a:gs>
                <a:gs pos="100000">
                  <a:srgbClr val="C0504D">
                    <a:tint val="50000"/>
                    <a:shade val="100000"/>
                    <a:satMod val="350000"/>
                  </a:srgbClr>
                </a:gs>
              </a:gsLst>
              <a:lin ang="16200000" scaled="0"/>
            </a:gradFill>
            <a:ln w="9525" cap="flat" cmpd="sng" algn="ctr">
              <a:solidFill>
                <a:srgbClr val="C0504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23</a:t>
              </a: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51" name="Rectangle 50"/>
            <p:cNvSpPr/>
            <p:nvPr/>
          </p:nvSpPr>
          <p:spPr>
            <a:xfrm>
              <a:off x="4706923" y="2137708"/>
              <a:ext cx="1300032" cy="413580"/>
            </a:xfrm>
            <a:prstGeom prst="rect">
              <a:avLst/>
            </a:prstGeom>
            <a:gradFill rotWithShape="1">
              <a:gsLst>
                <a:gs pos="0">
                  <a:srgbClr val="C0504D">
                    <a:tint val="100000"/>
                    <a:shade val="100000"/>
                    <a:satMod val="130000"/>
                  </a:srgbClr>
                </a:gs>
                <a:gs pos="100000">
                  <a:srgbClr val="C0504D">
                    <a:tint val="50000"/>
                    <a:shade val="100000"/>
                    <a:satMod val="350000"/>
                  </a:srgbClr>
                </a:gs>
              </a:gsLst>
              <a:lin ang="16200000" scaled="0"/>
            </a:gradFill>
            <a:ln w="9525" cap="flat" cmpd="sng" algn="ctr">
              <a:solidFill>
                <a:srgbClr val="C0504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1</a:t>
              </a: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52" name="Rectangle 51"/>
            <p:cNvSpPr/>
            <p:nvPr/>
          </p:nvSpPr>
          <p:spPr>
            <a:xfrm>
              <a:off x="2659827" y="2565399"/>
              <a:ext cx="2054521" cy="413580"/>
            </a:xfrm>
            <a:prstGeom prst="rect">
              <a:avLst/>
            </a:prstGeom>
            <a:gradFill rotWithShape="1">
              <a:gsLst>
                <a:gs pos="0">
                  <a:srgbClr val="C0504D">
                    <a:tint val="100000"/>
                    <a:shade val="100000"/>
                    <a:satMod val="130000"/>
                  </a:srgbClr>
                </a:gs>
                <a:gs pos="100000">
                  <a:srgbClr val="C0504D">
                    <a:tint val="50000"/>
                    <a:shade val="100000"/>
                    <a:satMod val="350000"/>
                  </a:srgbClr>
                </a:gs>
              </a:gsLst>
              <a:lin ang="16200000" scaled="0"/>
            </a:gradFill>
            <a:ln w="9525" cap="flat" cmpd="sng" algn="ctr">
              <a:solidFill>
                <a:srgbClr val="C0504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45</a:t>
              </a: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53" name="Rectangle 52"/>
            <p:cNvSpPr/>
            <p:nvPr/>
          </p:nvSpPr>
          <p:spPr>
            <a:xfrm>
              <a:off x="4714349" y="2567453"/>
              <a:ext cx="1300032" cy="413580"/>
            </a:xfrm>
            <a:prstGeom prst="rect">
              <a:avLst/>
            </a:prstGeom>
            <a:gradFill rotWithShape="1">
              <a:gsLst>
                <a:gs pos="0">
                  <a:srgbClr val="C0504D">
                    <a:tint val="100000"/>
                    <a:shade val="100000"/>
                    <a:satMod val="130000"/>
                  </a:srgbClr>
                </a:gs>
                <a:gs pos="100000">
                  <a:srgbClr val="C0504D">
                    <a:tint val="50000"/>
                    <a:shade val="100000"/>
                    <a:satMod val="350000"/>
                  </a:srgbClr>
                </a:gs>
              </a:gsLst>
              <a:lin ang="16200000" scaled="0"/>
            </a:gradFill>
            <a:ln w="9525" cap="flat" cmpd="sng" algn="ctr">
              <a:solidFill>
                <a:srgbClr val="C0504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3</a:t>
              </a: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54" name="Rectangle 53"/>
            <p:cNvSpPr/>
            <p:nvPr/>
          </p:nvSpPr>
          <p:spPr>
            <a:xfrm>
              <a:off x="2667000" y="1707963"/>
              <a:ext cx="2032056" cy="413580"/>
            </a:xfrm>
            <a:prstGeom prst="rect">
              <a:avLst/>
            </a:prstGeom>
            <a:gradFill rotWithShape="1">
              <a:gsLst>
                <a:gs pos="0">
                  <a:srgbClr val="C0504D">
                    <a:tint val="100000"/>
                    <a:shade val="100000"/>
                    <a:satMod val="130000"/>
                  </a:srgbClr>
                </a:gs>
                <a:gs pos="100000">
                  <a:srgbClr val="C0504D">
                    <a:tint val="50000"/>
                    <a:shade val="100000"/>
                    <a:satMod val="350000"/>
                  </a:srgbClr>
                </a:gs>
              </a:gsLst>
              <a:lin ang="16200000" scaled="0"/>
            </a:gradFill>
            <a:ln w="9525" cap="flat" cmpd="sng" algn="ctr">
              <a:solidFill>
                <a:srgbClr val="C0504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MPLS Label</a:t>
              </a: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55" name="Rectangle 54"/>
            <p:cNvSpPr/>
            <p:nvPr/>
          </p:nvSpPr>
          <p:spPr>
            <a:xfrm>
              <a:off x="4706923" y="1710017"/>
              <a:ext cx="1300032" cy="413580"/>
            </a:xfrm>
            <a:prstGeom prst="rect">
              <a:avLst/>
            </a:prstGeom>
            <a:gradFill rotWithShape="1">
              <a:gsLst>
                <a:gs pos="0">
                  <a:srgbClr val="C0504D">
                    <a:tint val="100000"/>
                    <a:shade val="100000"/>
                    <a:satMod val="130000"/>
                  </a:srgbClr>
                </a:gs>
                <a:gs pos="100000">
                  <a:srgbClr val="C0504D">
                    <a:tint val="50000"/>
                    <a:shade val="100000"/>
                    <a:satMod val="350000"/>
                  </a:srgbClr>
                </a:gs>
              </a:gsLst>
              <a:lin ang="16200000" scaled="0"/>
            </a:gradFill>
            <a:ln w="9525" cap="flat" cmpd="sng" algn="ctr">
              <a:solidFill>
                <a:srgbClr val="C0504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Path</a:t>
              </a: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grpSp>
      <p:sp>
        <p:nvSpPr>
          <p:cNvPr id="56" name="Footer Placeholder 55"/>
          <p:cNvSpPr>
            <a:spLocks noGrp="1"/>
          </p:cNvSpPr>
          <p:nvPr>
            <p:ph type="ftr" sz="quarter" idx="11"/>
          </p:nvPr>
        </p:nvSpPr>
        <p:spPr/>
        <p:txBody>
          <a:bodyPr/>
          <a:lstStyle/>
          <a:p>
            <a:r>
              <a:rPr lang="en-US" smtClean="0"/>
              <a:t>Université catholique de Louvain</a:t>
            </a:r>
            <a:endParaRPr lang="en-GB" dirty="0"/>
          </a:p>
        </p:txBody>
      </p:sp>
      <p:sp>
        <p:nvSpPr>
          <p:cNvPr id="57" name="Slide Number Placeholder 56"/>
          <p:cNvSpPr>
            <a:spLocks noGrp="1"/>
          </p:cNvSpPr>
          <p:nvPr>
            <p:ph type="sldNum" sz="quarter" idx="10"/>
          </p:nvPr>
        </p:nvSpPr>
        <p:spPr/>
        <p:txBody>
          <a:bodyPr/>
          <a:lstStyle/>
          <a:p>
            <a:fld id="{103F590D-1EE3-4679-BAB2-47D8C4772F51}" type="slidenum">
              <a:rPr lang="en-GB" smtClean="0"/>
              <a:pPr/>
              <a:t>33</a:t>
            </a:fld>
            <a:endParaRPr lang="en-GB"/>
          </a:p>
        </p:txBody>
      </p:sp>
    </p:spTree>
    <p:extLst>
      <p:ext uri="{BB962C8B-B14F-4D97-AF65-F5344CB8AC3E}">
        <p14:creationId xmlns:p14="http://schemas.microsoft.com/office/powerpoint/2010/main" val="38507907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Networking Yesterday</a:t>
            </a:r>
            <a:endParaRPr lang="en-US" dirty="0"/>
          </a:p>
        </p:txBody>
      </p:sp>
      <p:sp>
        <p:nvSpPr>
          <p:cNvPr id="3" name="Content Placeholder 2"/>
          <p:cNvSpPr>
            <a:spLocks noGrp="1"/>
          </p:cNvSpPr>
          <p:nvPr>
            <p:ph idx="1"/>
          </p:nvPr>
        </p:nvSpPr>
        <p:spPr/>
        <p:txBody>
          <a:bodyPr>
            <a:normAutofit fontScale="92500" lnSpcReduction="20000"/>
          </a:bodyPr>
          <a:lstStyle/>
          <a:p>
            <a:pPr marL="457200" lvl="1" indent="0">
              <a:buNone/>
            </a:pPr>
            <a:endParaRPr lang="en-US" dirty="0"/>
          </a:p>
          <a:p>
            <a:r>
              <a:rPr lang="en-US" dirty="0" smtClean="0"/>
              <a:t>Control + Data-plane on each device</a:t>
            </a:r>
          </a:p>
          <a:p>
            <a:pPr lvl="1"/>
            <a:r>
              <a:rPr lang="en-US" dirty="0" smtClean="0"/>
              <a:t>Network is a Distributed systems</a:t>
            </a:r>
          </a:p>
          <a:p>
            <a:pPr lvl="1"/>
            <a:r>
              <a:rPr lang="en-US" dirty="0" smtClean="0"/>
              <a:t>Built to avoid failure (</a:t>
            </a:r>
            <a:r>
              <a:rPr lang="en-US" dirty="0" err="1" smtClean="0"/>
              <a:t>ArpaNet</a:t>
            </a:r>
            <a:r>
              <a:rPr lang="en-US" dirty="0" smtClean="0"/>
              <a:t>)</a:t>
            </a:r>
            <a:endParaRPr lang="en-US" dirty="0" smtClean="0"/>
          </a:p>
          <a:p>
            <a:r>
              <a:rPr lang="en-US" dirty="0" smtClean="0"/>
              <a:t>A network is supported by an infinite number of protocols</a:t>
            </a:r>
          </a:p>
          <a:p>
            <a:pPr lvl="1"/>
            <a:r>
              <a:rPr lang="en-US" dirty="0" smtClean="0"/>
              <a:t>New protocols developed to support new functionality</a:t>
            </a:r>
          </a:p>
          <a:p>
            <a:pPr lvl="1"/>
            <a:r>
              <a:rPr lang="en-US" dirty="0" smtClean="0"/>
              <a:t>Takes time to standardize and to change the </a:t>
            </a:r>
            <a:r>
              <a:rPr lang="en-US" dirty="0" smtClean="0"/>
              <a:t>hardware</a:t>
            </a:r>
            <a:endParaRPr lang="en-US" dirty="0" smtClean="0"/>
          </a:p>
          <a:p>
            <a:r>
              <a:rPr lang="en-US" dirty="0" smtClean="0"/>
              <a:t>Think: writing a distributed program in Perl</a:t>
            </a:r>
          </a:p>
          <a:p>
            <a:pPr lvl="1"/>
            <a:r>
              <a:rPr lang="en-US" dirty="0" smtClean="0"/>
              <a:t>Error prone</a:t>
            </a:r>
            <a:r>
              <a:rPr lang="en-US" sz="2400" dirty="0" smtClean="0"/>
              <a:t> (Over 50% of errors caused by </a:t>
            </a:r>
            <a:r>
              <a:rPr lang="en-US" sz="2400" dirty="0" err="1" smtClean="0"/>
              <a:t>misconfig</a:t>
            </a:r>
            <a:r>
              <a:rPr lang="en-US" sz="2400" dirty="0" smtClean="0"/>
              <a:t>)</a:t>
            </a:r>
          </a:p>
          <a:p>
            <a:pPr lvl="1"/>
            <a:r>
              <a:rPr lang="en-US" sz="2400" dirty="0" smtClean="0"/>
              <a:t>Time consuming</a:t>
            </a:r>
          </a:p>
          <a:p>
            <a:pPr lvl="2"/>
            <a:r>
              <a:rPr lang="en-US" sz="1600" dirty="0" smtClean="0"/>
              <a:t>IT Operators are the most costly portion of IT</a:t>
            </a:r>
            <a:endParaRPr lang="en-US" sz="1800" dirty="0" smtClean="0"/>
          </a:p>
          <a:p>
            <a:pPr lvl="2"/>
            <a:r>
              <a:rPr lang="en-US" sz="1600" dirty="0" smtClean="0"/>
              <a:t>Takes up to 6 months for ISPs to roll out services for new costumers </a:t>
            </a:r>
          </a:p>
          <a:p>
            <a:pPr lvl="2"/>
            <a:r>
              <a:rPr lang="en-US" sz="1600" dirty="0" smtClean="0"/>
              <a:t>Very difficult to add new functionality into the network</a:t>
            </a:r>
          </a:p>
          <a:p>
            <a:pPr marL="457200" lvl="1" indent="0">
              <a:buNone/>
            </a:pPr>
            <a:endParaRPr lang="en-US" sz="2400" dirty="0" smtClean="0"/>
          </a:p>
          <a:p>
            <a:pPr lvl="1"/>
            <a:endParaRPr lang="en-US" sz="2400" dirty="0"/>
          </a:p>
          <a:p>
            <a:endParaRPr lang="en-US" dirty="0"/>
          </a:p>
        </p:txBody>
      </p:sp>
      <p:sp>
        <p:nvSpPr>
          <p:cNvPr id="4" name="Footer Placeholder 3"/>
          <p:cNvSpPr>
            <a:spLocks noGrp="1"/>
          </p:cNvSpPr>
          <p:nvPr>
            <p:ph type="ftr" sz="quarter" idx="11"/>
          </p:nvPr>
        </p:nvSpPr>
        <p:spPr/>
        <p:txBody>
          <a:bodyPr/>
          <a:lstStyle/>
          <a:p>
            <a:r>
              <a:rPr lang="en-US" smtClean="0"/>
              <a:t>Université catholique de Louvain</a:t>
            </a:r>
            <a:endParaRPr lang="en-GB" dirty="0"/>
          </a:p>
        </p:txBody>
      </p:sp>
      <p:sp>
        <p:nvSpPr>
          <p:cNvPr id="5" name="Slide Number Placeholder 4"/>
          <p:cNvSpPr>
            <a:spLocks noGrp="1"/>
          </p:cNvSpPr>
          <p:nvPr>
            <p:ph type="sldNum" sz="quarter" idx="10"/>
          </p:nvPr>
        </p:nvSpPr>
        <p:spPr/>
        <p:txBody>
          <a:bodyPr/>
          <a:lstStyle/>
          <a:p>
            <a:fld id="{103F590D-1EE3-4679-BAB2-47D8C4772F51}" type="slidenum">
              <a:rPr lang="en-GB" smtClean="0"/>
              <a:pPr/>
              <a:t>34</a:t>
            </a:fld>
            <a:endParaRPr lang="en-GB"/>
          </a:p>
        </p:txBody>
      </p:sp>
    </p:spTree>
    <p:extLst>
      <p:ext uri="{BB962C8B-B14F-4D97-AF65-F5344CB8AC3E}">
        <p14:creationId xmlns:p14="http://schemas.microsoft.com/office/powerpoint/2010/main" val="2758166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55" name="Title 73"/>
          <p:cNvSpPr>
            <a:spLocks noGrp="1"/>
          </p:cNvSpPr>
          <p:nvPr>
            <p:ph type="title"/>
          </p:nvPr>
        </p:nvSpPr>
        <p:spPr/>
        <p:txBody>
          <a:bodyPr anchor="ctr">
            <a:noAutofit/>
          </a:bodyPr>
          <a:lstStyle/>
          <a:p>
            <a:r>
              <a:rPr lang="en-US" dirty="0" smtClean="0">
                <a:ea typeface="ＭＳ Ｐゴシック" charset="-128"/>
                <a:cs typeface="ＭＳ Ｐゴシック" charset="-128"/>
              </a:rPr>
              <a:t>Separation of control and data planes</a:t>
            </a:r>
          </a:p>
        </p:txBody>
      </p:sp>
      <p:pic>
        <p:nvPicPr>
          <p:cNvPr id="113" name="Picture 6" descr="http://www.clker.com/cliparts/0/5/0/5/119543691225081364ajith_stacked_servers.svg.med.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728783" y="1103781"/>
            <a:ext cx="2242597" cy="1898733"/>
          </a:xfrm>
          <a:prstGeom prst="rect">
            <a:avLst/>
          </a:prstGeom>
          <a:noFill/>
          <a:extLst>
            <a:ext uri="{909E8E84-426E-40dd-AFC4-6F175D3DCCD1}">
              <a14:hiddenFill xmlns:a14="http://schemas.microsoft.com/office/drawing/2010/main">
                <a:solidFill>
                  <a:srgbClr val="FFFFFF"/>
                </a:solidFill>
              </a14:hiddenFill>
            </a:ext>
          </a:extLst>
        </p:spPr>
      </p:pic>
      <p:sp>
        <p:nvSpPr>
          <p:cNvPr id="114" name="Rectangle 113"/>
          <p:cNvSpPr/>
          <p:nvPr/>
        </p:nvSpPr>
        <p:spPr>
          <a:xfrm>
            <a:off x="465138" y="3922713"/>
            <a:ext cx="1525587" cy="1309687"/>
          </a:xfrm>
          <a:prstGeom prst="rect">
            <a:avLst/>
          </a:prstGeom>
          <a:gradFill rotWithShape="1">
            <a:gsLst>
              <a:gs pos="0">
                <a:srgbClr val="663366">
                  <a:shade val="40000"/>
                  <a:alpha val="100000"/>
                  <a:satMod val="150000"/>
                  <a:lumMod val="100000"/>
                </a:srgbClr>
              </a:gs>
              <a:gs pos="100000">
                <a:srgbClr val="663366">
                  <a:tint val="70000"/>
                  <a:shade val="100000"/>
                  <a:alpha val="100000"/>
                  <a:satMod val="200000"/>
                  <a:lumMod val="100000"/>
                </a:srgbClr>
              </a:gs>
            </a:gsLst>
            <a:lin ang="5400000" scaled="1"/>
          </a:gradFill>
          <a:ln w="12700" cap="flat" cmpd="sng" algn="ctr">
            <a:solidFill>
              <a:srgbClr val="663366">
                <a:shade val="95000"/>
                <a:satMod val="10500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15" name="Rounded Rectangle 114"/>
          <p:cNvSpPr/>
          <p:nvPr/>
        </p:nvSpPr>
        <p:spPr>
          <a:xfrm>
            <a:off x="565830" y="4723029"/>
            <a:ext cx="1339620" cy="420131"/>
          </a:xfrm>
          <a:prstGeom prst="roundRect">
            <a:avLst/>
          </a:prstGeom>
          <a:solidFill>
            <a:srgbClr val="000090"/>
          </a:solidFill>
          <a:ln>
            <a:noFill/>
          </a:ln>
          <a:effectLst/>
          <a:scene3d>
            <a:camera prst="orthographicFront">
              <a:rot lat="0" lon="0" rev="0"/>
            </a:camera>
            <a:lightRig rig="twoPt" dir="tl">
              <a:rot lat="0" lon="0" rev="4500000"/>
            </a:lightRig>
          </a:scene3d>
          <a:sp3d>
            <a:bevelT w="63500" h="50800"/>
          </a:sp3d>
        </p:spPr>
        <p:txBody>
          <a:bodyPr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ysClr val="window" lastClr="FFFFFF"/>
                </a:solidFill>
                <a:effectLst/>
                <a:uLnTx/>
                <a:uFillTx/>
                <a:latin typeface="Calibri"/>
                <a:ea typeface="+mn-ea"/>
                <a:cs typeface="+mn-cs"/>
              </a:rPr>
              <a:t>Specialized Packet Forwarding Hardware</a:t>
            </a:r>
            <a:endParaRPr kumimoji="0" lang="en-US" sz="800" b="1" i="0" u="none" strike="noStrike" kern="0" cap="none" spc="0" normalizeH="0" baseline="0" noProof="0" dirty="0">
              <a:ln>
                <a:noFill/>
              </a:ln>
              <a:solidFill>
                <a:sysClr val="window" lastClr="FFFFFF"/>
              </a:solidFill>
              <a:effectLst/>
              <a:uLnTx/>
              <a:uFillTx/>
              <a:latin typeface="Calibri"/>
              <a:ea typeface="+mn-ea"/>
              <a:cs typeface="+mn-cs"/>
            </a:endParaRPr>
          </a:p>
        </p:txBody>
      </p:sp>
      <p:grpSp>
        <p:nvGrpSpPr>
          <p:cNvPr id="116" name="Group 54"/>
          <p:cNvGrpSpPr>
            <a:grpSpLocks/>
          </p:cNvGrpSpPr>
          <p:nvPr/>
        </p:nvGrpSpPr>
        <p:grpSpPr bwMode="auto">
          <a:xfrm>
            <a:off x="565150" y="3986213"/>
            <a:ext cx="1339250" cy="344487"/>
            <a:chOff x="558086" y="3810293"/>
            <a:chExt cx="1339021" cy="343744"/>
          </a:xfrm>
        </p:grpSpPr>
        <p:sp>
          <p:nvSpPr>
            <p:cNvPr id="117" name="Rounded Rectangle 116"/>
            <p:cNvSpPr/>
            <p:nvPr/>
          </p:nvSpPr>
          <p:spPr>
            <a:xfrm>
              <a:off x="558086" y="3810293"/>
              <a:ext cx="533308" cy="343744"/>
            </a:xfrm>
            <a:prstGeom prst="roundRect">
              <a:avLst/>
            </a:prstGeom>
            <a:gradFill rotWithShape="1">
              <a:gsLst>
                <a:gs pos="0">
                  <a:srgbClr val="A3A101">
                    <a:shade val="40000"/>
                    <a:alpha val="100000"/>
                    <a:satMod val="150000"/>
                    <a:lumMod val="100000"/>
                  </a:srgbClr>
                </a:gs>
                <a:gs pos="100000">
                  <a:srgbClr val="A3A101">
                    <a:tint val="70000"/>
                    <a:shade val="100000"/>
                    <a:alpha val="100000"/>
                    <a:satMod val="200000"/>
                    <a:lumMod val="100000"/>
                  </a:srgbClr>
                </a:gs>
              </a:gsLst>
              <a:lin ang="5400000" scaled="1"/>
            </a:gradFill>
            <a:ln>
              <a:noFill/>
            </a:ln>
            <a:effectLst/>
            <a:scene3d>
              <a:camera prst="orthographicFront">
                <a:rot lat="0" lon="0" rev="0"/>
              </a:camera>
              <a:lightRig rig="twoPt" dir="tl">
                <a:rot lat="0" lon="0" rev="4500000"/>
              </a:lightRig>
            </a:scene3d>
            <a:sp3d>
              <a:bevelT w="63500" h="508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Calibri"/>
                  <a:ea typeface="+mn-ea"/>
                  <a:cs typeface="+mn-cs"/>
                </a:rPr>
                <a:t>Feature</a:t>
              </a:r>
            </a:p>
          </p:txBody>
        </p:sp>
        <p:sp>
          <p:nvSpPr>
            <p:cNvPr id="118" name="Rounded Rectangle 117"/>
            <p:cNvSpPr/>
            <p:nvPr/>
          </p:nvSpPr>
          <p:spPr>
            <a:xfrm>
              <a:off x="1364398" y="3810293"/>
              <a:ext cx="532709" cy="343744"/>
            </a:xfrm>
            <a:prstGeom prst="roundRect">
              <a:avLst/>
            </a:prstGeom>
            <a:gradFill rotWithShape="1">
              <a:gsLst>
                <a:gs pos="0">
                  <a:srgbClr val="A3A101">
                    <a:shade val="40000"/>
                    <a:alpha val="100000"/>
                    <a:satMod val="150000"/>
                    <a:lumMod val="100000"/>
                  </a:srgbClr>
                </a:gs>
                <a:gs pos="100000">
                  <a:srgbClr val="A3A101">
                    <a:tint val="70000"/>
                    <a:shade val="100000"/>
                    <a:alpha val="100000"/>
                    <a:satMod val="200000"/>
                    <a:lumMod val="100000"/>
                  </a:srgbClr>
                </a:gs>
              </a:gsLst>
              <a:lin ang="5400000" scaled="1"/>
            </a:gradFill>
            <a:ln>
              <a:noFill/>
            </a:ln>
            <a:effectLst/>
            <a:scene3d>
              <a:camera prst="orthographicFront">
                <a:rot lat="0" lon="0" rev="0"/>
              </a:camera>
              <a:lightRig rig="twoPt" dir="tl">
                <a:rot lat="0" lon="0" rev="4500000"/>
              </a:lightRig>
            </a:scene3d>
            <a:sp3d>
              <a:bevelT w="63500" h="508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Calibri"/>
                  <a:ea typeface="+mn-ea"/>
                  <a:cs typeface="+mn-cs"/>
                </a:rPr>
                <a:t>Feature</a:t>
              </a:r>
            </a:p>
          </p:txBody>
        </p:sp>
        <p:cxnSp>
          <p:nvCxnSpPr>
            <p:cNvPr id="119" name="Straight Connector 118"/>
            <p:cNvCxnSpPr/>
            <p:nvPr/>
          </p:nvCxnSpPr>
          <p:spPr>
            <a:xfrm>
              <a:off x="1091394" y="3982957"/>
              <a:ext cx="304748" cy="1585"/>
            </a:xfrm>
            <a:prstGeom prst="line">
              <a:avLst/>
            </a:prstGeom>
            <a:noFill/>
            <a:ln w="25400" cap="flat" cmpd="sng" algn="ctr">
              <a:solidFill>
                <a:srgbClr val="663366"/>
              </a:solidFill>
              <a:prstDash val="dot"/>
              <a:round/>
              <a:headEnd type="none" w="med" len="med"/>
              <a:tailEnd type="none" w="med" len="med"/>
            </a:ln>
            <a:effectLst/>
          </p:spPr>
        </p:cxnSp>
      </p:grpSp>
      <p:sp>
        <p:nvSpPr>
          <p:cNvPr id="120" name="Rectangle 119"/>
          <p:cNvSpPr/>
          <p:nvPr/>
        </p:nvSpPr>
        <p:spPr>
          <a:xfrm>
            <a:off x="2887663" y="2647950"/>
            <a:ext cx="1525587" cy="1308100"/>
          </a:xfrm>
          <a:prstGeom prst="rect">
            <a:avLst/>
          </a:prstGeom>
          <a:gradFill rotWithShape="1">
            <a:gsLst>
              <a:gs pos="0">
                <a:srgbClr val="663366">
                  <a:shade val="40000"/>
                  <a:alpha val="100000"/>
                  <a:satMod val="150000"/>
                  <a:lumMod val="100000"/>
                </a:srgbClr>
              </a:gs>
              <a:gs pos="100000">
                <a:srgbClr val="663366">
                  <a:tint val="70000"/>
                  <a:shade val="100000"/>
                  <a:alpha val="100000"/>
                  <a:satMod val="200000"/>
                  <a:lumMod val="100000"/>
                </a:srgbClr>
              </a:gs>
            </a:gsLst>
            <a:lin ang="5400000" scaled="1"/>
          </a:gradFill>
          <a:ln w="12700" cap="flat" cmpd="sng" algn="ctr">
            <a:solidFill>
              <a:srgbClr val="663366">
                <a:shade val="95000"/>
                <a:satMod val="10500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21" name="Rounded Rectangle 120"/>
          <p:cNvSpPr/>
          <p:nvPr/>
        </p:nvSpPr>
        <p:spPr>
          <a:xfrm>
            <a:off x="2988148" y="3447646"/>
            <a:ext cx="1339620" cy="420131"/>
          </a:xfrm>
          <a:prstGeom prst="roundRect">
            <a:avLst/>
          </a:prstGeom>
          <a:solidFill>
            <a:srgbClr val="000090"/>
          </a:solidFill>
          <a:ln>
            <a:noFill/>
          </a:ln>
          <a:effectLst/>
          <a:scene3d>
            <a:camera prst="orthographicFront">
              <a:rot lat="0" lon="0" rev="0"/>
            </a:camera>
            <a:lightRig rig="twoPt" dir="tl">
              <a:rot lat="0" lon="0" rev="4500000"/>
            </a:lightRig>
          </a:scene3d>
          <a:sp3d>
            <a:bevelT w="63500" h="50800"/>
          </a:sp3d>
        </p:spPr>
        <p:txBody>
          <a:bodyPr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ysClr val="window" lastClr="FFFFFF"/>
                </a:solidFill>
                <a:effectLst/>
                <a:uLnTx/>
                <a:uFillTx/>
                <a:latin typeface="Calibri"/>
                <a:ea typeface="+mn-ea"/>
                <a:cs typeface="+mn-cs"/>
              </a:rPr>
              <a:t>Specialized Packet Forwarding Hardware</a:t>
            </a:r>
            <a:endParaRPr kumimoji="0" lang="en-US" sz="800" b="1"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22" name="Rectangle 121"/>
          <p:cNvSpPr/>
          <p:nvPr/>
        </p:nvSpPr>
        <p:spPr>
          <a:xfrm>
            <a:off x="6616700" y="3243263"/>
            <a:ext cx="1525588" cy="1308100"/>
          </a:xfrm>
          <a:prstGeom prst="rect">
            <a:avLst/>
          </a:prstGeom>
          <a:gradFill rotWithShape="1">
            <a:gsLst>
              <a:gs pos="0">
                <a:srgbClr val="663366">
                  <a:shade val="40000"/>
                  <a:alpha val="100000"/>
                  <a:satMod val="150000"/>
                  <a:lumMod val="100000"/>
                </a:srgbClr>
              </a:gs>
              <a:gs pos="100000">
                <a:srgbClr val="663366">
                  <a:tint val="70000"/>
                  <a:shade val="100000"/>
                  <a:alpha val="100000"/>
                  <a:satMod val="200000"/>
                  <a:lumMod val="100000"/>
                </a:srgbClr>
              </a:gs>
            </a:gsLst>
            <a:lin ang="5400000" scaled="1"/>
          </a:gradFill>
          <a:ln w="12700" cap="flat" cmpd="sng" algn="ctr">
            <a:solidFill>
              <a:srgbClr val="663366">
                <a:shade val="95000"/>
                <a:satMod val="10500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23" name="Rounded Rectangle 122"/>
          <p:cNvSpPr/>
          <p:nvPr/>
        </p:nvSpPr>
        <p:spPr>
          <a:xfrm>
            <a:off x="6717510" y="4043205"/>
            <a:ext cx="1339620" cy="420131"/>
          </a:xfrm>
          <a:prstGeom prst="roundRect">
            <a:avLst/>
          </a:prstGeom>
          <a:solidFill>
            <a:srgbClr val="000090"/>
          </a:solidFill>
          <a:ln>
            <a:noFill/>
          </a:ln>
          <a:effectLst/>
          <a:scene3d>
            <a:camera prst="orthographicFront">
              <a:rot lat="0" lon="0" rev="0"/>
            </a:camera>
            <a:lightRig rig="twoPt" dir="tl">
              <a:rot lat="0" lon="0" rev="4500000"/>
            </a:lightRig>
          </a:scene3d>
          <a:sp3d>
            <a:bevelT w="63500" h="50800"/>
          </a:sp3d>
        </p:spPr>
        <p:txBody>
          <a:bodyPr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ysClr val="window" lastClr="FFFFFF"/>
                </a:solidFill>
                <a:effectLst/>
                <a:uLnTx/>
                <a:uFillTx/>
                <a:latin typeface="Calibri"/>
                <a:ea typeface="+mn-ea"/>
                <a:cs typeface="+mn-cs"/>
              </a:rPr>
              <a:t>Specialized Packet Forwarding Hardware</a:t>
            </a:r>
            <a:endParaRPr kumimoji="0" lang="en-US" sz="800" b="1"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24" name="Rectangle 123"/>
          <p:cNvSpPr/>
          <p:nvPr/>
        </p:nvSpPr>
        <p:spPr>
          <a:xfrm>
            <a:off x="2292350" y="5338763"/>
            <a:ext cx="1525588" cy="1309687"/>
          </a:xfrm>
          <a:prstGeom prst="rect">
            <a:avLst/>
          </a:prstGeom>
          <a:gradFill rotWithShape="1">
            <a:gsLst>
              <a:gs pos="0">
                <a:srgbClr val="663366">
                  <a:shade val="40000"/>
                  <a:alpha val="100000"/>
                  <a:satMod val="150000"/>
                  <a:lumMod val="100000"/>
                </a:srgbClr>
              </a:gs>
              <a:gs pos="100000">
                <a:srgbClr val="663366">
                  <a:tint val="70000"/>
                  <a:shade val="100000"/>
                  <a:alpha val="100000"/>
                  <a:satMod val="200000"/>
                  <a:lumMod val="100000"/>
                </a:srgbClr>
              </a:gs>
            </a:gsLst>
            <a:lin ang="5400000" scaled="1"/>
          </a:gradFill>
          <a:ln w="12700" cap="flat" cmpd="sng" algn="ctr">
            <a:solidFill>
              <a:srgbClr val="663366">
                <a:shade val="95000"/>
                <a:satMod val="10500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25" name="Rounded Rectangle 124"/>
          <p:cNvSpPr/>
          <p:nvPr/>
        </p:nvSpPr>
        <p:spPr>
          <a:xfrm>
            <a:off x="2392599" y="6139763"/>
            <a:ext cx="1339620" cy="420131"/>
          </a:xfrm>
          <a:prstGeom prst="roundRect">
            <a:avLst/>
          </a:prstGeom>
          <a:solidFill>
            <a:srgbClr val="000090"/>
          </a:solidFill>
          <a:ln>
            <a:noFill/>
          </a:ln>
          <a:effectLst/>
          <a:scene3d>
            <a:camera prst="orthographicFront">
              <a:rot lat="0" lon="0" rev="0"/>
            </a:camera>
            <a:lightRig rig="twoPt" dir="tl">
              <a:rot lat="0" lon="0" rev="4500000"/>
            </a:lightRig>
          </a:scene3d>
          <a:sp3d>
            <a:bevelT w="63500" h="50800"/>
          </a:sp3d>
        </p:spPr>
        <p:txBody>
          <a:bodyPr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ysClr val="window" lastClr="FFFFFF"/>
                </a:solidFill>
                <a:effectLst/>
                <a:uLnTx/>
                <a:uFillTx/>
                <a:latin typeface="Calibri"/>
                <a:ea typeface="+mn-ea"/>
                <a:cs typeface="+mn-cs"/>
              </a:rPr>
              <a:t>Specialized Packet Forwarding Hardware</a:t>
            </a:r>
            <a:endParaRPr kumimoji="0" lang="en-US" sz="800" b="1"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26" name="Rectangle 125"/>
          <p:cNvSpPr/>
          <p:nvPr/>
        </p:nvSpPr>
        <p:spPr>
          <a:xfrm>
            <a:off x="4421188" y="4464050"/>
            <a:ext cx="1525587" cy="1308100"/>
          </a:xfrm>
          <a:prstGeom prst="rect">
            <a:avLst/>
          </a:prstGeom>
          <a:gradFill rotWithShape="1">
            <a:gsLst>
              <a:gs pos="0">
                <a:srgbClr val="663366">
                  <a:shade val="40000"/>
                  <a:alpha val="100000"/>
                  <a:satMod val="150000"/>
                  <a:lumMod val="100000"/>
                </a:srgbClr>
              </a:gs>
              <a:gs pos="100000">
                <a:srgbClr val="663366">
                  <a:tint val="70000"/>
                  <a:shade val="100000"/>
                  <a:alpha val="100000"/>
                  <a:satMod val="200000"/>
                  <a:lumMod val="100000"/>
                </a:srgbClr>
              </a:gs>
            </a:gsLst>
            <a:lin ang="5400000" scaled="1"/>
          </a:gradFill>
          <a:ln w="12700" cap="flat" cmpd="sng" algn="ctr">
            <a:solidFill>
              <a:srgbClr val="663366">
                <a:shade val="95000"/>
                <a:satMod val="105000"/>
              </a:srgbClr>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27" name="Rounded Rectangle 126"/>
          <p:cNvSpPr/>
          <p:nvPr/>
        </p:nvSpPr>
        <p:spPr>
          <a:xfrm>
            <a:off x="4521796" y="5263755"/>
            <a:ext cx="1339620" cy="420131"/>
          </a:xfrm>
          <a:prstGeom prst="roundRect">
            <a:avLst/>
          </a:prstGeom>
          <a:solidFill>
            <a:srgbClr val="000090"/>
          </a:solidFill>
          <a:ln>
            <a:noFill/>
          </a:ln>
          <a:effectLst/>
          <a:scene3d>
            <a:camera prst="orthographicFront">
              <a:rot lat="0" lon="0" rev="0"/>
            </a:camera>
            <a:lightRig rig="twoPt" dir="tl">
              <a:rot lat="0" lon="0" rev="4500000"/>
            </a:lightRig>
          </a:scene3d>
          <a:sp3d>
            <a:bevelT w="63500" h="50800"/>
          </a:sp3d>
        </p:spPr>
        <p:txBody>
          <a:bodyPr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ysClr val="window" lastClr="FFFFFF"/>
                </a:solidFill>
                <a:effectLst/>
                <a:uLnTx/>
                <a:uFillTx/>
                <a:latin typeface="Calibri"/>
                <a:ea typeface="+mn-ea"/>
                <a:cs typeface="+mn-cs"/>
              </a:rPr>
              <a:t>Specialized Packet Forwarding Hardware</a:t>
            </a:r>
            <a:endParaRPr kumimoji="0" lang="en-US" sz="800" b="1"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28" name="Rounded Rectangle 127"/>
          <p:cNvSpPr/>
          <p:nvPr/>
        </p:nvSpPr>
        <p:spPr>
          <a:xfrm>
            <a:off x="565829" y="4355921"/>
            <a:ext cx="1339620" cy="353792"/>
          </a:xfrm>
          <a:prstGeom prst="roundRect">
            <a:avLst/>
          </a:prstGeom>
          <a:gradFill rotWithShape="1">
            <a:gsLst>
              <a:gs pos="0">
                <a:srgbClr val="FF0000"/>
              </a:gs>
              <a:gs pos="100000">
                <a:srgbClr val="F7545C"/>
              </a:gs>
            </a:gsLst>
            <a:lin ang="5400000" scaled="1"/>
          </a:gradFill>
          <a:ln>
            <a:noFill/>
          </a:ln>
          <a:effectLst/>
          <a:scene3d>
            <a:camera prst="orthographicFront">
              <a:rot lat="0" lon="0" rev="0"/>
            </a:camera>
            <a:lightRig rig="twoPt" dir="tl">
              <a:rot lat="0" lon="0" rev="4500000"/>
            </a:lightRig>
          </a:scene3d>
          <a:sp3d>
            <a:bevelT w="63500" h="50800"/>
          </a:sp3d>
        </p:spPr>
        <p:txBody>
          <a:bodyPr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mn-cs"/>
              </a:rPr>
              <a:t>Specialized Control Plane</a:t>
            </a:r>
          </a:p>
        </p:txBody>
      </p:sp>
      <p:sp>
        <p:nvSpPr>
          <p:cNvPr id="129" name="Rounded Rectangle 128"/>
          <p:cNvSpPr/>
          <p:nvPr/>
        </p:nvSpPr>
        <p:spPr>
          <a:xfrm>
            <a:off x="2988147" y="3080538"/>
            <a:ext cx="1339620" cy="353792"/>
          </a:xfrm>
          <a:prstGeom prst="roundRect">
            <a:avLst/>
          </a:prstGeom>
          <a:gradFill rotWithShape="1">
            <a:gsLst>
              <a:gs pos="0">
                <a:srgbClr val="FF0000"/>
              </a:gs>
              <a:gs pos="100000">
                <a:srgbClr val="F7545C"/>
              </a:gs>
            </a:gsLst>
            <a:lin ang="5400000" scaled="1"/>
          </a:gradFill>
          <a:ln>
            <a:noFill/>
          </a:ln>
          <a:effectLst/>
          <a:scene3d>
            <a:camera prst="orthographicFront">
              <a:rot lat="0" lon="0" rev="0"/>
            </a:camera>
            <a:lightRig rig="twoPt" dir="tl">
              <a:rot lat="0" lon="0" rev="4500000"/>
            </a:lightRig>
          </a:scene3d>
          <a:sp3d>
            <a:bevelT w="63500" h="50800"/>
          </a:sp3d>
        </p:spPr>
        <p:txBody>
          <a:bodyPr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mn-cs"/>
              </a:rPr>
              <a:t>Specialized Control Plane</a:t>
            </a:r>
          </a:p>
        </p:txBody>
      </p:sp>
      <p:sp>
        <p:nvSpPr>
          <p:cNvPr id="130" name="Rounded Rectangle 129"/>
          <p:cNvSpPr/>
          <p:nvPr/>
        </p:nvSpPr>
        <p:spPr>
          <a:xfrm>
            <a:off x="6717509" y="3676097"/>
            <a:ext cx="1339620" cy="353792"/>
          </a:xfrm>
          <a:prstGeom prst="roundRect">
            <a:avLst/>
          </a:prstGeom>
          <a:gradFill rotWithShape="1">
            <a:gsLst>
              <a:gs pos="0">
                <a:srgbClr val="FF0000"/>
              </a:gs>
              <a:gs pos="100000">
                <a:srgbClr val="F7545C"/>
              </a:gs>
            </a:gsLst>
            <a:lin ang="5400000" scaled="1"/>
          </a:gradFill>
          <a:ln>
            <a:noFill/>
          </a:ln>
          <a:effectLst/>
          <a:scene3d>
            <a:camera prst="orthographicFront">
              <a:rot lat="0" lon="0" rev="0"/>
            </a:camera>
            <a:lightRig rig="twoPt" dir="tl">
              <a:rot lat="0" lon="0" rev="4500000"/>
            </a:lightRig>
          </a:scene3d>
          <a:sp3d>
            <a:bevelT w="63500" h="50800"/>
          </a:sp3d>
        </p:spPr>
        <p:txBody>
          <a:bodyPr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mn-cs"/>
              </a:rPr>
              <a:t>Specialized Control Plane</a:t>
            </a:r>
          </a:p>
        </p:txBody>
      </p:sp>
      <p:sp>
        <p:nvSpPr>
          <p:cNvPr id="131" name="Rounded Rectangle 130"/>
          <p:cNvSpPr/>
          <p:nvPr/>
        </p:nvSpPr>
        <p:spPr>
          <a:xfrm>
            <a:off x="2392598" y="5772655"/>
            <a:ext cx="1339620" cy="353792"/>
          </a:xfrm>
          <a:prstGeom prst="roundRect">
            <a:avLst/>
          </a:prstGeom>
          <a:gradFill rotWithShape="1">
            <a:gsLst>
              <a:gs pos="0">
                <a:srgbClr val="FF0000"/>
              </a:gs>
              <a:gs pos="100000">
                <a:srgbClr val="F7545C"/>
              </a:gs>
            </a:gsLst>
            <a:lin ang="5400000" scaled="1"/>
          </a:gradFill>
          <a:ln>
            <a:noFill/>
          </a:ln>
          <a:effectLst/>
          <a:scene3d>
            <a:camera prst="orthographicFront">
              <a:rot lat="0" lon="0" rev="0"/>
            </a:camera>
            <a:lightRig rig="twoPt" dir="tl">
              <a:rot lat="0" lon="0" rev="4500000"/>
            </a:lightRig>
          </a:scene3d>
          <a:sp3d>
            <a:bevelT w="63500" h="50800"/>
          </a:sp3d>
        </p:spPr>
        <p:txBody>
          <a:bodyPr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mn-cs"/>
              </a:rPr>
              <a:t>Specialized Control Plane</a:t>
            </a:r>
          </a:p>
        </p:txBody>
      </p:sp>
      <p:sp>
        <p:nvSpPr>
          <p:cNvPr id="132" name="Rounded Rectangle 131"/>
          <p:cNvSpPr/>
          <p:nvPr/>
        </p:nvSpPr>
        <p:spPr>
          <a:xfrm>
            <a:off x="4521795" y="4896647"/>
            <a:ext cx="1339620" cy="353792"/>
          </a:xfrm>
          <a:prstGeom prst="roundRect">
            <a:avLst/>
          </a:prstGeom>
          <a:gradFill rotWithShape="1">
            <a:gsLst>
              <a:gs pos="0">
                <a:srgbClr val="FF0000"/>
              </a:gs>
              <a:gs pos="100000">
                <a:srgbClr val="F7545C"/>
              </a:gs>
            </a:gsLst>
            <a:lin ang="5400000" scaled="1"/>
          </a:gradFill>
          <a:ln>
            <a:noFill/>
          </a:ln>
          <a:effectLst/>
          <a:scene3d>
            <a:camera prst="orthographicFront">
              <a:rot lat="0" lon="0" rev="0"/>
            </a:camera>
            <a:lightRig rig="twoPt" dir="tl">
              <a:rot lat="0" lon="0" rev="4500000"/>
            </a:lightRig>
          </a:scene3d>
          <a:sp3d>
            <a:bevelT w="63500" h="50800"/>
          </a:sp3d>
        </p:spPr>
        <p:txBody>
          <a:bodyPr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Calibri"/>
                <a:ea typeface="+mn-ea"/>
                <a:cs typeface="+mn-cs"/>
              </a:rPr>
              <a:t>Specialized Control Plane</a:t>
            </a:r>
          </a:p>
        </p:txBody>
      </p:sp>
      <p:cxnSp>
        <p:nvCxnSpPr>
          <p:cNvPr id="133" name="Straight Connector 132"/>
          <p:cNvCxnSpPr>
            <a:stCxn id="114" idx="3"/>
            <a:endCxn id="120" idx="2"/>
          </p:cNvCxnSpPr>
          <p:nvPr/>
        </p:nvCxnSpPr>
        <p:spPr>
          <a:xfrm flipV="1">
            <a:off x="1990725" y="3956050"/>
            <a:ext cx="1658938" cy="620713"/>
          </a:xfrm>
          <a:prstGeom prst="line">
            <a:avLst/>
          </a:prstGeom>
          <a:noFill/>
          <a:ln w="25400" cap="flat" cmpd="sng" algn="ctr">
            <a:solidFill>
              <a:srgbClr val="663366"/>
            </a:solidFill>
            <a:prstDash val="solid"/>
          </a:ln>
          <a:effectLst/>
        </p:spPr>
      </p:cxnSp>
      <p:cxnSp>
        <p:nvCxnSpPr>
          <p:cNvPr id="134" name="Straight Connector 133"/>
          <p:cNvCxnSpPr>
            <a:stCxn id="120" idx="3"/>
            <a:endCxn id="126" idx="0"/>
          </p:cNvCxnSpPr>
          <p:nvPr/>
        </p:nvCxnSpPr>
        <p:spPr>
          <a:xfrm>
            <a:off x="4413250" y="3302000"/>
            <a:ext cx="769938" cy="1162050"/>
          </a:xfrm>
          <a:prstGeom prst="line">
            <a:avLst/>
          </a:prstGeom>
          <a:noFill/>
          <a:ln w="25400" cap="flat" cmpd="sng" algn="ctr">
            <a:solidFill>
              <a:srgbClr val="663366"/>
            </a:solidFill>
            <a:prstDash val="solid"/>
          </a:ln>
          <a:effectLst/>
        </p:spPr>
      </p:cxnSp>
      <p:cxnSp>
        <p:nvCxnSpPr>
          <p:cNvPr id="135" name="Straight Connector 134"/>
          <p:cNvCxnSpPr>
            <a:stCxn id="124" idx="0"/>
            <a:endCxn id="126" idx="1"/>
          </p:cNvCxnSpPr>
          <p:nvPr/>
        </p:nvCxnSpPr>
        <p:spPr>
          <a:xfrm rot="5400000" flipH="1" flipV="1">
            <a:off x="3627437" y="4545013"/>
            <a:ext cx="220663" cy="1366838"/>
          </a:xfrm>
          <a:prstGeom prst="line">
            <a:avLst/>
          </a:prstGeom>
          <a:noFill/>
          <a:ln w="25400" cap="flat" cmpd="sng" algn="ctr">
            <a:solidFill>
              <a:srgbClr val="663366"/>
            </a:solidFill>
            <a:prstDash val="solid"/>
          </a:ln>
          <a:effectLst/>
        </p:spPr>
      </p:cxnSp>
      <p:cxnSp>
        <p:nvCxnSpPr>
          <p:cNvPr id="136" name="Straight Connector 135"/>
          <p:cNvCxnSpPr>
            <a:stCxn id="114" idx="2"/>
            <a:endCxn id="124" idx="1"/>
          </p:cNvCxnSpPr>
          <p:nvPr/>
        </p:nvCxnSpPr>
        <p:spPr>
          <a:xfrm rot="16200000" flipH="1">
            <a:off x="1378744" y="5080794"/>
            <a:ext cx="762000" cy="1065212"/>
          </a:xfrm>
          <a:prstGeom prst="line">
            <a:avLst/>
          </a:prstGeom>
          <a:noFill/>
          <a:ln w="25400" cap="flat" cmpd="sng" algn="ctr">
            <a:solidFill>
              <a:srgbClr val="663366"/>
            </a:solidFill>
            <a:prstDash val="solid"/>
          </a:ln>
          <a:effectLst/>
        </p:spPr>
      </p:cxnSp>
      <p:cxnSp>
        <p:nvCxnSpPr>
          <p:cNvPr id="137" name="Straight Connector 136"/>
          <p:cNvCxnSpPr>
            <a:stCxn id="126" idx="3"/>
            <a:endCxn id="122" idx="2"/>
          </p:cNvCxnSpPr>
          <p:nvPr/>
        </p:nvCxnSpPr>
        <p:spPr>
          <a:xfrm flipV="1">
            <a:off x="5946775" y="4551363"/>
            <a:ext cx="1433513" cy="566737"/>
          </a:xfrm>
          <a:prstGeom prst="line">
            <a:avLst/>
          </a:prstGeom>
          <a:noFill/>
          <a:ln w="25400" cap="flat" cmpd="sng" algn="ctr">
            <a:solidFill>
              <a:srgbClr val="663366"/>
            </a:solidFill>
            <a:prstDash val="solid"/>
          </a:ln>
          <a:effectLst/>
        </p:spPr>
      </p:cxnSp>
      <p:sp>
        <p:nvSpPr>
          <p:cNvPr id="138" name="Rounded Rectangle 137"/>
          <p:cNvSpPr/>
          <p:nvPr/>
        </p:nvSpPr>
        <p:spPr>
          <a:xfrm>
            <a:off x="821267" y="1979174"/>
            <a:ext cx="6663266" cy="416311"/>
          </a:xfrm>
          <a:prstGeom prst="roundRect">
            <a:avLst/>
          </a:prstGeom>
          <a:gradFill rotWithShape="1">
            <a:gsLst>
              <a:gs pos="0">
                <a:srgbClr val="FF0000"/>
              </a:gs>
              <a:gs pos="100000">
                <a:srgbClr val="F7545C"/>
              </a:gs>
            </a:gsLst>
            <a:lin ang="5400000" scaled="1"/>
          </a:gradFill>
          <a:ln>
            <a:noFill/>
          </a:ln>
          <a:effectLst/>
          <a:scene3d>
            <a:camera prst="orthographicFront">
              <a:rot lat="0" lon="0" rev="0"/>
            </a:camera>
            <a:lightRig rig="twoPt" dir="tl">
              <a:rot lat="0" lon="0" rev="4500000"/>
            </a:lightRig>
          </a:scene3d>
          <a:sp3d>
            <a:bevelT w="63500" h="50800"/>
          </a:sp3d>
        </p:spPr>
        <p:txBody>
          <a:bodyPr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Calibri"/>
                <a:ea typeface="+mn-ea"/>
                <a:cs typeface="+mn-cs"/>
              </a:rPr>
              <a:t>Network OS</a:t>
            </a:r>
          </a:p>
        </p:txBody>
      </p:sp>
      <p:grpSp>
        <p:nvGrpSpPr>
          <p:cNvPr id="139" name="Group 62"/>
          <p:cNvGrpSpPr>
            <a:grpSpLocks/>
          </p:cNvGrpSpPr>
          <p:nvPr/>
        </p:nvGrpSpPr>
        <p:grpSpPr bwMode="auto">
          <a:xfrm>
            <a:off x="2682875" y="1387475"/>
            <a:ext cx="2941638" cy="495300"/>
            <a:chOff x="2682095" y="715997"/>
            <a:chExt cx="2942977" cy="495228"/>
          </a:xfrm>
        </p:grpSpPr>
        <p:sp>
          <p:nvSpPr>
            <p:cNvPr id="140" name="Rounded Rectangle 139"/>
            <p:cNvSpPr/>
            <p:nvPr/>
          </p:nvSpPr>
          <p:spPr>
            <a:xfrm>
              <a:off x="2682095" y="719194"/>
              <a:ext cx="1135579" cy="492031"/>
            </a:xfrm>
            <a:prstGeom prst="roundRect">
              <a:avLst/>
            </a:prstGeom>
            <a:gradFill rotWithShape="1">
              <a:gsLst>
                <a:gs pos="0">
                  <a:srgbClr val="A3A101">
                    <a:shade val="40000"/>
                    <a:alpha val="100000"/>
                    <a:satMod val="150000"/>
                    <a:lumMod val="100000"/>
                  </a:srgbClr>
                </a:gs>
                <a:gs pos="100000">
                  <a:srgbClr val="A3A101">
                    <a:tint val="70000"/>
                    <a:shade val="100000"/>
                    <a:alpha val="100000"/>
                    <a:satMod val="200000"/>
                    <a:lumMod val="100000"/>
                  </a:srgbClr>
                </a:gs>
              </a:gsLst>
              <a:lin ang="5400000" scaled="1"/>
            </a:gradFill>
            <a:ln>
              <a:noFill/>
            </a:ln>
            <a:effectLst/>
            <a:scene3d>
              <a:camera prst="orthographicFront">
                <a:rot lat="0" lon="0" rev="0"/>
              </a:camera>
              <a:lightRig rig="twoPt" dir="tl">
                <a:rot lat="0" lon="0" rev="4500000"/>
              </a:lightRig>
            </a:scene3d>
            <a:sp3d>
              <a:bevelT w="63500" h="508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a:ea typeface="+mn-ea"/>
                  <a:cs typeface="+mn-cs"/>
                </a:rPr>
                <a:t>Feature</a:t>
              </a:r>
            </a:p>
          </p:txBody>
        </p:sp>
        <p:sp>
          <p:nvSpPr>
            <p:cNvPr id="141" name="Rounded Rectangle 140"/>
            <p:cNvSpPr/>
            <p:nvPr/>
          </p:nvSpPr>
          <p:spPr>
            <a:xfrm>
              <a:off x="4421200" y="715997"/>
              <a:ext cx="1203872" cy="492031"/>
            </a:xfrm>
            <a:prstGeom prst="roundRect">
              <a:avLst/>
            </a:prstGeom>
            <a:gradFill rotWithShape="1">
              <a:gsLst>
                <a:gs pos="0">
                  <a:srgbClr val="A3A101">
                    <a:shade val="40000"/>
                    <a:alpha val="100000"/>
                    <a:satMod val="150000"/>
                    <a:lumMod val="100000"/>
                  </a:srgbClr>
                </a:gs>
                <a:gs pos="100000">
                  <a:srgbClr val="A3A101">
                    <a:tint val="70000"/>
                    <a:shade val="100000"/>
                    <a:alpha val="100000"/>
                    <a:satMod val="200000"/>
                    <a:lumMod val="100000"/>
                  </a:srgbClr>
                </a:gs>
              </a:gsLst>
              <a:lin ang="5400000" scaled="1"/>
            </a:gradFill>
            <a:ln>
              <a:noFill/>
            </a:ln>
            <a:effectLst/>
            <a:scene3d>
              <a:camera prst="orthographicFront">
                <a:rot lat="0" lon="0" rev="0"/>
              </a:camera>
              <a:lightRig rig="twoPt" dir="tl">
                <a:rot lat="0" lon="0" rev="4500000"/>
              </a:lightRig>
            </a:scene3d>
            <a:sp3d>
              <a:bevelT w="63500" h="508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a:ea typeface="+mn-ea"/>
                  <a:cs typeface="+mn-cs"/>
                </a:rPr>
                <a:t>Feature</a:t>
              </a:r>
            </a:p>
          </p:txBody>
        </p:sp>
      </p:grpSp>
      <p:grpSp>
        <p:nvGrpSpPr>
          <p:cNvPr id="142" name="Group 54"/>
          <p:cNvGrpSpPr>
            <a:grpSpLocks/>
          </p:cNvGrpSpPr>
          <p:nvPr/>
        </p:nvGrpSpPr>
        <p:grpSpPr bwMode="auto">
          <a:xfrm>
            <a:off x="2979738" y="2709863"/>
            <a:ext cx="1340262" cy="344487"/>
            <a:chOff x="558086" y="3810293"/>
            <a:chExt cx="1340031" cy="343744"/>
          </a:xfrm>
        </p:grpSpPr>
        <p:sp>
          <p:nvSpPr>
            <p:cNvPr id="143" name="Rounded Rectangle 142"/>
            <p:cNvSpPr/>
            <p:nvPr/>
          </p:nvSpPr>
          <p:spPr>
            <a:xfrm>
              <a:off x="558086" y="3810293"/>
              <a:ext cx="533308" cy="343744"/>
            </a:xfrm>
            <a:prstGeom prst="roundRect">
              <a:avLst/>
            </a:prstGeom>
            <a:gradFill rotWithShape="1">
              <a:gsLst>
                <a:gs pos="0">
                  <a:srgbClr val="A3A101">
                    <a:shade val="40000"/>
                    <a:alpha val="100000"/>
                    <a:satMod val="150000"/>
                    <a:lumMod val="100000"/>
                  </a:srgbClr>
                </a:gs>
                <a:gs pos="100000">
                  <a:srgbClr val="A3A101">
                    <a:tint val="70000"/>
                    <a:shade val="100000"/>
                    <a:alpha val="100000"/>
                    <a:satMod val="200000"/>
                    <a:lumMod val="100000"/>
                  </a:srgbClr>
                </a:gs>
              </a:gsLst>
              <a:lin ang="5400000" scaled="1"/>
            </a:gradFill>
            <a:ln>
              <a:noFill/>
            </a:ln>
            <a:effectLst/>
            <a:scene3d>
              <a:camera prst="orthographicFront">
                <a:rot lat="0" lon="0" rev="0"/>
              </a:camera>
              <a:lightRig rig="twoPt" dir="tl">
                <a:rot lat="0" lon="0" rev="4500000"/>
              </a:lightRig>
            </a:scene3d>
            <a:sp3d>
              <a:bevelT w="63500" h="508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Calibri"/>
                  <a:ea typeface="+mn-ea"/>
                  <a:cs typeface="+mn-cs"/>
                </a:rPr>
                <a:t>Feature</a:t>
              </a:r>
            </a:p>
          </p:txBody>
        </p:sp>
        <p:sp>
          <p:nvSpPr>
            <p:cNvPr id="144" name="Rounded Rectangle 143"/>
            <p:cNvSpPr/>
            <p:nvPr/>
          </p:nvSpPr>
          <p:spPr>
            <a:xfrm>
              <a:off x="1365409" y="3810293"/>
              <a:ext cx="532708" cy="343744"/>
            </a:xfrm>
            <a:prstGeom prst="roundRect">
              <a:avLst/>
            </a:prstGeom>
            <a:gradFill rotWithShape="1">
              <a:gsLst>
                <a:gs pos="0">
                  <a:srgbClr val="A3A101">
                    <a:shade val="40000"/>
                    <a:alpha val="100000"/>
                    <a:satMod val="150000"/>
                    <a:lumMod val="100000"/>
                  </a:srgbClr>
                </a:gs>
                <a:gs pos="100000">
                  <a:srgbClr val="A3A101">
                    <a:tint val="70000"/>
                    <a:shade val="100000"/>
                    <a:alpha val="100000"/>
                    <a:satMod val="200000"/>
                    <a:lumMod val="100000"/>
                  </a:srgbClr>
                </a:gs>
              </a:gsLst>
              <a:lin ang="5400000" scaled="1"/>
            </a:gradFill>
            <a:ln>
              <a:noFill/>
            </a:ln>
            <a:effectLst/>
            <a:scene3d>
              <a:camera prst="orthographicFront">
                <a:rot lat="0" lon="0" rev="0"/>
              </a:camera>
              <a:lightRig rig="twoPt" dir="tl">
                <a:rot lat="0" lon="0" rev="4500000"/>
              </a:lightRig>
            </a:scene3d>
            <a:sp3d>
              <a:bevelT w="63500" h="508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Calibri"/>
                  <a:ea typeface="+mn-ea"/>
                  <a:cs typeface="+mn-cs"/>
                </a:rPr>
                <a:t>Feature</a:t>
              </a:r>
            </a:p>
          </p:txBody>
        </p:sp>
        <p:cxnSp>
          <p:nvCxnSpPr>
            <p:cNvPr id="145" name="Straight Connector 144"/>
            <p:cNvCxnSpPr/>
            <p:nvPr/>
          </p:nvCxnSpPr>
          <p:spPr>
            <a:xfrm>
              <a:off x="1091394" y="3982957"/>
              <a:ext cx="304748" cy="1585"/>
            </a:xfrm>
            <a:prstGeom prst="line">
              <a:avLst/>
            </a:prstGeom>
            <a:noFill/>
            <a:ln w="25400" cap="flat" cmpd="sng" algn="ctr">
              <a:solidFill>
                <a:srgbClr val="663366"/>
              </a:solidFill>
              <a:prstDash val="dot"/>
              <a:round/>
              <a:headEnd type="none" w="med" len="med"/>
              <a:tailEnd type="none" w="med" len="med"/>
            </a:ln>
            <a:effectLst/>
          </p:spPr>
        </p:cxnSp>
      </p:grpSp>
      <p:grpSp>
        <p:nvGrpSpPr>
          <p:cNvPr id="146" name="Group 54"/>
          <p:cNvGrpSpPr>
            <a:grpSpLocks/>
          </p:cNvGrpSpPr>
          <p:nvPr/>
        </p:nvGrpSpPr>
        <p:grpSpPr bwMode="auto">
          <a:xfrm>
            <a:off x="4513263" y="4524375"/>
            <a:ext cx="1340337" cy="344488"/>
            <a:chOff x="558086" y="3810293"/>
            <a:chExt cx="1340107" cy="343744"/>
          </a:xfrm>
        </p:grpSpPr>
        <p:sp>
          <p:nvSpPr>
            <p:cNvPr id="147" name="Rounded Rectangle 146"/>
            <p:cNvSpPr/>
            <p:nvPr/>
          </p:nvSpPr>
          <p:spPr>
            <a:xfrm>
              <a:off x="558086" y="3810293"/>
              <a:ext cx="533308" cy="343744"/>
            </a:xfrm>
            <a:prstGeom prst="roundRect">
              <a:avLst/>
            </a:prstGeom>
            <a:gradFill rotWithShape="1">
              <a:gsLst>
                <a:gs pos="0">
                  <a:srgbClr val="A3A101">
                    <a:shade val="40000"/>
                    <a:alpha val="100000"/>
                    <a:satMod val="150000"/>
                    <a:lumMod val="100000"/>
                  </a:srgbClr>
                </a:gs>
                <a:gs pos="100000">
                  <a:srgbClr val="A3A101">
                    <a:tint val="70000"/>
                    <a:shade val="100000"/>
                    <a:alpha val="100000"/>
                    <a:satMod val="200000"/>
                    <a:lumMod val="100000"/>
                  </a:srgbClr>
                </a:gs>
              </a:gsLst>
              <a:lin ang="5400000" scaled="1"/>
            </a:gradFill>
            <a:ln>
              <a:noFill/>
            </a:ln>
            <a:effectLst/>
            <a:scene3d>
              <a:camera prst="orthographicFront">
                <a:rot lat="0" lon="0" rev="0"/>
              </a:camera>
              <a:lightRig rig="twoPt" dir="tl">
                <a:rot lat="0" lon="0" rev="4500000"/>
              </a:lightRig>
            </a:scene3d>
            <a:sp3d>
              <a:bevelT w="63500" h="508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Calibri"/>
                  <a:ea typeface="+mn-ea"/>
                  <a:cs typeface="+mn-cs"/>
                </a:rPr>
                <a:t>Feature</a:t>
              </a:r>
            </a:p>
          </p:txBody>
        </p:sp>
        <p:sp>
          <p:nvSpPr>
            <p:cNvPr id="148" name="Rounded Rectangle 147"/>
            <p:cNvSpPr/>
            <p:nvPr/>
          </p:nvSpPr>
          <p:spPr>
            <a:xfrm>
              <a:off x="1365484" y="3810293"/>
              <a:ext cx="532709" cy="343744"/>
            </a:xfrm>
            <a:prstGeom prst="roundRect">
              <a:avLst/>
            </a:prstGeom>
            <a:gradFill rotWithShape="1">
              <a:gsLst>
                <a:gs pos="0">
                  <a:srgbClr val="A3A101">
                    <a:shade val="40000"/>
                    <a:alpha val="100000"/>
                    <a:satMod val="150000"/>
                    <a:lumMod val="100000"/>
                  </a:srgbClr>
                </a:gs>
                <a:gs pos="100000">
                  <a:srgbClr val="A3A101">
                    <a:tint val="70000"/>
                    <a:shade val="100000"/>
                    <a:alpha val="100000"/>
                    <a:satMod val="200000"/>
                    <a:lumMod val="100000"/>
                  </a:srgbClr>
                </a:gs>
              </a:gsLst>
              <a:lin ang="5400000" scaled="1"/>
            </a:gradFill>
            <a:ln>
              <a:noFill/>
            </a:ln>
            <a:effectLst/>
            <a:scene3d>
              <a:camera prst="orthographicFront">
                <a:rot lat="0" lon="0" rev="0"/>
              </a:camera>
              <a:lightRig rig="twoPt" dir="tl">
                <a:rot lat="0" lon="0" rev="4500000"/>
              </a:lightRig>
            </a:scene3d>
            <a:sp3d>
              <a:bevelT w="63500" h="508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Calibri"/>
                  <a:ea typeface="+mn-ea"/>
                  <a:cs typeface="+mn-cs"/>
                </a:rPr>
                <a:t>Feature</a:t>
              </a:r>
            </a:p>
          </p:txBody>
        </p:sp>
        <p:cxnSp>
          <p:nvCxnSpPr>
            <p:cNvPr id="149" name="Straight Connector 148"/>
            <p:cNvCxnSpPr/>
            <p:nvPr/>
          </p:nvCxnSpPr>
          <p:spPr>
            <a:xfrm>
              <a:off x="1091394" y="3982957"/>
              <a:ext cx="304748" cy="1584"/>
            </a:xfrm>
            <a:prstGeom prst="line">
              <a:avLst/>
            </a:prstGeom>
            <a:noFill/>
            <a:ln w="25400" cap="flat" cmpd="sng" algn="ctr">
              <a:solidFill>
                <a:srgbClr val="663366"/>
              </a:solidFill>
              <a:prstDash val="dot"/>
              <a:round/>
              <a:headEnd type="none" w="med" len="med"/>
              <a:tailEnd type="none" w="med" len="med"/>
            </a:ln>
            <a:effectLst/>
          </p:spPr>
        </p:cxnSp>
      </p:grpSp>
      <p:grpSp>
        <p:nvGrpSpPr>
          <p:cNvPr id="150" name="Group 54"/>
          <p:cNvGrpSpPr>
            <a:grpSpLocks/>
          </p:cNvGrpSpPr>
          <p:nvPr/>
        </p:nvGrpSpPr>
        <p:grpSpPr bwMode="auto">
          <a:xfrm>
            <a:off x="2384425" y="5395913"/>
            <a:ext cx="1337975" cy="344487"/>
            <a:chOff x="558086" y="3810293"/>
            <a:chExt cx="1337744" cy="343744"/>
          </a:xfrm>
        </p:grpSpPr>
        <p:sp>
          <p:nvSpPr>
            <p:cNvPr id="151" name="Rounded Rectangle 150"/>
            <p:cNvSpPr/>
            <p:nvPr/>
          </p:nvSpPr>
          <p:spPr>
            <a:xfrm>
              <a:off x="558086" y="3810293"/>
              <a:ext cx="533308" cy="343744"/>
            </a:xfrm>
            <a:prstGeom prst="roundRect">
              <a:avLst/>
            </a:prstGeom>
            <a:gradFill rotWithShape="1">
              <a:gsLst>
                <a:gs pos="0">
                  <a:srgbClr val="A3A101">
                    <a:shade val="40000"/>
                    <a:alpha val="100000"/>
                    <a:satMod val="150000"/>
                    <a:lumMod val="100000"/>
                  </a:srgbClr>
                </a:gs>
                <a:gs pos="100000">
                  <a:srgbClr val="A3A101">
                    <a:tint val="70000"/>
                    <a:shade val="100000"/>
                    <a:alpha val="100000"/>
                    <a:satMod val="200000"/>
                    <a:lumMod val="100000"/>
                  </a:srgbClr>
                </a:gs>
              </a:gsLst>
              <a:lin ang="5400000" scaled="1"/>
            </a:gradFill>
            <a:ln>
              <a:noFill/>
            </a:ln>
            <a:effectLst/>
            <a:scene3d>
              <a:camera prst="orthographicFront">
                <a:rot lat="0" lon="0" rev="0"/>
              </a:camera>
              <a:lightRig rig="twoPt" dir="tl">
                <a:rot lat="0" lon="0" rev="4500000"/>
              </a:lightRig>
            </a:scene3d>
            <a:sp3d>
              <a:bevelT w="63500" h="508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Calibri"/>
                  <a:ea typeface="+mn-ea"/>
                  <a:cs typeface="+mn-cs"/>
                </a:rPr>
                <a:t>Feature</a:t>
              </a:r>
            </a:p>
          </p:txBody>
        </p:sp>
        <p:sp>
          <p:nvSpPr>
            <p:cNvPr id="152" name="Rounded Rectangle 151"/>
            <p:cNvSpPr/>
            <p:nvPr/>
          </p:nvSpPr>
          <p:spPr>
            <a:xfrm>
              <a:off x="1363122" y="3810293"/>
              <a:ext cx="532708" cy="343744"/>
            </a:xfrm>
            <a:prstGeom prst="roundRect">
              <a:avLst/>
            </a:prstGeom>
            <a:gradFill rotWithShape="1">
              <a:gsLst>
                <a:gs pos="0">
                  <a:srgbClr val="A3A101">
                    <a:shade val="40000"/>
                    <a:alpha val="100000"/>
                    <a:satMod val="150000"/>
                    <a:lumMod val="100000"/>
                  </a:srgbClr>
                </a:gs>
                <a:gs pos="100000">
                  <a:srgbClr val="A3A101">
                    <a:tint val="70000"/>
                    <a:shade val="100000"/>
                    <a:alpha val="100000"/>
                    <a:satMod val="200000"/>
                    <a:lumMod val="100000"/>
                  </a:srgbClr>
                </a:gs>
              </a:gsLst>
              <a:lin ang="5400000" scaled="1"/>
            </a:gradFill>
            <a:ln>
              <a:noFill/>
            </a:ln>
            <a:effectLst/>
            <a:scene3d>
              <a:camera prst="orthographicFront">
                <a:rot lat="0" lon="0" rev="0"/>
              </a:camera>
              <a:lightRig rig="twoPt" dir="tl">
                <a:rot lat="0" lon="0" rev="4500000"/>
              </a:lightRig>
            </a:scene3d>
            <a:sp3d>
              <a:bevelT w="63500" h="508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Calibri"/>
                  <a:ea typeface="+mn-ea"/>
                  <a:cs typeface="+mn-cs"/>
                </a:rPr>
                <a:t>Feature</a:t>
              </a:r>
            </a:p>
          </p:txBody>
        </p:sp>
        <p:cxnSp>
          <p:nvCxnSpPr>
            <p:cNvPr id="153" name="Straight Connector 152"/>
            <p:cNvCxnSpPr/>
            <p:nvPr/>
          </p:nvCxnSpPr>
          <p:spPr>
            <a:xfrm>
              <a:off x="1091394" y="3982957"/>
              <a:ext cx="304748" cy="1585"/>
            </a:xfrm>
            <a:prstGeom prst="line">
              <a:avLst/>
            </a:prstGeom>
            <a:noFill/>
            <a:ln w="25400" cap="flat" cmpd="sng" algn="ctr">
              <a:solidFill>
                <a:srgbClr val="663366"/>
              </a:solidFill>
              <a:prstDash val="dot"/>
              <a:round/>
              <a:headEnd type="none" w="med" len="med"/>
              <a:tailEnd type="none" w="med" len="med"/>
            </a:ln>
            <a:effectLst/>
          </p:spPr>
        </p:cxnSp>
      </p:grpSp>
      <p:grpSp>
        <p:nvGrpSpPr>
          <p:cNvPr id="154" name="Group 54"/>
          <p:cNvGrpSpPr>
            <a:grpSpLocks/>
          </p:cNvGrpSpPr>
          <p:nvPr/>
        </p:nvGrpSpPr>
        <p:grpSpPr bwMode="auto">
          <a:xfrm>
            <a:off x="6716713" y="3294063"/>
            <a:ext cx="1340088" cy="344487"/>
            <a:chOff x="558086" y="3810293"/>
            <a:chExt cx="1339858" cy="343744"/>
          </a:xfrm>
        </p:grpSpPr>
        <p:sp>
          <p:nvSpPr>
            <p:cNvPr id="155" name="Rounded Rectangle 154"/>
            <p:cNvSpPr/>
            <p:nvPr/>
          </p:nvSpPr>
          <p:spPr>
            <a:xfrm>
              <a:off x="558086" y="3810293"/>
              <a:ext cx="533308" cy="343744"/>
            </a:xfrm>
            <a:prstGeom prst="roundRect">
              <a:avLst/>
            </a:prstGeom>
            <a:gradFill rotWithShape="1">
              <a:gsLst>
                <a:gs pos="0">
                  <a:srgbClr val="A3A101">
                    <a:shade val="40000"/>
                    <a:alpha val="100000"/>
                    <a:satMod val="150000"/>
                    <a:lumMod val="100000"/>
                  </a:srgbClr>
                </a:gs>
                <a:gs pos="100000">
                  <a:srgbClr val="A3A101">
                    <a:tint val="70000"/>
                    <a:shade val="100000"/>
                    <a:alpha val="100000"/>
                    <a:satMod val="200000"/>
                    <a:lumMod val="100000"/>
                  </a:srgbClr>
                </a:gs>
              </a:gsLst>
              <a:lin ang="5400000" scaled="1"/>
            </a:gradFill>
            <a:ln>
              <a:noFill/>
            </a:ln>
            <a:effectLst/>
            <a:scene3d>
              <a:camera prst="orthographicFront">
                <a:rot lat="0" lon="0" rev="0"/>
              </a:camera>
              <a:lightRig rig="twoPt" dir="tl">
                <a:rot lat="0" lon="0" rev="4500000"/>
              </a:lightRig>
            </a:scene3d>
            <a:sp3d>
              <a:bevelT w="63500" h="508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Calibri"/>
                  <a:ea typeface="+mn-ea"/>
                  <a:cs typeface="+mn-cs"/>
                </a:rPr>
                <a:t>Feature</a:t>
              </a:r>
            </a:p>
          </p:txBody>
        </p:sp>
        <p:sp>
          <p:nvSpPr>
            <p:cNvPr id="156" name="Rounded Rectangle 155"/>
            <p:cNvSpPr/>
            <p:nvPr/>
          </p:nvSpPr>
          <p:spPr>
            <a:xfrm>
              <a:off x="1365235" y="3810293"/>
              <a:ext cx="532709" cy="343744"/>
            </a:xfrm>
            <a:prstGeom prst="roundRect">
              <a:avLst/>
            </a:prstGeom>
            <a:gradFill rotWithShape="1">
              <a:gsLst>
                <a:gs pos="0">
                  <a:srgbClr val="A3A101">
                    <a:shade val="40000"/>
                    <a:alpha val="100000"/>
                    <a:satMod val="150000"/>
                    <a:lumMod val="100000"/>
                  </a:srgbClr>
                </a:gs>
                <a:gs pos="100000">
                  <a:srgbClr val="A3A101">
                    <a:tint val="70000"/>
                    <a:shade val="100000"/>
                    <a:alpha val="100000"/>
                    <a:satMod val="200000"/>
                    <a:lumMod val="100000"/>
                  </a:srgbClr>
                </a:gs>
              </a:gsLst>
              <a:lin ang="5400000" scaled="1"/>
            </a:gradFill>
            <a:ln>
              <a:noFill/>
            </a:ln>
            <a:effectLst/>
            <a:scene3d>
              <a:camera prst="orthographicFront">
                <a:rot lat="0" lon="0" rev="0"/>
              </a:camera>
              <a:lightRig rig="twoPt" dir="tl">
                <a:rot lat="0" lon="0" rev="4500000"/>
              </a:lightRig>
            </a:scene3d>
            <a:sp3d>
              <a:bevelT w="63500" h="508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Calibri"/>
                  <a:ea typeface="+mn-ea"/>
                  <a:cs typeface="+mn-cs"/>
                </a:rPr>
                <a:t>Feature</a:t>
              </a:r>
            </a:p>
          </p:txBody>
        </p:sp>
        <p:cxnSp>
          <p:nvCxnSpPr>
            <p:cNvPr id="157" name="Straight Connector 156"/>
            <p:cNvCxnSpPr/>
            <p:nvPr/>
          </p:nvCxnSpPr>
          <p:spPr>
            <a:xfrm>
              <a:off x="1091394" y="3982957"/>
              <a:ext cx="304748" cy="1585"/>
            </a:xfrm>
            <a:prstGeom prst="line">
              <a:avLst/>
            </a:prstGeom>
            <a:noFill/>
            <a:ln w="25400" cap="flat" cmpd="sng" algn="ctr">
              <a:solidFill>
                <a:srgbClr val="663366"/>
              </a:solidFill>
              <a:prstDash val="dot"/>
              <a:round/>
              <a:headEnd type="none" w="med" len="med"/>
              <a:tailEnd type="none" w="med" len="med"/>
            </a:ln>
            <a:effectLst/>
          </p:spPr>
        </p:cxnSp>
      </p:grpSp>
      <p:sp>
        <p:nvSpPr>
          <p:cNvPr id="2" name="Footer Placeholder 1"/>
          <p:cNvSpPr>
            <a:spLocks noGrp="1"/>
          </p:cNvSpPr>
          <p:nvPr>
            <p:ph type="ftr" sz="quarter" idx="11"/>
          </p:nvPr>
        </p:nvSpPr>
        <p:spPr/>
        <p:txBody>
          <a:bodyPr/>
          <a:lstStyle/>
          <a:p>
            <a:r>
              <a:rPr lang="en-US" smtClean="0"/>
              <a:t>Université catholique de Louvain</a:t>
            </a:r>
            <a:endParaRPr lang="en-GB" dirty="0"/>
          </a:p>
        </p:txBody>
      </p:sp>
      <p:sp>
        <p:nvSpPr>
          <p:cNvPr id="3" name="Slide Number Placeholder 2"/>
          <p:cNvSpPr>
            <a:spLocks noGrp="1"/>
          </p:cNvSpPr>
          <p:nvPr>
            <p:ph type="sldNum" sz="quarter" idx="10"/>
          </p:nvPr>
        </p:nvSpPr>
        <p:spPr/>
        <p:txBody>
          <a:bodyPr/>
          <a:lstStyle/>
          <a:p>
            <a:fld id="{83AAF25D-2282-4A01-B1B7-8122C6628E7D}" type="slidenum">
              <a:rPr lang="en-GB" smtClean="0"/>
              <a:pPr/>
              <a:t>35</a:t>
            </a:fld>
            <a:endParaRPr lang="en-GB"/>
          </a:p>
        </p:txBody>
      </p:sp>
    </p:spTree>
    <p:extLst>
      <p:ext uri="{BB962C8B-B14F-4D97-AF65-F5344CB8AC3E}">
        <p14:creationId xmlns:p14="http://schemas.microsoft.com/office/powerpoint/2010/main" val="18339776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fill="hold" nodeType="clickEffect">
                                  <p:stCondLst>
                                    <p:cond delay="0"/>
                                  </p:stCondLst>
                                  <p:childTnLst>
                                    <p:animMotion origin="layout" path="M 1.70228E-7 -3.80842E-6 L 1.70228E-7 -0.32323 " pathEditMode="relative" rAng="0" ptsTypes="AA">
                                      <p:cBhvr>
                                        <p:cTn id="6" dur="500" fill="hold"/>
                                        <p:tgtEl>
                                          <p:spTgt spid="128"/>
                                        </p:tgtEl>
                                        <p:attrNameLst>
                                          <p:attrName>ppt_x</p:attrName>
                                          <p:attrName>ppt_y</p:attrName>
                                        </p:attrNameLst>
                                      </p:cBhvr>
                                      <p:rCtr x="0" y="-162"/>
                                    </p:animMotion>
                                  </p:childTnLst>
                                </p:cTn>
                              </p:par>
                              <p:par>
                                <p:cTn id="7" presetID="0" presetClass="path" presetSubtype="0" accel="50000" decel="50000" fill="hold" nodeType="withEffect">
                                  <p:stCondLst>
                                    <p:cond delay="0"/>
                                  </p:stCondLst>
                                  <p:childTnLst>
                                    <p:animMotion origin="layout" path="M 1.5581E-6 -2.11013E-6 L 0.00087 -0.1372 " pathEditMode="relative" rAng="0" ptsTypes="AA">
                                      <p:cBhvr>
                                        <p:cTn id="8" dur="500" fill="hold"/>
                                        <p:tgtEl>
                                          <p:spTgt spid="129"/>
                                        </p:tgtEl>
                                        <p:attrNameLst>
                                          <p:attrName>ppt_x</p:attrName>
                                          <p:attrName>ppt_y</p:attrName>
                                        </p:attrNameLst>
                                      </p:cBhvr>
                                      <p:rCtr x="0" y="-69"/>
                                    </p:animMotion>
                                  </p:childTnLst>
                                </p:cTn>
                              </p:par>
                              <p:par>
                                <p:cTn id="9" presetID="0" presetClass="path" presetSubtype="0" accel="50000" decel="50000" fill="hold" nodeType="withEffect">
                                  <p:stCondLst>
                                    <p:cond delay="0"/>
                                  </p:stCondLst>
                                  <p:childTnLst>
                                    <p:animMotion origin="layout" path="M -3.45492E-6 1.12911E-6 L 0.00296 -0.2242 " pathEditMode="relative" rAng="0" ptsTypes="AA">
                                      <p:cBhvr>
                                        <p:cTn id="10" dur="500" fill="hold"/>
                                        <p:tgtEl>
                                          <p:spTgt spid="130"/>
                                        </p:tgtEl>
                                        <p:attrNameLst>
                                          <p:attrName>ppt_x</p:attrName>
                                          <p:attrName>ppt_y</p:attrName>
                                        </p:attrNameLst>
                                      </p:cBhvr>
                                      <p:rCtr x="1" y="-112"/>
                                    </p:animMotion>
                                  </p:childTnLst>
                                </p:cTn>
                              </p:par>
                              <p:par>
                                <p:cTn id="11" presetID="0" presetClass="path" presetSubtype="0" accel="50000" decel="50000" fill="hold" nodeType="withEffect">
                                  <p:stCondLst>
                                    <p:cond delay="0"/>
                                  </p:stCondLst>
                                  <p:childTnLst>
                                    <p:animMotion origin="layout" path="M -3.4914E-7 2.59139E-7 L -0.00087 -0.52753 " pathEditMode="relative" rAng="0" ptsTypes="AA">
                                      <p:cBhvr>
                                        <p:cTn id="12" dur="500" fill="hold"/>
                                        <p:tgtEl>
                                          <p:spTgt spid="131"/>
                                        </p:tgtEl>
                                        <p:attrNameLst>
                                          <p:attrName>ppt_x</p:attrName>
                                          <p:attrName>ppt_y</p:attrName>
                                        </p:attrNameLst>
                                      </p:cBhvr>
                                      <p:rCtr x="-1" y="-264"/>
                                    </p:animMotion>
                                  </p:childTnLst>
                                </p:cTn>
                              </p:par>
                              <p:par>
                                <p:cTn id="13" presetID="0" presetClass="path" presetSubtype="0" accel="50000" decel="50000" fill="hold" nodeType="withEffect">
                                  <p:stCondLst>
                                    <p:cond delay="0"/>
                                  </p:stCondLst>
                                  <p:childTnLst>
                                    <p:animMotion origin="layout" path="M -4.16884E-6 -4.38223E-6 L 0.00018 -0.40189 " pathEditMode="relative" rAng="0" ptsTypes="AA">
                                      <p:cBhvr>
                                        <p:cTn id="14" dur="500" fill="hold"/>
                                        <p:tgtEl>
                                          <p:spTgt spid="132"/>
                                        </p:tgtEl>
                                        <p:attrNameLst>
                                          <p:attrName>ppt_x</p:attrName>
                                          <p:attrName>ppt_y</p:attrName>
                                        </p:attrNameLst>
                                      </p:cBhvr>
                                      <p:rCtr x="0" y="-201"/>
                                    </p:animMotion>
                                  </p:childTnLst>
                                </p:cTn>
                              </p:par>
                              <p:par>
                                <p:cTn id="15" presetID="10" presetClass="exit" presetSubtype="0" fill="hold" nodeType="withEffect">
                                  <p:stCondLst>
                                    <p:cond delay="0"/>
                                  </p:stCondLst>
                                  <p:childTnLst>
                                    <p:animEffect transition="out" filter="fade">
                                      <p:cBhvr>
                                        <p:cTn id="16" dur="1000"/>
                                        <p:tgtEl>
                                          <p:spTgt spid="128"/>
                                        </p:tgtEl>
                                      </p:cBhvr>
                                    </p:animEffect>
                                    <p:set>
                                      <p:cBhvr>
                                        <p:cTn id="17" dur="1" fill="hold">
                                          <p:stCondLst>
                                            <p:cond delay="999"/>
                                          </p:stCondLst>
                                        </p:cTn>
                                        <p:tgtEl>
                                          <p:spTgt spid="128"/>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1000"/>
                                        <p:tgtEl>
                                          <p:spTgt spid="132"/>
                                        </p:tgtEl>
                                      </p:cBhvr>
                                    </p:animEffect>
                                    <p:set>
                                      <p:cBhvr>
                                        <p:cTn id="20" dur="1" fill="hold">
                                          <p:stCondLst>
                                            <p:cond delay="999"/>
                                          </p:stCondLst>
                                        </p:cTn>
                                        <p:tgtEl>
                                          <p:spTgt spid="132"/>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1000"/>
                                        <p:tgtEl>
                                          <p:spTgt spid="131"/>
                                        </p:tgtEl>
                                      </p:cBhvr>
                                    </p:animEffect>
                                    <p:set>
                                      <p:cBhvr>
                                        <p:cTn id="23" dur="1" fill="hold">
                                          <p:stCondLst>
                                            <p:cond delay="999"/>
                                          </p:stCondLst>
                                        </p:cTn>
                                        <p:tgtEl>
                                          <p:spTgt spid="131"/>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1000"/>
                                        <p:tgtEl>
                                          <p:spTgt spid="129"/>
                                        </p:tgtEl>
                                      </p:cBhvr>
                                    </p:animEffect>
                                    <p:set>
                                      <p:cBhvr>
                                        <p:cTn id="26" dur="1" fill="hold">
                                          <p:stCondLst>
                                            <p:cond delay="999"/>
                                          </p:stCondLst>
                                        </p:cTn>
                                        <p:tgtEl>
                                          <p:spTgt spid="129"/>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1000"/>
                                        <p:tgtEl>
                                          <p:spTgt spid="130"/>
                                        </p:tgtEl>
                                      </p:cBhvr>
                                    </p:animEffect>
                                    <p:set>
                                      <p:cBhvr>
                                        <p:cTn id="29" dur="1" fill="hold">
                                          <p:stCondLst>
                                            <p:cond delay="999"/>
                                          </p:stCondLst>
                                        </p:cTn>
                                        <p:tgtEl>
                                          <p:spTgt spid="130"/>
                                        </p:tgtEl>
                                        <p:attrNameLst>
                                          <p:attrName>style.visibility</p:attrName>
                                        </p:attrNameLst>
                                      </p:cBhvr>
                                      <p:to>
                                        <p:strVal val="hidden"/>
                                      </p:to>
                                    </p:set>
                                  </p:childTnLst>
                                </p:cTn>
                              </p:par>
                            </p:childTnLst>
                          </p:cTn>
                        </p:par>
                        <p:par>
                          <p:cTn id="30" fill="hold">
                            <p:stCondLst>
                              <p:cond delay="1000"/>
                            </p:stCondLst>
                            <p:childTnLst>
                              <p:par>
                                <p:cTn id="31" presetID="1" presetClass="entr" presetSubtype="0" fill="hold" nodeType="afterEffect">
                                  <p:stCondLst>
                                    <p:cond delay="0"/>
                                  </p:stCondLst>
                                  <p:childTnLst>
                                    <p:set>
                                      <p:cBhvr>
                                        <p:cTn id="32" dur="1" fill="hold">
                                          <p:stCondLst>
                                            <p:cond delay="0"/>
                                          </p:stCondLst>
                                        </p:cTn>
                                        <p:tgtEl>
                                          <p:spTgt spid="13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0" presetClass="path" presetSubtype="0" fill="hold" nodeType="clickEffect">
                                  <p:stCondLst>
                                    <p:cond delay="0"/>
                                  </p:stCondLst>
                                  <p:childTnLst>
                                    <p:animMotion origin="layout" path="M 1.70228E-7 -1.4484E-6 L 0.00017 -0.34775 " pathEditMode="relative" rAng="0" ptsTypes="AA">
                                      <p:cBhvr>
                                        <p:cTn id="36" dur="500" fill="hold"/>
                                        <p:tgtEl>
                                          <p:spTgt spid="116"/>
                                        </p:tgtEl>
                                        <p:attrNameLst>
                                          <p:attrName>ppt_x</p:attrName>
                                          <p:attrName>ppt_y</p:attrName>
                                        </p:attrNameLst>
                                      </p:cBhvr>
                                      <p:rCtr x="0" y="-174"/>
                                    </p:animMotion>
                                  </p:childTnLst>
                                </p:cTn>
                              </p:par>
                              <p:par>
                                <p:cTn id="37" presetID="10" presetClass="exit" presetSubtype="0" fill="hold" nodeType="withEffect">
                                  <p:stCondLst>
                                    <p:cond delay="0"/>
                                  </p:stCondLst>
                                  <p:childTnLst>
                                    <p:animEffect transition="out" filter="fade">
                                      <p:cBhvr>
                                        <p:cTn id="38" dur="500"/>
                                        <p:tgtEl>
                                          <p:spTgt spid="116"/>
                                        </p:tgtEl>
                                      </p:cBhvr>
                                    </p:animEffect>
                                    <p:set>
                                      <p:cBhvr>
                                        <p:cTn id="39" dur="1" fill="hold">
                                          <p:stCondLst>
                                            <p:cond delay="499"/>
                                          </p:stCondLst>
                                        </p:cTn>
                                        <p:tgtEl>
                                          <p:spTgt spid="116"/>
                                        </p:tgtEl>
                                        <p:attrNameLst>
                                          <p:attrName>style.visibility</p:attrName>
                                        </p:attrNameLst>
                                      </p:cBhvr>
                                      <p:to>
                                        <p:strVal val="hidden"/>
                                      </p:to>
                                    </p:set>
                                  </p:childTnLst>
                                </p:cTn>
                              </p:par>
                              <p:par>
                                <p:cTn id="40" presetID="0" presetClass="path" presetSubtype="0" fill="hold" nodeType="withEffect">
                                  <p:stCondLst>
                                    <p:cond delay="0"/>
                                  </p:stCondLst>
                                  <p:childTnLst>
                                    <p:animMotion origin="layout" path="M 6.60066E-8 -4.47015E-6 L 0.00087 -0.16149 " pathEditMode="relative" rAng="0" ptsTypes="AA">
                                      <p:cBhvr>
                                        <p:cTn id="41" dur="500" fill="hold"/>
                                        <p:tgtEl>
                                          <p:spTgt spid="142"/>
                                        </p:tgtEl>
                                        <p:attrNameLst>
                                          <p:attrName>ppt_x</p:attrName>
                                          <p:attrName>ppt_y</p:attrName>
                                        </p:attrNameLst>
                                      </p:cBhvr>
                                      <p:rCtr x="0" y="-81"/>
                                    </p:animMotion>
                                  </p:childTnLst>
                                </p:cTn>
                              </p:par>
                              <p:par>
                                <p:cTn id="42" presetID="10" presetClass="exit" presetSubtype="0" fill="hold" nodeType="withEffect">
                                  <p:stCondLst>
                                    <p:cond delay="0"/>
                                  </p:stCondLst>
                                  <p:childTnLst>
                                    <p:animEffect transition="out" filter="fade">
                                      <p:cBhvr>
                                        <p:cTn id="43" dur="500"/>
                                        <p:tgtEl>
                                          <p:spTgt spid="142"/>
                                        </p:tgtEl>
                                      </p:cBhvr>
                                    </p:animEffect>
                                    <p:set>
                                      <p:cBhvr>
                                        <p:cTn id="44" dur="1" fill="hold">
                                          <p:stCondLst>
                                            <p:cond delay="499"/>
                                          </p:stCondLst>
                                        </p:cTn>
                                        <p:tgtEl>
                                          <p:spTgt spid="142"/>
                                        </p:tgtEl>
                                        <p:attrNameLst>
                                          <p:attrName>style.visibility</p:attrName>
                                        </p:attrNameLst>
                                      </p:cBhvr>
                                      <p:to>
                                        <p:strVal val="hidden"/>
                                      </p:to>
                                    </p:set>
                                  </p:childTnLst>
                                </p:cTn>
                              </p:par>
                              <p:par>
                                <p:cTn id="45" presetID="0" presetClass="path" presetSubtype="0" fill="hold" nodeType="withEffect">
                                  <p:stCondLst>
                                    <p:cond delay="0"/>
                                  </p:stCondLst>
                                  <p:childTnLst>
                                    <p:animMotion origin="layout" path="M 4.33907E-6 4.63211E-6 L 0.00086 -0.40422 " pathEditMode="relative" rAng="0" ptsTypes="AA">
                                      <p:cBhvr>
                                        <p:cTn id="46" dur="500" fill="hold"/>
                                        <p:tgtEl>
                                          <p:spTgt spid="146"/>
                                        </p:tgtEl>
                                        <p:attrNameLst>
                                          <p:attrName>ppt_x</p:attrName>
                                          <p:attrName>ppt_y</p:attrName>
                                        </p:attrNameLst>
                                      </p:cBhvr>
                                      <p:rCtr x="0" y="-202"/>
                                    </p:animMotion>
                                  </p:childTnLst>
                                </p:cTn>
                              </p:par>
                              <p:par>
                                <p:cTn id="47" presetID="10" presetClass="exit" presetSubtype="0" fill="hold" nodeType="withEffect">
                                  <p:stCondLst>
                                    <p:cond delay="0"/>
                                  </p:stCondLst>
                                  <p:childTnLst>
                                    <p:animEffect transition="out" filter="fade">
                                      <p:cBhvr>
                                        <p:cTn id="48" dur="500"/>
                                        <p:tgtEl>
                                          <p:spTgt spid="146"/>
                                        </p:tgtEl>
                                      </p:cBhvr>
                                    </p:animEffect>
                                    <p:set>
                                      <p:cBhvr>
                                        <p:cTn id="49" dur="1" fill="hold">
                                          <p:stCondLst>
                                            <p:cond delay="499"/>
                                          </p:stCondLst>
                                        </p:cTn>
                                        <p:tgtEl>
                                          <p:spTgt spid="146"/>
                                        </p:tgtEl>
                                        <p:attrNameLst>
                                          <p:attrName>style.visibility</p:attrName>
                                        </p:attrNameLst>
                                      </p:cBhvr>
                                      <p:to>
                                        <p:strVal val="hidden"/>
                                      </p:to>
                                    </p:set>
                                  </p:childTnLst>
                                </p:cTn>
                              </p:par>
                              <p:par>
                                <p:cTn id="50" presetID="0" presetClass="path" presetSubtype="0" fill="hold" nodeType="withEffect">
                                  <p:stCondLst>
                                    <p:cond delay="0"/>
                                  </p:stCondLst>
                                  <p:childTnLst>
                                    <p:animMotion origin="layout" path="M -1.84124E-6 1.06432E-7 L -1.84124E-6 -0.55298 " pathEditMode="relative" rAng="0" ptsTypes="AA">
                                      <p:cBhvr>
                                        <p:cTn id="51" dur="500" fill="hold"/>
                                        <p:tgtEl>
                                          <p:spTgt spid="150"/>
                                        </p:tgtEl>
                                        <p:attrNameLst>
                                          <p:attrName>ppt_x</p:attrName>
                                          <p:attrName>ppt_y</p:attrName>
                                        </p:attrNameLst>
                                      </p:cBhvr>
                                      <p:rCtr x="0" y="-276"/>
                                    </p:animMotion>
                                  </p:childTnLst>
                                </p:cTn>
                              </p:par>
                              <p:par>
                                <p:cTn id="52" presetID="10" presetClass="exit" presetSubtype="0" fill="hold" nodeType="withEffect">
                                  <p:stCondLst>
                                    <p:cond delay="0"/>
                                  </p:stCondLst>
                                  <p:childTnLst>
                                    <p:animEffect transition="out" filter="fade">
                                      <p:cBhvr>
                                        <p:cTn id="53" dur="500"/>
                                        <p:tgtEl>
                                          <p:spTgt spid="150"/>
                                        </p:tgtEl>
                                      </p:cBhvr>
                                    </p:animEffect>
                                    <p:set>
                                      <p:cBhvr>
                                        <p:cTn id="54" dur="1" fill="hold">
                                          <p:stCondLst>
                                            <p:cond delay="499"/>
                                          </p:stCondLst>
                                        </p:cTn>
                                        <p:tgtEl>
                                          <p:spTgt spid="150"/>
                                        </p:tgtEl>
                                        <p:attrNameLst>
                                          <p:attrName>style.visibility</p:attrName>
                                        </p:attrNameLst>
                                      </p:cBhvr>
                                      <p:to>
                                        <p:strVal val="hidden"/>
                                      </p:to>
                                    </p:set>
                                  </p:childTnLst>
                                </p:cTn>
                              </p:par>
                              <p:par>
                                <p:cTn id="55" presetID="0" presetClass="path" presetSubtype="0" fill="hold" nodeType="withEffect">
                                  <p:stCondLst>
                                    <p:cond delay="0"/>
                                  </p:stCondLst>
                                  <p:childTnLst>
                                    <p:animMotion origin="layout" path="M -3.45492E-6 -2.36002E-7 L -3.45492E-6 -0.24664 " pathEditMode="relative" rAng="0" ptsTypes="AA">
                                      <p:cBhvr>
                                        <p:cTn id="56" dur="500" fill="hold"/>
                                        <p:tgtEl>
                                          <p:spTgt spid="154"/>
                                        </p:tgtEl>
                                        <p:attrNameLst>
                                          <p:attrName>ppt_x</p:attrName>
                                          <p:attrName>ppt_y</p:attrName>
                                        </p:attrNameLst>
                                      </p:cBhvr>
                                      <p:rCtr x="0" y="-123"/>
                                    </p:animMotion>
                                  </p:childTnLst>
                                </p:cTn>
                              </p:par>
                              <p:par>
                                <p:cTn id="57" presetID="10" presetClass="exit" presetSubtype="0" fill="hold" nodeType="withEffect">
                                  <p:stCondLst>
                                    <p:cond delay="0"/>
                                  </p:stCondLst>
                                  <p:childTnLst>
                                    <p:animEffect transition="out" filter="fade">
                                      <p:cBhvr>
                                        <p:cTn id="58" dur="500"/>
                                        <p:tgtEl>
                                          <p:spTgt spid="154"/>
                                        </p:tgtEl>
                                      </p:cBhvr>
                                    </p:animEffect>
                                    <p:set>
                                      <p:cBhvr>
                                        <p:cTn id="59" dur="1" fill="hold">
                                          <p:stCondLst>
                                            <p:cond delay="499"/>
                                          </p:stCondLst>
                                        </p:cTn>
                                        <p:tgtEl>
                                          <p:spTgt spid="154"/>
                                        </p:tgtEl>
                                        <p:attrNameLst>
                                          <p:attrName>style.visibility</p:attrName>
                                        </p:attrNameLst>
                                      </p:cBhvr>
                                      <p:to>
                                        <p:strVal val="hidden"/>
                                      </p:to>
                                    </p:set>
                                  </p:childTnLst>
                                </p:cTn>
                              </p:par>
                            </p:childTnLst>
                          </p:cTn>
                        </p:par>
                        <p:par>
                          <p:cTn id="60" fill="hold">
                            <p:stCondLst>
                              <p:cond delay="500"/>
                            </p:stCondLst>
                            <p:childTnLst>
                              <p:par>
                                <p:cTn id="61" presetID="1" presetClass="entr" presetSubtype="0" fill="hold" nodeType="afterEffect">
                                  <p:stCondLst>
                                    <p:cond delay="0"/>
                                  </p:stCondLst>
                                  <p:childTnLst>
                                    <p:set>
                                      <p:cBhvr>
                                        <p:cTn id="62" dur="1" fill="hold">
                                          <p:stCondLst>
                                            <p:cond delay="0"/>
                                          </p:stCondLst>
                                        </p:cTn>
                                        <p:tgtEl>
                                          <p:spTgt spid="13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13"/>
                                        </p:tgtEl>
                                        <p:attrNameLst>
                                          <p:attrName>style.visibility</p:attrName>
                                        </p:attrNameLst>
                                      </p:cBhvr>
                                      <p:to>
                                        <p:strVal val="visible"/>
                                      </p:to>
                                    </p:set>
                                    <p:animEffect transition="in" filter="fade">
                                      <p:cBhvr>
                                        <p:cTn id="67"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for SDN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Operate without Guarantees</a:t>
            </a:r>
          </a:p>
          <a:p>
            <a:pPr lvl="1"/>
            <a:r>
              <a:rPr lang="en-US" dirty="0" smtClean="0"/>
              <a:t>Need abstraction for distributed state</a:t>
            </a:r>
          </a:p>
          <a:p>
            <a:pPr lvl="1"/>
            <a:r>
              <a:rPr lang="en-US" dirty="0" smtClean="0"/>
              <a:t>Want to deal with information without worrying about the fact that the state is from a distribution</a:t>
            </a:r>
          </a:p>
          <a:p>
            <a:pPr lvl="1"/>
            <a:r>
              <a:rPr lang="en-US" dirty="0" smtClean="0"/>
              <a:t>Logically Centralized</a:t>
            </a:r>
          </a:p>
          <a:p>
            <a:pPr marL="0" indent="0">
              <a:buNone/>
            </a:pPr>
            <a:endParaRPr lang="en-US" dirty="0"/>
          </a:p>
          <a:p>
            <a:r>
              <a:rPr lang="en-US" dirty="0" smtClean="0"/>
              <a:t>Compute configuration of each device</a:t>
            </a:r>
          </a:p>
          <a:p>
            <a:pPr lvl="1"/>
            <a:r>
              <a:rPr lang="en-US" dirty="0" smtClean="0"/>
              <a:t>Need abstraction that simplifies configuration</a:t>
            </a:r>
          </a:p>
          <a:p>
            <a:pPr lvl="1"/>
            <a:r>
              <a:rPr lang="en-US" dirty="0" smtClean="0"/>
              <a:t>Want to specify your intent </a:t>
            </a:r>
            <a:r>
              <a:rPr lang="en-US" dirty="0" smtClean="0">
                <a:sym typeface="Wingdings"/>
              </a:rPr>
              <a:t> desired goal; the what</a:t>
            </a:r>
          </a:p>
          <a:p>
            <a:pPr lvl="1"/>
            <a:r>
              <a:rPr lang="en-US" dirty="0" smtClean="0">
                <a:sym typeface="Wingdings"/>
              </a:rPr>
              <a:t>NOT: how to do it.</a:t>
            </a:r>
            <a:endParaRPr lang="en-US" dirty="0" smtClean="0"/>
          </a:p>
          <a:p>
            <a:pPr lvl="1"/>
            <a:endParaRPr lang="en-US" dirty="0"/>
          </a:p>
          <a:p>
            <a:r>
              <a:rPr lang="en-US" dirty="0" smtClean="0"/>
              <a:t>Operate within given network-level protocol</a:t>
            </a:r>
          </a:p>
          <a:p>
            <a:pPr lvl="1"/>
            <a:r>
              <a:rPr lang="en-US" dirty="0" smtClean="0"/>
              <a:t>Need abstraction for forwarding model</a:t>
            </a:r>
          </a:p>
          <a:p>
            <a:pPr lvl="1"/>
            <a:r>
              <a:rPr lang="en-US" dirty="0" smtClean="0"/>
              <a:t>Hide details about hardware specifics</a:t>
            </a:r>
          </a:p>
          <a:p>
            <a:pPr lvl="1"/>
            <a:r>
              <a:rPr lang="en-US" dirty="0" smtClean="0"/>
              <a:t>No need to worry about he exact </a:t>
            </a:r>
            <a:r>
              <a:rPr lang="en-US" dirty="0" smtClean="0"/>
              <a:t>hardware</a:t>
            </a:r>
            <a:endParaRPr lang="en-US" dirty="0"/>
          </a:p>
        </p:txBody>
      </p:sp>
      <p:sp>
        <p:nvSpPr>
          <p:cNvPr id="10" name="Rectangle 9"/>
          <p:cNvSpPr/>
          <p:nvPr/>
        </p:nvSpPr>
        <p:spPr>
          <a:xfrm>
            <a:off x="7429541" y="4922766"/>
            <a:ext cx="1257259" cy="795317"/>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alibri"/>
                <a:ea typeface="+mn-ea"/>
                <a:cs typeface="+mn-cs"/>
              </a:rPr>
              <a:t>OpenFlow</a:t>
            </a: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 Protocol</a:t>
            </a: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1" name="Rectangle 10"/>
          <p:cNvSpPr/>
          <p:nvPr/>
        </p:nvSpPr>
        <p:spPr>
          <a:xfrm>
            <a:off x="7429541" y="3271059"/>
            <a:ext cx="1257259" cy="960545"/>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Network Operating</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System</a:t>
            </a: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2" name="Rectangle 11"/>
          <p:cNvSpPr/>
          <p:nvPr/>
        </p:nvSpPr>
        <p:spPr>
          <a:xfrm>
            <a:off x="7429541" y="1119927"/>
            <a:ext cx="1257259" cy="960545"/>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Network Operating</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System</a:t>
            </a: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r>
              <a:rPr lang="en-US" smtClean="0"/>
              <a:t>Université catholique de Louvain</a:t>
            </a:r>
            <a:endParaRPr lang="en-GB" dirty="0"/>
          </a:p>
        </p:txBody>
      </p:sp>
      <p:sp>
        <p:nvSpPr>
          <p:cNvPr id="5" name="Slide Number Placeholder 4"/>
          <p:cNvSpPr>
            <a:spLocks noGrp="1"/>
          </p:cNvSpPr>
          <p:nvPr>
            <p:ph type="sldNum" sz="quarter" idx="10"/>
          </p:nvPr>
        </p:nvSpPr>
        <p:spPr/>
        <p:txBody>
          <a:bodyPr/>
          <a:lstStyle/>
          <a:p>
            <a:fld id="{103F590D-1EE3-4679-BAB2-47D8C4772F51}" type="slidenum">
              <a:rPr lang="en-GB" smtClean="0"/>
              <a:pPr/>
              <a:t>36</a:t>
            </a:fld>
            <a:endParaRPr lang="en-GB"/>
          </a:p>
        </p:txBody>
      </p:sp>
    </p:spTree>
    <p:extLst>
      <p:ext uri="{BB962C8B-B14F-4D97-AF65-F5344CB8AC3E}">
        <p14:creationId xmlns:p14="http://schemas.microsoft.com/office/powerpoint/2010/main" val="23889313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Enter Software Defined Networking:</a:t>
            </a:r>
            <a:br>
              <a:rPr lang="en-US" dirty="0" smtClean="0"/>
            </a:br>
            <a:r>
              <a:rPr lang="en-US" dirty="0" smtClean="0"/>
              <a:t>Separation of </a:t>
            </a:r>
            <a:r>
              <a:rPr lang="en-US" dirty="0" smtClean="0"/>
              <a:t>concerns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Network operator </a:t>
            </a:r>
          </a:p>
          <a:p>
            <a:pPr lvl="1"/>
            <a:r>
              <a:rPr lang="en-US" dirty="0" smtClean="0"/>
              <a:t>Specify behavior on a model </a:t>
            </a:r>
          </a:p>
          <a:p>
            <a:pPr lvl="1"/>
            <a:r>
              <a:rPr lang="en-US" dirty="0" smtClean="0"/>
              <a:t>Behavior == network policies</a:t>
            </a:r>
          </a:p>
          <a:p>
            <a:pPr lvl="1"/>
            <a:endParaRPr lang="en-US" dirty="0" smtClean="0"/>
          </a:p>
          <a:p>
            <a:r>
              <a:rPr lang="en-US" dirty="0" smtClean="0"/>
              <a:t>Network runtime </a:t>
            </a:r>
          </a:p>
          <a:p>
            <a:pPr lvl="1"/>
            <a:r>
              <a:rPr lang="en-US" dirty="0" smtClean="0"/>
              <a:t>Provides abstract view of the network</a:t>
            </a:r>
          </a:p>
          <a:p>
            <a:pPr lvl="1"/>
            <a:r>
              <a:rPr lang="en-US" dirty="0" smtClean="0"/>
              <a:t>Maps abstract view to global view</a:t>
            </a:r>
          </a:p>
          <a:p>
            <a:pPr lvl="1"/>
            <a:r>
              <a:rPr lang="en-US" dirty="0" smtClean="0"/>
              <a:t>Function of the types of network policies to be supported</a:t>
            </a:r>
          </a:p>
          <a:p>
            <a:pPr lvl="1"/>
            <a:endParaRPr lang="en-US" dirty="0" smtClean="0"/>
          </a:p>
          <a:p>
            <a:r>
              <a:rPr lang="en-US" dirty="0" smtClean="0"/>
              <a:t>Network </a:t>
            </a:r>
            <a:r>
              <a:rPr lang="en-US" dirty="0" smtClean="0"/>
              <a:t>Operating </a:t>
            </a:r>
            <a:r>
              <a:rPr lang="en-US" dirty="0" smtClean="0"/>
              <a:t>System </a:t>
            </a:r>
          </a:p>
          <a:p>
            <a:pPr lvl="1"/>
            <a:r>
              <a:rPr lang="en-US" dirty="0" smtClean="0"/>
              <a:t>Maps global view to physical view</a:t>
            </a:r>
          </a:p>
          <a:p>
            <a:pPr lvl="1"/>
            <a:r>
              <a:rPr lang="en-US" dirty="0" smtClean="0"/>
              <a:t>Translate abstract commands to device configuration</a:t>
            </a:r>
          </a:p>
          <a:p>
            <a:pPr lvl="1"/>
            <a:r>
              <a:rPr lang="en-US" dirty="0" smtClean="0"/>
              <a:t>Device interface: forwarding abstractions</a:t>
            </a:r>
          </a:p>
          <a:p>
            <a:pPr lvl="2"/>
            <a:endParaRPr lang="en-US" dirty="0" smtClean="0"/>
          </a:p>
        </p:txBody>
      </p:sp>
      <p:sp>
        <p:nvSpPr>
          <p:cNvPr id="4" name="Footer Placeholder 3"/>
          <p:cNvSpPr>
            <a:spLocks noGrp="1"/>
          </p:cNvSpPr>
          <p:nvPr>
            <p:ph type="ftr" sz="quarter" idx="11"/>
          </p:nvPr>
        </p:nvSpPr>
        <p:spPr/>
        <p:txBody>
          <a:bodyPr/>
          <a:lstStyle/>
          <a:p>
            <a:r>
              <a:rPr lang="en-US" smtClean="0"/>
              <a:t>Université catholique de Louvain</a:t>
            </a:r>
            <a:endParaRPr lang="en-GB" dirty="0"/>
          </a:p>
        </p:txBody>
      </p:sp>
      <p:sp>
        <p:nvSpPr>
          <p:cNvPr id="5" name="Slide Number Placeholder 4"/>
          <p:cNvSpPr>
            <a:spLocks noGrp="1"/>
          </p:cNvSpPr>
          <p:nvPr>
            <p:ph type="sldNum" sz="quarter" idx="10"/>
          </p:nvPr>
        </p:nvSpPr>
        <p:spPr/>
        <p:txBody>
          <a:bodyPr/>
          <a:lstStyle/>
          <a:p>
            <a:fld id="{103F590D-1EE3-4679-BAB2-47D8C4772F51}" type="slidenum">
              <a:rPr lang="en-GB" smtClean="0"/>
              <a:pPr/>
              <a:t>37</a:t>
            </a:fld>
            <a:endParaRPr lang="en-GB"/>
          </a:p>
        </p:txBody>
      </p:sp>
    </p:spTree>
    <p:extLst>
      <p:ext uri="{BB962C8B-B14F-4D97-AF65-F5344CB8AC3E}">
        <p14:creationId xmlns:p14="http://schemas.microsoft.com/office/powerpoint/2010/main" val="36366755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Defined </a:t>
            </a:r>
            <a:r>
              <a:rPr lang="en-US" dirty="0" smtClean="0"/>
              <a:t>Networking </a:t>
            </a:r>
            <a:r>
              <a:rPr lang="en-US" dirty="0"/>
              <a:t>(SDN)</a:t>
            </a:r>
          </a:p>
        </p:txBody>
      </p:sp>
      <p:cxnSp>
        <p:nvCxnSpPr>
          <p:cNvPr id="107" name="Straight Connector 106"/>
          <p:cNvCxnSpPr/>
          <p:nvPr/>
        </p:nvCxnSpPr>
        <p:spPr bwMode="auto">
          <a:xfrm flipV="1">
            <a:off x="2444750" y="4678363"/>
            <a:ext cx="1393825" cy="1122362"/>
          </a:xfrm>
          <a:prstGeom prst="line">
            <a:avLst/>
          </a:prstGeom>
          <a:noFill/>
          <a:ln w="25400" cap="flat" cmpd="sng" algn="ctr">
            <a:solidFill>
              <a:srgbClr val="663366"/>
            </a:solidFill>
            <a:prstDash val="solid"/>
          </a:ln>
          <a:effectLst/>
        </p:spPr>
      </p:cxnSp>
      <p:cxnSp>
        <p:nvCxnSpPr>
          <p:cNvPr id="108" name="Straight Connector 107"/>
          <p:cNvCxnSpPr/>
          <p:nvPr/>
        </p:nvCxnSpPr>
        <p:spPr bwMode="auto">
          <a:xfrm>
            <a:off x="4014788" y="4562475"/>
            <a:ext cx="1106487" cy="738188"/>
          </a:xfrm>
          <a:prstGeom prst="line">
            <a:avLst/>
          </a:prstGeom>
          <a:noFill/>
          <a:ln w="25400" cap="flat" cmpd="sng" algn="ctr">
            <a:solidFill>
              <a:srgbClr val="663366"/>
            </a:solidFill>
            <a:prstDash val="solid"/>
          </a:ln>
          <a:effectLst/>
        </p:spPr>
      </p:cxnSp>
      <p:cxnSp>
        <p:nvCxnSpPr>
          <p:cNvPr id="109" name="Straight Connector 108"/>
          <p:cNvCxnSpPr/>
          <p:nvPr/>
        </p:nvCxnSpPr>
        <p:spPr bwMode="auto">
          <a:xfrm flipV="1">
            <a:off x="4102100" y="5800725"/>
            <a:ext cx="1285875" cy="742950"/>
          </a:xfrm>
          <a:prstGeom prst="line">
            <a:avLst/>
          </a:prstGeom>
          <a:noFill/>
          <a:ln w="25400" cap="flat" cmpd="sng" algn="ctr">
            <a:solidFill>
              <a:srgbClr val="663366"/>
            </a:solidFill>
            <a:prstDash val="solid"/>
          </a:ln>
          <a:effectLst/>
        </p:spPr>
      </p:cxnSp>
      <p:cxnSp>
        <p:nvCxnSpPr>
          <p:cNvPr id="110" name="Straight Connector 109"/>
          <p:cNvCxnSpPr/>
          <p:nvPr/>
        </p:nvCxnSpPr>
        <p:spPr bwMode="auto">
          <a:xfrm>
            <a:off x="1916113" y="6278563"/>
            <a:ext cx="1400175" cy="265112"/>
          </a:xfrm>
          <a:prstGeom prst="line">
            <a:avLst/>
          </a:prstGeom>
          <a:noFill/>
          <a:ln w="25400" cap="flat" cmpd="sng" algn="ctr">
            <a:solidFill>
              <a:srgbClr val="663366"/>
            </a:solidFill>
            <a:prstDash val="solid"/>
          </a:ln>
          <a:effectLst/>
        </p:spPr>
      </p:cxnSp>
      <p:cxnSp>
        <p:nvCxnSpPr>
          <p:cNvPr id="111" name="Straight Connector 110"/>
          <p:cNvCxnSpPr/>
          <p:nvPr/>
        </p:nvCxnSpPr>
        <p:spPr bwMode="auto">
          <a:xfrm flipV="1">
            <a:off x="5759450" y="5056188"/>
            <a:ext cx="1198563" cy="496887"/>
          </a:xfrm>
          <a:prstGeom prst="line">
            <a:avLst/>
          </a:prstGeom>
          <a:noFill/>
          <a:ln w="25400" cap="flat" cmpd="sng" algn="ctr">
            <a:solidFill>
              <a:srgbClr val="663366"/>
            </a:solidFill>
            <a:prstDash val="solid"/>
          </a:ln>
          <a:effectLst/>
        </p:spPr>
      </p:cxnSp>
      <p:cxnSp>
        <p:nvCxnSpPr>
          <p:cNvPr id="112" name="Straight Connector 111"/>
          <p:cNvCxnSpPr/>
          <p:nvPr/>
        </p:nvCxnSpPr>
        <p:spPr bwMode="auto">
          <a:xfrm>
            <a:off x="1828800" y="3657600"/>
            <a:ext cx="0" cy="2057400"/>
          </a:xfrm>
          <a:prstGeom prst="line">
            <a:avLst/>
          </a:prstGeom>
          <a:noFill/>
          <a:ln w="25400" cap="flat" cmpd="sng" algn="ctr">
            <a:solidFill>
              <a:srgbClr val="663366"/>
            </a:solidFill>
            <a:prstDash val="dot"/>
            <a:round/>
            <a:headEnd type="none" w="med" len="med"/>
            <a:tailEnd type="none" w="med" len="med"/>
          </a:ln>
          <a:effectLst/>
        </p:spPr>
      </p:cxnSp>
      <p:sp>
        <p:nvSpPr>
          <p:cNvPr id="113" name="TextBox 44"/>
          <p:cNvSpPr txBox="1">
            <a:spLocks noChangeArrowheads="1"/>
          </p:cNvSpPr>
          <p:nvPr/>
        </p:nvSpPr>
        <p:spPr bwMode="auto">
          <a:xfrm>
            <a:off x="3376613" y="3059113"/>
            <a:ext cx="23383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800">
                <a:latin typeface="Arial" charset="0"/>
              </a:rPr>
              <a:t>Global Network View</a:t>
            </a:r>
          </a:p>
        </p:txBody>
      </p:sp>
      <p:cxnSp>
        <p:nvCxnSpPr>
          <p:cNvPr id="114" name="Straight Connector 113"/>
          <p:cNvCxnSpPr/>
          <p:nvPr/>
        </p:nvCxnSpPr>
        <p:spPr bwMode="auto">
          <a:xfrm>
            <a:off x="3581400" y="3657600"/>
            <a:ext cx="0" cy="990600"/>
          </a:xfrm>
          <a:prstGeom prst="line">
            <a:avLst/>
          </a:prstGeom>
          <a:noFill/>
          <a:ln w="25400" cap="flat" cmpd="sng" algn="ctr">
            <a:solidFill>
              <a:srgbClr val="663366"/>
            </a:solidFill>
            <a:prstDash val="dot"/>
            <a:round/>
            <a:headEnd type="none" w="med" len="med"/>
            <a:tailEnd type="none" w="med" len="med"/>
          </a:ln>
          <a:effectLst/>
        </p:spPr>
      </p:cxnSp>
      <p:cxnSp>
        <p:nvCxnSpPr>
          <p:cNvPr id="115" name="Straight Connector 114"/>
          <p:cNvCxnSpPr/>
          <p:nvPr/>
        </p:nvCxnSpPr>
        <p:spPr bwMode="auto">
          <a:xfrm>
            <a:off x="5410200" y="3733800"/>
            <a:ext cx="0" cy="1752600"/>
          </a:xfrm>
          <a:prstGeom prst="line">
            <a:avLst/>
          </a:prstGeom>
          <a:noFill/>
          <a:ln w="25400" cap="flat" cmpd="sng" algn="ctr">
            <a:solidFill>
              <a:srgbClr val="663366"/>
            </a:solidFill>
            <a:prstDash val="dot"/>
            <a:round/>
            <a:headEnd type="none" w="med" len="med"/>
            <a:tailEnd type="none" w="med" len="med"/>
          </a:ln>
          <a:effectLst/>
        </p:spPr>
      </p:cxnSp>
      <p:cxnSp>
        <p:nvCxnSpPr>
          <p:cNvPr id="116" name="Straight Connector 115"/>
          <p:cNvCxnSpPr/>
          <p:nvPr/>
        </p:nvCxnSpPr>
        <p:spPr bwMode="auto">
          <a:xfrm>
            <a:off x="7086600" y="3810000"/>
            <a:ext cx="0" cy="990600"/>
          </a:xfrm>
          <a:prstGeom prst="line">
            <a:avLst/>
          </a:prstGeom>
          <a:noFill/>
          <a:ln w="25400" cap="flat" cmpd="sng" algn="ctr">
            <a:solidFill>
              <a:srgbClr val="663366"/>
            </a:solidFill>
            <a:prstDash val="dot"/>
            <a:round/>
            <a:headEnd type="none" w="med" len="med"/>
            <a:tailEnd type="none" w="med" len="med"/>
          </a:ln>
          <a:effectLst/>
        </p:spPr>
      </p:cxnSp>
      <p:sp>
        <p:nvSpPr>
          <p:cNvPr id="117" name="AutoShape 7"/>
          <p:cNvSpPr>
            <a:spLocks noChangeArrowheads="1"/>
          </p:cNvSpPr>
          <p:nvPr/>
        </p:nvSpPr>
        <p:spPr bwMode="auto">
          <a:xfrm>
            <a:off x="1296988" y="5608638"/>
            <a:ext cx="1147762" cy="669925"/>
          </a:xfrm>
          <a:prstGeom prst="can">
            <a:avLst>
              <a:gd name="adj" fmla="val 43620"/>
            </a:avLst>
          </a:prstGeom>
          <a:solidFill>
            <a:srgbClr val="2B142D"/>
          </a:solidFill>
          <a:ln w="9525">
            <a:noFill/>
            <a:round/>
            <a:headEnd/>
            <a:tailEnd/>
          </a:ln>
          <a:effectLst>
            <a:outerShdw blurRad="63500" dist="38099" dir="2700000" algn="ctr" rotWithShape="0">
              <a:srgbClr val="C3AFCC">
                <a:alpha val="74998"/>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 lastClr="FFFFFF"/>
                </a:solidFill>
                <a:effectLst/>
                <a:uLnTx/>
                <a:uFillTx/>
                <a:ea typeface="+mn-ea"/>
                <a:cs typeface="+mn-cs"/>
              </a:rPr>
              <a:t>Packet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 lastClr="FFFFFF"/>
                </a:solidFill>
                <a:effectLst/>
                <a:uLnTx/>
                <a:uFillTx/>
                <a:ea typeface="+mn-ea"/>
                <a:cs typeface="+mn-cs"/>
              </a:rPr>
              <a:t>Forwarding </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ea typeface="+mn-ea"/>
              <a:cs typeface="+mn-cs"/>
            </a:endParaRPr>
          </a:p>
        </p:txBody>
      </p:sp>
      <p:sp>
        <p:nvSpPr>
          <p:cNvPr id="118" name="AutoShape 7"/>
          <p:cNvSpPr>
            <a:spLocks noChangeArrowheads="1"/>
          </p:cNvSpPr>
          <p:nvPr/>
        </p:nvSpPr>
        <p:spPr bwMode="auto">
          <a:xfrm>
            <a:off x="3127375" y="6111875"/>
            <a:ext cx="1147763" cy="669925"/>
          </a:xfrm>
          <a:prstGeom prst="can">
            <a:avLst>
              <a:gd name="adj" fmla="val 43620"/>
            </a:avLst>
          </a:prstGeom>
          <a:solidFill>
            <a:srgbClr val="2B142D"/>
          </a:solidFill>
          <a:ln w="9525">
            <a:noFill/>
            <a:round/>
            <a:headEnd/>
            <a:tailEnd/>
          </a:ln>
          <a:effectLst>
            <a:outerShdw blurRad="63500" dist="38099" dir="2700000" algn="ctr" rotWithShape="0">
              <a:srgbClr val="C3AFCC">
                <a:alpha val="74998"/>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 lastClr="FFFFFF"/>
                </a:solidFill>
                <a:effectLst/>
                <a:uLnTx/>
                <a:uFillTx/>
                <a:ea typeface="+mn-ea"/>
                <a:cs typeface="+mn-cs"/>
              </a:rPr>
              <a:t>Packet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 lastClr="FFFFFF"/>
                </a:solidFill>
                <a:effectLst/>
                <a:uLnTx/>
                <a:uFillTx/>
                <a:ea typeface="+mn-ea"/>
                <a:cs typeface="+mn-cs"/>
              </a:rPr>
              <a:t>Forwarding </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ea typeface="+mn-ea"/>
              <a:cs typeface="+mn-cs"/>
            </a:endParaRPr>
          </a:p>
        </p:txBody>
      </p:sp>
      <p:sp>
        <p:nvSpPr>
          <p:cNvPr id="119" name="AutoShape 7"/>
          <p:cNvSpPr>
            <a:spLocks noChangeArrowheads="1"/>
          </p:cNvSpPr>
          <p:nvPr/>
        </p:nvSpPr>
        <p:spPr bwMode="auto">
          <a:xfrm>
            <a:off x="2998788" y="4176713"/>
            <a:ext cx="1147762" cy="669925"/>
          </a:xfrm>
          <a:prstGeom prst="can">
            <a:avLst>
              <a:gd name="adj" fmla="val 43620"/>
            </a:avLst>
          </a:prstGeom>
          <a:solidFill>
            <a:srgbClr val="2B142D"/>
          </a:solidFill>
          <a:ln w="9525">
            <a:noFill/>
            <a:round/>
            <a:headEnd/>
            <a:tailEnd/>
          </a:ln>
          <a:effectLst>
            <a:outerShdw blurRad="63500" dist="38099" dir="2700000" algn="ctr" rotWithShape="0">
              <a:srgbClr val="C3AFCC">
                <a:alpha val="74998"/>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ea typeface="+mn-ea"/>
                <a:cs typeface="+mn-cs"/>
              </a:rPr>
              <a:t>Packet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ea typeface="+mn-ea"/>
                <a:cs typeface="+mn-cs"/>
              </a:rPr>
              <a:t>Forwarding </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ea typeface="+mn-ea"/>
              <a:cs typeface="+mn-cs"/>
            </a:endParaRPr>
          </a:p>
        </p:txBody>
      </p:sp>
      <p:sp>
        <p:nvSpPr>
          <p:cNvPr id="120" name="AutoShape 7"/>
          <p:cNvSpPr>
            <a:spLocks noChangeArrowheads="1"/>
          </p:cNvSpPr>
          <p:nvPr/>
        </p:nvSpPr>
        <p:spPr bwMode="auto">
          <a:xfrm>
            <a:off x="4814888" y="5273675"/>
            <a:ext cx="1147762" cy="669925"/>
          </a:xfrm>
          <a:prstGeom prst="can">
            <a:avLst>
              <a:gd name="adj" fmla="val 43620"/>
            </a:avLst>
          </a:prstGeom>
          <a:solidFill>
            <a:srgbClr val="2B142D"/>
          </a:solidFill>
          <a:ln w="9525">
            <a:noFill/>
            <a:round/>
            <a:headEnd/>
            <a:tailEnd/>
          </a:ln>
          <a:effectLst>
            <a:outerShdw blurRad="63500" dist="38099" dir="2700000" algn="ctr" rotWithShape="0">
              <a:srgbClr val="C3AFCC">
                <a:alpha val="74998"/>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 lastClr="FFFFFF"/>
                </a:solidFill>
                <a:effectLst/>
                <a:uLnTx/>
                <a:uFillTx/>
                <a:ea typeface="+mn-ea"/>
                <a:cs typeface="+mn-cs"/>
              </a:rPr>
              <a:t>Packet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 lastClr="FFFFFF"/>
                </a:solidFill>
                <a:effectLst/>
                <a:uLnTx/>
                <a:uFillTx/>
                <a:ea typeface="+mn-ea"/>
                <a:cs typeface="+mn-cs"/>
              </a:rPr>
              <a:t>Forwarding </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ea typeface="+mn-ea"/>
              <a:cs typeface="+mn-cs"/>
            </a:endParaRPr>
          </a:p>
        </p:txBody>
      </p:sp>
      <p:sp>
        <p:nvSpPr>
          <p:cNvPr id="121" name="AutoShape 7"/>
          <p:cNvSpPr>
            <a:spLocks noChangeArrowheads="1"/>
          </p:cNvSpPr>
          <p:nvPr/>
        </p:nvSpPr>
        <p:spPr bwMode="auto">
          <a:xfrm>
            <a:off x="6472238" y="4511675"/>
            <a:ext cx="1147762" cy="669925"/>
          </a:xfrm>
          <a:prstGeom prst="can">
            <a:avLst>
              <a:gd name="adj" fmla="val 43620"/>
            </a:avLst>
          </a:prstGeom>
          <a:solidFill>
            <a:srgbClr val="2B142D"/>
          </a:solidFill>
          <a:ln w="9525">
            <a:noFill/>
            <a:round/>
            <a:headEnd/>
            <a:tailEnd/>
          </a:ln>
          <a:effectLst>
            <a:outerShdw blurRad="63500" dist="38099" dir="2700000" algn="ctr" rotWithShape="0">
              <a:srgbClr val="C3AFCC">
                <a:alpha val="74998"/>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 lastClr="FFFFFF"/>
                </a:solidFill>
                <a:effectLst/>
                <a:uLnTx/>
                <a:uFillTx/>
                <a:ea typeface="+mn-ea"/>
                <a:cs typeface="+mn-cs"/>
              </a:rPr>
              <a:t>Packet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 lastClr="FFFFFF"/>
                </a:solidFill>
                <a:effectLst/>
                <a:uLnTx/>
                <a:uFillTx/>
                <a:ea typeface="+mn-ea"/>
                <a:cs typeface="+mn-cs"/>
              </a:rPr>
              <a:t>Forwarding </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ea typeface="+mn-ea"/>
              <a:cs typeface="+mn-cs"/>
            </a:endParaRPr>
          </a:p>
        </p:txBody>
      </p:sp>
      <p:sp>
        <p:nvSpPr>
          <p:cNvPr id="122" name="Rounded Rectangle 121"/>
          <p:cNvSpPr/>
          <p:nvPr/>
        </p:nvSpPr>
        <p:spPr>
          <a:xfrm>
            <a:off x="1066800" y="3505200"/>
            <a:ext cx="6663266" cy="437554"/>
          </a:xfrm>
          <a:prstGeom prst="roundRect">
            <a:avLst/>
          </a:prstGeom>
          <a:gradFill rotWithShape="1">
            <a:gsLst>
              <a:gs pos="0">
                <a:srgbClr val="FF0000"/>
              </a:gs>
              <a:gs pos="100000">
                <a:srgbClr val="F7545C"/>
              </a:gs>
            </a:gsLst>
            <a:lin ang="5400000" scaled="1"/>
          </a:gradFill>
          <a:ln>
            <a:noFill/>
          </a:ln>
          <a:effectLst/>
          <a:scene3d>
            <a:camera prst="orthographicFront">
              <a:rot lat="0" lon="0" rev="0"/>
            </a:camera>
            <a:lightRig rig="twoPt" dir="tl">
              <a:rot lat="0" lon="0" rev="4500000"/>
            </a:lightRig>
          </a:scene3d>
          <a:sp3d>
            <a:bevelT w="63500" h="508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Calibri"/>
                <a:ea typeface="+mn-ea"/>
                <a:cs typeface="+mn-cs"/>
              </a:rPr>
              <a:t>Network OS</a:t>
            </a:r>
          </a:p>
        </p:txBody>
      </p:sp>
      <p:grpSp>
        <p:nvGrpSpPr>
          <p:cNvPr id="123" name="Group 1"/>
          <p:cNvGrpSpPr/>
          <p:nvPr/>
        </p:nvGrpSpPr>
        <p:grpSpPr>
          <a:xfrm>
            <a:off x="5791200" y="2971800"/>
            <a:ext cx="1158240" cy="547255"/>
            <a:chOff x="5257800" y="3124200"/>
            <a:chExt cx="1158240" cy="547255"/>
          </a:xfrm>
          <a:effectLst>
            <a:outerShdw blurRad="50800" dist="50800" dir="10260000" algn="tl" rotWithShape="0">
              <a:srgbClr val="000000">
                <a:alpha val="54000"/>
              </a:srgbClr>
            </a:outerShdw>
          </a:effectLst>
        </p:grpSpPr>
        <p:sp>
          <p:nvSpPr>
            <p:cNvPr id="124" name="Oval 123"/>
            <p:cNvSpPr/>
            <p:nvPr/>
          </p:nvSpPr>
          <p:spPr>
            <a:xfrm>
              <a:off x="5257800" y="3352800"/>
              <a:ext cx="167640" cy="166255"/>
            </a:xfrm>
            <a:prstGeom prst="ellipse">
              <a:avLst/>
            </a:prstGeom>
            <a:solidFill>
              <a:srgbClr val="FFFF00"/>
            </a:solidFill>
            <a:ln w="12700" cap="flat" cmpd="sng" algn="ctr">
              <a:solidFill>
                <a:srgbClr val="000000"/>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25" name="Oval 124"/>
            <p:cNvSpPr/>
            <p:nvPr/>
          </p:nvSpPr>
          <p:spPr>
            <a:xfrm>
              <a:off x="5562600" y="3124200"/>
              <a:ext cx="167640" cy="166255"/>
            </a:xfrm>
            <a:prstGeom prst="ellipse">
              <a:avLst/>
            </a:prstGeom>
            <a:solidFill>
              <a:srgbClr val="FFFF00"/>
            </a:solidFill>
            <a:ln w="12700" cap="flat" cmpd="sng" algn="ctr">
              <a:solidFill>
                <a:srgbClr val="000000"/>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26" name="Oval 125"/>
            <p:cNvSpPr/>
            <p:nvPr/>
          </p:nvSpPr>
          <p:spPr>
            <a:xfrm>
              <a:off x="5943600" y="3352800"/>
              <a:ext cx="167640" cy="166255"/>
            </a:xfrm>
            <a:prstGeom prst="ellipse">
              <a:avLst/>
            </a:prstGeom>
            <a:solidFill>
              <a:srgbClr val="FFFF00"/>
            </a:solidFill>
            <a:ln w="12700" cap="flat" cmpd="sng" algn="ctr">
              <a:solidFill>
                <a:srgbClr val="000000"/>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27" name="Oval 126"/>
            <p:cNvSpPr/>
            <p:nvPr/>
          </p:nvSpPr>
          <p:spPr>
            <a:xfrm>
              <a:off x="6248400" y="3200400"/>
              <a:ext cx="167640" cy="166255"/>
            </a:xfrm>
            <a:prstGeom prst="ellipse">
              <a:avLst/>
            </a:prstGeom>
            <a:solidFill>
              <a:srgbClr val="FFFF00"/>
            </a:solidFill>
            <a:ln w="12700" cap="flat" cmpd="sng" algn="ctr">
              <a:solidFill>
                <a:srgbClr val="000000"/>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28" name="Oval 127"/>
            <p:cNvSpPr/>
            <p:nvPr/>
          </p:nvSpPr>
          <p:spPr>
            <a:xfrm>
              <a:off x="5638800" y="3505200"/>
              <a:ext cx="167640" cy="166255"/>
            </a:xfrm>
            <a:prstGeom prst="ellipse">
              <a:avLst/>
            </a:prstGeom>
            <a:solidFill>
              <a:srgbClr val="FFFF00"/>
            </a:solidFill>
            <a:ln w="12700" cap="flat" cmpd="sng" algn="ctr">
              <a:solidFill>
                <a:srgbClr val="000000"/>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129" name="Straight Connector 128"/>
            <p:cNvCxnSpPr>
              <a:stCxn id="124" idx="7"/>
              <a:endCxn id="125" idx="3"/>
            </p:cNvCxnSpPr>
            <p:nvPr/>
          </p:nvCxnSpPr>
          <p:spPr>
            <a:xfrm flipV="1">
              <a:off x="5400890" y="3266108"/>
              <a:ext cx="186260" cy="111039"/>
            </a:xfrm>
            <a:prstGeom prst="line">
              <a:avLst/>
            </a:prstGeom>
            <a:solidFill>
              <a:sysClr val="window" lastClr="FFFFFF"/>
            </a:solidFill>
            <a:ln w="25400" cap="flat" cmpd="sng" algn="ctr">
              <a:solidFill>
                <a:srgbClr val="000000"/>
              </a:solidFill>
              <a:prstDash val="solid"/>
            </a:ln>
            <a:effectLst/>
          </p:spPr>
        </p:cxnSp>
        <p:cxnSp>
          <p:nvCxnSpPr>
            <p:cNvPr id="130" name="Straight Connector 129"/>
            <p:cNvCxnSpPr>
              <a:stCxn id="128" idx="2"/>
              <a:endCxn id="124" idx="5"/>
            </p:cNvCxnSpPr>
            <p:nvPr/>
          </p:nvCxnSpPr>
          <p:spPr>
            <a:xfrm flipH="1" flipV="1">
              <a:off x="5400890" y="3494708"/>
              <a:ext cx="237910" cy="93620"/>
            </a:xfrm>
            <a:prstGeom prst="line">
              <a:avLst/>
            </a:prstGeom>
            <a:solidFill>
              <a:sysClr val="window" lastClr="FFFFFF"/>
            </a:solidFill>
            <a:ln w="25400" cap="flat" cmpd="sng" algn="ctr">
              <a:solidFill>
                <a:srgbClr val="000000"/>
              </a:solidFill>
              <a:prstDash val="solid"/>
            </a:ln>
            <a:effectLst/>
          </p:spPr>
        </p:cxnSp>
        <p:cxnSp>
          <p:nvCxnSpPr>
            <p:cNvPr id="131" name="Straight Connector 130"/>
            <p:cNvCxnSpPr>
              <a:stCxn id="126" idx="1"/>
              <a:endCxn id="125" idx="5"/>
            </p:cNvCxnSpPr>
            <p:nvPr/>
          </p:nvCxnSpPr>
          <p:spPr>
            <a:xfrm flipH="1" flipV="1">
              <a:off x="5705690" y="3266108"/>
              <a:ext cx="262460" cy="111039"/>
            </a:xfrm>
            <a:prstGeom prst="line">
              <a:avLst/>
            </a:prstGeom>
            <a:solidFill>
              <a:sysClr val="window" lastClr="FFFFFF"/>
            </a:solidFill>
            <a:ln w="25400" cap="flat" cmpd="sng" algn="ctr">
              <a:solidFill>
                <a:srgbClr val="000000"/>
              </a:solidFill>
              <a:prstDash val="solid"/>
            </a:ln>
            <a:effectLst/>
          </p:spPr>
        </p:cxnSp>
        <p:cxnSp>
          <p:nvCxnSpPr>
            <p:cNvPr id="132" name="Straight Connector 131"/>
            <p:cNvCxnSpPr>
              <a:stCxn id="128" idx="6"/>
              <a:endCxn id="126" idx="3"/>
            </p:cNvCxnSpPr>
            <p:nvPr/>
          </p:nvCxnSpPr>
          <p:spPr>
            <a:xfrm flipV="1">
              <a:off x="5806440" y="3494708"/>
              <a:ext cx="161710" cy="93620"/>
            </a:xfrm>
            <a:prstGeom prst="line">
              <a:avLst/>
            </a:prstGeom>
            <a:solidFill>
              <a:sysClr val="window" lastClr="FFFFFF"/>
            </a:solidFill>
            <a:ln w="25400" cap="flat" cmpd="sng" algn="ctr">
              <a:solidFill>
                <a:srgbClr val="000000"/>
              </a:solidFill>
              <a:prstDash val="solid"/>
            </a:ln>
            <a:effectLst/>
          </p:spPr>
        </p:cxnSp>
        <p:cxnSp>
          <p:nvCxnSpPr>
            <p:cNvPr id="133" name="Straight Connector 132"/>
            <p:cNvCxnSpPr>
              <a:stCxn id="126" idx="6"/>
              <a:endCxn id="127" idx="3"/>
            </p:cNvCxnSpPr>
            <p:nvPr/>
          </p:nvCxnSpPr>
          <p:spPr>
            <a:xfrm flipV="1">
              <a:off x="6111240" y="3342308"/>
              <a:ext cx="161710" cy="93620"/>
            </a:xfrm>
            <a:prstGeom prst="line">
              <a:avLst/>
            </a:prstGeom>
            <a:solidFill>
              <a:sysClr val="window" lastClr="FFFFFF"/>
            </a:solidFill>
            <a:ln w="25400" cap="flat" cmpd="sng" algn="ctr">
              <a:solidFill>
                <a:srgbClr val="000000"/>
              </a:solidFill>
              <a:prstDash val="solid"/>
            </a:ln>
            <a:effectLst/>
          </p:spPr>
        </p:cxnSp>
      </p:grpSp>
      <p:grpSp>
        <p:nvGrpSpPr>
          <p:cNvPr id="134" name="Group 120"/>
          <p:cNvGrpSpPr>
            <a:grpSpLocks/>
          </p:cNvGrpSpPr>
          <p:nvPr/>
        </p:nvGrpSpPr>
        <p:grpSpPr bwMode="auto">
          <a:xfrm>
            <a:off x="6798893" y="2752590"/>
            <a:ext cx="2345105" cy="923330"/>
            <a:chOff x="6760510" y="-1960924"/>
            <a:chExt cx="2344071" cy="922800"/>
          </a:xfrm>
        </p:grpSpPr>
        <p:sp>
          <p:nvSpPr>
            <p:cNvPr id="136" name="TextBox 103"/>
            <p:cNvSpPr txBox="1">
              <a:spLocks noChangeArrowheads="1"/>
            </p:cNvSpPr>
            <p:nvPr/>
          </p:nvSpPr>
          <p:spPr bwMode="auto">
            <a:xfrm>
              <a:off x="7423603" y="-1960924"/>
              <a:ext cx="1680978" cy="922800"/>
            </a:xfrm>
            <a:prstGeom prst="rect">
              <a:avLst/>
            </a:prstGeom>
            <a:noFill/>
            <a:ln w="9525">
              <a:noFill/>
              <a:miter lim="800000"/>
              <a:headEnd/>
              <a:tailEnd/>
            </a:ln>
          </p:spPr>
          <p:txBody>
            <a:bodyPr wrap="squar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libri"/>
                </a:rPr>
                <a:t>Constructs a logical map of the network</a:t>
              </a:r>
              <a:endParaRPr kumimoji="0" lang="en-US" sz="1800" b="0" i="0" u="none" strike="noStrike" kern="0" cap="none" spc="0" normalizeH="0" baseline="0" noProof="0" dirty="0">
                <a:ln>
                  <a:noFill/>
                </a:ln>
                <a:solidFill>
                  <a:sysClr val="windowText" lastClr="000000"/>
                </a:solidFill>
                <a:effectLst/>
                <a:uLnTx/>
                <a:uFillTx/>
                <a:latin typeface="Calibri"/>
              </a:endParaRPr>
            </a:p>
          </p:txBody>
        </p:sp>
        <p:cxnSp>
          <p:nvCxnSpPr>
            <p:cNvPr id="138" name="Straight Arrow Connector 137"/>
            <p:cNvCxnSpPr/>
            <p:nvPr/>
          </p:nvCxnSpPr>
          <p:spPr>
            <a:xfrm rot="10800000" flipV="1">
              <a:off x="6760510" y="-1576716"/>
              <a:ext cx="791814" cy="271307"/>
            </a:xfrm>
            <a:prstGeom prst="straightConnector1">
              <a:avLst/>
            </a:prstGeom>
            <a:noFill/>
            <a:ln w="25400" cap="flat" cmpd="sng" algn="ctr">
              <a:solidFill>
                <a:sysClr val="windowText" lastClr="000000"/>
              </a:solidFill>
              <a:prstDash val="solid"/>
              <a:tailEnd type="arrow"/>
            </a:ln>
            <a:effectLst/>
          </p:spPr>
        </p:cxnSp>
      </p:grpSp>
      <p:sp>
        <p:nvSpPr>
          <p:cNvPr id="139" name="Right Brace 138"/>
          <p:cNvSpPr/>
          <p:nvPr/>
        </p:nvSpPr>
        <p:spPr bwMode="auto">
          <a:xfrm flipH="1">
            <a:off x="1534616" y="3964652"/>
            <a:ext cx="285503" cy="1610321"/>
          </a:xfrm>
          <a:prstGeom prst="rightBrace">
            <a:avLst>
              <a:gd name="adj1" fmla="val 31524"/>
              <a:gd name="adj2" fmla="val 50000"/>
            </a:avLst>
          </a:prstGeom>
          <a:noFill/>
          <a:ln w="25400" cap="flat" cmpd="sng" algn="ctr">
            <a:solidFill>
              <a:sysClr val="windowText" lastClr="000000"/>
            </a:solidFill>
            <a:prstDash val="solid"/>
          </a:ln>
          <a:effectLst>
            <a:outerShdw blurRad="40000" dist="20000" dir="5400000" rotWithShape="0">
              <a:srgbClr val="000000">
                <a:alpha val="69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40" name="TextBox 139"/>
          <p:cNvSpPr txBox="1">
            <a:spLocks noChangeArrowheads="1"/>
          </p:cNvSpPr>
          <p:nvPr/>
        </p:nvSpPr>
        <p:spPr bwMode="auto">
          <a:xfrm>
            <a:off x="118333" y="4996934"/>
            <a:ext cx="1352542" cy="369332"/>
          </a:xfrm>
          <a:prstGeom prst="rect">
            <a:avLst/>
          </a:prstGeom>
          <a:solidFill>
            <a:srgbClr val="FFD042"/>
          </a:solidFill>
          <a:ln w="9525">
            <a:noFill/>
            <a:miter lim="800000"/>
            <a:headEnd/>
            <a:tailEnd/>
          </a:ln>
        </p:spPr>
        <p:txBody>
          <a:bodyPr wrap="squar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rgbClr val="1F497D"/>
                </a:solidFill>
                <a:effectLst/>
                <a:uLnTx/>
                <a:uFillTx/>
                <a:latin typeface="Calibri"/>
              </a:rPr>
              <a:t>OpenFlow</a:t>
            </a:r>
            <a:endParaRPr kumimoji="0" lang="en-US" sz="1800" b="0" i="0" u="none" strike="noStrike" kern="0" cap="none" spc="0" normalizeH="0" baseline="0" noProof="0" dirty="0">
              <a:ln>
                <a:noFill/>
              </a:ln>
              <a:solidFill>
                <a:srgbClr val="1F497D"/>
              </a:solidFill>
              <a:effectLst/>
              <a:uLnTx/>
              <a:uFillTx/>
              <a:latin typeface="Calibri"/>
            </a:endParaRPr>
          </a:p>
        </p:txBody>
      </p:sp>
      <p:sp>
        <p:nvSpPr>
          <p:cNvPr id="142" name="TextBox 109"/>
          <p:cNvSpPr txBox="1">
            <a:spLocks noChangeArrowheads="1"/>
          </p:cNvSpPr>
          <p:nvPr/>
        </p:nvSpPr>
        <p:spPr bwMode="auto">
          <a:xfrm>
            <a:off x="-1090" y="4021549"/>
            <a:ext cx="1679460" cy="923330"/>
          </a:xfrm>
          <a:prstGeom prst="rect">
            <a:avLst/>
          </a:prstGeom>
          <a:noFill/>
          <a:ln w="9525">
            <a:noFill/>
            <a:miter lim="800000"/>
            <a:headEnd/>
            <a:tailEnd/>
          </a:ln>
        </p:spPr>
        <p:txBody>
          <a:bodyPr wrap="squar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libri"/>
              </a:rPr>
              <a:t>Open</a:t>
            </a:r>
            <a:br>
              <a:rPr kumimoji="0" lang="en-US" sz="1800" b="0" i="0" u="none" strike="noStrike" kern="0" cap="none" spc="0" normalizeH="0" baseline="0" noProof="0" dirty="0" smtClean="0">
                <a:ln>
                  <a:noFill/>
                </a:ln>
                <a:solidFill>
                  <a:sysClr val="windowText" lastClr="000000"/>
                </a:solidFill>
                <a:effectLst/>
                <a:uLnTx/>
                <a:uFillTx/>
                <a:latin typeface="Calibri"/>
              </a:rPr>
            </a:br>
            <a:r>
              <a:rPr kumimoji="0" lang="en-US" sz="1800" b="0" i="0" u="none" strike="noStrike" kern="0" cap="none" spc="0" normalizeH="0" baseline="0" noProof="0" dirty="0" smtClean="0">
                <a:ln>
                  <a:noFill/>
                </a:ln>
                <a:solidFill>
                  <a:sysClr val="windowText" lastClr="000000"/>
                </a:solidFill>
                <a:effectLst/>
                <a:uLnTx/>
                <a:uFillTx/>
                <a:latin typeface="Calibri"/>
              </a:rPr>
              <a:t>vendor-agnostic protocol</a:t>
            </a:r>
            <a:endParaRPr kumimoji="0" lang="en-US" sz="1800" b="0" i="0" u="none" strike="noStrike" kern="0" cap="none" spc="0" normalizeH="0" baseline="0" noProof="0" dirty="0">
              <a:ln>
                <a:noFill/>
              </a:ln>
              <a:solidFill>
                <a:sysClr val="windowText" lastClr="000000"/>
              </a:solidFill>
              <a:effectLst/>
              <a:uLnTx/>
              <a:uFillTx/>
              <a:latin typeface="Calibri"/>
            </a:endParaRPr>
          </a:p>
        </p:txBody>
      </p:sp>
      <p:grpSp>
        <p:nvGrpSpPr>
          <p:cNvPr id="143" name="Group 120"/>
          <p:cNvGrpSpPr>
            <a:grpSpLocks/>
          </p:cNvGrpSpPr>
          <p:nvPr/>
        </p:nvGrpSpPr>
        <p:grpSpPr bwMode="auto">
          <a:xfrm>
            <a:off x="5962652" y="5772829"/>
            <a:ext cx="2296502" cy="923330"/>
            <a:chOff x="6809092" y="-1960924"/>
            <a:chExt cx="2295489" cy="922801"/>
          </a:xfrm>
        </p:grpSpPr>
        <p:sp>
          <p:nvSpPr>
            <p:cNvPr id="144" name="TextBox 103"/>
            <p:cNvSpPr txBox="1">
              <a:spLocks noChangeArrowheads="1"/>
            </p:cNvSpPr>
            <p:nvPr/>
          </p:nvSpPr>
          <p:spPr bwMode="auto">
            <a:xfrm>
              <a:off x="7423603" y="-1960924"/>
              <a:ext cx="1680978" cy="922801"/>
            </a:xfrm>
            <a:prstGeom prst="rect">
              <a:avLst/>
            </a:prstGeom>
            <a:noFill/>
            <a:ln w="9525">
              <a:noFill/>
              <a:miter lim="800000"/>
              <a:headEnd/>
              <a:tailEnd/>
            </a:ln>
          </p:spPr>
          <p:txBody>
            <a:bodyPr wrap="squar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libri"/>
                </a:rPr>
                <a:t>Simple packet forwarding hardware</a:t>
              </a:r>
              <a:endParaRPr kumimoji="0" lang="en-US" sz="1800" b="0" i="0" u="none" strike="noStrike" kern="0" cap="none" spc="0" normalizeH="0" baseline="0" noProof="0" dirty="0">
                <a:ln>
                  <a:noFill/>
                </a:ln>
                <a:solidFill>
                  <a:sysClr val="windowText" lastClr="000000"/>
                </a:solidFill>
                <a:effectLst/>
                <a:uLnTx/>
                <a:uFillTx/>
                <a:latin typeface="Calibri"/>
              </a:endParaRPr>
            </a:p>
          </p:txBody>
        </p:sp>
        <p:cxnSp>
          <p:nvCxnSpPr>
            <p:cNvPr id="145" name="Straight Arrow Connector 144"/>
            <p:cNvCxnSpPr/>
            <p:nvPr/>
          </p:nvCxnSpPr>
          <p:spPr>
            <a:xfrm flipH="1" flipV="1">
              <a:off x="6809092" y="-1790251"/>
              <a:ext cx="743233" cy="213535"/>
            </a:xfrm>
            <a:prstGeom prst="straightConnector1">
              <a:avLst/>
            </a:prstGeom>
            <a:noFill/>
            <a:ln w="25400" cap="flat" cmpd="sng" algn="ctr">
              <a:solidFill>
                <a:sysClr val="windowText" lastClr="000000"/>
              </a:solidFill>
              <a:prstDash val="solid"/>
              <a:tailEnd type="arrow"/>
            </a:ln>
            <a:effectLst/>
          </p:spPr>
        </p:cxnSp>
      </p:grpSp>
      <p:grpSp>
        <p:nvGrpSpPr>
          <p:cNvPr id="146" name="Group 145"/>
          <p:cNvGrpSpPr/>
          <p:nvPr/>
        </p:nvGrpSpPr>
        <p:grpSpPr>
          <a:xfrm>
            <a:off x="2445126" y="2476572"/>
            <a:ext cx="3179947" cy="495228"/>
            <a:chOff x="2445126" y="2476572"/>
            <a:chExt cx="3179947" cy="495228"/>
          </a:xfrm>
        </p:grpSpPr>
        <p:sp>
          <p:nvSpPr>
            <p:cNvPr id="147" name="Rounded Rectangle 146"/>
            <p:cNvSpPr/>
            <p:nvPr/>
          </p:nvSpPr>
          <p:spPr>
            <a:xfrm>
              <a:off x="2445126" y="2479769"/>
              <a:ext cx="1119392" cy="492031"/>
            </a:xfrm>
            <a:prstGeom prst="roundRect">
              <a:avLst/>
            </a:prstGeom>
            <a:gradFill rotWithShape="1">
              <a:gsLst>
                <a:gs pos="0">
                  <a:srgbClr val="A3A101">
                    <a:shade val="40000"/>
                    <a:alpha val="100000"/>
                    <a:satMod val="150000"/>
                    <a:lumMod val="100000"/>
                  </a:srgbClr>
                </a:gs>
                <a:gs pos="100000">
                  <a:srgbClr val="A3A101">
                    <a:tint val="70000"/>
                    <a:shade val="100000"/>
                    <a:alpha val="100000"/>
                    <a:satMod val="200000"/>
                    <a:lumMod val="100000"/>
                  </a:srgbClr>
                </a:gs>
              </a:gsLst>
              <a:lin ang="5400000" scaled="1"/>
            </a:gradFill>
            <a:ln>
              <a:noFill/>
            </a:ln>
            <a:effectLst/>
            <a:scene3d>
              <a:camera prst="orthographicFront">
                <a:rot lat="0" lon="0" rev="0"/>
              </a:camera>
              <a:lightRig rig="twoPt" dir="tl">
                <a:rot lat="0" lon="0" rev="4500000"/>
              </a:lightRig>
            </a:scene3d>
            <a:sp3d>
              <a:bevelT w="63500" h="508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a:ea typeface="+mn-ea"/>
                  <a:cs typeface="+mn-cs"/>
                </a:rPr>
                <a:t>Feature</a:t>
              </a:r>
            </a:p>
          </p:txBody>
        </p:sp>
        <p:sp>
          <p:nvSpPr>
            <p:cNvPr id="148" name="Rounded Rectangle 147"/>
            <p:cNvSpPr/>
            <p:nvPr/>
          </p:nvSpPr>
          <p:spPr>
            <a:xfrm>
              <a:off x="4413251" y="2476572"/>
              <a:ext cx="1211822" cy="492031"/>
            </a:xfrm>
            <a:prstGeom prst="roundRect">
              <a:avLst/>
            </a:prstGeom>
            <a:gradFill rotWithShape="1">
              <a:gsLst>
                <a:gs pos="0">
                  <a:srgbClr val="A3A101">
                    <a:shade val="40000"/>
                    <a:alpha val="100000"/>
                    <a:satMod val="150000"/>
                    <a:lumMod val="100000"/>
                  </a:srgbClr>
                </a:gs>
                <a:gs pos="100000">
                  <a:srgbClr val="A3A101">
                    <a:tint val="70000"/>
                    <a:shade val="100000"/>
                    <a:alpha val="100000"/>
                    <a:satMod val="200000"/>
                    <a:lumMod val="100000"/>
                  </a:srgbClr>
                </a:gs>
              </a:gsLst>
              <a:lin ang="5400000" scaled="1"/>
            </a:gradFill>
            <a:ln>
              <a:noFill/>
            </a:ln>
            <a:effectLst/>
            <a:scene3d>
              <a:camera prst="orthographicFront">
                <a:rot lat="0" lon="0" rev="0"/>
              </a:camera>
              <a:lightRig rig="twoPt" dir="tl">
                <a:rot lat="0" lon="0" rev="4500000"/>
              </a:lightRig>
            </a:scene3d>
            <a:sp3d>
              <a:bevelT w="63500" h="508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a:ea typeface="+mn-ea"/>
                  <a:cs typeface="+mn-cs"/>
                </a:rPr>
                <a:t>Feature</a:t>
              </a:r>
            </a:p>
          </p:txBody>
        </p:sp>
      </p:grpSp>
      <p:sp>
        <p:nvSpPr>
          <p:cNvPr id="6" name="Footer Placeholder 5"/>
          <p:cNvSpPr>
            <a:spLocks noGrp="1"/>
          </p:cNvSpPr>
          <p:nvPr>
            <p:ph type="ftr" sz="quarter" idx="11"/>
          </p:nvPr>
        </p:nvSpPr>
        <p:spPr/>
        <p:txBody>
          <a:bodyPr/>
          <a:lstStyle/>
          <a:p>
            <a:r>
              <a:rPr lang="en-US" smtClean="0"/>
              <a:t>Université catholique de Louvain</a:t>
            </a:r>
            <a:endParaRPr lang="en-GB" dirty="0"/>
          </a:p>
        </p:txBody>
      </p:sp>
      <p:sp>
        <p:nvSpPr>
          <p:cNvPr id="9" name="Slide Number Placeholder 8"/>
          <p:cNvSpPr>
            <a:spLocks noGrp="1"/>
          </p:cNvSpPr>
          <p:nvPr>
            <p:ph type="sldNum" sz="quarter" idx="10"/>
          </p:nvPr>
        </p:nvSpPr>
        <p:spPr/>
        <p:txBody>
          <a:bodyPr/>
          <a:lstStyle/>
          <a:p>
            <a:fld id="{83AAF25D-2282-4A01-B1B7-8122C6628E7D}" type="slidenum">
              <a:rPr lang="en-GB" smtClean="0"/>
              <a:pPr/>
              <a:t>38</a:t>
            </a:fld>
            <a:endParaRPr lang="en-GB"/>
          </a:p>
        </p:txBody>
      </p:sp>
    </p:spTree>
    <p:extLst>
      <p:ext uri="{BB962C8B-B14F-4D97-AF65-F5344CB8AC3E}">
        <p14:creationId xmlns:p14="http://schemas.microsoft.com/office/powerpoint/2010/main" val="33742718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p:bldP spid="139" grpId="0" animBg="1"/>
      <p:bldP spid="140" grpId="0" animBg="1"/>
      <p:bldP spid="14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Software Defined Networking (SDN</a:t>
            </a:r>
            <a:r>
              <a:rPr lang="en-US" dirty="0" smtClean="0"/>
              <a:t>)</a:t>
            </a:r>
            <a:br>
              <a:rPr lang="en-US" dirty="0" smtClean="0"/>
            </a:br>
            <a:endParaRPr lang="en-US" dirty="0"/>
          </a:p>
        </p:txBody>
      </p:sp>
      <p:cxnSp>
        <p:nvCxnSpPr>
          <p:cNvPr id="169" name="Straight Connector 168"/>
          <p:cNvCxnSpPr/>
          <p:nvPr/>
        </p:nvCxnSpPr>
        <p:spPr bwMode="auto">
          <a:xfrm flipV="1">
            <a:off x="2444750" y="4678363"/>
            <a:ext cx="1393825" cy="1122362"/>
          </a:xfrm>
          <a:prstGeom prst="line">
            <a:avLst/>
          </a:prstGeom>
          <a:noFill/>
          <a:ln w="25400" cap="flat" cmpd="sng" algn="ctr">
            <a:solidFill>
              <a:srgbClr val="663366"/>
            </a:solidFill>
            <a:prstDash val="solid"/>
          </a:ln>
          <a:effectLst/>
        </p:spPr>
      </p:cxnSp>
      <p:cxnSp>
        <p:nvCxnSpPr>
          <p:cNvPr id="170" name="Straight Connector 169"/>
          <p:cNvCxnSpPr/>
          <p:nvPr/>
        </p:nvCxnSpPr>
        <p:spPr bwMode="auto">
          <a:xfrm>
            <a:off x="4014788" y="4562475"/>
            <a:ext cx="1106487" cy="738188"/>
          </a:xfrm>
          <a:prstGeom prst="line">
            <a:avLst/>
          </a:prstGeom>
          <a:noFill/>
          <a:ln w="25400" cap="flat" cmpd="sng" algn="ctr">
            <a:solidFill>
              <a:srgbClr val="663366"/>
            </a:solidFill>
            <a:prstDash val="solid"/>
          </a:ln>
          <a:effectLst/>
        </p:spPr>
      </p:cxnSp>
      <p:cxnSp>
        <p:nvCxnSpPr>
          <p:cNvPr id="171" name="Straight Connector 170"/>
          <p:cNvCxnSpPr/>
          <p:nvPr/>
        </p:nvCxnSpPr>
        <p:spPr bwMode="auto">
          <a:xfrm flipV="1">
            <a:off x="4102100" y="5800725"/>
            <a:ext cx="1285875" cy="742950"/>
          </a:xfrm>
          <a:prstGeom prst="line">
            <a:avLst/>
          </a:prstGeom>
          <a:noFill/>
          <a:ln w="25400" cap="flat" cmpd="sng" algn="ctr">
            <a:solidFill>
              <a:srgbClr val="663366"/>
            </a:solidFill>
            <a:prstDash val="solid"/>
          </a:ln>
          <a:effectLst/>
        </p:spPr>
      </p:cxnSp>
      <p:cxnSp>
        <p:nvCxnSpPr>
          <p:cNvPr id="172" name="Straight Connector 171"/>
          <p:cNvCxnSpPr/>
          <p:nvPr/>
        </p:nvCxnSpPr>
        <p:spPr bwMode="auto">
          <a:xfrm>
            <a:off x="1916113" y="6278563"/>
            <a:ext cx="1400175" cy="265112"/>
          </a:xfrm>
          <a:prstGeom prst="line">
            <a:avLst/>
          </a:prstGeom>
          <a:noFill/>
          <a:ln w="25400" cap="flat" cmpd="sng" algn="ctr">
            <a:solidFill>
              <a:srgbClr val="663366"/>
            </a:solidFill>
            <a:prstDash val="solid"/>
          </a:ln>
          <a:effectLst/>
        </p:spPr>
      </p:cxnSp>
      <p:cxnSp>
        <p:nvCxnSpPr>
          <p:cNvPr id="173" name="Straight Connector 172"/>
          <p:cNvCxnSpPr/>
          <p:nvPr/>
        </p:nvCxnSpPr>
        <p:spPr bwMode="auto">
          <a:xfrm flipV="1">
            <a:off x="5759450" y="5056188"/>
            <a:ext cx="1198563" cy="496887"/>
          </a:xfrm>
          <a:prstGeom prst="line">
            <a:avLst/>
          </a:prstGeom>
          <a:noFill/>
          <a:ln w="25400" cap="flat" cmpd="sng" algn="ctr">
            <a:solidFill>
              <a:srgbClr val="663366"/>
            </a:solidFill>
            <a:prstDash val="solid"/>
          </a:ln>
          <a:effectLst/>
        </p:spPr>
      </p:cxnSp>
      <p:cxnSp>
        <p:nvCxnSpPr>
          <p:cNvPr id="174" name="Straight Connector 173"/>
          <p:cNvCxnSpPr/>
          <p:nvPr/>
        </p:nvCxnSpPr>
        <p:spPr bwMode="auto">
          <a:xfrm>
            <a:off x="1828800" y="3657600"/>
            <a:ext cx="0" cy="2057400"/>
          </a:xfrm>
          <a:prstGeom prst="line">
            <a:avLst/>
          </a:prstGeom>
          <a:noFill/>
          <a:ln w="25400" cap="flat" cmpd="sng" algn="ctr">
            <a:solidFill>
              <a:srgbClr val="663366"/>
            </a:solidFill>
            <a:prstDash val="dot"/>
            <a:round/>
            <a:headEnd type="none" w="med" len="med"/>
            <a:tailEnd type="none" w="med" len="med"/>
          </a:ln>
          <a:effectLst/>
        </p:spPr>
      </p:cxnSp>
      <p:sp>
        <p:nvSpPr>
          <p:cNvPr id="175" name="TextBox 44"/>
          <p:cNvSpPr txBox="1">
            <a:spLocks noChangeArrowheads="1"/>
          </p:cNvSpPr>
          <p:nvPr/>
        </p:nvSpPr>
        <p:spPr bwMode="auto">
          <a:xfrm>
            <a:off x="3376613" y="3059113"/>
            <a:ext cx="23383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800">
                <a:latin typeface="Arial" charset="0"/>
              </a:rPr>
              <a:t>Global Network View</a:t>
            </a:r>
          </a:p>
        </p:txBody>
      </p:sp>
      <p:sp>
        <p:nvSpPr>
          <p:cNvPr id="176" name="Rounded Rectangle 175"/>
          <p:cNvSpPr/>
          <p:nvPr/>
        </p:nvSpPr>
        <p:spPr bwMode="auto">
          <a:xfrm>
            <a:off x="1066800" y="2438399"/>
            <a:ext cx="6662738" cy="492031"/>
          </a:xfrm>
          <a:prstGeom prst="roundRect">
            <a:avLst/>
          </a:prstGeom>
          <a:solidFill>
            <a:srgbClr val="666699">
              <a:lumMod val="75000"/>
            </a:srgbClr>
          </a:solidFill>
          <a:ln>
            <a:noFill/>
          </a:ln>
          <a:effectLst/>
          <a:scene3d>
            <a:camera prst="orthographicFront">
              <a:rot lat="0" lon="0" rev="0"/>
            </a:camera>
            <a:lightRig rig="twoPt" dir="tl">
              <a:rot lat="0" lon="0" rev="4500000"/>
            </a:lightRig>
          </a:scene3d>
          <a:sp3d>
            <a:bevelT w="63500" h="508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Calibri"/>
                <a:ea typeface="+mn-ea"/>
                <a:cs typeface="+mn-cs"/>
              </a:rPr>
              <a:t>Network Virtualization</a:t>
            </a:r>
          </a:p>
        </p:txBody>
      </p:sp>
      <p:cxnSp>
        <p:nvCxnSpPr>
          <p:cNvPr id="177" name="Straight Connector 176"/>
          <p:cNvCxnSpPr/>
          <p:nvPr/>
        </p:nvCxnSpPr>
        <p:spPr bwMode="auto">
          <a:xfrm>
            <a:off x="3581400" y="3657600"/>
            <a:ext cx="0" cy="990600"/>
          </a:xfrm>
          <a:prstGeom prst="line">
            <a:avLst/>
          </a:prstGeom>
          <a:noFill/>
          <a:ln w="25400" cap="flat" cmpd="sng" algn="ctr">
            <a:solidFill>
              <a:srgbClr val="663366"/>
            </a:solidFill>
            <a:prstDash val="dot"/>
            <a:round/>
            <a:headEnd type="none" w="med" len="med"/>
            <a:tailEnd type="none" w="med" len="med"/>
          </a:ln>
          <a:effectLst/>
        </p:spPr>
      </p:cxnSp>
      <p:cxnSp>
        <p:nvCxnSpPr>
          <p:cNvPr id="178" name="Straight Connector 177"/>
          <p:cNvCxnSpPr/>
          <p:nvPr/>
        </p:nvCxnSpPr>
        <p:spPr bwMode="auto">
          <a:xfrm>
            <a:off x="5410200" y="3733800"/>
            <a:ext cx="0" cy="1752600"/>
          </a:xfrm>
          <a:prstGeom prst="line">
            <a:avLst/>
          </a:prstGeom>
          <a:noFill/>
          <a:ln w="25400" cap="flat" cmpd="sng" algn="ctr">
            <a:solidFill>
              <a:srgbClr val="663366"/>
            </a:solidFill>
            <a:prstDash val="dot"/>
            <a:round/>
            <a:headEnd type="none" w="med" len="med"/>
            <a:tailEnd type="none" w="med" len="med"/>
          </a:ln>
          <a:effectLst/>
        </p:spPr>
      </p:cxnSp>
      <p:cxnSp>
        <p:nvCxnSpPr>
          <p:cNvPr id="179" name="Straight Connector 178"/>
          <p:cNvCxnSpPr/>
          <p:nvPr/>
        </p:nvCxnSpPr>
        <p:spPr bwMode="auto">
          <a:xfrm>
            <a:off x="7086600" y="3810000"/>
            <a:ext cx="0" cy="990600"/>
          </a:xfrm>
          <a:prstGeom prst="line">
            <a:avLst/>
          </a:prstGeom>
          <a:noFill/>
          <a:ln w="25400" cap="flat" cmpd="sng" algn="ctr">
            <a:solidFill>
              <a:srgbClr val="663366"/>
            </a:solidFill>
            <a:prstDash val="dot"/>
            <a:round/>
            <a:headEnd type="none" w="med" len="med"/>
            <a:tailEnd type="none" w="med" len="med"/>
          </a:ln>
          <a:effectLst/>
        </p:spPr>
      </p:cxnSp>
      <p:sp>
        <p:nvSpPr>
          <p:cNvPr id="180" name="AutoShape 7"/>
          <p:cNvSpPr>
            <a:spLocks noChangeArrowheads="1"/>
          </p:cNvSpPr>
          <p:nvPr/>
        </p:nvSpPr>
        <p:spPr bwMode="auto">
          <a:xfrm>
            <a:off x="1296988" y="5608638"/>
            <a:ext cx="1147762" cy="669925"/>
          </a:xfrm>
          <a:prstGeom prst="can">
            <a:avLst>
              <a:gd name="adj" fmla="val 43620"/>
            </a:avLst>
          </a:prstGeom>
          <a:solidFill>
            <a:srgbClr val="2B142D"/>
          </a:solidFill>
          <a:ln w="9525">
            <a:noFill/>
            <a:round/>
            <a:headEnd/>
            <a:tailEnd/>
          </a:ln>
          <a:effectLst>
            <a:outerShdw blurRad="63500" dist="38099" dir="2700000" algn="ctr" rotWithShape="0">
              <a:srgbClr val="C3AFCC">
                <a:alpha val="74998"/>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 lastClr="FFFFFF"/>
                </a:solidFill>
                <a:effectLst/>
                <a:uLnTx/>
                <a:uFillTx/>
                <a:ea typeface="+mn-ea"/>
                <a:cs typeface="+mn-cs"/>
              </a:rPr>
              <a:t>Packet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 lastClr="FFFFFF"/>
                </a:solidFill>
                <a:effectLst/>
                <a:uLnTx/>
                <a:uFillTx/>
                <a:ea typeface="+mn-ea"/>
                <a:cs typeface="+mn-cs"/>
              </a:rPr>
              <a:t>Forwarding </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ea typeface="+mn-ea"/>
              <a:cs typeface="+mn-cs"/>
            </a:endParaRPr>
          </a:p>
        </p:txBody>
      </p:sp>
      <p:sp>
        <p:nvSpPr>
          <p:cNvPr id="181" name="AutoShape 7"/>
          <p:cNvSpPr>
            <a:spLocks noChangeArrowheads="1"/>
          </p:cNvSpPr>
          <p:nvPr/>
        </p:nvSpPr>
        <p:spPr bwMode="auto">
          <a:xfrm>
            <a:off x="3127375" y="6111875"/>
            <a:ext cx="1147763" cy="669925"/>
          </a:xfrm>
          <a:prstGeom prst="can">
            <a:avLst>
              <a:gd name="adj" fmla="val 43620"/>
            </a:avLst>
          </a:prstGeom>
          <a:solidFill>
            <a:srgbClr val="2B142D"/>
          </a:solidFill>
          <a:ln w="9525">
            <a:noFill/>
            <a:round/>
            <a:headEnd/>
            <a:tailEnd/>
          </a:ln>
          <a:effectLst>
            <a:outerShdw blurRad="63500" dist="38099" dir="2700000" algn="ctr" rotWithShape="0">
              <a:srgbClr val="C3AFCC">
                <a:alpha val="74998"/>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 lastClr="FFFFFF"/>
                </a:solidFill>
                <a:effectLst/>
                <a:uLnTx/>
                <a:uFillTx/>
                <a:ea typeface="+mn-ea"/>
                <a:cs typeface="+mn-cs"/>
              </a:rPr>
              <a:t>Packet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 lastClr="FFFFFF"/>
                </a:solidFill>
                <a:effectLst/>
                <a:uLnTx/>
                <a:uFillTx/>
                <a:ea typeface="+mn-ea"/>
                <a:cs typeface="+mn-cs"/>
              </a:rPr>
              <a:t>Forwarding </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ea typeface="+mn-ea"/>
              <a:cs typeface="+mn-cs"/>
            </a:endParaRPr>
          </a:p>
        </p:txBody>
      </p:sp>
      <p:sp>
        <p:nvSpPr>
          <p:cNvPr id="182" name="AutoShape 7"/>
          <p:cNvSpPr>
            <a:spLocks noChangeArrowheads="1"/>
          </p:cNvSpPr>
          <p:nvPr/>
        </p:nvSpPr>
        <p:spPr bwMode="auto">
          <a:xfrm>
            <a:off x="2998788" y="4176713"/>
            <a:ext cx="1147762" cy="669925"/>
          </a:xfrm>
          <a:prstGeom prst="can">
            <a:avLst>
              <a:gd name="adj" fmla="val 43620"/>
            </a:avLst>
          </a:prstGeom>
          <a:solidFill>
            <a:srgbClr val="2B142D"/>
          </a:solidFill>
          <a:ln w="9525">
            <a:noFill/>
            <a:round/>
            <a:headEnd/>
            <a:tailEnd/>
          </a:ln>
          <a:effectLst>
            <a:outerShdw blurRad="63500" dist="38099" dir="2700000" algn="ctr" rotWithShape="0">
              <a:srgbClr val="C3AFCC">
                <a:alpha val="74998"/>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ea typeface="+mn-ea"/>
                <a:cs typeface="+mn-cs"/>
              </a:rPr>
              <a:t>Packet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ea typeface="+mn-ea"/>
                <a:cs typeface="+mn-cs"/>
              </a:rPr>
              <a:t>Forwarding </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ea typeface="+mn-ea"/>
              <a:cs typeface="+mn-cs"/>
            </a:endParaRPr>
          </a:p>
        </p:txBody>
      </p:sp>
      <p:sp>
        <p:nvSpPr>
          <p:cNvPr id="183" name="AutoShape 7"/>
          <p:cNvSpPr>
            <a:spLocks noChangeArrowheads="1"/>
          </p:cNvSpPr>
          <p:nvPr/>
        </p:nvSpPr>
        <p:spPr bwMode="auto">
          <a:xfrm>
            <a:off x="4814888" y="5273675"/>
            <a:ext cx="1147762" cy="669925"/>
          </a:xfrm>
          <a:prstGeom prst="can">
            <a:avLst>
              <a:gd name="adj" fmla="val 43620"/>
            </a:avLst>
          </a:prstGeom>
          <a:solidFill>
            <a:srgbClr val="2B142D"/>
          </a:solidFill>
          <a:ln w="9525">
            <a:noFill/>
            <a:round/>
            <a:headEnd/>
            <a:tailEnd/>
          </a:ln>
          <a:effectLst>
            <a:outerShdw blurRad="63500" dist="38099" dir="2700000" algn="ctr" rotWithShape="0">
              <a:srgbClr val="C3AFCC">
                <a:alpha val="74998"/>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 lastClr="FFFFFF"/>
                </a:solidFill>
                <a:effectLst/>
                <a:uLnTx/>
                <a:uFillTx/>
                <a:ea typeface="+mn-ea"/>
                <a:cs typeface="+mn-cs"/>
              </a:rPr>
              <a:t>Packet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 lastClr="FFFFFF"/>
                </a:solidFill>
                <a:effectLst/>
                <a:uLnTx/>
                <a:uFillTx/>
                <a:ea typeface="+mn-ea"/>
                <a:cs typeface="+mn-cs"/>
              </a:rPr>
              <a:t>Forwarding </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ea typeface="+mn-ea"/>
              <a:cs typeface="+mn-cs"/>
            </a:endParaRPr>
          </a:p>
        </p:txBody>
      </p:sp>
      <p:sp>
        <p:nvSpPr>
          <p:cNvPr id="184" name="AutoShape 7"/>
          <p:cNvSpPr>
            <a:spLocks noChangeArrowheads="1"/>
          </p:cNvSpPr>
          <p:nvPr/>
        </p:nvSpPr>
        <p:spPr bwMode="auto">
          <a:xfrm>
            <a:off x="6472238" y="4511675"/>
            <a:ext cx="1147762" cy="669925"/>
          </a:xfrm>
          <a:prstGeom prst="can">
            <a:avLst>
              <a:gd name="adj" fmla="val 43620"/>
            </a:avLst>
          </a:prstGeom>
          <a:solidFill>
            <a:srgbClr val="2B142D"/>
          </a:solidFill>
          <a:ln w="9525">
            <a:noFill/>
            <a:round/>
            <a:headEnd/>
            <a:tailEnd/>
          </a:ln>
          <a:effectLst>
            <a:outerShdw blurRad="63500" dist="38099" dir="2700000" algn="ctr" rotWithShape="0">
              <a:srgbClr val="C3AFCC">
                <a:alpha val="74998"/>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 lastClr="FFFFFF"/>
                </a:solidFill>
                <a:effectLst/>
                <a:uLnTx/>
                <a:uFillTx/>
                <a:ea typeface="+mn-ea"/>
                <a:cs typeface="+mn-cs"/>
              </a:rPr>
              <a:t>Packet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 lastClr="FFFFFF"/>
                </a:solidFill>
                <a:effectLst/>
                <a:uLnTx/>
                <a:uFillTx/>
                <a:ea typeface="+mn-ea"/>
                <a:cs typeface="+mn-cs"/>
              </a:rPr>
              <a:t>Forwarding </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ea typeface="+mn-ea"/>
              <a:cs typeface="+mn-cs"/>
            </a:endParaRPr>
          </a:p>
        </p:txBody>
      </p:sp>
      <p:sp>
        <p:nvSpPr>
          <p:cNvPr id="185" name="Rounded Rectangle 184"/>
          <p:cNvSpPr/>
          <p:nvPr/>
        </p:nvSpPr>
        <p:spPr>
          <a:xfrm>
            <a:off x="1066800" y="3505200"/>
            <a:ext cx="6663266" cy="437554"/>
          </a:xfrm>
          <a:prstGeom prst="roundRect">
            <a:avLst/>
          </a:prstGeom>
          <a:gradFill rotWithShape="1">
            <a:gsLst>
              <a:gs pos="0">
                <a:srgbClr val="FF0000"/>
              </a:gs>
              <a:gs pos="100000">
                <a:srgbClr val="F7545C"/>
              </a:gs>
            </a:gsLst>
            <a:lin ang="5400000" scaled="1"/>
          </a:gradFill>
          <a:ln>
            <a:noFill/>
          </a:ln>
          <a:effectLst/>
          <a:scene3d>
            <a:camera prst="orthographicFront">
              <a:rot lat="0" lon="0" rev="0"/>
            </a:camera>
            <a:lightRig rig="twoPt" dir="tl">
              <a:rot lat="0" lon="0" rev="4500000"/>
            </a:lightRig>
          </a:scene3d>
          <a:sp3d>
            <a:bevelT w="63500" h="508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Calibri"/>
                <a:ea typeface="+mn-ea"/>
                <a:cs typeface="+mn-cs"/>
              </a:rPr>
              <a:t>Network OS</a:t>
            </a:r>
          </a:p>
        </p:txBody>
      </p:sp>
      <p:grpSp>
        <p:nvGrpSpPr>
          <p:cNvPr id="186" name="Group 1"/>
          <p:cNvGrpSpPr/>
          <p:nvPr/>
        </p:nvGrpSpPr>
        <p:grpSpPr>
          <a:xfrm>
            <a:off x="5791200" y="2971800"/>
            <a:ext cx="1158240" cy="547255"/>
            <a:chOff x="5257800" y="3124200"/>
            <a:chExt cx="1158240" cy="547255"/>
          </a:xfrm>
          <a:effectLst>
            <a:outerShdw blurRad="50800" dist="50800" dir="10260000" algn="tl" rotWithShape="0">
              <a:srgbClr val="000000">
                <a:alpha val="54000"/>
              </a:srgbClr>
            </a:outerShdw>
          </a:effectLst>
        </p:grpSpPr>
        <p:sp>
          <p:nvSpPr>
            <p:cNvPr id="187" name="Oval 186"/>
            <p:cNvSpPr/>
            <p:nvPr/>
          </p:nvSpPr>
          <p:spPr>
            <a:xfrm>
              <a:off x="5257800" y="3352800"/>
              <a:ext cx="167640" cy="166255"/>
            </a:xfrm>
            <a:prstGeom prst="ellipse">
              <a:avLst/>
            </a:prstGeom>
            <a:solidFill>
              <a:srgbClr val="FFFF00"/>
            </a:solidFill>
            <a:ln w="12700" cap="flat" cmpd="sng" algn="ctr">
              <a:solidFill>
                <a:srgbClr val="000000"/>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88" name="Oval 187"/>
            <p:cNvSpPr/>
            <p:nvPr/>
          </p:nvSpPr>
          <p:spPr>
            <a:xfrm>
              <a:off x="5562600" y="3124200"/>
              <a:ext cx="167640" cy="166255"/>
            </a:xfrm>
            <a:prstGeom prst="ellipse">
              <a:avLst/>
            </a:prstGeom>
            <a:solidFill>
              <a:srgbClr val="FFFF00"/>
            </a:solidFill>
            <a:ln w="12700" cap="flat" cmpd="sng" algn="ctr">
              <a:solidFill>
                <a:srgbClr val="000000"/>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89" name="Oval 188"/>
            <p:cNvSpPr/>
            <p:nvPr/>
          </p:nvSpPr>
          <p:spPr>
            <a:xfrm>
              <a:off x="5943600" y="3352800"/>
              <a:ext cx="167640" cy="166255"/>
            </a:xfrm>
            <a:prstGeom prst="ellipse">
              <a:avLst/>
            </a:prstGeom>
            <a:solidFill>
              <a:srgbClr val="FFFF00"/>
            </a:solidFill>
            <a:ln w="12700" cap="flat" cmpd="sng" algn="ctr">
              <a:solidFill>
                <a:srgbClr val="000000"/>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90" name="Oval 189"/>
            <p:cNvSpPr/>
            <p:nvPr/>
          </p:nvSpPr>
          <p:spPr>
            <a:xfrm>
              <a:off x="6248400" y="3200400"/>
              <a:ext cx="167640" cy="166255"/>
            </a:xfrm>
            <a:prstGeom prst="ellipse">
              <a:avLst/>
            </a:prstGeom>
            <a:solidFill>
              <a:srgbClr val="FFFF00"/>
            </a:solidFill>
            <a:ln w="12700" cap="flat" cmpd="sng" algn="ctr">
              <a:solidFill>
                <a:srgbClr val="000000"/>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91" name="Oval 190"/>
            <p:cNvSpPr/>
            <p:nvPr/>
          </p:nvSpPr>
          <p:spPr>
            <a:xfrm>
              <a:off x="5638800" y="3505200"/>
              <a:ext cx="167640" cy="166255"/>
            </a:xfrm>
            <a:prstGeom prst="ellipse">
              <a:avLst/>
            </a:prstGeom>
            <a:solidFill>
              <a:srgbClr val="FFFF00"/>
            </a:solidFill>
            <a:ln w="12700" cap="flat" cmpd="sng" algn="ctr">
              <a:solidFill>
                <a:srgbClr val="000000"/>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192" name="Straight Connector 191"/>
            <p:cNvCxnSpPr>
              <a:stCxn id="187" idx="7"/>
              <a:endCxn id="188" idx="3"/>
            </p:cNvCxnSpPr>
            <p:nvPr/>
          </p:nvCxnSpPr>
          <p:spPr>
            <a:xfrm flipV="1">
              <a:off x="5400890" y="3266108"/>
              <a:ext cx="186260" cy="111039"/>
            </a:xfrm>
            <a:prstGeom prst="line">
              <a:avLst/>
            </a:prstGeom>
            <a:solidFill>
              <a:sysClr val="window" lastClr="FFFFFF"/>
            </a:solidFill>
            <a:ln w="25400" cap="flat" cmpd="sng" algn="ctr">
              <a:solidFill>
                <a:srgbClr val="000000"/>
              </a:solidFill>
              <a:prstDash val="solid"/>
            </a:ln>
            <a:effectLst/>
          </p:spPr>
        </p:cxnSp>
        <p:cxnSp>
          <p:nvCxnSpPr>
            <p:cNvPr id="193" name="Straight Connector 192"/>
            <p:cNvCxnSpPr>
              <a:stCxn id="191" idx="2"/>
              <a:endCxn id="187" idx="5"/>
            </p:cNvCxnSpPr>
            <p:nvPr/>
          </p:nvCxnSpPr>
          <p:spPr>
            <a:xfrm flipH="1" flipV="1">
              <a:off x="5400890" y="3494708"/>
              <a:ext cx="237910" cy="93620"/>
            </a:xfrm>
            <a:prstGeom prst="line">
              <a:avLst/>
            </a:prstGeom>
            <a:solidFill>
              <a:sysClr val="window" lastClr="FFFFFF"/>
            </a:solidFill>
            <a:ln w="25400" cap="flat" cmpd="sng" algn="ctr">
              <a:solidFill>
                <a:srgbClr val="000000"/>
              </a:solidFill>
              <a:prstDash val="solid"/>
            </a:ln>
            <a:effectLst/>
          </p:spPr>
        </p:cxnSp>
        <p:cxnSp>
          <p:nvCxnSpPr>
            <p:cNvPr id="194" name="Straight Connector 193"/>
            <p:cNvCxnSpPr>
              <a:stCxn id="189" idx="1"/>
              <a:endCxn id="188" idx="5"/>
            </p:cNvCxnSpPr>
            <p:nvPr/>
          </p:nvCxnSpPr>
          <p:spPr>
            <a:xfrm flipH="1" flipV="1">
              <a:off x="5705690" y="3266108"/>
              <a:ext cx="262460" cy="111039"/>
            </a:xfrm>
            <a:prstGeom prst="line">
              <a:avLst/>
            </a:prstGeom>
            <a:solidFill>
              <a:sysClr val="window" lastClr="FFFFFF"/>
            </a:solidFill>
            <a:ln w="25400" cap="flat" cmpd="sng" algn="ctr">
              <a:solidFill>
                <a:srgbClr val="000000"/>
              </a:solidFill>
              <a:prstDash val="solid"/>
            </a:ln>
            <a:effectLst/>
          </p:spPr>
        </p:cxnSp>
        <p:cxnSp>
          <p:nvCxnSpPr>
            <p:cNvPr id="195" name="Straight Connector 194"/>
            <p:cNvCxnSpPr>
              <a:stCxn id="191" idx="6"/>
              <a:endCxn id="189" idx="3"/>
            </p:cNvCxnSpPr>
            <p:nvPr/>
          </p:nvCxnSpPr>
          <p:spPr>
            <a:xfrm flipV="1">
              <a:off x="5806440" y="3494708"/>
              <a:ext cx="161710" cy="93620"/>
            </a:xfrm>
            <a:prstGeom prst="line">
              <a:avLst/>
            </a:prstGeom>
            <a:solidFill>
              <a:sysClr val="window" lastClr="FFFFFF"/>
            </a:solidFill>
            <a:ln w="25400" cap="flat" cmpd="sng" algn="ctr">
              <a:solidFill>
                <a:srgbClr val="000000"/>
              </a:solidFill>
              <a:prstDash val="solid"/>
            </a:ln>
            <a:effectLst/>
          </p:spPr>
        </p:cxnSp>
        <p:cxnSp>
          <p:nvCxnSpPr>
            <p:cNvPr id="196" name="Straight Connector 195"/>
            <p:cNvCxnSpPr>
              <a:stCxn id="189" idx="6"/>
              <a:endCxn id="190" idx="3"/>
            </p:cNvCxnSpPr>
            <p:nvPr/>
          </p:nvCxnSpPr>
          <p:spPr>
            <a:xfrm flipV="1">
              <a:off x="6111240" y="3342308"/>
              <a:ext cx="161710" cy="93620"/>
            </a:xfrm>
            <a:prstGeom prst="line">
              <a:avLst/>
            </a:prstGeom>
            <a:solidFill>
              <a:sysClr val="window" lastClr="FFFFFF"/>
            </a:solidFill>
            <a:ln w="25400" cap="flat" cmpd="sng" algn="ctr">
              <a:solidFill>
                <a:srgbClr val="000000"/>
              </a:solidFill>
              <a:prstDash val="solid"/>
            </a:ln>
            <a:effectLst/>
          </p:spPr>
        </p:cxnSp>
      </p:grpSp>
      <p:sp>
        <p:nvSpPr>
          <p:cNvPr id="197" name="TextBox 44"/>
          <p:cNvSpPr txBox="1">
            <a:spLocks noChangeArrowheads="1"/>
          </p:cNvSpPr>
          <p:nvPr/>
        </p:nvSpPr>
        <p:spPr bwMode="auto">
          <a:xfrm>
            <a:off x="3335338" y="2057400"/>
            <a:ext cx="25320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800">
                <a:latin typeface="Arial" charset="0"/>
              </a:rPr>
              <a:t>Abstract Network View</a:t>
            </a:r>
          </a:p>
        </p:txBody>
      </p:sp>
      <p:grpSp>
        <p:nvGrpSpPr>
          <p:cNvPr id="198" name="Group 197"/>
          <p:cNvGrpSpPr>
            <a:grpSpLocks/>
          </p:cNvGrpSpPr>
          <p:nvPr/>
        </p:nvGrpSpPr>
        <p:grpSpPr bwMode="auto">
          <a:xfrm>
            <a:off x="1219200" y="900113"/>
            <a:ext cx="1752600" cy="1192212"/>
            <a:chOff x="1219200" y="899697"/>
            <a:chExt cx="1752600" cy="1192628"/>
          </a:xfrm>
        </p:grpSpPr>
        <p:grpSp>
          <p:nvGrpSpPr>
            <p:cNvPr id="199" name="Group 27"/>
            <p:cNvGrpSpPr>
              <a:grpSpLocks/>
            </p:cNvGrpSpPr>
            <p:nvPr/>
          </p:nvGrpSpPr>
          <p:grpSpPr bwMode="auto">
            <a:xfrm>
              <a:off x="1219200" y="1447800"/>
              <a:ext cx="1752600" cy="644525"/>
              <a:chOff x="1066800" y="1108169"/>
              <a:chExt cx="1752600" cy="644431"/>
            </a:xfrm>
          </p:grpSpPr>
          <p:sp>
            <p:nvSpPr>
              <p:cNvPr id="201" name="Rounded Rectangle 200"/>
              <p:cNvSpPr/>
              <p:nvPr/>
            </p:nvSpPr>
            <p:spPr>
              <a:xfrm>
                <a:off x="1066800" y="1108169"/>
                <a:ext cx="1752600" cy="644431"/>
              </a:xfrm>
              <a:prstGeom prst="roundRect">
                <a:avLst/>
              </a:prstGeom>
              <a:gradFill rotWithShape="1">
                <a:gsLst>
                  <a:gs pos="0">
                    <a:srgbClr val="A3A101">
                      <a:shade val="40000"/>
                      <a:alpha val="100000"/>
                      <a:satMod val="150000"/>
                      <a:lumMod val="100000"/>
                    </a:srgbClr>
                  </a:gs>
                  <a:gs pos="100000">
                    <a:srgbClr val="A3A101">
                      <a:tint val="70000"/>
                      <a:shade val="100000"/>
                      <a:alpha val="100000"/>
                      <a:satMod val="200000"/>
                      <a:lumMod val="100000"/>
                    </a:srgbClr>
                  </a:gs>
                </a:gsLst>
                <a:lin ang="5400000" scaled="1"/>
              </a:gradFill>
              <a:ln>
                <a:noFill/>
              </a:ln>
              <a:effectLst/>
              <a:scene3d>
                <a:camera prst="orthographicFront">
                  <a:rot lat="0" lon="0" rev="0"/>
                </a:camera>
                <a:lightRig rig="twoPt" dir="tl">
                  <a:rot lat="0" lon="0" rev="4500000"/>
                </a:lightRig>
              </a:scene3d>
              <a:sp3d>
                <a:bevelT w="63500" h="508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a:ea typeface="+mn-ea"/>
                  <a:cs typeface="+mn-cs"/>
                </a:endParaRPr>
              </a:p>
            </p:txBody>
          </p:sp>
          <p:grpSp>
            <p:nvGrpSpPr>
              <p:cNvPr id="202" name="Group 24"/>
              <p:cNvGrpSpPr/>
              <p:nvPr/>
            </p:nvGrpSpPr>
            <p:grpSpPr>
              <a:xfrm>
                <a:off x="2133600" y="1219200"/>
                <a:ext cx="609600" cy="457200"/>
                <a:chOff x="2057400" y="1219200"/>
                <a:chExt cx="609600" cy="457200"/>
              </a:xfrm>
              <a:effectLst>
                <a:outerShdw blurRad="50800" dist="50800" dir="12780000" algn="tl" rotWithShape="0">
                  <a:srgbClr val="000000">
                    <a:alpha val="57000"/>
                  </a:srgbClr>
                </a:outerShdw>
              </a:effectLst>
            </p:grpSpPr>
            <p:sp>
              <p:nvSpPr>
                <p:cNvPr id="204" name="Oval 203"/>
                <p:cNvSpPr/>
                <p:nvPr/>
              </p:nvSpPr>
              <p:spPr bwMode="auto">
                <a:xfrm>
                  <a:off x="2286000" y="1371600"/>
                  <a:ext cx="167627" cy="166255"/>
                </a:xfrm>
                <a:prstGeom prst="ellipse">
                  <a:avLst/>
                </a:prstGeom>
                <a:solidFill>
                  <a:srgbClr val="FFFF00"/>
                </a:solidFill>
                <a:ln w="12700" cap="flat" cmpd="sng" algn="ctr">
                  <a:solidFill>
                    <a:srgbClr val="000000"/>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205" name="Straight Connector 204"/>
                <p:cNvCxnSpPr>
                  <a:stCxn id="204" idx="7"/>
                </p:cNvCxnSpPr>
                <p:nvPr/>
              </p:nvCxnSpPr>
              <p:spPr bwMode="auto">
                <a:xfrm flipV="1">
                  <a:off x="2429079" y="1219200"/>
                  <a:ext cx="161721" cy="176747"/>
                </a:xfrm>
                <a:prstGeom prst="line">
                  <a:avLst/>
                </a:prstGeom>
                <a:solidFill>
                  <a:sysClr val="window" lastClr="FFFFFF"/>
                </a:solidFill>
                <a:ln w="25400" cap="flat" cmpd="sng" algn="ctr">
                  <a:solidFill>
                    <a:srgbClr val="000000"/>
                  </a:solidFill>
                  <a:prstDash val="solid"/>
                </a:ln>
                <a:effectLst/>
              </p:spPr>
            </p:cxnSp>
            <p:cxnSp>
              <p:nvCxnSpPr>
                <p:cNvPr id="206" name="Straight Connector 205"/>
                <p:cNvCxnSpPr>
                  <a:endCxn id="204" idx="3"/>
                </p:cNvCxnSpPr>
                <p:nvPr/>
              </p:nvCxnSpPr>
              <p:spPr bwMode="auto">
                <a:xfrm flipV="1">
                  <a:off x="2133600" y="1513508"/>
                  <a:ext cx="176948" cy="162892"/>
                </a:xfrm>
                <a:prstGeom prst="line">
                  <a:avLst/>
                </a:prstGeom>
                <a:solidFill>
                  <a:sysClr val="window" lastClr="FFFFFF"/>
                </a:solidFill>
                <a:ln w="25400" cap="flat" cmpd="sng" algn="ctr">
                  <a:solidFill>
                    <a:srgbClr val="000000"/>
                  </a:solidFill>
                  <a:prstDash val="solid"/>
                </a:ln>
                <a:effectLst/>
              </p:spPr>
            </p:cxnSp>
            <p:cxnSp>
              <p:nvCxnSpPr>
                <p:cNvPr id="207" name="Straight Connector 206"/>
                <p:cNvCxnSpPr>
                  <a:stCxn id="204" idx="5"/>
                </p:cNvCxnSpPr>
                <p:nvPr/>
              </p:nvCxnSpPr>
              <p:spPr bwMode="auto">
                <a:xfrm>
                  <a:off x="2429079" y="1513508"/>
                  <a:ext cx="161721" cy="162892"/>
                </a:xfrm>
                <a:prstGeom prst="line">
                  <a:avLst/>
                </a:prstGeom>
                <a:solidFill>
                  <a:sysClr val="window" lastClr="FFFFFF"/>
                </a:solidFill>
                <a:ln w="25400" cap="flat" cmpd="sng" algn="ctr">
                  <a:solidFill>
                    <a:srgbClr val="000000"/>
                  </a:solidFill>
                  <a:prstDash val="solid"/>
                </a:ln>
                <a:effectLst/>
              </p:spPr>
            </p:cxnSp>
            <p:cxnSp>
              <p:nvCxnSpPr>
                <p:cNvPr id="208" name="Straight Connector 207"/>
                <p:cNvCxnSpPr>
                  <a:stCxn id="204" idx="1"/>
                </p:cNvCxnSpPr>
                <p:nvPr/>
              </p:nvCxnSpPr>
              <p:spPr bwMode="auto">
                <a:xfrm flipH="1" flipV="1">
                  <a:off x="2133600" y="1219200"/>
                  <a:ext cx="176948" cy="176747"/>
                </a:xfrm>
                <a:prstGeom prst="line">
                  <a:avLst/>
                </a:prstGeom>
                <a:solidFill>
                  <a:sysClr val="window" lastClr="FFFFFF"/>
                </a:solidFill>
                <a:ln w="25400" cap="flat" cmpd="sng" algn="ctr">
                  <a:solidFill>
                    <a:srgbClr val="000000"/>
                  </a:solidFill>
                  <a:prstDash val="solid"/>
                </a:ln>
                <a:effectLst/>
              </p:spPr>
            </p:cxnSp>
            <p:cxnSp>
              <p:nvCxnSpPr>
                <p:cNvPr id="209" name="Straight Connector 208"/>
                <p:cNvCxnSpPr>
                  <a:stCxn id="204" idx="2"/>
                </p:cNvCxnSpPr>
                <p:nvPr/>
              </p:nvCxnSpPr>
              <p:spPr bwMode="auto">
                <a:xfrm flipH="1" flipV="1">
                  <a:off x="2057400" y="1447800"/>
                  <a:ext cx="228600" cy="6928"/>
                </a:xfrm>
                <a:prstGeom prst="line">
                  <a:avLst/>
                </a:prstGeom>
                <a:solidFill>
                  <a:sysClr val="window" lastClr="FFFFFF"/>
                </a:solidFill>
                <a:ln w="25400" cap="flat" cmpd="sng" algn="ctr">
                  <a:solidFill>
                    <a:srgbClr val="000000"/>
                  </a:solidFill>
                  <a:prstDash val="solid"/>
                </a:ln>
                <a:effectLst/>
              </p:spPr>
            </p:cxnSp>
            <p:cxnSp>
              <p:nvCxnSpPr>
                <p:cNvPr id="210" name="Straight Connector 209"/>
                <p:cNvCxnSpPr>
                  <a:endCxn id="204" idx="6"/>
                </p:cNvCxnSpPr>
                <p:nvPr/>
              </p:nvCxnSpPr>
              <p:spPr bwMode="auto">
                <a:xfrm flipH="1">
                  <a:off x="2453627" y="1447800"/>
                  <a:ext cx="213373" cy="6928"/>
                </a:xfrm>
                <a:prstGeom prst="line">
                  <a:avLst/>
                </a:prstGeom>
                <a:solidFill>
                  <a:sysClr val="window" lastClr="FFFFFF"/>
                </a:solidFill>
                <a:ln w="25400" cap="flat" cmpd="sng" algn="ctr">
                  <a:solidFill>
                    <a:srgbClr val="000000"/>
                  </a:solidFill>
                  <a:prstDash val="solid"/>
                </a:ln>
                <a:effectLst/>
              </p:spPr>
            </p:cxnSp>
          </p:grpSp>
          <p:sp>
            <p:nvSpPr>
              <p:cNvPr id="203" name="TextBox 23"/>
              <p:cNvSpPr txBox="1">
                <a:spLocks noChangeArrowheads="1"/>
              </p:cNvSpPr>
              <p:nvPr/>
            </p:nvSpPr>
            <p:spPr bwMode="auto">
              <a:xfrm>
                <a:off x="1094539" y="1153180"/>
                <a:ext cx="962861" cy="523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ysClr val="windowText" lastClr="000000"/>
                    </a:solidFill>
                    <a:effectLst/>
                    <a:uLnTx/>
                    <a:uFillTx/>
                    <a:latin typeface="Arial" charset="0"/>
                    <a:ea typeface="ＭＳ Ｐゴシック" charset="0"/>
                    <a:cs typeface="ＭＳ Ｐゴシック" charset="0"/>
                  </a:rPr>
                  <a:t>Control</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ysClr val="windowText" lastClr="000000"/>
                    </a:solidFill>
                    <a:effectLst/>
                    <a:uLnTx/>
                    <a:uFillTx/>
                    <a:latin typeface="Arial" charset="0"/>
                    <a:ea typeface="ＭＳ Ｐゴシック" charset="0"/>
                    <a:cs typeface="ＭＳ Ｐゴシック" charset="0"/>
                  </a:rPr>
                  <a:t>Programs</a:t>
                </a:r>
              </a:p>
            </p:txBody>
          </p:sp>
        </p:grpSp>
        <p:graphicFrame>
          <p:nvGraphicFramePr>
            <p:cNvPr id="200" name="Object 11"/>
            <p:cNvGraphicFramePr>
              <a:graphicFrameLocks noChangeAspect="1"/>
            </p:cNvGraphicFramePr>
            <p:nvPr/>
          </p:nvGraphicFramePr>
          <p:xfrm>
            <a:off x="1381345" y="899697"/>
            <a:ext cx="1352110" cy="706785"/>
          </p:xfrm>
          <a:graphic>
            <a:graphicData uri="http://schemas.openxmlformats.org/presentationml/2006/ole">
              <mc:AlternateContent xmlns:mc="http://schemas.openxmlformats.org/markup-compatibility/2006">
                <mc:Choice xmlns:v="urn:schemas-microsoft-com:vml" Requires="v">
                  <p:oleObj spid="_x0000_s6307" name="Equation" r:id="rId4" imgW="558800" imgH="292100" progId="Equation.3">
                    <p:embed/>
                  </p:oleObj>
                </mc:Choice>
                <mc:Fallback>
                  <p:oleObj name="Equation" r:id="rId4" imgW="558800" imgH="292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1345" y="899697"/>
                          <a:ext cx="1352110" cy="706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11" name="Group 210"/>
          <p:cNvGrpSpPr>
            <a:grpSpLocks/>
          </p:cNvGrpSpPr>
          <p:nvPr/>
        </p:nvGrpSpPr>
        <p:grpSpPr bwMode="auto">
          <a:xfrm>
            <a:off x="3376613" y="892175"/>
            <a:ext cx="1781175" cy="1200150"/>
            <a:chOff x="3376613" y="891710"/>
            <a:chExt cx="1781175" cy="1200615"/>
          </a:xfrm>
        </p:grpSpPr>
        <p:grpSp>
          <p:nvGrpSpPr>
            <p:cNvPr id="212" name="Group 26"/>
            <p:cNvGrpSpPr>
              <a:grpSpLocks/>
            </p:cNvGrpSpPr>
            <p:nvPr/>
          </p:nvGrpSpPr>
          <p:grpSpPr bwMode="auto">
            <a:xfrm>
              <a:off x="3376613" y="1447800"/>
              <a:ext cx="1781175" cy="644525"/>
              <a:chOff x="3325060" y="1066800"/>
              <a:chExt cx="1780339" cy="644431"/>
            </a:xfrm>
          </p:grpSpPr>
          <p:sp>
            <p:nvSpPr>
              <p:cNvPr id="214" name="Rounded Rectangle 213"/>
              <p:cNvSpPr/>
              <p:nvPr/>
            </p:nvSpPr>
            <p:spPr>
              <a:xfrm>
                <a:off x="3325060" y="1066800"/>
                <a:ext cx="1780339" cy="644431"/>
              </a:xfrm>
              <a:prstGeom prst="roundRect">
                <a:avLst/>
              </a:prstGeom>
              <a:gradFill rotWithShape="1">
                <a:gsLst>
                  <a:gs pos="0">
                    <a:srgbClr val="A3A101">
                      <a:shade val="40000"/>
                      <a:alpha val="100000"/>
                      <a:satMod val="150000"/>
                      <a:lumMod val="100000"/>
                    </a:srgbClr>
                  </a:gs>
                  <a:gs pos="100000">
                    <a:srgbClr val="A3A101">
                      <a:tint val="70000"/>
                      <a:shade val="100000"/>
                      <a:alpha val="100000"/>
                      <a:satMod val="200000"/>
                      <a:lumMod val="100000"/>
                    </a:srgbClr>
                  </a:gs>
                </a:gsLst>
                <a:lin ang="5400000" scaled="1"/>
              </a:gradFill>
              <a:ln>
                <a:noFill/>
              </a:ln>
              <a:effectLst/>
              <a:scene3d>
                <a:camera prst="orthographicFront">
                  <a:rot lat="0" lon="0" rev="0"/>
                </a:camera>
                <a:lightRig rig="twoPt" dir="tl">
                  <a:rot lat="0" lon="0" rev="4500000"/>
                </a:lightRig>
              </a:scene3d>
              <a:sp3d>
                <a:bevelT w="63500" h="508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a:ea typeface="+mn-ea"/>
                  <a:cs typeface="+mn-cs"/>
                </a:endParaRPr>
              </a:p>
            </p:txBody>
          </p:sp>
          <p:sp>
            <p:nvSpPr>
              <p:cNvPr id="215" name="TextBox 92"/>
              <p:cNvSpPr txBox="1">
                <a:spLocks noChangeArrowheads="1"/>
              </p:cNvSpPr>
              <p:nvPr/>
            </p:nvSpPr>
            <p:spPr bwMode="auto">
              <a:xfrm>
                <a:off x="3353252" y="1111811"/>
                <a:ext cx="962409" cy="523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ysClr val="windowText" lastClr="000000"/>
                    </a:solidFill>
                    <a:effectLst/>
                    <a:uLnTx/>
                    <a:uFillTx/>
                    <a:latin typeface="Arial" charset="0"/>
                    <a:ea typeface="ＭＳ Ｐゴシック" charset="0"/>
                    <a:cs typeface="ＭＳ Ｐゴシック" charset="0"/>
                  </a:rPr>
                  <a:t>Control</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ysClr val="windowText" lastClr="000000"/>
                    </a:solidFill>
                    <a:effectLst/>
                    <a:uLnTx/>
                    <a:uFillTx/>
                    <a:latin typeface="Arial" charset="0"/>
                    <a:ea typeface="ＭＳ Ｐゴシック" charset="0"/>
                    <a:cs typeface="ＭＳ Ｐゴシック" charset="0"/>
                  </a:rPr>
                  <a:t>Programs</a:t>
                </a:r>
              </a:p>
            </p:txBody>
          </p:sp>
          <p:grpSp>
            <p:nvGrpSpPr>
              <p:cNvPr id="216" name="Group 64"/>
              <p:cNvGrpSpPr/>
              <p:nvPr/>
            </p:nvGrpSpPr>
            <p:grpSpPr bwMode="auto">
              <a:xfrm>
                <a:off x="4343400" y="1066800"/>
                <a:ext cx="558756" cy="609600"/>
                <a:chOff x="7848600" y="1752600"/>
                <a:chExt cx="762000" cy="838200"/>
              </a:xfrm>
              <a:solidFill>
                <a:sysClr val="window" lastClr="FFFFFF"/>
              </a:solidFill>
            </p:grpSpPr>
            <p:sp>
              <p:nvSpPr>
                <p:cNvPr id="217" name="Oval 216"/>
                <p:cNvSpPr/>
                <p:nvPr/>
              </p:nvSpPr>
              <p:spPr>
                <a:xfrm>
                  <a:off x="8001000" y="1981200"/>
                  <a:ext cx="228600" cy="228600"/>
                </a:xfrm>
                <a:prstGeom prst="ellipse">
                  <a:avLst/>
                </a:prstGeom>
                <a:solidFill>
                  <a:srgbClr val="FF0000"/>
                </a:solidFill>
                <a:ln w="12700" cap="flat" cmpd="sng" algn="ctr">
                  <a:solidFill>
                    <a:srgbClr val="000000"/>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18" name="Oval 217"/>
                <p:cNvSpPr/>
                <p:nvPr/>
              </p:nvSpPr>
              <p:spPr>
                <a:xfrm>
                  <a:off x="8382000" y="1752600"/>
                  <a:ext cx="228600" cy="228600"/>
                </a:xfrm>
                <a:prstGeom prst="ellipse">
                  <a:avLst/>
                </a:prstGeom>
                <a:solidFill>
                  <a:srgbClr val="FF0000"/>
                </a:solidFill>
                <a:ln w="12700" cap="flat" cmpd="sng" algn="ctr">
                  <a:solidFill>
                    <a:srgbClr val="000000"/>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19" name="Oval 218"/>
                <p:cNvSpPr/>
                <p:nvPr/>
              </p:nvSpPr>
              <p:spPr>
                <a:xfrm>
                  <a:off x="7848600" y="2362200"/>
                  <a:ext cx="228600" cy="228600"/>
                </a:xfrm>
                <a:prstGeom prst="ellipse">
                  <a:avLst/>
                </a:prstGeom>
                <a:solidFill>
                  <a:srgbClr val="FF0000"/>
                </a:solidFill>
                <a:ln w="12700" cap="flat" cmpd="sng" algn="ctr">
                  <a:solidFill>
                    <a:srgbClr val="000000"/>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220" name="Straight Connector 219"/>
                <p:cNvCxnSpPr>
                  <a:stCxn id="217" idx="7"/>
                  <a:endCxn id="218" idx="3"/>
                </p:cNvCxnSpPr>
                <p:nvPr/>
              </p:nvCxnSpPr>
              <p:spPr>
                <a:xfrm rot="5400000" flipH="1" flipV="1">
                  <a:off x="8272322" y="1871522"/>
                  <a:ext cx="66956" cy="219356"/>
                </a:xfrm>
                <a:prstGeom prst="line">
                  <a:avLst/>
                </a:prstGeom>
                <a:grpFill/>
                <a:ln w="25400" cap="flat" cmpd="sng" algn="ctr">
                  <a:solidFill>
                    <a:srgbClr val="000000"/>
                  </a:solidFill>
                  <a:prstDash val="solid"/>
                </a:ln>
                <a:effectLst/>
              </p:spPr>
            </p:cxnSp>
            <p:cxnSp>
              <p:nvCxnSpPr>
                <p:cNvPr id="221" name="Straight Connector 220"/>
                <p:cNvCxnSpPr>
                  <a:stCxn id="219" idx="0"/>
                  <a:endCxn id="217" idx="3"/>
                </p:cNvCxnSpPr>
                <p:nvPr/>
              </p:nvCxnSpPr>
              <p:spPr>
                <a:xfrm rot="5400000" flipH="1" flipV="1">
                  <a:off x="7905750" y="2233472"/>
                  <a:ext cx="185878" cy="71578"/>
                </a:xfrm>
                <a:prstGeom prst="line">
                  <a:avLst/>
                </a:prstGeom>
                <a:grpFill/>
                <a:ln w="25400" cap="flat" cmpd="sng" algn="ctr">
                  <a:solidFill>
                    <a:srgbClr val="000000"/>
                  </a:solidFill>
                  <a:prstDash val="solid"/>
                </a:ln>
                <a:effectLst/>
              </p:spPr>
            </p:cxnSp>
            <p:cxnSp>
              <p:nvCxnSpPr>
                <p:cNvPr id="222" name="Straight Connector 221"/>
                <p:cNvCxnSpPr>
                  <a:stCxn id="219" idx="7"/>
                  <a:endCxn id="218" idx="4"/>
                </p:cNvCxnSpPr>
                <p:nvPr/>
              </p:nvCxnSpPr>
              <p:spPr>
                <a:xfrm rot="5400000" flipH="1" flipV="1">
                  <a:off x="8062772" y="1962150"/>
                  <a:ext cx="414478" cy="452578"/>
                </a:xfrm>
                <a:prstGeom prst="line">
                  <a:avLst/>
                </a:prstGeom>
                <a:grpFill/>
                <a:ln w="25400" cap="flat" cmpd="sng" algn="ctr">
                  <a:solidFill>
                    <a:srgbClr val="000000"/>
                  </a:solidFill>
                  <a:prstDash val="solid"/>
                </a:ln>
                <a:effectLst/>
              </p:spPr>
            </p:cxnSp>
          </p:grpSp>
        </p:grpSp>
        <p:graphicFrame>
          <p:nvGraphicFramePr>
            <p:cNvPr id="213" name="Object 70"/>
            <p:cNvGraphicFramePr>
              <a:graphicFrameLocks noChangeAspect="1"/>
            </p:cNvGraphicFramePr>
            <p:nvPr/>
          </p:nvGraphicFramePr>
          <p:xfrm>
            <a:off x="3553476" y="891710"/>
            <a:ext cx="1352110" cy="706785"/>
          </p:xfrm>
          <a:graphic>
            <a:graphicData uri="http://schemas.openxmlformats.org/presentationml/2006/ole">
              <mc:AlternateContent xmlns:mc="http://schemas.openxmlformats.org/markup-compatibility/2006">
                <mc:Choice xmlns:v="urn:schemas-microsoft-com:vml" Requires="v">
                  <p:oleObj spid="_x0000_s6308" name="Equation" r:id="rId6" imgW="558800" imgH="292100" progId="Equation.3">
                    <p:embed/>
                  </p:oleObj>
                </mc:Choice>
                <mc:Fallback>
                  <p:oleObj name="Equation" r:id="rId6" imgW="558800" imgH="292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3476" y="891710"/>
                          <a:ext cx="1352110" cy="706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23" name="Group 222"/>
          <p:cNvGrpSpPr>
            <a:grpSpLocks/>
          </p:cNvGrpSpPr>
          <p:nvPr/>
        </p:nvGrpSpPr>
        <p:grpSpPr bwMode="auto">
          <a:xfrm>
            <a:off x="5562600" y="884238"/>
            <a:ext cx="1905000" cy="1208087"/>
            <a:chOff x="5562600" y="883723"/>
            <a:chExt cx="1905000" cy="1208602"/>
          </a:xfrm>
        </p:grpSpPr>
        <p:grpSp>
          <p:nvGrpSpPr>
            <p:cNvPr id="224" name="Group 25"/>
            <p:cNvGrpSpPr>
              <a:grpSpLocks/>
            </p:cNvGrpSpPr>
            <p:nvPr/>
          </p:nvGrpSpPr>
          <p:grpSpPr bwMode="auto">
            <a:xfrm>
              <a:off x="5562600" y="1447800"/>
              <a:ext cx="1905000" cy="644525"/>
              <a:chOff x="5410200" y="1066800"/>
              <a:chExt cx="1905000" cy="644431"/>
            </a:xfrm>
          </p:grpSpPr>
          <p:sp>
            <p:nvSpPr>
              <p:cNvPr id="226" name="Rounded Rectangle 225"/>
              <p:cNvSpPr/>
              <p:nvPr/>
            </p:nvSpPr>
            <p:spPr>
              <a:xfrm>
                <a:off x="5410200" y="1066800"/>
                <a:ext cx="1905000" cy="644431"/>
              </a:xfrm>
              <a:prstGeom prst="roundRect">
                <a:avLst/>
              </a:prstGeom>
              <a:gradFill rotWithShape="1">
                <a:gsLst>
                  <a:gs pos="0">
                    <a:srgbClr val="A3A101">
                      <a:shade val="40000"/>
                      <a:alpha val="100000"/>
                      <a:satMod val="150000"/>
                      <a:lumMod val="100000"/>
                    </a:srgbClr>
                  </a:gs>
                  <a:gs pos="100000">
                    <a:srgbClr val="A3A101">
                      <a:tint val="70000"/>
                      <a:shade val="100000"/>
                      <a:alpha val="100000"/>
                      <a:satMod val="200000"/>
                      <a:lumMod val="100000"/>
                    </a:srgbClr>
                  </a:gs>
                </a:gsLst>
                <a:lin ang="5400000" scaled="1"/>
              </a:gradFill>
              <a:ln>
                <a:noFill/>
              </a:ln>
              <a:effectLst/>
              <a:scene3d>
                <a:camera prst="orthographicFront">
                  <a:rot lat="0" lon="0" rev="0"/>
                </a:camera>
                <a:lightRig rig="twoPt" dir="tl">
                  <a:rot lat="0" lon="0" rev="4500000"/>
                </a:lightRig>
              </a:scene3d>
              <a:sp3d>
                <a:bevelT w="63500" h="508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a:ea typeface="+mn-ea"/>
                  <a:cs typeface="+mn-cs"/>
                </a:endParaRPr>
              </a:p>
            </p:txBody>
          </p:sp>
          <p:sp>
            <p:nvSpPr>
              <p:cNvPr id="227" name="TextBox 95"/>
              <p:cNvSpPr txBox="1">
                <a:spLocks noChangeArrowheads="1"/>
              </p:cNvSpPr>
              <p:nvPr/>
            </p:nvSpPr>
            <p:spPr bwMode="auto">
              <a:xfrm>
                <a:off x="5437939" y="1111811"/>
                <a:ext cx="96286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ysClr val="windowText" lastClr="000000"/>
                    </a:solidFill>
                    <a:effectLst/>
                    <a:uLnTx/>
                    <a:uFillTx/>
                    <a:latin typeface="Arial" charset="0"/>
                    <a:ea typeface="ＭＳ Ｐゴシック" charset="0"/>
                    <a:cs typeface="ＭＳ Ｐゴシック" charset="0"/>
                  </a:rPr>
                  <a:t>Control</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ysClr val="windowText" lastClr="000000"/>
                    </a:solidFill>
                    <a:effectLst/>
                    <a:uLnTx/>
                    <a:uFillTx/>
                    <a:latin typeface="Arial" charset="0"/>
                    <a:ea typeface="ＭＳ Ｐゴシック" charset="0"/>
                    <a:cs typeface="ＭＳ Ｐゴシック" charset="0"/>
                  </a:rPr>
                  <a:t>Programs</a:t>
                </a:r>
              </a:p>
            </p:txBody>
          </p:sp>
          <p:grpSp>
            <p:nvGrpSpPr>
              <p:cNvPr id="228" name="Group 64"/>
              <p:cNvGrpSpPr/>
              <p:nvPr/>
            </p:nvGrpSpPr>
            <p:grpSpPr bwMode="auto">
              <a:xfrm>
                <a:off x="6400866" y="1212273"/>
                <a:ext cx="838134" cy="387927"/>
                <a:chOff x="7848600" y="2057400"/>
                <a:chExt cx="1143000" cy="533400"/>
              </a:xfrm>
              <a:solidFill>
                <a:sysClr val="window" lastClr="FFFFFF"/>
              </a:solidFill>
            </p:grpSpPr>
            <p:sp>
              <p:nvSpPr>
                <p:cNvPr id="229" name="Oval 228"/>
                <p:cNvSpPr/>
                <p:nvPr/>
              </p:nvSpPr>
              <p:spPr>
                <a:xfrm>
                  <a:off x="8382000" y="2362200"/>
                  <a:ext cx="228600" cy="228600"/>
                </a:xfrm>
                <a:prstGeom prst="ellipse">
                  <a:avLst/>
                </a:prstGeom>
                <a:solidFill>
                  <a:srgbClr val="663366"/>
                </a:solidFill>
                <a:ln w="12700" cap="flat" cmpd="sng" algn="ctr">
                  <a:solidFill>
                    <a:srgbClr val="000000"/>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30" name="Oval 229"/>
                <p:cNvSpPr/>
                <p:nvPr/>
              </p:nvSpPr>
              <p:spPr>
                <a:xfrm>
                  <a:off x="8763000" y="2057400"/>
                  <a:ext cx="228600" cy="228600"/>
                </a:xfrm>
                <a:prstGeom prst="ellipse">
                  <a:avLst/>
                </a:prstGeom>
                <a:solidFill>
                  <a:srgbClr val="663366"/>
                </a:solidFill>
                <a:ln w="12700" cap="flat" cmpd="sng" algn="ctr">
                  <a:solidFill>
                    <a:srgbClr val="000000"/>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31" name="Oval 230"/>
                <p:cNvSpPr/>
                <p:nvPr/>
              </p:nvSpPr>
              <p:spPr>
                <a:xfrm>
                  <a:off x="7848600" y="2362200"/>
                  <a:ext cx="228600" cy="228600"/>
                </a:xfrm>
                <a:prstGeom prst="ellipse">
                  <a:avLst/>
                </a:prstGeom>
                <a:solidFill>
                  <a:srgbClr val="663366"/>
                </a:solidFill>
                <a:ln w="12700" cap="flat" cmpd="sng" algn="ctr">
                  <a:solidFill>
                    <a:srgbClr val="000000"/>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232" name="Straight Connector 231"/>
                <p:cNvCxnSpPr>
                  <a:stCxn id="231" idx="5"/>
                  <a:endCxn id="229" idx="3"/>
                </p:cNvCxnSpPr>
                <p:nvPr/>
              </p:nvCxnSpPr>
              <p:spPr>
                <a:xfrm rot="16200000" flipH="1">
                  <a:off x="8229600" y="2371444"/>
                  <a:ext cx="1588" cy="371756"/>
                </a:xfrm>
                <a:prstGeom prst="line">
                  <a:avLst/>
                </a:prstGeom>
                <a:grpFill/>
                <a:ln w="25400" cap="flat" cmpd="sng" algn="ctr">
                  <a:solidFill>
                    <a:srgbClr val="000000"/>
                  </a:solidFill>
                  <a:prstDash val="solid"/>
                </a:ln>
                <a:effectLst/>
              </p:spPr>
            </p:cxnSp>
            <p:cxnSp>
              <p:nvCxnSpPr>
                <p:cNvPr id="233" name="Straight Connector 232"/>
                <p:cNvCxnSpPr>
                  <a:stCxn id="229" idx="6"/>
                  <a:endCxn id="230" idx="3"/>
                </p:cNvCxnSpPr>
                <p:nvPr/>
              </p:nvCxnSpPr>
              <p:spPr>
                <a:xfrm flipV="1">
                  <a:off x="8610600" y="2252522"/>
                  <a:ext cx="185878" cy="223978"/>
                </a:xfrm>
                <a:prstGeom prst="line">
                  <a:avLst/>
                </a:prstGeom>
                <a:grpFill/>
                <a:ln w="25400" cap="flat" cmpd="sng" algn="ctr">
                  <a:solidFill>
                    <a:srgbClr val="000000"/>
                  </a:solidFill>
                  <a:prstDash val="solid"/>
                </a:ln>
                <a:effectLst/>
              </p:spPr>
            </p:cxnSp>
          </p:grpSp>
        </p:grpSp>
        <p:graphicFrame>
          <p:nvGraphicFramePr>
            <p:cNvPr id="225" name="Object 72"/>
            <p:cNvGraphicFramePr>
              <a:graphicFrameLocks noChangeAspect="1"/>
            </p:cNvGraphicFramePr>
            <p:nvPr/>
          </p:nvGraphicFramePr>
          <p:xfrm>
            <a:off x="5853415" y="883723"/>
            <a:ext cx="1352110" cy="706785"/>
          </p:xfrm>
          <a:graphic>
            <a:graphicData uri="http://schemas.openxmlformats.org/presentationml/2006/ole">
              <mc:AlternateContent xmlns:mc="http://schemas.openxmlformats.org/markup-compatibility/2006">
                <mc:Choice xmlns:v="urn:schemas-microsoft-com:vml" Requires="v">
                  <p:oleObj spid="_x0000_s6309" name="Equation" r:id="rId7" imgW="558800" imgH="292100" progId="Equation.3">
                    <p:embed/>
                  </p:oleObj>
                </mc:Choice>
                <mc:Fallback>
                  <p:oleObj name="Equation" r:id="rId7" imgW="558800" imgH="292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3415" y="883723"/>
                          <a:ext cx="1352110" cy="706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34" name="Group 120"/>
          <p:cNvGrpSpPr>
            <a:grpSpLocks/>
          </p:cNvGrpSpPr>
          <p:nvPr/>
        </p:nvGrpSpPr>
        <p:grpSpPr bwMode="auto">
          <a:xfrm>
            <a:off x="6798893" y="2752590"/>
            <a:ext cx="2345105" cy="923330"/>
            <a:chOff x="6760510" y="-1960924"/>
            <a:chExt cx="2344071" cy="922800"/>
          </a:xfrm>
        </p:grpSpPr>
        <p:sp>
          <p:nvSpPr>
            <p:cNvPr id="235" name="TextBox 103"/>
            <p:cNvSpPr txBox="1">
              <a:spLocks noChangeArrowheads="1"/>
            </p:cNvSpPr>
            <p:nvPr/>
          </p:nvSpPr>
          <p:spPr bwMode="auto">
            <a:xfrm>
              <a:off x="7423603" y="-1960924"/>
              <a:ext cx="1680978" cy="922800"/>
            </a:xfrm>
            <a:prstGeom prst="rect">
              <a:avLst/>
            </a:prstGeom>
            <a:noFill/>
            <a:ln w="9525">
              <a:noFill/>
              <a:miter lim="800000"/>
              <a:headEnd/>
              <a:tailEnd/>
            </a:ln>
          </p:spPr>
          <p:txBody>
            <a:bodyPr wrap="squar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libri"/>
                </a:rPr>
                <a:t>Constructs a logical map of the network</a:t>
              </a:r>
              <a:endParaRPr kumimoji="0" lang="en-US" sz="1800" b="0" i="0" u="none" strike="noStrike" kern="0" cap="none" spc="0" normalizeH="0" baseline="0" noProof="0" dirty="0">
                <a:ln>
                  <a:noFill/>
                </a:ln>
                <a:solidFill>
                  <a:sysClr val="windowText" lastClr="000000"/>
                </a:solidFill>
                <a:effectLst/>
                <a:uLnTx/>
                <a:uFillTx/>
                <a:latin typeface="Calibri"/>
              </a:endParaRPr>
            </a:p>
          </p:txBody>
        </p:sp>
        <p:cxnSp>
          <p:nvCxnSpPr>
            <p:cNvPr id="236" name="Straight Arrow Connector 235"/>
            <p:cNvCxnSpPr/>
            <p:nvPr/>
          </p:nvCxnSpPr>
          <p:spPr>
            <a:xfrm rot="10800000" flipV="1">
              <a:off x="6760510" y="-1576716"/>
              <a:ext cx="791814" cy="271307"/>
            </a:xfrm>
            <a:prstGeom prst="straightConnector1">
              <a:avLst/>
            </a:prstGeom>
            <a:noFill/>
            <a:ln w="25400" cap="flat" cmpd="sng" algn="ctr">
              <a:solidFill>
                <a:sysClr val="windowText" lastClr="000000"/>
              </a:solidFill>
              <a:prstDash val="solid"/>
              <a:tailEnd type="arrow"/>
            </a:ln>
            <a:effectLst/>
          </p:spPr>
        </p:cxnSp>
      </p:grpSp>
      <p:sp>
        <p:nvSpPr>
          <p:cNvPr id="237" name="Right Brace 236"/>
          <p:cNvSpPr/>
          <p:nvPr/>
        </p:nvSpPr>
        <p:spPr bwMode="auto">
          <a:xfrm flipH="1">
            <a:off x="1534616" y="3964652"/>
            <a:ext cx="285503" cy="1610321"/>
          </a:xfrm>
          <a:prstGeom prst="rightBrace">
            <a:avLst>
              <a:gd name="adj1" fmla="val 31524"/>
              <a:gd name="adj2" fmla="val 50000"/>
            </a:avLst>
          </a:prstGeom>
          <a:noFill/>
          <a:ln w="25400" cap="flat" cmpd="sng" algn="ctr">
            <a:solidFill>
              <a:sysClr val="windowText" lastClr="000000"/>
            </a:solidFill>
            <a:prstDash val="solid"/>
          </a:ln>
          <a:effectLst>
            <a:outerShdw blurRad="40000" dist="20000" dir="5400000" rotWithShape="0">
              <a:srgbClr val="000000">
                <a:alpha val="69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238" name="TextBox 237"/>
          <p:cNvSpPr txBox="1">
            <a:spLocks noChangeArrowheads="1"/>
          </p:cNvSpPr>
          <p:nvPr/>
        </p:nvSpPr>
        <p:spPr bwMode="auto">
          <a:xfrm>
            <a:off x="118333" y="4996934"/>
            <a:ext cx="1352542" cy="369332"/>
          </a:xfrm>
          <a:prstGeom prst="rect">
            <a:avLst/>
          </a:prstGeom>
          <a:solidFill>
            <a:srgbClr val="FFD042"/>
          </a:solidFill>
          <a:ln w="9525">
            <a:noFill/>
            <a:miter lim="800000"/>
            <a:headEnd/>
            <a:tailEnd/>
          </a:ln>
        </p:spPr>
        <p:txBody>
          <a:bodyPr wrap="squar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rgbClr val="1F497D"/>
                </a:solidFill>
                <a:effectLst/>
                <a:uLnTx/>
                <a:uFillTx/>
                <a:latin typeface="Calibri"/>
              </a:rPr>
              <a:t>OpenFlow</a:t>
            </a:r>
            <a:endParaRPr kumimoji="0" lang="en-US" sz="1800" b="0" i="0" u="none" strike="noStrike" kern="0" cap="none" spc="0" normalizeH="0" baseline="0" noProof="0" dirty="0">
              <a:ln>
                <a:noFill/>
              </a:ln>
              <a:solidFill>
                <a:srgbClr val="1F497D"/>
              </a:solidFill>
              <a:effectLst/>
              <a:uLnTx/>
              <a:uFillTx/>
              <a:latin typeface="Calibri"/>
            </a:endParaRPr>
          </a:p>
        </p:txBody>
      </p:sp>
      <p:sp>
        <p:nvSpPr>
          <p:cNvPr id="239" name="TextBox 109"/>
          <p:cNvSpPr txBox="1">
            <a:spLocks noChangeArrowheads="1"/>
          </p:cNvSpPr>
          <p:nvPr/>
        </p:nvSpPr>
        <p:spPr bwMode="auto">
          <a:xfrm>
            <a:off x="-1090" y="4021549"/>
            <a:ext cx="1679460" cy="923330"/>
          </a:xfrm>
          <a:prstGeom prst="rect">
            <a:avLst/>
          </a:prstGeom>
          <a:noFill/>
          <a:ln w="9525">
            <a:noFill/>
            <a:miter lim="800000"/>
            <a:headEnd/>
            <a:tailEnd/>
          </a:ln>
        </p:spPr>
        <p:txBody>
          <a:bodyPr wrap="squar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libri"/>
              </a:rPr>
              <a:t>Open</a:t>
            </a:r>
            <a:br>
              <a:rPr kumimoji="0" lang="en-US" sz="1800" b="0" i="0" u="none" strike="noStrike" kern="0" cap="none" spc="0" normalizeH="0" baseline="0" noProof="0" dirty="0" smtClean="0">
                <a:ln>
                  <a:noFill/>
                </a:ln>
                <a:solidFill>
                  <a:sysClr val="windowText" lastClr="000000"/>
                </a:solidFill>
                <a:effectLst/>
                <a:uLnTx/>
                <a:uFillTx/>
                <a:latin typeface="Calibri"/>
              </a:rPr>
            </a:br>
            <a:r>
              <a:rPr kumimoji="0" lang="en-US" sz="1800" b="0" i="0" u="none" strike="noStrike" kern="0" cap="none" spc="0" normalizeH="0" baseline="0" noProof="0" dirty="0" smtClean="0">
                <a:ln>
                  <a:noFill/>
                </a:ln>
                <a:solidFill>
                  <a:sysClr val="windowText" lastClr="000000"/>
                </a:solidFill>
                <a:effectLst/>
                <a:uLnTx/>
                <a:uFillTx/>
                <a:latin typeface="Calibri"/>
              </a:rPr>
              <a:t>vendor-agnostic protocol</a:t>
            </a:r>
            <a:endParaRPr kumimoji="0" lang="en-US" sz="1800" b="0" i="0" u="none" strike="noStrike" kern="0" cap="none" spc="0" normalizeH="0" baseline="0" noProof="0" dirty="0">
              <a:ln>
                <a:noFill/>
              </a:ln>
              <a:solidFill>
                <a:sysClr val="windowText" lastClr="000000"/>
              </a:solidFill>
              <a:effectLst/>
              <a:uLnTx/>
              <a:uFillTx/>
              <a:latin typeface="Calibri"/>
            </a:endParaRPr>
          </a:p>
        </p:txBody>
      </p:sp>
      <p:grpSp>
        <p:nvGrpSpPr>
          <p:cNvPr id="240" name="Group 120"/>
          <p:cNvGrpSpPr>
            <a:grpSpLocks/>
          </p:cNvGrpSpPr>
          <p:nvPr/>
        </p:nvGrpSpPr>
        <p:grpSpPr bwMode="auto">
          <a:xfrm>
            <a:off x="5962652" y="5772829"/>
            <a:ext cx="2296502" cy="923330"/>
            <a:chOff x="6809092" y="-1960924"/>
            <a:chExt cx="2295489" cy="922801"/>
          </a:xfrm>
        </p:grpSpPr>
        <p:sp>
          <p:nvSpPr>
            <p:cNvPr id="241" name="TextBox 103"/>
            <p:cNvSpPr txBox="1">
              <a:spLocks noChangeArrowheads="1"/>
            </p:cNvSpPr>
            <p:nvPr/>
          </p:nvSpPr>
          <p:spPr bwMode="auto">
            <a:xfrm>
              <a:off x="7423603" y="-1960924"/>
              <a:ext cx="1680978" cy="922801"/>
            </a:xfrm>
            <a:prstGeom prst="rect">
              <a:avLst/>
            </a:prstGeom>
            <a:noFill/>
            <a:ln w="9525">
              <a:noFill/>
              <a:miter lim="800000"/>
              <a:headEnd/>
              <a:tailEnd/>
            </a:ln>
          </p:spPr>
          <p:txBody>
            <a:bodyPr wrap="squar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latin typeface="Calibri"/>
                </a:rPr>
                <a:t>Simple packet forwarding hardware</a:t>
              </a:r>
              <a:endParaRPr kumimoji="0" lang="en-US" sz="1800" b="0" i="0" u="none" strike="noStrike" kern="0" cap="none" spc="0" normalizeH="0" baseline="0" noProof="0" dirty="0">
                <a:ln>
                  <a:noFill/>
                </a:ln>
                <a:solidFill>
                  <a:sysClr val="windowText" lastClr="000000"/>
                </a:solidFill>
                <a:effectLst/>
                <a:uLnTx/>
                <a:uFillTx/>
                <a:latin typeface="Calibri"/>
              </a:endParaRPr>
            </a:p>
          </p:txBody>
        </p:sp>
        <p:cxnSp>
          <p:nvCxnSpPr>
            <p:cNvPr id="242" name="Straight Arrow Connector 241"/>
            <p:cNvCxnSpPr/>
            <p:nvPr/>
          </p:nvCxnSpPr>
          <p:spPr>
            <a:xfrm flipH="1" flipV="1">
              <a:off x="6809092" y="-1790251"/>
              <a:ext cx="743233" cy="213535"/>
            </a:xfrm>
            <a:prstGeom prst="straightConnector1">
              <a:avLst/>
            </a:prstGeom>
            <a:noFill/>
            <a:ln w="25400" cap="flat" cmpd="sng" algn="ctr">
              <a:solidFill>
                <a:sysClr val="windowText" lastClr="000000"/>
              </a:solidFill>
              <a:prstDash val="solid"/>
              <a:tailEnd type="arrow"/>
            </a:ln>
            <a:effectLst/>
          </p:spPr>
        </p:cxnSp>
      </p:grpSp>
      <p:sp>
        <p:nvSpPr>
          <p:cNvPr id="8" name="Footer Placeholder 7"/>
          <p:cNvSpPr>
            <a:spLocks noGrp="1"/>
          </p:cNvSpPr>
          <p:nvPr>
            <p:ph type="ftr" sz="quarter" idx="11"/>
          </p:nvPr>
        </p:nvSpPr>
        <p:spPr/>
        <p:txBody>
          <a:bodyPr/>
          <a:lstStyle/>
          <a:p>
            <a:r>
              <a:rPr lang="en-US" smtClean="0"/>
              <a:t>Université catholique de Louvain</a:t>
            </a:r>
            <a:endParaRPr lang="en-GB" dirty="0"/>
          </a:p>
        </p:txBody>
      </p:sp>
      <p:sp>
        <p:nvSpPr>
          <p:cNvPr id="12" name="Slide Number Placeholder 11"/>
          <p:cNvSpPr>
            <a:spLocks noGrp="1"/>
          </p:cNvSpPr>
          <p:nvPr>
            <p:ph type="sldNum" sz="quarter" idx="10"/>
          </p:nvPr>
        </p:nvSpPr>
        <p:spPr/>
        <p:txBody>
          <a:bodyPr/>
          <a:lstStyle/>
          <a:p>
            <a:fld id="{103F590D-1EE3-4679-BAB2-47D8C4772F51}" type="slidenum">
              <a:rPr lang="en-GB" smtClean="0"/>
              <a:pPr/>
              <a:t>39</a:t>
            </a:fld>
            <a:endParaRPr lang="en-GB"/>
          </a:p>
        </p:txBody>
      </p:sp>
    </p:spTree>
    <p:extLst>
      <p:ext uri="{BB962C8B-B14F-4D97-AF65-F5344CB8AC3E}">
        <p14:creationId xmlns:p14="http://schemas.microsoft.com/office/powerpoint/2010/main" val="7028193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6"/>
                                        </p:tgtEl>
                                        <p:attrNameLst>
                                          <p:attrName>style.visibility</p:attrName>
                                        </p:attrNameLst>
                                      </p:cBhvr>
                                      <p:to>
                                        <p:strVal val="visible"/>
                                      </p:to>
                                    </p:set>
                                    <p:animEffect transition="in" filter="fade">
                                      <p:cBhvr>
                                        <p:cTn id="7" dur="500"/>
                                        <p:tgtEl>
                                          <p:spTgt spid="17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7"/>
                                        </p:tgtEl>
                                        <p:attrNameLst>
                                          <p:attrName>style.visibility</p:attrName>
                                        </p:attrNameLst>
                                      </p:cBhvr>
                                      <p:to>
                                        <p:strVal val="visible"/>
                                      </p:to>
                                    </p:set>
                                    <p:animEffect transition="in" filter="fade">
                                      <p:cBhvr>
                                        <p:cTn id="10" dur="500"/>
                                        <p:tgtEl>
                                          <p:spTgt spid="19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98"/>
                                        </p:tgtEl>
                                        <p:attrNameLst>
                                          <p:attrName>style.visibility</p:attrName>
                                        </p:attrNameLst>
                                      </p:cBhvr>
                                      <p:to>
                                        <p:strVal val="visible"/>
                                      </p:to>
                                    </p:set>
                                    <p:animEffect transition="in" filter="fade">
                                      <p:cBhvr>
                                        <p:cTn id="15" dur="500"/>
                                        <p:tgtEl>
                                          <p:spTgt spid="19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11"/>
                                        </p:tgtEl>
                                        <p:attrNameLst>
                                          <p:attrName>style.visibility</p:attrName>
                                        </p:attrNameLst>
                                      </p:cBhvr>
                                      <p:to>
                                        <p:strVal val="visible"/>
                                      </p:to>
                                    </p:set>
                                    <p:animEffect transition="in" filter="fade">
                                      <p:cBhvr>
                                        <p:cTn id="20" dur="500"/>
                                        <p:tgtEl>
                                          <p:spTgt spid="21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23"/>
                                        </p:tgtEl>
                                        <p:attrNameLst>
                                          <p:attrName>style.visibility</p:attrName>
                                        </p:attrNameLst>
                                      </p:cBhvr>
                                      <p:to>
                                        <p:strVal val="visible"/>
                                      </p:to>
                                    </p:set>
                                    <p:animEffect transition="in" filter="fade">
                                      <p:cBhvr>
                                        <p:cTn id="25" dur="500"/>
                                        <p:tgtEl>
                                          <p:spTgt spid="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loud 114"/>
          <p:cNvSpPr/>
          <p:nvPr/>
        </p:nvSpPr>
        <p:spPr>
          <a:xfrm>
            <a:off x="2529028" y="1356718"/>
            <a:ext cx="4819436" cy="684241"/>
          </a:xfrm>
          <a:prstGeom prst="cloud">
            <a:avLst/>
          </a:prstGeom>
          <a:solidFill>
            <a:srgbClr val="C0504D">
              <a:lumMod val="60000"/>
              <a:lumOff val="40000"/>
            </a:srgbClr>
          </a:soli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latin typeface="Tahoma"/>
                <a:ea typeface="+mn-ea"/>
                <a:cs typeface="Tahoma"/>
              </a:rPr>
              <a:t>Internet</a:t>
            </a:r>
            <a:endParaRPr kumimoji="0" lang="en-US" sz="2400" b="0" i="0" u="none" strike="noStrike" kern="0" cap="none" spc="0" normalizeH="0" baseline="0" noProof="0" dirty="0">
              <a:ln>
                <a:noFill/>
              </a:ln>
              <a:solidFill>
                <a:sysClr val="windowText" lastClr="000000"/>
              </a:solidFill>
              <a:effectLst/>
              <a:uLnTx/>
              <a:uFillTx/>
              <a:latin typeface="Tahoma"/>
              <a:ea typeface="+mn-ea"/>
              <a:cs typeface="Tahoma"/>
            </a:endParaRPr>
          </a:p>
        </p:txBody>
      </p:sp>
      <p:sp>
        <p:nvSpPr>
          <p:cNvPr id="2" name="Title 1"/>
          <p:cNvSpPr>
            <a:spLocks noGrp="1"/>
          </p:cNvSpPr>
          <p:nvPr>
            <p:ph type="title"/>
          </p:nvPr>
        </p:nvSpPr>
        <p:spPr/>
        <p:txBody>
          <a:bodyPr/>
          <a:lstStyle/>
          <a:p>
            <a:r>
              <a:rPr lang="en-US" dirty="0" smtClean="0"/>
              <a:t>Networking in Data Centers</a:t>
            </a:r>
            <a:endParaRPr lang="en-US" dirty="0"/>
          </a:p>
        </p:txBody>
      </p:sp>
      <p:sp>
        <p:nvSpPr>
          <p:cNvPr id="15" name="Rectangle 14"/>
          <p:cNvSpPr>
            <a:spLocks noChangeArrowheads="1"/>
          </p:cNvSpPr>
          <p:nvPr/>
        </p:nvSpPr>
        <p:spPr bwMode="auto">
          <a:xfrm>
            <a:off x="1510742" y="4492185"/>
            <a:ext cx="446645" cy="335140"/>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6" name="Rectangle 15"/>
          <p:cNvSpPr>
            <a:spLocks noChangeArrowheads="1"/>
          </p:cNvSpPr>
          <p:nvPr/>
        </p:nvSpPr>
        <p:spPr bwMode="auto">
          <a:xfrm>
            <a:off x="2406969" y="4492185"/>
            <a:ext cx="449585" cy="335140"/>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7" name="Rectangle 16"/>
          <p:cNvSpPr>
            <a:spLocks noChangeArrowheads="1"/>
          </p:cNvSpPr>
          <p:nvPr/>
        </p:nvSpPr>
        <p:spPr bwMode="auto">
          <a:xfrm>
            <a:off x="3223859" y="4492185"/>
            <a:ext cx="446645" cy="335140"/>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8" name="Rectangle 17"/>
          <p:cNvSpPr>
            <a:spLocks noChangeArrowheads="1"/>
          </p:cNvSpPr>
          <p:nvPr/>
        </p:nvSpPr>
        <p:spPr bwMode="auto">
          <a:xfrm>
            <a:off x="4196489" y="4492185"/>
            <a:ext cx="449582" cy="335140"/>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9" name="Rectangle 18"/>
          <p:cNvSpPr>
            <a:spLocks noChangeArrowheads="1"/>
          </p:cNvSpPr>
          <p:nvPr/>
        </p:nvSpPr>
        <p:spPr bwMode="auto">
          <a:xfrm>
            <a:off x="4884086" y="4492185"/>
            <a:ext cx="446645" cy="335140"/>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0" name="Rectangle 19"/>
          <p:cNvSpPr>
            <a:spLocks noChangeArrowheads="1"/>
          </p:cNvSpPr>
          <p:nvPr/>
        </p:nvSpPr>
        <p:spPr bwMode="auto">
          <a:xfrm>
            <a:off x="5818515" y="4492185"/>
            <a:ext cx="449582" cy="335140"/>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6" name="Rectangle 25"/>
          <p:cNvSpPr>
            <a:spLocks noChangeArrowheads="1"/>
          </p:cNvSpPr>
          <p:nvPr/>
        </p:nvSpPr>
        <p:spPr bwMode="auto">
          <a:xfrm>
            <a:off x="1968480" y="3529659"/>
            <a:ext cx="449585" cy="337821"/>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7" name="Rectangle 26"/>
          <p:cNvSpPr>
            <a:spLocks noChangeArrowheads="1"/>
          </p:cNvSpPr>
          <p:nvPr/>
        </p:nvSpPr>
        <p:spPr bwMode="auto">
          <a:xfrm>
            <a:off x="3681600" y="3529659"/>
            <a:ext cx="449582" cy="337821"/>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8" name="Rectangle 27"/>
          <p:cNvSpPr>
            <a:spLocks noChangeArrowheads="1"/>
          </p:cNvSpPr>
          <p:nvPr/>
        </p:nvSpPr>
        <p:spPr bwMode="auto">
          <a:xfrm>
            <a:off x="5303628" y="3529659"/>
            <a:ext cx="446645" cy="337821"/>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29" name="Straight Connector 91"/>
          <p:cNvCxnSpPr>
            <a:cxnSpLocks noChangeShapeType="1"/>
            <a:stCxn id="15" idx="0"/>
            <a:endCxn id="26" idx="2"/>
          </p:cNvCxnSpPr>
          <p:nvPr/>
        </p:nvCxnSpPr>
        <p:spPr bwMode="auto">
          <a:xfrm flipV="1">
            <a:off x="1734065" y="3867480"/>
            <a:ext cx="459208" cy="624705"/>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30" name="Straight Connector 94"/>
          <p:cNvCxnSpPr>
            <a:cxnSpLocks noChangeShapeType="1"/>
            <a:stCxn id="16" idx="0"/>
            <a:endCxn id="26" idx="2"/>
          </p:cNvCxnSpPr>
          <p:nvPr/>
        </p:nvCxnSpPr>
        <p:spPr bwMode="auto">
          <a:xfrm flipH="1" flipV="1">
            <a:off x="2193273" y="3867480"/>
            <a:ext cx="438489" cy="624705"/>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sp>
        <p:nvSpPr>
          <p:cNvPr id="31" name="Rectangle 30"/>
          <p:cNvSpPr>
            <a:spLocks noChangeArrowheads="1"/>
          </p:cNvSpPr>
          <p:nvPr/>
        </p:nvSpPr>
        <p:spPr bwMode="auto">
          <a:xfrm>
            <a:off x="4052505" y="1904896"/>
            <a:ext cx="446645" cy="337821"/>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32" name="Rectangle 31"/>
          <p:cNvSpPr>
            <a:spLocks noChangeArrowheads="1"/>
          </p:cNvSpPr>
          <p:nvPr/>
        </p:nvSpPr>
        <p:spPr bwMode="auto">
          <a:xfrm>
            <a:off x="5222009" y="1904896"/>
            <a:ext cx="449585" cy="337821"/>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36" name="Straight Connector 112"/>
          <p:cNvCxnSpPr>
            <a:cxnSpLocks noChangeShapeType="1"/>
            <a:stCxn id="28" idx="0"/>
            <a:endCxn id="31" idx="2"/>
          </p:cNvCxnSpPr>
          <p:nvPr/>
        </p:nvCxnSpPr>
        <p:spPr bwMode="auto">
          <a:xfrm flipH="1" flipV="1">
            <a:off x="4275828" y="2242717"/>
            <a:ext cx="1251123" cy="1286942"/>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39" name="Straight Connector 117"/>
          <p:cNvCxnSpPr>
            <a:cxnSpLocks noChangeShapeType="1"/>
            <a:endCxn id="27" idx="2"/>
          </p:cNvCxnSpPr>
          <p:nvPr/>
        </p:nvCxnSpPr>
        <p:spPr bwMode="auto">
          <a:xfrm flipV="1">
            <a:off x="3450428" y="3867480"/>
            <a:ext cx="455963" cy="622303"/>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40" name="Straight Connector 118"/>
          <p:cNvCxnSpPr>
            <a:cxnSpLocks noChangeShapeType="1"/>
            <a:endCxn id="27" idx="2"/>
          </p:cNvCxnSpPr>
          <p:nvPr/>
        </p:nvCxnSpPr>
        <p:spPr bwMode="auto">
          <a:xfrm flipH="1" flipV="1">
            <a:off x="3906391" y="3867480"/>
            <a:ext cx="440299" cy="622303"/>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43" name="Straight Connector 121"/>
          <p:cNvCxnSpPr>
            <a:cxnSpLocks noChangeShapeType="1"/>
            <a:endCxn id="28" idx="2"/>
          </p:cNvCxnSpPr>
          <p:nvPr/>
        </p:nvCxnSpPr>
        <p:spPr bwMode="auto">
          <a:xfrm flipV="1">
            <a:off x="5068721" y="3867480"/>
            <a:ext cx="458230" cy="622302"/>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44" name="Straight Connector 122"/>
          <p:cNvCxnSpPr>
            <a:cxnSpLocks noChangeShapeType="1"/>
            <a:endCxn id="28" idx="2"/>
          </p:cNvCxnSpPr>
          <p:nvPr/>
        </p:nvCxnSpPr>
        <p:spPr bwMode="auto">
          <a:xfrm flipH="1" flipV="1">
            <a:off x="5526951" y="3867480"/>
            <a:ext cx="439601" cy="622303"/>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sp>
        <p:nvSpPr>
          <p:cNvPr id="46" name="Rectangle 45"/>
          <p:cNvSpPr>
            <a:spLocks noChangeArrowheads="1"/>
          </p:cNvSpPr>
          <p:nvPr/>
        </p:nvSpPr>
        <p:spPr bwMode="auto">
          <a:xfrm>
            <a:off x="6629529" y="4492186"/>
            <a:ext cx="449582" cy="335140"/>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7" name="Rectangle 46"/>
          <p:cNvSpPr>
            <a:spLocks noChangeArrowheads="1"/>
          </p:cNvSpPr>
          <p:nvPr/>
        </p:nvSpPr>
        <p:spPr bwMode="auto">
          <a:xfrm>
            <a:off x="7563958" y="4492186"/>
            <a:ext cx="449582" cy="335140"/>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48" name="Rectangle 47"/>
          <p:cNvSpPr>
            <a:spLocks noChangeArrowheads="1"/>
          </p:cNvSpPr>
          <p:nvPr/>
        </p:nvSpPr>
        <p:spPr bwMode="auto">
          <a:xfrm>
            <a:off x="7049069" y="3529660"/>
            <a:ext cx="449582" cy="337821"/>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51" name="Straight Connector 129"/>
          <p:cNvCxnSpPr>
            <a:cxnSpLocks noChangeShapeType="1"/>
            <a:endCxn id="48" idx="2"/>
          </p:cNvCxnSpPr>
          <p:nvPr/>
        </p:nvCxnSpPr>
        <p:spPr bwMode="auto">
          <a:xfrm flipV="1">
            <a:off x="6815725" y="3867481"/>
            <a:ext cx="458135" cy="622302"/>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52" name="Straight Connector 130"/>
          <p:cNvCxnSpPr>
            <a:cxnSpLocks noChangeShapeType="1"/>
            <a:endCxn id="48" idx="2"/>
          </p:cNvCxnSpPr>
          <p:nvPr/>
        </p:nvCxnSpPr>
        <p:spPr bwMode="auto">
          <a:xfrm flipH="1" flipV="1">
            <a:off x="7273860" y="3867481"/>
            <a:ext cx="438126" cy="622302"/>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55" name="Straight Connector 140"/>
          <p:cNvCxnSpPr>
            <a:cxnSpLocks noChangeShapeType="1"/>
            <a:stCxn id="26" idx="0"/>
            <a:endCxn id="31" idx="2"/>
          </p:cNvCxnSpPr>
          <p:nvPr/>
        </p:nvCxnSpPr>
        <p:spPr bwMode="auto">
          <a:xfrm flipV="1">
            <a:off x="2193273" y="2242717"/>
            <a:ext cx="2082555" cy="1286942"/>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56" name="Straight Connector 141"/>
          <p:cNvCxnSpPr>
            <a:cxnSpLocks noChangeShapeType="1"/>
            <a:stCxn id="26" idx="0"/>
            <a:endCxn id="32" idx="2"/>
          </p:cNvCxnSpPr>
          <p:nvPr/>
        </p:nvCxnSpPr>
        <p:spPr bwMode="auto">
          <a:xfrm flipV="1">
            <a:off x="2193273" y="2242717"/>
            <a:ext cx="3253529" cy="1286942"/>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57" name="Straight Connector 147"/>
          <p:cNvCxnSpPr>
            <a:cxnSpLocks noChangeShapeType="1"/>
            <a:stCxn id="27" idx="0"/>
            <a:endCxn id="32" idx="2"/>
          </p:cNvCxnSpPr>
          <p:nvPr/>
        </p:nvCxnSpPr>
        <p:spPr bwMode="auto">
          <a:xfrm flipV="1">
            <a:off x="3906391" y="2242717"/>
            <a:ext cx="1540411" cy="1286942"/>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58" name="Straight Connector 149"/>
          <p:cNvCxnSpPr>
            <a:cxnSpLocks noChangeShapeType="1"/>
            <a:stCxn id="27" idx="0"/>
            <a:endCxn id="31" idx="2"/>
          </p:cNvCxnSpPr>
          <p:nvPr/>
        </p:nvCxnSpPr>
        <p:spPr bwMode="auto">
          <a:xfrm flipV="1">
            <a:off x="3906391" y="2242717"/>
            <a:ext cx="369437" cy="1286942"/>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59" name="Straight Connector 151"/>
          <p:cNvCxnSpPr>
            <a:cxnSpLocks noChangeShapeType="1"/>
            <a:stCxn id="28" idx="0"/>
            <a:endCxn id="32" idx="2"/>
          </p:cNvCxnSpPr>
          <p:nvPr/>
        </p:nvCxnSpPr>
        <p:spPr bwMode="auto">
          <a:xfrm flipH="1" flipV="1">
            <a:off x="5446802" y="2242717"/>
            <a:ext cx="80149" cy="1286942"/>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61" name="Straight Connector 156"/>
          <p:cNvCxnSpPr>
            <a:cxnSpLocks noChangeShapeType="1"/>
            <a:stCxn id="48" idx="0"/>
            <a:endCxn id="32" idx="2"/>
          </p:cNvCxnSpPr>
          <p:nvPr/>
        </p:nvCxnSpPr>
        <p:spPr bwMode="auto">
          <a:xfrm flipH="1" flipV="1">
            <a:off x="5446802" y="2242717"/>
            <a:ext cx="1827058" cy="1286943"/>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62" name="Straight Connector 158"/>
          <p:cNvCxnSpPr>
            <a:cxnSpLocks noChangeShapeType="1"/>
            <a:stCxn id="48" idx="0"/>
            <a:endCxn id="31" idx="2"/>
          </p:cNvCxnSpPr>
          <p:nvPr/>
        </p:nvCxnSpPr>
        <p:spPr bwMode="auto">
          <a:xfrm flipH="1" flipV="1">
            <a:off x="4275828" y="2242717"/>
            <a:ext cx="2998032" cy="1286943"/>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sp>
        <p:nvSpPr>
          <p:cNvPr id="63" name="Rounded Rectangle 62"/>
          <p:cNvSpPr>
            <a:spLocks noChangeArrowheads="1"/>
          </p:cNvSpPr>
          <p:nvPr/>
        </p:nvSpPr>
        <p:spPr bwMode="auto">
          <a:xfrm>
            <a:off x="1390264" y="5108845"/>
            <a:ext cx="672908" cy="600572"/>
          </a:xfrm>
          <a:prstGeom prst="roundRect">
            <a:avLst>
              <a:gd name="adj" fmla="val 16667"/>
            </a:avLst>
          </a:prstGeom>
          <a:solidFill>
            <a:sysClr val="window" lastClr="FFFFFF">
              <a:lumMod val="85000"/>
            </a:sysClr>
          </a:solidFill>
          <a:ln w="9525">
            <a:solidFill>
              <a:srgbClr val="4A7EBB"/>
            </a:solidFill>
            <a:round/>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4" name="Rectangle 63"/>
          <p:cNvSpPr>
            <a:spLocks noChangeArrowheads="1"/>
          </p:cNvSpPr>
          <p:nvPr/>
        </p:nvSpPr>
        <p:spPr bwMode="auto">
          <a:xfrm>
            <a:off x="1501926" y="5186598"/>
            <a:ext cx="449585" cy="158186"/>
          </a:xfrm>
          <a:prstGeom prst="rect">
            <a:avLst/>
          </a:prstGeom>
          <a:solidFill>
            <a:srgbClr val="C0504D"/>
          </a:solidFill>
          <a:ln w="9525">
            <a:solidFill>
              <a:srgbClr val="800000"/>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5" name="Rectangle 64"/>
          <p:cNvSpPr>
            <a:spLocks noChangeArrowheads="1"/>
          </p:cNvSpPr>
          <p:nvPr/>
        </p:nvSpPr>
        <p:spPr bwMode="auto">
          <a:xfrm>
            <a:off x="1498988" y="5409132"/>
            <a:ext cx="449582" cy="158185"/>
          </a:xfrm>
          <a:prstGeom prst="rect">
            <a:avLst/>
          </a:prstGeom>
          <a:solidFill>
            <a:srgbClr val="C0504D"/>
          </a:solidFill>
          <a:ln w="9525">
            <a:solidFill>
              <a:srgbClr val="800000"/>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66" name="Straight Connector 189"/>
          <p:cNvCxnSpPr>
            <a:cxnSpLocks noChangeShapeType="1"/>
            <a:stCxn id="63" idx="0"/>
            <a:endCxn id="15" idx="2"/>
          </p:cNvCxnSpPr>
          <p:nvPr/>
        </p:nvCxnSpPr>
        <p:spPr bwMode="auto">
          <a:xfrm rot="5400000" flipH="1" flipV="1">
            <a:off x="1591189" y="4964157"/>
            <a:ext cx="279409" cy="7849"/>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sp>
        <p:nvSpPr>
          <p:cNvPr id="67" name="Rounded Rectangle 66"/>
          <p:cNvSpPr>
            <a:spLocks noChangeArrowheads="1"/>
          </p:cNvSpPr>
          <p:nvPr/>
        </p:nvSpPr>
        <p:spPr bwMode="auto">
          <a:xfrm>
            <a:off x="2310001" y="5106164"/>
            <a:ext cx="672905" cy="600572"/>
          </a:xfrm>
          <a:prstGeom prst="roundRect">
            <a:avLst>
              <a:gd name="adj" fmla="val 16667"/>
            </a:avLst>
          </a:prstGeom>
          <a:solidFill>
            <a:sysClr val="window" lastClr="FFFFFF">
              <a:lumMod val="85000"/>
            </a:sysClr>
          </a:solidFill>
          <a:ln w="9525">
            <a:solidFill>
              <a:srgbClr val="4A7EBB"/>
            </a:solidFill>
            <a:round/>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8" name="Rectangle 67"/>
          <p:cNvSpPr>
            <a:spLocks noChangeArrowheads="1"/>
          </p:cNvSpPr>
          <p:nvPr/>
        </p:nvSpPr>
        <p:spPr bwMode="auto">
          <a:xfrm>
            <a:off x="2421662" y="5183918"/>
            <a:ext cx="449582" cy="158185"/>
          </a:xfrm>
          <a:prstGeom prst="rect">
            <a:avLst/>
          </a:prstGeom>
          <a:solidFill>
            <a:srgbClr val="C0504D"/>
          </a:solidFill>
          <a:ln w="9525">
            <a:solidFill>
              <a:srgbClr val="800000"/>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69" name="Rectangle 68"/>
          <p:cNvSpPr>
            <a:spLocks noChangeArrowheads="1"/>
          </p:cNvSpPr>
          <p:nvPr/>
        </p:nvSpPr>
        <p:spPr bwMode="auto">
          <a:xfrm>
            <a:off x="2418723" y="5406450"/>
            <a:ext cx="449585" cy="158186"/>
          </a:xfrm>
          <a:prstGeom prst="rect">
            <a:avLst/>
          </a:prstGeom>
          <a:solidFill>
            <a:srgbClr val="C0504D"/>
          </a:solidFill>
          <a:ln w="9525">
            <a:solidFill>
              <a:srgbClr val="800000"/>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70" name="Straight Connector 193"/>
          <p:cNvCxnSpPr>
            <a:cxnSpLocks noChangeShapeType="1"/>
          </p:cNvCxnSpPr>
          <p:nvPr/>
        </p:nvCxnSpPr>
        <p:spPr bwMode="auto">
          <a:xfrm rot="5400000" flipH="1" flipV="1">
            <a:off x="2494610" y="4956590"/>
            <a:ext cx="280786" cy="7849"/>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sp>
        <p:nvSpPr>
          <p:cNvPr id="71" name="Rounded Rectangle 70"/>
          <p:cNvSpPr>
            <a:spLocks noChangeArrowheads="1"/>
          </p:cNvSpPr>
          <p:nvPr/>
        </p:nvSpPr>
        <p:spPr bwMode="auto">
          <a:xfrm>
            <a:off x="3156276" y="5111528"/>
            <a:ext cx="669968" cy="600573"/>
          </a:xfrm>
          <a:prstGeom prst="roundRect">
            <a:avLst>
              <a:gd name="adj" fmla="val 16667"/>
            </a:avLst>
          </a:prstGeom>
          <a:solidFill>
            <a:sysClr val="window" lastClr="FFFFFF">
              <a:lumMod val="85000"/>
            </a:sysClr>
          </a:solidFill>
          <a:ln w="9525">
            <a:solidFill>
              <a:srgbClr val="4A7EBB"/>
            </a:solidFill>
            <a:round/>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2" name="Rectangle 71"/>
          <p:cNvSpPr>
            <a:spLocks noChangeArrowheads="1"/>
          </p:cNvSpPr>
          <p:nvPr/>
        </p:nvSpPr>
        <p:spPr bwMode="auto">
          <a:xfrm>
            <a:off x="3267937" y="5189283"/>
            <a:ext cx="446645" cy="158185"/>
          </a:xfrm>
          <a:prstGeom prst="rect">
            <a:avLst/>
          </a:prstGeom>
          <a:solidFill>
            <a:srgbClr val="C0504D"/>
          </a:solidFill>
          <a:ln w="9525">
            <a:solidFill>
              <a:srgbClr val="800000"/>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3" name="Rectangle 72"/>
          <p:cNvSpPr>
            <a:spLocks noChangeArrowheads="1"/>
          </p:cNvSpPr>
          <p:nvPr/>
        </p:nvSpPr>
        <p:spPr bwMode="auto">
          <a:xfrm>
            <a:off x="3264997" y="5411816"/>
            <a:ext cx="446645" cy="158186"/>
          </a:xfrm>
          <a:prstGeom prst="rect">
            <a:avLst/>
          </a:prstGeom>
          <a:solidFill>
            <a:srgbClr val="C0504D"/>
          </a:solidFill>
          <a:ln w="9525">
            <a:solidFill>
              <a:srgbClr val="800000"/>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4" name="Rounded Rectangle 73"/>
          <p:cNvSpPr>
            <a:spLocks noChangeArrowheads="1"/>
          </p:cNvSpPr>
          <p:nvPr/>
        </p:nvSpPr>
        <p:spPr bwMode="auto">
          <a:xfrm>
            <a:off x="4073075" y="5108849"/>
            <a:ext cx="672905" cy="600573"/>
          </a:xfrm>
          <a:prstGeom prst="roundRect">
            <a:avLst>
              <a:gd name="adj" fmla="val 16667"/>
            </a:avLst>
          </a:prstGeom>
          <a:solidFill>
            <a:sysClr val="window" lastClr="FFFFFF">
              <a:lumMod val="85000"/>
            </a:sysClr>
          </a:solidFill>
          <a:ln w="9525">
            <a:solidFill>
              <a:srgbClr val="4A7EBB"/>
            </a:solidFill>
            <a:round/>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5" name="Rectangle 74"/>
          <p:cNvSpPr>
            <a:spLocks noChangeArrowheads="1"/>
          </p:cNvSpPr>
          <p:nvPr/>
        </p:nvSpPr>
        <p:spPr bwMode="auto">
          <a:xfrm>
            <a:off x="4187674" y="5186601"/>
            <a:ext cx="446645" cy="158186"/>
          </a:xfrm>
          <a:prstGeom prst="rect">
            <a:avLst/>
          </a:prstGeom>
          <a:solidFill>
            <a:srgbClr val="C0504D"/>
          </a:solidFill>
          <a:ln w="9525">
            <a:solidFill>
              <a:srgbClr val="800000"/>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6" name="Rectangle 75"/>
          <p:cNvSpPr>
            <a:spLocks noChangeArrowheads="1"/>
          </p:cNvSpPr>
          <p:nvPr/>
        </p:nvSpPr>
        <p:spPr bwMode="auto">
          <a:xfrm>
            <a:off x="4184735" y="5409136"/>
            <a:ext cx="446645" cy="158185"/>
          </a:xfrm>
          <a:prstGeom prst="rect">
            <a:avLst/>
          </a:prstGeom>
          <a:solidFill>
            <a:srgbClr val="C0504D"/>
          </a:solidFill>
          <a:ln w="9525">
            <a:solidFill>
              <a:srgbClr val="800000"/>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7" name="Rounded Rectangle 76"/>
          <p:cNvSpPr>
            <a:spLocks noChangeArrowheads="1"/>
          </p:cNvSpPr>
          <p:nvPr/>
        </p:nvSpPr>
        <p:spPr bwMode="auto">
          <a:xfrm>
            <a:off x="4842949" y="5114210"/>
            <a:ext cx="675845" cy="600573"/>
          </a:xfrm>
          <a:prstGeom prst="roundRect">
            <a:avLst>
              <a:gd name="adj" fmla="val 16667"/>
            </a:avLst>
          </a:prstGeom>
          <a:solidFill>
            <a:sysClr val="window" lastClr="FFFFFF">
              <a:lumMod val="85000"/>
            </a:sysClr>
          </a:solidFill>
          <a:ln w="9525">
            <a:solidFill>
              <a:srgbClr val="4A7EBB"/>
            </a:solidFill>
            <a:round/>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8" name="Rectangle 77"/>
          <p:cNvSpPr>
            <a:spLocks noChangeArrowheads="1"/>
          </p:cNvSpPr>
          <p:nvPr/>
        </p:nvSpPr>
        <p:spPr bwMode="auto">
          <a:xfrm>
            <a:off x="4957547" y="5191961"/>
            <a:ext cx="446645" cy="158186"/>
          </a:xfrm>
          <a:prstGeom prst="rect">
            <a:avLst/>
          </a:prstGeom>
          <a:solidFill>
            <a:srgbClr val="C0504D"/>
          </a:solidFill>
          <a:ln w="9525">
            <a:solidFill>
              <a:srgbClr val="800000"/>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79" name="Rectangle 78"/>
          <p:cNvSpPr>
            <a:spLocks noChangeArrowheads="1"/>
          </p:cNvSpPr>
          <p:nvPr/>
        </p:nvSpPr>
        <p:spPr bwMode="auto">
          <a:xfrm>
            <a:off x="4954611" y="5414496"/>
            <a:ext cx="446645" cy="158185"/>
          </a:xfrm>
          <a:prstGeom prst="rect">
            <a:avLst/>
          </a:prstGeom>
          <a:solidFill>
            <a:srgbClr val="C0504D"/>
          </a:solidFill>
          <a:ln w="9525">
            <a:solidFill>
              <a:srgbClr val="800000"/>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80" name="Rounded Rectangle 79"/>
          <p:cNvSpPr>
            <a:spLocks noChangeArrowheads="1"/>
          </p:cNvSpPr>
          <p:nvPr/>
        </p:nvSpPr>
        <p:spPr bwMode="auto">
          <a:xfrm>
            <a:off x="5762684" y="5111528"/>
            <a:ext cx="675845" cy="600573"/>
          </a:xfrm>
          <a:prstGeom prst="roundRect">
            <a:avLst>
              <a:gd name="adj" fmla="val 16667"/>
            </a:avLst>
          </a:prstGeom>
          <a:solidFill>
            <a:sysClr val="window" lastClr="FFFFFF">
              <a:lumMod val="85000"/>
            </a:sysClr>
          </a:solidFill>
          <a:ln w="9525">
            <a:solidFill>
              <a:srgbClr val="4A7EBB"/>
            </a:solidFill>
            <a:round/>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81" name="Rectangle 80"/>
          <p:cNvSpPr>
            <a:spLocks noChangeArrowheads="1"/>
          </p:cNvSpPr>
          <p:nvPr/>
        </p:nvSpPr>
        <p:spPr bwMode="auto">
          <a:xfrm>
            <a:off x="5877285" y="5189283"/>
            <a:ext cx="446645" cy="158185"/>
          </a:xfrm>
          <a:prstGeom prst="rect">
            <a:avLst/>
          </a:prstGeom>
          <a:solidFill>
            <a:srgbClr val="C0504D"/>
          </a:solidFill>
          <a:ln w="9525">
            <a:solidFill>
              <a:srgbClr val="800000"/>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82" name="Rectangle 81"/>
          <p:cNvSpPr>
            <a:spLocks noChangeArrowheads="1"/>
          </p:cNvSpPr>
          <p:nvPr/>
        </p:nvSpPr>
        <p:spPr bwMode="auto">
          <a:xfrm>
            <a:off x="5874345" y="5411816"/>
            <a:ext cx="446645" cy="158186"/>
          </a:xfrm>
          <a:prstGeom prst="rect">
            <a:avLst/>
          </a:prstGeom>
          <a:solidFill>
            <a:srgbClr val="C0504D"/>
          </a:solidFill>
          <a:ln w="9525">
            <a:solidFill>
              <a:srgbClr val="800000"/>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83" name="Rounded Rectangle 82"/>
          <p:cNvSpPr>
            <a:spLocks noChangeArrowheads="1"/>
          </p:cNvSpPr>
          <p:nvPr/>
        </p:nvSpPr>
        <p:spPr bwMode="auto">
          <a:xfrm>
            <a:off x="6538436" y="5095441"/>
            <a:ext cx="672908" cy="603256"/>
          </a:xfrm>
          <a:prstGeom prst="roundRect">
            <a:avLst>
              <a:gd name="adj" fmla="val 16667"/>
            </a:avLst>
          </a:prstGeom>
          <a:solidFill>
            <a:sysClr val="window" lastClr="FFFFFF">
              <a:lumMod val="85000"/>
            </a:sysClr>
          </a:solidFill>
          <a:ln w="9525">
            <a:solidFill>
              <a:srgbClr val="4A7EBB"/>
            </a:solidFill>
            <a:round/>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84" name="Rectangle 83"/>
          <p:cNvSpPr>
            <a:spLocks noChangeArrowheads="1"/>
          </p:cNvSpPr>
          <p:nvPr/>
        </p:nvSpPr>
        <p:spPr bwMode="auto">
          <a:xfrm>
            <a:off x="6650097" y="5175874"/>
            <a:ext cx="449585" cy="158186"/>
          </a:xfrm>
          <a:prstGeom prst="rect">
            <a:avLst/>
          </a:prstGeom>
          <a:solidFill>
            <a:srgbClr val="C0504D"/>
          </a:solidFill>
          <a:ln w="9525">
            <a:solidFill>
              <a:srgbClr val="800000"/>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85" name="Rectangle 84"/>
          <p:cNvSpPr>
            <a:spLocks noChangeArrowheads="1"/>
          </p:cNvSpPr>
          <p:nvPr/>
        </p:nvSpPr>
        <p:spPr bwMode="auto">
          <a:xfrm>
            <a:off x="6647160" y="5398410"/>
            <a:ext cx="449582" cy="155505"/>
          </a:xfrm>
          <a:prstGeom prst="rect">
            <a:avLst/>
          </a:prstGeom>
          <a:solidFill>
            <a:srgbClr val="C0504D"/>
          </a:solidFill>
          <a:ln w="9525">
            <a:solidFill>
              <a:srgbClr val="800000"/>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86" name="Rounded Rectangle 85"/>
          <p:cNvSpPr>
            <a:spLocks noChangeArrowheads="1"/>
          </p:cNvSpPr>
          <p:nvPr/>
        </p:nvSpPr>
        <p:spPr bwMode="auto">
          <a:xfrm>
            <a:off x="7458173" y="5092761"/>
            <a:ext cx="672905" cy="603253"/>
          </a:xfrm>
          <a:prstGeom prst="roundRect">
            <a:avLst>
              <a:gd name="adj" fmla="val 16667"/>
            </a:avLst>
          </a:prstGeom>
          <a:solidFill>
            <a:sysClr val="window" lastClr="FFFFFF">
              <a:lumMod val="85000"/>
            </a:sysClr>
          </a:solidFill>
          <a:ln w="9525">
            <a:solidFill>
              <a:srgbClr val="4A7EBB"/>
            </a:solidFill>
            <a:round/>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87" name="Rectangle 86"/>
          <p:cNvSpPr>
            <a:spLocks noChangeArrowheads="1"/>
          </p:cNvSpPr>
          <p:nvPr/>
        </p:nvSpPr>
        <p:spPr bwMode="auto">
          <a:xfrm>
            <a:off x="7569833" y="5173196"/>
            <a:ext cx="449582" cy="158185"/>
          </a:xfrm>
          <a:prstGeom prst="rect">
            <a:avLst/>
          </a:prstGeom>
          <a:solidFill>
            <a:srgbClr val="C0504D"/>
          </a:solidFill>
          <a:ln w="9525">
            <a:solidFill>
              <a:srgbClr val="800000"/>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88" name="Rectangle 87"/>
          <p:cNvSpPr>
            <a:spLocks noChangeArrowheads="1"/>
          </p:cNvSpPr>
          <p:nvPr/>
        </p:nvSpPr>
        <p:spPr bwMode="auto">
          <a:xfrm>
            <a:off x="7566894" y="5395725"/>
            <a:ext cx="446645" cy="155505"/>
          </a:xfrm>
          <a:prstGeom prst="rect">
            <a:avLst/>
          </a:prstGeom>
          <a:solidFill>
            <a:srgbClr val="C0504D"/>
          </a:solidFill>
          <a:ln w="9525">
            <a:solidFill>
              <a:srgbClr val="800000"/>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89" name="Straight Connector 212"/>
          <p:cNvCxnSpPr>
            <a:cxnSpLocks noChangeShapeType="1"/>
          </p:cNvCxnSpPr>
          <p:nvPr/>
        </p:nvCxnSpPr>
        <p:spPr bwMode="auto">
          <a:xfrm rot="5400000" flipH="1" flipV="1">
            <a:off x="3314648" y="4961413"/>
            <a:ext cx="279409" cy="7849"/>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90" name="Straight Connector 213"/>
          <p:cNvCxnSpPr>
            <a:cxnSpLocks noChangeShapeType="1"/>
            <a:stCxn id="74" idx="0"/>
            <a:endCxn id="18" idx="2"/>
          </p:cNvCxnSpPr>
          <p:nvPr/>
        </p:nvCxnSpPr>
        <p:spPr bwMode="auto">
          <a:xfrm rot="5400000" flipH="1" flipV="1">
            <a:off x="4276834" y="4962583"/>
            <a:ext cx="279409" cy="10988"/>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91" name="Straight Connector 216"/>
          <p:cNvCxnSpPr>
            <a:cxnSpLocks noChangeShapeType="1"/>
            <a:stCxn id="77" idx="0"/>
            <a:endCxn id="19" idx="2"/>
          </p:cNvCxnSpPr>
          <p:nvPr/>
        </p:nvCxnSpPr>
        <p:spPr bwMode="auto">
          <a:xfrm rot="16200000" flipV="1">
            <a:off x="5002389" y="4933949"/>
            <a:ext cx="284915" cy="73773"/>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92" name="Straight Connector 220"/>
          <p:cNvCxnSpPr>
            <a:cxnSpLocks noChangeShapeType="1"/>
            <a:stCxn id="80" idx="0"/>
            <a:endCxn id="20" idx="2"/>
          </p:cNvCxnSpPr>
          <p:nvPr/>
        </p:nvCxnSpPr>
        <p:spPr bwMode="auto">
          <a:xfrm rot="16200000" flipV="1">
            <a:off x="5930635" y="4941204"/>
            <a:ext cx="282162" cy="56507"/>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93" name="Straight Connector 223"/>
          <p:cNvCxnSpPr>
            <a:cxnSpLocks noChangeShapeType="1"/>
            <a:stCxn id="83" idx="0"/>
            <a:endCxn id="46" idx="2"/>
          </p:cNvCxnSpPr>
          <p:nvPr/>
        </p:nvCxnSpPr>
        <p:spPr bwMode="auto">
          <a:xfrm rot="16200000" flipV="1">
            <a:off x="6730187" y="4951592"/>
            <a:ext cx="268398" cy="21974"/>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94" name="Straight Connector 226"/>
          <p:cNvCxnSpPr>
            <a:cxnSpLocks noChangeShapeType="1"/>
            <a:stCxn id="86" idx="0"/>
            <a:endCxn id="47" idx="2"/>
          </p:cNvCxnSpPr>
          <p:nvPr/>
        </p:nvCxnSpPr>
        <p:spPr bwMode="auto">
          <a:xfrm rot="16200000" flipV="1">
            <a:off x="7659688" y="4958061"/>
            <a:ext cx="265646" cy="6279"/>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sp>
        <p:nvSpPr>
          <p:cNvPr id="116" name="TextBox 115"/>
          <p:cNvSpPr txBox="1"/>
          <p:nvPr/>
        </p:nvSpPr>
        <p:spPr>
          <a:xfrm>
            <a:off x="2358763" y="1980489"/>
            <a:ext cx="1593441" cy="707886"/>
          </a:xfrm>
          <a:prstGeom prst="rect">
            <a:avLst/>
          </a:prstGeom>
          <a:noFill/>
        </p:spPr>
        <p:txBody>
          <a:bodyPr wrap="square" rtlCol="0">
            <a:spAutoFit/>
          </a:bodyPr>
          <a:lstStyle/>
          <a:p>
            <a:r>
              <a:rPr lang="en-US" dirty="0" smtClean="0"/>
              <a:t>Core Switch (CS)</a:t>
            </a:r>
            <a:endParaRPr lang="en-US" dirty="0"/>
          </a:p>
        </p:txBody>
      </p:sp>
      <p:sp>
        <p:nvSpPr>
          <p:cNvPr id="117" name="TextBox 116"/>
          <p:cNvSpPr txBox="1"/>
          <p:nvPr/>
        </p:nvSpPr>
        <p:spPr>
          <a:xfrm>
            <a:off x="496274" y="3070215"/>
            <a:ext cx="1424004" cy="1015663"/>
          </a:xfrm>
          <a:prstGeom prst="rect">
            <a:avLst/>
          </a:prstGeom>
          <a:noFill/>
        </p:spPr>
        <p:txBody>
          <a:bodyPr wrap="square" rtlCol="0">
            <a:spAutoFit/>
          </a:bodyPr>
          <a:lstStyle/>
          <a:p>
            <a:r>
              <a:rPr lang="en-US" dirty="0" smtClean="0"/>
              <a:t>Aggregate Switch (AS)</a:t>
            </a:r>
            <a:endParaRPr lang="en-US" dirty="0"/>
          </a:p>
        </p:txBody>
      </p:sp>
      <p:sp>
        <p:nvSpPr>
          <p:cNvPr id="118" name="TextBox 117"/>
          <p:cNvSpPr txBox="1"/>
          <p:nvPr/>
        </p:nvSpPr>
        <p:spPr>
          <a:xfrm>
            <a:off x="120962" y="4187745"/>
            <a:ext cx="1254985" cy="1015663"/>
          </a:xfrm>
          <a:prstGeom prst="rect">
            <a:avLst/>
          </a:prstGeom>
          <a:noFill/>
        </p:spPr>
        <p:txBody>
          <a:bodyPr wrap="square" rtlCol="0">
            <a:spAutoFit/>
          </a:bodyPr>
          <a:lstStyle/>
          <a:p>
            <a:r>
              <a:rPr lang="en-US" dirty="0" smtClean="0"/>
              <a:t>Top of Rack (</a:t>
            </a:r>
            <a:r>
              <a:rPr lang="en-US" dirty="0" err="1" smtClean="0"/>
              <a:t>ToR</a:t>
            </a:r>
            <a:r>
              <a:rPr lang="en-US" dirty="0" smtClean="0"/>
              <a:t>)</a:t>
            </a:r>
            <a:endParaRPr lang="en-US" dirty="0"/>
          </a:p>
        </p:txBody>
      </p:sp>
      <p:cxnSp>
        <p:nvCxnSpPr>
          <p:cNvPr id="120" name="Straight Connector 119"/>
          <p:cNvCxnSpPr/>
          <p:nvPr/>
        </p:nvCxnSpPr>
        <p:spPr bwMode="auto">
          <a:xfrm flipV="1">
            <a:off x="4793134" y="1904895"/>
            <a:ext cx="0" cy="1632767"/>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21" name="TextBox 120"/>
          <p:cNvSpPr txBox="1"/>
          <p:nvPr/>
        </p:nvSpPr>
        <p:spPr>
          <a:xfrm>
            <a:off x="6487449" y="2116550"/>
            <a:ext cx="2451037" cy="400110"/>
          </a:xfrm>
          <a:prstGeom prst="rect">
            <a:avLst/>
          </a:prstGeom>
          <a:noFill/>
        </p:spPr>
        <p:txBody>
          <a:bodyPr wrap="none" rtlCol="0">
            <a:spAutoFit/>
          </a:bodyPr>
          <a:lstStyle/>
          <a:p>
            <a:r>
              <a:rPr lang="en-US" dirty="0" smtClean="0"/>
              <a:t>Bisection bandwidth</a:t>
            </a:r>
            <a:endParaRPr lang="en-US" dirty="0"/>
          </a:p>
        </p:txBody>
      </p:sp>
      <p:cxnSp>
        <p:nvCxnSpPr>
          <p:cNvPr id="123" name="Straight Arrow Connector 122"/>
          <p:cNvCxnSpPr>
            <a:stCxn id="121" idx="1"/>
          </p:cNvCxnSpPr>
          <p:nvPr/>
        </p:nvCxnSpPr>
        <p:spPr bwMode="auto">
          <a:xfrm flipH="1">
            <a:off x="4823375" y="2316605"/>
            <a:ext cx="1664074" cy="313964"/>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125" name="Footer Placeholder 124"/>
          <p:cNvSpPr>
            <a:spLocks noGrp="1"/>
          </p:cNvSpPr>
          <p:nvPr>
            <p:ph type="ftr" sz="quarter" idx="11"/>
          </p:nvPr>
        </p:nvSpPr>
        <p:spPr/>
        <p:txBody>
          <a:bodyPr/>
          <a:lstStyle/>
          <a:p>
            <a:r>
              <a:rPr lang="en-US" smtClean="0"/>
              <a:t>Université catholique de Louvain</a:t>
            </a:r>
            <a:endParaRPr lang="en-GB" dirty="0"/>
          </a:p>
        </p:txBody>
      </p:sp>
      <p:sp>
        <p:nvSpPr>
          <p:cNvPr id="126" name="Slide Number Placeholder 125"/>
          <p:cNvSpPr>
            <a:spLocks noGrp="1"/>
          </p:cNvSpPr>
          <p:nvPr>
            <p:ph type="sldNum" sz="quarter" idx="10"/>
          </p:nvPr>
        </p:nvSpPr>
        <p:spPr/>
        <p:txBody>
          <a:bodyPr/>
          <a:lstStyle/>
          <a:p>
            <a:fld id="{83AAF25D-2282-4A01-B1B7-8122C6628E7D}" type="slidenum">
              <a:rPr lang="en-GB" smtClean="0"/>
              <a:pPr/>
              <a:t>4</a:t>
            </a:fld>
            <a:endParaRPr lang="en-GB"/>
          </a:p>
        </p:txBody>
      </p:sp>
    </p:spTree>
    <p:extLst>
      <p:ext uri="{BB962C8B-B14F-4D97-AF65-F5344CB8AC3E}">
        <p14:creationId xmlns:p14="http://schemas.microsoft.com/office/powerpoint/2010/main" val="25630825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P spid="12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Defined Networking (SDN</a:t>
            </a:r>
            <a:r>
              <a:rPr lang="en-US" dirty="0" smtClean="0"/>
              <a:t>)</a:t>
            </a:r>
            <a:br>
              <a:rPr lang="en-US" dirty="0" smtClean="0"/>
            </a:br>
            <a:endParaRPr lang="en-US" dirty="0"/>
          </a:p>
        </p:txBody>
      </p:sp>
      <p:cxnSp>
        <p:nvCxnSpPr>
          <p:cNvPr id="158" name="Straight Connector 157"/>
          <p:cNvCxnSpPr/>
          <p:nvPr/>
        </p:nvCxnSpPr>
        <p:spPr bwMode="auto">
          <a:xfrm flipV="1">
            <a:off x="2444750" y="4678363"/>
            <a:ext cx="1393825" cy="1122362"/>
          </a:xfrm>
          <a:prstGeom prst="line">
            <a:avLst/>
          </a:prstGeom>
          <a:noFill/>
          <a:ln w="25400" cap="flat" cmpd="sng" algn="ctr">
            <a:solidFill>
              <a:srgbClr val="663366"/>
            </a:solidFill>
            <a:prstDash val="solid"/>
          </a:ln>
          <a:effectLst/>
        </p:spPr>
      </p:cxnSp>
      <p:cxnSp>
        <p:nvCxnSpPr>
          <p:cNvPr id="159" name="Straight Connector 158"/>
          <p:cNvCxnSpPr/>
          <p:nvPr/>
        </p:nvCxnSpPr>
        <p:spPr bwMode="auto">
          <a:xfrm>
            <a:off x="4014788" y="4562475"/>
            <a:ext cx="1106487" cy="738188"/>
          </a:xfrm>
          <a:prstGeom prst="line">
            <a:avLst/>
          </a:prstGeom>
          <a:noFill/>
          <a:ln w="25400" cap="flat" cmpd="sng" algn="ctr">
            <a:solidFill>
              <a:srgbClr val="663366"/>
            </a:solidFill>
            <a:prstDash val="solid"/>
          </a:ln>
          <a:effectLst/>
        </p:spPr>
      </p:cxnSp>
      <p:cxnSp>
        <p:nvCxnSpPr>
          <p:cNvPr id="160" name="Straight Connector 159"/>
          <p:cNvCxnSpPr/>
          <p:nvPr/>
        </p:nvCxnSpPr>
        <p:spPr bwMode="auto">
          <a:xfrm flipV="1">
            <a:off x="4102100" y="5800725"/>
            <a:ext cx="1285875" cy="742950"/>
          </a:xfrm>
          <a:prstGeom prst="line">
            <a:avLst/>
          </a:prstGeom>
          <a:noFill/>
          <a:ln w="25400" cap="flat" cmpd="sng" algn="ctr">
            <a:solidFill>
              <a:srgbClr val="663366"/>
            </a:solidFill>
            <a:prstDash val="solid"/>
          </a:ln>
          <a:effectLst/>
        </p:spPr>
      </p:cxnSp>
      <p:cxnSp>
        <p:nvCxnSpPr>
          <p:cNvPr id="161" name="Straight Connector 160"/>
          <p:cNvCxnSpPr/>
          <p:nvPr/>
        </p:nvCxnSpPr>
        <p:spPr bwMode="auto">
          <a:xfrm>
            <a:off x="1916113" y="6278563"/>
            <a:ext cx="1400175" cy="265112"/>
          </a:xfrm>
          <a:prstGeom prst="line">
            <a:avLst/>
          </a:prstGeom>
          <a:noFill/>
          <a:ln w="25400" cap="flat" cmpd="sng" algn="ctr">
            <a:solidFill>
              <a:srgbClr val="663366"/>
            </a:solidFill>
            <a:prstDash val="solid"/>
          </a:ln>
          <a:effectLst/>
        </p:spPr>
      </p:cxnSp>
      <p:cxnSp>
        <p:nvCxnSpPr>
          <p:cNvPr id="162" name="Straight Connector 161"/>
          <p:cNvCxnSpPr/>
          <p:nvPr/>
        </p:nvCxnSpPr>
        <p:spPr bwMode="auto">
          <a:xfrm flipV="1">
            <a:off x="5759450" y="5056188"/>
            <a:ext cx="1198563" cy="496887"/>
          </a:xfrm>
          <a:prstGeom prst="line">
            <a:avLst/>
          </a:prstGeom>
          <a:noFill/>
          <a:ln w="25400" cap="flat" cmpd="sng" algn="ctr">
            <a:solidFill>
              <a:srgbClr val="663366"/>
            </a:solidFill>
            <a:prstDash val="solid"/>
          </a:ln>
          <a:effectLst/>
        </p:spPr>
      </p:cxnSp>
      <p:cxnSp>
        <p:nvCxnSpPr>
          <p:cNvPr id="163" name="Straight Connector 162"/>
          <p:cNvCxnSpPr/>
          <p:nvPr/>
        </p:nvCxnSpPr>
        <p:spPr bwMode="auto">
          <a:xfrm>
            <a:off x="1828800" y="3657600"/>
            <a:ext cx="0" cy="2057400"/>
          </a:xfrm>
          <a:prstGeom prst="line">
            <a:avLst/>
          </a:prstGeom>
          <a:noFill/>
          <a:ln w="25400" cap="flat" cmpd="sng" algn="ctr">
            <a:solidFill>
              <a:srgbClr val="663366"/>
            </a:solidFill>
            <a:prstDash val="dot"/>
            <a:round/>
            <a:headEnd type="none" w="med" len="med"/>
            <a:tailEnd type="none" w="med" len="med"/>
          </a:ln>
          <a:effectLst/>
        </p:spPr>
      </p:cxnSp>
      <p:sp>
        <p:nvSpPr>
          <p:cNvPr id="164" name="TextBox 44"/>
          <p:cNvSpPr txBox="1">
            <a:spLocks noChangeArrowheads="1"/>
          </p:cNvSpPr>
          <p:nvPr/>
        </p:nvSpPr>
        <p:spPr bwMode="auto">
          <a:xfrm>
            <a:off x="3376613" y="3059113"/>
            <a:ext cx="23383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800">
                <a:latin typeface="Arial" charset="0"/>
              </a:rPr>
              <a:t>Global Network View</a:t>
            </a:r>
          </a:p>
        </p:txBody>
      </p:sp>
      <p:sp>
        <p:nvSpPr>
          <p:cNvPr id="165" name="Rounded Rectangle 164"/>
          <p:cNvSpPr/>
          <p:nvPr/>
        </p:nvSpPr>
        <p:spPr bwMode="auto">
          <a:xfrm>
            <a:off x="1066800" y="2438399"/>
            <a:ext cx="6662738" cy="492031"/>
          </a:xfrm>
          <a:prstGeom prst="roundRect">
            <a:avLst/>
          </a:prstGeom>
          <a:solidFill>
            <a:srgbClr val="666699">
              <a:lumMod val="75000"/>
            </a:srgbClr>
          </a:solidFill>
          <a:ln>
            <a:noFill/>
          </a:ln>
          <a:effectLst/>
          <a:scene3d>
            <a:camera prst="orthographicFront">
              <a:rot lat="0" lon="0" rev="0"/>
            </a:camera>
            <a:lightRig rig="twoPt" dir="tl">
              <a:rot lat="0" lon="0" rev="4500000"/>
            </a:lightRig>
          </a:scene3d>
          <a:sp3d>
            <a:bevelT w="63500" h="508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Calibri"/>
                <a:ea typeface="+mn-ea"/>
                <a:cs typeface="+mn-cs"/>
              </a:rPr>
              <a:t>Network Virtualization</a:t>
            </a:r>
          </a:p>
        </p:txBody>
      </p:sp>
      <p:cxnSp>
        <p:nvCxnSpPr>
          <p:cNvPr id="166" name="Straight Connector 165"/>
          <p:cNvCxnSpPr/>
          <p:nvPr/>
        </p:nvCxnSpPr>
        <p:spPr bwMode="auto">
          <a:xfrm>
            <a:off x="3581400" y="3657600"/>
            <a:ext cx="0" cy="990600"/>
          </a:xfrm>
          <a:prstGeom prst="line">
            <a:avLst/>
          </a:prstGeom>
          <a:noFill/>
          <a:ln w="25400" cap="flat" cmpd="sng" algn="ctr">
            <a:solidFill>
              <a:srgbClr val="663366"/>
            </a:solidFill>
            <a:prstDash val="dot"/>
            <a:round/>
            <a:headEnd type="none" w="med" len="med"/>
            <a:tailEnd type="none" w="med" len="med"/>
          </a:ln>
          <a:effectLst/>
        </p:spPr>
      </p:cxnSp>
      <p:cxnSp>
        <p:nvCxnSpPr>
          <p:cNvPr id="167" name="Straight Connector 166"/>
          <p:cNvCxnSpPr/>
          <p:nvPr/>
        </p:nvCxnSpPr>
        <p:spPr bwMode="auto">
          <a:xfrm>
            <a:off x="5410200" y="3733800"/>
            <a:ext cx="0" cy="1752600"/>
          </a:xfrm>
          <a:prstGeom prst="line">
            <a:avLst/>
          </a:prstGeom>
          <a:noFill/>
          <a:ln w="25400" cap="flat" cmpd="sng" algn="ctr">
            <a:solidFill>
              <a:srgbClr val="663366"/>
            </a:solidFill>
            <a:prstDash val="dot"/>
            <a:round/>
            <a:headEnd type="none" w="med" len="med"/>
            <a:tailEnd type="none" w="med" len="med"/>
          </a:ln>
          <a:effectLst/>
        </p:spPr>
      </p:cxnSp>
      <p:cxnSp>
        <p:nvCxnSpPr>
          <p:cNvPr id="168" name="Straight Connector 167"/>
          <p:cNvCxnSpPr/>
          <p:nvPr/>
        </p:nvCxnSpPr>
        <p:spPr bwMode="auto">
          <a:xfrm>
            <a:off x="7086600" y="3810000"/>
            <a:ext cx="0" cy="990600"/>
          </a:xfrm>
          <a:prstGeom prst="line">
            <a:avLst/>
          </a:prstGeom>
          <a:noFill/>
          <a:ln w="25400" cap="flat" cmpd="sng" algn="ctr">
            <a:solidFill>
              <a:srgbClr val="663366"/>
            </a:solidFill>
            <a:prstDash val="dot"/>
            <a:round/>
            <a:headEnd type="none" w="med" len="med"/>
            <a:tailEnd type="none" w="med" len="med"/>
          </a:ln>
          <a:effectLst/>
        </p:spPr>
      </p:cxnSp>
      <p:sp>
        <p:nvSpPr>
          <p:cNvPr id="169" name="AutoShape 7"/>
          <p:cNvSpPr>
            <a:spLocks noChangeArrowheads="1"/>
          </p:cNvSpPr>
          <p:nvPr/>
        </p:nvSpPr>
        <p:spPr bwMode="auto">
          <a:xfrm>
            <a:off x="1296988" y="5608638"/>
            <a:ext cx="1147762" cy="669925"/>
          </a:xfrm>
          <a:prstGeom prst="can">
            <a:avLst>
              <a:gd name="adj" fmla="val 43620"/>
            </a:avLst>
          </a:prstGeom>
          <a:solidFill>
            <a:srgbClr val="2B142D"/>
          </a:solidFill>
          <a:ln w="9525">
            <a:noFill/>
            <a:round/>
            <a:headEnd/>
            <a:tailEnd/>
          </a:ln>
          <a:effectLst>
            <a:outerShdw blurRad="63500" dist="38099" dir="2700000" algn="ctr" rotWithShape="0">
              <a:srgbClr val="C3AFCC">
                <a:alpha val="74998"/>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 lastClr="FFFFFF"/>
                </a:solidFill>
                <a:effectLst/>
                <a:uLnTx/>
                <a:uFillTx/>
                <a:ea typeface="+mn-ea"/>
                <a:cs typeface="+mn-cs"/>
              </a:rPr>
              <a:t>Packet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 lastClr="FFFFFF"/>
                </a:solidFill>
                <a:effectLst/>
                <a:uLnTx/>
                <a:uFillTx/>
                <a:ea typeface="+mn-ea"/>
                <a:cs typeface="+mn-cs"/>
              </a:rPr>
              <a:t>Forwarding </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ea typeface="+mn-ea"/>
              <a:cs typeface="+mn-cs"/>
            </a:endParaRPr>
          </a:p>
        </p:txBody>
      </p:sp>
      <p:sp>
        <p:nvSpPr>
          <p:cNvPr id="170" name="AutoShape 7"/>
          <p:cNvSpPr>
            <a:spLocks noChangeArrowheads="1"/>
          </p:cNvSpPr>
          <p:nvPr/>
        </p:nvSpPr>
        <p:spPr bwMode="auto">
          <a:xfrm>
            <a:off x="3127375" y="6111875"/>
            <a:ext cx="1147763" cy="669925"/>
          </a:xfrm>
          <a:prstGeom prst="can">
            <a:avLst>
              <a:gd name="adj" fmla="val 43620"/>
            </a:avLst>
          </a:prstGeom>
          <a:solidFill>
            <a:srgbClr val="2B142D"/>
          </a:solidFill>
          <a:ln w="9525">
            <a:noFill/>
            <a:round/>
            <a:headEnd/>
            <a:tailEnd/>
          </a:ln>
          <a:effectLst>
            <a:outerShdw blurRad="63500" dist="38099" dir="2700000" algn="ctr" rotWithShape="0">
              <a:srgbClr val="C3AFCC">
                <a:alpha val="74998"/>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 lastClr="FFFFFF"/>
                </a:solidFill>
                <a:effectLst/>
                <a:uLnTx/>
                <a:uFillTx/>
                <a:ea typeface="+mn-ea"/>
                <a:cs typeface="+mn-cs"/>
              </a:rPr>
              <a:t>Packet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 lastClr="FFFFFF"/>
                </a:solidFill>
                <a:effectLst/>
                <a:uLnTx/>
                <a:uFillTx/>
                <a:ea typeface="+mn-ea"/>
                <a:cs typeface="+mn-cs"/>
              </a:rPr>
              <a:t>Forwarding </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ea typeface="+mn-ea"/>
              <a:cs typeface="+mn-cs"/>
            </a:endParaRPr>
          </a:p>
        </p:txBody>
      </p:sp>
      <p:sp>
        <p:nvSpPr>
          <p:cNvPr id="171" name="AutoShape 7"/>
          <p:cNvSpPr>
            <a:spLocks noChangeArrowheads="1"/>
          </p:cNvSpPr>
          <p:nvPr/>
        </p:nvSpPr>
        <p:spPr bwMode="auto">
          <a:xfrm>
            <a:off x="4814888" y="5273675"/>
            <a:ext cx="1147762" cy="669925"/>
          </a:xfrm>
          <a:prstGeom prst="can">
            <a:avLst>
              <a:gd name="adj" fmla="val 43620"/>
            </a:avLst>
          </a:prstGeom>
          <a:solidFill>
            <a:srgbClr val="2B142D"/>
          </a:solidFill>
          <a:ln w="9525">
            <a:noFill/>
            <a:round/>
            <a:headEnd/>
            <a:tailEnd/>
          </a:ln>
          <a:effectLst>
            <a:outerShdw blurRad="63500" dist="38099" dir="2700000" algn="ctr" rotWithShape="0">
              <a:srgbClr val="C3AFCC">
                <a:alpha val="74998"/>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 lastClr="FFFFFF"/>
                </a:solidFill>
                <a:effectLst/>
                <a:uLnTx/>
                <a:uFillTx/>
                <a:ea typeface="+mn-ea"/>
                <a:cs typeface="+mn-cs"/>
              </a:rPr>
              <a:t>Packet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 lastClr="FFFFFF"/>
                </a:solidFill>
                <a:effectLst/>
                <a:uLnTx/>
                <a:uFillTx/>
                <a:ea typeface="+mn-ea"/>
                <a:cs typeface="+mn-cs"/>
              </a:rPr>
              <a:t>Forwarding </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ea typeface="+mn-ea"/>
              <a:cs typeface="+mn-cs"/>
            </a:endParaRPr>
          </a:p>
        </p:txBody>
      </p:sp>
      <p:sp>
        <p:nvSpPr>
          <p:cNvPr id="172" name="AutoShape 7"/>
          <p:cNvSpPr>
            <a:spLocks noChangeArrowheads="1"/>
          </p:cNvSpPr>
          <p:nvPr/>
        </p:nvSpPr>
        <p:spPr bwMode="auto">
          <a:xfrm>
            <a:off x="6472238" y="4511675"/>
            <a:ext cx="1147762" cy="669925"/>
          </a:xfrm>
          <a:prstGeom prst="can">
            <a:avLst>
              <a:gd name="adj" fmla="val 43620"/>
            </a:avLst>
          </a:prstGeom>
          <a:solidFill>
            <a:srgbClr val="2B142D"/>
          </a:solidFill>
          <a:ln w="9525">
            <a:noFill/>
            <a:round/>
            <a:headEnd/>
            <a:tailEnd/>
          </a:ln>
          <a:effectLst>
            <a:outerShdw blurRad="63500" dist="38099" dir="2700000" algn="ctr" rotWithShape="0">
              <a:srgbClr val="C3AFCC">
                <a:alpha val="74998"/>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 lastClr="FFFFFF"/>
                </a:solidFill>
                <a:effectLst/>
                <a:uLnTx/>
                <a:uFillTx/>
                <a:ea typeface="+mn-ea"/>
                <a:cs typeface="+mn-cs"/>
              </a:rPr>
              <a:t>Packet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 lastClr="FFFFFF"/>
                </a:solidFill>
                <a:effectLst/>
                <a:uLnTx/>
                <a:uFillTx/>
                <a:ea typeface="+mn-ea"/>
                <a:cs typeface="+mn-cs"/>
              </a:rPr>
              <a:t>Forwarding </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ea typeface="+mn-ea"/>
              <a:cs typeface="+mn-cs"/>
            </a:endParaRPr>
          </a:p>
        </p:txBody>
      </p:sp>
      <p:sp>
        <p:nvSpPr>
          <p:cNvPr id="173" name="TextBox 44"/>
          <p:cNvSpPr txBox="1">
            <a:spLocks noChangeArrowheads="1"/>
          </p:cNvSpPr>
          <p:nvPr/>
        </p:nvSpPr>
        <p:spPr bwMode="auto">
          <a:xfrm>
            <a:off x="3335338" y="2057400"/>
            <a:ext cx="25320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800">
                <a:latin typeface="Arial" charset="0"/>
              </a:rPr>
              <a:t>Abstract Network View</a:t>
            </a:r>
          </a:p>
        </p:txBody>
      </p:sp>
      <p:grpSp>
        <p:nvGrpSpPr>
          <p:cNvPr id="174" name="Group 12"/>
          <p:cNvGrpSpPr>
            <a:grpSpLocks/>
          </p:cNvGrpSpPr>
          <p:nvPr/>
        </p:nvGrpSpPr>
        <p:grpSpPr bwMode="auto">
          <a:xfrm>
            <a:off x="1219200" y="900113"/>
            <a:ext cx="1752600" cy="1192212"/>
            <a:chOff x="1219200" y="899697"/>
            <a:chExt cx="1752600" cy="1192628"/>
          </a:xfrm>
        </p:grpSpPr>
        <p:grpSp>
          <p:nvGrpSpPr>
            <p:cNvPr id="175" name="Group 27"/>
            <p:cNvGrpSpPr>
              <a:grpSpLocks/>
            </p:cNvGrpSpPr>
            <p:nvPr/>
          </p:nvGrpSpPr>
          <p:grpSpPr bwMode="auto">
            <a:xfrm>
              <a:off x="1219200" y="1447800"/>
              <a:ext cx="1752600" cy="644525"/>
              <a:chOff x="1066800" y="1108169"/>
              <a:chExt cx="1752600" cy="644431"/>
            </a:xfrm>
          </p:grpSpPr>
          <p:sp>
            <p:nvSpPr>
              <p:cNvPr id="177" name="Rounded Rectangle 176"/>
              <p:cNvSpPr/>
              <p:nvPr/>
            </p:nvSpPr>
            <p:spPr>
              <a:xfrm>
                <a:off x="1066800" y="1108169"/>
                <a:ext cx="1752600" cy="644431"/>
              </a:xfrm>
              <a:prstGeom prst="roundRect">
                <a:avLst/>
              </a:prstGeom>
              <a:gradFill rotWithShape="1">
                <a:gsLst>
                  <a:gs pos="0">
                    <a:srgbClr val="A3A101">
                      <a:shade val="40000"/>
                      <a:alpha val="100000"/>
                      <a:satMod val="150000"/>
                      <a:lumMod val="100000"/>
                    </a:srgbClr>
                  </a:gs>
                  <a:gs pos="100000">
                    <a:srgbClr val="A3A101">
                      <a:tint val="70000"/>
                      <a:shade val="100000"/>
                      <a:alpha val="100000"/>
                      <a:satMod val="200000"/>
                      <a:lumMod val="100000"/>
                    </a:srgbClr>
                  </a:gs>
                </a:gsLst>
                <a:lin ang="5400000" scaled="1"/>
              </a:gradFill>
              <a:ln>
                <a:noFill/>
              </a:ln>
              <a:effectLst/>
              <a:scene3d>
                <a:camera prst="orthographicFront">
                  <a:rot lat="0" lon="0" rev="0"/>
                </a:camera>
                <a:lightRig rig="twoPt" dir="tl">
                  <a:rot lat="0" lon="0" rev="4500000"/>
                </a:lightRig>
              </a:scene3d>
              <a:sp3d>
                <a:bevelT w="63500" h="508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a:ea typeface="+mn-ea"/>
                  <a:cs typeface="+mn-cs"/>
                </a:endParaRPr>
              </a:p>
            </p:txBody>
          </p:sp>
          <p:grpSp>
            <p:nvGrpSpPr>
              <p:cNvPr id="178" name="Group 24"/>
              <p:cNvGrpSpPr/>
              <p:nvPr/>
            </p:nvGrpSpPr>
            <p:grpSpPr>
              <a:xfrm>
                <a:off x="2133600" y="1219200"/>
                <a:ext cx="609600" cy="457200"/>
                <a:chOff x="2057400" y="1219200"/>
                <a:chExt cx="609600" cy="457200"/>
              </a:xfrm>
              <a:effectLst>
                <a:outerShdw blurRad="50800" dist="50800" dir="12780000" algn="tl" rotWithShape="0">
                  <a:srgbClr val="000000">
                    <a:alpha val="57000"/>
                  </a:srgbClr>
                </a:outerShdw>
              </a:effectLst>
            </p:grpSpPr>
            <p:sp>
              <p:nvSpPr>
                <p:cNvPr id="180" name="Oval 179"/>
                <p:cNvSpPr/>
                <p:nvPr/>
              </p:nvSpPr>
              <p:spPr bwMode="auto">
                <a:xfrm>
                  <a:off x="2286000" y="1371600"/>
                  <a:ext cx="167627" cy="166255"/>
                </a:xfrm>
                <a:prstGeom prst="ellipse">
                  <a:avLst/>
                </a:prstGeom>
                <a:solidFill>
                  <a:srgbClr val="FFFF00"/>
                </a:solidFill>
                <a:ln w="12700" cap="flat" cmpd="sng" algn="ctr">
                  <a:solidFill>
                    <a:srgbClr val="000000"/>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181" name="Straight Connector 180"/>
                <p:cNvCxnSpPr>
                  <a:stCxn id="180" idx="7"/>
                </p:cNvCxnSpPr>
                <p:nvPr/>
              </p:nvCxnSpPr>
              <p:spPr bwMode="auto">
                <a:xfrm flipV="1">
                  <a:off x="2429079" y="1219200"/>
                  <a:ext cx="161721" cy="176747"/>
                </a:xfrm>
                <a:prstGeom prst="line">
                  <a:avLst/>
                </a:prstGeom>
                <a:solidFill>
                  <a:sysClr val="window" lastClr="FFFFFF"/>
                </a:solidFill>
                <a:ln w="25400" cap="flat" cmpd="sng" algn="ctr">
                  <a:solidFill>
                    <a:srgbClr val="000000"/>
                  </a:solidFill>
                  <a:prstDash val="solid"/>
                </a:ln>
                <a:effectLst/>
              </p:spPr>
            </p:cxnSp>
            <p:cxnSp>
              <p:nvCxnSpPr>
                <p:cNvPr id="182" name="Straight Connector 181"/>
                <p:cNvCxnSpPr>
                  <a:endCxn id="180" idx="3"/>
                </p:cNvCxnSpPr>
                <p:nvPr/>
              </p:nvCxnSpPr>
              <p:spPr bwMode="auto">
                <a:xfrm flipV="1">
                  <a:off x="2133600" y="1513508"/>
                  <a:ext cx="176948" cy="162892"/>
                </a:xfrm>
                <a:prstGeom prst="line">
                  <a:avLst/>
                </a:prstGeom>
                <a:solidFill>
                  <a:sysClr val="window" lastClr="FFFFFF"/>
                </a:solidFill>
                <a:ln w="25400" cap="flat" cmpd="sng" algn="ctr">
                  <a:solidFill>
                    <a:srgbClr val="000000"/>
                  </a:solidFill>
                  <a:prstDash val="solid"/>
                </a:ln>
                <a:effectLst/>
              </p:spPr>
            </p:cxnSp>
            <p:cxnSp>
              <p:nvCxnSpPr>
                <p:cNvPr id="183" name="Straight Connector 182"/>
                <p:cNvCxnSpPr>
                  <a:stCxn id="180" idx="5"/>
                </p:cNvCxnSpPr>
                <p:nvPr/>
              </p:nvCxnSpPr>
              <p:spPr bwMode="auto">
                <a:xfrm>
                  <a:off x="2429079" y="1513508"/>
                  <a:ext cx="161721" cy="162892"/>
                </a:xfrm>
                <a:prstGeom prst="line">
                  <a:avLst/>
                </a:prstGeom>
                <a:solidFill>
                  <a:sysClr val="window" lastClr="FFFFFF"/>
                </a:solidFill>
                <a:ln w="25400" cap="flat" cmpd="sng" algn="ctr">
                  <a:solidFill>
                    <a:srgbClr val="000000"/>
                  </a:solidFill>
                  <a:prstDash val="solid"/>
                </a:ln>
                <a:effectLst/>
              </p:spPr>
            </p:cxnSp>
            <p:cxnSp>
              <p:nvCxnSpPr>
                <p:cNvPr id="184" name="Straight Connector 183"/>
                <p:cNvCxnSpPr>
                  <a:stCxn id="180" idx="1"/>
                </p:cNvCxnSpPr>
                <p:nvPr/>
              </p:nvCxnSpPr>
              <p:spPr bwMode="auto">
                <a:xfrm flipH="1" flipV="1">
                  <a:off x="2133600" y="1219200"/>
                  <a:ext cx="176948" cy="176747"/>
                </a:xfrm>
                <a:prstGeom prst="line">
                  <a:avLst/>
                </a:prstGeom>
                <a:solidFill>
                  <a:sysClr val="window" lastClr="FFFFFF"/>
                </a:solidFill>
                <a:ln w="25400" cap="flat" cmpd="sng" algn="ctr">
                  <a:solidFill>
                    <a:srgbClr val="000000"/>
                  </a:solidFill>
                  <a:prstDash val="solid"/>
                </a:ln>
                <a:effectLst/>
              </p:spPr>
            </p:cxnSp>
            <p:cxnSp>
              <p:nvCxnSpPr>
                <p:cNvPr id="185" name="Straight Connector 184"/>
                <p:cNvCxnSpPr>
                  <a:stCxn id="180" idx="2"/>
                </p:cNvCxnSpPr>
                <p:nvPr/>
              </p:nvCxnSpPr>
              <p:spPr bwMode="auto">
                <a:xfrm flipH="1" flipV="1">
                  <a:off x="2057400" y="1447800"/>
                  <a:ext cx="228600" cy="6928"/>
                </a:xfrm>
                <a:prstGeom prst="line">
                  <a:avLst/>
                </a:prstGeom>
                <a:solidFill>
                  <a:sysClr val="window" lastClr="FFFFFF"/>
                </a:solidFill>
                <a:ln w="25400" cap="flat" cmpd="sng" algn="ctr">
                  <a:solidFill>
                    <a:srgbClr val="000000"/>
                  </a:solidFill>
                  <a:prstDash val="solid"/>
                </a:ln>
                <a:effectLst/>
              </p:spPr>
            </p:cxnSp>
            <p:cxnSp>
              <p:nvCxnSpPr>
                <p:cNvPr id="186" name="Straight Connector 185"/>
                <p:cNvCxnSpPr>
                  <a:endCxn id="180" idx="6"/>
                </p:cNvCxnSpPr>
                <p:nvPr/>
              </p:nvCxnSpPr>
              <p:spPr bwMode="auto">
                <a:xfrm flipH="1">
                  <a:off x="2453627" y="1447800"/>
                  <a:ext cx="213373" cy="6928"/>
                </a:xfrm>
                <a:prstGeom prst="line">
                  <a:avLst/>
                </a:prstGeom>
                <a:solidFill>
                  <a:sysClr val="window" lastClr="FFFFFF"/>
                </a:solidFill>
                <a:ln w="25400" cap="flat" cmpd="sng" algn="ctr">
                  <a:solidFill>
                    <a:srgbClr val="000000"/>
                  </a:solidFill>
                  <a:prstDash val="solid"/>
                </a:ln>
                <a:effectLst/>
              </p:spPr>
            </p:cxnSp>
          </p:grpSp>
          <p:sp>
            <p:nvSpPr>
              <p:cNvPr id="179" name="TextBox 23"/>
              <p:cNvSpPr txBox="1">
                <a:spLocks noChangeArrowheads="1"/>
              </p:cNvSpPr>
              <p:nvPr/>
            </p:nvSpPr>
            <p:spPr bwMode="auto">
              <a:xfrm>
                <a:off x="1094539" y="1153180"/>
                <a:ext cx="962861" cy="523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ysClr val="windowText" lastClr="000000"/>
                    </a:solidFill>
                    <a:effectLst/>
                    <a:uLnTx/>
                    <a:uFillTx/>
                    <a:latin typeface="Arial" charset="0"/>
                    <a:ea typeface="ＭＳ Ｐゴシック" charset="0"/>
                    <a:cs typeface="ＭＳ Ｐゴシック" charset="0"/>
                  </a:rPr>
                  <a:t>Control</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ysClr val="windowText" lastClr="000000"/>
                    </a:solidFill>
                    <a:effectLst/>
                    <a:uLnTx/>
                    <a:uFillTx/>
                    <a:latin typeface="Arial" charset="0"/>
                    <a:ea typeface="ＭＳ Ｐゴシック" charset="0"/>
                    <a:cs typeface="ＭＳ Ｐゴシック" charset="0"/>
                  </a:rPr>
                  <a:t>Programs</a:t>
                </a:r>
              </a:p>
            </p:txBody>
          </p:sp>
        </p:grpSp>
        <p:graphicFrame>
          <p:nvGraphicFramePr>
            <p:cNvPr id="176" name="Object 11"/>
            <p:cNvGraphicFramePr>
              <a:graphicFrameLocks noChangeAspect="1"/>
            </p:cNvGraphicFramePr>
            <p:nvPr/>
          </p:nvGraphicFramePr>
          <p:xfrm>
            <a:off x="1381345" y="899697"/>
            <a:ext cx="1352110" cy="706785"/>
          </p:xfrm>
          <a:graphic>
            <a:graphicData uri="http://schemas.openxmlformats.org/presentationml/2006/ole">
              <mc:AlternateContent xmlns:mc="http://schemas.openxmlformats.org/markup-compatibility/2006">
                <mc:Choice xmlns:v="urn:schemas-microsoft-com:vml" Requires="v">
                  <p:oleObj spid="_x0000_s8331" name="Equation" r:id="rId3" imgW="558800" imgH="292100" progId="Equation.3">
                    <p:embed/>
                  </p:oleObj>
                </mc:Choice>
                <mc:Fallback>
                  <p:oleObj name="Equation" r:id="rId3" imgW="558800" imgH="292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1345" y="899697"/>
                          <a:ext cx="1352110" cy="706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87" name="Group 13"/>
          <p:cNvGrpSpPr>
            <a:grpSpLocks/>
          </p:cNvGrpSpPr>
          <p:nvPr/>
        </p:nvGrpSpPr>
        <p:grpSpPr bwMode="auto">
          <a:xfrm>
            <a:off x="3376613" y="892175"/>
            <a:ext cx="1781175" cy="1200150"/>
            <a:chOff x="3376613" y="891710"/>
            <a:chExt cx="1781175" cy="1200615"/>
          </a:xfrm>
        </p:grpSpPr>
        <p:grpSp>
          <p:nvGrpSpPr>
            <p:cNvPr id="188" name="Group 26"/>
            <p:cNvGrpSpPr>
              <a:grpSpLocks/>
            </p:cNvGrpSpPr>
            <p:nvPr/>
          </p:nvGrpSpPr>
          <p:grpSpPr bwMode="auto">
            <a:xfrm>
              <a:off x="3376613" y="1447800"/>
              <a:ext cx="1781175" cy="644525"/>
              <a:chOff x="3325060" y="1066800"/>
              <a:chExt cx="1780339" cy="644431"/>
            </a:xfrm>
          </p:grpSpPr>
          <p:sp>
            <p:nvSpPr>
              <p:cNvPr id="190" name="Rounded Rectangle 189"/>
              <p:cNvSpPr/>
              <p:nvPr/>
            </p:nvSpPr>
            <p:spPr>
              <a:xfrm>
                <a:off x="3325060" y="1066800"/>
                <a:ext cx="1780339" cy="644431"/>
              </a:xfrm>
              <a:prstGeom prst="roundRect">
                <a:avLst/>
              </a:prstGeom>
              <a:gradFill rotWithShape="1">
                <a:gsLst>
                  <a:gs pos="0">
                    <a:srgbClr val="A3A101">
                      <a:shade val="40000"/>
                      <a:alpha val="100000"/>
                      <a:satMod val="150000"/>
                      <a:lumMod val="100000"/>
                    </a:srgbClr>
                  </a:gs>
                  <a:gs pos="100000">
                    <a:srgbClr val="A3A101">
                      <a:tint val="70000"/>
                      <a:shade val="100000"/>
                      <a:alpha val="100000"/>
                      <a:satMod val="200000"/>
                      <a:lumMod val="100000"/>
                    </a:srgbClr>
                  </a:gs>
                </a:gsLst>
                <a:lin ang="5400000" scaled="1"/>
              </a:gradFill>
              <a:ln>
                <a:noFill/>
              </a:ln>
              <a:effectLst/>
              <a:scene3d>
                <a:camera prst="orthographicFront">
                  <a:rot lat="0" lon="0" rev="0"/>
                </a:camera>
                <a:lightRig rig="twoPt" dir="tl">
                  <a:rot lat="0" lon="0" rev="4500000"/>
                </a:lightRig>
              </a:scene3d>
              <a:sp3d>
                <a:bevelT w="63500" h="508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a:ea typeface="+mn-ea"/>
                  <a:cs typeface="+mn-cs"/>
                </a:endParaRPr>
              </a:p>
            </p:txBody>
          </p:sp>
          <p:sp>
            <p:nvSpPr>
              <p:cNvPr id="191" name="TextBox 92"/>
              <p:cNvSpPr txBox="1">
                <a:spLocks noChangeArrowheads="1"/>
              </p:cNvSpPr>
              <p:nvPr/>
            </p:nvSpPr>
            <p:spPr bwMode="auto">
              <a:xfrm>
                <a:off x="3353252" y="1111811"/>
                <a:ext cx="962409" cy="523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ysClr val="windowText" lastClr="000000"/>
                    </a:solidFill>
                    <a:effectLst/>
                    <a:uLnTx/>
                    <a:uFillTx/>
                    <a:latin typeface="Arial" charset="0"/>
                    <a:ea typeface="ＭＳ Ｐゴシック" charset="0"/>
                    <a:cs typeface="ＭＳ Ｐゴシック" charset="0"/>
                  </a:rPr>
                  <a:t>Control</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ysClr val="windowText" lastClr="000000"/>
                    </a:solidFill>
                    <a:effectLst/>
                    <a:uLnTx/>
                    <a:uFillTx/>
                    <a:latin typeface="Arial" charset="0"/>
                    <a:ea typeface="ＭＳ Ｐゴシック" charset="0"/>
                    <a:cs typeface="ＭＳ Ｐゴシック" charset="0"/>
                  </a:rPr>
                  <a:t>Programs</a:t>
                </a:r>
              </a:p>
            </p:txBody>
          </p:sp>
          <p:grpSp>
            <p:nvGrpSpPr>
              <p:cNvPr id="192" name="Group 64"/>
              <p:cNvGrpSpPr/>
              <p:nvPr/>
            </p:nvGrpSpPr>
            <p:grpSpPr bwMode="auto">
              <a:xfrm>
                <a:off x="4343400" y="1066800"/>
                <a:ext cx="558756" cy="609600"/>
                <a:chOff x="7848600" y="1752600"/>
                <a:chExt cx="762000" cy="838200"/>
              </a:xfrm>
              <a:solidFill>
                <a:sysClr val="window" lastClr="FFFFFF"/>
              </a:solidFill>
            </p:grpSpPr>
            <p:sp>
              <p:nvSpPr>
                <p:cNvPr id="193" name="Oval 192"/>
                <p:cNvSpPr/>
                <p:nvPr/>
              </p:nvSpPr>
              <p:spPr>
                <a:xfrm>
                  <a:off x="8001000" y="1981200"/>
                  <a:ext cx="228600" cy="228600"/>
                </a:xfrm>
                <a:prstGeom prst="ellipse">
                  <a:avLst/>
                </a:prstGeom>
                <a:solidFill>
                  <a:srgbClr val="FF0000"/>
                </a:solidFill>
                <a:ln w="12700" cap="flat" cmpd="sng" algn="ctr">
                  <a:solidFill>
                    <a:srgbClr val="000000"/>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94" name="Oval 193"/>
                <p:cNvSpPr/>
                <p:nvPr/>
              </p:nvSpPr>
              <p:spPr>
                <a:xfrm>
                  <a:off x="8382000" y="1752600"/>
                  <a:ext cx="228600" cy="228600"/>
                </a:xfrm>
                <a:prstGeom prst="ellipse">
                  <a:avLst/>
                </a:prstGeom>
                <a:solidFill>
                  <a:srgbClr val="FF0000"/>
                </a:solidFill>
                <a:ln w="12700" cap="flat" cmpd="sng" algn="ctr">
                  <a:solidFill>
                    <a:srgbClr val="000000"/>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95" name="Oval 194"/>
                <p:cNvSpPr/>
                <p:nvPr/>
              </p:nvSpPr>
              <p:spPr>
                <a:xfrm>
                  <a:off x="7848600" y="2362200"/>
                  <a:ext cx="228600" cy="228600"/>
                </a:xfrm>
                <a:prstGeom prst="ellipse">
                  <a:avLst/>
                </a:prstGeom>
                <a:solidFill>
                  <a:srgbClr val="FF0000"/>
                </a:solidFill>
                <a:ln w="12700" cap="flat" cmpd="sng" algn="ctr">
                  <a:solidFill>
                    <a:srgbClr val="000000"/>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196" name="Straight Connector 195"/>
                <p:cNvCxnSpPr>
                  <a:stCxn id="193" idx="7"/>
                  <a:endCxn id="194" idx="3"/>
                </p:cNvCxnSpPr>
                <p:nvPr/>
              </p:nvCxnSpPr>
              <p:spPr>
                <a:xfrm rot="5400000" flipH="1" flipV="1">
                  <a:off x="8272322" y="1871522"/>
                  <a:ext cx="66956" cy="219356"/>
                </a:xfrm>
                <a:prstGeom prst="line">
                  <a:avLst/>
                </a:prstGeom>
                <a:grpFill/>
                <a:ln w="25400" cap="flat" cmpd="sng" algn="ctr">
                  <a:solidFill>
                    <a:srgbClr val="000000"/>
                  </a:solidFill>
                  <a:prstDash val="solid"/>
                </a:ln>
                <a:effectLst/>
              </p:spPr>
            </p:cxnSp>
            <p:cxnSp>
              <p:nvCxnSpPr>
                <p:cNvPr id="197" name="Straight Connector 196"/>
                <p:cNvCxnSpPr>
                  <a:stCxn id="195" idx="0"/>
                  <a:endCxn id="193" idx="3"/>
                </p:cNvCxnSpPr>
                <p:nvPr/>
              </p:nvCxnSpPr>
              <p:spPr>
                <a:xfrm rot="5400000" flipH="1" flipV="1">
                  <a:off x="7905750" y="2233472"/>
                  <a:ext cx="185878" cy="71578"/>
                </a:xfrm>
                <a:prstGeom prst="line">
                  <a:avLst/>
                </a:prstGeom>
                <a:grpFill/>
                <a:ln w="25400" cap="flat" cmpd="sng" algn="ctr">
                  <a:solidFill>
                    <a:srgbClr val="000000"/>
                  </a:solidFill>
                  <a:prstDash val="solid"/>
                </a:ln>
                <a:effectLst/>
              </p:spPr>
            </p:cxnSp>
            <p:cxnSp>
              <p:nvCxnSpPr>
                <p:cNvPr id="198" name="Straight Connector 197"/>
                <p:cNvCxnSpPr>
                  <a:stCxn id="195" idx="7"/>
                  <a:endCxn id="194" idx="4"/>
                </p:cNvCxnSpPr>
                <p:nvPr/>
              </p:nvCxnSpPr>
              <p:spPr>
                <a:xfrm rot="5400000" flipH="1" flipV="1">
                  <a:off x="8062772" y="1962150"/>
                  <a:ext cx="414478" cy="452578"/>
                </a:xfrm>
                <a:prstGeom prst="line">
                  <a:avLst/>
                </a:prstGeom>
                <a:grpFill/>
                <a:ln w="25400" cap="flat" cmpd="sng" algn="ctr">
                  <a:solidFill>
                    <a:srgbClr val="000000"/>
                  </a:solidFill>
                  <a:prstDash val="solid"/>
                </a:ln>
                <a:effectLst/>
              </p:spPr>
            </p:cxnSp>
          </p:grpSp>
        </p:grpSp>
        <p:graphicFrame>
          <p:nvGraphicFramePr>
            <p:cNvPr id="189" name="Object 70"/>
            <p:cNvGraphicFramePr>
              <a:graphicFrameLocks noChangeAspect="1"/>
            </p:cNvGraphicFramePr>
            <p:nvPr/>
          </p:nvGraphicFramePr>
          <p:xfrm>
            <a:off x="3553476" y="891710"/>
            <a:ext cx="1352110" cy="706785"/>
          </p:xfrm>
          <a:graphic>
            <a:graphicData uri="http://schemas.openxmlformats.org/presentationml/2006/ole">
              <mc:AlternateContent xmlns:mc="http://schemas.openxmlformats.org/markup-compatibility/2006">
                <mc:Choice xmlns:v="urn:schemas-microsoft-com:vml" Requires="v">
                  <p:oleObj spid="_x0000_s8332" name="Equation" r:id="rId5" imgW="558800" imgH="292100" progId="Equation.3">
                    <p:embed/>
                  </p:oleObj>
                </mc:Choice>
                <mc:Fallback>
                  <p:oleObj name="Equation" r:id="rId5" imgW="558800" imgH="292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3476" y="891710"/>
                          <a:ext cx="1352110" cy="706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99" name="Group 14"/>
          <p:cNvGrpSpPr>
            <a:grpSpLocks/>
          </p:cNvGrpSpPr>
          <p:nvPr/>
        </p:nvGrpSpPr>
        <p:grpSpPr bwMode="auto">
          <a:xfrm>
            <a:off x="5562600" y="884238"/>
            <a:ext cx="1905000" cy="1208087"/>
            <a:chOff x="5562600" y="883723"/>
            <a:chExt cx="1905000" cy="1208602"/>
          </a:xfrm>
        </p:grpSpPr>
        <p:grpSp>
          <p:nvGrpSpPr>
            <p:cNvPr id="200" name="Group 25"/>
            <p:cNvGrpSpPr>
              <a:grpSpLocks/>
            </p:cNvGrpSpPr>
            <p:nvPr/>
          </p:nvGrpSpPr>
          <p:grpSpPr bwMode="auto">
            <a:xfrm>
              <a:off x="5562600" y="1447800"/>
              <a:ext cx="1905000" cy="644525"/>
              <a:chOff x="5410200" y="1066800"/>
              <a:chExt cx="1905000" cy="644431"/>
            </a:xfrm>
          </p:grpSpPr>
          <p:sp>
            <p:nvSpPr>
              <p:cNvPr id="202" name="Rounded Rectangle 201"/>
              <p:cNvSpPr/>
              <p:nvPr/>
            </p:nvSpPr>
            <p:spPr>
              <a:xfrm>
                <a:off x="5410200" y="1066800"/>
                <a:ext cx="1905000" cy="644431"/>
              </a:xfrm>
              <a:prstGeom prst="roundRect">
                <a:avLst/>
              </a:prstGeom>
              <a:gradFill rotWithShape="1">
                <a:gsLst>
                  <a:gs pos="0">
                    <a:srgbClr val="A3A101">
                      <a:shade val="40000"/>
                      <a:alpha val="100000"/>
                      <a:satMod val="150000"/>
                      <a:lumMod val="100000"/>
                    </a:srgbClr>
                  </a:gs>
                  <a:gs pos="100000">
                    <a:srgbClr val="A3A101">
                      <a:tint val="70000"/>
                      <a:shade val="100000"/>
                      <a:alpha val="100000"/>
                      <a:satMod val="200000"/>
                      <a:lumMod val="100000"/>
                    </a:srgbClr>
                  </a:gs>
                </a:gsLst>
                <a:lin ang="5400000" scaled="1"/>
              </a:gradFill>
              <a:ln>
                <a:noFill/>
              </a:ln>
              <a:effectLst/>
              <a:scene3d>
                <a:camera prst="orthographicFront">
                  <a:rot lat="0" lon="0" rev="0"/>
                </a:camera>
                <a:lightRig rig="twoPt" dir="tl">
                  <a:rot lat="0" lon="0" rev="4500000"/>
                </a:lightRig>
              </a:scene3d>
              <a:sp3d>
                <a:bevelT w="63500" h="508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a:ea typeface="+mn-ea"/>
                  <a:cs typeface="+mn-cs"/>
                </a:endParaRPr>
              </a:p>
            </p:txBody>
          </p:sp>
          <p:sp>
            <p:nvSpPr>
              <p:cNvPr id="203" name="TextBox 95"/>
              <p:cNvSpPr txBox="1">
                <a:spLocks noChangeArrowheads="1"/>
              </p:cNvSpPr>
              <p:nvPr/>
            </p:nvSpPr>
            <p:spPr bwMode="auto">
              <a:xfrm>
                <a:off x="5437939" y="1111811"/>
                <a:ext cx="96286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ysClr val="windowText" lastClr="000000"/>
                    </a:solidFill>
                    <a:effectLst/>
                    <a:uLnTx/>
                    <a:uFillTx/>
                    <a:latin typeface="Arial" charset="0"/>
                    <a:ea typeface="ＭＳ Ｐゴシック" charset="0"/>
                    <a:cs typeface="ＭＳ Ｐゴシック" charset="0"/>
                  </a:rPr>
                  <a:t>Control</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ysClr val="windowText" lastClr="000000"/>
                    </a:solidFill>
                    <a:effectLst/>
                    <a:uLnTx/>
                    <a:uFillTx/>
                    <a:latin typeface="Arial" charset="0"/>
                    <a:ea typeface="ＭＳ Ｐゴシック" charset="0"/>
                    <a:cs typeface="ＭＳ Ｐゴシック" charset="0"/>
                  </a:rPr>
                  <a:t>Programs</a:t>
                </a:r>
              </a:p>
            </p:txBody>
          </p:sp>
          <p:grpSp>
            <p:nvGrpSpPr>
              <p:cNvPr id="204" name="Group 64"/>
              <p:cNvGrpSpPr/>
              <p:nvPr/>
            </p:nvGrpSpPr>
            <p:grpSpPr bwMode="auto">
              <a:xfrm>
                <a:off x="6400866" y="1212273"/>
                <a:ext cx="838134" cy="387927"/>
                <a:chOff x="7848600" y="2057400"/>
                <a:chExt cx="1143000" cy="533400"/>
              </a:xfrm>
              <a:solidFill>
                <a:sysClr val="window" lastClr="FFFFFF"/>
              </a:solidFill>
            </p:grpSpPr>
            <p:sp>
              <p:nvSpPr>
                <p:cNvPr id="205" name="Oval 204"/>
                <p:cNvSpPr/>
                <p:nvPr/>
              </p:nvSpPr>
              <p:spPr>
                <a:xfrm>
                  <a:off x="8382000" y="2362200"/>
                  <a:ext cx="228600" cy="228600"/>
                </a:xfrm>
                <a:prstGeom prst="ellipse">
                  <a:avLst/>
                </a:prstGeom>
                <a:solidFill>
                  <a:srgbClr val="663366"/>
                </a:solidFill>
                <a:ln w="12700" cap="flat" cmpd="sng" algn="ctr">
                  <a:solidFill>
                    <a:srgbClr val="000000"/>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06" name="Oval 205"/>
                <p:cNvSpPr/>
                <p:nvPr/>
              </p:nvSpPr>
              <p:spPr>
                <a:xfrm>
                  <a:off x="8763000" y="2057400"/>
                  <a:ext cx="228600" cy="228600"/>
                </a:xfrm>
                <a:prstGeom prst="ellipse">
                  <a:avLst/>
                </a:prstGeom>
                <a:solidFill>
                  <a:srgbClr val="663366"/>
                </a:solidFill>
                <a:ln w="12700" cap="flat" cmpd="sng" algn="ctr">
                  <a:solidFill>
                    <a:srgbClr val="000000"/>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07" name="Oval 206"/>
                <p:cNvSpPr/>
                <p:nvPr/>
              </p:nvSpPr>
              <p:spPr>
                <a:xfrm>
                  <a:off x="7848600" y="2362200"/>
                  <a:ext cx="228600" cy="228600"/>
                </a:xfrm>
                <a:prstGeom prst="ellipse">
                  <a:avLst/>
                </a:prstGeom>
                <a:solidFill>
                  <a:srgbClr val="663366"/>
                </a:solidFill>
                <a:ln w="12700" cap="flat" cmpd="sng" algn="ctr">
                  <a:solidFill>
                    <a:srgbClr val="000000"/>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208" name="Straight Connector 207"/>
                <p:cNvCxnSpPr>
                  <a:stCxn id="207" idx="5"/>
                  <a:endCxn id="205" idx="3"/>
                </p:cNvCxnSpPr>
                <p:nvPr/>
              </p:nvCxnSpPr>
              <p:spPr>
                <a:xfrm rot="16200000" flipH="1">
                  <a:off x="8229600" y="2371444"/>
                  <a:ext cx="1588" cy="371756"/>
                </a:xfrm>
                <a:prstGeom prst="line">
                  <a:avLst/>
                </a:prstGeom>
                <a:grpFill/>
                <a:ln w="25400" cap="flat" cmpd="sng" algn="ctr">
                  <a:solidFill>
                    <a:srgbClr val="000000"/>
                  </a:solidFill>
                  <a:prstDash val="solid"/>
                </a:ln>
                <a:effectLst/>
              </p:spPr>
            </p:cxnSp>
            <p:cxnSp>
              <p:nvCxnSpPr>
                <p:cNvPr id="209" name="Straight Connector 208"/>
                <p:cNvCxnSpPr>
                  <a:stCxn id="205" idx="6"/>
                  <a:endCxn id="206" idx="3"/>
                </p:cNvCxnSpPr>
                <p:nvPr/>
              </p:nvCxnSpPr>
              <p:spPr>
                <a:xfrm flipV="1">
                  <a:off x="8610600" y="2252522"/>
                  <a:ext cx="185878" cy="223978"/>
                </a:xfrm>
                <a:prstGeom prst="line">
                  <a:avLst/>
                </a:prstGeom>
                <a:grpFill/>
                <a:ln w="25400" cap="flat" cmpd="sng" algn="ctr">
                  <a:solidFill>
                    <a:srgbClr val="000000"/>
                  </a:solidFill>
                  <a:prstDash val="solid"/>
                </a:ln>
                <a:effectLst/>
              </p:spPr>
            </p:cxnSp>
          </p:grpSp>
        </p:grpSp>
        <p:graphicFrame>
          <p:nvGraphicFramePr>
            <p:cNvPr id="201" name="Object 72"/>
            <p:cNvGraphicFramePr>
              <a:graphicFrameLocks noChangeAspect="1"/>
            </p:cNvGraphicFramePr>
            <p:nvPr/>
          </p:nvGraphicFramePr>
          <p:xfrm>
            <a:off x="5853415" y="883723"/>
            <a:ext cx="1352110" cy="706785"/>
          </p:xfrm>
          <a:graphic>
            <a:graphicData uri="http://schemas.openxmlformats.org/presentationml/2006/ole">
              <mc:AlternateContent xmlns:mc="http://schemas.openxmlformats.org/markup-compatibility/2006">
                <mc:Choice xmlns:v="urn:schemas-microsoft-com:vml" Requires="v">
                  <p:oleObj spid="_x0000_s8333" name="Equation" r:id="rId6" imgW="558800" imgH="292100" progId="Equation.3">
                    <p:embed/>
                  </p:oleObj>
                </mc:Choice>
                <mc:Fallback>
                  <p:oleObj name="Equation" r:id="rId6" imgW="558800" imgH="292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3415" y="883723"/>
                          <a:ext cx="1352110" cy="706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10" name="TextBox 209"/>
          <p:cNvSpPr txBox="1"/>
          <p:nvPr/>
        </p:nvSpPr>
        <p:spPr>
          <a:xfrm>
            <a:off x="2911475" y="739775"/>
            <a:ext cx="4702175" cy="1385888"/>
          </a:xfrm>
          <a:prstGeom prst="rect">
            <a:avLst/>
          </a:prstGeom>
          <a:solidFill>
            <a:srgbClr val="FFFFFF"/>
          </a:solidFill>
          <a:ln>
            <a:solidFill>
              <a:sysClr val="window" lastClr="FFFFFF">
                <a:lumMod val="50000"/>
              </a:sysClr>
            </a:solidFill>
          </a:ln>
          <a:effectLst>
            <a:outerShdw blurRad="50800" dist="38100" dir="8100000" algn="tr" rotWithShape="0">
              <a:prstClr val="black">
                <a:alpha val="40000"/>
              </a:prstClr>
            </a:outerShdw>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err="1">
                <a:ln>
                  <a:noFill/>
                </a:ln>
                <a:solidFill>
                  <a:sysClr val="windowText" lastClr="000000"/>
                </a:solidFill>
                <a:effectLst/>
                <a:uLnTx/>
                <a:uFillTx/>
                <a:latin typeface="Courier New"/>
                <a:ea typeface="+mn-ea"/>
                <a:cs typeface="Courier New"/>
              </a:rPr>
              <a:t>firewall.c</a:t>
            </a:r>
            <a:endParaRPr kumimoji="0" lang="en-US" sz="1400" b="1" i="0" u="none" strike="noStrike" kern="0" cap="none" spc="0" normalizeH="0" baseline="0" noProof="0" dirty="0">
              <a:ln>
                <a:noFill/>
              </a:ln>
              <a:solidFill>
                <a:sysClr val="windowText" lastClr="000000"/>
              </a:solidFill>
              <a:effectLst/>
              <a:uLnTx/>
              <a:uFillTx/>
              <a:latin typeface="Courier New"/>
              <a:ea typeface="+mn-ea"/>
              <a:cs typeface="Courier New"/>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Courier New"/>
                <a:ea typeface="+mn-ea"/>
                <a:cs typeface="Courier New"/>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Courier New"/>
                <a:ea typeface="+mn-ea"/>
                <a:cs typeface="Courier New"/>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Courier New"/>
                <a:ea typeface="+mn-ea"/>
                <a:cs typeface="Courier New"/>
              </a:rPr>
              <a:t>	if( </a:t>
            </a:r>
            <a:r>
              <a:rPr kumimoji="0" lang="en-US" sz="1400" b="0" i="0" u="none" strike="noStrike" kern="0" cap="none" spc="0" normalizeH="0" baseline="0" noProof="0" dirty="0" err="1">
                <a:ln>
                  <a:noFill/>
                </a:ln>
                <a:solidFill>
                  <a:sysClr val="windowText" lastClr="000000"/>
                </a:solidFill>
                <a:effectLst/>
                <a:uLnTx/>
                <a:uFillTx/>
                <a:latin typeface="Courier New"/>
                <a:ea typeface="+mn-ea"/>
                <a:cs typeface="Courier New"/>
              </a:rPr>
              <a:t>pkt</a:t>
            </a:r>
            <a:r>
              <a:rPr kumimoji="0" lang="en-US" sz="1400" b="0" i="0" u="none" strike="noStrike" kern="0" cap="none" spc="0" normalizeH="0" baseline="0" noProof="0" dirty="0">
                <a:ln>
                  <a:noFill/>
                </a:ln>
                <a:solidFill>
                  <a:sysClr val="windowText" lastClr="000000"/>
                </a:solidFill>
                <a:effectLst/>
                <a:uLnTx/>
                <a:uFillTx/>
                <a:latin typeface="Courier New"/>
                <a:ea typeface="+mn-ea"/>
                <a:cs typeface="Courier New"/>
              </a:rPr>
              <a:t>-&gt;</a:t>
            </a:r>
            <a:r>
              <a:rPr kumimoji="0" lang="en-US" sz="1400" b="0" i="0" u="none" strike="noStrike" kern="0" cap="none" spc="0" normalizeH="0" baseline="0" noProof="0" dirty="0" err="1">
                <a:ln>
                  <a:noFill/>
                </a:ln>
                <a:solidFill>
                  <a:sysClr val="windowText" lastClr="000000"/>
                </a:solidFill>
                <a:effectLst/>
                <a:uLnTx/>
                <a:uFillTx/>
                <a:latin typeface="Courier New"/>
                <a:ea typeface="+mn-ea"/>
                <a:cs typeface="Courier New"/>
              </a:rPr>
              <a:t>tcp</a:t>
            </a:r>
            <a:r>
              <a:rPr kumimoji="0" lang="en-US" sz="1400" b="0" i="0" u="none" strike="noStrike" kern="0" cap="none" spc="0" normalizeH="0" baseline="0" noProof="0" dirty="0">
                <a:ln>
                  <a:noFill/>
                </a:ln>
                <a:solidFill>
                  <a:sysClr val="windowText" lastClr="000000"/>
                </a:solidFill>
                <a:effectLst/>
                <a:uLnTx/>
                <a:uFillTx/>
                <a:latin typeface="Courier New"/>
                <a:ea typeface="+mn-ea"/>
                <a:cs typeface="Courier New"/>
              </a:rPr>
              <a:t>-&gt;</a:t>
            </a:r>
            <a:r>
              <a:rPr kumimoji="0" lang="en-US" sz="1400" b="0" i="0" u="none" strike="noStrike" kern="0" cap="none" spc="0" normalizeH="0" baseline="0" noProof="0" dirty="0" err="1">
                <a:ln>
                  <a:noFill/>
                </a:ln>
                <a:solidFill>
                  <a:sysClr val="windowText" lastClr="000000"/>
                </a:solidFill>
                <a:effectLst/>
                <a:uLnTx/>
                <a:uFillTx/>
                <a:latin typeface="Courier New"/>
                <a:ea typeface="+mn-ea"/>
                <a:cs typeface="Courier New"/>
              </a:rPr>
              <a:t>dport</a:t>
            </a:r>
            <a:r>
              <a:rPr kumimoji="0" lang="en-US" sz="1400" b="0" i="0" u="none" strike="noStrike" kern="0" cap="none" spc="0" normalizeH="0" baseline="0" noProof="0" dirty="0">
                <a:ln>
                  <a:noFill/>
                </a:ln>
                <a:solidFill>
                  <a:sysClr val="windowText" lastClr="000000"/>
                </a:solidFill>
                <a:effectLst/>
                <a:uLnTx/>
                <a:uFillTx/>
                <a:latin typeface="Courier New"/>
                <a:ea typeface="+mn-ea"/>
                <a:cs typeface="Courier New"/>
              </a:rPr>
              <a:t> == 22)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Courier New"/>
                <a:ea typeface="+mn-ea"/>
                <a:cs typeface="Courier New"/>
              </a:rPr>
              <a:t>			</a:t>
            </a:r>
            <a:r>
              <a:rPr kumimoji="0" lang="en-US" sz="1400" b="0" i="0" u="none" strike="noStrike" kern="0" cap="none" spc="0" normalizeH="0" baseline="0" noProof="0" dirty="0" err="1">
                <a:ln>
                  <a:noFill/>
                </a:ln>
                <a:solidFill>
                  <a:sysClr val="windowText" lastClr="000000"/>
                </a:solidFill>
                <a:effectLst/>
                <a:uLnTx/>
                <a:uFillTx/>
                <a:latin typeface="Courier New"/>
                <a:ea typeface="+mn-ea"/>
                <a:cs typeface="Courier New"/>
              </a:rPr>
              <a:t>dropPacket</a:t>
            </a:r>
            <a:r>
              <a:rPr kumimoji="0" lang="en-US" sz="1400" b="0" i="0" u="none" strike="noStrike" kern="0" cap="none" spc="0" normalizeH="0" baseline="0" noProof="0" dirty="0">
                <a:ln>
                  <a:noFill/>
                </a:ln>
                <a:solidFill>
                  <a:sysClr val="windowText" lastClr="000000"/>
                </a:solidFill>
                <a:effectLst/>
                <a:uLnTx/>
                <a:uFillTx/>
                <a:latin typeface="Courier New"/>
                <a:ea typeface="+mn-ea"/>
                <a:cs typeface="Courier New"/>
              </a:rPr>
              <a:t>(</a:t>
            </a:r>
            <a:r>
              <a:rPr kumimoji="0" lang="en-US" sz="1400" b="0" i="0" u="none" strike="noStrike" kern="0" cap="none" spc="0" normalizeH="0" baseline="0" noProof="0" dirty="0" err="1">
                <a:ln>
                  <a:noFill/>
                </a:ln>
                <a:solidFill>
                  <a:sysClr val="windowText" lastClr="000000"/>
                </a:solidFill>
                <a:effectLst/>
                <a:uLnTx/>
                <a:uFillTx/>
                <a:latin typeface="Courier New"/>
                <a:ea typeface="+mn-ea"/>
                <a:cs typeface="Courier New"/>
              </a:rPr>
              <a:t>pkt</a:t>
            </a:r>
            <a:r>
              <a:rPr kumimoji="0" lang="en-US" sz="1400" b="0" i="0" u="none" strike="noStrike" kern="0" cap="none" spc="0" normalizeH="0" baseline="0" noProof="0" dirty="0">
                <a:ln>
                  <a:noFill/>
                </a:ln>
                <a:solidFill>
                  <a:sysClr val="windowText" lastClr="000000"/>
                </a:solidFill>
                <a:effectLst/>
                <a:uLnTx/>
                <a:uFillTx/>
                <a:latin typeface="Courier New"/>
                <a:ea typeface="+mn-ea"/>
                <a:cs typeface="Courier New"/>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Courier New"/>
                <a:ea typeface="+mn-ea"/>
                <a:cs typeface="Courier New"/>
              </a:rPr>
              <a:t>	…</a:t>
            </a:r>
          </a:p>
        </p:txBody>
      </p:sp>
      <p:cxnSp>
        <p:nvCxnSpPr>
          <p:cNvPr id="211" name="Straight Connector 210"/>
          <p:cNvCxnSpPr/>
          <p:nvPr/>
        </p:nvCxnSpPr>
        <p:spPr bwMode="auto">
          <a:xfrm flipH="1">
            <a:off x="1828800" y="3943350"/>
            <a:ext cx="12700" cy="1844675"/>
          </a:xfrm>
          <a:prstGeom prst="line">
            <a:avLst/>
          </a:prstGeom>
          <a:noFill/>
          <a:ln w="76200" cap="flat" cmpd="sng" algn="ctr">
            <a:solidFill>
              <a:srgbClr val="663366"/>
            </a:solidFill>
            <a:prstDash val="solid"/>
            <a:round/>
            <a:headEnd type="none" w="med" len="med"/>
            <a:tailEnd type="arrow" w="med" len="med"/>
          </a:ln>
          <a:effectLst/>
        </p:spPr>
      </p:cxnSp>
      <p:cxnSp>
        <p:nvCxnSpPr>
          <p:cNvPr id="212" name="Straight Connector 211"/>
          <p:cNvCxnSpPr/>
          <p:nvPr/>
        </p:nvCxnSpPr>
        <p:spPr bwMode="auto">
          <a:xfrm>
            <a:off x="5407025" y="3924300"/>
            <a:ext cx="3175" cy="1562100"/>
          </a:xfrm>
          <a:prstGeom prst="line">
            <a:avLst/>
          </a:prstGeom>
          <a:noFill/>
          <a:ln w="76200" cap="flat" cmpd="sng" algn="ctr">
            <a:solidFill>
              <a:srgbClr val="663366"/>
            </a:solidFill>
            <a:prstDash val="solid"/>
            <a:round/>
            <a:headEnd type="none" w="med" len="med"/>
            <a:tailEnd type="arrow" w="med" len="med"/>
          </a:ln>
          <a:effectLst/>
        </p:spPr>
      </p:cxnSp>
      <p:cxnSp>
        <p:nvCxnSpPr>
          <p:cNvPr id="213" name="Straight Connector 212"/>
          <p:cNvCxnSpPr/>
          <p:nvPr/>
        </p:nvCxnSpPr>
        <p:spPr bwMode="auto">
          <a:xfrm>
            <a:off x="7112000" y="3962400"/>
            <a:ext cx="0" cy="781050"/>
          </a:xfrm>
          <a:prstGeom prst="line">
            <a:avLst/>
          </a:prstGeom>
          <a:noFill/>
          <a:ln w="76200" cap="flat" cmpd="sng" algn="ctr">
            <a:solidFill>
              <a:srgbClr val="663366"/>
            </a:solidFill>
            <a:prstDash val="solid"/>
            <a:round/>
            <a:headEnd type="none" w="med" len="med"/>
            <a:tailEnd type="arrow" w="med" len="med"/>
          </a:ln>
          <a:effectLst/>
        </p:spPr>
      </p:cxnSp>
      <p:cxnSp>
        <p:nvCxnSpPr>
          <p:cNvPr id="214" name="Straight Connector 213"/>
          <p:cNvCxnSpPr/>
          <p:nvPr/>
        </p:nvCxnSpPr>
        <p:spPr bwMode="auto">
          <a:xfrm>
            <a:off x="3790950" y="3924300"/>
            <a:ext cx="0" cy="2354263"/>
          </a:xfrm>
          <a:prstGeom prst="line">
            <a:avLst/>
          </a:prstGeom>
          <a:noFill/>
          <a:ln w="76200" cap="flat" cmpd="sng" algn="ctr">
            <a:solidFill>
              <a:srgbClr val="663366"/>
            </a:solidFill>
            <a:prstDash val="solid"/>
            <a:round/>
            <a:headEnd type="none" w="med" len="med"/>
            <a:tailEnd type="arrow" w="med" len="med"/>
          </a:ln>
          <a:effectLst/>
        </p:spPr>
      </p:cxnSp>
      <p:sp>
        <p:nvSpPr>
          <p:cNvPr id="215" name="AutoShape 7"/>
          <p:cNvSpPr>
            <a:spLocks noChangeArrowheads="1"/>
          </p:cNvSpPr>
          <p:nvPr/>
        </p:nvSpPr>
        <p:spPr bwMode="auto">
          <a:xfrm>
            <a:off x="2998788" y="4176713"/>
            <a:ext cx="1147762" cy="669925"/>
          </a:xfrm>
          <a:prstGeom prst="can">
            <a:avLst>
              <a:gd name="adj" fmla="val 43620"/>
            </a:avLst>
          </a:prstGeom>
          <a:solidFill>
            <a:srgbClr val="2B142D"/>
          </a:solidFill>
          <a:ln w="9525">
            <a:noFill/>
            <a:round/>
            <a:headEnd/>
            <a:tailEnd/>
          </a:ln>
          <a:effectLst>
            <a:outerShdw blurRad="63500" dist="38099" dir="2700000" algn="ctr" rotWithShape="0">
              <a:srgbClr val="C3AFCC">
                <a:alpha val="74998"/>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ea typeface="+mn-ea"/>
                <a:cs typeface="+mn-cs"/>
              </a:rPr>
              <a:t>Packet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ea typeface="+mn-ea"/>
                <a:cs typeface="+mn-cs"/>
              </a:rPr>
              <a:t>Forwarding </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ea typeface="+mn-ea"/>
              <a:cs typeface="+mn-cs"/>
            </a:endParaRPr>
          </a:p>
        </p:txBody>
      </p:sp>
      <p:cxnSp>
        <p:nvCxnSpPr>
          <p:cNvPr id="216" name="Straight Connector 215"/>
          <p:cNvCxnSpPr>
            <a:endCxn id="215" idx="0"/>
          </p:cNvCxnSpPr>
          <p:nvPr/>
        </p:nvCxnSpPr>
        <p:spPr bwMode="auto">
          <a:xfrm flipH="1">
            <a:off x="3573463" y="3943350"/>
            <a:ext cx="7937" cy="525463"/>
          </a:xfrm>
          <a:prstGeom prst="line">
            <a:avLst/>
          </a:prstGeom>
          <a:noFill/>
          <a:ln w="76200" cap="flat" cmpd="sng" algn="ctr">
            <a:solidFill>
              <a:srgbClr val="663366"/>
            </a:solidFill>
            <a:prstDash val="solid"/>
            <a:round/>
            <a:headEnd type="none" w="med" len="med"/>
            <a:tailEnd type="arrow" w="med" len="med"/>
          </a:ln>
          <a:effectLst/>
        </p:spPr>
      </p:cxnSp>
      <p:sp>
        <p:nvSpPr>
          <p:cNvPr id="217" name="Rounded Rectangle 216"/>
          <p:cNvSpPr/>
          <p:nvPr/>
        </p:nvSpPr>
        <p:spPr>
          <a:xfrm>
            <a:off x="1066800" y="3505200"/>
            <a:ext cx="6663266" cy="437554"/>
          </a:xfrm>
          <a:prstGeom prst="roundRect">
            <a:avLst/>
          </a:prstGeom>
          <a:gradFill rotWithShape="1">
            <a:gsLst>
              <a:gs pos="0">
                <a:srgbClr val="FF0000"/>
              </a:gs>
              <a:gs pos="100000">
                <a:srgbClr val="F7545C"/>
              </a:gs>
            </a:gsLst>
            <a:lin ang="5400000" scaled="1"/>
          </a:gradFill>
          <a:ln>
            <a:noFill/>
          </a:ln>
          <a:effectLst/>
          <a:scene3d>
            <a:camera prst="orthographicFront">
              <a:rot lat="0" lon="0" rev="0"/>
            </a:camera>
            <a:lightRig rig="twoPt" dir="tl">
              <a:rot lat="0" lon="0" rev="4500000"/>
            </a:lightRig>
          </a:scene3d>
          <a:sp3d>
            <a:bevelT w="63500" h="508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Calibri"/>
                <a:ea typeface="+mn-ea"/>
                <a:cs typeface="+mn-cs"/>
              </a:rPr>
              <a:t>Network OS</a:t>
            </a:r>
          </a:p>
        </p:txBody>
      </p:sp>
      <p:grpSp>
        <p:nvGrpSpPr>
          <p:cNvPr id="218" name="Group 1"/>
          <p:cNvGrpSpPr/>
          <p:nvPr/>
        </p:nvGrpSpPr>
        <p:grpSpPr>
          <a:xfrm>
            <a:off x="5791200" y="2971800"/>
            <a:ext cx="1158240" cy="547255"/>
            <a:chOff x="5257800" y="3124200"/>
            <a:chExt cx="1158240" cy="547255"/>
          </a:xfrm>
          <a:effectLst>
            <a:outerShdw blurRad="50800" dist="50800" dir="10260000" algn="tl" rotWithShape="0">
              <a:srgbClr val="000000">
                <a:alpha val="54000"/>
              </a:srgbClr>
            </a:outerShdw>
          </a:effectLst>
        </p:grpSpPr>
        <p:sp>
          <p:nvSpPr>
            <p:cNvPr id="219" name="Oval 218"/>
            <p:cNvSpPr/>
            <p:nvPr/>
          </p:nvSpPr>
          <p:spPr>
            <a:xfrm>
              <a:off x="5257800" y="3352800"/>
              <a:ext cx="167640" cy="166255"/>
            </a:xfrm>
            <a:prstGeom prst="ellipse">
              <a:avLst/>
            </a:prstGeom>
            <a:solidFill>
              <a:srgbClr val="FFFF00"/>
            </a:solidFill>
            <a:ln w="12700" cap="flat" cmpd="sng" algn="ctr">
              <a:solidFill>
                <a:srgbClr val="000000"/>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20" name="Oval 219"/>
            <p:cNvSpPr/>
            <p:nvPr/>
          </p:nvSpPr>
          <p:spPr>
            <a:xfrm>
              <a:off x="5562600" y="3124200"/>
              <a:ext cx="167640" cy="166255"/>
            </a:xfrm>
            <a:prstGeom prst="ellipse">
              <a:avLst/>
            </a:prstGeom>
            <a:solidFill>
              <a:srgbClr val="FFFF00"/>
            </a:solidFill>
            <a:ln w="12700" cap="flat" cmpd="sng" algn="ctr">
              <a:solidFill>
                <a:srgbClr val="000000"/>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21" name="Oval 220"/>
            <p:cNvSpPr/>
            <p:nvPr/>
          </p:nvSpPr>
          <p:spPr>
            <a:xfrm>
              <a:off x="5943600" y="3352800"/>
              <a:ext cx="167640" cy="166255"/>
            </a:xfrm>
            <a:prstGeom prst="ellipse">
              <a:avLst/>
            </a:prstGeom>
            <a:solidFill>
              <a:srgbClr val="FFFF00"/>
            </a:solidFill>
            <a:ln w="12700" cap="flat" cmpd="sng" algn="ctr">
              <a:solidFill>
                <a:srgbClr val="000000"/>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22" name="Oval 221"/>
            <p:cNvSpPr/>
            <p:nvPr/>
          </p:nvSpPr>
          <p:spPr>
            <a:xfrm>
              <a:off x="6248400" y="3200400"/>
              <a:ext cx="167640" cy="166255"/>
            </a:xfrm>
            <a:prstGeom prst="ellipse">
              <a:avLst/>
            </a:prstGeom>
            <a:solidFill>
              <a:srgbClr val="FFFF00"/>
            </a:solidFill>
            <a:ln w="12700" cap="flat" cmpd="sng" algn="ctr">
              <a:solidFill>
                <a:srgbClr val="000000"/>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23" name="Oval 222"/>
            <p:cNvSpPr/>
            <p:nvPr/>
          </p:nvSpPr>
          <p:spPr>
            <a:xfrm>
              <a:off x="5638800" y="3505200"/>
              <a:ext cx="167640" cy="166255"/>
            </a:xfrm>
            <a:prstGeom prst="ellipse">
              <a:avLst/>
            </a:prstGeom>
            <a:solidFill>
              <a:srgbClr val="FFFF00"/>
            </a:solidFill>
            <a:ln w="12700" cap="flat" cmpd="sng" algn="ctr">
              <a:solidFill>
                <a:srgbClr val="000000"/>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224" name="Straight Connector 223"/>
            <p:cNvCxnSpPr>
              <a:stCxn id="219" idx="7"/>
              <a:endCxn id="220" idx="3"/>
            </p:cNvCxnSpPr>
            <p:nvPr/>
          </p:nvCxnSpPr>
          <p:spPr>
            <a:xfrm flipV="1">
              <a:off x="5400890" y="3266108"/>
              <a:ext cx="186260" cy="111039"/>
            </a:xfrm>
            <a:prstGeom prst="line">
              <a:avLst/>
            </a:prstGeom>
            <a:solidFill>
              <a:sysClr val="window" lastClr="FFFFFF"/>
            </a:solidFill>
            <a:ln w="25400" cap="flat" cmpd="sng" algn="ctr">
              <a:solidFill>
                <a:srgbClr val="000000"/>
              </a:solidFill>
              <a:prstDash val="solid"/>
            </a:ln>
            <a:effectLst/>
          </p:spPr>
        </p:cxnSp>
        <p:cxnSp>
          <p:nvCxnSpPr>
            <p:cNvPr id="225" name="Straight Connector 224"/>
            <p:cNvCxnSpPr>
              <a:stCxn id="223" idx="2"/>
              <a:endCxn id="219" idx="5"/>
            </p:cNvCxnSpPr>
            <p:nvPr/>
          </p:nvCxnSpPr>
          <p:spPr>
            <a:xfrm flipH="1" flipV="1">
              <a:off x="5400890" y="3494708"/>
              <a:ext cx="237910" cy="93620"/>
            </a:xfrm>
            <a:prstGeom prst="line">
              <a:avLst/>
            </a:prstGeom>
            <a:solidFill>
              <a:sysClr val="window" lastClr="FFFFFF"/>
            </a:solidFill>
            <a:ln w="25400" cap="flat" cmpd="sng" algn="ctr">
              <a:solidFill>
                <a:srgbClr val="000000"/>
              </a:solidFill>
              <a:prstDash val="solid"/>
            </a:ln>
            <a:effectLst/>
          </p:spPr>
        </p:cxnSp>
        <p:cxnSp>
          <p:nvCxnSpPr>
            <p:cNvPr id="226" name="Straight Connector 225"/>
            <p:cNvCxnSpPr>
              <a:stCxn id="221" idx="1"/>
              <a:endCxn id="220" idx="5"/>
            </p:cNvCxnSpPr>
            <p:nvPr/>
          </p:nvCxnSpPr>
          <p:spPr>
            <a:xfrm flipH="1" flipV="1">
              <a:off x="5705690" y="3266108"/>
              <a:ext cx="262460" cy="111039"/>
            </a:xfrm>
            <a:prstGeom prst="line">
              <a:avLst/>
            </a:prstGeom>
            <a:solidFill>
              <a:sysClr val="window" lastClr="FFFFFF"/>
            </a:solidFill>
            <a:ln w="25400" cap="flat" cmpd="sng" algn="ctr">
              <a:solidFill>
                <a:srgbClr val="000000"/>
              </a:solidFill>
              <a:prstDash val="solid"/>
            </a:ln>
            <a:effectLst/>
          </p:spPr>
        </p:cxnSp>
        <p:cxnSp>
          <p:nvCxnSpPr>
            <p:cNvPr id="227" name="Straight Connector 226"/>
            <p:cNvCxnSpPr>
              <a:stCxn id="223" idx="6"/>
              <a:endCxn id="221" idx="3"/>
            </p:cNvCxnSpPr>
            <p:nvPr/>
          </p:nvCxnSpPr>
          <p:spPr>
            <a:xfrm flipV="1">
              <a:off x="5806440" y="3494708"/>
              <a:ext cx="161710" cy="93620"/>
            </a:xfrm>
            <a:prstGeom prst="line">
              <a:avLst/>
            </a:prstGeom>
            <a:solidFill>
              <a:sysClr val="window" lastClr="FFFFFF"/>
            </a:solidFill>
            <a:ln w="25400" cap="flat" cmpd="sng" algn="ctr">
              <a:solidFill>
                <a:srgbClr val="000000"/>
              </a:solidFill>
              <a:prstDash val="solid"/>
            </a:ln>
            <a:effectLst/>
          </p:spPr>
        </p:cxnSp>
        <p:cxnSp>
          <p:nvCxnSpPr>
            <p:cNvPr id="228" name="Straight Connector 227"/>
            <p:cNvCxnSpPr>
              <a:stCxn id="221" idx="6"/>
              <a:endCxn id="222" idx="3"/>
            </p:cNvCxnSpPr>
            <p:nvPr/>
          </p:nvCxnSpPr>
          <p:spPr>
            <a:xfrm flipV="1">
              <a:off x="6111240" y="3342308"/>
              <a:ext cx="161710" cy="93620"/>
            </a:xfrm>
            <a:prstGeom prst="line">
              <a:avLst/>
            </a:prstGeom>
            <a:solidFill>
              <a:sysClr val="window" lastClr="FFFFFF"/>
            </a:solidFill>
            <a:ln w="25400" cap="flat" cmpd="sng" algn="ctr">
              <a:solidFill>
                <a:srgbClr val="000000"/>
              </a:solidFill>
              <a:prstDash val="solid"/>
            </a:ln>
            <a:effectLst/>
          </p:spPr>
        </p:cxnSp>
      </p:grpSp>
      <p:grpSp>
        <p:nvGrpSpPr>
          <p:cNvPr id="229" name="Group 228"/>
          <p:cNvGrpSpPr>
            <a:grpSpLocks/>
          </p:cNvGrpSpPr>
          <p:nvPr/>
        </p:nvGrpSpPr>
        <p:grpSpPr bwMode="auto">
          <a:xfrm>
            <a:off x="538163" y="3621088"/>
            <a:ext cx="8140700" cy="2851150"/>
            <a:chOff x="538488" y="3621648"/>
            <a:chExt cx="8140160" cy="2850216"/>
          </a:xfrm>
        </p:grpSpPr>
        <p:sp>
          <p:nvSpPr>
            <p:cNvPr id="230" name="Rounded Rectangle 229"/>
            <p:cNvSpPr/>
            <p:nvPr/>
          </p:nvSpPr>
          <p:spPr>
            <a:xfrm>
              <a:off x="7467465" y="3812086"/>
              <a:ext cx="1211183" cy="1290214"/>
            </a:xfrm>
            <a:prstGeom prst="roundRect">
              <a:avLst>
                <a:gd name="adj" fmla="val 5163"/>
              </a:avLst>
            </a:prstGeom>
            <a:solidFill>
              <a:sysClr val="windowText" lastClr="000000">
                <a:alpha val="73000"/>
              </a:sysClr>
            </a:solidFill>
            <a:ln w="12700" cap="flat" cmpd="sng" algn="ctr">
              <a:solidFill>
                <a:sysClr val="windowText" lastClr="000000"/>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anchor="ctr"/>
            <a:lstStyle/>
            <a:p>
              <a:pPr marL="112713" marR="0" lvl="0" indent="-112713" defTabSz="914400" eaLnBrk="1" fontAlgn="auto" latinLnBrk="0" hangingPunct="1">
                <a:lnSpc>
                  <a:spcPct val="100000"/>
                </a:lnSpc>
                <a:spcBef>
                  <a:spcPts val="0"/>
                </a:spcBef>
                <a:spcAft>
                  <a:spcPts val="0"/>
                </a:spcAft>
                <a:buClrTx/>
                <a:buSzTx/>
                <a:buFontTx/>
                <a:buAutoNum type="arabicPeriod"/>
                <a:tabLst/>
                <a:defRPr/>
              </a:pPr>
              <a:r>
                <a:rPr kumimoji="0" lang="en-US" sz="1000" b="0" i="0" u="none" strike="noStrike" kern="0" cap="none" spc="0" normalizeH="0" baseline="0" noProof="0" dirty="0">
                  <a:ln>
                    <a:noFill/>
                  </a:ln>
                  <a:solidFill>
                    <a:sysClr val="window" lastClr="FFFFFF"/>
                  </a:solidFill>
                  <a:effectLst/>
                  <a:uLnTx/>
                  <a:uFillTx/>
                  <a:latin typeface="Calibri"/>
                  <a:ea typeface="+mn-ea"/>
                  <a:cs typeface="Times New Roman"/>
                </a:rPr>
                <a:t>&lt;Match, Action&gt;</a:t>
              </a:r>
            </a:p>
            <a:p>
              <a:pPr marL="112713" marR="0" lvl="0" indent="-112713" defTabSz="914400" eaLnBrk="1" fontAlgn="auto" latinLnBrk="0" hangingPunct="1">
                <a:lnSpc>
                  <a:spcPct val="100000"/>
                </a:lnSpc>
                <a:spcBef>
                  <a:spcPts val="0"/>
                </a:spcBef>
                <a:spcAft>
                  <a:spcPts val="0"/>
                </a:spcAft>
                <a:buClrTx/>
                <a:buSzTx/>
                <a:buFontTx/>
                <a:buAutoNum type="arabicPeriod"/>
                <a:tabLst/>
                <a:defRPr/>
              </a:pPr>
              <a:r>
                <a:rPr kumimoji="0" lang="en-US" sz="1000" b="0" i="0" u="none" strike="noStrike" kern="0" cap="none" spc="0" normalizeH="0" baseline="0" noProof="0" dirty="0">
                  <a:ln>
                    <a:noFill/>
                  </a:ln>
                  <a:solidFill>
                    <a:sysClr val="window" lastClr="FFFFFF"/>
                  </a:solidFill>
                  <a:effectLst/>
                  <a:uLnTx/>
                  <a:uFillTx/>
                  <a:latin typeface="Calibri"/>
                  <a:ea typeface="+mn-ea"/>
                  <a:cs typeface="Times New Roman"/>
                </a:rPr>
                <a:t>&lt;Match, Action&gt;</a:t>
              </a:r>
            </a:p>
            <a:p>
              <a:pPr marL="112713" marR="0" lvl="0" indent="-112713" defTabSz="914400" eaLnBrk="1" fontAlgn="auto" latinLnBrk="0" hangingPunct="1">
                <a:lnSpc>
                  <a:spcPct val="100000"/>
                </a:lnSpc>
                <a:spcBef>
                  <a:spcPts val="0"/>
                </a:spcBef>
                <a:spcAft>
                  <a:spcPts val="0"/>
                </a:spcAft>
                <a:buClrTx/>
                <a:buSzTx/>
                <a:buFontTx/>
                <a:buAutoNum type="arabicPeriod"/>
                <a:tabLst/>
                <a:defRPr/>
              </a:pPr>
              <a:r>
                <a:rPr kumimoji="0" lang="en-US" sz="1000" b="0" i="0" u="none" strike="noStrike" kern="0" cap="none" spc="0" normalizeH="0" baseline="0" noProof="0" dirty="0">
                  <a:ln>
                    <a:noFill/>
                  </a:ln>
                  <a:solidFill>
                    <a:sysClr val="window" lastClr="FFFFFF"/>
                  </a:solidFill>
                  <a:effectLst/>
                  <a:uLnTx/>
                  <a:uFillTx/>
                  <a:latin typeface="Calibri"/>
                  <a:ea typeface="+mn-ea"/>
                  <a:cs typeface="Times New Roman"/>
                </a:rPr>
                <a:t>&lt;Match, Action&gt;</a:t>
              </a:r>
            </a:p>
            <a:p>
              <a:pPr marL="112713" marR="0" lvl="0" indent="-112713" defTabSz="914400" eaLnBrk="1" fontAlgn="auto" latinLnBrk="0" hangingPunct="1">
                <a:lnSpc>
                  <a:spcPct val="100000"/>
                </a:lnSpc>
                <a:spcBef>
                  <a:spcPts val="0"/>
                </a:spcBef>
                <a:spcAft>
                  <a:spcPts val="0"/>
                </a:spcAft>
                <a:buClrTx/>
                <a:buSzTx/>
                <a:buFontTx/>
                <a:buAutoNum type="arabicPeriod" startAt="4"/>
                <a:tabLst/>
                <a:defRPr/>
              </a:pPr>
              <a:r>
                <a:rPr kumimoji="0" lang="en-US" sz="1000" b="0" i="0" u="none" strike="noStrike" kern="0" cap="none" spc="0" normalizeH="0" baseline="0" noProof="0" dirty="0">
                  <a:ln>
                    <a:noFill/>
                  </a:ln>
                  <a:solidFill>
                    <a:sysClr val="window" lastClr="FFFFFF"/>
                  </a:solidFill>
                  <a:effectLst/>
                  <a:uLnTx/>
                  <a:uFillTx/>
                  <a:latin typeface="Calibri"/>
                  <a:ea typeface="+mn-ea"/>
                  <a:cs typeface="Times New Roman"/>
                </a:rPr>
                <a:t>&lt;Match, Action&gt;</a:t>
              </a:r>
            </a:p>
            <a:p>
              <a:pPr marL="112713" marR="0" lvl="0" indent="-112713" defTabSz="914400" eaLnBrk="1" fontAlgn="auto" latinLnBrk="0" hangingPunct="1">
                <a:lnSpc>
                  <a:spcPct val="100000"/>
                </a:lnSpc>
                <a:spcBef>
                  <a:spcPts val="0"/>
                </a:spcBef>
                <a:spcAft>
                  <a:spcPts val="0"/>
                </a:spcAft>
                <a:buClrTx/>
                <a:buSzTx/>
                <a:buFontTx/>
                <a:buAutoNum type="arabicPeriod" startAt="4"/>
                <a:tabLst/>
                <a:defRPr/>
              </a:pPr>
              <a:r>
                <a:rPr kumimoji="0" lang="en-US" sz="1000" b="0" i="0" u="none" strike="noStrike" kern="0" cap="none" spc="0" normalizeH="0" baseline="0" noProof="0" dirty="0">
                  <a:ln>
                    <a:noFill/>
                  </a:ln>
                  <a:solidFill>
                    <a:sysClr val="window" lastClr="FFFFFF"/>
                  </a:solidFill>
                  <a:effectLst/>
                  <a:uLnTx/>
                  <a:uFillTx/>
                  <a:latin typeface="Calibri"/>
                  <a:ea typeface="+mn-ea"/>
                  <a:cs typeface="Times New Roman"/>
                </a:rPr>
                <a:t>&lt;Match, Action&gt;</a:t>
              </a:r>
            </a:p>
            <a:p>
              <a:pPr marL="112713" marR="0" lvl="0" indent="-112713" defTabSz="914400" eaLnBrk="1" fontAlgn="auto" latinLnBrk="0" hangingPunct="1">
                <a:lnSpc>
                  <a:spcPct val="100000"/>
                </a:lnSpc>
                <a:spcBef>
                  <a:spcPts val="0"/>
                </a:spcBef>
                <a:spcAft>
                  <a:spcPts val="0"/>
                </a:spcAft>
                <a:buClrTx/>
                <a:buSzTx/>
                <a:buFontTx/>
                <a:buAutoNum type="arabicPeriod" startAt="4"/>
                <a:tabLst/>
                <a:defRPr/>
              </a:pPr>
              <a:r>
                <a:rPr kumimoji="0" lang="en-US" sz="1000" b="0" i="0" u="none" strike="noStrike" kern="0" cap="none" spc="0" normalizeH="0" baseline="0" noProof="0" dirty="0">
                  <a:ln>
                    <a:noFill/>
                  </a:ln>
                  <a:solidFill>
                    <a:sysClr val="window" lastClr="FFFFFF"/>
                  </a:solidFill>
                  <a:effectLst/>
                  <a:uLnTx/>
                  <a:uFillTx/>
                  <a:latin typeface="Calibri"/>
                  <a:ea typeface="+mn-ea"/>
                  <a:cs typeface="Times New Roman"/>
                </a:rPr>
                <a:t>…</a:t>
              </a:r>
            </a:p>
            <a:p>
              <a:pPr marL="112713" marR="0" lvl="0" indent="-112713" defTabSz="914400" eaLnBrk="1" fontAlgn="auto" latinLnBrk="0" hangingPunct="1">
                <a:lnSpc>
                  <a:spcPct val="100000"/>
                </a:lnSpc>
                <a:spcBef>
                  <a:spcPts val="0"/>
                </a:spcBef>
                <a:spcAft>
                  <a:spcPts val="0"/>
                </a:spcAft>
                <a:buClrTx/>
                <a:buSzTx/>
                <a:buFontTx/>
                <a:buAutoNum type="arabicPeriod" startAt="4"/>
                <a:tabLst/>
                <a:defRPr/>
              </a:pPr>
              <a:r>
                <a:rPr kumimoji="0" lang="en-US" sz="1000" b="0" i="0" u="none" strike="noStrike" kern="0" cap="none" spc="0" normalizeH="0" baseline="0" noProof="0" dirty="0">
                  <a:ln>
                    <a:noFill/>
                  </a:ln>
                  <a:solidFill>
                    <a:sysClr val="window" lastClr="FFFFFF"/>
                  </a:solidFill>
                  <a:effectLst/>
                  <a:uLnTx/>
                  <a:uFillTx/>
                  <a:latin typeface="Calibri"/>
                  <a:ea typeface="+mn-ea"/>
                  <a:cs typeface="Times New Roman"/>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ysClr val="window" lastClr="FFFFFF"/>
                  </a:solidFill>
                  <a:effectLst/>
                  <a:uLnTx/>
                  <a:uFillTx/>
                  <a:latin typeface="Calibri"/>
                  <a:ea typeface="+mn-ea"/>
                  <a:cs typeface="Times New Roman"/>
                </a:rPr>
                <a:t>      </a:t>
              </a:r>
            </a:p>
          </p:txBody>
        </p:sp>
        <p:sp>
          <p:nvSpPr>
            <p:cNvPr id="231" name="Rounded Rectangle 230"/>
            <p:cNvSpPr/>
            <p:nvPr/>
          </p:nvSpPr>
          <p:spPr>
            <a:xfrm>
              <a:off x="5678472" y="4496073"/>
              <a:ext cx="1211182" cy="1291802"/>
            </a:xfrm>
            <a:prstGeom prst="roundRect">
              <a:avLst>
                <a:gd name="adj" fmla="val 5163"/>
              </a:avLst>
            </a:prstGeom>
            <a:solidFill>
              <a:sysClr val="windowText" lastClr="000000">
                <a:alpha val="73000"/>
              </a:sysClr>
            </a:solidFill>
            <a:ln w="12700" cap="flat" cmpd="sng" algn="ctr">
              <a:solidFill>
                <a:sysClr val="windowText" lastClr="000000"/>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anchor="ctr"/>
            <a:lstStyle/>
            <a:p>
              <a:pPr marL="112713" marR="0" lvl="0" indent="-112713" defTabSz="914400" eaLnBrk="1" fontAlgn="auto" latinLnBrk="0" hangingPunct="1">
                <a:lnSpc>
                  <a:spcPct val="100000"/>
                </a:lnSpc>
                <a:spcBef>
                  <a:spcPts val="0"/>
                </a:spcBef>
                <a:spcAft>
                  <a:spcPts val="0"/>
                </a:spcAft>
                <a:buClrTx/>
                <a:buSzTx/>
                <a:buFontTx/>
                <a:buAutoNum type="arabicPeriod"/>
                <a:tabLst/>
                <a:defRPr/>
              </a:pPr>
              <a:r>
                <a:rPr kumimoji="0" lang="en-US" sz="1000" b="0" i="0" u="none" strike="noStrike" kern="0" cap="none" spc="0" normalizeH="0" baseline="0" noProof="0" dirty="0">
                  <a:ln>
                    <a:noFill/>
                  </a:ln>
                  <a:solidFill>
                    <a:sysClr val="window" lastClr="FFFFFF"/>
                  </a:solidFill>
                  <a:effectLst/>
                  <a:uLnTx/>
                  <a:uFillTx/>
                  <a:latin typeface="Calibri"/>
                  <a:ea typeface="+mn-ea"/>
                  <a:cs typeface="Times New Roman"/>
                </a:rPr>
                <a:t>&lt;Match, Action&gt;</a:t>
              </a:r>
            </a:p>
            <a:p>
              <a:pPr marL="112713" marR="0" lvl="0" indent="-112713" defTabSz="914400" eaLnBrk="1" fontAlgn="auto" latinLnBrk="0" hangingPunct="1">
                <a:lnSpc>
                  <a:spcPct val="100000"/>
                </a:lnSpc>
                <a:spcBef>
                  <a:spcPts val="0"/>
                </a:spcBef>
                <a:spcAft>
                  <a:spcPts val="0"/>
                </a:spcAft>
                <a:buClrTx/>
                <a:buSzTx/>
                <a:buFontTx/>
                <a:buAutoNum type="arabicPeriod"/>
                <a:tabLst/>
                <a:defRPr/>
              </a:pPr>
              <a:r>
                <a:rPr kumimoji="0" lang="en-US" sz="1000" b="0" i="0" u="none" strike="noStrike" kern="0" cap="none" spc="0" normalizeH="0" baseline="0" noProof="0" dirty="0">
                  <a:ln>
                    <a:noFill/>
                  </a:ln>
                  <a:solidFill>
                    <a:sysClr val="window" lastClr="FFFFFF"/>
                  </a:solidFill>
                  <a:effectLst/>
                  <a:uLnTx/>
                  <a:uFillTx/>
                  <a:latin typeface="Calibri"/>
                  <a:ea typeface="+mn-ea"/>
                  <a:cs typeface="Times New Roman"/>
                </a:rPr>
                <a:t>&lt;Match, Action&gt;</a:t>
              </a:r>
            </a:p>
            <a:p>
              <a:pPr marL="112713" marR="0" lvl="0" indent="-112713" defTabSz="914400" eaLnBrk="1" fontAlgn="auto" latinLnBrk="0" hangingPunct="1">
                <a:lnSpc>
                  <a:spcPct val="100000"/>
                </a:lnSpc>
                <a:spcBef>
                  <a:spcPts val="0"/>
                </a:spcBef>
                <a:spcAft>
                  <a:spcPts val="0"/>
                </a:spcAft>
                <a:buClrTx/>
                <a:buSzTx/>
                <a:buFontTx/>
                <a:buAutoNum type="arabicPeriod"/>
                <a:tabLst/>
                <a:defRPr/>
              </a:pPr>
              <a:r>
                <a:rPr kumimoji="0" lang="en-US" sz="1000" b="0" i="0" u="none" strike="noStrike" kern="0" cap="none" spc="0" normalizeH="0" baseline="0" noProof="0" dirty="0">
                  <a:ln>
                    <a:noFill/>
                  </a:ln>
                  <a:solidFill>
                    <a:sysClr val="window" lastClr="FFFFFF"/>
                  </a:solidFill>
                  <a:effectLst/>
                  <a:uLnTx/>
                  <a:uFillTx/>
                  <a:latin typeface="Calibri"/>
                  <a:ea typeface="+mn-ea"/>
                  <a:cs typeface="Times New Roman"/>
                </a:rPr>
                <a:t>&lt;Match, Action&gt;</a:t>
              </a:r>
            </a:p>
            <a:p>
              <a:pPr marL="112713" marR="0" lvl="0" indent="-112713" defTabSz="914400" eaLnBrk="1" fontAlgn="auto" latinLnBrk="0" hangingPunct="1">
                <a:lnSpc>
                  <a:spcPct val="100000"/>
                </a:lnSpc>
                <a:spcBef>
                  <a:spcPts val="0"/>
                </a:spcBef>
                <a:spcAft>
                  <a:spcPts val="0"/>
                </a:spcAft>
                <a:buClrTx/>
                <a:buSzTx/>
                <a:buFontTx/>
                <a:buAutoNum type="arabicPeriod" startAt="4"/>
                <a:tabLst/>
                <a:defRPr/>
              </a:pPr>
              <a:r>
                <a:rPr kumimoji="0" lang="en-US" sz="1000" b="0" i="0" u="none" strike="noStrike" kern="0" cap="none" spc="0" normalizeH="0" baseline="0" noProof="0" dirty="0">
                  <a:ln>
                    <a:noFill/>
                  </a:ln>
                  <a:solidFill>
                    <a:sysClr val="window" lastClr="FFFFFF"/>
                  </a:solidFill>
                  <a:effectLst/>
                  <a:uLnTx/>
                  <a:uFillTx/>
                  <a:latin typeface="Calibri"/>
                  <a:ea typeface="+mn-ea"/>
                  <a:cs typeface="Times New Roman"/>
                </a:rPr>
                <a:t>&lt;Match, Action&gt;</a:t>
              </a:r>
            </a:p>
            <a:p>
              <a:pPr marL="112713" marR="0" lvl="0" indent="-112713" defTabSz="914400" eaLnBrk="1" fontAlgn="auto" latinLnBrk="0" hangingPunct="1">
                <a:lnSpc>
                  <a:spcPct val="100000"/>
                </a:lnSpc>
                <a:spcBef>
                  <a:spcPts val="0"/>
                </a:spcBef>
                <a:spcAft>
                  <a:spcPts val="0"/>
                </a:spcAft>
                <a:buClrTx/>
                <a:buSzTx/>
                <a:buFontTx/>
                <a:buAutoNum type="arabicPeriod" startAt="4"/>
                <a:tabLst/>
                <a:defRPr/>
              </a:pPr>
              <a:r>
                <a:rPr kumimoji="0" lang="en-US" sz="1000" b="0" i="0" u="none" strike="noStrike" kern="0" cap="none" spc="0" normalizeH="0" baseline="0" noProof="0" dirty="0">
                  <a:ln>
                    <a:noFill/>
                  </a:ln>
                  <a:solidFill>
                    <a:sysClr val="window" lastClr="FFFFFF"/>
                  </a:solidFill>
                  <a:effectLst/>
                  <a:uLnTx/>
                  <a:uFillTx/>
                  <a:latin typeface="Calibri"/>
                  <a:ea typeface="+mn-ea"/>
                  <a:cs typeface="Times New Roman"/>
                </a:rPr>
                <a:t>&lt;Match, Action&gt;</a:t>
              </a:r>
            </a:p>
            <a:p>
              <a:pPr marL="112713" marR="0" lvl="0" indent="-112713" defTabSz="914400" eaLnBrk="1" fontAlgn="auto" latinLnBrk="0" hangingPunct="1">
                <a:lnSpc>
                  <a:spcPct val="100000"/>
                </a:lnSpc>
                <a:spcBef>
                  <a:spcPts val="0"/>
                </a:spcBef>
                <a:spcAft>
                  <a:spcPts val="0"/>
                </a:spcAft>
                <a:buClrTx/>
                <a:buSzTx/>
                <a:buFontTx/>
                <a:buAutoNum type="arabicPeriod" startAt="4"/>
                <a:tabLst/>
                <a:defRPr/>
              </a:pPr>
              <a:r>
                <a:rPr kumimoji="0" lang="en-US" sz="1000" b="0" i="0" u="none" strike="noStrike" kern="0" cap="none" spc="0" normalizeH="0" baseline="0" noProof="0" dirty="0">
                  <a:ln>
                    <a:noFill/>
                  </a:ln>
                  <a:solidFill>
                    <a:sysClr val="window" lastClr="FFFFFF"/>
                  </a:solidFill>
                  <a:effectLst/>
                  <a:uLnTx/>
                  <a:uFillTx/>
                  <a:latin typeface="Calibri"/>
                  <a:ea typeface="+mn-ea"/>
                  <a:cs typeface="Times New Roman"/>
                </a:rPr>
                <a:t>…</a:t>
              </a:r>
            </a:p>
            <a:p>
              <a:pPr marL="112713" marR="0" lvl="0" indent="-112713" defTabSz="914400" eaLnBrk="1" fontAlgn="auto" latinLnBrk="0" hangingPunct="1">
                <a:lnSpc>
                  <a:spcPct val="100000"/>
                </a:lnSpc>
                <a:spcBef>
                  <a:spcPts val="0"/>
                </a:spcBef>
                <a:spcAft>
                  <a:spcPts val="0"/>
                </a:spcAft>
                <a:buClrTx/>
                <a:buSzTx/>
                <a:buFontTx/>
                <a:buAutoNum type="arabicPeriod" startAt="4"/>
                <a:tabLst/>
                <a:defRPr/>
              </a:pPr>
              <a:r>
                <a:rPr kumimoji="0" lang="en-US" sz="1000" b="0" i="0" u="none" strike="noStrike" kern="0" cap="none" spc="0" normalizeH="0" baseline="0" noProof="0" dirty="0">
                  <a:ln>
                    <a:noFill/>
                  </a:ln>
                  <a:solidFill>
                    <a:sysClr val="window" lastClr="FFFFFF"/>
                  </a:solidFill>
                  <a:effectLst/>
                  <a:uLnTx/>
                  <a:uFillTx/>
                  <a:latin typeface="Calibri"/>
                  <a:ea typeface="+mn-ea"/>
                  <a:cs typeface="Times New Roman"/>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ysClr val="window" lastClr="FFFFFF"/>
                  </a:solidFill>
                  <a:effectLst/>
                  <a:uLnTx/>
                  <a:uFillTx/>
                  <a:latin typeface="Calibri"/>
                  <a:ea typeface="+mn-ea"/>
                  <a:cs typeface="Times New Roman"/>
                </a:rPr>
                <a:t>      </a:t>
              </a:r>
            </a:p>
          </p:txBody>
        </p:sp>
        <p:sp>
          <p:nvSpPr>
            <p:cNvPr id="232" name="Rounded Rectangle 231"/>
            <p:cNvSpPr/>
            <p:nvPr/>
          </p:nvSpPr>
          <p:spPr>
            <a:xfrm>
              <a:off x="3891066" y="5180062"/>
              <a:ext cx="1211182" cy="1291802"/>
            </a:xfrm>
            <a:prstGeom prst="roundRect">
              <a:avLst>
                <a:gd name="adj" fmla="val 5163"/>
              </a:avLst>
            </a:prstGeom>
            <a:solidFill>
              <a:sysClr val="windowText" lastClr="000000">
                <a:alpha val="73000"/>
              </a:sysClr>
            </a:solidFill>
            <a:ln w="12700" cap="flat" cmpd="sng" algn="ctr">
              <a:solidFill>
                <a:sysClr val="windowText" lastClr="000000"/>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anchor="ctr"/>
            <a:lstStyle/>
            <a:p>
              <a:pPr marL="112713" marR="0" lvl="0" indent="-112713" defTabSz="914400" eaLnBrk="1" fontAlgn="auto" latinLnBrk="0" hangingPunct="1">
                <a:lnSpc>
                  <a:spcPct val="100000"/>
                </a:lnSpc>
                <a:spcBef>
                  <a:spcPts val="0"/>
                </a:spcBef>
                <a:spcAft>
                  <a:spcPts val="0"/>
                </a:spcAft>
                <a:buClrTx/>
                <a:buSzTx/>
                <a:buFontTx/>
                <a:buAutoNum type="arabicPeriod"/>
                <a:tabLst/>
                <a:defRPr/>
              </a:pPr>
              <a:r>
                <a:rPr kumimoji="0" lang="en-US" sz="1000" b="0" i="0" u="none" strike="noStrike" kern="0" cap="none" spc="0" normalizeH="0" baseline="0" noProof="0" dirty="0">
                  <a:ln>
                    <a:noFill/>
                  </a:ln>
                  <a:solidFill>
                    <a:sysClr val="window" lastClr="FFFFFF"/>
                  </a:solidFill>
                  <a:effectLst/>
                  <a:uLnTx/>
                  <a:uFillTx/>
                  <a:latin typeface="Calibri"/>
                  <a:ea typeface="+mn-ea"/>
                  <a:cs typeface="Times New Roman"/>
                </a:rPr>
                <a:t>&lt;Match, Action&gt;</a:t>
              </a:r>
            </a:p>
            <a:p>
              <a:pPr marL="112713" marR="0" lvl="0" indent="-112713" defTabSz="914400" eaLnBrk="1" fontAlgn="auto" latinLnBrk="0" hangingPunct="1">
                <a:lnSpc>
                  <a:spcPct val="100000"/>
                </a:lnSpc>
                <a:spcBef>
                  <a:spcPts val="0"/>
                </a:spcBef>
                <a:spcAft>
                  <a:spcPts val="0"/>
                </a:spcAft>
                <a:buClrTx/>
                <a:buSzTx/>
                <a:buFontTx/>
                <a:buAutoNum type="arabicPeriod"/>
                <a:tabLst/>
                <a:defRPr/>
              </a:pPr>
              <a:r>
                <a:rPr kumimoji="0" lang="en-US" sz="1000" b="0" i="0" u="none" strike="noStrike" kern="0" cap="none" spc="0" normalizeH="0" baseline="0" noProof="0" dirty="0">
                  <a:ln>
                    <a:noFill/>
                  </a:ln>
                  <a:solidFill>
                    <a:sysClr val="window" lastClr="FFFFFF"/>
                  </a:solidFill>
                  <a:effectLst/>
                  <a:uLnTx/>
                  <a:uFillTx/>
                  <a:latin typeface="Calibri"/>
                  <a:ea typeface="+mn-ea"/>
                  <a:cs typeface="Times New Roman"/>
                </a:rPr>
                <a:t>&lt;Match, Action&gt;</a:t>
              </a:r>
            </a:p>
            <a:p>
              <a:pPr marL="112713" marR="0" lvl="0" indent="-112713" defTabSz="914400" eaLnBrk="1" fontAlgn="auto" latinLnBrk="0" hangingPunct="1">
                <a:lnSpc>
                  <a:spcPct val="100000"/>
                </a:lnSpc>
                <a:spcBef>
                  <a:spcPts val="0"/>
                </a:spcBef>
                <a:spcAft>
                  <a:spcPts val="0"/>
                </a:spcAft>
                <a:buClrTx/>
                <a:buSzTx/>
                <a:buFontTx/>
                <a:buAutoNum type="arabicPeriod"/>
                <a:tabLst/>
                <a:defRPr/>
              </a:pPr>
              <a:r>
                <a:rPr kumimoji="0" lang="en-US" sz="1000" b="0" i="0" u="none" strike="noStrike" kern="0" cap="none" spc="0" normalizeH="0" baseline="0" noProof="0" dirty="0">
                  <a:ln>
                    <a:noFill/>
                  </a:ln>
                  <a:solidFill>
                    <a:sysClr val="window" lastClr="FFFFFF"/>
                  </a:solidFill>
                  <a:effectLst/>
                  <a:uLnTx/>
                  <a:uFillTx/>
                  <a:latin typeface="Calibri"/>
                  <a:ea typeface="+mn-ea"/>
                  <a:cs typeface="Times New Roman"/>
                </a:rPr>
                <a:t>&lt;Match, Action&gt;</a:t>
              </a:r>
            </a:p>
            <a:p>
              <a:pPr marL="112713" marR="0" lvl="0" indent="-112713" defTabSz="914400" eaLnBrk="1" fontAlgn="auto" latinLnBrk="0" hangingPunct="1">
                <a:lnSpc>
                  <a:spcPct val="100000"/>
                </a:lnSpc>
                <a:spcBef>
                  <a:spcPts val="0"/>
                </a:spcBef>
                <a:spcAft>
                  <a:spcPts val="0"/>
                </a:spcAft>
                <a:buClrTx/>
                <a:buSzTx/>
                <a:buFontTx/>
                <a:buAutoNum type="arabicPeriod" startAt="4"/>
                <a:tabLst/>
                <a:defRPr/>
              </a:pPr>
              <a:r>
                <a:rPr kumimoji="0" lang="en-US" sz="1000" b="0" i="0" u="none" strike="noStrike" kern="0" cap="none" spc="0" normalizeH="0" baseline="0" noProof="0" dirty="0">
                  <a:ln>
                    <a:noFill/>
                  </a:ln>
                  <a:solidFill>
                    <a:sysClr val="window" lastClr="FFFFFF"/>
                  </a:solidFill>
                  <a:effectLst/>
                  <a:uLnTx/>
                  <a:uFillTx/>
                  <a:latin typeface="Calibri"/>
                  <a:ea typeface="+mn-ea"/>
                  <a:cs typeface="Times New Roman"/>
                </a:rPr>
                <a:t>&lt;Match, Action&gt;</a:t>
              </a:r>
            </a:p>
            <a:p>
              <a:pPr marL="112713" marR="0" lvl="0" indent="-112713" defTabSz="914400" eaLnBrk="1" fontAlgn="auto" latinLnBrk="0" hangingPunct="1">
                <a:lnSpc>
                  <a:spcPct val="100000"/>
                </a:lnSpc>
                <a:spcBef>
                  <a:spcPts val="0"/>
                </a:spcBef>
                <a:spcAft>
                  <a:spcPts val="0"/>
                </a:spcAft>
                <a:buClrTx/>
                <a:buSzTx/>
                <a:buFontTx/>
                <a:buAutoNum type="arabicPeriod" startAt="4"/>
                <a:tabLst/>
                <a:defRPr/>
              </a:pPr>
              <a:r>
                <a:rPr kumimoji="0" lang="en-US" sz="1000" b="0" i="0" u="none" strike="noStrike" kern="0" cap="none" spc="0" normalizeH="0" baseline="0" noProof="0" dirty="0">
                  <a:ln>
                    <a:noFill/>
                  </a:ln>
                  <a:solidFill>
                    <a:sysClr val="window" lastClr="FFFFFF"/>
                  </a:solidFill>
                  <a:effectLst/>
                  <a:uLnTx/>
                  <a:uFillTx/>
                  <a:latin typeface="Calibri"/>
                  <a:ea typeface="+mn-ea"/>
                  <a:cs typeface="Times New Roman"/>
                </a:rPr>
                <a:t>&lt;Match, Action&gt;</a:t>
              </a:r>
            </a:p>
            <a:p>
              <a:pPr marL="112713" marR="0" lvl="0" indent="-112713" defTabSz="914400" eaLnBrk="1" fontAlgn="auto" latinLnBrk="0" hangingPunct="1">
                <a:lnSpc>
                  <a:spcPct val="100000"/>
                </a:lnSpc>
                <a:spcBef>
                  <a:spcPts val="0"/>
                </a:spcBef>
                <a:spcAft>
                  <a:spcPts val="0"/>
                </a:spcAft>
                <a:buClrTx/>
                <a:buSzTx/>
                <a:buFontTx/>
                <a:buAutoNum type="arabicPeriod" startAt="4"/>
                <a:tabLst/>
                <a:defRPr/>
              </a:pPr>
              <a:r>
                <a:rPr kumimoji="0" lang="en-US" sz="1000" b="0" i="0" u="none" strike="noStrike" kern="0" cap="none" spc="0" normalizeH="0" baseline="0" noProof="0" dirty="0">
                  <a:ln>
                    <a:noFill/>
                  </a:ln>
                  <a:solidFill>
                    <a:sysClr val="window" lastClr="FFFFFF"/>
                  </a:solidFill>
                  <a:effectLst/>
                  <a:uLnTx/>
                  <a:uFillTx/>
                  <a:latin typeface="Calibri"/>
                  <a:ea typeface="+mn-ea"/>
                  <a:cs typeface="Times New Roman"/>
                </a:rPr>
                <a:t>…</a:t>
              </a:r>
            </a:p>
            <a:p>
              <a:pPr marL="112713" marR="0" lvl="0" indent="-112713" defTabSz="914400" eaLnBrk="1" fontAlgn="auto" latinLnBrk="0" hangingPunct="1">
                <a:lnSpc>
                  <a:spcPct val="100000"/>
                </a:lnSpc>
                <a:spcBef>
                  <a:spcPts val="0"/>
                </a:spcBef>
                <a:spcAft>
                  <a:spcPts val="0"/>
                </a:spcAft>
                <a:buClrTx/>
                <a:buSzTx/>
                <a:buFontTx/>
                <a:buAutoNum type="arabicPeriod" startAt="4"/>
                <a:tabLst/>
                <a:defRPr/>
              </a:pPr>
              <a:r>
                <a:rPr kumimoji="0" lang="en-US" sz="1000" b="0" i="0" u="none" strike="noStrike" kern="0" cap="none" spc="0" normalizeH="0" baseline="0" noProof="0" dirty="0">
                  <a:ln>
                    <a:noFill/>
                  </a:ln>
                  <a:solidFill>
                    <a:sysClr val="window" lastClr="FFFFFF"/>
                  </a:solidFill>
                  <a:effectLst/>
                  <a:uLnTx/>
                  <a:uFillTx/>
                  <a:latin typeface="Calibri"/>
                  <a:ea typeface="+mn-ea"/>
                  <a:cs typeface="Times New Roman"/>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ysClr val="window" lastClr="FFFFFF"/>
                  </a:solidFill>
                  <a:effectLst/>
                  <a:uLnTx/>
                  <a:uFillTx/>
                  <a:latin typeface="Calibri"/>
                  <a:ea typeface="+mn-ea"/>
                  <a:cs typeface="Times New Roman"/>
                </a:rPr>
                <a:t>      </a:t>
              </a:r>
            </a:p>
          </p:txBody>
        </p:sp>
        <p:sp>
          <p:nvSpPr>
            <p:cNvPr id="233" name="Rounded Rectangle 232"/>
            <p:cNvSpPr/>
            <p:nvPr/>
          </p:nvSpPr>
          <p:spPr>
            <a:xfrm>
              <a:off x="3989484" y="3621648"/>
              <a:ext cx="1211182" cy="1291802"/>
            </a:xfrm>
            <a:prstGeom prst="roundRect">
              <a:avLst>
                <a:gd name="adj" fmla="val 5163"/>
              </a:avLst>
            </a:prstGeom>
            <a:solidFill>
              <a:sysClr val="windowText" lastClr="000000">
                <a:alpha val="73000"/>
              </a:sysClr>
            </a:solidFill>
            <a:ln w="12700" cap="flat" cmpd="sng" algn="ctr">
              <a:solidFill>
                <a:sysClr val="windowText" lastClr="000000"/>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anchor="ctr"/>
            <a:lstStyle/>
            <a:p>
              <a:pPr marL="112713" marR="0" lvl="0" indent="-112713" defTabSz="914400" eaLnBrk="1" fontAlgn="auto" latinLnBrk="0" hangingPunct="1">
                <a:lnSpc>
                  <a:spcPct val="100000"/>
                </a:lnSpc>
                <a:spcBef>
                  <a:spcPts val="0"/>
                </a:spcBef>
                <a:spcAft>
                  <a:spcPts val="0"/>
                </a:spcAft>
                <a:buClrTx/>
                <a:buSzTx/>
                <a:buFontTx/>
                <a:buAutoNum type="arabicPeriod"/>
                <a:tabLst/>
                <a:defRPr/>
              </a:pPr>
              <a:r>
                <a:rPr kumimoji="0" lang="en-US" sz="1000" b="0" i="0" u="none" strike="noStrike" kern="0" cap="none" spc="0" normalizeH="0" baseline="0" noProof="0" dirty="0">
                  <a:ln>
                    <a:noFill/>
                  </a:ln>
                  <a:solidFill>
                    <a:sysClr val="window" lastClr="FFFFFF"/>
                  </a:solidFill>
                  <a:effectLst/>
                  <a:uLnTx/>
                  <a:uFillTx/>
                  <a:latin typeface="Calibri"/>
                  <a:ea typeface="+mn-ea"/>
                  <a:cs typeface="Times New Roman"/>
                </a:rPr>
                <a:t>&lt;Match, Action&gt;</a:t>
              </a:r>
            </a:p>
            <a:p>
              <a:pPr marL="112713" marR="0" lvl="0" indent="-112713" defTabSz="914400" eaLnBrk="1" fontAlgn="auto" latinLnBrk="0" hangingPunct="1">
                <a:lnSpc>
                  <a:spcPct val="100000"/>
                </a:lnSpc>
                <a:spcBef>
                  <a:spcPts val="0"/>
                </a:spcBef>
                <a:spcAft>
                  <a:spcPts val="0"/>
                </a:spcAft>
                <a:buClrTx/>
                <a:buSzTx/>
                <a:buFontTx/>
                <a:buAutoNum type="arabicPeriod"/>
                <a:tabLst/>
                <a:defRPr/>
              </a:pPr>
              <a:r>
                <a:rPr kumimoji="0" lang="en-US" sz="1000" b="0" i="0" u="none" strike="noStrike" kern="0" cap="none" spc="0" normalizeH="0" baseline="0" noProof="0" dirty="0">
                  <a:ln>
                    <a:noFill/>
                  </a:ln>
                  <a:solidFill>
                    <a:sysClr val="window" lastClr="FFFFFF"/>
                  </a:solidFill>
                  <a:effectLst/>
                  <a:uLnTx/>
                  <a:uFillTx/>
                  <a:latin typeface="Calibri"/>
                  <a:ea typeface="+mn-ea"/>
                  <a:cs typeface="Times New Roman"/>
                </a:rPr>
                <a:t>&lt;Match, Action&gt;</a:t>
              </a:r>
            </a:p>
            <a:p>
              <a:pPr marL="112713" marR="0" lvl="0" indent="-112713" defTabSz="914400" eaLnBrk="1" fontAlgn="auto" latinLnBrk="0" hangingPunct="1">
                <a:lnSpc>
                  <a:spcPct val="100000"/>
                </a:lnSpc>
                <a:spcBef>
                  <a:spcPts val="0"/>
                </a:spcBef>
                <a:spcAft>
                  <a:spcPts val="0"/>
                </a:spcAft>
                <a:buClrTx/>
                <a:buSzTx/>
                <a:buFontTx/>
                <a:buAutoNum type="arabicPeriod"/>
                <a:tabLst/>
                <a:defRPr/>
              </a:pPr>
              <a:r>
                <a:rPr kumimoji="0" lang="en-US" sz="1000" b="0" i="0" u="none" strike="noStrike" kern="0" cap="none" spc="0" normalizeH="0" baseline="0" noProof="0" dirty="0">
                  <a:ln>
                    <a:noFill/>
                  </a:ln>
                  <a:solidFill>
                    <a:sysClr val="window" lastClr="FFFFFF"/>
                  </a:solidFill>
                  <a:effectLst/>
                  <a:uLnTx/>
                  <a:uFillTx/>
                  <a:latin typeface="Calibri"/>
                  <a:ea typeface="+mn-ea"/>
                  <a:cs typeface="Times New Roman"/>
                </a:rPr>
                <a:t>&lt;Match, Action&gt;</a:t>
              </a:r>
            </a:p>
            <a:p>
              <a:pPr marL="112713" marR="0" lvl="0" indent="-112713" defTabSz="914400" eaLnBrk="1" fontAlgn="auto" latinLnBrk="0" hangingPunct="1">
                <a:lnSpc>
                  <a:spcPct val="100000"/>
                </a:lnSpc>
                <a:spcBef>
                  <a:spcPts val="0"/>
                </a:spcBef>
                <a:spcAft>
                  <a:spcPts val="0"/>
                </a:spcAft>
                <a:buClrTx/>
                <a:buSzTx/>
                <a:buFontTx/>
                <a:buAutoNum type="arabicPeriod" startAt="4"/>
                <a:tabLst/>
                <a:defRPr/>
              </a:pPr>
              <a:r>
                <a:rPr kumimoji="0" lang="en-US" sz="1000" b="0" i="0" u="none" strike="noStrike" kern="0" cap="none" spc="0" normalizeH="0" baseline="0" noProof="0" dirty="0">
                  <a:ln>
                    <a:noFill/>
                  </a:ln>
                  <a:solidFill>
                    <a:sysClr val="window" lastClr="FFFFFF"/>
                  </a:solidFill>
                  <a:effectLst/>
                  <a:uLnTx/>
                  <a:uFillTx/>
                  <a:latin typeface="Calibri"/>
                  <a:ea typeface="+mn-ea"/>
                  <a:cs typeface="Times New Roman"/>
                </a:rPr>
                <a:t>&lt;Match, Action&gt;</a:t>
              </a:r>
            </a:p>
            <a:p>
              <a:pPr marL="112713" marR="0" lvl="0" indent="-112713" defTabSz="914400" eaLnBrk="1" fontAlgn="auto" latinLnBrk="0" hangingPunct="1">
                <a:lnSpc>
                  <a:spcPct val="100000"/>
                </a:lnSpc>
                <a:spcBef>
                  <a:spcPts val="0"/>
                </a:spcBef>
                <a:spcAft>
                  <a:spcPts val="0"/>
                </a:spcAft>
                <a:buClrTx/>
                <a:buSzTx/>
                <a:buFontTx/>
                <a:buAutoNum type="arabicPeriod" startAt="4"/>
                <a:tabLst/>
                <a:defRPr/>
              </a:pPr>
              <a:r>
                <a:rPr kumimoji="0" lang="en-US" sz="1000" b="0" i="0" u="none" strike="noStrike" kern="0" cap="none" spc="0" normalizeH="0" baseline="0" noProof="0" dirty="0">
                  <a:ln>
                    <a:noFill/>
                  </a:ln>
                  <a:solidFill>
                    <a:sysClr val="window" lastClr="FFFFFF"/>
                  </a:solidFill>
                  <a:effectLst/>
                  <a:uLnTx/>
                  <a:uFillTx/>
                  <a:latin typeface="Calibri"/>
                  <a:ea typeface="+mn-ea"/>
                  <a:cs typeface="Times New Roman"/>
                </a:rPr>
                <a:t>&lt;Match, Action&gt;</a:t>
              </a:r>
            </a:p>
            <a:p>
              <a:pPr marL="112713" marR="0" lvl="0" indent="-112713" defTabSz="914400" eaLnBrk="1" fontAlgn="auto" latinLnBrk="0" hangingPunct="1">
                <a:lnSpc>
                  <a:spcPct val="100000"/>
                </a:lnSpc>
                <a:spcBef>
                  <a:spcPts val="0"/>
                </a:spcBef>
                <a:spcAft>
                  <a:spcPts val="0"/>
                </a:spcAft>
                <a:buClrTx/>
                <a:buSzTx/>
                <a:buFontTx/>
                <a:buAutoNum type="arabicPeriod" startAt="4"/>
                <a:tabLst/>
                <a:defRPr/>
              </a:pPr>
              <a:r>
                <a:rPr kumimoji="0" lang="en-US" sz="1000" b="0" i="0" u="none" strike="noStrike" kern="0" cap="none" spc="0" normalizeH="0" baseline="0" noProof="0" dirty="0">
                  <a:ln>
                    <a:noFill/>
                  </a:ln>
                  <a:solidFill>
                    <a:sysClr val="window" lastClr="FFFFFF"/>
                  </a:solidFill>
                  <a:effectLst/>
                  <a:uLnTx/>
                  <a:uFillTx/>
                  <a:latin typeface="Calibri"/>
                  <a:ea typeface="+mn-ea"/>
                  <a:cs typeface="Times New Roman"/>
                </a:rPr>
                <a:t>…</a:t>
              </a:r>
            </a:p>
            <a:p>
              <a:pPr marL="112713" marR="0" lvl="0" indent="-112713" defTabSz="914400" eaLnBrk="1" fontAlgn="auto" latinLnBrk="0" hangingPunct="1">
                <a:lnSpc>
                  <a:spcPct val="100000"/>
                </a:lnSpc>
                <a:spcBef>
                  <a:spcPts val="0"/>
                </a:spcBef>
                <a:spcAft>
                  <a:spcPts val="0"/>
                </a:spcAft>
                <a:buClrTx/>
                <a:buSzTx/>
                <a:buFontTx/>
                <a:buAutoNum type="arabicPeriod" startAt="4"/>
                <a:tabLst/>
                <a:defRPr/>
              </a:pPr>
              <a:r>
                <a:rPr kumimoji="0" lang="en-US" sz="1000" b="0" i="0" u="none" strike="noStrike" kern="0" cap="none" spc="0" normalizeH="0" baseline="0" noProof="0" dirty="0">
                  <a:ln>
                    <a:noFill/>
                  </a:ln>
                  <a:solidFill>
                    <a:sysClr val="window" lastClr="FFFFFF"/>
                  </a:solidFill>
                  <a:effectLst/>
                  <a:uLnTx/>
                  <a:uFillTx/>
                  <a:latin typeface="Calibri"/>
                  <a:ea typeface="+mn-ea"/>
                  <a:cs typeface="Times New Roman"/>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ysClr val="window" lastClr="FFFFFF"/>
                  </a:solidFill>
                  <a:effectLst/>
                  <a:uLnTx/>
                  <a:uFillTx/>
                  <a:latin typeface="Calibri"/>
                  <a:ea typeface="+mn-ea"/>
                  <a:cs typeface="Times New Roman"/>
                </a:rPr>
                <a:t>      </a:t>
              </a:r>
            </a:p>
          </p:txBody>
        </p:sp>
        <p:sp>
          <p:nvSpPr>
            <p:cNvPr id="234" name="Rounded Rectangle 233"/>
            <p:cNvSpPr/>
            <p:nvPr/>
          </p:nvSpPr>
          <p:spPr>
            <a:xfrm>
              <a:off x="538488" y="4562727"/>
              <a:ext cx="1211182" cy="1291802"/>
            </a:xfrm>
            <a:prstGeom prst="roundRect">
              <a:avLst>
                <a:gd name="adj" fmla="val 5163"/>
              </a:avLst>
            </a:prstGeom>
            <a:solidFill>
              <a:sysClr val="windowText" lastClr="000000">
                <a:alpha val="73000"/>
              </a:sysClr>
            </a:solidFill>
            <a:ln w="12700" cap="flat" cmpd="sng" algn="ctr">
              <a:solidFill>
                <a:sysClr val="windowText" lastClr="000000"/>
              </a:solidFill>
              <a:prstDash val="solid"/>
            </a:ln>
            <a:effectLst>
              <a:innerShdw blurRad="50800" dist="25400" dir="13500000">
                <a:srgbClr val="FFFFFF">
                  <a:alpha val="75000"/>
                </a:srgbClr>
              </a:innerShdw>
              <a:outerShdw blurRad="63500" dist="25400" dir="5400000" rotWithShape="0">
                <a:srgbClr val="808080">
                  <a:alpha val="75000"/>
                </a:srgbClr>
              </a:outerShdw>
            </a:effectLst>
          </p:spPr>
          <p:txBody>
            <a:bodyPr anchor="ctr"/>
            <a:lstStyle/>
            <a:p>
              <a:pPr marL="112713" marR="0" lvl="0" indent="-112713" defTabSz="914400" eaLnBrk="1" fontAlgn="auto" latinLnBrk="0" hangingPunct="1">
                <a:lnSpc>
                  <a:spcPct val="100000"/>
                </a:lnSpc>
                <a:spcBef>
                  <a:spcPts val="0"/>
                </a:spcBef>
                <a:spcAft>
                  <a:spcPts val="0"/>
                </a:spcAft>
                <a:buClrTx/>
                <a:buSzTx/>
                <a:buFontTx/>
                <a:buAutoNum type="arabicPeriod"/>
                <a:tabLst/>
                <a:defRPr/>
              </a:pPr>
              <a:r>
                <a:rPr kumimoji="0" lang="en-US" sz="1000" b="0" i="0" u="none" strike="noStrike" kern="0" cap="none" spc="0" normalizeH="0" baseline="0" noProof="0" dirty="0">
                  <a:ln>
                    <a:noFill/>
                  </a:ln>
                  <a:solidFill>
                    <a:sysClr val="window" lastClr="FFFFFF"/>
                  </a:solidFill>
                  <a:effectLst/>
                  <a:uLnTx/>
                  <a:uFillTx/>
                  <a:latin typeface="Calibri"/>
                  <a:ea typeface="+mn-ea"/>
                  <a:cs typeface="Times New Roman"/>
                </a:rPr>
                <a:t>&lt;Match, Action&gt;</a:t>
              </a:r>
            </a:p>
            <a:p>
              <a:pPr marL="112713" marR="0" lvl="0" indent="-112713" defTabSz="914400" eaLnBrk="1" fontAlgn="auto" latinLnBrk="0" hangingPunct="1">
                <a:lnSpc>
                  <a:spcPct val="100000"/>
                </a:lnSpc>
                <a:spcBef>
                  <a:spcPts val="0"/>
                </a:spcBef>
                <a:spcAft>
                  <a:spcPts val="0"/>
                </a:spcAft>
                <a:buClrTx/>
                <a:buSzTx/>
                <a:buFontTx/>
                <a:buAutoNum type="arabicPeriod"/>
                <a:tabLst/>
                <a:defRPr/>
              </a:pPr>
              <a:r>
                <a:rPr kumimoji="0" lang="en-US" sz="1000" b="0" i="0" u="none" strike="noStrike" kern="0" cap="none" spc="0" normalizeH="0" baseline="0" noProof="0" dirty="0">
                  <a:ln>
                    <a:noFill/>
                  </a:ln>
                  <a:solidFill>
                    <a:sysClr val="window" lastClr="FFFFFF"/>
                  </a:solidFill>
                  <a:effectLst/>
                  <a:uLnTx/>
                  <a:uFillTx/>
                  <a:latin typeface="Calibri"/>
                  <a:ea typeface="+mn-ea"/>
                  <a:cs typeface="Times New Roman"/>
                </a:rPr>
                <a:t>&lt;Match, Action&gt;</a:t>
              </a:r>
            </a:p>
            <a:p>
              <a:pPr marL="112713" marR="0" lvl="0" indent="-112713" defTabSz="914400" eaLnBrk="1" fontAlgn="auto" latinLnBrk="0" hangingPunct="1">
                <a:lnSpc>
                  <a:spcPct val="100000"/>
                </a:lnSpc>
                <a:spcBef>
                  <a:spcPts val="0"/>
                </a:spcBef>
                <a:spcAft>
                  <a:spcPts val="0"/>
                </a:spcAft>
                <a:buClrTx/>
                <a:buSzTx/>
                <a:buFontTx/>
                <a:buAutoNum type="arabicPeriod"/>
                <a:tabLst/>
                <a:defRPr/>
              </a:pPr>
              <a:r>
                <a:rPr kumimoji="0" lang="en-US" sz="1000" b="0" i="0" u="none" strike="noStrike" kern="0" cap="none" spc="0" normalizeH="0" baseline="0" noProof="0" dirty="0">
                  <a:ln>
                    <a:noFill/>
                  </a:ln>
                  <a:solidFill>
                    <a:sysClr val="window" lastClr="FFFFFF"/>
                  </a:solidFill>
                  <a:effectLst/>
                  <a:uLnTx/>
                  <a:uFillTx/>
                  <a:latin typeface="Calibri"/>
                  <a:ea typeface="+mn-ea"/>
                  <a:cs typeface="Times New Roman"/>
                </a:rPr>
                <a:t>&lt;Match, Action&gt;</a:t>
              </a:r>
            </a:p>
            <a:p>
              <a:pPr marL="112713" marR="0" lvl="0" indent="-112713" defTabSz="914400" eaLnBrk="1" fontAlgn="auto" latinLnBrk="0" hangingPunct="1">
                <a:lnSpc>
                  <a:spcPct val="100000"/>
                </a:lnSpc>
                <a:spcBef>
                  <a:spcPts val="0"/>
                </a:spcBef>
                <a:spcAft>
                  <a:spcPts val="0"/>
                </a:spcAft>
                <a:buClrTx/>
                <a:buSzTx/>
                <a:buFontTx/>
                <a:buAutoNum type="arabicPeriod" startAt="4"/>
                <a:tabLst/>
                <a:defRPr/>
              </a:pPr>
              <a:r>
                <a:rPr kumimoji="0" lang="en-US" sz="1000" b="0" i="0" u="none" strike="noStrike" kern="0" cap="none" spc="0" normalizeH="0" baseline="0" noProof="0" dirty="0">
                  <a:ln>
                    <a:noFill/>
                  </a:ln>
                  <a:solidFill>
                    <a:sysClr val="window" lastClr="FFFFFF"/>
                  </a:solidFill>
                  <a:effectLst/>
                  <a:uLnTx/>
                  <a:uFillTx/>
                  <a:latin typeface="Calibri"/>
                  <a:ea typeface="+mn-ea"/>
                  <a:cs typeface="Times New Roman"/>
                </a:rPr>
                <a:t>&lt;Match, Action&gt;</a:t>
              </a:r>
            </a:p>
            <a:p>
              <a:pPr marL="112713" marR="0" lvl="0" indent="-112713" defTabSz="914400" eaLnBrk="1" fontAlgn="auto" latinLnBrk="0" hangingPunct="1">
                <a:lnSpc>
                  <a:spcPct val="100000"/>
                </a:lnSpc>
                <a:spcBef>
                  <a:spcPts val="0"/>
                </a:spcBef>
                <a:spcAft>
                  <a:spcPts val="0"/>
                </a:spcAft>
                <a:buClrTx/>
                <a:buSzTx/>
                <a:buFontTx/>
                <a:buAutoNum type="arabicPeriod" startAt="4"/>
                <a:tabLst/>
                <a:defRPr/>
              </a:pPr>
              <a:r>
                <a:rPr kumimoji="0" lang="en-US" sz="1000" b="0" i="0" u="none" strike="noStrike" kern="0" cap="none" spc="0" normalizeH="0" baseline="0" noProof="0" dirty="0">
                  <a:ln>
                    <a:noFill/>
                  </a:ln>
                  <a:solidFill>
                    <a:sysClr val="window" lastClr="FFFFFF"/>
                  </a:solidFill>
                  <a:effectLst/>
                  <a:uLnTx/>
                  <a:uFillTx/>
                  <a:latin typeface="Calibri"/>
                  <a:ea typeface="+mn-ea"/>
                  <a:cs typeface="Times New Roman"/>
                </a:rPr>
                <a:t>&lt;Match, Action&gt;</a:t>
              </a:r>
            </a:p>
            <a:p>
              <a:pPr marL="112713" marR="0" lvl="0" indent="-112713" defTabSz="914400" eaLnBrk="1" fontAlgn="auto" latinLnBrk="0" hangingPunct="1">
                <a:lnSpc>
                  <a:spcPct val="100000"/>
                </a:lnSpc>
                <a:spcBef>
                  <a:spcPts val="0"/>
                </a:spcBef>
                <a:spcAft>
                  <a:spcPts val="0"/>
                </a:spcAft>
                <a:buClrTx/>
                <a:buSzTx/>
                <a:buFontTx/>
                <a:buAutoNum type="arabicPeriod" startAt="4"/>
                <a:tabLst/>
                <a:defRPr/>
              </a:pPr>
              <a:r>
                <a:rPr kumimoji="0" lang="en-US" sz="1000" b="0" i="0" u="none" strike="noStrike" kern="0" cap="none" spc="0" normalizeH="0" baseline="0" noProof="0" dirty="0">
                  <a:ln>
                    <a:noFill/>
                  </a:ln>
                  <a:solidFill>
                    <a:sysClr val="window" lastClr="FFFFFF"/>
                  </a:solidFill>
                  <a:effectLst/>
                  <a:uLnTx/>
                  <a:uFillTx/>
                  <a:latin typeface="Calibri"/>
                  <a:ea typeface="+mn-ea"/>
                  <a:cs typeface="Times New Roman"/>
                </a:rPr>
                <a:t>…</a:t>
              </a:r>
            </a:p>
            <a:p>
              <a:pPr marL="112713" marR="0" lvl="0" indent="-112713" defTabSz="914400" eaLnBrk="1" fontAlgn="auto" latinLnBrk="0" hangingPunct="1">
                <a:lnSpc>
                  <a:spcPct val="100000"/>
                </a:lnSpc>
                <a:spcBef>
                  <a:spcPts val="0"/>
                </a:spcBef>
                <a:spcAft>
                  <a:spcPts val="0"/>
                </a:spcAft>
                <a:buClrTx/>
                <a:buSzTx/>
                <a:buFontTx/>
                <a:buAutoNum type="arabicPeriod" startAt="4"/>
                <a:tabLst/>
                <a:defRPr/>
              </a:pPr>
              <a:r>
                <a:rPr kumimoji="0" lang="en-US" sz="1000" b="0" i="0" u="none" strike="noStrike" kern="0" cap="none" spc="0" normalizeH="0" baseline="0" noProof="0" dirty="0">
                  <a:ln>
                    <a:noFill/>
                  </a:ln>
                  <a:solidFill>
                    <a:sysClr val="window" lastClr="FFFFFF"/>
                  </a:solidFill>
                  <a:effectLst/>
                  <a:uLnTx/>
                  <a:uFillTx/>
                  <a:latin typeface="Calibri"/>
                  <a:ea typeface="+mn-ea"/>
                  <a:cs typeface="Times New Roman"/>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ysClr val="window" lastClr="FFFFFF"/>
                  </a:solidFill>
                  <a:effectLst/>
                  <a:uLnTx/>
                  <a:uFillTx/>
                  <a:latin typeface="Calibri"/>
                  <a:ea typeface="+mn-ea"/>
                  <a:cs typeface="Times New Roman"/>
                </a:rPr>
                <a:t>      </a:t>
              </a:r>
            </a:p>
          </p:txBody>
        </p:sp>
      </p:grpSp>
      <p:sp>
        <p:nvSpPr>
          <p:cNvPr id="235" name="Footer Placeholder 234"/>
          <p:cNvSpPr>
            <a:spLocks noGrp="1"/>
          </p:cNvSpPr>
          <p:nvPr>
            <p:ph type="ftr" sz="quarter" idx="11"/>
          </p:nvPr>
        </p:nvSpPr>
        <p:spPr/>
        <p:txBody>
          <a:bodyPr/>
          <a:lstStyle/>
          <a:p>
            <a:r>
              <a:rPr lang="en-US" smtClean="0"/>
              <a:t>Université catholique de Louvain</a:t>
            </a:r>
            <a:endParaRPr lang="en-GB" dirty="0"/>
          </a:p>
        </p:txBody>
      </p:sp>
      <p:sp>
        <p:nvSpPr>
          <p:cNvPr id="236" name="Slide Number Placeholder 235"/>
          <p:cNvSpPr>
            <a:spLocks noGrp="1"/>
          </p:cNvSpPr>
          <p:nvPr>
            <p:ph type="sldNum" sz="quarter" idx="10"/>
          </p:nvPr>
        </p:nvSpPr>
        <p:spPr/>
        <p:txBody>
          <a:bodyPr/>
          <a:lstStyle/>
          <a:p>
            <a:fld id="{83AAF25D-2282-4A01-B1B7-8122C6628E7D}" type="slidenum">
              <a:rPr lang="en-GB" smtClean="0"/>
              <a:pPr/>
              <a:t>40</a:t>
            </a:fld>
            <a:endParaRPr lang="en-GB"/>
          </a:p>
        </p:txBody>
      </p:sp>
    </p:spTree>
    <p:extLst>
      <p:ext uri="{BB962C8B-B14F-4D97-AF65-F5344CB8AC3E}">
        <p14:creationId xmlns:p14="http://schemas.microsoft.com/office/powerpoint/2010/main" val="22157652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211"/>
                                        </p:tgtEl>
                                        <p:attrNameLst>
                                          <p:attrName>style.visibility</p:attrName>
                                        </p:attrNameLst>
                                      </p:cBhvr>
                                      <p:to>
                                        <p:strVal val="visible"/>
                                      </p:to>
                                    </p:set>
                                    <p:animEffect transition="in" filter="wipe(up)">
                                      <p:cBhvr>
                                        <p:cTn id="11" dur="500"/>
                                        <p:tgtEl>
                                          <p:spTgt spid="211"/>
                                        </p:tgtEl>
                                      </p:cBhvr>
                                    </p:animEffect>
                                  </p:childTnLst>
                                </p:cTn>
                              </p:par>
                              <p:par>
                                <p:cTn id="12" presetID="22" presetClass="entr" presetSubtype="1" fill="hold" nodeType="withEffect">
                                  <p:stCondLst>
                                    <p:cond delay="0"/>
                                  </p:stCondLst>
                                  <p:childTnLst>
                                    <p:set>
                                      <p:cBhvr>
                                        <p:cTn id="13" dur="1" fill="hold">
                                          <p:stCondLst>
                                            <p:cond delay="0"/>
                                          </p:stCondLst>
                                        </p:cTn>
                                        <p:tgtEl>
                                          <p:spTgt spid="216"/>
                                        </p:tgtEl>
                                        <p:attrNameLst>
                                          <p:attrName>style.visibility</p:attrName>
                                        </p:attrNameLst>
                                      </p:cBhvr>
                                      <p:to>
                                        <p:strVal val="visible"/>
                                      </p:to>
                                    </p:set>
                                    <p:animEffect transition="in" filter="wipe(up)">
                                      <p:cBhvr>
                                        <p:cTn id="14" dur="500"/>
                                        <p:tgtEl>
                                          <p:spTgt spid="216"/>
                                        </p:tgtEl>
                                      </p:cBhvr>
                                    </p:animEffect>
                                  </p:childTnLst>
                                </p:cTn>
                              </p:par>
                              <p:par>
                                <p:cTn id="15" presetID="22" presetClass="entr" presetSubtype="1" fill="hold" nodeType="withEffect">
                                  <p:stCondLst>
                                    <p:cond delay="0"/>
                                  </p:stCondLst>
                                  <p:childTnLst>
                                    <p:set>
                                      <p:cBhvr>
                                        <p:cTn id="16" dur="1" fill="hold">
                                          <p:stCondLst>
                                            <p:cond delay="0"/>
                                          </p:stCondLst>
                                        </p:cTn>
                                        <p:tgtEl>
                                          <p:spTgt spid="214"/>
                                        </p:tgtEl>
                                        <p:attrNameLst>
                                          <p:attrName>style.visibility</p:attrName>
                                        </p:attrNameLst>
                                      </p:cBhvr>
                                      <p:to>
                                        <p:strVal val="visible"/>
                                      </p:to>
                                    </p:set>
                                    <p:animEffect transition="in" filter="wipe(up)">
                                      <p:cBhvr>
                                        <p:cTn id="17" dur="500"/>
                                        <p:tgtEl>
                                          <p:spTgt spid="214"/>
                                        </p:tgtEl>
                                      </p:cBhvr>
                                    </p:animEffect>
                                  </p:childTnLst>
                                </p:cTn>
                              </p:par>
                              <p:par>
                                <p:cTn id="18" presetID="22" presetClass="entr" presetSubtype="1" fill="hold" nodeType="withEffect">
                                  <p:stCondLst>
                                    <p:cond delay="0"/>
                                  </p:stCondLst>
                                  <p:childTnLst>
                                    <p:set>
                                      <p:cBhvr>
                                        <p:cTn id="19" dur="1" fill="hold">
                                          <p:stCondLst>
                                            <p:cond delay="0"/>
                                          </p:stCondLst>
                                        </p:cTn>
                                        <p:tgtEl>
                                          <p:spTgt spid="212"/>
                                        </p:tgtEl>
                                        <p:attrNameLst>
                                          <p:attrName>style.visibility</p:attrName>
                                        </p:attrNameLst>
                                      </p:cBhvr>
                                      <p:to>
                                        <p:strVal val="visible"/>
                                      </p:to>
                                    </p:set>
                                    <p:animEffect transition="in" filter="wipe(up)">
                                      <p:cBhvr>
                                        <p:cTn id="20" dur="500"/>
                                        <p:tgtEl>
                                          <p:spTgt spid="212"/>
                                        </p:tgtEl>
                                      </p:cBhvr>
                                    </p:animEffect>
                                  </p:childTnLst>
                                </p:cTn>
                              </p:par>
                              <p:par>
                                <p:cTn id="21" presetID="22" presetClass="entr" presetSubtype="1" fill="hold" nodeType="withEffect">
                                  <p:stCondLst>
                                    <p:cond delay="0"/>
                                  </p:stCondLst>
                                  <p:childTnLst>
                                    <p:set>
                                      <p:cBhvr>
                                        <p:cTn id="22" dur="1" fill="hold">
                                          <p:stCondLst>
                                            <p:cond delay="0"/>
                                          </p:stCondLst>
                                        </p:cTn>
                                        <p:tgtEl>
                                          <p:spTgt spid="213"/>
                                        </p:tgtEl>
                                        <p:attrNameLst>
                                          <p:attrName>style.visibility</p:attrName>
                                        </p:attrNameLst>
                                      </p:cBhvr>
                                      <p:to>
                                        <p:strVal val="visible"/>
                                      </p:to>
                                    </p:set>
                                    <p:animEffect transition="in" filter="wipe(up)">
                                      <p:cBhvr>
                                        <p:cTn id="23" dur="500"/>
                                        <p:tgtEl>
                                          <p:spTgt spid="2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29"/>
                                        </p:tgtEl>
                                        <p:attrNameLst>
                                          <p:attrName>style.visibility</p:attrName>
                                        </p:attrNameLst>
                                      </p:cBhvr>
                                      <p:to>
                                        <p:strVal val="visible"/>
                                      </p:to>
                                    </p:set>
                                    <p:animEffect transition="in" filter="fade">
                                      <p:cBhvr>
                                        <p:cTn id="28" dur="5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problem does SDN solve?</a:t>
            </a:r>
            <a:endParaRPr lang="en-US" dirty="0"/>
          </a:p>
        </p:txBody>
      </p:sp>
      <p:sp>
        <p:nvSpPr>
          <p:cNvPr id="3" name="Content Placeholder 2"/>
          <p:cNvSpPr>
            <a:spLocks noGrp="1"/>
          </p:cNvSpPr>
          <p:nvPr>
            <p:ph idx="1"/>
          </p:nvPr>
        </p:nvSpPr>
        <p:spPr/>
        <p:txBody>
          <a:bodyPr/>
          <a:lstStyle/>
          <a:p>
            <a:r>
              <a:rPr lang="en-US" dirty="0" smtClean="0"/>
              <a:t>Great tool to enable innovation in network control</a:t>
            </a:r>
          </a:p>
          <a:p>
            <a:r>
              <a:rPr lang="en-US" dirty="0" smtClean="0"/>
              <a:t>Platform to help solve longstanding problems in managing networks and deploying new functionality</a:t>
            </a:r>
            <a:endParaRPr lang="en-US" dirty="0"/>
          </a:p>
        </p:txBody>
      </p:sp>
      <p:sp>
        <p:nvSpPr>
          <p:cNvPr id="7" name="Footer Placeholder 6"/>
          <p:cNvSpPr>
            <a:spLocks noGrp="1"/>
          </p:cNvSpPr>
          <p:nvPr>
            <p:ph type="ftr" sz="quarter" idx="11"/>
          </p:nvPr>
        </p:nvSpPr>
        <p:spPr/>
        <p:txBody>
          <a:bodyPr/>
          <a:lstStyle/>
          <a:p>
            <a:r>
              <a:rPr lang="en-US" smtClean="0"/>
              <a:t>Université catholique de Louvain</a:t>
            </a:r>
            <a:endParaRPr lang="en-GB" dirty="0"/>
          </a:p>
        </p:txBody>
      </p:sp>
      <p:sp>
        <p:nvSpPr>
          <p:cNvPr id="8" name="Slide Number Placeholder 7"/>
          <p:cNvSpPr>
            <a:spLocks noGrp="1"/>
          </p:cNvSpPr>
          <p:nvPr>
            <p:ph type="sldNum" sz="quarter" idx="10"/>
          </p:nvPr>
        </p:nvSpPr>
        <p:spPr/>
        <p:txBody>
          <a:bodyPr/>
          <a:lstStyle/>
          <a:p>
            <a:fld id="{103F590D-1EE3-4679-BAB2-47D8C4772F51}" type="slidenum">
              <a:rPr lang="en-GB" smtClean="0"/>
              <a:pPr/>
              <a:t>41</a:t>
            </a:fld>
            <a:endParaRPr lang="en-GB"/>
          </a:p>
        </p:txBody>
      </p:sp>
    </p:spTree>
    <p:extLst>
      <p:ext uri="{BB962C8B-B14F-4D97-AF65-F5344CB8AC3E}">
        <p14:creationId xmlns:p14="http://schemas.microsoft.com/office/powerpoint/2010/main" val="745148645"/>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SDN applications</a:t>
            </a:r>
            <a:endParaRPr lang="en-US" dirty="0"/>
          </a:p>
        </p:txBody>
      </p:sp>
      <p:sp>
        <p:nvSpPr>
          <p:cNvPr id="3" name="Content Placeholder 2"/>
          <p:cNvSpPr>
            <a:spLocks noGrp="1"/>
          </p:cNvSpPr>
          <p:nvPr>
            <p:ph idx="1"/>
          </p:nvPr>
        </p:nvSpPr>
        <p:spPr/>
        <p:txBody>
          <a:bodyPr>
            <a:normAutofit/>
          </a:bodyPr>
          <a:lstStyle/>
          <a:p>
            <a:r>
              <a:rPr lang="en-US" dirty="0" smtClean="0"/>
              <a:t>Network management</a:t>
            </a:r>
          </a:p>
          <a:p>
            <a:pPr lvl="1"/>
            <a:r>
              <a:rPr lang="en-US" dirty="0" smtClean="0"/>
              <a:t>Enterprise access, </a:t>
            </a:r>
            <a:r>
              <a:rPr lang="en-US" dirty="0" err="1" smtClean="0"/>
              <a:t>middleboxes</a:t>
            </a:r>
            <a:r>
              <a:rPr lang="en-US" dirty="0" smtClean="0"/>
              <a:t> </a:t>
            </a:r>
            <a:r>
              <a:rPr lang="en-US" dirty="0" err="1" smtClean="0"/>
              <a:t>waypointing</a:t>
            </a:r>
            <a:endParaRPr lang="en-US" dirty="0" smtClean="0"/>
          </a:p>
          <a:p>
            <a:r>
              <a:rPr lang="en-US" dirty="0" smtClean="0"/>
              <a:t>Monitoring and measurement</a:t>
            </a:r>
          </a:p>
          <a:p>
            <a:r>
              <a:rPr lang="en-US" dirty="0" smtClean="0"/>
              <a:t>Network virtualization</a:t>
            </a:r>
          </a:p>
          <a:p>
            <a:r>
              <a:rPr lang="en-US" dirty="0" smtClean="0"/>
              <a:t>User mobility and VM migration</a:t>
            </a:r>
          </a:p>
          <a:p>
            <a:r>
              <a:rPr lang="en-US" dirty="0" smtClean="0"/>
              <a:t>Server load balancing</a:t>
            </a:r>
          </a:p>
          <a:p>
            <a:r>
              <a:rPr lang="en-US" dirty="0" smtClean="0"/>
              <a:t>Traffic engineering</a:t>
            </a:r>
          </a:p>
          <a:p>
            <a:pPr lvl="1"/>
            <a:r>
              <a:rPr lang="en-US" dirty="0" smtClean="0"/>
              <a:t>Energy efficiency, high WAN utilization</a:t>
            </a:r>
          </a:p>
          <a:p>
            <a:r>
              <a:rPr lang="en-US" dirty="0" smtClean="0"/>
              <a:t>Exposing an API to host applications</a:t>
            </a:r>
            <a:endParaRPr lang="en-US" dirty="0"/>
          </a:p>
        </p:txBody>
      </p:sp>
      <p:sp>
        <p:nvSpPr>
          <p:cNvPr id="7" name="Footer Placeholder 6"/>
          <p:cNvSpPr>
            <a:spLocks noGrp="1"/>
          </p:cNvSpPr>
          <p:nvPr>
            <p:ph type="ftr" sz="quarter" idx="11"/>
          </p:nvPr>
        </p:nvSpPr>
        <p:spPr/>
        <p:txBody>
          <a:bodyPr/>
          <a:lstStyle/>
          <a:p>
            <a:r>
              <a:rPr lang="en-US" smtClean="0"/>
              <a:t>Université catholique de Louvain</a:t>
            </a:r>
            <a:endParaRPr lang="en-GB" dirty="0"/>
          </a:p>
        </p:txBody>
      </p:sp>
      <p:sp>
        <p:nvSpPr>
          <p:cNvPr id="8" name="Slide Number Placeholder 7"/>
          <p:cNvSpPr>
            <a:spLocks noGrp="1"/>
          </p:cNvSpPr>
          <p:nvPr>
            <p:ph type="sldNum" sz="quarter" idx="10"/>
          </p:nvPr>
        </p:nvSpPr>
        <p:spPr/>
        <p:txBody>
          <a:bodyPr/>
          <a:lstStyle/>
          <a:p>
            <a:fld id="{103F590D-1EE3-4679-BAB2-47D8C4772F51}" type="slidenum">
              <a:rPr lang="en-GB" smtClean="0"/>
              <a:pPr/>
              <a:t>42</a:t>
            </a:fld>
            <a:endParaRPr lang="en-GB"/>
          </a:p>
        </p:txBody>
      </p:sp>
    </p:spTree>
    <p:extLst>
      <p:ext uri="{BB962C8B-B14F-4D97-AF65-F5344CB8AC3E}">
        <p14:creationId xmlns:p14="http://schemas.microsoft.com/office/powerpoint/2010/main" val="945956896"/>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OpenFlow</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is a protocol for remotely controlling the forwarding table of a switch or router</a:t>
            </a:r>
          </a:p>
          <a:p>
            <a:r>
              <a:rPr lang="en-US" dirty="0" smtClean="0"/>
              <a:t>is one element of SDN</a:t>
            </a:r>
          </a:p>
        </p:txBody>
      </p:sp>
      <p:sp>
        <p:nvSpPr>
          <p:cNvPr id="7" name="Footer Placeholder 6"/>
          <p:cNvSpPr>
            <a:spLocks noGrp="1"/>
          </p:cNvSpPr>
          <p:nvPr>
            <p:ph type="ftr" sz="quarter" idx="11"/>
          </p:nvPr>
        </p:nvSpPr>
        <p:spPr/>
        <p:txBody>
          <a:bodyPr/>
          <a:lstStyle/>
          <a:p>
            <a:r>
              <a:rPr lang="en-US" smtClean="0"/>
              <a:t>Université catholique de Louvain</a:t>
            </a:r>
            <a:endParaRPr lang="en-GB" dirty="0"/>
          </a:p>
        </p:txBody>
      </p:sp>
      <p:sp>
        <p:nvSpPr>
          <p:cNvPr id="8" name="Slide Number Placeholder 7"/>
          <p:cNvSpPr>
            <a:spLocks noGrp="1"/>
          </p:cNvSpPr>
          <p:nvPr>
            <p:ph type="sldNum" sz="quarter" idx="10"/>
          </p:nvPr>
        </p:nvSpPr>
        <p:spPr/>
        <p:txBody>
          <a:bodyPr/>
          <a:lstStyle/>
          <a:p>
            <a:fld id="{103F590D-1EE3-4679-BAB2-47D8C4772F51}" type="slidenum">
              <a:rPr lang="en-GB" smtClean="0"/>
              <a:pPr/>
              <a:t>43</a:t>
            </a:fld>
            <a:endParaRPr lang="en-GB"/>
          </a:p>
        </p:txBody>
      </p:sp>
    </p:spTree>
    <p:extLst>
      <p:ext uri="{BB962C8B-B14F-4D97-AF65-F5344CB8AC3E}">
        <p14:creationId xmlns:p14="http://schemas.microsoft.com/office/powerpoint/2010/main" val="2082015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OpenFlow</a:t>
            </a:r>
            <a:r>
              <a:rPr lang="en-US" dirty="0" smtClean="0"/>
              <a:t> Protocol</a:t>
            </a:r>
            <a:endParaRPr lang="en-US" dirty="0"/>
          </a:p>
        </p:txBody>
      </p:sp>
      <p:sp>
        <p:nvSpPr>
          <p:cNvPr id="3" name="Content Placeholder 2"/>
          <p:cNvSpPr>
            <a:spLocks noGrp="1"/>
          </p:cNvSpPr>
          <p:nvPr>
            <p:ph idx="1"/>
          </p:nvPr>
        </p:nvSpPr>
        <p:spPr/>
        <p:txBody>
          <a:bodyPr/>
          <a:lstStyle/>
          <a:p>
            <a:r>
              <a:rPr lang="en-US" dirty="0" smtClean="0"/>
              <a:t>Message between controller and switches</a:t>
            </a:r>
          </a:p>
          <a:p>
            <a:pPr lvl="1"/>
            <a:r>
              <a:rPr lang="en-US" dirty="0" smtClean="0"/>
              <a:t>Synchronous </a:t>
            </a:r>
          </a:p>
          <a:p>
            <a:pPr lvl="2"/>
            <a:r>
              <a:rPr lang="en-US" dirty="0" smtClean="0"/>
              <a:t>Stats, Flow-mods</a:t>
            </a:r>
          </a:p>
          <a:p>
            <a:pPr lvl="1"/>
            <a:r>
              <a:rPr lang="en-US" dirty="0" smtClean="0"/>
              <a:t>Asynchronous </a:t>
            </a:r>
          </a:p>
          <a:p>
            <a:pPr lvl="2"/>
            <a:r>
              <a:rPr lang="en-US" dirty="0" smtClean="0"/>
              <a:t>Packet-in</a:t>
            </a:r>
          </a:p>
          <a:p>
            <a:r>
              <a:rPr lang="en-US" dirty="0" smtClean="0"/>
              <a:t>Abstract hardware details</a:t>
            </a:r>
          </a:p>
          <a:p>
            <a:r>
              <a:rPr lang="en-US" dirty="0" smtClean="0"/>
              <a:t>Allows direct control over forwarding table</a:t>
            </a:r>
            <a:endParaRPr lang="en-US" dirty="0"/>
          </a:p>
        </p:txBody>
      </p:sp>
      <p:grpSp>
        <p:nvGrpSpPr>
          <p:cNvPr id="18" name="Group 17"/>
          <p:cNvGrpSpPr/>
          <p:nvPr/>
        </p:nvGrpSpPr>
        <p:grpSpPr>
          <a:xfrm>
            <a:off x="2742449" y="5280783"/>
            <a:ext cx="3354554" cy="1273071"/>
            <a:chOff x="2659827" y="1707963"/>
            <a:chExt cx="3354554" cy="1273070"/>
          </a:xfrm>
        </p:grpSpPr>
        <p:sp>
          <p:nvSpPr>
            <p:cNvPr id="19" name="Rectangle 18"/>
            <p:cNvSpPr/>
            <p:nvPr/>
          </p:nvSpPr>
          <p:spPr>
            <a:xfrm>
              <a:off x="2667000" y="2135654"/>
              <a:ext cx="2032056" cy="413580"/>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10.2.3.4:10.2.3.3</a:t>
              </a: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20" name="Rectangle 19"/>
            <p:cNvSpPr/>
            <p:nvPr/>
          </p:nvSpPr>
          <p:spPr>
            <a:xfrm>
              <a:off x="4706923" y="2137708"/>
              <a:ext cx="1300032" cy="413580"/>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ysClr val="window" lastClr="FFFFFF"/>
                  </a:solidFill>
                  <a:effectLst/>
                  <a:uLnTx/>
                  <a:uFillTx/>
                  <a:latin typeface="Calibri"/>
                  <a:ea typeface="+mn-ea"/>
                  <a:cs typeface="+mn-cs"/>
                </a:rPr>
                <a:t>Fwd</a:t>
              </a: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 Port 1</a:t>
              </a: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21" name="Rectangle 20"/>
            <p:cNvSpPr/>
            <p:nvPr/>
          </p:nvSpPr>
          <p:spPr>
            <a:xfrm>
              <a:off x="2659827" y="2565399"/>
              <a:ext cx="2054521" cy="413580"/>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A2:e3:f1:ba:ea:23:*</a:t>
              </a: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22" name="Rectangle 21"/>
            <p:cNvSpPr/>
            <p:nvPr/>
          </p:nvSpPr>
          <p:spPr>
            <a:xfrm>
              <a:off x="4714349" y="2567453"/>
              <a:ext cx="1300032" cy="413580"/>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Drop</a:t>
              </a: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23" name="Rectangle 22"/>
            <p:cNvSpPr/>
            <p:nvPr/>
          </p:nvSpPr>
          <p:spPr>
            <a:xfrm>
              <a:off x="2667000" y="1707963"/>
              <a:ext cx="2032056" cy="413580"/>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Match</a:t>
              </a: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24" name="Rectangle 23"/>
            <p:cNvSpPr/>
            <p:nvPr/>
          </p:nvSpPr>
          <p:spPr>
            <a:xfrm>
              <a:off x="4706923" y="1710017"/>
              <a:ext cx="1300032" cy="413580"/>
            </a:xfrm>
            <a:prstGeom prst="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Action</a:t>
              </a: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grpSp>
      <p:sp>
        <p:nvSpPr>
          <p:cNvPr id="25" name="Footer Placeholder 24"/>
          <p:cNvSpPr>
            <a:spLocks noGrp="1"/>
          </p:cNvSpPr>
          <p:nvPr>
            <p:ph type="ftr" sz="quarter" idx="11"/>
          </p:nvPr>
        </p:nvSpPr>
        <p:spPr/>
        <p:txBody>
          <a:bodyPr/>
          <a:lstStyle/>
          <a:p>
            <a:r>
              <a:rPr lang="en-US" smtClean="0"/>
              <a:t>Université catholique de Louvain</a:t>
            </a:r>
            <a:endParaRPr lang="en-GB" dirty="0"/>
          </a:p>
        </p:txBody>
      </p:sp>
      <p:sp>
        <p:nvSpPr>
          <p:cNvPr id="26" name="Slide Number Placeholder 25"/>
          <p:cNvSpPr>
            <a:spLocks noGrp="1"/>
          </p:cNvSpPr>
          <p:nvPr>
            <p:ph type="sldNum" sz="quarter" idx="10"/>
          </p:nvPr>
        </p:nvSpPr>
        <p:spPr/>
        <p:txBody>
          <a:bodyPr/>
          <a:lstStyle/>
          <a:p>
            <a:fld id="{103F590D-1EE3-4679-BAB2-47D8C4772F51}" type="slidenum">
              <a:rPr lang="en-GB" smtClean="0"/>
              <a:pPr/>
              <a:t>44</a:t>
            </a:fld>
            <a:endParaRPr lang="en-GB"/>
          </a:p>
        </p:txBody>
      </p:sp>
    </p:spTree>
    <p:extLst>
      <p:ext uri="{BB962C8B-B14F-4D97-AF65-F5344CB8AC3E}">
        <p14:creationId xmlns:p14="http://schemas.microsoft.com/office/powerpoint/2010/main" val="15827063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AutoShape 1"/>
          <p:cNvSpPr>
            <a:spLocks/>
          </p:cNvSpPr>
          <p:nvPr/>
        </p:nvSpPr>
        <p:spPr bwMode="auto">
          <a:xfrm>
            <a:off x="874713" y="3000375"/>
            <a:ext cx="7385050" cy="3027363"/>
          </a:xfrm>
          <a:prstGeom prst="roundRect">
            <a:avLst>
              <a:gd name="adj" fmla="val 6486"/>
            </a:avLst>
          </a:prstGeom>
          <a:solidFill>
            <a:srgbClr val="7F7F7F"/>
          </a:solidFill>
          <a:ln w="25400">
            <a:noFill/>
            <a:miter lim="800000"/>
            <a:headEnd/>
            <a:tailEnd/>
          </a:ln>
        </p:spPr>
        <p:txBody>
          <a:bodyPr lIns="0" tIns="0" rIns="0" bIns="0">
            <a:prstTxWarp prst="textNoShape">
              <a:avLst/>
            </a:prstTxWarp>
          </a:bodyPr>
          <a:lstStyle/>
          <a:p>
            <a:endParaRPr lang="en-US">
              <a:latin typeface="Calibri" charset="0"/>
            </a:endParaRPr>
          </a:p>
        </p:txBody>
      </p:sp>
      <p:pic>
        <p:nvPicPr>
          <p:cNvPr id="44034" name="Picture 2"/>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160463" y="4811713"/>
            <a:ext cx="3275012" cy="438150"/>
          </a:xfrm>
          <a:prstGeom prst="rect">
            <a:avLst/>
          </a:prstGeom>
          <a:noFill/>
          <a:ln w="12700">
            <a:noFill/>
            <a:miter lim="800000"/>
            <a:headEnd/>
            <a:tailEnd/>
          </a:ln>
        </p:spPr>
      </p:pic>
      <p:sp>
        <p:nvSpPr>
          <p:cNvPr id="48131" name="Rectangle 3"/>
          <p:cNvSpPr>
            <a:spLocks/>
          </p:cNvSpPr>
          <p:nvPr/>
        </p:nvSpPr>
        <p:spPr bwMode="auto">
          <a:xfrm>
            <a:off x="1162050" y="3152775"/>
            <a:ext cx="3695700" cy="685800"/>
          </a:xfrm>
          <a:prstGeom prst="rect">
            <a:avLst/>
          </a:prstGeom>
          <a:noFill/>
          <a:ln w="12700">
            <a:noFill/>
            <a:miter lim="800000"/>
            <a:headEnd/>
            <a:tailEnd/>
          </a:ln>
          <a:effectLst>
            <a:outerShdw blurRad="63500" dist="25399" dir="3600114" algn="ctr" rotWithShape="0">
              <a:srgbClr val="000000">
                <a:alpha val="64998"/>
              </a:srgbClr>
            </a:outerShdw>
          </a:effectLst>
        </p:spPr>
        <p:txBody>
          <a:bodyPr wrap="none" lIns="0" tIns="0" rIns="0" bIns="0" anchor="ctr">
            <a:prstTxWarp prst="textNoShape">
              <a:avLst/>
            </a:prstTxWarp>
            <a:spAutoFit/>
          </a:bodyPr>
          <a:lstStyle/>
          <a:p>
            <a:pPr fontAlgn="auto">
              <a:spcBef>
                <a:spcPts val="0"/>
              </a:spcBef>
              <a:spcAft>
                <a:spcPts val="0"/>
              </a:spcAft>
              <a:defRPr/>
            </a:pPr>
            <a:r>
              <a:rPr lang="en-US" sz="4500" dirty="0">
                <a:solidFill>
                  <a:srgbClr val="FFFFFF"/>
                </a:solidFill>
                <a:latin typeface="+mn-lt"/>
                <a:ea typeface="Gill Sans" charset="0"/>
                <a:cs typeface="Gill Sans" charset="0"/>
              </a:rPr>
              <a:t>Ethernet Switch</a:t>
            </a:r>
          </a:p>
        </p:txBody>
      </p:sp>
      <p:pic>
        <p:nvPicPr>
          <p:cNvPr id="44036" name="Picture 4"/>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1160463" y="5251450"/>
            <a:ext cx="3278187" cy="438150"/>
          </a:xfrm>
          <a:prstGeom prst="rect">
            <a:avLst/>
          </a:prstGeom>
          <a:noFill/>
          <a:ln w="12700">
            <a:noFill/>
            <a:miter lim="800000"/>
            <a:headEnd/>
            <a:tailEnd/>
          </a:ln>
        </p:spPr>
      </p:pic>
      <p:pic>
        <p:nvPicPr>
          <p:cNvPr id="44037" name="Picture 5"/>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4660900" y="4811713"/>
            <a:ext cx="3275013" cy="438150"/>
          </a:xfrm>
          <a:prstGeom prst="rect">
            <a:avLst/>
          </a:prstGeom>
          <a:noFill/>
          <a:ln w="12700">
            <a:noFill/>
            <a:miter lim="800000"/>
            <a:headEnd/>
            <a:tailEnd/>
          </a:ln>
        </p:spPr>
      </p:pic>
      <p:pic>
        <p:nvPicPr>
          <p:cNvPr id="44038" name="Picture 6"/>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4660900" y="5251450"/>
            <a:ext cx="3278188" cy="438150"/>
          </a:xfrm>
          <a:prstGeom prst="rect">
            <a:avLst/>
          </a:prstGeom>
          <a:noFill/>
          <a:ln w="12700">
            <a:noFill/>
            <a:miter lim="800000"/>
            <a:headEnd/>
            <a:tailEnd/>
          </a:ln>
        </p:spPr>
      </p:pic>
      <p:pic>
        <p:nvPicPr>
          <p:cNvPr id="44039" name="Picture 7"/>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7134225" y="3286125"/>
            <a:ext cx="403225" cy="428625"/>
          </a:xfrm>
          <a:prstGeom prst="rect">
            <a:avLst/>
          </a:prstGeom>
          <a:noFill/>
          <a:ln w="12700">
            <a:noFill/>
            <a:miter lim="800000"/>
            <a:headEnd/>
            <a:tailEnd/>
          </a:ln>
        </p:spPr>
      </p:pic>
      <p:pic>
        <p:nvPicPr>
          <p:cNvPr id="44040" name="Picture 8"/>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7535863" y="3286125"/>
            <a:ext cx="403225" cy="428625"/>
          </a:xfrm>
          <a:prstGeom prst="rect">
            <a:avLst/>
          </a:prstGeom>
          <a:noFill/>
          <a:ln w="12700">
            <a:noFill/>
            <a:miter lim="800000"/>
            <a:headEnd/>
            <a:tailEnd/>
          </a:ln>
        </p:spPr>
      </p:pic>
      <p:sp>
        <p:nvSpPr>
          <p:cNvPr id="3" name="Title 2"/>
          <p:cNvSpPr>
            <a:spLocks noGrp="1"/>
          </p:cNvSpPr>
          <p:nvPr>
            <p:ph type="title"/>
          </p:nvPr>
        </p:nvSpPr>
        <p:spPr/>
        <p:txBody>
          <a:bodyPr/>
          <a:lstStyle/>
          <a:p>
            <a:r>
              <a:rPr lang="en-US" dirty="0" smtClean="0"/>
              <a:t>How does OpenFlow work?</a:t>
            </a:r>
            <a:endParaRPr lang="en-US" dirty="0"/>
          </a:p>
        </p:txBody>
      </p:sp>
      <p:sp>
        <p:nvSpPr>
          <p:cNvPr id="7" name="Footer Placeholder 6"/>
          <p:cNvSpPr>
            <a:spLocks noGrp="1"/>
          </p:cNvSpPr>
          <p:nvPr>
            <p:ph type="ftr" sz="quarter" idx="11"/>
          </p:nvPr>
        </p:nvSpPr>
        <p:spPr/>
        <p:txBody>
          <a:bodyPr/>
          <a:lstStyle/>
          <a:p>
            <a:r>
              <a:rPr lang="en-US" smtClean="0"/>
              <a:t>Université catholique de Louvain</a:t>
            </a:r>
            <a:endParaRPr lang="en-GB" dirty="0"/>
          </a:p>
        </p:txBody>
      </p:sp>
      <p:sp>
        <p:nvSpPr>
          <p:cNvPr id="8" name="Slide Number Placeholder 7"/>
          <p:cNvSpPr>
            <a:spLocks noGrp="1"/>
          </p:cNvSpPr>
          <p:nvPr>
            <p:ph type="sldNum" sz="quarter" idx="10"/>
          </p:nvPr>
        </p:nvSpPr>
        <p:spPr/>
        <p:txBody>
          <a:bodyPr/>
          <a:lstStyle/>
          <a:p>
            <a:fld id="{83AAF25D-2282-4A01-B1B7-8122C6628E7D}" type="slidenum">
              <a:rPr lang="en-GB" smtClean="0"/>
              <a:pPr/>
              <a:t>45</a:t>
            </a:fld>
            <a:endParaRPr lang="en-GB"/>
          </a:p>
        </p:txBody>
      </p:sp>
    </p:spTree>
    <p:extLst>
      <p:ext uri="{BB962C8B-B14F-4D97-AF65-F5344CB8AC3E}">
        <p14:creationId xmlns:p14="http://schemas.microsoft.com/office/powerpoint/2010/main" val="153152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AutoShape 1"/>
          <p:cNvSpPr>
            <a:spLocks/>
          </p:cNvSpPr>
          <p:nvPr/>
        </p:nvSpPr>
        <p:spPr bwMode="auto">
          <a:xfrm>
            <a:off x="874713" y="2982913"/>
            <a:ext cx="7385050" cy="3027362"/>
          </a:xfrm>
          <a:prstGeom prst="roundRect">
            <a:avLst>
              <a:gd name="adj" fmla="val 6486"/>
            </a:avLst>
          </a:prstGeom>
          <a:solidFill>
            <a:srgbClr val="7F7F7F"/>
          </a:solidFill>
          <a:ln w="25400">
            <a:noFill/>
            <a:miter lim="800000"/>
            <a:headEnd/>
            <a:tailEnd/>
          </a:ln>
        </p:spPr>
        <p:txBody>
          <a:bodyPr lIns="0" tIns="0" rIns="0" bIns="0">
            <a:prstTxWarp prst="textNoShape">
              <a:avLst/>
            </a:prstTxWarp>
          </a:bodyPr>
          <a:lstStyle/>
          <a:p>
            <a:endParaRPr lang="en-US">
              <a:latin typeface="Calibri" charset="0"/>
            </a:endParaRPr>
          </a:p>
        </p:txBody>
      </p:sp>
      <p:sp>
        <p:nvSpPr>
          <p:cNvPr id="50178" name="AutoShape 2"/>
          <p:cNvSpPr>
            <a:spLocks/>
          </p:cNvSpPr>
          <p:nvPr/>
        </p:nvSpPr>
        <p:spPr bwMode="auto">
          <a:xfrm>
            <a:off x="1106488" y="4697413"/>
            <a:ext cx="6894512" cy="1054100"/>
          </a:xfrm>
          <a:prstGeom prst="roundRect">
            <a:avLst>
              <a:gd name="adj" fmla="val 8472"/>
            </a:avLst>
          </a:prstGeom>
          <a:solidFill>
            <a:srgbClr val="C8D2DF"/>
          </a:solidFill>
          <a:ln w="25400" cap="flat">
            <a:solidFill>
              <a:srgbClr val="163F88"/>
            </a:solidFill>
            <a:prstDash val="solid"/>
            <a:miter lim="800000"/>
            <a:headEnd type="none" w="med" len="med"/>
            <a:tailEnd type="none" w="med" len="med"/>
          </a:ln>
        </p:spPr>
        <p:txBody>
          <a:bodyPr lIns="0" tIns="0" rIns="0" bIns="0" anchor="ctr"/>
          <a:lstStyle/>
          <a:p>
            <a:pPr algn="ctr" fontAlgn="auto">
              <a:spcBef>
                <a:spcPts val="0"/>
              </a:spcBef>
              <a:spcAft>
                <a:spcPts val="0"/>
              </a:spcAft>
              <a:defRPr/>
            </a:pPr>
            <a:r>
              <a:rPr lang="en-US" sz="3600" dirty="0">
                <a:solidFill>
                  <a:srgbClr val="001949"/>
                </a:solidFill>
                <a:effectLst>
                  <a:outerShdw blurRad="38100" dist="38100" dir="2700000" algn="tl">
                    <a:srgbClr val="000000"/>
                  </a:outerShdw>
                </a:effectLst>
                <a:latin typeface="+mn-lt"/>
                <a:ea typeface="Gill Sans" charset="0"/>
                <a:cs typeface="Gill Sans" charset="0"/>
              </a:rPr>
              <a:t>Data </a:t>
            </a:r>
            <a:r>
              <a:rPr lang="en-US" sz="3600" dirty="0" smtClean="0">
                <a:solidFill>
                  <a:srgbClr val="001949"/>
                </a:solidFill>
                <a:effectLst>
                  <a:outerShdw blurRad="38100" dist="38100" dir="2700000" algn="tl">
                    <a:srgbClr val="000000"/>
                  </a:outerShdw>
                </a:effectLst>
                <a:latin typeface="+mn-lt"/>
                <a:ea typeface="Gill Sans" charset="0"/>
                <a:cs typeface="Gill Sans" charset="0"/>
              </a:rPr>
              <a:t>Plane </a:t>
            </a:r>
            <a:r>
              <a:rPr lang="en-US" sz="3600" dirty="0">
                <a:solidFill>
                  <a:srgbClr val="001949"/>
                </a:solidFill>
                <a:effectLst>
                  <a:outerShdw blurRad="38100" dist="38100" dir="2700000" algn="tl">
                    <a:srgbClr val="000000"/>
                  </a:outerShdw>
                </a:effectLst>
                <a:latin typeface="+mn-lt"/>
                <a:ea typeface="Gill Sans" charset="0"/>
                <a:cs typeface="Gill Sans" charset="0"/>
              </a:rPr>
              <a:t>(Hardware)</a:t>
            </a:r>
          </a:p>
        </p:txBody>
      </p:sp>
      <p:sp>
        <p:nvSpPr>
          <p:cNvPr id="48132" name="Line 4"/>
          <p:cNvSpPr>
            <a:spLocks noChangeShapeType="1"/>
          </p:cNvSpPr>
          <p:nvPr/>
        </p:nvSpPr>
        <p:spPr bwMode="auto">
          <a:xfrm rot="10800000" flipH="1">
            <a:off x="1036638" y="4456113"/>
            <a:ext cx="7072312" cy="17462"/>
          </a:xfrm>
          <a:prstGeom prst="line">
            <a:avLst/>
          </a:prstGeom>
          <a:noFill/>
          <a:ln w="63500">
            <a:solidFill>
              <a:srgbClr val="001949"/>
            </a:solidFill>
            <a:prstDash val="sysDot"/>
            <a:round/>
            <a:headEnd/>
            <a:tailEnd/>
          </a:ln>
        </p:spPr>
        <p:txBody>
          <a:bodyPr lIns="0" tIns="0" rIns="0" bIns="0">
            <a:prstTxWarp prst="textNoShape">
              <a:avLst/>
            </a:prstTxWarp>
          </a:bodyPr>
          <a:lstStyle/>
          <a:p>
            <a:endParaRPr lang="en-US"/>
          </a:p>
        </p:txBody>
      </p:sp>
      <p:sp>
        <p:nvSpPr>
          <p:cNvPr id="50181" name="AutoShape 5"/>
          <p:cNvSpPr>
            <a:spLocks/>
          </p:cNvSpPr>
          <p:nvPr/>
        </p:nvSpPr>
        <p:spPr bwMode="auto">
          <a:xfrm>
            <a:off x="4652963" y="3232150"/>
            <a:ext cx="3348037" cy="1036638"/>
          </a:xfrm>
          <a:prstGeom prst="roundRect">
            <a:avLst>
              <a:gd name="adj" fmla="val 6894"/>
            </a:avLst>
          </a:prstGeom>
          <a:solidFill>
            <a:srgbClr val="C8D2DF"/>
          </a:solidFill>
          <a:ln w="25400" cap="flat">
            <a:solidFill>
              <a:srgbClr val="163F88"/>
            </a:solidFill>
            <a:prstDash val="solid"/>
            <a:miter lim="800000"/>
            <a:headEnd type="none" w="med" len="med"/>
            <a:tailEnd type="none" w="med" len="med"/>
          </a:ln>
        </p:spPr>
        <p:txBody>
          <a:bodyPr lIns="0" tIns="0" rIns="0" bIns="0" anchor="ctr"/>
          <a:lstStyle/>
          <a:p>
            <a:pPr algn="ctr" fontAlgn="auto">
              <a:spcBef>
                <a:spcPts val="0"/>
              </a:spcBef>
              <a:spcAft>
                <a:spcPts val="0"/>
              </a:spcAft>
              <a:defRPr/>
            </a:pPr>
            <a:r>
              <a:rPr lang="en-US" sz="3600" dirty="0" smtClean="0">
                <a:solidFill>
                  <a:srgbClr val="001949"/>
                </a:solidFill>
                <a:effectLst>
                  <a:outerShdw blurRad="38100" dist="38100" dir="2700000" algn="tl">
                    <a:srgbClr val="000000"/>
                  </a:outerShdw>
                </a:effectLst>
                <a:latin typeface="+mn-lt"/>
                <a:ea typeface="Gill Sans" charset="0"/>
                <a:cs typeface="Gill Sans" charset="0"/>
              </a:rPr>
              <a:t>OpenFlow Agent</a:t>
            </a:r>
            <a:endParaRPr lang="en-US" sz="3600" dirty="0">
              <a:solidFill>
                <a:srgbClr val="001949"/>
              </a:solidFill>
              <a:effectLst>
                <a:outerShdw blurRad="38100" dist="38100" dir="2700000" algn="tl">
                  <a:srgbClr val="000000"/>
                </a:outerShdw>
              </a:effectLst>
              <a:latin typeface="+mn-lt"/>
              <a:ea typeface="Gill Sans" charset="0"/>
              <a:cs typeface="Gill Sans" charset="0"/>
            </a:endParaRPr>
          </a:p>
        </p:txBody>
      </p:sp>
      <p:sp>
        <p:nvSpPr>
          <p:cNvPr id="50182" name="AutoShape 6"/>
          <p:cNvSpPr>
            <a:spLocks/>
          </p:cNvSpPr>
          <p:nvPr/>
        </p:nvSpPr>
        <p:spPr bwMode="auto">
          <a:xfrm>
            <a:off x="1847850" y="581025"/>
            <a:ext cx="5581650" cy="1177925"/>
          </a:xfrm>
          <a:prstGeom prst="roundRect">
            <a:avLst>
              <a:gd name="adj" fmla="val 16667"/>
            </a:avLst>
          </a:prstGeom>
          <a:solidFill>
            <a:srgbClr val="7F7F7F"/>
          </a:solidFill>
          <a:ln w="25400">
            <a:noFill/>
            <a:miter lim="800000"/>
            <a:headEnd/>
            <a:tailEnd/>
          </a:ln>
        </p:spPr>
        <p:txBody>
          <a:bodyPr lIns="0" tIns="0" rIns="0" bIns="0">
            <a:prstTxWarp prst="textNoShape">
              <a:avLst/>
            </a:prstTxWarp>
          </a:bodyPr>
          <a:lstStyle/>
          <a:p>
            <a:endParaRPr lang="en-US">
              <a:latin typeface="Calibri" charset="0"/>
            </a:endParaRPr>
          </a:p>
        </p:txBody>
      </p:sp>
      <p:sp>
        <p:nvSpPr>
          <p:cNvPr id="50183" name="AutoShape 7"/>
          <p:cNvSpPr>
            <a:spLocks/>
          </p:cNvSpPr>
          <p:nvPr/>
        </p:nvSpPr>
        <p:spPr bwMode="auto">
          <a:xfrm>
            <a:off x="1928813" y="652463"/>
            <a:ext cx="5429250" cy="1035050"/>
          </a:xfrm>
          <a:prstGeom prst="roundRect">
            <a:avLst>
              <a:gd name="adj" fmla="val 14653"/>
            </a:avLst>
          </a:prstGeom>
          <a:solidFill>
            <a:srgbClr val="C8D2DF"/>
          </a:solidFill>
          <a:ln w="25400" cap="flat">
            <a:solidFill>
              <a:srgbClr val="163F88"/>
            </a:solidFill>
            <a:prstDash val="solid"/>
            <a:miter lim="800000"/>
            <a:headEnd type="none" w="med" len="med"/>
            <a:tailEnd type="none" w="med" len="med"/>
          </a:ln>
        </p:spPr>
        <p:txBody>
          <a:bodyPr lIns="0" tIns="0" rIns="0" bIns="0" anchor="ctr"/>
          <a:lstStyle/>
          <a:p>
            <a:pPr algn="ctr" fontAlgn="auto">
              <a:spcBef>
                <a:spcPts val="0"/>
              </a:spcBef>
              <a:spcAft>
                <a:spcPts val="0"/>
              </a:spcAft>
              <a:defRPr/>
            </a:pPr>
            <a:r>
              <a:rPr lang="en-US" sz="3600" dirty="0" err="1">
                <a:solidFill>
                  <a:srgbClr val="001949"/>
                </a:solidFill>
                <a:effectLst>
                  <a:outerShdw blurRad="38100" dist="38100" dir="2700000" algn="tl">
                    <a:srgbClr val="000000"/>
                  </a:outerShdw>
                </a:effectLst>
                <a:latin typeface="+mn-lt"/>
                <a:ea typeface="Gill Sans" charset="0"/>
                <a:cs typeface="Gill Sans" charset="0"/>
              </a:rPr>
              <a:t>OpenFlow</a:t>
            </a:r>
            <a:r>
              <a:rPr lang="en-US" sz="3600" dirty="0">
                <a:solidFill>
                  <a:srgbClr val="001949"/>
                </a:solidFill>
                <a:effectLst>
                  <a:outerShdw blurRad="38100" dist="38100" dir="2700000" algn="tl">
                    <a:srgbClr val="000000"/>
                  </a:outerShdw>
                </a:effectLst>
                <a:latin typeface="+mn-lt"/>
                <a:ea typeface="Gill Sans" charset="0"/>
                <a:cs typeface="Gill Sans" charset="0"/>
              </a:rPr>
              <a:t> Controller</a:t>
            </a:r>
          </a:p>
        </p:txBody>
      </p:sp>
      <p:sp>
        <p:nvSpPr>
          <p:cNvPr id="50184" name="Line 8"/>
          <p:cNvSpPr>
            <a:spLocks noChangeShapeType="1"/>
          </p:cNvSpPr>
          <p:nvPr/>
        </p:nvSpPr>
        <p:spPr bwMode="auto">
          <a:xfrm flipH="1">
            <a:off x="6286500" y="1758950"/>
            <a:ext cx="0" cy="1223963"/>
          </a:xfrm>
          <a:prstGeom prst="line">
            <a:avLst/>
          </a:prstGeom>
          <a:noFill/>
          <a:ln w="139700">
            <a:solidFill>
              <a:srgbClr val="FF7F00"/>
            </a:solidFill>
            <a:miter lim="800000"/>
            <a:headEnd type="triangle" w="med" len="med"/>
            <a:tailEnd type="triangle" w="med" len="med"/>
          </a:ln>
        </p:spPr>
        <p:txBody>
          <a:bodyPr lIns="0" tIns="0" rIns="0" bIns="0">
            <a:prstTxWarp prst="textNoShape">
              <a:avLst/>
            </a:prstTxWarp>
          </a:bodyPr>
          <a:lstStyle/>
          <a:p>
            <a:endParaRPr lang="en-US"/>
          </a:p>
        </p:txBody>
      </p:sp>
      <p:sp>
        <p:nvSpPr>
          <p:cNvPr id="50185" name="Rectangle 9"/>
          <p:cNvSpPr>
            <a:spLocks/>
          </p:cNvSpPr>
          <p:nvPr/>
        </p:nvSpPr>
        <p:spPr bwMode="auto">
          <a:xfrm>
            <a:off x="904875" y="2071688"/>
            <a:ext cx="5130800" cy="517525"/>
          </a:xfrm>
          <a:prstGeom prst="rect">
            <a:avLst/>
          </a:prstGeom>
          <a:noFill/>
          <a:ln w="12700">
            <a:noFill/>
            <a:miter lim="800000"/>
            <a:headEnd/>
            <a:tailEnd/>
          </a:ln>
        </p:spPr>
        <p:txBody>
          <a:bodyPr wrap="none" lIns="0" tIns="0" rIns="0" bIns="0" anchor="ctr">
            <a:prstTxWarp prst="textNoShape">
              <a:avLst/>
            </a:prstTxWarp>
            <a:spAutoFit/>
          </a:bodyPr>
          <a:lstStyle/>
          <a:p>
            <a:r>
              <a:rPr lang="en-US" sz="3400">
                <a:latin typeface="Calibri" charset="0"/>
              </a:rPr>
              <a:t>OpenFlow Protocol (SSL/TCP)</a:t>
            </a:r>
          </a:p>
        </p:txBody>
      </p:sp>
      <p:sp>
        <p:nvSpPr>
          <p:cNvPr id="7" name="Title 6"/>
          <p:cNvSpPr>
            <a:spLocks noGrp="1"/>
          </p:cNvSpPr>
          <p:nvPr>
            <p:ph type="title"/>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Université catholique de Louvain</a:t>
            </a:r>
            <a:endParaRPr lang="en-GB" dirty="0"/>
          </a:p>
        </p:txBody>
      </p:sp>
      <p:sp>
        <p:nvSpPr>
          <p:cNvPr id="9" name="Slide Number Placeholder 8"/>
          <p:cNvSpPr>
            <a:spLocks noGrp="1"/>
          </p:cNvSpPr>
          <p:nvPr>
            <p:ph type="sldNum" sz="quarter" idx="10"/>
          </p:nvPr>
        </p:nvSpPr>
        <p:spPr/>
        <p:txBody>
          <a:bodyPr/>
          <a:lstStyle/>
          <a:p>
            <a:fld id="{83AAF25D-2282-4A01-B1B7-8122C6628E7D}" type="slidenum">
              <a:rPr lang="en-GB" smtClean="0"/>
              <a:pPr/>
              <a:t>46</a:t>
            </a:fld>
            <a:endParaRPr lang="en-GB"/>
          </a:p>
        </p:txBody>
      </p:sp>
    </p:spTree>
    <p:extLst>
      <p:ext uri="{BB962C8B-B14F-4D97-AF65-F5344CB8AC3E}">
        <p14:creationId xmlns:p14="http://schemas.microsoft.com/office/powerpoint/2010/main" val="2706689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50182"/>
                                        </p:tgtEl>
                                        <p:attrNameLst>
                                          <p:attrName>style.visibility</p:attrName>
                                        </p:attrNameLst>
                                      </p:cBhvr>
                                      <p:to>
                                        <p:strVal val="visible"/>
                                      </p:to>
                                    </p:set>
                                  </p:childTnLst>
                                </p:cTn>
                              </p:par>
                            </p:childTnLst>
                          </p:cTn>
                        </p:par>
                        <p:par>
                          <p:cTn id="7" fill="hold">
                            <p:stCondLst>
                              <p:cond delay="500"/>
                            </p:stCondLst>
                            <p:childTnLst>
                              <p:par>
                                <p:cTn id="8" presetID="0" presetClass="entr" presetSubtype="0" fill="hold" grpId="0" nodeType="afterEffect">
                                  <p:stCondLst>
                                    <p:cond delay="0"/>
                                  </p:stCondLst>
                                  <p:childTnLst>
                                    <p:set>
                                      <p:cBhvr>
                                        <p:cTn id="9" dur="1" fill="hold">
                                          <p:stCondLst>
                                            <p:cond delay="499"/>
                                          </p:stCondLst>
                                        </p:cTn>
                                        <p:tgtEl>
                                          <p:spTgt spid="5018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0" presetClass="entr" presetSubtype="0" fill="hold" grpId="0" nodeType="clickEffect">
                                  <p:stCondLst>
                                    <p:cond delay="0"/>
                                  </p:stCondLst>
                                  <p:childTnLst>
                                    <p:set>
                                      <p:cBhvr>
                                        <p:cTn id="13" dur="1" fill="hold">
                                          <p:stCondLst>
                                            <p:cond delay="499"/>
                                          </p:stCondLst>
                                        </p:cTn>
                                        <p:tgtEl>
                                          <p:spTgt spid="50184"/>
                                        </p:tgtEl>
                                        <p:attrNameLst>
                                          <p:attrName>style.visibility</p:attrName>
                                        </p:attrNameLst>
                                      </p:cBhvr>
                                      <p:to>
                                        <p:strVal val="visible"/>
                                      </p:to>
                                    </p:set>
                                  </p:childTnLst>
                                </p:cTn>
                              </p:par>
                            </p:childTnLst>
                          </p:cTn>
                        </p:par>
                        <p:par>
                          <p:cTn id="14" fill="hold">
                            <p:stCondLst>
                              <p:cond delay="500"/>
                            </p:stCondLst>
                            <p:childTnLst>
                              <p:par>
                                <p:cTn id="15" presetID="0" presetClass="entr" presetSubtype="0" fill="hold" grpId="0" nodeType="afterEffect">
                                  <p:stCondLst>
                                    <p:cond delay="0"/>
                                  </p:stCondLst>
                                  <p:childTnLst>
                                    <p:set>
                                      <p:cBhvr>
                                        <p:cTn id="16" dur="1" fill="hold">
                                          <p:stCondLst>
                                            <p:cond delay="499"/>
                                          </p:stCondLst>
                                        </p:cTn>
                                        <p:tgtEl>
                                          <p:spTgt spid="50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2" grpId="0" animBg="1"/>
      <p:bldP spid="50183" grpId="0" animBg="1" autoUpdateAnimBg="0"/>
      <p:bldP spid="50184" grpId="0" animBg="1"/>
      <p:bldP spid="50185"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7" name="Picture 1"/>
          <p:cNvPicPr>
            <a:picLocks noChangeArrowheads="1"/>
          </p:cNvPicPr>
          <p:nvPr/>
        </p:nvPicPr>
        <p:blipFill>
          <a:blip r:embed="rId3"/>
          <a:srcRect/>
          <a:stretch>
            <a:fillRect/>
          </a:stretch>
        </p:blipFill>
        <p:spPr bwMode="auto">
          <a:xfrm>
            <a:off x="500063" y="5817172"/>
            <a:ext cx="1143000" cy="857250"/>
          </a:xfrm>
          <a:prstGeom prst="rect">
            <a:avLst/>
          </a:prstGeom>
          <a:noFill/>
          <a:ln w="12700">
            <a:noFill/>
            <a:miter lim="800000"/>
            <a:headEnd/>
            <a:tailEnd/>
          </a:ln>
        </p:spPr>
      </p:pic>
      <p:pic>
        <p:nvPicPr>
          <p:cNvPr id="50178" name="Picture 2"/>
          <p:cNvPicPr>
            <a:picLocks noChangeArrowheads="1"/>
          </p:cNvPicPr>
          <p:nvPr/>
        </p:nvPicPr>
        <p:blipFill>
          <a:blip r:embed="rId3"/>
          <a:srcRect/>
          <a:stretch>
            <a:fillRect/>
          </a:stretch>
        </p:blipFill>
        <p:spPr bwMode="auto">
          <a:xfrm>
            <a:off x="2133600" y="5817172"/>
            <a:ext cx="1143000" cy="858838"/>
          </a:xfrm>
          <a:prstGeom prst="rect">
            <a:avLst/>
          </a:prstGeom>
          <a:noFill/>
          <a:ln w="12700">
            <a:noFill/>
            <a:miter lim="800000"/>
            <a:headEnd/>
            <a:tailEnd/>
          </a:ln>
        </p:spPr>
      </p:pic>
      <p:pic>
        <p:nvPicPr>
          <p:cNvPr id="50179" name="Picture 3"/>
          <p:cNvPicPr>
            <a:picLocks noChangeArrowheads="1"/>
          </p:cNvPicPr>
          <p:nvPr/>
        </p:nvPicPr>
        <p:blipFill>
          <a:blip r:embed="rId3"/>
          <a:srcRect/>
          <a:stretch>
            <a:fillRect/>
          </a:stretch>
        </p:blipFill>
        <p:spPr bwMode="auto">
          <a:xfrm>
            <a:off x="3902075" y="5826697"/>
            <a:ext cx="1143000" cy="858838"/>
          </a:xfrm>
          <a:prstGeom prst="rect">
            <a:avLst/>
          </a:prstGeom>
          <a:noFill/>
          <a:ln w="12700">
            <a:noFill/>
            <a:miter lim="800000"/>
            <a:headEnd/>
            <a:tailEnd/>
          </a:ln>
        </p:spPr>
      </p:pic>
      <p:pic>
        <p:nvPicPr>
          <p:cNvPr id="50180" name="Picture 4"/>
          <p:cNvPicPr>
            <a:picLocks noChangeArrowheads="1"/>
          </p:cNvPicPr>
          <p:nvPr/>
        </p:nvPicPr>
        <p:blipFill>
          <a:blip r:embed="rId3"/>
          <a:srcRect/>
          <a:stretch>
            <a:fillRect/>
          </a:stretch>
        </p:blipFill>
        <p:spPr bwMode="auto">
          <a:xfrm>
            <a:off x="5599113" y="5817172"/>
            <a:ext cx="1143000" cy="857250"/>
          </a:xfrm>
          <a:prstGeom prst="rect">
            <a:avLst/>
          </a:prstGeom>
          <a:noFill/>
          <a:ln w="12700">
            <a:noFill/>
            <a:miter lim="800000"/>
            <a:headEnd/>
            <a:tailEnd/>
          </a:ln>
        </p:spPr>
      </p:pic>
      <p:sp>
        <p:nvSpPr>
          <p:cNvPr id="50181" name="Line 5"/>
          <p:cNvSpPr>
            <a:spLocks noChangeShapeType="1"/>
          </p:cNvSpPr>
          <p:nvPr/>
        </p:nvSpPr>
        <p:spPr bwMode="auto">
          <a:xfrm flipH="1">
            <a:off x="1303338" y="4977385"/>
            <a:ext cx="536575" cy="965200"/>
          </a:xfrm>
          <a:prstGeom prst="line">
            <a:avLst/>
          </a:prstGeom>
          <a:noFill/>
          <a:ln w="38100">
            <a:solidFill>
              <a:schemeClr val="tx1"/>
            </a:solidFill>
            <a:miter lim="800000"/>
            <a:headEnd type="triangle" w="med" len="med"/>
            <a:tailEnd type="triangle" w="med" len="med"/>
          </a:ln>
        </p:spPr>
        <p:txBody>
          <a:bodyPr lIns="0" tIns="0" rIns="0" bIns="0">
            <a:prstTxWarp prst="textNoShape">
              <a:avLst/>
            </a:prstTxWarp>
          </a:bodyPr>
          <a:lstStyle/>
          <a:p>
            <a:endParaRPr lang="en-US"/>
          </a:p>
        </p:txBody>
      </p:sp>
      <p:sp>
        <p:nvSpPr>
          <p:cNvPr id="50182" name="Line 6"/>
          <p:cNvSpPr>
            <a:spLocks noChangeShapeType="1"/>
          </p:cNvSpPr>
          <p:nvPr/>
        </p:nvSpPr>
        <p:spPr bwMode="auto">
          <a:xfrm flipH="1">
            <a:off x="2714625" y="4967860"/>
            <a:ext cx="284163" cy="928687"/>
          </a:xfrm>
          <a:prstGeom prst="line">
            <a:avLst/>
          </a:prstGeom>
          <a:noFill/>
          <a:ln w="38100">
            <a:solidFill>
              <a:schemeClr val="tx1"/>
            </a:solidFill>
            <a:miter lim="800000"/>
            <a:headEnd type="triangle" w="med" len="med"/>
            <a:tailEnd type="triangle" w="med" len="med"/>
          </a:ln>
        </p:spPr>
        <p:txBody>
          <a:bodyPr lIns="0" tIns="0" rIns="0" bIns="0">
            <a:prstTxWarp prst="textNoShape">
              <a:avLst/>
            </a:prstTxWarp>
          </a:bodyPr>
          <a:lstStyle/>
          <a:p>
            <a:endParaRPr lang="en-US"/>
          </a:p>
        </p:txBody>
      </p:sp>
      <p:sp>
        <p:nvSpPr>
          <p:cNvPr id="50183" name="Line 7"/>
          <p:cNvSpPr>
            <a:spLocks noChangeShapeType="1"/>
          </p:cNvSpPr>
          <p:nvPr/>
        </p:nvSpPr>
        <p:spPr bwMode="auto">
          <a:xfrm>
            <a:off x="4286250" y="4977385"/>
            <a:ext cx="125413" cy="928687"/>
          </a:xfrm>
          <a:prstGeom prst="line">
            <a:avLst/>
          </a:prstGeom>
          <a:noFill/>
          <a:ln w="38100">
            <a:solidFill>
              <a:schemeClr val="tx1"/>
            </a:solidFill>
            <a:miter lim="800000"/>
            <a:headEnd type="triangle" w="med" len="med"/>
            <a:tailEnd type="triangle" w="med" len="med"/>
          </a:ln>
        </p:spPr>
        <p:txBody>
          <a:bodyPr lIns="0" tIns="0" rIns="0" bIns="0">
            <a:prstTxWarp prst="textNoShape">
              <a:avLst/>
            </a:prstTxWarp>
          </a:bodyPr>
          <a:lstStyle/>
          <a:p>
            <a:endParaRPr lang="en-US"/>
          </a:p>
        </p:txBody>
      </p:sp>
      <p:sp>
        <p:nvSpPr>
          <p:cNvPr id="50184" name="Line 8"/>
          <p:cNvSpPr>
            <a:spLocks noChangeShapeType="1"/>
          </p:cNvSpPr>
          <p:nvPr/>
        </p:nvSpPr>
        <p:spPr bwMode="auto">
          <a:xfrm>
            <a:off x="5643563" y="4994847"/>
            <a:ext cx="223837" cy="973138"/>
          </a:xfrm>
          <a:prstGeom prst="line">
            <a:avLst/>
          </a:prstGeom>
          <a:noFill/>
          <a:ln w="38100">
            <a:solidFill>
              <a:schemeClr val="tx1"/>
            </a:solidFill>
            <a:miter lim="800000"/>
            <a:headEnd type="triangle" w="med" len="med"/>
            <a:tailEnd type="triangle" w="med" len="med"/>
          </a:ln>
        </p:spPr>
        <p:txBody>
          <a:bodyPr lIns="0" tIns="0" rIns="0" bIns="0">
            <a:prstTxWarp prst="textNoShape">
              <a:avLst/>
            </a:prstTxWarp>
          </a:bodyPr>
          <a:lstStyle/>
          <a:p>
            <a:endParaRPr lang="en-US"/>
          </a:p>
        </p:txBody>
      </p:sp>
      <p:sp>
        <p:nvSpPr>
          <p:cNvPr id="50185" name="Rectangle 9"/>
          <p:cNvSpPr>
            <a:spLocks/>
          </p:cNvSpPr>
          <p:nvPr/>
        </p:nvSpPr>
        <p:spPr bwMode="auto">
          <a:xfrm>
            <a:off x="7550063" y="4463584"/>
            <a:ext cx="1409873" cy="373949"/>
          </a:xfrm>
          <a:prstGeom prst="rect">
            <a:avLst/>
          </a:prstGeom>
          <a:noFill/>
          <a:ln w="12700">
            <a:noFill/>
            <a:miter lim="800000"/>
            <a:headEnd/>
            <a:tailEnd/>
          </a:ln>
        </p:spPr>
        <p:txBody>
          <a:bodyPr wrap="none" lIns="0" tIns="0" rIns="0" bIns="0" anchor="ctr">
            <a:prstTxWarp prst="textNoShape">
              <a:avLst/>
            </a:prstTxWarp>
            <a:spAutoFit/>
          </a:bodyPr>
          <a:lstStyle/>
          <a:p>
            <a:pPr>
              <a:lnSpc>
                <a:spcPct val="90000"/>
              </a:lnSpc>
            </a:pPr>
            <a:r>
              <a:rPr lang="en-US" sz="2700" dirty="0">
                <a:latin typeface="Calibri" charset="0"/>
              </a:rPr>
              <a:t>Controller</a:t>
            </a:r>
          </a:p>
        </p:txBody>
      </p:sp>
      <p:pic>
        <p:nvPicPr>
          <p:cNvPr id="50186" name="Picture 10"/>
          <p:cNvPicPr>
            <a:picLocks noChangeArrowheads="1"/>
          </p:cNvPicPr>
          <p:nvPr/>
        </p:nvPicPr>
        <p:blipFill>
          <a:blip r:embed="rId4"/>
          <a:srcRect/>
          <a:stretch>
            <a:fillRect/>
          </a:stretch>
        </p:blipFill>
        <p:spPr bwMode="auto">
          <a:xfrm>
            <a:off x="7658013" y="3017371"/>
            <a:ext cx="1446213" cy="1446213"/>
          </a:xfrm>
          <a:prstGeom prst="rect">
            <a:avLst/>
          </a:prstGeom>
          <a:noFill/>
          <a:ln w="12700">
            <a:noFill/>
            <a:miter lim="800000"/>
            <a:headEnd/>
            <a:tailEnd/>
          </a:ln>
        </p:spPr>
      </p:pic>
      <p:sp>
        <p:nvSpPr>
          <p:cNvPr id="50189" name="Rectangle 13"/>
          <p:cNvSpPr>
            <a:spLocks/>
          </p:cNvSpPr>
          <p:nvPr/>
        </p:nvSpPr>
        <p:spPr bwMode="auto">
          <a:xfrm>
            <a:off x="312738" y="3545788"/>
            <a:ext cx="865365" cy="523220"/>
          </a:xfrm>
          <a:prstGeom prst="rect">
            <a:avLst/>
          </a:prstGeom>
          <a:noFill/>
          <a:ln w="12700">
            <a:noFill/>
            <a:miter lim="800000"/>
            <a:headEnd/>
            <a:tailEnd/>
          </a:ln>
        </p:spPr>
        <p:txBody>
          <a:bodyPr wrap="none" lIns="0" tIns="0" rIns="0" bIns="0" anchor="ctr">
            <a:prstTxWarp prst="textNoShape">
              <a:avLst/>
            </a:prstTxWarp>
            <a:spAutoFit/>
          </a:bodyPr>
          <a:lstStyle/>
          <a:p>
            <a:r>
              <a:rPr lang="en-US" sz="1700">
                <a:latin typeface="Calibri" charset="0"/>
              </a:rPr>
              <a:t>Hardware</a:t>
            </a:r>
          </a:p>
          <a:p>
            <a:r>
              <a:rPr lang="en-US" sz="1700">
                <a:latin typeface="Calibri" charset="0"/>
              </a:rPr>
              <a:t>Layer</a:t>
            </a:r>
          </a:p>
        </p:txBody>
      </p:sp>
      <p:sp>
        <p:nvSpPr>
          <p:cNvPr id="50190" name="Rectangle 14"/>
          <p:cNvSpPr>
            <a:spLocks/>
          </p:cNvSpPr>
          <p:nvPr/>
        </p:nvSpPr>
        <p:spPr bwMode="auto">
          <a:xfrm>
            <a:off x="360363" y="1947175"/>
            <a:ext cx="794576" cy="523220"/>
          </a:xfrm>
          <a:prstGeom prst="rect">
            <a:avLst/>
          </a:prstGeom>
          <a:noFill/>
          <a:ln w="12700">
            <a:noFill/>
            <a:miter lim="800000"/>
            <a:headEnd/>
            <a:tailEnd/>
          </a:ln>
        </p:spPr>
        <p:txBody>
          <a:bodyPr wrap="none" lIns="0" tIns="0" rIns="0" bIns="0" anchor="ctr">
            <a:prstTxWarp prst="textNoShape">
              <a:avLst/>
            </a:prstTxWarp>
            <a:spAutoFit/>
          </a:bodyPr>
          <a:lstStyle/>
          <a:p>
            <a:r>
              <a:rPr lang="en-US" sz="1700" dirty="0">
                <a:latin typeface="Calibri" charset="0"/>
              </a:rPr>
              <a:t>Software</a:t>
            </a:r>
          </a:p>
          <a:p>
            <a:r>
              <a:rPr lang="en-US" sz="1700" dirty="0">
                <a:latin typeface="Calibri" charset="0"/>
              </a:rPr>
              <a:t>Layer</a:t>
            </a:r>
          </a:p>
        </p:txBody>
      </p:sp>
      <p:sp>
        <p:nvSpPr>
          <p:cNvPr id="50191" name="AutoShape 15"/>
          <p:cNvSpPr>
            <a:spLocks/>
          </p:cNvSpPr>
          <p:nvPr/>
        </p:nvSpPr>
        <p:spPr bwMode="auto">
          <a:xfrm>
            <a:off x="1258888" y="1637285"/>
            <a:ext cx="5037137" cy="3322637"/>
          </a:xfrm>
          <a:prstGeom prst="roundRect">
            <a:avLst>
              <a:gd name="adj" fmla="val 3875"/>
            </a:avLst>
          </a:prstGeom>
          <a:solidFill>
            <a:srgbClr val="C8D2DF"/>
          </a:solidFill>
          <a:ln w="25400">
            <a:solidFill>
              <a:srgbClr val="163F88"/>
            </a:solidFill>
            <a:miter lim="800000"/>
            <a:headEnd/>
            <a:tailEnd/>
          </a:ln>
        </p:spPr>
        <p:txBody>
          <a:bodyPr lIns="0" tIns="0" rIns="0" bIns="0">
            <a:prstTxWarp prst="textNoShape">
              <a:avLst/>
            </a:prstTxWarp>
          </a:bodyPr>
          <a:lstStyle/>
          <a:p>
            <a:endParaRPr lang="en-US" dirty="0">
              <a:latin typeface="Calibri" charset="0"/>
            </a:endParaRPr>
          </a:p>
        </p:txBody>
      </p:sp>
      <p:sp>
        <p:nvSpPr>
          <p:cNvPr id="50193" name="Line 17"/>
          <p:cNvSpPr>
            <a:spLocks noChangeShapeType="1"/>
          </p:cNvSpPr>
          <p:nvPr/>
        </p:nvSpPr>
        <p:spPr bwMode="auto">
          <a:xfrm rot="10800000" flipH="1" flipV="1">
            <a:off x="6323013" y="2219430"/>
            <a:ext cx="1574800" cy="1326357"/>
          </a:xfrm>
          <a:prstGeom prst="line">
            <a:avLst/>
          </a:prstGeom>
          <a:noFill/>
          <a:ln w="76200">
            <a:solidFill>
              <a:schemeClr val="tx1"/>
            </a:solidFill>
            <a:prstDash val="sysDot"/>
            <a:round/>
            <a:headEnd type="triangle" w="med" len="med"/>
            <a:tailEnd type="triangle" w="med" len="med"/>
          </a:ln>
        </p:spPr>
        <p:txBody>
          <a:bodyPr lIns="0" tIns="0" rIns="0" bIns="0">
            <a:prstTxWarp prst="textNoShape">
              <a:avLst/>
            </a:prstTxWarp>
          </a:bodyPr>
          <a:lstStyle/>
          <a:p>
            <a:endParaRPr lang="en-US"/>
          </a:p>
        </p:txBody>
      </p:sp>
      <p:grpSp>
        <p:nvGrpSpPr>
          <p:cNvPr id="54" name="Group 53"/>
          <p:cNvGrpSpPr/>
          <p:nvPr/>
        </p:nvGrpSpPr>
        <p:grpSpPr>
          <a:xfrm>
            <a:off x="1670920" y="2919390"/>
            <a:ext cx="922157" cy="901982"/>
            <a:chOff x="1357017" y="3055870"/>
            <a:chExt cx="666930" cy="571500"/>
          </a:xfrm>
        </p:grpSpPr>
        <p:sp>
          <p:nvSpPr>
            <p:cNvPr id="50214" name="Rectangle 19"/>
            <p:cNvSpPr>
              <a:spLocks/>
            </p:cNvSpPr>
            <p:nvPr/>
          </p:nvSpPr>
          <p:spPr bwMode="auto">
            <a:xfrm>
              <a:off x="1357017" y="3058965"/>
              <a:ext cx="662216" cy="535781"/>
            </a:xfrm>
            <a:prstGeom prst="rect">
              <a:avLst/>
            </a:prstGeom>
            <a:solidFill>
              <a:srgbClr val="BBE0E3"/>
            </a:solidFill>
            <a:ln w="12700">
              <a:solidFill>
                <a:schemeClr val="tx1"/>
              </a:solidFill>
              <a:miter lim="800000"/>
              <a:headEnd/>
              <a:tailEnd/>
            </a:ln>
          </p:spPr>
          <p:txBody>
            <a:bodyPr lIns="0" tIns="0" rIns="0" bIns="0">
              <a:prstTxWarp prst="textNoShape">
                <a:avLst/>
              </a:prstTxWarp>
            </a:bodyPr>
            <a:lstStyle/>
            <a:p>
              <a:endParaRPr lang="en-US">
                <a:latin typeface="Calibri" charset="0"/>
              </a:endParaRPr>
            </a:p>
          </p:txBody>
        </p:sp>
        <p:sp>
          <p:nvSpPr>
            <p:cNvPr id="50215" name="Rectangle 20"/>
            <p:cNvSpPr>
              <a:spLocks/>
            </p:cNvSpPr>
            <p:nvPr/>
          </p:nvSpPr>
          <p:spPr bwMode="auto">
            <a:xfrm>
              <a:off x="1366198" y="3055870"/>
              <a:ext cx="657749" cy="571500"/>
            </a:xfrm>
            <a:prstGeom prst="rect">
              <a:avLst/>
            </a:prstGeom>
            <a:noFill/>
            <a:ln w="12700">
              <a:noFill/>
              <a:miter lim="800000"/>
              <a:headEnd/>
              <a:tailEnd/>
            </a:ln>
          </p:spPr>
          <p:txBody>
            <a:bodyPr lIns="0" tIns="0" rIns="0" bIns="0" anchor="ctr">
              <a:prstTxWarp prst="textNoShape">
                <a:avLst/>
              </a:prstTxWarp>
            </a:bodyPr>
            <a:lstStyle/>
            <a:p>
              <a:pPr algn="ctr"/>
              <a:r>
                <a:rPr lang="en-US" sz="1700" dirty="0" smtClean="0">
                  <a:latin typeface="Calibri" charset="0"/>
                </a:rPr>
                <a:t>Flow Table</a:t>
              </a:r>
              <a:endParaRPr lang="en-US" sz="1700" dirty="0">
                <a:latin typeface="Calibri" charset="0"/>
              </a:endParaRPr>
            </a:p>
          </p:txBody>
        </p:sp>
      </p:grpSp>
      <p:sp>
        <p:nvSpPr>
          <p:cNvPr id="50195" name="AutoShape 33"/>
          <p:cNvSpPr>
            <a:spLocks/>
          </p:cNvSpPr>
          <p:nvPr/>
        </p:nvSpPr>
        <p:spPr bwMode="auto">
          <a:xfrm>
            <a:off x="1500188" y="1772222"/>
            <a:ext cx="4537075" cy="785813"/>
          </a:xfrm>
          <a:prstGeom prst="roundRect">
            <a:avLst>
              <a:gd name="adj" fmla="val 17042"/>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prstTxWarp prst="textNoShape">
              <a:avLst/>
            </a:prstTxWarp>
          </a:bodyPr>
          <a:lstStyle/>
          <a:p>
            <a:pPr algn="ctr"/>
            <a:r>
              <a:rPr lang="en-US" sz="3600" dirty="0">
                <a:solidFill>
                  <a:schemeClr val="tx1"/>
                </a:solidFill>
                <a:latin typeface="Calibri" charset="0"/>
              </a:rPr>
              <a:t>OpenFlow </a:t>
            </a:r>
            <a:r>
              <a:rPr lang="en-US" sz="3600" dirty="0" smtClean="0">
                <a:solidFill>
                  <a:schemeClr val="tx1"/>
                </a:solidFill>
                <a:latin typeface="Calibri" charset="0"/>
              </a:rPr>
              <a:t>Agent</a:t>
            </a:r>
            <a:endParaRPr lang="en-US" sz="3600" dirty="0">
              <a:solidFill>
                <a:schemeClr val="tx1"/>
              </a:solidFill>
              <a:latin typeface="Calibri" charset="0"/>
            </a:endParaRPr>
          </a:p>
        </p:txBody>
      </p:sp>
      <p:sp>
        <p:nvSpPr>
          <p:cNvPr id="50196" name="Line 34"/>
          <p:cNvSpPr>
            <a:spLocks noChangeShapeType="1"/>
          </p:cNvSpPr>
          <p:nvPr/>
        </p:nvSpPr>
        <p:spPr bwMode="auto">
          <a:xfrm>
            <a:off x="1339850" y="2670792"/>
            <a:ext cx="4830763" cy="0"/>
          </a:xfrm>
          <a:prstGeom prst="line">
            <a:avLst/>
          </a:prstGeom>
          <a:noFill/>
          <a:ln w="38100">
            <a:solidFill>
              <a:schemeClr val="tx1"/>
            </a:solidFill>
            <a:prstDash val="sysDot"/>
            <a:round/>
            <a:headEnd/>
            <a:tailEnd/>
          </a:ln>
        </p:spPr>
        <p:txBody>
          <a:bodyPr lIns="0" tIns="0" rIns="0" bIns="0">
            <a:prstTxWarp prst="textNoShape">
              <a:avLst/>
            </a:prstTxWarp>
          </a:bodyPr>
          <a:lstStyle/>
          <a:p>
            <a:endParaRPr lang="en-US"/>
          </a:p>
        </p:txBody>
      </p:sp>
      <p:sp>
        <p:nvSpPr>
          <p:cNvPr id="50198" name="Rectangle 45"/>
          <p:cNvSpPr>
            <a:spLocks/>
          </p:cNvSpPr>
          <p:nvPr/>
        </p:nvSpPr>
        <p:spPr bwMode="auto">
          <a:xfrm>
            <a:off x="5841293" y="4974210"/>
            <a:ext cx="830263" cy="258762"/>
          </a:xfrm>
          <a:prstGeom prst="rect">
            <a:avLst/>
          </a:prstGeom>
          <a:noFill/>
          <a:ln w="12700">
            <a:noFill/>
            <a:miter lim="800000"/>
            <a:headEnd/>
            <a:tailEnd/>
          </a:ln>
        </p:spPr>
        <p:txBody>
          <a:bodyPr lIns="0" tIns="0" rIns="0" bIns="0" anchor="ctr">
            <a:prstTxWarp prst="textNoShape">
              <a:avLst/>
            </a:prstTxWarp>
          </a:bodyPr>
          <a:lstStyle/>
          <a:p>
            <a:r>
              <a:rPr lang="en-US" sz="1300">
                <a:latin typeface="Calibri" charset="0"/>
              </a:rPr>
              <a:t>port 4</a:t>
            </a:r>
          </a:p>
        </p:txBody>
      </p:sp>
      <p:sp>
        <p:nvSpPr>
          <p:cNvPr id="50199" name="Rectangle 46"/>
          <p:cNvSpPr>
            <a:spLocks/>
          </p:cNvSpPr>
          <p:nvPr/>
        </p:nvSpPr>
        <p:spPr bwMode="auto">
          <a:xfrm>
            <a:off x="4476043" y="4974210"/>
            <a:ext cx="830263" cy="258762"/>
          </a:xfrm>
          <a:prstGeom prst="rect">
            <a:avLst/>
          </a:prstGeom>
          <a:noFill/>
          <a:ln w="12700">
            <a:noFill/>
            <a:miter lim="800000"/>
            <a:headEnd/>
            <a:tailEnd/>
          </a:ln>
        </p:spPr>
        <p:txBody>
          <a:bodyPr lIns="0" tIns="0" rIns="0" bIns="0" anchor="ctr">
            <a:prstTxWarp prst="textNoShape">
              <a:avLst/>
            </a:prstTxWarp>
          </a:bodyPr>
          <a:lstStyle/>
          <a:p>
            <a:r>
              <a:rPr lang="en-US" sz="1300">
                <a:latin typeface="Calibri" charset="0"/>
              </a:rPr>
              <a:t>port 3</a:t>
            </a:r>
          </a:p>
        </p:txBody>
      </p:sp>
      <p:sp>
        <p:nvSpPr>
          <p:cNvPr id="50200" name="Rectangle 47"/>
          <p:cNvSpPr>
            <a:spLocks/>
          </p:cNvSpPr>
          <p:nvPr/>
        </p:nvSpPr>
        <p:spPr bwMode="auto">
          <a:xfrm>
            <a:off x="3126668" y="4937697"/>
            <a:ext cx="830263" cy="260350"/>
          </a:xfrm>
          <a:prstGeom prst="rect">
            <a:avLst/>
          </a:prstGeom>
          <a:noFill/>
          <a:ln w="12700">
            <a:noFill/>
            <a:miter lim="800000"/>
            <a:headEnd/>
            <a:tailEnd/>
          </a:ln>
        </p:spPr>
        <p:txBody>
          <a:bodyPr lIns="0" tIns="0" rIns="0" bIns="0" anchor="ctr">
            <a:prstTxWarp prst="textNoShape">
              <a:avLst/>
            </a:prstTxWarp>
          </a:bodyPr>
          <a:lstStyle/>
          <a:p>
            <a:r>
              <a:rPr lang="en-US" sz="1300" dirty="0">
                <a:latin typeface="Calibri" charset="0"/>
              </a:rPr>
              <a:t>port 2</a:t>
            </a:r>
          </a:p>
        </p:txBody>
      </p:sp>
      <p:sp>
        <p:nvSpPr>
          <p:cNvPr id="50201" name="Rectangle 48"/>
          <p:cNvSpPr>
            <a:spLocks/>
          </p:cNvSpPr>
          <p:nvPr/>
        </p:nvSpPr>
        <p:spPr bwMode="auto">
          <a:xfrm>
            <a:off x="1887139" y="4974210"/>
            <a:ext cx="830263" cy="258762"/>
          </a:xfrm>
          <a:prstGeom prst="rect">
            <a:avLst/>
          </a:prstGeom>
          <a:noFill/>
          <a:ln w="12700">
            <a:noFill/>
            <a:miter lim="800000"/>
            <a:headEnd/>
            <a:tailEnd/>
          </a:ln>
        </p:spPr>
        <p:txBody>
          <a:bodyPr lIns="0" tIns="0" rIns="0" bIns="0" anchor="ctr">
            <a:prstTxWarp prst="textNoShape">
              <a:avLst/>
            </a:prstTxWarp>
          </a:bodyPr>
          <a:lstStyle/>
          <a:p>
            <a:r>
              <a:rPr lang="en-US" sz="1300" dirty="0">
                <a:latin typeface="Calibri" charset="0"/>
              </a:rPr>
              <a:t>port 1</a:t>
            </a:r>
          </a:p>
        </p:txBody>
      </p:sp>
      <p:sp>
        <p:nvSpPr>
          <p:cNvPr id="50202" name="Rectangle 51"/>
          <p:cNvSpPr>
            <a:spLocks/>
          </p:cNvSpPr>
          <p:nvPr/>
        </p:nvSpPr>
        <p:spPr bwMode="auto">
          <a:xfrm>
            <a:off x="5881688" y="6536310"/>
            <a:ext cx="831850" cy="258762"/>
          </a:xfrm>
          <a:prstGeom prst="rect">
            <a:avLst/>
          </a:prstGeom>
          <a:noFill/>
          <a:ln w="12700">
            <a:noFill/>
            <a:miter lim="800000"/>
            <a:headEnd/>
            <a:tailEnd/>
          </a:ln>
        </p:spPr>
        <p:txBody>
          <a:bodyPr lIns="0" tIns="0" rIns="0" bIns="0" anchor="ctr">
            <a:prstTxWarp prst="textNoShape">
              <a:avLst/>
            </a:prstTxWarp>
          </a:bodyPr>
          <a:lstStyle/>
          <a:p>
            <a:r>
              <a:rPr lang="en-US" sz="1300">
                <a:latin typeface="Calibri" charset="0"/>
              </a:rPr>
              <a:t>1.2.3.4</a:t>
            </a:r>
          </a:p>
        </p:txBody>
      </p:sp>
      <p:sp>
        <p:nvSpPr>
          <p:cNvPr id="50203" name="Rectangle 52"/>
          <p:cNvSpPr>
            <a:spLocks/>
          </p:cNvSpPr>
          <p:nvPr/>
        </p:nvSpPr>
        <p:spPr bwMode="auto">
          <a:xfrm>
            <a:off x="738188" y="6536310"/>
            <a:ext cx="831850" cy="258762"/>
          </a:xfrm>
          <a:prstGeom prst="rect">
            <a:avLst/>
          </a:prstGeom>
          <a:noFill/>
          <a:ln w="12700">
            <a:noFill/>
            <a:miter lim="800000"/>
            <a:headEnd/>
            <a:tailEnd/>
          </a:ln>
        </p:spPr>
        <p:txBody>
          <a:bodyPr lIns="0" tIns="0" rIns="0" bIns="0" anchor="ctr">
            <a:prstTxWarp prst="textNoShape">
              <a:avLst/>
            </a:prstTxWarp>
          </a:bodyPr>
          <a:lstStyle/>
          <a:p>
            <a:r>
              <a:rPr lang="en-US" sz="1300">
                <a:latin typeface="Calibri" charset="0"/>
              </a:rPr>
              <a:t>5.6.7.8</a:t>
            </a:r>
          </a:p>
        </p:txBody>
      </p:sp>
      <p:grpSp>
        <p:nvGrpSpPr>
          <p:cNvPr id="58" name="Group 57"/>
          <p:cNvGrpSpPr/>
          <p:nvPr/>
        </p:nvGrpSpPr>
        <p:grpSpPr>
          <a:xfrm>
            <a:off x="4727444" y="2924765"/>
            <a:ext cx="922157" cy="901982"/>
            <a:chOff x="1357017" y="3055870"/>
            <a:chExt cx="666930" cy="571500"/>
          </a:xfrm>
        </p:grpSpPr>
        <p:sp>
          <p:nvSpPr>
            <p:cNvPr id="59" name="Rectangle 19"/>
            <p:cNvSpPr>
              <a:spLocks/>
            </p:cNvSpPr>
            <p:nvPr/>
          </p:nvSpPr>
          <p:spPr bwMode="auto">
            <a:xfrm>
              <a:off x="1357017" y="3058965"/>
              <a:ext cx="662216" cy="535781"/>
            </a:xfrm>
            <a:prstGeom prst="rect">
              <a:avLst/>
            </a:prstGeom>
            <a:solidFill>
              <a:srgbClr val="BBE0E3"/>
            </a:solidFill>
            <a:ln w="12700">
              <a:solidFill>
                <a:schemeClr val="tx1"/>
              </a:solidFill>
              <a:miter lim="800000"/>
              <a:headEnd/>
              <a:tailEnd/>
            </a:ln>
          </p:spPr>
          <p:txBody>
            <a:bodyPr lIns="0" tIns="0" rIns="0" bIns="0">
              <a:prstTxWarp prst="textNoShape">
                <a:avLst/>
              </a:prstTxWarp>
            </a:bodyPr>
            <a:lstStyle/>
            <a:p>
              <a:endParaRPr lang="en-US">
                <a:latin typeface="Calibri" charset="0"/>
              </a:endParaRPr>
            </a:p>
          </p:txBody>
        </p:sp>
        <p:sp>
          <p:nvSpPr>
            <p:cNvPr id="60" name="Rectangle 20"/>
            <p:cNvSpPr>
              <a:spLocks/>
            </p:cNvSpPr>
            <p:nvPr/>
          </p:nvSpPr>
          <p:spPr bwMode="auto">
            <a:xfrm>
              <a:off x="1366198" y="3055870"/>
              <a:ext cx="657749" cy="571500"/>
            </a:xfrm>
            <a:prstGeom prst="rect">
              <a:avLst/>
            </a:prstGeom>
            <a:noFill/>
            <a:ln w="12700">
              <a:noFill/>
              <a:miter lim="800000"/>
              <a:headEnd/>
              <a:tailEnd/>
            </a:ln>
          </p:spPr>
          <p:txBody>
            <a:bodyPr lIns="0" tIns="0" rIns="0" bIns="0" anchor="ctr">
              <a:prstTxWarp prst="textNoShape">
                <a:avLst/>
              </a:prstTxWarp>
            </a:bodyPr>
            <a:lstStyle/>
            <a:p>
              <a:pPr algn="ctr"/>
              <a:r>
                <a:rPr lang="en-US" sz="1700" dirty="0" smtClean="0">
                  <a:latin typeface="Calibri" charset="0"/>
                </a:rPr>
                <a:t>Flow Table</a:t>
              </a:r>
              <a:endParaRPr lang="en-US" sz="1700" dirty="0">
                <a:latin typeface="Calibri" charset="0"/>
              </a:endParaRPr>
            </a:p>
          </p:txBody>
        </p:sp>
      </p:grpSp>
      <p:cxnSp>
        <p:nvCxnSpPr>
          <p:cNvPr id="62" name="Straight Arrow Connector 61"/>
          <p:cNvCxnSpPr/>
          <p:nvPr/>
        </p:nvCxnSpPr>
        <p:spPr>
          <a:xfrm>
            <a:off x="2593077" y="3327420"/>
            <a:ext cx="61043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a:off x="4014741" y="3343340"/>
            <a:ext cx="61043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a:off x="3372332" y="3069291"/>
            <a:ext cx="428322" cy="461665"/>
          </a:xfrm>
          <a:prstGeom prst="rect">
            <a:avLst/>
          </a:prstGeom>
          <a:noFill/>
        </p:spPr>
        <p:txBody>
          <a:bodyPr wrap="none" rtlCol="0">
            <a:spAutoFit/>
          </a:bodyPr>
          <a:lstStyle/>
          <a:p>
            <a:r>
              <a:rPr lang="en-US" sz="2400" dirty="0" smtClean="0"/>
              <a:t>…</a:t>
            </a:r>
            <a:endParaRPr lang="en-US" sz="2400" dirty="0"/>
          </a:p>
        </p:txBody>
      </p:sp>
      <p:sp>
        <p:nvSpPr>
          <p:cNvPr id="65" name="TextBox 64"/>
          <p:cNvSpPr txBox="1"/>
          <p:nvPr/>
        </p:nvSpPr>
        <p:spPr>
          <a:xfrm>
            <a:off x="3167114" y="3405926"/>
            <a:ext cx="939681" cy="369332"/>
          </a:xfrm>
          <a:prstGeom prst="rect">
            <a:avLst/>
          </a:prstGeom>
          <a:noFill/>
        </p:spPr>
        <p:txBody>
          <a:bodyPr wrap="none" rtlCol="0">
            <a:spAutoFit/>
          </a:bodyPr>
          <a:lstStyle/>
          <a:p>
            <a:r>
              <a:rPr lang="en-US" dirty="0" smtClean="0"/>
              <a:t>pipeline</a:t>
            </a:r>
            <a:endParaRPr lang="en-US" dirty="0"/>
          </a:p>
        </p:txBody>
      </p:sp>
      <p:grpSp>
        <p:nvGrpSpPr>
          <p:cNvPr id="67" name="Group 66"/>
          <p:cNvGrpSpPr/>
          <p:nvPr/>
        </p:nvGrpSpPr>
        <p:grpSpPr>
          <a:xfrm>
            <a:off x="1670920" y="4217599"/>
            <a:ext cx="1821412" cy="619934"/>
            <a:chOff x="1357017" y="3055870"/>
            <a:chExt cx="666930" cy="571500"/>
          </a:xfrm>
        </p:grpSpPr>
        <p:sp>
          <p:nvSpPr>
            <p:cNvPr id="68" name="Rectangle 19"/>
            <p:cNvSpPr>
              <a:spLocks/>
            </p:cNvSpPr>
            <p:nvPr/>
          </p:nvSpPr>
          <p:spPr bwMode="auto">
            <a:xfrm>
              <a:off x="1357017" y="3058965"/>
              <a:ext cx="662216" cy="535781"/>
            </a:xfrm>
            <a:prstGeom prst="rect">
              <a:avLst/>
            </a:prstGeom>
            <a:solidFill>
              <a:srgbClr val="BBE0E3"/>
            </a:solidFill>
            <a:ln w="12700">
              <a:solidFill>
                <a:schemeClr val="tx1"/>
              </a:solidFill>
              <a:miter lim="800000"/>
              <a:headEnd/>
              <a:tailEnd/>
            </a:ln>
          </p:spPr>
          <p:txBody>
            <a:bodyPr lIns="0" tIns="0" rIns="0" bIns="0">
              <a:prstTxWarp prst="textNoShape">
                <a:avLst/>
              </a:prstTxWarp>
            </a:bodyPr>
            <a:lstStyle/>
            <a:p>
              <a:endParaRPr lang="en-US">
                <a:latin typeface="Calibri" charset="0"/>
              </a:endParaRPr>
            </a:p>
          </p:txBody>
        </p:sp>
        <p:sp>
          <p:nvSpPr>
            <p:cNvPr id="69" name="Rectangle 20"/>
            <p:cNvSpPr>
              <a:spLocks/>
            </p:cNvSpPr>
            <p:nvPr/>
          </p:nvSpPr>
          <p:spPr bwMode="auto">
            <a:xfrm>
              <a:off x="1366198" y="3055870"/>
              <a:ext cx="657749" cy="571500"/>
            </a:xfrm>
            <a:prstGeom prst="rect">
              <a:avLst/>
            </a:prstGeom>
            <a:noFill/>
            <a:ln w="12700">
              <a:noFill/>
              <a:miter lim="800000"/>
              <a:headEnd/>
              <a:tailEnd/>
            </a:ln>
          </p:spPr>
          <p:txBody>
            <a:bodyPr lIns="0" tIns="0" rIns="0" bIns="0" anchor="ctr">
              <a:prstTxWarp prst="textNoShape">
                <a:avLst/>
              </a:prstTxWarp>
            </a:bodyPr>
            <a:lstStyle/>
            <a:p>
              <a:pPr algn="ctr"/>
              <a:r>
                <a:rPr lang="en-US" sz="1700" dirty="0" smtClean="0">
                  <a:latin typeface="Calibri" charset="0"/>
                </a:rPr>
                <a:t>Group Table</a:t>
              </a:r>
              <a:endParaRPr lang="en-US" sz="1700" dirty="0">
                <a:latin typeface="Calibri" charset="0"/>
              </a:endParaRPr>
            </a:p>
          </p:txBody>
        </p:sp>
      </p:grpSp>
      <p:sp>
        <p:nvSpPr>
          <p:cNvPr id="71" name="Rectangle 9"/>
          <p:cNvSpPr>
            <a:spLocks/>
          </p:cNvSpPr>
          <p:nvPr/>
        </p:nvSpPr>
        <p:spPr bwMode="auto">
          <a:xfrm>
            <a:off x="6845126" y="1993014"/>
            <a:ext cx="1508683" cy="747897"/>
          </a:xfrm>
          <a:prstGeom prst="rect">
            <a:avLst/>
          </a:prstGeom>
          <a:noFill/>
          <a:ln w="12700">
            <a:noFill/>
            <a:miter lim="800000"/>
            <a:headEnd/>
            <a:tailEnd/>
          </a:ln>
        </p:spPr>
        <p:txBody>
          <a:bodyPr wrap="none" lIns="0" tIns="0" rIns="0" bIns="0" anchor="ctr">
            <a:prstTxWarp prst="textNoShape">
              <a:avLst/>
            </a:prstTxWarp>
            <a:spAutoFit/>
          </a:bodyPr>
          <a:lstStyle/>
          <a:p>
            <a:pPr algn="ctr">
              <a:lnSpc>
                <a:spcPct val="90000"/>
              </a:lnSpc>
            </a:pPr>
            <a:r>
              <a:rPr lang="en-US" sz="2700" dirty="0" err="1" smtClean="0">
                <a:latin typeface="Calibri" charset="0"/>
              </a:rPr>
              <a:t>OpenFlow</a:t>
            </a:r>
            <a:r>
              <a:rPr lang="en-US" sz="2700" dirty="0" smtClean="0">
                <a:latin typeface="Calibri" charset="0"/>
              </a:rPr>
              <a:t> </a:t>
            </a:r>
            <a:br>
              <a:rPr lang="en-US" sz="2700" dirty="0" smtClean="0">
                <a:latin typeface="Calibri" charset="0"/>
              </a:rPr>
            </a:br>
            <a:r>
              <a:rPr lang="en-US" sz="2700" dirty="0" smtClean="0">
                <a:latin typeface="Calibri" charset="0"/>
              </a:rPr>
              <a:t>protocol</a:t>
            </a:r>
            <a:endParaRPr lang="en-US" sz="2700" dirty="0">
              <a:latin typeface="Calibri" charset="0"/>
            </a:endParaRPr>
          </a:p>
        </p:txBody>
      </p:sp>
      <p:grpSp>
        <p:nvGrpSpPr>
          <p:cNvPr id="72" name="Group 71"/>
          <p:cNvGrpSpPr/>
          <p:nvPr/>
        </p:nvGrpSpPr>
        <p:grpSpPr>
          <a:xfrm>
            <a:off x="3674521" y="4214618"/>
            <a:ext cx="1848706" cy="619934"/>
            <a:chOff x="1357017" y="3055870"/>
            <a:chExt cx="676924" cy="571500"/>
          </a:xfrm>
        </p:grpSpPr>
        <p:sp>
          <p:nvSpPr>
            <p:cNvPr id="73" name="Rectangle 19"/>
            <p:cNvSpPr>
              <a:spLocks/>
            </p:cNvSpPr>
            <p:nvPr/>
          </p:nvSpPr>
          <p:spPr bwMode="auto">
            <a:xfrm>
              <a:off x="1357017" y="3058965"/>
              <a:ext cx="662216" cy="535781"/>
            </a:xfrm>
            <a:prstGeom prst="rect">
              <a:avLst/>
            </a:prstGeom>
            <a:solidFill>
              <a:srgbClr val="BBE0E3"/>
            </a:solidFill>
            <a:ln w="12700">
              <a:solidFill>
                <a:schemeClr val="tx1"/>
              </a:solidFill>
              <a:miter lim="800000"/>
              <a:headEnd/>
              <a:tailEnd/>
            </a:ln>
          </p:spPr>
          <p:txBody>
            <a:bodyPr lIns="0" tIns="0" rIns="0" bIns="0">
              <a:prstTxWarp prst="textNoShape">
                <a:avLst/>
              </a:prstTxWarp>
            </a:bodyPr>
            <a:lstStyle/>
            <a:p>
              <a:endParaRPr lang="en-US">
                <a:latin typeface="Calibri" charset="0"/>
              </a:endParaRPr>
            </a:p>
          </p:txBody>
        </p:sp>
        <p:sp>
          <p:nvSpPr>
            <p:cNvPr id="74" name="Rectangle 20"/>
            <p:cNvSpPr>
              <a:spLocks/>
            </p:cNvSpPr>
            <p:nvPr/>
          </p:nvSpPr>
          <p:spPr bwMode="auto">
            <a:xfrm>
              <a:off x="1376192" y="3055870"/>
              <a:ext cx="657749" cy="571500"/>
            </a:xfrm>
            <a:prstGeom prst="rect">
              <a:avLst/>
            </a:prstGeom>
            <a:noFill/>
            <a:ln w="12700">
              <a:noFill/>
              <a:miter lim="800000"/>
              <a:headEnd/>
              <a:tailEnd/>
            </a:ln>
          </p:spPr>
          <p:txBody>
            <a:bodyPr lIns="0" tIns="0" rIns="0" bIns="0" anchor="ctr">
              <a:prstTxWarp prst="textNoShape">
                <a:avLst/>
              </a:prstTxWarp>
            </a:bodyPr>
            <a:lstStyle/>
            <a:p>
              <a:pPr algn="ctr"/>
              <a:r>
                <a:rPr lang="en-US" sz="1700" dirty="0" smtClean="0">
                  <a:latin typeface="Calibri" charset="0"/>
                </a:rPr>
                <a:t>Meter Table</a:t>
              </a:r>
              <a:endParaRPr lang="en-US" sz="1700" dirty="0">
                <a:latin typeface="Calibri" charset="0"/>
              </a:endParaRPr>
            </a:p>
          </p:txBody>
        </p:sp>
      </p:grpSp>
      <p:sp>
        <p:nvSpPr>
          <p:cNvPr id="3" name="Title 2"/>
          <p:cNvSpPr>
            <a:spLocks noGrp="1"/>
          </p:cNvSpPr>
          <p:nvPr>
            <p:ph type="title"/>
          </p:nvPr>
        </p:nvSpPr>
        <p:spPr/>
        <p:txBody>
          <a:bodyPr/>
          <a:lstStyle/>
          <a:p>
            <a:r>
              <a:rPr lang="en-US" dirty="0"/>
              <a:t>Main components of </a:t>
            </a:r>
            <a:r>
              <a:rPr lang="en-US" dirty="0" smtClean="0"/>
              <a:t>an </a:t>
            </a:r>
            <a:r>
              <a:rPr lang="en-US" dirty="0"/>
              <a:t>OpenFlow </a:t>
            </a:r>
            <a:r>
              <a:rPr lang="en-US" dirty="0" smtClean="0"/>
              <a:t>switch</a:t>
            </a:r>
            <a:endParaRPr lang="en-US" dirty="0"/>
          </a:p>
        </p:txBody>
      </p:sp>
      <p:sp>
        <p:nvSpPr>
          <p:cNvPr id="7" name="Footer Placeholder 6"/>
          <p:cNvSpPr>
            <a:spLocks noGrp="1"/>
          </p:cNvSpPr>
          <p:nvPr>
            <p:ph type="ftr" sz="quarter" idx="11"/>
          </p:nvPr>
        </p:nvSpPr>
        <p:spPr/>
        <p:txBody>
          <a:bodyPr/>
          <a:lstStyle/>
          <a:p>
            <a:r>
              <a:rPr lang="en-US" smtClean="0"/>
              <a:t>Université catholique de Louvain</a:t>
            </a:r>
            <a:endParaRPr lang="en-GB" dirty="0"/>
          </a:p>
        </p:txBody>
      </p:sp>
      <p:sp>
        <p:nvSpPr>
          <p:cNvPr id="8" name="Slide Number Placeholder 7"/>
          <p:cNvSpPr>
            <a:spLocks noGrp="1"/>
          </p:cNvSpPr>
          <p:nvPr>
            <p:ph type="sldNum" sz="quarter" idx="10"/>
          </p:nvPr>
        </p:nvSpPr>
        <p:spPr/>
        <p:txBody>
          <a:bodyPr/>
          <a:lstStyle/>
          <a:p>
            <a:fld id="{83AAF25D-2282-4A01-B1B7-8122C6628E7D}" type="slidenum">
              <a:rPr lang="en-GB" smtClean="0"/>
              <a:pPr/>
              <a:t>47</a:t>
            </a:fld>
            <a:endParaRPr lang="en-GB"/>
          </a:p>
        </p:txBody>
      </p:sp>
    </p:spTree>
    <p:extLst>
      <p:ext uri="{BB962C8B-B14F-4D97-AF65-F5344CB8AC3E}">
        <p14:creationId xmlns:p14="http://schemas.microsoft.com/office/powerpoint/2010/main" val="2665823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Table Entries</a:t>
            </a:r>
            <a:endParaRPr lang="en-US" dirty="0"/>
          </a:p>
        </p:txBody>
      </p:sp>
      <p:graphicFrame>
        <p:nvGraphicFramePr>
          <p:cNvPr id="67" name="Content Placeholder 3"/>
          <p:cNvGraphicFramePr>
            <a:graphicFrameLocks/>
          </p:cNvGraphicFramePr>
          <p:nvPr/>
        </p:nvGraphicFramePr>
        <p:xfrm>
          <a:off x="619125" y="1804920"/>
          <a:ext cx="7878764" cy="3032760"/>
        </p:xfrm>
        <a:graphic>
          <a:graphicData uri="http://schemas.openxmlformats.org/drawingml/2006/table">
            <a:tbl>
              <a:tblPr firstRow="1" bandRow="1"/>
              <a:tblGrid>
                <a:gridCol w="1619108"/>
                <a:gridCol w="6259656"/>
              </a:tblGrid>
              <a:tr h="370840">
                <a:tc>
                  <a:txBody>
                    <a:bodyPr/>
                    <a:lstStyle>
                      <a:lvl1pPr marL="0" algn="l" defTabSz="914400" rtl="0" eaLnBrk="1" latinLnBrk="0" hangingPunct="1">
                        <a:defRPr sz="1800" b="1" kern="1200">
                          <a:solidFill>
                            <a:schemeClr val="dk1"/>
                          </a:solidFill>
                          <a:latin typeface="Calibri"/>
                        </a:defRPr>
                      </a:lvl1pPr>
                      <a:lvl2pPr marL="457200" algn="l" defTabSz="914400" rtl="0" eaLnBrk="1" latinLnBrk="0" hangingPunct="1">
                        <a:defRPr sz="1800" b="1" kern="1200">
                          <a:solidFill>
                            <a:schemeClr val="dk1"/>
                          </a:solidFill>
                          <a:latin typeface="Calibri"/>
                        </a:defRPr>
                      </a:lvl2pPr>
                      <a:lvl3pPr marL="914400" algn="l" defTabSz="914400" rtl="0" eaLnBrk="1" latinLnBrk="0" hangingPunct="1">
                        <a:defRPr sz="1800" b="1" kern="1200">
                          <a:solidFill>
                            <a:schemeClr val="dk1"/>
                          </a:solidFill>
                          <a:latin typeface="Calibri"/>
                        </a:defRPr>
                      </a:lvl3pPr>
                      <a:lvl4pPr marL="1371600" algn="l" defTabSz="914400" rtl="0" eaLnBrk="1" latinLnBrk="0" hangingPunct="1">
                        <a:defRPr sz="1800" b="1" kern="1200">
                          <a:solidFill>
                            <a:schemeClr val="dk1"/>
                          </a:solidFill>
                          <a:latin typeface="Calibri"/>
                        </a:defRPr>
                      </a:lvl4pPr>
                      <a:lvl5pPr marL="1828800" algn="l" defTabSz="914400" rtl="0" eaLnBrk="1" latinLnBrk="0" hangingPunct="1">
                        <a:defRPr sz="1800" b="1" kern="1200">
                          <a:solidFill>
                            <a:schemeClr val="dk1"/>
                          </a:solidFill>
                          <a:latin typeface="Calibri"/>
                        </a:defRPr>
                      </a:lvl5pPr>
                      <a:lvl6pPr marL="2286000" algn="l" defTabSz="914400" rtl="0" eaLnBrk="1" latinLnBrk="0" hangingPunct="1">
                        <a:defRPr sz="1800" b="1" kern="1200">
                          <a:solidFill>
                            <a:schemeClr val="dk1"/>
                          </a:solidFill>
                          <a:latin typeface="Calibri"/>
                        </a:defRPr>
                      </a:lvl6pPr>
                      <a:lvl7pPr marL="2743200" algn="l" defTabSz="914400" rtl="0" eaLnBrk="1" latinLnBrk="0" hangingPunct="1">
                        <a:defRPr sz="1800" b="1" kern="1200">
                          <a:solidFill>
                            <a:schemeClr val="dk1"/>
                          </a:solidFill>
                          <a:latin typeface="Calibri"/>
                        </a:defRPr>
                      </a:lvl7pPr>
                      <a:lvl8pPr marL="3200400" algn="l" defTabSz="914400" rtl="0" eaLnBrk="1" latinLnBrk="0" hangingPunct="1">
                        <a:defRPr sz="1800" b="1" kern="1200">
                          <a:solidFill>
                            <a:schemeClr val="dk1"/>
                          </a:solidFill>
                          <a:latin typeface="Calibri"/>
                        </a:defRPr>
                      </a:lvl8pPr>
                      <a:lvl9pPr marL="3657600" algn="l" defTabSz="914400" rtl="0" eaLnBrk="1" latinLnBrk="0" hangingPunct="1">
                        <a:defRPr sz="1800" b="1" kern="1200">
                          <a:solidFill>
                            <a:schemeClr val="dk1"/>
                          </a:solidFill>
                          <a:latin typeface="Calibri"/>
                        </a:defRPr>
                      </a:lvl9pPr>
                    </a:lstStyle>
                    <a:p>
                      <a:r>
                        <a:rPr lang="en-US" b="1" dirty="0" smtClean="0"/>
                        <a:t>Match</a:t>
                      </a:r>
                      <a:r>
                        <a:rPr lang="en-US" b="1" baseline="0" dirty="0" smtClean="0"/>
                        <a:t> fields</a:t>
                      </a:r>
                      <a:endParaRPr lang="en-US" b="1" dirty="0"/>
                    </a:p>
                  </a:txBody>
                  <a:tcPr>
                    <a:lnL w="12700" cmpd="sng">
                      <a:solidFill>
                        <a:srgbClr val="663366"/>
                      </a:solidFill>
                    </a:lnL>
                    <a:lnR w="12700" cmpd="sng">
                      <a:solidFill>
                        <a:srgbClr val="663366"/>
                      </a:solidFill>
                    </a:lnR>
                    <a:lnT w="12700" cmpd="sng">
                      <a:solidFill>
                        <a:srgbClr val="663366"/>
                      </a:solidFill>
                    </a:lnT>
                    <a:lnB w="12700" cmpd="sng">
                      <a:solidFill>
                        <a:srgbClr val="663366"/>
                      </a:solidFill>
                    </a:lnB>
                    <a:lnTlToBr w="12700" cmpd="sng">
                      <a:noFill/>
                      <a:prstDash val="solid"/>
                    </a:lnTlToBr>
                    <a:lnBlToTr w="12700" cmpd="sng">
                      <a:noFill/>
                      <a:prstDash val="solid"/>
                    </a:lnBlToTr>
                    <a:solidFill>
                      <a:srgbClr val="663366">
                        <a:tint val="20000"/>
                      </a:srgbClr>
                    </a:solidFill>
                  </a:tcPr>
                </a:tc>
                <a:tc>
                  <a:txBody>
                    <a:bodyPr/>
                    <a:lstStyle>
                      <a:lvl1pPr marL="0" algn="l" defTabSz="914400" rtl="0" eaLnBrk="1" latinLnBrk="0" hangingPunct="1">
                        <a:defRPr sz="1800" b="1" kern="1200">
                          <a:solidFill>
                            <a:schemeClr val="dk1"/>
                          </a:solidFill>
                          <a:latin typeface="Calibri"/>
                        </a:defRPr>
                      </a:lvl1pPr>
                      <a:lvl2pPr marL="457200" algn="l" defTabSz="914400" rtl="0" eaLnBrk="1" latinLnBrk="0" hangingPunct="1">
                        <a:defRPr sz="1800" b="1" kern="1200">
                          <a:solidFill>
                            <a:schemeClr val="dk1"/>
                          </a:solidFill>
                          <a:latin typeface="Calibri"/>
                        </a:defRPr>
                      </a:lvl2pPr>
                      <a:lvl3pPr marL="914400" algn="l" defTabSz="914400" rtl="0" eaLnBrk="1" latinLnBrk="0" hangingPunct="1">
                        <a:defRPr sz="1800" b="1" kern="1200">
                          <a:solidFill>
                            <a:schemeClr val="dk1"/>
                          </a:solidFill>
                          <a:latin typeface="Calibri"/>
                        </a:defRPr>
                      </a:lvl3pPr>
                      <a:lvl4pPr marL="1371600" algn="l" defTabSz="914400" rtl="0" eaLnBrk="1" latinLnBrk="0" hangingPunct="1">
                        <a:defRPr sz="1800" b="1" kern="1200">
                          <a:solidFill>
                            <a:schemeClr val="dk1"/>
                          </a:solidFill>
                          <a:latin typeface="Calibri"/>
                        </a:defRPr>
                      </a:lvl4pPr>
                      <a:lvl5pPr marL="1828800" algn="l" defTabSz="914400" rtl="0" eaLnBrk="1" latinLnBrk="0" hangingPunct="1">
                        <a:defRPr sz="1800" b="1" kern="1200">
                          <a:solidFill>
                            <a:schemeClr val="dk1"/>
                          </a:solidFill>
                          <a:latin typeface="Calibri"/>
                        </a:defRPr>
                      </a:lvl5pPr>
                      <a:lvl6pPr marL="2286000" algn="l" defTabSz="914400" rtl="0" eaLnBrk="1" latinLnBrk="0" hangingPunct="1">
                        <a:defRPr sz="1800" b="1" kern="1200">
                          <a:solidFill>
                            <a:schemeClr val="dk1"/>
                          </a:solidFill>
                          <a:latin typeface="Calibri"/>
                        </a:defRPr>
                      </a:lvl6pPr>
                      <a:lvl7pPr marL="2743200" algn="l" defTabSz="914400" rtl="0" eaLnBrk="1" latinLnBrk="0" hangingPunct="1">
                        <a:defRPr sz="1800" b="1" kern="1200">
                          <a:solidFill>
                            <a:schemeClr val="dk1"/>
                          </a:solidFill>
                          <a:latin typeface="Calibri"/>
                        </a:defRPr>
                      </a:lvl7pPr>
                      <a:lvl8pPr marL="3200400" algn="l" defTabSz="914400" rtl="0" eaLnBrk="1" latinLnBrk="0" hangingPunct="1">
                        <a:defRPr sz="1800" b="1" kern="1200">
                          <a:solidFill>
                            <a:schemeClr val="dk1"/>
                          </a:solidFill>
                          <a:latin typeface="Calibri"/>
                        </a:defRPr>
                      </a:lvl8pPr>
                      <a:lvl9pPr marL="3657600" algn="l" defTabSz="914400" rtl="0" eaLnBrk="1" latinLnBrk="0" hangingPunct="1">
                        <a:defRPr sz="1800" b="1" kern="1200">
                          <a:solidFill>
                            <a:schemeClr val="dk1"/>
                          </a:solidFill>
                          <a:latin typeface="Calibri"/>
                        </a:defRPr>
                      </a:lvl9pPr>
                    </a:lstStyle>
                    <a:p>
                      <a:r>
                        <a:rPr lang="en-US" b="0" dirty="0" smtClean="0"/>
                        <a:t>To match against packets. These consist of the ingress port and packet headers</a:t>
                      </a:r>
                      <a:endParaRPr lang="en-US" b="0" dirty="0"/>
                    </a:p>
                  </a:txBody>
                  <a:tcPr>
                    <a:lnL w="12700" cmpd="sng">
                      <a:solidFill>
                        <a:srgbClr val="663366"/>
                      </a:solidFill>
                    </a:lnL>
                    <a:lnR w="12700" cmpd="sng">
                      <a:solidFill>
                        <a:srgbClr val="663366"/>
                      </a:solidFill>
                    </a:lnR>
                    <a:lnT w="12700" cmpd="sng">
                      <a:solidFill>
                        <a:srgbClr val="663366"/>
                      </a:solidFill>
                    </a:lnT>
                    <a:lnB w="12700" cmpd="sng">
                      <a:solidFill>
                        <a:srgbClr val="663366"/>
                      </a:solidFill>
                    </a:lnB>
                    <a:lnTlToBr w="12700" cmpd="sng">
                      <a:noFill/>
                      <a:prstDash val="solid"/>
                    </a:lnTlToBr>
                    <a:lnBlToTr w="12700" cmpd="sng">
                      <a:noFill/>
                      <a:prstDash val="solid"/>
                    </a:lnBlToTr>
                    <a:solidFill>
                      <a:srgbClr val="663366">
                        <a:tint val="20000"/>
                      </a:srgbClr>
                    </a:solidFill>
                  </a:tcPr>
                </a:tc>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b="1" dirty="0" smtClean="0"/>
                        <a:t>Priority</a:t>
                      </a:r>
                      <a:endParaRPr lang="en-US" b="1" dirty="0"/>
                    </a:p>
                  </a:txBody>
                  <a:tcPr>
                    <a:lnL w="12700" cmpd="sng">
                      <a:solidFill>
                        <a:srgbClr val="663366"/>
                      </a:solidFill>
                    </a:lnL>
                    <a:lnR w="12700" cmpd="sng">
                      <a:solidFill>
                        <a:srgbClr val="663366"/>
                      </a:solidFill>
                    </a:lnR>
                    <a:lnT w="12700" cmpd="sng">
                      <a:solidFill>
                        <a:srgbClr val="663366"/>
                      </a:solidFill>
                    </a:lnT>
                    <a:lnB w="12700" cmpd="sng">
                      <a:solidFill>
                        <a:srgbClr val="663366"/>
                      </a:solidFill>
                    </a:lnB>
                    <a:lnTlToBr w="12700" cmpd="sng">
                      <a:noFill/>
                      <a:prstDash val="solid"/>
                    </a:lnTlToBr>
                    <a:lnBlToTr w="12700" cmpd="sng">
                      <a:noFill/>
                      <a:prstDash val="solid"/>
                    </a:lnBlToTr>
                    <a:solidFill>
                      <a:srgbClr val="663366">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b="0" dirty="0" smtClean="0"/>
                        <a:t>Matching precedence of the flow entry</a:t>
                      </a:r>
                      <a:endParaRPr lang="en-US" b="0" dirty="0"/>
                    </a:p>
                  </a:txBody>
                  <a:tcPr>
                    <a:lnL w="12700" cmpd="sng">
                      <a:solidFill>
                        <a:srgbClr val="663366"/>
                      </a:solidFill>
                    </a:lnL>
                    <a:lnR w="12700" cmpd="sng">
                      <a:solidFill>
                        <a:srgbClr val="663366"/>
                      </a:solidFill>
                    </a:lnR>
                    <a:lnT w="12700" cmpd="sng">
                      <a:solidFill>
                        <a:srgbClr val="663366"/>
                      </a:solidFill>
                    </a:lnT>
                    <a:lnB w="12700" cmpd="sng">
                      <a:solidFill>
                        <a:srgbClr val="663366"/>
                      </a:solidFill>
                    </a:lnB>
                    <a:lnTlToBr w="12700" cmpd="sng">
                      <a:noFill/>
                      <a:prstDash val="solid"/>
                    </a:lnTlToBr>
                    <a:lnBlToTr w="12700" cmpd="sng">
                      <a:noFill/>
                      <a:prstDash val="solid"/>
                    </a:lnBlToTr>
                    <a:solidFill>
                      <a:srgbClr val="663366">
                        <a:tint val="40000"/>
                      </a:srgbClr>
                    </a:solidFill>
                  </a:tcPr>
                </a:tc>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b="1" dirty="0" smtClean="0"/>
                        <a:t>Counters</a:t>
                      </a:r>
                      <a:endParaRPr lang="en-US" b="1" dirty="0"/>
                    </a:p>
                  </a:txBody>
                  <a:tcPr>
                    <a:lnL w="12700" cmpd="sng">
                      <a:solidFill>
                        <a:srgbClr val="663366"/>
                      </a:solidFill>
                    </a:lnL>
                    <a:lnR w="12700" cmpd="sng">
                      <a:solidFill>
                        <a:srgbClr val="663366"/>
                      </a:solidFill>
                    </a:lnR>
                    <a:lnT w="12700" cmpd="sng">
                      <a:solidFill>
                        <a:srgbClr val="663366"/>
                      </a:solidFill>
                    </a:lnT>
                    <a:lnB w="12700" cmpd="sng">
                      <a:solidFill>
                        <a:srgbClr val="663366"/>
                      </a:solidFill>
                    </a:lnB>
                    <a:lnTlToBr w="12700" cmpd="sng">
                      <a:noFill/>
                      <a:prstDash val="solid"/>
                    </a:lnTlToBr>
                    <a:lnBlToTr w="12700" cmpd="sng">
                      <a:noFill/>
                      <a:prstDash val="solid"/>
                    </a:lnBlToTr>
                    <a:solidFill>
                      <a:srgbClr val="663366">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smtClean="0"/>
                        <a:t>e.g. packet and byte counters</a:t>
                      </a:r>
                      <a:endParaRPr lang="en-US" dirty="0"/>
                    </a:p>
                  </a:txBody>
                  <a:tcPr>
                    <a:lnL w="12700" cmpd="sng">
                      <a:solidFill>
                        <a:srgbClr val="663366"/>
                      </a:solidFill>
                    </a:lnL>
                    <a:lnR w="12700" cmpd="sng">
                      <a:solidFill>
                        <a:srgbClr val="663366"/>
                      </a:solidFill>
                    </a:lnR>
                    <a:lnT w="12700" cmpd="sng">
                      <a:solidFill>
                        <a:srgbClr val="663366"/>
                      </a:solidFill>
                    </a:lnT>
                    <a:lnB w="12700" cmpd="sng">
                      <a:solidFill>
                        <a:srgbClr val="663366"/>
                      </a:solidFill>
                    </a:lnB>
                    <a:lnTlToBr w="12700" cmpd="sng">
                      <a:noFill/>
                      <a:prstDash val="solid"/>
                    </a:lnTlToBr>
                    <a:lnBlToTr w="12700" cmpd="sng">
                      <a:noFill/>
                      <a:prstDash val="solid"/>
                    </a:lnBlToTr>
                    <a:solidFill>
                      <a:srgbClr val="663366">
                        <a:tint val="20000"/>
                      </a:srgbClr>
                    </a:solidFill>
                  </a:tcPr>
                </a:tc>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b="1" dirty="0" smtClean="0"/>
                        <a:t>Instructions</a:t>
                      </a:r>
                      <a:endParaRPr lang="en-US" b="1" dirty="0"/>
                    </a:p>
                  </a:txBody>
                  <a:tcPr>
                    <a:lnL w="12700" cmpd="sng">
                      <a:solidFill>
                        <a:srgbClr val="663366"/>
                      </a:solidFill>
                    </a:lnL>
                    <a:lnR w="12700" cmpd="sng">
                      <a:solidFill>
                        <a:srgbClr val="663366"/>
                      </a:solidFill>
                    </a:lnR>
                    <a:lnT w="12700" cmpd="sng">
                      <a:solidFill>
                        <a:srgbClr val="663366"/>
                      </a:solidFill>
                    </a:lnT>
                    <a:lnB w="12700" cmpd="sng">
                      <a:solidFill>
                        <a:srgbClr val="663366"/>
                      </a:solidFill>
                    </a:lnB>
                    <a:lnTlToBr w="12700" cmpd="sng">
                      <a:noFill/>
                      <a:prstDash val="solid"/>
                    </a:lnTlToBr>
                    <a:lnBlToTr w="12700" cmpd="sng">
                      <a:noFill/>
                      <a:prstDash val="solid"/>
                    </a:lnBlToTr>
                    <a:solidFill>
                      <a:srgbClr val="663366">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smtClean="0"/>
                        <a:t>Determine </a:t>
                      </a:r>
                      <a:r>
                        <a:rPr lang="en-US" baseline="0" dirty="0" smtClean="0"/>
                        <a:t>action set or pipeline processing</a:t>
                      </a:r>
                      <a:endParaRPr lang="en-US" dirty="0"/>
                    </a:p>
                  </a:txBody>
                  <a:tcPr>
                    <a:lnL w="12700" cmpd="sng">
                      <a:solidFill>
                        <a:srgbClr val="663366"/>
                      </a:solidFill>
                    </a:lnL>
                    <a:lnR w="12700" cmpd="sng">
                      <a:solidFill>
                        <a:srgbClr val="663366"/>
                      </a:solidFill>
                    </a:lnR>
                    <a:lnT w="12700" cmpd="sng">
                      <a:solidFill>
                        <a:srgbClr val="663366"/>
                      </a:solidFill>
                    </a:lnT>
                    <a:lnB w="12700" cmpd="sng">
                      <a:solidFill>
                        <a:srgbClr val="663366"/>
                      </a:solidFill>
                    </a:lnB>
                    <a:lnTlToBr w="12700" cmpd="sng">
                      <a:noFill/>
                      <a:prstDash val="solid"/>
                    </a:lnTlToBr>
                    <a:lnBlToTr w="12700" cmpd="sng">
                      <a:noFill/>
                      <a:prstDash val="solid"/>
                    </a:lnBlToTr>
                    <a:solidFill>
                      <a:srgbClr val="663366">
                        <a:tint val="40000"/>
                      </a:srgbClr>
                    </a:solidFill>
                  </a:tcPr>
                </a:tc>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b="1" dirty="0" smtClean="0"/>
                        <a:t>Timeouts</a:t>
                      </a:r>
                      <a:endParaRPr lang="en-US" b="1" dirty="0"/>
                    </a:p>
                  </a:txBody>
                  <a:tcPr>
                    <a:lnL w="12700" cmpd="sng">
                      <a:solidFill>
                        <a:srgbClr val="663366"/>
                      </a:solidFill>
                    </a:lnL>
                    <a:lnR w="12700" cmpd="sng">
                      <a:solidFill>
                        <a:srgbClr val="663366"/>
                      </a:solidFill>
                    </a:lnR>
                    <a:lnT w="12700" cmpd="sng">
                      <a:solidFill>
                        <a:srgbClr val="663366"/>
                      </a:solidFill>
                    </a:lnT>
                    <a:lnB w="12700" cmpd="sng">
                      <a:solidFill>
                        <a:srgbClr val="663366"/>
                      </a:solidFill>
                    </a:lnB>
                    <a:lnTlToBr w="12700" cmpd="sng">
                      <a:noFill/>
                      <a:prstDash val="solid"/>
                    </a:lnTlToBr>
                    <a:lnBlToTr w="12700" cmpd="sng">
                      <a:noFill/>
                      <a:prstDash val="solid"/>
                    </a:lnBlToTr>
                    <a:solidFill>
                      <a:srgbClr val="663366">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smtClean="0"/>
                        <a:t>Maximum amount of time or idle time before flow is expired by the switch</a:t>
                      </a:r>
                      <a:endParaRPr lang="en-US" dirty="0"/>
                    </a:p>
                  </a:txBody>
                  <a:tcPr>
                    <a:lnL w="12700" cmpd="sng">
                      <a:solidFill>
                        <a:srgbClr val="663366"/>
                      </a:solidFill>
                    </a:lnL>
                    <a:lnR w="12700" cmpd="sng">
                      <a:solidFill>
                        <a:srgbClr val="663366"/>
                      </a:solidFill>
                    </a:lnR>
                    <a:lnT w="12700" cmpd="sng">
                      <a:solidFill>
                        <a:srgbClr val="663366"/>
                      </a:solidFill>
                    </a:lnT>
                    <a:lnB w="12700" cmpd="sng">
                      <a:solidFill>
                        <a:srgbClr val="663366"/>
                      </a:solidFill>
                    </a:lnB>
                    <a:lnTlToBr w="12700" cmpd="sng">
                      <a:noFill/>
                      <a:prstDash val="solid"/>
                    </a:lnTlToBr>
                    <a:lnBlToTr w="12700" cmpd="sng">
                      <a:noFill/>
                      <a:prstDash val="solid"/>
                    </a:lnBlToTr>
                    <a:solidFill>
                      <a:srgbClr val="663366">
                        <a:tint val="20000"/>
                      </a:srgbClr>
                    </a:solidFill>
                  </a:tcPr>
                </a:tc>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b="1" dirty="0" smtClean="0"/>
                        <a:t>Cookies</a:t>
                      </a:r>
                      <a:endParaRPr lang="en-US" b="1" dirty="0"/>
                    </a:p>
                  </a:txBody>
                  <a:tcPr>
                    <a:lnL w="12700" cmpd="sng">
                      <a:solidFill>
                        <a:srgbClr val="663366"/>
                      </a:solidFill>
                    </a:lnL>
                    <a:lnR w="12700" cmpd="sng">
                      <a:solidFill>
                        <a:srgbClr val="663366"/>
                      </a:solidFill>
                    </a:lnR>
                    <a:lnT w="12700" cmpd="sng">
                      <a:solidFill>
                        <a:srgbClr val="663366"/>
                      </a:solidFill>
                    </a:lnT>
                    <a:lnB w="12700" cmpd="sng">
                      <a:solidFill>
                        <a:srgbClr val="663366"/>
                      </a:solidFill>
                    </a:lnB>
                    <a:lnTlToBr w="12700" cmpd="sng">
                      <a:noFill/>
                      <a:prstDash val="solid"/>
                    </a:lnTlToBr>
                    <a:lnBlToTr w="12700" cmpd="sng">
                      <a:noFill/>
                      <a:prstDash val="solid"/>
                    </a:lnBlToTr>
                    <a:solidFill>
                      <a:srgbClr val="663366">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smtClean="0"/>
                        <a:t>Opaque data value chosen by the controller. Not used when processing packets.</a:t>
                      </a:r>
                      <a:endParaRPr lang="en-US" dirty="0"/>
                    </a:p>
                  </a:txBody>
                  <a:tcPr>
                    <a:lnL w="12700" cmpd="sng">
                      <a:solidFill>
                        <a:srgbClr val="663366"/>
                      </a:solidFill>
                    </a:lnL>
                    <a:lnR w="12700" cmpd="sng">
                      <a:solidFill>
                        <a:srgbClr val="663366"/>
                      </a:solidFill>
                    </a:lnR>
                    <a:lnT w="12700" cmpd="sng">
                      <a:solidFill>
                        <a:srgbClr val="663366"/>
                      </a:solidFill>
                    </a:lnT>
                    <a:lnB w="12700" cmpd="sng">
                      <a:solidFill>
                        <a:srgbClr val="663366"/>
                      </a:solidFill>
                    </a:lnB>
                    <a:lnTlToBr w="12700" cmpd="sng">
                      <a:noFill/>
                      <a:prstDash val="solid"/>
                    </a:lnTlToBr>
                    <a:lnBlToTr w="12700" cmpd="sng">
                      <a:noFill/>
                      <a:prstDash val="solid"/>
                    </a:lnBlToTr>
                    <a:solidFill>
                      <a:srgbClr val="663366">
                        <a:tint val="40000"/>
                      </a:srgbClr>
                    </a:solidFill>
                  </a:tcPr>
                </a:tc>
              </a:tr>
            </a:tbl>
          </a:graphicData>
        </a:graphic>
      </p:graphicFrame>
      <p:grpSp>
        <p:nvGrpSpPr>
          <p:cNvPr id="68" name="Group 67"/>
          <p:cNvGrpSpPr/>
          <p:nvPr/>
        </p:nvGrpSpPr>
        <p:grpSpPr>
          <a:xfrm>
            <a:off x="422887" y="5373140"/>
            <a:ext cx="7740913" cy="912099"/>
            <a:chOff x="764912" y="4915672"/>
            <a:chExt cx="7740913" cy="912099"/>
          </a:xfrm>
        </p:grpSpPr>
        <p:sp>
          <p:nvSpPr>
            <p:cNvPr id="69" name="Rectangle 2"/>
            <p:cNvSpPr>
              <a:spLocks/>
            </p:cNvSpPr>
            <p:nvPr/>
          </p:nvSpPr>
          <p:spPr bwMode="auto">
            <a:xfrm>
              <a:off x="768350" y="4970906"/>
              <a:ext cx="698500" cy="471488"/>
            </a:xfrm>
            <a:prstGeom prst="rect">
              <a:avLst/>
            </a:prstGeom>
            <a:solidFill>
              <a:srgbClr val="BBE0E3"/>
            </a:solidFill>
            <a:ln w="12700">
              <a:solidFill>
                <a:sysClr val="windowText" lastClr="000000"/>
              </a:solidFill>
              <a:miter lim="800000"/>
              <a:headEnd/>
              <a:tailEnd/>
            </a:ln>
          </p:spPr>
          <p:txBody>
            <a:bodyPr lIns="0" tIns="0" rIns="0" bIns="0">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charset="0"/>
              </a:endParaRPr>
            </a:p>
          </p:txBody>
        </p:sp>
        <p:sp>
          <p:nvSpPr>
            <p:cNvPr id="70" name="Rectangle 3"/>
            <p:cNvSpPr>
              <a:spLocks/>
            </p:cNvSpPr>
            <p:nvPr/>
          </p:nvSpPr>
          <p:spPr bwMode="auto">
            <a:xfrm>
              <a:off x="814388" y="4923609"/>
              <a:ext cx="579437" cy="523220"/>
            </a:xfrm>
            <a:prstGeom prst="rect">
              <a:avLst/>
            </a:prstGeom>
            <a:noFill/>
            <a:ln w="12700">
              <a:noFill/>
              <a:miter lim="800000"/>
              <a:headEnd/>
              <a:tailEnd/>
            </a:ln>
          </p:spPr>
          <p:txBody>
            <a:bodyPr lIns="0" tIns="0" rIns="0" bIns="0" anchor="ct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a:ln>
                    <a:noFill/>
                  </a:ln>
                  <a:solidFill>
                    <a:sysClr val="windowText" lastClr="000000"/>
                  </a:solidFill>
                  <a:effectLst/>
                  <a:uLnTx/>
                  <a:uFillTx/>
                  <a:latin typeface="Calibri" charset="0"/>
                </a:rPr>
                <a:t>Switch</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a:ln>
                    <a:noFill/>
                  </a:ln>
                  <a:solidFill>
                    <a:sysClr val="windowText" lastClr="000000"/>
                  </a:solidFill>
                  <a:effectLst/>
                  <a:uLnTx/>
                  <a:uFillTx/>
                  <a:latin typeface="Calibri" charset="0"/>
                </a:rPr>
                <a:t>Port</a:t>
              </a:r>
            </a:p>
          </p:txBody>
        </p:sp>
        <p:sp>
          <p:nvSpPr>
            <p:cNvPr id="71" name="Rectangle 4"/>
            <p:cNvSpPr>
              <a:spLocks/>
            </p:cNvSpPr>
            <p:nvPr/>
          </p:nvSpPr>
          <p:spPr bwMode="auto">
            <a:xfrm>
              <a:off x="2717800" y="4972494"/>
              <a:ext cx="700088" cy="471487"/>
            </a:xfrm>
            <a:prstGeom prst="rect">
              <a:avLst/>
            </a:prstGeom>
            <a:solidFill>
              <a:srgbClr val="BBE0E3"/>
            </a:solidFill>
            <a:ln w="12700">
              <a:solidFill>
                <a:sysClr val="windowText" lastClr="000000"/>
              </a:solidFill>
              <a:miter lim="800000"/>
              <a:headEnd/>
              <a:tailEnd/>
            </a:ln>
          </p:spPr>
          <p:txBody>
            <a:bodyPr lIns="0" tIns="0" rIns="0" bIns="0">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charset="0"/>
              </a:endParaRPr>
            </a:p>
          </p:txBody>
        </p:sp>
        <p:sp>
          <p:nvSpPr>
            <p:cNvPr id="72" name="Rectangle 5"/>
            <p:cNvSpPr>
              <a:spLocks/>
            </p:cNvSpPr>
            <p:nvPr/>
          </p:nvSpPr>
          <p:spPr bwMode="auto">
            <a:xfrm>
              <a:off x="2854325" y="4963297"/>
              <a:ext cx="428002" cy="523220"/>
            </a:xfrm>
            <a:prstGeom prst="rect">
              <a:avLst/>
            </a:prstGeom>
            <a:noFill/>
            <a:ln w="12700">
              <a:noFill/>
              <a:miter lim="800000"/>
              <a:headEnd/>
              <a:tailEnd/>
            </a:ln>
          </p:spPr>
          <p:txBody>
            <a:bodyPr wrap="none" lIns="0" tIns="0" rIns="0" bIns="0" anchor="ct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a:ln>
                    <a:noFill/>
                  </a:ln>
                  <a:solidFill>
                    <a:sysClr val="windowText" lastClr="000000"/>
                  </a:solidFill>
                  <a:effectLst/>
                  <a:uLnTx/>
                  <a:uFillTx/>
                  <a:latin typeface="Calibri" charset="0"/>
                </a:rPr>
                <a:t>MAC</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a:ln>
                    <a:noFill/>
                  </a:ln>
                  <a:solidFill>
                    <a:sysClr val="windowText" lastClr="000000"/>
                  </a:solidFill>
                  <a:effectLst/>
                  <a:uLnTx/>
                  <a:uFillTx/>
                  <a:latin typeface="Calibri" charset="0"/>
                </a:rPr>
                <a:t>src</a:t>
              </a:r>
            </a:p>
          </p:txBody>
        </p:sp>
        <p:sp>
          <p:nvSpPr>
            <p:cNvPr id="73" name="Rectangle 6"/>
            <p:cNvSpPr>
              <a:spLocks/>
            </p:cNvSpPr>
            <p:nvPr/>
          </p:nvSpPr>
          <p:spPr bwMode="auto">
            <a:xfrm>
              <a:off x="3417888" y="4972494"/>
              <a:ext cx="698500" cy="471487"/>
            </a:xfrm>
            <a:prstGeom prst="rect">
              <a:avLst/>
            </a:prstGeom>
            <a:solidFill>
              <a:srgbClr val="BBE0E3"/>
            </a:solidFill>
            <a:ln w="12700">
              <a:solidFill>
                <a:sysClr val="windowText" lastClr="000000"/>
              </a:solidFill>
              <a:miter lim="800000"/>
              <a:headEnd/>
              <a:tailEnd/>
            </a:ln>
          </p:spPr>
          <p:txBody>
            <a:bodyPr lIns="0" tIns="0" rIns="0" bIns="0">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charset="0"/>
              </a:endParaRPr>
            </a:p>
          </p:txBody>
        </p:sp>
        <p:sp>
          <p:nvSpPr>
            <p:cNvPr id="74" name="Rectangle 7"/>
            <p:cNvSpPr>
              <a:spLocks/>
            </p:cNvSpPr>
            <p:nvPr/>
          </p:nvSpPr>
          <p:spPr bwMode="auto">
            <a:xfrm>
              <a:off x="3524250" y="4963297"/>
              <a:ext cx="428002" cy="523220"/>
            </a:xfrm>
            <a:prstGeom prst="rect">
              <a:avLst/>
            </a:prstGeom>
            <a:noFill/>
            <a:ln w="12700">
              <a:noFill/>
              <a:miter lim="800000"/>
              <a:headEnd/>
              <a:tailEnd/>
            </a:ln>
          </p:spPr>
          <p:txBody>
            <a:bodyPr wrap="none" lIns="0" tIns="0" rIns="0" bIns="0" anchor="ct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a:ln>
                    <a:noFill/>
                  </a:ln>
                  <a:solidFill>
                    <a:sysClr val="windowText" lastClr="000000"/>
                  </a:solidFill>
                  <a:effectLst/>
                  <a:uLnTx/>
                  <a:uFillTx/>
                  <a:latin typeface="Calibri" charset="0"/>
                </a:rPr>
                <a:t>MAC</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a:ln>
                    <a:noFill/>
                  </a:ln>
                  <a:solidFill>
                    <a:sysClr val="windowText" lastClr="000000"/>
                  </a:solidFill>
                  <a:effectLst/>
                  <a:uLnTx/>
                  <a:uFillTx/>
                  <a:latin typeface="Calibri" charset="0"/>
                </a:rPr>
                <a:t>dst</a:t>
              </a:r>
            </a:p>
          </p:txBody>
        </p:sp>
        <p:sp>
          <p:nvSpPr>
            <p:cNvPr id="75" name="Rectangle 8"/>
            <p:cNvSpPr>
              <a:spLocks/>
            </p:cNvSpPr>
            <p:nvPr/>
          </p:nvSpPr>
          <p:spPr bwMode="auto">
            <a:xfrm>
              <a:off x="4089400" y="4972494"/>
              <a:ext cx="698500" cy="471487"/>
            </a:xfrm>
            <a:prstGeom prst="rect">
              <a:avLst/>
            </a:prstGeom>
            <a:solidFill>
              <a:srgbClr val="BBE0E3"/>
            </a:solidFill>
            <a:ln w="12700">
              <a:solidFill>
                <a:sysClr val="windowText" lastClr="000000"/>
              </a:solidFill>
              <a:miter lim="800000"/>
              <a:headEnd/>
              <a:tailEnd/>
            </a:ln>
          </p:spPr>
          <p:txBody>
            <a:bodyPr lIns="0" tIns="0" rIns="0" bIns="0">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charset="0"/>
              </a:endParaRPr>
            </a:p>
          </p:txBody>
        </p:sp>
        <p:sp>
          <p:nvSpPr>
            <p:cNvPr id="76" name="Rectangle 9"/>
            <p:cNvSpPr>
              <a:spLocks/>
            </p:cNvSpPr>
            <p:nvPr/>
          </p:nvSpPr>
          <p:spPr bwMode="auto">
            <a:xfrm>
              <a:off x="4262438" y="4915672"/>
              <a:ext cx="395942" cy="523220"/>
            </a:xfrm>
            <a:prstGeom prst="rect">
              <a:avLst/>
            </a:prstGeom>
            <a:noFill/>
            <a:ln w="12700">
              <a:noFill/>
              <a:miter lim="800000"/>
              <a:headEnd/>
              <a:tailEnd/>
            </a:ln>
          </p:spPr>
          <p:txBody>
            <a:bodyPr wrap="none" lIns="0" tIns="0" rIns="0" bIns="0" anchor="ct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a:ln>
                    <a:noFill/>
                  </a:ln>
                  <a:solidFill>
                    <a:sysClr val="windowText" lastClr="000000"/>
                  </a:solidFill>
                  <a:effectLst/>
                  <a:uLnTx/>
                  <a:uFillTx/>
                  <a:latin typeface="Calibri" charset="0"/>
                </a:rPr>
                <a:t>Eth</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a:ln>
                    <a:noFill/>
                  </a:ln>
                  <a:solidFill>
                    <a:sysClr val="windowText" lastClr="000000"/>
                  </a:solidFill>
                  <a:effectLst/>
                  <a:uLnTx/>
                  <a:uFillTx/>
                  <a:latin typeface="Calibri" charset="0"/>
                </a:rPr>
                <a:t>type</a:t>
              </a:r>
            </a:p>
          </p:txBody>
        </p:sp>
        <p:sp>
          <p:nvSpPr>
            <p:cNvPr id="77" name="Rectangle 10"/>
            <p:cNvSpPr>
              <a:spLocks/>
            </p:cNvSpPr>
            <p:nvPr/>
          </p:nvSpPr>
          <p:spPr bwMode="auto">
            <a:xfrm>
              <a:off x="1458913" y="4972494"/>
              <a:ext cx="698500" cy="471487"/>
            </a:xfrm>
            <a:prstGeom prst="rect">
              <a:avLst/>
            </a:prstGeom>
            <a:solidFill>
              <a:srgbClr val="BBE0E3"/>
            </a:solidFill>
            <a:ln w="12700">
              <a:solidFill>
                <a:sysClr val="windowText" lastClr="000000"/>
              </a:solidFill>
              <a:miter lim="800000"/>
              <a:headEnd/>
              <a:tailEnd/>
            </a:ln>
          </p:spPr>
          <p:txBody>
            <a:bodyPr lIns="0" tIns="0" rIns="0" bIns="0">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charset="0"/>
              </a:endParaRPr>
            </a:p>
          </p:txBody>
        </p:sp>
        <p:sp>
          <p:nvSpPr>
            <p:cNvPr id="78" name="Rectangle 11"/>
            <p:cNvSpPr>
              <a:spLocks/>
            </p:cNvSpPr>
            <p:nvPr/>
          </p:nvSpPr>
          <p:spPr bwMode="auto">
            <a:xfrm>
              <a:off x="1533525" y="4964090"/>
              <a:ext cx="482504" cy="523220"/>
            </a:xfrm>
            <a:prstGeom prst="rect">
              <a:avLst/>
            </a:prstGeom>
            <a:noFill/>
            <a:ln w="12700">
              <a:noFill/>
              <a:miter lim="800000"/>
              <a:headEnd/>
              <a:tailEnd/>
            </a:ln>
          </p:spPr>
          <p:txBody>
            <a:bodyPr wrap="none" lIns="0" tIns="0" rIns="0" bIns="0" anchor="ct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dirty="0">
                  <a:ln>
                    <a:noFill/>
                  </a:ln>
                  <a:solidFill>
                    <a:sysClr val="windowText" lastClr="000000"/>
                  </a:solidFill>
                  <a:effectLst/>
                  <a:uLnTx/>
                  <a:uFillTx/>
                  <a:latin typeface="Calibri" charset="0"/>
                </a:rPr>
                <a:t>VLAN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dirty="0">
                  <a:ln>
                    <a:noFill/>
                  </a:ln>
                  <a:solidFill>
                    <a:sysClr val="windowText" lastClr="000000"/>
                  </a:solidFill>
                  <a:effectLst/>
                  <a:uLnTx/>
                  <a:uFillTx/>
                  <a:latin typeface="Calibri" charset="0"/>
                </a:rPr>
                <a:t>ID</a:t>
              </a:r>
            </a:p>
          </p:txBody>
        </p:sp>
        <p:sp>
          <p:nvSpPr>
            <p:cNvPr id="79" name="Rectangle 12"/>
            <p:cNvSpPr>
              <a:spLocks/>
            </p:cNvSpPr>
            <p:nvPr/>
          </p:nvSpPr>
          <p:spPr bwMode="auto">
            <a:xfrm>
              <a:off x="4779963" y="4972494"/>
              <a:ext cx="590550" cy="471487"/>
            </a:xfrm>
            <a:prstGeom prst="rect">
              <a:avLst/>
            </a:prstGeom>
            <a:solidFill>
              <a:srgbClr val="BBE0E3"/>
            </a:solidFill>
            <a:ln w="12700">
              <a:solidFill>
                <a:sysClr val="windowText" lastClr="000000"/>
              </a:solidFill>
              <a:miter lim="800000"/>
              <a:headEnd/>
              <a:tailEnd/>
            </a:ln>
          </p:spPr>
          <p:txBody>
            <a:bodyPr lIns="0" tIns="0" rIns="0" bIns="0">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charset="0"/>
              </a:endParaRPr>
            </a:p>
          </p:txBody>
        </p:sp>
        <p:sp>
          <p:nvSpPr>
            <p:cNvPr id="80" name="Rectangle 13"/>
            <p:cNvSpPr>
              <a:spLocks/>
            </p:cNvSpPr>
            <p:nvPr/>
          </p:nvSpPr>
          <p:spPr bwMode="auto">
            <a:xfrm>
              <a:off x="4968875" y="4946628"/>
              <a:ext cx="264496" cy="523220"/>
            </a:xfrm>
            <a:prstGeom prst="rect">
              <a:avLst/>
            </a:prstGeom>
            <a:noFill/>
            <a:ln w="12700">
              <a:noFill/>
              <a:miter lim="800000"/>
              <a:headEnd/>
              <a:tailEnd/>
            </a:ln>
          </p:spPr>
          <p:txBody>
            <a:bodyPr wrap="none" lIns="0" tIns="0" rIns="0" bIns="0" anchor="ct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a:ln>
                    <a:noFill/>
                  </a:ln>
                  <a:solidFill>
                    <a:sysClr val="windowText" lastClr="000000"/>
                  </a:solidFill>
                  <a:effectLst/>
                  <a:uLnTx/>
                  <a:uFillTx/>
                  <a:latin typeface="Calibri" charset="0"/>
                </a:rPr>
                <a:t>IP</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a:ln>
                    <a:noFill/>
                  </a:ln>
                  <a:solidFill>
                    <a:sysClr val="windowText" lastClr="000000"/>
                  </a:solidFill>
                  <a:effectLst/>
                  <a:uLnTx/>
                  <a:uFillTx/>
                  <a:latin typeface="Calibri" charset="0"/>
                </a:rPr>
                <a:t>Src</a:t>
              </a:r>
            </a:p>
          </p:txBody>
        </p:sp>
        <p:sp>
          <p:nvSpPr>
            <p:cNvPr id="81" name="Rectangle 14"/>
            <p:cNvSpPr>
              <a:spLocks/>
            </p:cNvSpPr>
            <p:nvPr/>
          </p:nvSpPr>
          <p:spPr bwMode="auto">
            <a:xfrm>
              <a:off x="5372100" y="4972494"/>
              <a:ext cx="577850" cy="471487"/>
            </a:xfrm>
            <a:prstGeom prst="rect">
              <a:avLst/>
            </a:prstGeom>
            <a:solidFill>
              <a:srgbClr val="BBE0E3"/>
            </a:solidFill>
            <a:ln w="12700">
              <a:solidFill>
                <a:sysClr val="windowText" lastClr="000000"/>
              </a:solidFill>
              <a:miter lim="800000"/>
              <a:headEnd/>
              <a:tailEnd/>
            </a:ln>
          </p:spPr>
          <p:txBody>
            <a:bodyPr lIns="0" tIns="0" rIns="0" bIns="0">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charset="0"/>
              </a:endParaRPr>
            </a:p>
          </p:txBody>
        </p:sp>
        <p:sp>
          <p:nvSpPr>
            <p:cNvPr id="82" name="Rectangle 15"/>
            <p:cNvSpPr>
              <a:spLocks/>
            </p:cNvSpPr>
            <p:nvPr/>
          </p:nvSpPr>
          <p:spPr bwMode="auto">
            <a:xfrm>
              <a:off x="5535613" y="4946628"/>
              <a:ext cx="290913" cy="523220"/>
            </a:xfrm>
            <a:prstGeom prst="rect">
              <a:avLst/>
            </a:prstGeom>
            <a:noFill/>
            <a:ln w="12700">
              <a:noFill/>
              <a:miter lim="800000"/>
              <a:headEnd/>
              <a:tailEnd/>
            </a:ln>
          </p:spPr>
          <p:txBody>
            <a:bodyPr wrap="none" lIns="0" tIns="0" rIns="0" bIns="0" anchor="ct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a:ln>
                    <a:noFill/>
                  </a:ln>
                  <a:solidFill>
                    <a:sysClr val="windowText" lastClr="000000"/>
                  </a:solidFill>
                  <a:effectLst/>
                  <a:uLnTx/>
                  <a:uFillTx/>
                  <a:latin typeface="Calibri" charset="0"/>
                </a:rPr>
                <a:t>IP</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a:ln>
                    <a:noFill/>
                  </a:ln>
                  <a:solidFill>
                    <a:sysClr val="windowText" lastClr="000000"/>
                  </a:solidFill>
                  <a:effectLst/>
                  <a:uLnTx/>
                  <a:uFillTx/>
                  <a:latin typeface="Calibri" charset="0"/>
                </a:rPr>
                <a:t>Dst</a:t>
              </a:r>
            </a:p>
          </p:txBody>
        </p:sp>
        <p:sp>
          <p:nvSpPr>
            <p:cNvPr id="83" name="Rectangle 16"/>
            <p:cNvSpPr>
              <a:spLocks/>
            </p:cNvSpPr>
            <p:nvPr/>
          </p:nvSpPr>
          <p:spPr bwMode="auto">
            <a:xfrm>
              <a:off x="6540500" y="4972494"/>
              <a:ext cx="558800" cy="471487"/>
            </a:xfrm>
            <a:prstGeom prst="rect">
              <a:avLst/>
            </a:prstGeom>
            <a:solidFill>
              <a:srgbClr val="BBE0E3"/>
            </a:solidFill>
            <a:ln w="12700">
              <a:solidFill>
                <a:sysClr val="windowText" lastClr="000000"/>
              </a:solidFill>
              <a:miter lim="800000"/>
              <a:headEnd/>
              <a:tailEnd/>
            </a:ln>
          </p:spPr>
          <p:txBody>
            <a:bodyPr lIns="0" tIns="0" rIns="0" bIns="0">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charset="0"/>
              </a:endParaRPr>
            </a:p>
          </p:txBody>
        </p:sp>
        <p:sp>
          <p:nvSpPr>
            <p:cNvPr id="84" name="Rectangle 17"/>
            <p:cNvSpPr>
              <a:spLocks/>
            </p:cNvSpPr>
            <p:nvPr/>
          </p:nvSpPr>
          <p:spPr bwMode="auto">
            <a:xfrm>
              <a:off x="6623050" y="4946628"/>
              <a:ext cx="373179" cy="523220"/>
            </a:xfrm>
            <a:prstGeom prst="rect">
              <a:avLst/>
            </a:prstGeom>
            <a:noFill/>
            <a:ln w="12700">
              <a:noFill/>
              <a:miter lim="800000"/>
              <a:headEnd/>
              <a:tailEnd/>
            </a:ln>
          </p:spPr>
          <p:txBody>
            <a:bodyPr wrap="none" lIns="0" tIns="0" rIns="0" bIns="0" anchor="ct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a:ln>
                    <a:noFill/>
                  </a:ln>
                  <a:solidFill>
                    <a:sysClr val="windowText" lastClr="000000"/>
                  </a:solidFill>
                  <a:effectLst/>
                  <a:uLnTx/>
                  <a:uFillTx/>
                  <a:latin typeface="Calibri" charset="0"/>
                </a:rPr>
                <a:t>IP</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a:ln>
                    <a:noFill/>
                  </a:ln>
                  <a:solidFill>
                    <a:sysClr val="windowText" lastClr="000000"/>
                  </a:solidFill>
                  <a:effectLst/>
                  <a:uLnTx/>
                  <a:uFillTx/>
                  <a:latin typeface="Calibri" charset="0"/>
                </a:rPr>
                <a:t>Prot</a:t>
              </a:r>
            </a:p>
          </p:txBody>
        </p:sp>
        <p:sp>
          <p:nvSpPr>
            <p:cNvPr id="85" name="Rectangle 18"/>
            <p:cNvSpPr>
              <a:spLocks/>
            </p:cNvSpPr>
            <p:nvPr/>
          </p:nvSpPr>
          <p:spPr bwMode="auto">
            <a:xfrm>
              <a:off x="7099300" y="4972494"/>
              <a:ext cx="698500" cy="471487"/>
            </a:xfrm>
            <a:prstGeom prst="rect">
              <a:avLst/>
            </a:prstGeom>
            <a:solidFill>
              <a:srgbClr val="BBE0E3"/>
            </a:solidFill>
            <a:ln w="12700">
              <a:solidFill>
                <a:sysClr val="windowText" lastClr="000000"/>
              </a:solidFill>
              <a:miter lim="800000"/>
              <a:headEnd/>
              <a:tailEnd/>
            </a:ln>
          </p:spPr>
          <p:txBody>
            <a:bodyPr lIns="0" tIns="0" rIns="0" bIns="0">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charset="0"/>
              </a:endParaRPr>
            </a:p>
          </p:txBody>
        </p:sp>
        <p:sp>
          <p:nvSpPr>
            <p:cNvPr id="86" name="Rectangle 19"/>
            <p:cNvSpPr>
              <a:spLocks/>
            </p:cNvSpPr>
            <p:nvPr/>
          </p:nvSpPr>
          <p:spPr bwMode="auto">
            <a:xfrm>
              <a:off x="7199313" y="4946628"/>
              <a:ext cx="463268" cy="523220"/>
            </a:xfrm>
            <a:prstGeom prst="rect">
              <a:avLst/>
            </a:prstGeom>
            <a:noFill/>
            <a:ln w="12700">
              <a:noFill/>
              <a:miter lim="800000"/>
              <a:headEnd/>
              <a:tailEnd/>
            </a:ln>
          </p:spPr>
          <p:txBody>
            <a:bodyPr wrap="none" lIns="0" tIns="0" rIns="0" bIns="0" anchor="ct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a:ln>
                    <a:noFill/>
                  </a:ln>
                  <a:solidFill>
                    <a:sysClr val="windowText" lastClr="000000"/>
                  </a:solidFill>
                  <a:effectLst/>
                  <a:uLnTx/>
                  <a:uFillTx/>
                  <a:latin typeface="Calibri" charset="0"/>
                </a:rPr>
                <a:t>L4</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a:ln>
                    <a:noFill/>
                  </a:ln>
                  <a:solidFill>
                    <a:sysClr val="windowText" lastClr="000000"/>
                  </a:solidFill>
                  <a:effectLst/>
                  <a:uLnTx/>
                  <a:uFillTx/>
                  <a:latin typeface="Calibri" charset="0"/>
                </a:rPr>
                <a:t>sport</a:t>
              </a:r>
            </a:p>
          </p:txBody>
        </p:sp>
        <p:sp>
          <p:nvSpPr>
            <p:cNvPr id="87" name="Rectangle 20"/>
            <p:cNvSpPr>
              <a:spLocks/>
            </p:cNvSpPr>
            <p:nvPr/>
          </p:nvSpPr>
          <p:spPr bwMode="auto">
            <a:xfrm>
              <a:off x="7807325" y="4972494"/>
              <a:ext cx="698500" cy="471487"/>
            </a:xfrm>
            <a:prstGeom prst="rect">
              <a:avLst/>
            </a:prstGeom>
            <a:solidFill>
              <a:srgbClr val="BBE0E3"/>
            </a:solidFill>
            <a:ln w="12700">
              <a:solidFill>
                <a:sysClr val="windowText" lastClr="000000"/>
              </a:solidFill>
              <a:miter lim="800000"/>
              <a:headEnd/>
              <a:tailEnd/>
            </a:ln>
          </p:spPr>
          <p:txBody>
            <a:bodyPr lIns="0" tIns="0" rIns="0" bIns="0">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charset="0"/>
              </a:endParaRPr>
            </a:p>
          </p:txBody>
        </p:sp>
        <p:sp>
          <p:nvSpPr>
            <p:cNvPr id="88" name="Rectangle 21"/>
            <p:cNvSpPr>
              <a:spLocks/>
            </p:cNvSpPr>
            <p:nvPr/>
          </p:nvSpPr>
          <p:spPr bwMode="auto">
            <a:xfrm>
              <a:off x="7888288" y="4946628"/>
              <a:ext cx="492122" cy="523220"/>
            </a:xfrm>
            <a:prstGeom prst="rect">
              <a:avLst/>
            </a:prstGeom>
            <a:noFill/>
            <a:ln w="12700">
              <a:noFill/>
              <a:miter lim="800000"/>
              <a:headEnd/>
              <a:tailEnd/>
            </a:ln>
          </p:spPr>
          <p:txBody>
            <a:bodyPr wrap="none" lIns="0" tIns="0" rIns="0" bIns="0" anchor="ct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a:ln>
                    <a:noFill/>
                  </a:ln>
                  <a:solidFill>
                    <a:sysClr val="windowText" lastClr="000000"/>
                  </a:solidFill>
                  <a:effectLst/>
                  <a:uLnTx/>
                  <a:uFillTx/>
                  <a:latin typeface="Calibri" charset="0"/>
                </a:rPr>
                <a:t>L4</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a:ln>
                    <a:noFill/>
                  </a:ln>
                  <a:solidFill>
                    <a:sysClr val="windowText" lastClr="000000"/>
                  </a:solidFill>
                  <a:effectLst/>
                  <a:uLnTx/>
                  <a:uFillTx/>
                  <a:latin typeface="Calibri" charset="0"/>
                </a:rPr>
                <a:t>dport</a:t>
              </a:r>
            </a:p>
          </p:txBody>
        </p:sp>
        <p:sp>
          <p:nvSpPr>
            <p:cNvPr id="89" name="Rectangle 29"/>
            <p:cNvSpPr>
              <a:spLocks/>
            </p:cNvSpPr>
            <p:nvPr/>
          </p:nvSpPr>
          <p:spPr bwMode="auto">
            <a:xfrm>
              <a:off x="764912" y="5519994"/>
              <a:ext cx="6513001" cy="307777"/>
            </a:xfrm>
            <a:prstGeom prst="rect">
              <a:avLst/>
            </a:prstGeom>
            <a:noFill/>
            <a:ln w="12700">
              <a:noFill/>
              <a:miter lim="800000"/>
              <a:headEnd/>
              <a:tailEnd/>
            </a:ln>
          </p:spPr>
          <p:txBody>
            <a:bodyPr wrap="none" lIns="0" tIns="0" rIns="0" bIns="0" anchor="ct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The match field contains either a specific value or a “wildcard”</a:t>
              </a:r>
              <a:endParaRPr kumimoji="0" lang="en-US" sz="2000" b="0" i="0" u="none" strike="noStrike" kern="0" cap="none" spc="0" normalizeH="0" baseline="0" noProof="0" dirty="0">
                <a:ln>
                  <a:noFill/>
                </a:ln>
                <a:solidFill>
                  <a:sysClr val="windowText" lastClr="000000"/>
                </a:solidFill>
                <a:effectLst/>
                <a:uLnTx/>
                <a:uFillTx/>
                <a:latin typeface="Calibri" charset="0"/>
              </a:endParaRPr>
            </a:p>
          </p:txBody>
        </p:sp>
        <p:sp>
          <p:nvSpPr>
            <p:cNvPr id="90" name="Rectangle 4"/>
            <p:cNvSpPr>
              <a:spLocks/>
            </p:cNvSpPr>
            <p:nvPr/>
          </p:nvSpPr>
          <p:spPr bwMode="auto">
            <a:xfrm>
              <a:off x="2157413" y="4972494"/>
              <a:ext cx="603250" cy="471487"/>
            </a:xfrm>
            <a:prstGeom prst="rect">
              <a:avLst/>
            </a:prstGeom>
            <a:solidFill>
              <a:srgbClr val="BBE0E3"/>
            </a:solidFill>
            <a:ln w="12700">
              <a:solidFill>
                <a:sysClr val="windowText" lastClr="000000"/>
              </a:solidFill>
              <a:miter lim="800000"/>
              <a:headEnd/>
              <a:tailEnd/>
            </a:ln>
          </p:spPr>
          <p:txBody>
            <a:bodyPr lIns="0" tIns="0" rIns="0" bIns="0">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charset="0"/>
              </a:endParaRPr>
            </a:p>
          </p:txBody>
        </p:sp>
        <p:sp>
          <p:nvSpPr>
            <p:cNvPr id="91" name="Rectangle 5"/>
            <p:cNvSpPr>
              <a:spLocks/>
            </p:cNvSpPr>
            <p:nvPr/>
          </p:nvSpPr>
          <p:spPr bwMode="auto">
            <a:xfrm>
              <a:off x="2262188" y="4963297"/>
              <a:ext cx="482504" cy="523220"/>
            </a:xfrm>
            <a:prstGeom prst="rect">
              <a:avLst/>
            </a:prstGeom>
            <a:noFill/>
            <a:ln w="12700">
              <a:noFill/>
              <a:miter lim="800000"/>
              <a:headEnd/>
              <a:tailEnd/>
            </a:ln>
          </p:spPr>
          <p:txBody>
            <a:bodyPr wrap="none" lIns="0" tIns="0" rIns="0" bIns="0" anchor="ct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a:ln>
                    <a:noFill/>
                  </a:ln>
                  <a:solidFill>
                    <a:sysClr val="windowText" lastClr="000000"/>
                  </a:solidFill>
                  <a:effectLst/>
                  <a:uLnTx/>
                  <a:uFillTx/>
                  <a:latin typeface="Calibri" charset="0"/>
                </a:rPr>
                <a:t>VLAN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a:ln>
                    <a:noFill/>
                  </a:ln>
                  <a:solidFill>
                    <a:sysClr val="windowText" lastClr="000000"/>
                  </a:solidFill>
                  <a:effectLst/>
                  <a:uLnTx/>
                  <a:uFillTx/>
                  <a:latin typeface="Calibri" charset="0"/>
                </a:rPr>
                <a:t>pcp</a:t>
              </a:r>
            </a:p>
          </p:txBody>
        </p:sp>
        <p:sp>
          <p:nvSpPr>
            <p:cNvPr id="92" name="Rectangle 14"/>
            <p:cNvSpPr>
              <a:spLocks/>
            </p:cNvSpPr>
            <p:nvPr/>
          </p:nvSpPr>
          <p:spPr bwMode="auto">
            <a:xfrm>
              <a:off x="5956300" y="4972494"/>
              <a:ext cx="577850" cy="471487"/>
            </a:xfrm>
            <a:prstGeom prst="rect">
              <a:avLst/>
            </a:prstGeom>
            <a:solidFill>
              <a:srgbClr val="BBE0E3"/>
            </a:solidFill>
            <a:ln w="12700">
              <a:solidFill>
                <a:sysClr val="windowText" lastClr="000000"/>
              </a:solidFill>
              <a:miter lim="800000"/>
              <a:headEnd/>
              <a:tailEnd/>
            </a:ln>
          </p:spPr>
          <p:txBody>
            <a:bodyPr lIns="0" tIns="0" rIns="0" bIns="0">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charset="0"/>
              </a:endParaRPr>
            </a:p>
          </p:txBody>
        </p:sp>
        <p:sp>
          <p:nvSpPr>
            <p:cNvPr id="93" name="Rectangle 15"/>
            <p:cNvSpPr>
              <a:spLocks/>
            </p:cNvSpPr>
            <p:nvPr/>
          </p:nvSpPr>
          <p:spPr bwMode="auto">
            <a:xfrm>
              <a:off x="6119813" y="4947422"/>
              <a:ext cx="301236" cy="523220"/>
            </a:xfrm>
            <a:prstGeom prst="rect">
              <a:avLst/>
            </a:prstGeom>
            <a:noFill/>
            <a:ln w="12700">
              <a:noFill/>
              <a:miter lim="800000"/>
              <a:headEnd/>
              <a:tailEnd/>
            </a:ln>
          </p:spPr>
          <p:txBody>
            <a:bodyPr wrap="none" lIns="0" tIns="0" rIns="0" bIns="0" anchor="ct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a:ln>
                    <a:noFill/>
                  </a:ln>
                  <a:solidFill>
                    <a:sysClr val="windowText" lastClr="000000"/>
                  </a:solidFill>
                  <a:effectLst/>
                  <a:uLnTx/>
                  <a:uFillTx/>
                  <a:latin typeface="Calibri" charset="0"/>
                </a:rPr>
                <a:t>IP</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a:ln>
                    <a:noFill/>
                  </a:ln>
                  <a:solidFill>
                    <a:sysClr val="windowText" lastClr="000000"/>
                  </a:solidFill>
                  <a:effectLst/>
                  <a:uLnTx/>
                  <a:uFillTx/>
                  <a:latin typeface="Calibri" charset="0"/>
                </a:rPr>
                <a:t>ToS</a:t>
              </a:r>
            </a:p>
          </p:txBody>
        </p:sp>
      </p:grpSp>
      <p:cxnSp>
        <p:nvCxnSpPr>
          <p:cNvPr id="94" name="Elbow Connector 93"/>
          <p:cNvCxnSpPr/>
          <p:nvPr/>
        </p:nvCxnSpPr>
        <p:spPr>
          <a:xfrm rot="5400000">
            <a:off x="-1084534" y="3677418"/>
            <a:ext cx="3156488" cy="250830"/>
          </a:xfrm>
          <a:prstGeom prst="bentConnector3">
            <a:avLst>
              <a:gd name="adj1" fmla="val -155"/>
            </a:avLst>
          </a:prstGeom>
          <a:noFill/>
          <a:ln w="25400" cap="flat" cmpd="sng" algn="ctr">
            <a:solidFill>
              <a:srgbClr val="663366"/>
            </a:solidFill>
            <a:prstDash val="solid"/>
            <a:tailEnd type="arrow"/>
          </a:ln>
          <a:effectLst/>
        </p:spPr>
      </p:cxnSp>
      <p:sp>
        <p:nvSpPr>
          <p:cNvPr id="95" name="TextBox 94"/>
          <p:cNvSpPr txBox="1"/>
          <p:nvPr/>
        </p:nvSpPr>
        <p:spPr>
          <a:xfrm>
            <a:off x="1758227" y="1449236"/>
            <a:ext cx="6013605"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ysClr val="windowText" lastClr="000000"/>
                </a:solidFill>
                <a:effectLst/>
                <a:uLnTx/>
                <a:uFillTx/>
              </a:rPr>
              <a:t>Main components of a flow entry in a flow table.</a:t>
            </a:r>
            <a:endParaRPr kumimoji="0" lang="en-US" sz="1800" b="1" i="0" u="none" strike="noStrike" kern="0" cap="none" spc="0" normalizeH="0" baseline="0" noProof="0" dirty="0">
              <a:ln>
                <a:noFill/>
              </a:ln>
              <a:solidFill>
                <a:sysClr val="windowText" lastClr="000000"/>
              </a:solidFill>
              <a:effectLst/>
              <a:uLnTx/>
              <a:uFillTx/>
            </a:endParaRPr>
          </a:p>
        </p:txBody>
      </p:sp>
      <p:sp>
        <p:nvSpPr>
          <p:cNvPr id="34" name="Footer Placeholder 33"/>
          <p:cNvSpPr>
            <a:spLocks noGrp="1"/>
          </p:cNvSpPr>
          <p:nvPr>
            <p:ph type="ftr" sz="quarter" idx="11"/>
          </p:nvPr>
        </p:nvSpPr>
        <p:spPr/>
        <p:txBody>
          <a:bodyPr/>
          <a:lstStyle/>
          <a:p>
            <a:r>
              <a:rPr lang="en-US" smtClean="0"/>
              <a:t>Université catholique de Louvain</a:t>
            </a:r>
            <a:endParaRPr lang="en-GB" dirty="0"/>
          </a:p>
        </p:txBody>
      </p:sp>
      <p:sp>
        <p:nvSpPr>
          <p:cNvPr id="35" name="Slide Number Placeholder 34"/>
          <p:cNvSpPr>
            <a:spLocks noGrp="1"/>
          </p:cNvSpPr>
          <p:nvPr>
            <p:ph type="sldNum" sz="quarter" idx="10"/>
          </p:nvPr>
        </p:nvSpPr>
        <p:spPr/>
        <p:txBody>
          <a:bodyPr/>
          <a:lstStyle/>
          <a:p>
            <a:fld id="{83AAF25D-2282-4A01-B1B7-8122C6628E7D}" type="slidenum">
              <a:rPr lang="en-GB" smtClean="0"/>
              <a:pPr/>
              <a:t>48</a:t>
            </a:fld>
            <a:endParaRPr lang="en-GB"/>
          </a:p>
        </p:txBody>
      </p:sp>
    </p:spTree>
    <p:extLst>
      <p:ext uri="{BB962C8B-B14F-4D97-AF65-F5344CB8AC3E}">
        <p14:creationId xmlns:p14="http://schemas.microsoft.com/office/powerpoint/2010/main" val="4109551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Match/action examples</a:t>
            </a:r>
          </a:p>
        </p:txBody>
      </p:sp>
      <p:sp>
        <p:nvSpPr>
          <p:cNvPr id="54274" name="Rectangle 2"/>
          <p:cNvSpPr>
            <a:spLocks/>
          </p:cNvSpPr>
          <p:nvPr/>
        </p:nvSpPr>
        <p:spPr bwMode="auto">
          <a:xfrm>
            <a:off x="563563" y="1345020"/>
            <a:ext cx="919804" cy="276999"/>
          </a:xfrm>
          <a:prstGeom prst="rect">
            <a:avLst/>
          </a:prstGeom>
          <a:noFill/>
          <a:ln w="12700">
            <a:noFill/>
            <a:miter lim="800000"/>
            <a:headEnd/>
            <a:tailEnd/>
          </a:ln>
        </p:spPr>
        <p:txBody>
          <a:bodyPr wrap="none" lIns="0" tIns="0" rIns="0" bIns="0" anchor="ctr">
            <a:prstTxWarp prst="textNoShape">
              <a:avLst/>
            </a:prstTxWarp>
            <a:spAutoFit/>
          </a:bodyPr>
          <a:lstStyle/>
          <a:p>
            <a:r>
              <a:rPr lang="en-US" dirty="0">
                <a:latin typeface="Calibri" charset="0"/>
              </a:rPr>
              <a:t>Switching</a:t>
            </a:r>
          </a:p>
        </p:txBody>
      </p:sp>
      <p:sp>
        <p:nvSpPr>
          <p:cNvPr id="54275" name="Rectangle 3"/>
          <p:cNvSpPr>
            <a:spLocks/>
          </p:cNvSpPr>
          <p:nvPr/>
        </p:nvSpPr>
        <p:spPr bwMode="auto">
          <a:xfrm>
            <a:off x="685800" y="2546350"/>
            <a:ext cx="660400" cy="320675"/>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a:t>
            </a:r>
          </a:p>
        </p:txBody>
      </p:sp>
      <p:grpSp>
        <p:nvGrpSpPr>
          <p:cNvPr id="2" name="Group 4"/>
          <p:cNvGrpSpPr>
            <a:grpSpLocks/>
          </p:cNvGrpSpPr>
          <p:nvPr/>
        </p:nvGrpSpPr>
        <p:grpSpPr bwMode="auto">
          <a:xfrm>
            <a:off x="687388" y="1878013"/>
            <a:ext cx="7483475" cy="571500"/>
            <a:chOff x="0" y="0"/>
            <a:chExt cx="6704" cy="512"/>
          </a:xfrm>
        </p:grpSpPr>
        <p:sp>
          <p:nvSpPr>
            <p:cNvPr id="54358" name="Rectangle 5"/>
            <p:cNvSpPr>
              <a:spLocks/>
            </p:cNvSpPr>
            <p:nvPr/>
          </p:nvSpPr>
          <p:spPr bwMode="auto">
            <a:xfrm>
              <a:off x="0" y="15"/>
              <a:ext cx="592" cy="480"/>
            </a:xfrm>
            <a:prstGeom prst="rect">
              <a:avLst/>
            </a:prstGeom>
            <a:solidFill>
              <a:srgbClr val="BBE0E3"/>
            </a:solidFill>
            <a:ln w="12700">
              <a:solidFill>
                <a:schemeClr val="tx1"/>
              </a:solidFill>
              <a:miter lim="800000"/>
              <a:headEnd/>
              <a:tailEnd/>
            </a:ln>
          </p:spPr>
          <p:txBody>
            <a:bodyPr lIns="0" tIns="0" rIns="0" bIns="0">
              <a:prstTxWarp prst="textNoShape">
                <a:avLst/>
              </a:prstTxWarp>
            </a:bodyPr>
            <a:lstStyle/>
            <a:p>
              <a:endParaRPr lang="en-US">
                <a:latin typeface="Calibri" charset="0"/>
              </a:endParaRPr>
            </a:p>
          </p:txBody>
        </p:sp>
        <p:sp>
          <p:nvSpPr>
            <p:cNvPr id="54359" name="Rectangle 6"/>
            <p:cNvSpPr>
              <a:spLocks/>
            </p:cNvSpPr>
            <p:nvPr/>
          </p:nvSpPr>
          <p:spPr bwMode="auto">
            <a:xfrm>
              <a:off x="3" y="0"/>
              <a:ext cx="589" cy="51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Switch</a:t>
              </a:r>
            </a:p>
            <a:p>
              <a:r>
                <a:rPr lang="en-US" sz="1700" dirty="0">
                  <a:latin typeface="Calibri" charset="0"/>
                </a:rPr>
                <a:t>Port</a:t>
              </a:r>
            </a:p>
          </p:txBody>
        </p:sp>
        <p:sp>
          <p:nvSpPr>
            <p:cNvPr id="54360" name="Rectangle 7"/>
            <p:cNvSpPr>
              <a:spLocks/>
            </p:cNvSpPr>
            <p:nvPr/>
          </p:nvSpPr>
          <p:spPr bwMode="auto">
            <a:xfrm>
              <a:off x="592" y="15"/>
              <a:ext cx="593" cy="480"/>
            </a:xfrm>
            <a:prstGeom prst="rect">
              <a:avLst/>
            </a:prstGeom>
            <a:solidFill>
              <a:srgbClr val="BBE0E3"/>
            </a:solidFill>
            <a:ln w="12700">
              <a:solidFill>
                <a:schemeClr val="tx1"/>
              </a:solidFill>
              <a:miter lim="800000"/>
              <a:headEnd/>
              <a:tailEnd/>
            </a:ln>
          </p:spPr>
          <p:txBody>
            <a:bodyPr lIns="0" tIns="0" rIns="0" bIns="0">
              <a:prstTxWarp prst="textNoShape">
                <a:avLst/>
              </a:prstTxWarp>
            </a:bodyPr>
            <a:lstStyle/>
            <a:p>
              <a:endParaRPr lang="en-US">
                <a:latin typeface="Calibri" charset="0"/>
              </a:endParaRPr>
            </a:p>
          </p:txBody>
        </p:sp>
        <p:sp>
          <p:nvSpPr>
            <p:cNvPr id="54361" name="Rectangle 8"/>
            <p:cNvSpPr>
              <a:spLocks/>
            </p:cNvSpPr>
            <p:nvPr/>
          </p:nvSpPr>
          <p:spPr bwMode="auto">
            <a:xfrm>
              <a:off x="588" y="0"/>
              <a:ext cx="589" cy="512"/>
            </a:xfrm>
            <a:prstGeom prst="rect">
              <a:avLst/>
            </a:prstGeom>
            <a:noFill/>
            <a:ln w="12700">
              <a:noFill/>
              <a:miter lim="800000"/>
              <a:headEnd/>
              <a:tailEnd/>
            </a:ln>
          </p:spPr>
          <p:txBody>
            <a:bodyPr lIns="0" tIns="0" rIns="0" bIns="0" anchor="ctr">
              <a:prstTxWarp prst="textNoShape">
                <a:avLst/>
              </a:prstTxWarp>
            </a:bodyPr>
            <a:lstStyle/>
            <a:p>
              <a:r>
                <a:rPr lang="en-US" sz="1700" dirty="0">
                  <a:latin typeface="Calibri" charset="0"/>
                </a:rPr>
                <a:t>MAC</a:t>
              </a:r>
            </a:p>
            <a:p>
              <a:r>
                <a:rPr lang="en-US" sz="1700" dirty="0" err="1">
                  <a:latin typeface="Calibri" charset="0"/>
                </a:rPr>
                <a:t>src</a:t>
              </a:r>
              <a:endParaRPr lang="en-US" sz="1700" dirty="0">
                <a:latin typeface="Calibri" charset="0"/>
              </a:endParaRPr>
            </a:p>
          </p:txBody>
        </p:sp>
        <p:sp>
          <p:nvSpPr>
            <p:cNvPr id="54362" name="Rectangle 9"/>
            <p:cNvSpPr>
              <a:spLocks/>
            </p:cNvSpPr>
            <p:nvPr/>
          </p:nvSpPr>
          <p:spPr bwMode="auto">
            <a:xfrm>
              <a:off x="1185" y="15"/>
              <a:ext cx="593" cy="480"/>
            </a:xfrm>
            <a:prstGeom prst="rect">
              <a:avLst/>
            </a:prstGeom>
            <a:solidFill>
              <a:srgbClr val="BBE0E3"/>
            </a:solidFill>
            <a:ln w="12700">
              <a:solidFill>
                <a:schemeClr val="tx1"/>
              </a:solidFill>
              <a:miter lim="800000"/>
              <a:headEnd/>
              <a:tailEnd/>
            </a:ln>
          </p:spPr>
          <p:txBody>
            <a:bodyPr lIns="0" tIns="0" rIns="0" bIns="0">
              <a:prstTxWarp prst="textNoShape">
                <a:avLst/>
              </a:prstTxWarp>
            </a:bodyPr>
            <a:lstStyle/>
            <a:p>
              <a:endParaRPr lang="en-US">
                <a:latin typeface="Calibri" charset="0"/>
              </a:endParaRPr>
            </a:p>
          </p:txBody>
        </p:sp>
        <p:sp>
          <p:nvSpPr>
            <p:cNvPr id="54363" name="Rectangle 10"/>
            <p:cNvSpPr>
              <a:spLocks/>
            </p:cNvSpPr>
            <p:nvPr/>
          </p:nvSpPr>
          <p:spPr bwMode="auto">
            <a:xfrm>
              <a:off x="1212" y="0"/>
              <a:ext cx="567" cy="51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MAC</a:t>
              </a:r>
            </a:p>
            <a:p>
              <a:r>
                <a:rPr lang="en-US" sz="1700">
                  <a:latin typeface="Calibri" charset="0"/>
                </a:rPr>
                <a:t>dst</a:t>
              </a:r>
            </a:p>
          </p:txBody>
        </p:sp>
        <p:sp>
          <p:nvSpPr>
            <p:cNvPr id="54364" name="Rectangle 11"/>
            <p:cNvSpPr>
              <a:spLocks/>
            </p:cNvSpPr>
            <p:nvPr/>
          </p:nvSpPr>
          <p:spPr bwMode="auto">
            <a:xfrm>
              <a:off x="1785" y="15"/>
              <a:ext cx="593" cy="480"/>
            </a:xfrm>
            <a:prstGeom prst="rect">
              <a:avLst/>
            </a:prstGeom>
            <a:solidFill>
              <a:srgbClr val="BBE0E3"/>
            </a:solidFill>
            <a:ln w="12700">
              <a:solidFill>
                <a:schemeClr val="tx1"/>
              </a:solidFill>
              <a:miter lim="800000"/>
              <a:headEnd/>
              <a:tailEnd/>
            </a:ln>
          </p:spPr>
          <p:txBody>
            <a:bodyPr lIns="0" tIns="0" rIns="0" bIns="0">
              <a:prstTxWarp prst="textNoShape">
                <a:avLst/>
              </a:prstTxWarp>
            </a:bodyPr>
            <a:lstStyle/>
            <a:p>
              <a:endParaRPr lang="en-US">
                <a:latin typeface="Calibri" charset="0"/>
              </a:endParaRPr>
            </a:p>
          </p:txBody>
        </p:sp>
        <p:sp>
          <p:nvSpPr>
            <p:cNvPr id="54365" name="Rectangle 12"/>
            <p:cNvSpPr>
              <a:spLocks/>
            </p:cNvSpPr>
            <p:nvPr/>
          </p:nvSpPr>
          <p:spPr bwMode="auto">
            <a:xfrm>
              <a:off x="1783" y="0"/>
              <a:ext cx="590" cy="51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Eth</a:t>
              </a:r>
            </a:p>
            <a:p>
              <a:r>
                <a:rPr lang="en-US" sz="1700">
                  <a:latin typeface="Calibri" charset="0"/>
                </a:rPr>
                <a:t>type</a:t>
              </a:r>
            </a:p>
          </p:txBody>
        </p:sp>
        <p:sp>
          <p:nvSpPr>
            <p:cNvPr id="54366" name="Rectangle 13"/>
            <p:cNvSpPr>
              <a:spLocks/>
            </p:cNvSpPr>
            <p:nvPr/>
          </p:nvSpPr>
          <p:spPr bwMode="auto">
            <a:xfrm>
              <a:off x="2378" y="15"/>
              <a:ext cx="593" cy="480"/>
            </a:xfrm>
            <a:prstGeom prst="rect">
              <a:avLst/>
            </a:prstGeom>
            <a:solidFill>
              <a:srgbClr val="BBE0E3"/>
            </a:solidFill>
            <a:ln w="12700">
              <a:solidFill>
                <a:schemeClr val="tx1"/>
              </a:solidFill>
              <a:miter lim="800000"/>
              <a:headEnd/>
              <a:tailEnd/>
            </a:ln>
          </p:spPr>
          <p:txBody>
            <a:bodyPr lIns="0" tIns="0" rIns="0" bIns="0">
              <a:prstTxWarp prst="textNoShape">
                <a:avLst/>
              </a:prstTxWarp>
            </a:bodyPr>
            <a:lstStyle/>
            <a:p>
              <a:endParaRPr lang="en-US">
                <a:latin typeface="Calibri" charset="0"/>
              </a:endParaRPr>
            </a:p>
          </p:txBody>
        </p:sp>
        <p:sp>
          <p:nvSpPr>
            <p:cNvPr id="54367" name="Rectangle 14"/>
            <p:cNvSpPr>
              <a:spLocks/>
            </p:cNvSpPr>
            <p:nvPr/>
          </p:nvSpPr>
          <p:spPr bwMode="auto">
            <a:xfrm>
              <a:off x="2380" y="0"/>
              <a:ext cx="590" cy="51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VLAN</a:t>
              </a:r>
            </a:p>
            <a:p>
              <a:r>
                <a:rPr lang="en-US" sz="1700">
                  <a:latin typeface="Calibri" charset="0"/>
                </a:rPr>
                <a:t>ID</a:t>
              </a:r>
            </a:p>
          </p:txBody>
        </p:sp>
        <p:sp>
          <p:nvSpPr>
            <p:cNvPr id="54368" name="Rectangle 15"/>
            <p:cNvSpPr>
              <a:spLocks/>
            </p:cNvSpPr>
            <p:nvPr/>
          </p:nvSpPr>
          <p:spPr bwMode="auto">
            <a:xfrm>
              <a:off x="2971" y="15"/>
              <a:ext cx="593" cy="480"/>
            </a:xfrm>
            <a:prstGeom prst="rect">
              <a:avLst/>
            </a:prstGeom>
            <a:solidFill>
              <a:srgbClr val="BBE0E3"/>
            </a:solidFill>
            <a:ln w="12700">
              <a:solidFill>
                <a:schemeClr val="tx1"/>
              </a:solidFill>
              <a:miter lim="800000"/>
              <a:headEnd/>
              <a:tailEnd/>
            </a:ln>
          </p:spPr>
          <p:txBody>
            <a:bodyPr lIns="0" tIns="0" rIns="0" bIns="0">
              <a:prstTxWarp prst="textNoShape">
                <a:avLst/>
              </a:prstTxWarp>
            </a:bodyPr>
            <a:lstStyle/>
            <a:p>
              <a:endParaRPr lang="en-US">
                <a:latin typeface="Calibri" charset="0"/>
              </a:endParaRPr>
            </a:p>
          </p:txBody>
        </p:sp>
        <p:sp>
          <p:nvSpPr>
            <p:cNvPr id="54369" name="Rectangle 16"/>
            <p:cNvSpPr>
              <a:spLocks/>
            </p:cNvSpPr>
            <p:nvPr/>
          </p:nvSpPr>
          <p:spPr bwMode="auto">
            <a:xfrm>
              <a:off x="2977" y="0"/>
              <a:ext cx="589" cy="51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IP</a:t>
              </a:r>
            </a:p>
            <a:p>
              <a:r>
                <a:rPr lang="en-US" sz="1700">
                  <a:latin typeface="Calibri" charset="0"/>
                </a:rPr>
                <a:t>Src</a:t>
              </a:r>
            </a:p>
          </p:txBody>
        </p:sp>
        <p:sp>
          <p:nvSpPr>
            <p:cNvPr id="54370" name="Rectangle 17"/>
            <p:cNvSpPr>
              <a:spLocks/>
            </p:cNvSpPr>
            <p:nvPr/>
          </p:nvSpPr>
          <p:spPr bwMode="auto">
            <a:xfrm>
              <a:off x="3571" y="15"/>
              <a:ext cx="593" cy="480"/>
            </a:xfrm>
            <a:prstGeom prst="rect">
              <a:avLst/>
            </a:prstGeom>
            <a:solidFill>
              <a:srgbClr val="BBE0E3"/>
            </a:solidFill>
            <a:ln w="12700">
              <a:solidFill>
                <a:schemeClr val="tx1"/>
              </a:solidFill>
              <a:miter lim="800000"/>
              <a:headEnd/>
              <a:tailEnd/>
            </a:ln>
          </p:spPr>
          <p:txBody>
            <a:bodyPr lIns="0" tIns="0" rIns="0" bIns="0">
              <a:prstTxWarp prst="textNoShape">
                <a:avLst/>
              </a:prstTxWarp>
            </a:bodyPr>
            <a:lstStyle/>
            <a:p>
              <a:endParaRPr lang="en-US">
                <a:latin typeface="Calibri" charset="0"/>
              </a:endParaRPr>
            </a:p>
          </p:txBody>
        </p:sp>
        <p:sp>
          <p:nvSpPr>
            <p:cNvPr id="54371" name="Rectangle 18"/>
            <p:cNvSpPr>
              <a:spLocks/>
            </p:cNvSpPr>
            <p:nvPr/>
          </p:nvSpPr>
          <p:spPr bwMode="auto">
            <a:xfrm>
              <a:off x="3567" y="0"/>
              <a:ext cx="597" cy="51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IP</a:t>
              </a:r>
            </a:p>
            <a:p>
              <a:r>
                <a:rPr lang="en-US" sz="1700">
                  <a:latin typeface="Calibri" charset="0"/>
                </a:rPr>
                <a:t>Dst</a:t>
              </a:r>
            </a:p>
          </p:txBody>
        </p:sp>
        <p:sp>
          <p:nvSpPr>
            <p:cNvPr id="54372" name="Rectangle 19"/>
            <p:cNvSpPr>
              <a:spLocks/>
            </p:cNvSpPr>
            <p:nvPr/>
          </p:nvSpPr>
          <p:spPr bwMode="auto">
            <a:xfrm>
              <a:off x="4164" y="15"/>
              <a:ext cx="592" cy="480"/>
            </a:xfrm>
            <a:prstGeom prst="rect">
              <a:avLst/>
            </a:prstGeom>
            <a:solidFill>
              <a:srgbClr val="BBE0E3"/>
            </a:solidFill>
            <a:ln w="12700">
              <a:solidFill>
                <a:schemeClr val="tx1"/>
              </a:solidFill>
              <a:miter lim="800000"/>
              <a:headEnd/>
              <a:tailEnd/>
            </a:ln>
          </p:spPr>
          <p:txBody>
            <a:bodyPr lIns="0" tIns="0" rIns="0" bIns="0">
              <a:prstTxWarp prst="textNoShape">
                <a:avLst/>
              </a:prstTxWarp>
            </a:bodyPr>
            <a:lstStyle/>
            <a:p>
              <a:endParaRPr lang="en-US">
                <a:latin typeface="Calibri" charset="0"/>
              </a:endParaRPr>
            </a:p>
          </p:txBody>
        </p:sp>
        <p:sp>
          <p:nvSpPr>
            <p:cNvPr id="54373" name="Rectangle 20"/>
            <p:cNvSpPr>
              <a:spLocks/>
            </p:cNvSpPr>
            <p:nvPr/>
          </p:nvSpPr>
          <p:spPr bwMode="auto">
            <a:xfrm>
              <a:off x="4165" y="0"/>
              <a:ext cx="583" cy="51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IP</a:t>
              </a:r>
            </a:p>
            <a:p>
              <a:r>
                <a:rPr lang="en-US" sz="1700">
                  <a:latin typeface="Calibri" charset="0"/>
                </a:rPr>
                <a:t>Prot</a:t>
              </a:r>
            </a:p>
          </p:txBody>
        </p:sp>
        <p:sp>
          <p:nvSpPr>
            <p:cNvPr id="54374" name="Rectangle 21"/>
            <p:cNvSpPr>
              <a:spLocks/>
            </p:cNvSpPr>
            <p:nvPr/>
          </p:nvSpPr>
          <p:spPr bwMode="auto">
            <a:xfrm>
              <a:off x="4756" y="15"/>
              <a:ext cx="593" cy="480"/>
            </a:xfrm>
            <a:prstGeom prst="rect">
              <a:avLst/>
            </a:prstGeom>
            <a:solidFill>
              <a:srgbClr val="BBE0E3"/>
            </a:solidFill>
            <a:ln w="12700">
              <a:solidFill>
                <a:schemeClr val="tx1"/>
              </a:solidFill>
              <a:miter lim="800000"/>
              <a:headEnd/>
              <a:tailEnd/>
            </a:ln>
          </p:spPr>
          <p:txBody>
            <a:bodyPr lIns="0" tIns="0" rIns="0" bIns="0">
              <a:prstTxWarp prst="textNoShape">
                <a:avLst/>
              </a:prstTxWarp>
            </a:bodyPr>
            <a:lstStyle/>
            <a:p>
              <a:endParaRPr lang="en-US">
                <a:latin typeface="Calibri" charset="0"/>
              </a:endParaRPr>
            </a:p>
          </p:txBody>
        </p:sp>
        <p:sp>
          <p:nvSpPr>
            <p:cNvPr id="54375" name="Rectangle 22"/>
            <p:cNvSpPr>
              <a:spLocks/>
            </p:cNvSpPr>
            <p:nvPr/>
          </p:nvSpPr>
          <p:spPr bwMode="auto">
            <a:xfrm>
              <a:off x="4760" y="0"/>
              <a:ext cx="596" cy="51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TCP</a:t>
              </a:r>
            </a:p>
            <a:p>
              <a:r>
                <a:rPr lang="en-US" sz="1700">
                  <a:latin typeface="Calibri" charset="0"/>
                </a:rPr>
                <a:t>sport</a:t>
              </a:r>
            </a:p>
          </p:txBody>
        </p:sp>
        <p:sp>
          <p:nvSpPr>
            <p:cNvPr id="54376" name="Rectangle 23"/>
            <p:cNvSpPr>
              <a:spLocks/>
            </p:cNvSpPr>
            <p:nvPr/>
          </p:nvSpPr>
          <p:spPr bwMode="auto">
            <a:xfrm>
              <a:off x="5356" y="15"/>
              <a:ext cx="593" cy="480"/>
            </a:xfrm>
            <a:prstGeom prst="rect">
              <a:avLst/>
            </a:prstGeom>
            <a:solidFill>
              <a:srgbClr val="BBE0E3"/>
            </a:solidFill>
            <a:ln w="12700">
              <a:solidFill>
                <a:schemeClr val="tx1"/>
              </a:solidFill>
              <a:miter lim="800000"/>
              <a:headEnd/>
              <a:tailEnd/>
            </a:ln>
          </p:spPr>
          <p:txBody>
            <a:bodyPr lIns="0" tIns="0" rIns="0" bIns="0">
              <a:prstTxWarp prst="textNoShape">
                <a:avLst/>
              </a:prstTxWarp>
            </a:bodyPr>
            <a:lstStyle/>
            <a:p>
              <a:endParaRPr lang="en-US">
                <a:latin typeface="Calibri" charset="0"/>
              </a:endParaRPr>
            </a:p>
          </p:txBody>
        </p:sp>
        <p:sp>
          <p:nvSpPr>
            <p:cNvPr id="54377" name="Rectangle 24"/>
            <p:cNvSpPr>
              <a:spLocks/>
            </p:cNvSpPr>
            <p:nvPr/>
          </p:nvSpPr>
          <p:spPr bwMode="auto">
            <a:xfrm>
              <a:off x="5351" y="0"/>
              <a:ext cx="597" cy="51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TCP</a:t>
              </a:r>
            </a:p>
            <a:p>
              <a:r>
                <a:rPr lang="en-US" sz="1700">
                  <a:latin typeface="Calibri" charset="0"/>
                </a:rPr>
                <a:t>dport</a:t>
              </a:r>
            </a:p>
          </p:txBody>
        </p:sp>
        <p:sp>
          <p:nvSpPr>
            <p:cNvPr id="54378" name="Rectangle 25"/>
            <p:cNvSpPr>
              <a:spLocks/>
            </p:cNvSpPr>
            <p:nvPr/>
          </p:nvSpPr>
          <p:spPr bwMode="auto">
            <a:xfrm>
              <a:off x="5956" y="12"/>
              <a:ext cx="748" cy="488"/>
            </a:xfrm>
            <a:prstGeom prst="rect">
              <a:avLst/>
            </a:prstGeom>
            <a:solidFill>
              <a:srgbClr val="CBE97B"/>
            </a:solidFill>
            <a:ln w="12700">
              <a:solidFill>
                <a:srgbClr val="697D3A"/>
              </a:solidFill>
              <a:miter lim="800000"/>
              <a:headEnd/>
              <a:tailEnd/>
            </a:ln>
          </p:spPr>
          <p:txBody>
            <a:bodyPr lIns="0" tIns="0" rIns="0" bIns="0">
              <a:prstTxWarp prst="textNoShape">
                <a:avLst/>
              </a:prstTxWarp>
            </a:bodyPr>
            <a:lstStyle/>
            <a:p>
              <a:endParaRPr lang="en-US">
                <a:latin typeface="Calibri" charset="0"/>
              </a:endParaRPr>
            </a:p>
          </p:txBody>
        </p:sp>
        <p:sp>
          <p:nvSpPr>
            <p:cNvPr id="54379" name="Rectangle 26"/>
            <p:cNvSpPr>
              <a:spLocks/>
            </p:cNvSpPr>
            <p:nvPr/>
          </p:nvSpPr>
          <p:spPr bwMode="auto">
            <a:xfrm>
              <a:off x="5948" y="111"/>
              <a:ext cx="755" cy="288"/>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Action</a:t>
              </a:r>
            </a:p>
          </p:txBody>
        </p:sp>
      </p:grpSp>
      <p:sp>
        <p:nvSpPr>
          <p:cNvPr id="54277" name="Rectangle 27"/>
          <p:cNvSpPr>
            <a:spLocks/>
          </p:cNvSpPr>
          <p:nvPr/>
        </p:nvSpPr>
        <p:spPr bwMode="auto">
          <a:xfrm>
            <a:off x="1346200" y="2546350"/>
            <a:ext cx="660400" cy="320675"/>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a:t>
            </a:r>
          </a:p>
        </p:txBody>
      </p:sp>
      <p:sp>
        <p:nvSpPr>
          <p:cNvPr id="54278" name="Rectangle 28"/>
          <p:cNvSpPr>
            <a:spLocks/>
          </p:cNvSpPr>
          <p:nvPr/>
        </p:nvSpPr>
        <p:spPr bwMode="auto">
          <a:xfrm>
            <a:off x="1943100" y="2525713"/>
            <a:ext cx="1135063" cy="32226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00:1f:..</a:t>
            </a:r>
          </a:p>
        </p:txBody>
      </p:sp>
      <p:sp>
        <p:nvSpPr>
          <p:cNvPr id="54279" name="Rectangle 29"/>
          <p:cNvSpPr>
            <a:spLocks/>
          </p:cNvSpPr>
          <p:nvPr/>
        </p:nvSpPr>
        <p:spPr bwMode="auto">
          <a:xfrm>
            <a:off x="2667000" y="2546350"/>
            <a:ext cx="661988" cy="320675"/>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a:t>
            </a:r>
          </a:p>
        </p:txBody>
      </p:sp>
      <p:sp>
        <p:nvSpPr>
          <p:cNvPr id="54280" name="Rectangle 30"/>
          <p:cNvSpPr>
            <a:spLocks/>
          </p:cNvSpPr>
          <p:nvPr/>
        </p:nvSpPr>
        <p:spPr bwMode="auto">
          <a:xfrm>
            <a:off x="3328988" y="2546350"/>
            <a:ext cx="660400" cy="320675"/>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a:t>
            </a:r>
          </a:p>
        </p:txBody>
      </p:sp>
      <p:sp>
        <p:nvSpPr>
          <p:cNvPr id="54281" name="Rectangle 31"/>
          <p:cNvSpPr>
            <a:spLocks/>
          </p:cNvSpPr>
          <p:nvPr/>
        </p:nvSpPr>
        <p:spPr bwMode="auto">
          <a:xfrm>
            <a:off x="3989388" y="2546350"/>
            <a:ext cx="660400" cy="320675"/>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a:t>
            </a:r>
          </a:p>
        </p:txBody>
      </p:sp>
      <p:sp>
        <p:nvSpPr>
          <p:cNvPr id="54282" name="Rectangle 32"/>
          <p:cNvSpPr>
            <a:spLocks/>
          </p:cNvSpPr>
          <p:nvPr/>
        </p:nvSpPr>
        <p:spPr bwMode="auto">
          <a:xfrm>
            <a:off x="4649788" y="2546350"/>
            <a:ext cx="660400" cy="320675"/>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a:t>
            </a:r>
          </a:p>
        </p:txBody>
      </p:sp>
      <p:sp>
        <p:nvSpPr>
          <p:cNvPr id="54283" name="Rectangle 33"/>
          <p:cNvSpPr>
            <a:spLocks/>
          </p:cNvSpPr>
          <p:nvPr/>
        </p:nvSpPr>
        <p:spPr bwMode="auto">
          <a:xfrm>
            <a:off x="5319713" y="2546350"/>
            <a:ext cx="660400" cy="320675"/>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a:t>
            </a:r>
          </a:p>
        </p:txBody>
      </p:sp>
      <p:sp>
        <p:nvSpPr>
          <p:cNvPr id="54284" name="Rectangle 34"/>
          <p:cNvSpPr>
            <a:spLocks/>
          </p:cNvSpPr>
          <p:nvPr/>
        </p:nvSpPr>
        <p:spPr bwMode="auto">
          <a:xfrm>
            <a:off x="5980113" y="2546350"/>
            <a:ext cx="661987" cy="320675"/>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a:t>
            </a:r>
          </a:p>
        </p:txBody>
      </p:sp>
      <p:sp>
        <p:nvSpPr>
          <p:cNvPr id="54285" name="Rectangle 35"/>
          <p:cNvSpPr>
            <a:spLocks/>
          </p:cNvSpPr>
          <p:nvPr/>
        </p:nvSpPr>
        <p:spPr bwMode="auto">
          <a:xfrm>
            <a:off x="6642100" y="2546350"/>
            <a:ext cx="660400" cy="320675"/>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a:t>
            </a:r>
          </a:p>
        </p:txBody>
      </p:sp>
      <p:sp>
        <p:nvSpPr>
          <p:cNvPr id="54286" name="Rectangle 36"/>
          <p:cNvSpPr>
            <a:spLocks/>
          </p:cNvSpPr>
          <p:nvPr/>
        </p:nvSpPr>
        <p:spPr bwMode="auto">
          <a:xfrm>
            <a:off x="7400925" y="2546350"/>
            <a:ext cx="660400" cy="320675"/>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port6</a:t>
            </a:r>
          </a:p>
        </p:txBody>
      </p:sp>
      <p:sp>
        <p:nvSpPr>
          <p:cNvPr id="54287" name="Rectangle 37"/>
          <p:cNvSpPr>
            <a:spLocks/>
          </p:cNvSpPr>
          <p:nvPr/>
        </p:nvSpPr>
        <p:spPr bwMode="auto">
          <a:xfrm>
            <a:off x="565150" y="3070225"/>
            <a:ext cx="1389063" cy="274638"/>
          </a:xfrm>
          <a:prstGeom prst="rect">
            <a:avLst/>
          </a:prstGeom>
          <a:noFill/>
          <a:ln w="12700">
            <a:noFill/>
            <a:miter lim="800000"/>
            <a:headEnd/>
            <a:tailEnd/>
          </a:ln>
        </p:spPr>
        <p:txBody>
          <a:bodyPr wrap="none" lIns="0" tIns="0" rIns="0" bIns="0" anchor="ctr">
            <a:prstTxWarp prst="textNoShape">
              <a:avLst/>
            </a:prstTxWarp>
            <a:spAutoFit/>
          </a:bodyPr>
          <a:lstStyle/>
          <a:p>
            <a:r>
              <a:rPr lang="en-US" dirty="0">
                <a:latin typeface="Calibri" charset="0"/>
              </a:rPr>
              <a:t>Flow Switching</a:t>
            </a:r>
          </a:p>
        </p:txBody>
      </p:sp>
      <p:sp>
        <p:nvSpPr>
          <p:cNvPr id="54288" name="Rectangle 38"/>
          <p:cNvSpPr>
            <a:spLocks/>
          </p:cNvSpPr>
          <p:nvPr/>
        </p:nvSpPr>
        <p:spPr bwMode="auto">
          <a:xfrm>
            <a:off x="685800" y="4224338"/>
            <a:ext cx="660400" cy="32226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port3</a:t>
            </a:r>
          </a:p>
        </p:txBody>
      </p:sp>
      <p:grpSp>
        <p:nvGrpSpPr>
          <p:cNvPr id="3" name="Group 39"/>
          <p:cNvGrpSpPr>
            <a:grpSpLocks/>
          </p:cNvGrpSpPr>
          <p:nvPr/>
        </p:nvGrpSpPr>
        <p:grpSpPr bwMode="auto">
          <a:xfrm>
            <a:off x="687388" y="3557588"/>
            <a:ext cx="7483475" cy="571500"/>
            <a:chOff x="0" y="0"/>
            <a:chExt cx="6704" cy="512"/>
          </a:xfrm>
        </p:grpSpPr>
        <p:sp>
          <p:nvSpPr>
            <p:cNvPr id="54336" name="Rectangle 40"/>
            <p:cNvSpPr>
              <a:spLocks/>
            </p:cNvSpPr>
            <p:nvPr/>
          </p:nvSpPr>
          <p:spPr bwMode="auto">
            <a:xfrm>
              <a:off x="0" y="15"/>
              <a:ext cx="592" cy="480"/>
            </a:xfrm>
            <a:prstGeom prst="rect">
              <a:avLst/>
            </a:prstGeom>
            <a:solidFill>
              <a:srgbClr val="BBE0E3"/>
            </a:solidFill>
            <a:ln w="12700">
              <a:solidFill>
                <a:schemeClr val="tx1"/>
              </a:solidFill>
              <a:miter lim="800000"/>
              <a:headEnd/>
              <a:tailEnd/>
            </a:ln>
          </p:spPr>
          <p:txBody>
            <a:bodyPr lIns="0" tIns="0" rIns="0" bIns="0">
              <a:prstTxWarp prst="textNoShape">
                <a:avLst/>
              </a:prstTxWarp>
            </a:bodyPr>
            <a:lstStyle/>
            <a:p>
              <a:endParaRPr lang="en-US">
                <a:latin typeface="Calibri" charset="0"/>
              </a:endParaRPr>
            </a:p>
          </p:txBody>
        </p:sp>
        <p:sp>
          <p:nvSpPr>
            <p:cNvPr id="54337" name="Rectangle 41"/>
            <p:cNvSpPr>
              <a:spLocks/>
            </p:cNvSpPr>
            <p:nvPr/>
          </p:nvSpPr>
          <p:spPr bwMode="auto">
            <a:xfrm>
              <a:off x="3" y="0"/>
              <a:ext cx="589" cy="51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Switch</a:t>
              </a:r>
            </a:p>
            <a:p>
              <a:r>
                <a:rPr lang="en-US" sz="1700">
                  <a:latin typeface="Calibri" charset="0"/>
                </a:rPr>
                <a:t>Port</a:t>
              </a:r>
            </a:p>
          </p:txBody>
        </p:sp>
        <p:sp>
          <p:nvSpPr>
            <p:cNvPr id="54338" name="Rectangle 42"/>
            <p:cNvSpPr>
              <a:spLocks/>
            </p:cNvSpPr>
            <p:nvPr/>
          </p:nvSpPr>
          <p:spPr bwMode="auto">
            <a:xfrm>
              <a:off x="592" y="15"/>
              <a:ext cx="593" cy="480"/>
            </a:xfrm>
            <a:prstGeom prst="rect">
              <a:avLst/>
            </a:prstGeom>
            <a:solidFill>
              <a:srgbClr val="BBE0E3"/>
            </a:solidFill>
            <a:ln w="12700">
              <a:solidFill>
                <a:schemeClr val="tx1"/>
              </a:solidFill>
              <a:miter lim="800000"/>
              <a:headEnd/>
              <a:tailEnd/>
            </a:ln>
          </p:spPr>
          <p:txBody>
            <a:bodyPr lIns="0" tIns="0" rIns="0" bIns="0">
              <a:prstTxWarp prst="textNoShape">
                <a:avLst/>
              </a:prstTxWarp>
            </a:bodyPr>
            <a:lstStyle/>
            <a:p>
              <a:endParaRPr lang="en-US">
                <a:latin typeface="Calibri" charset="0"/>
              </a:endParaRPr>
            </a:p>
          </p:txBody>
        </p:sp>
        <p:sp>
          <p:nvSpPr>
            <p:cNvPr id="54339" name="Rectangle 43"/>
            <p:cNvSpPr>
              <a:spLocks/>
            </p:cNvSpPr>
            <p:nvPr/>
          </p:nvSpPr>
          <p:spPr bwMode="auto">
            <a:xfrm>
              <a:off x="588" y="0"/>
              <a:ext cx="589" cy="51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MAC</a:t>
              </a:r>
            </a:p>
            <a:p>
              <a:r>
                <a:rPr lang="en-US" sz="1700">
                  <a:latin typeface="Calibri" charset="0"/>
                </a:rPr>
                <a:t>src</a:t>
              </a:r>
            </a:p>
          </p:txBody>
        </p:sp>
        <p:sp>
          <p:nvSpPr>
            <p:cNvPr id="54340" name="Rectangle 44"/>
            <p:cNvSpPr>
              <a:spLocks/>
            </p:cNvSpPr>
            <p:nvPr/>
          </p:nvSpPr>
          <p:spPr bwMode="auto">
            <a:xfrm>
              <a:off x="1185" y="15"/>
              <a:ext cx="593" cy="480"/>
            </a:xfrm>
            <a:prstGeom prst="rect">
              <a:avLst/>
            </a:prstGeom>
            <a:solidFill>
              <a:srgbClr val="BBE0E3"/>
            </a:solidFill>
            <a:ln w="12700">
              <a:solidFill>
                <a:schemeClr val="tx1"/>
              </a:solidFill>
              <a:miter lim="800000"/>
              <a:headEnd/>
              <a:tailEnd/>
            </a:ln>
          </p:spPr>
          <p:txBody>
            <a:bodyPr lIns="0" tIns="0" rIns="0" bIns="0">
              <a:prstTxWarp prst="textNoShape">
                <a:avLst/>
              </a:prstTxWarp>
            </a:bodyPr>
            <a:lstStyle/>
            <a:p>
              <a:endParaRPr lang="en-US">
                <a:latin typeface="Calibri" charset="0"/>
              </a:endParaRPr>
            </a:p>
          </p:txBody>
        </p:sp>
        <p:sp>
          <p:nvSpPr>
            <p:cNvPr id="54341" name="Rectangle 45"/>
            <p:cNvSpPr>
              <a:spLocks/>
            </p:cNvSpPr>
            <p:nvPr/>
          </p:nvSpPr>
          <p:spPr bwMode="auto">
            <a:xfrm>
              <a:off x="1212" y="0"/>
              <a:ext cx="567" cy="51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MAC</a:t>
              </a:r>
            </a:p>
            <a:p>
              <a:r>
                <a:rPr lang="en-US" sz="1700">
                  <a:latin typeface="Calibri" charset="0"/>
                </a:rPr>
                <a:t>dst</a:t>
              </a:r>
            </a:p>
          </p:txBody>
        </p:sp>
        <p:sp>
          <p:nvSpPr>
            <p:cNvPr id="54342" name="Rectangle 46"/>
            <p:cNvSpPr>
              <a:spLocks/>
            </p:cNvSpPr>
            <p:nvPr/>
          </p:nvSpPr>
          <p:spPr bwMode="auto">
            <a:xfrm>
              <a:off x="1785" y="15"/>
              <a:ext cx="593" cy="480"/>
            </a:xfrm>
            <a:prstGeom prst="rect">
              <a:avLst/>
            </a:prstGeom>
            <a:solidFill>
              <a:srgbClr val="BBE0E3"/>
            </a:solidFill>
            <a:ln w="12700">
              <a:solidFill>
                <a:schemeClr val="tx1"/>
              </a:solidFill>
              <a:miter lim="800000"/>
              <a:headEnd/>
              <a:tailEnd/>
            </a:ln>
          </p:spPr>
          <p:txBody>
            <a:bodyPr lIns="0" tIns="0" rIns="0" bIns="0">
              <a:prstTxWarp prst="textNoShape">
                <a:avLst/>
              </a:prstTxWarp>
            </a:bodyPr>
            <a:lstStyle/>
            <a:p>
              <a:endParaRPr lang="en-US">
                <a:latin typeface="Calibri" charset="0"/>
              </a:endParaRPr>
            </a:p>
          </p:txBody>
        </p:sp>
        <p:sp>
          <p:nvSpPr>
            <p:cNvPr id="54343" name="Rectangle 47"/>
            <p:cNvSpPr>
              <a:spLocks/>
            </p:cNvSpPr>
            <p:nvPr/>
          </p:nvSpPr>
          <p:spPr bwMode="auto">
            <a:xfrm>
              <a:off x="1783" y="0"/>
              <a:ext cx="590" cy="51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Eth</a:t>
              </a:r>
            </a:p>
            <a:p>
              <a:r>
                <a:rPr lang="en-US" sz="1700">
                  <a:latin typeface="Calibri" charset="0"/>
                </a:rPr>
                <a:t>type</a:t>
              </a:r>
            </a:p>
          </p:txBody>
        </p:sp>
        <p:sp>
          <p:nvSpPr>
            <p:cNvPr id="54344" name="Rectangle 48"/>
            <p:cNvSpPr>
              <a:spLocks/>
            </p:cNvSpPr>
            <p:nvPr/>
          </p:nvSpPr>
          <p:spPr bwMode="auto">
            <a:xfrm>
              <a:off x="2378" y="15"/>
              <a:ext cx="593" cy="480"/>
            </a:xfrm>
            <a:prstGeom prst="rect">
              <a:avLst/>
            </a:prstGeom>
            <a:solidFill>
              <a:srgbClr val="BBE0E3"/>
            </a:solidFill>
            <a:ln w="12700">
              <a:solidFill>
                <a:schemeClr val="tx1"/>
              </a:solidFill>
              <a:miter lim="800000"/>
              <a:headEnd/>
              <a:tailEnd/>
            </a:ln>
          </p:spPr>
          <p:txBody>
            <a:bodyPr lIns="0" tIns="0" rIns="0" bIns="0">
              <a:prstTxWarp prst="textNoShape">
                <a:avLst/>
              </a:prstTxWarp>
            </a:bodyPr>
            <a:lstStyle/>
            <a:p>
              <a:endParaRPr lang="en-US">
                <a:latin typeface="Calibri" charset="0"/>
              </a:endParaRPr>
            </a:p>
          </p:txBody>
        </p:sp>
        <p:sp>
          <p:nvSpPr>
            <p:cNvPr id="54345" name="Rectangle 49"/>
            <p:cNvSpPr>
              <a:spLocks/>
            </p:cNvSpPr>
            <p:nvPr/>
          </p:nvSpPr>
          <p:spPr bwMode="auto">
            <a:xfrm>
              <a:off x="2380" y="0"/>
              <a:ext cx="590" cy="51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VLAN</a:t>
              </a:r>
            </a:p>
            <a:p>
              <a:r>
                <a:rPr lang="en-US" sz="1700">
                  <a:latin typeface="Calibri" charset="0"/>
                </a:rPr>
                <a:t>ID</a:t>
              </a:r>
            </a:p>
          </p:txBody>
        </p:sp>
        <p:sp>
          <p:nvSpPr>
            <p:cNvPr id="54346" name="Rectangle 50"/>
            <p:cNvSpPr>
              <a:spLocks/>
            </p:cNvSpPr>
            <p:nvPr/>
          </p:nvSpPr>
          <p:spPr bwMode="auto">
            <a:xfrm>
              <a:off x="2971" y="15"/>
              <a:ext cx="593" cy="480"/>
            </a:xfrm>
            <a:prstGeom prst="rect">
              <a:avLst/>
            </a:prstGeom>
            <a:solidFill>
              <a:srgbClr val="BBE0E3"/>
            </a:solidFill>
            <a:ln w="12700">
              <a:solidFill>
                <a:schemeClr val="tx1"/>
              </a:solidFill>
              <a:miter lim="800000"/>
              <a:headEnd/>
              <a:tailEnd/>
            </a:ln>
          </p:spPr>
          <p:txBody>
            <a:bodyPr lIns="0" tIns="0" rIns="0" bIns="0">
              <a:prstTxWarp prst="textNoShape">
                <a:avLst/>
              </a:prstTxWarp>
            </a:bodyPr>
            <a:lstStyle/>
            <a:p>
              <a:endParaRPr lang="en-US">
                <a:latin typeface="Calibri" charset="0"/>
              </a:endParaRPr>
            </a:p>
          </p:txBody>
        </p:sp>
        <p:sp>
          <p:nvSpPr>
            <p:cNvPr id="54347" name="Rectangle 51"/>
            <p:cNvSpPr>
              <a:spLocks/>
            </p:cNvSpPr>
            <p:nvPr/>
          </p:nvSpPr>
          <p:spPr bwMode="auto">
            <a:xfrm>
              <a:off x="2977" y="0"/>
              <a:ext cx="589" cy="51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IP</a:t>
              </a:r>
            </a:p>
            <a:p>
              <a:r>
                <a:rPr lang="en-US" sz="1700">
                  <a:latin typeface="Calibri" charset="0"/>
                </a:rPr>
                <a:t>Src</a:t>
              </a:r>
            </a:p>
          </p:txBody>
        </p:sp>
        <p:sp>
          <p:nvSpPr>
            <p:cNvPr id="54348" name="Rectangle 52"/>
            <p:cNvSpPr>
              <a:spLocks/>
            </p:cNvSpPr>
            <p:nvPr/>
          </p:nvSpPr>
          <p:spPr bwMode="auto">
            <a:xfrm>
              <a:off x="3571" y="15"/>
              <a:ext cx="593" cy="480"/>
            </a:xfrm>
            <a:prstGeom prst="rect">
              <a:avLst/>
            </a:prstGeom>
            <a:solidFill>
              <a:srgbClr val="BBE0E3"/>
            </a:solidFill>
            <a:ln w="12700">
              <a:solidFill>
                <a:schemeClr val="tx1"/>
              </a:solidFill>
              <a:miter lim="800000"/>
              <a:headEnd/>
              <a:tailEnd/>
            </a:ln>
          </p:spPr>
          <p:txBody>
            <a:bodyPr lIns="0" tIns="0" rIns="0" bIns="0">
              <a:prstTxWarp prst="textNoShape">
                <a:avLst/>
              </a:prstTxWarp>
            </a:bodyPr>
            <a:lstStyle/>
            <a:p>
              <a:endParaRPr lang="en-US">
                <a:latin typeface="Calibri" charset="0"/>
              </a:endParaRPr>
            </a:p>
          </p:txBody>
        </p:sp>
        <p:sp>
          <p:nvSpPr>
            <p:cNvPr id="54349" name="Rectangle 53"/>
            <p:cNvSpPr>
              <a:spLocks/>
            </p:cNvSpPr>
            <p:nvPr/>
          </p:nvSpPr>
          <p:spPr bwMode="auto">
            <a:xfrm>
              <a:off x="3567" y="0"/>
              <a:ext cx="597" cy="51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IP</a:t>
              </a:r>
            </a:p>
            <a:p>
              <a:r>
                <a:rPr lang="en-US" sz="1700">
                  <a:latin typeface="Calibri" charset="0"/>
                </a:rPr>
                <a:t>Dst</a:t>
              </a:r>
            </a:p>
          </p:txBody>
        </p:sp>
        <p:sp>
          <p:nvSpPr>
            <p:cNvPr id="54350" name="Rectangle 54"/>
            <p:cNvSpPr>
              <a:spLocks/>
            </p:cNvSpPr>
            <p:nvPr/>
          </p:nvSpPr>
          <p:spPr bwMode="auto">
            <a:xfrm>
              <a:off x="4164" y="15"/>
              <a:ext cx="592" cy="480"/>
            </a:xfrm>
            <a:prstGeom prst="rect">
              <a:avLst/>
            </a:prstGeom>
            <a:solidFill>
              <a:srgbClr val="BBE0E3"/>
            </a:solidFill>
            <a:ln w="12700">
              <a:solidFill>
                <a:schemeClr val="tx1"/>
              </a:solidFill>
              <a:miter lim="800000"/>
              <a:headEnd/>
              <a:tailEnd/>
            </a:ln>
          </p:spPr>
          <p:txBody>
            <a:bodyPr lIns="0" tIns="0" rIns="0" bIns="0">
              <a:prstTxWarp prst="textNoShape">
                <a:avLst/>
              </a:prstTxWarp>
            </a:bodyPr>
            <a:lstStyle/>
            <a:p>
              <a:endParaRPr lang="en-US">
                <a:latin typeface="Calibri" charset="0"/>
              </a:endParaRPr>
            </a:p>
          </p:txBody>
        </p:sp>
        <p:sp>
          <p:nvSpPr>
            <p:cNvPr id="54351" name="Rectangle 55"/>
            <p:cNvSpPr>
              <a:spLocks/>
            </p:cNvSpPr>
            <p:nvPr/>
          </p:nvSpPr>
          <p:spPr bwMode="auto">
            <a:xfrm>
              <a:off x="4165" y="0"/>
              <a:ext cx="583" cy="51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IP</a:t>
              </a:r>
            </a:p>
            <a:p>
              <a:r>
                <a:rPr lang="en-US" sz="1700">
                  <a:latin typeface="Calibri" charset="0"/>
                </a:rPr>
                <a:t>Prot</a:t>
              </a:r>
            </a:p>
          </p:txBody>
        </p:sp>
        <p:sp>
          <p:nvSpPr>
            <p:cNvPr id="54352" name="Rectangle 56"/>
            <p:cNvSpPr>
              <a:spLocks/>
            </p:cNvSpPr>
            <p:nvPr/>
          </p:nvSpPr>
          <p:spPr bwMode="auto">
            <a:xfrm>
              <a:off x="4756" y="15"/>
              <a:ext cx="593" cy="480"/>
            </a:xfrm>
            <a:prstGeom prst="rect">
              <a:avLst/>
            </a:prstGeom>
            <a:solidFill>
              <a:srgbClr val="BBE0E3"/>
            </a:solidFill>
            <a:ln w="12700">
              <a:solidFill>
                <a:schemeClr val="tx1"/>
              </a:solidFill>
              <a:miter lim="800000"/>
              <a:headEnd/>
              <a:tailEnd/>
            </a:ln>
          </p:spPr>
          <p:txBody>
            <a:bodyPr lIns="0" tIns="0" rIns="0" bIns="0">
              <a:prstTxWarp prst="textNoShape">
                <a:avLst/>
              </a:prstTxWarp>
            </a:bodyPr>
            <a:lstStyle/>
            <a:p>
              <a:endParaRPr lang="en-US">
                <a:latin typeface="Calibri" charset="0"/>
              </a:endParaRPr>
            </a:p>
          </p:txBody>
        </p:sp>
        <p:sp>
          <p:nvSpPr>
            <p:cNvPr id="54353" name="Rectangle 57"/>
            <p:cNvSpPr>
              <a:spLocks/>
            </p:cNvSpPr>
            <p:nvPr/>
          </p:nvSpPr>
          <p:spPr bwMode="auto">
            <a:xfrm>
              <a:off x="4760" y="0"/>
              <a:ext cx="596" cy="51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TCP</a:t>
              </a:r>
            </a:p>
            <a:p>
              <a:r>
                <a:rPr lang="en-US" sz="1700">
                  <a:latin typeface="Calibri" charset="0"/>
                </a:rPr>
                <a:t>sport</a:t>
              </a:r>
            </a:p>
          </p:txBody>
        </p:sp>
        <p:sp>
          <p:nvSpPr>
            <p:cNvPr id="54354" name="Rectangle 58"/>
            <p:cNvSpPr>
              <a:spLocks/>
            </p:cNvSpPr>
            <p:nvPr/>
          </p:nvSpPr>
          <p:spPr bwMode="auto">
            <a:xfrm>
              <a:off x="5356" y="15"/>
              <a:ext cx="593" cy="480"/>
            </a:xfrm>
            <a:prstGeom prst="rect">
              <a:avLst/>
            </a:prstGeom>
            <a:solidFill>
              <a:srgbClr val="BBE0E3"/>
            </a:solidFill>
            <a:ln w="12700">
              <a:solidFill>
                <a:schemeClr val="tx1"/>
              </a:solidFill>
              <a:miter lim="800000"/>
              <a:headEnd/>
              <a:tailEnd/>
            </a:ln>
          </p:spPr>
          <p:txBody>
            <a:bodyPr lIns="0" tIns="0" rIns="0" bIns="0">
              <a:prstTxWarp prst="textNoShape">
                <a:avLst/>
              </a:prstTxWarp>
            </a:bodyPr>
            <a:lstStyle/>
            <a:p>
              <a:endParaRPr lang="en-US">
                <a:latin typeface="Calibri" charset="0"/>
              </a:endParaRPr>
            </a:p>
          </p:txBody>
        </p:sp>
        <p:sp>
          <p:nvSpPr>
            <p:cNvPr id="54355" name="Rectangle 59"/>
            <p:cNvSpPr>
              <a:spLocks/>
            </p:cNvSpPr>
            <p:nvPr/>
          </p:nvSpPr>
          <p:spPr bwMode="auto">
            <a:xfrm>
              <a:off x="5351" y="0"/>
              <a:ext cx="597" cy="51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TCP</a:t>
              </a:r>
            </a:p>
            <a:p>
              <a:r>
                <a:rPr lang="en-US" sz="1700">
                  <a:latin typeface="Calibri" charset="0"/>
                </a:rPr>
                <a:t>dport</a:t>
              </a:r>
            </a:p>
          </p:txBody>
        </p:sp>
        <p:sp>
          <p:nvSpPr>
            <p:cNvPr id="54356" name="Rectangle 60"/>
            <p:cNvSpPr>
              <a:spLocks/>
            </p:cNvSpPr>
            <p:nvPr/>
          </p:nvSpPr>
          <p:spPr bwMode="auto">
            <a:xfrm>
              <a:off x="5956" y="12"/>
              <a:ext cx="748" cy="488"/>
            </a:xfrm>
            <a:prstGeom prst="rect">
              <a:avLst/>
            </a:prstGeom>
            <a:solidFill>
              <a:srgbClr val="CBE97B"/>
            </a:solidFill>
            <a:ln w="12700">
              <a:solidFill>
                <a:srgbClr val="697D3A"/>
              </a:solidFill>
              <a:miter lim="800000"/>
              <a:headEnd/>
              <a:tailEnd/>
            </a:ln>
          </p:spPr>
          <p:txBody>
            <a:bodyPr lIns="0" tIns="0" rIns="0" bIns="0">
              <a:prstTxWarp prst="textNoShape">
                <a:avLst/>
              </a:prstTxWarp>
            </a:bodyPr>
            <a:lstStyle/>
            <a:p>
              <a:endParaRPr lang="en-US">
                <a:latin typeface="Calibri" charset="0"/>
              </a:endParaRPr>
            </a:p>
          </p:txBody>
        </p:sp>
        <p:sp>
          <p:nvSpPr>
            <p:cNvPr id="54357" name="Rectangle 61"/>
            <p:cNvSpPr>
              <a:spLocks/>
            </p:cNvSpPr>
            <p:nvPr/>
          </p:nvSpPr>
          <p:spPr bwMode="auto">
            <a:xfrm>
              <a:off x="5948" y="111"/>
              <a:ext cx="755" cy="288"/>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Action</a:t>
              </a:r>
            </a:p>
          </p:txBody>
        </p:sp>
      </p:grpSp>
      <p:sp>
        <p:nvSpPr>
          <p:cNvPr id="54290" name="Rectangle 62"/>
          <p:cNvSpPr>
            <a:spLocks/>
          </p:cNvSpPr>
          <p:nvPr/>
        </p:nvSpPr>
        <p:spPr bwMode="auto">
          <a:xfrm>
            <a:off x="1346200" y="4224338"/>
            <a:ext cx="660400" cy="32226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00:20..</a:t>
            </a:r>
          </a:p>
        </p:txBody>
      </p:sp>
      <p:sp>
        <p:nvSpPr>
          <p:cNvPr id="54291" name="Rectangle 63"/>
          <p:cNvSpPr>
            <a:spLocks/>
          </p:cNvSpPr>
          <p:nvPr/>
        </p:nvSpPr>
        <p:spPr bwMode="auto">
          <a:xfrm>
            <a:off x="2039938" y="4224338"/>
            <a:ext cx="868362" cy="32226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00:1f..</a:t>
            </a:r>
          </a:p>
        </p:txBody>
      </p:sp>
      <p:sp>
        <p:nvSpPr>
          <p:cNvPr id="54292" name="Rectangle 64"/>
          <p:cNvSpPr>
            <a:spLocks/>
          </p:cNvSpPr>
          <p:nvPr/>
        </p:nvSpPr>
        <p:spPr bwMode="auto">
          <a:xfrm>
            <a:off x="2667000" y="4224338"/>
            <a:ext cx="661988" cy="32226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0800</a:t>
            </a:r>
          </a:p>
        </p:txBody>
      </p:sp>
      <p:sp>
        <p:nvSpPr>
          <p:cNvPr id="54293" name="Rectangle 65"/>
          <p:cNvSpPr>
            <a:spLocks/>
          </p:cNvSpPr>
          <p:nvPr/>
        </p:nvSpPr>
        <p:spPr bwMode="auto">
          <a:xfrm>
            <a:off x="3328988" y="4224338"/>
            <a:ext cx="660400" cy="32226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vlan1</a:t>
            </a:r>
          </a:p>
        </p:txBody>
      </p:sp>
      <p:sp>
        <p:nvSpPr>
          <p:cNvPr id="54294" name="Rectangle 66"/>
          <p:cNvSpPr>
            <a:spLocks/>
          </p:cNvSpPr>
          <p:nvPr/>
        </p:nvSpPr>
        <p:spPr bwMode="auto">
          <a:xfrm>
            <a:off x="3989388" y="4224338"/>
            <a:ext cx="660400" cy="32226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1.2.3.4</a:t>
            </a:r>
          </a:p>
        </p:txBody>
      </p:sp>
      <p:sp>
        <p:nvSpPr>
          <p:cNvPr id="54295" name="Rectangle 67"/>
          <p:cNvSpPr>
            <a:spLocks/>
          </p:cNvSpPr>
          <p:nvPr/>
        </p:nvSpPr>
        <p:spPr bwMode="auto">
          <a:xfrm>
            <a:off x="4686300" y="4224338"/>
            <a:ext cx="660400" cy="32226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5.6.7.8</a:t>
            </a:r>
          </a:p>
        </p:txBody>
      </p:sp>
      <p:sp>
        <p:nvSpPr>
          <p:cNvPr id="54296" name="Rectangle 68"/>
          <p:cNvSpPr>
            <a:spLocks/>
          </p:cNvSpPr>
          <p:nvPr/>
        </p:nvSpPr>
        <p:spPr bwMode="auto">
          <a:xfrm>
            <a:off x="5548313" y="4224338"/>
            <a:ext cx="660400" cy="32226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4</a:t>
            </a:r>
          </a:p>
        </p:txBody>
      </p:sp>
      <p:sp>
        <p:nvSpPr>
          <p:cNvPr id="54297" name="Rectangle 69"/>
          <p:cNvSpPr>
            <a:spLocks/>
          </p:cNvSpPr>
          <p:nvPr/>
        </p:nvSpPr>
        <p:spPr bwMode="auto">
          <a:xfrm>
            <a:off x="5980113" y="4224338"/>
            <a:ext cx="661987" cy="322262"/>
          </a:xfrm>
          <a:prstGeom prst="rect">
            <a:avLst/>
          </a:prstGeom>
          <a:noFill/>
          <a:ln w="12700">
            <a:noFill/>
            <a:miter lim="800000"/>
            <a:headEnd/>
            <a:tailEnd/>
          </a:ln>
        </p:spPr>
        <p:txBody>
          <a:bodyPr lIns="0" tIns="0" rIns="0" bIns="0" anchor="ctr">
            <a:prstTxWarp prst="textNoShape">
              <a:avLst/>
            </a:prstTxWarp>
          </a:bodyPr>
          <a:lstStyle/>
          <a:p>
            <a:r>
              <a:rPr lang="en-US" sz="1700" dirty="0">
                <a:latin typeface="Calibri" charset="0"/>
              </a:rPr>
              <a:t>17264</a:t>
            </a:r>
          </a:p>
        </p:txBody>
      </p:sp>
      <p:sp>
        <p:nvSpPr>
          <p:cNvPr id="54298" name="Rectangle 70"/>
          <p:cNvSpPr>
            <a:spLocks/>
          </p:cNvSpPr>
          <p:nvPr/>
        </p:nvSpPr>
        <p:spPr bwMode="auto">
          <a:xfrm>
            <a:off x="6642100" y="4224338"/>
            <a:ext cx="660400" cy="32226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80</a:t>
            </a:r>
          </a:p>
        </p:txBody>
      </p:sp>
      <p:sp>
        <p:nvSpPr>
          <p:cNvPr id="54299" name="Rectangle 71"/>
          <p:cNvSpPr>
            <a:spLocks/>
          </p:cNvSpPr>
          <p:nvPr/>
        </p:nvSpPr>
        <p:spPr bwMode="auto">
          <a:xfrm>
            <a:off x="7400925" y="4224338"/>
            <a:ext cx="660400" cy="32226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port6</a:t>
            </a:r>
          </a:p>
        </p:txBody>
      </p:sp>
      <p:sp>
        <p:nvSpPr>
          <p:cNvPr id="54300" name="Rectangle 72"/>
          <p:cNvSpPr>
            <a:spLocks/>
          </p:cNvSpPr>
          <p:nvPr/>
        </p:nvSpPr>
        <p:spPr bwMode="auto">
          <a:xfrm>
            <a:off x="561975" y="4730750"/>
            <a:ext cx="728663" cy="276225"/>
          </a:xfrm>
          <a:prstGeom prst="rect">
            <a:avLst/>
          </a:prstGeom>
          <a:noFill/>
          <a:ln w="12700">
            <a:noFill/>
            <a:miter lim="800000"/>
            <a:headEnd/>
            <a:tailEnd/>
          </a:ln>
        </p:spPr>
        <p:txBody>
          <a:bodyPr wrap="none" lIns="0" tIns="0" rIns="0" bIns="0" anchor="ctr">
            <a:prstTxWarp prst="textNoShape">
              <a:avLst/>
            </a:prstTxWarp>
            <a:spAutoFit/>
          </a:bodyPr>
          <a:lstStyle/>
          <a:p>
            <a:r>
              <a:rPr lang="en-US">
                <a:latin typeface="Calibri" charset="0"/>
              </a:rPr>
              <a:t>Firewall</a:t>
            </a:r>
          </a:p>
        </p:txBody>
      </p:sp>
      <p:sp>
        <p:nvSpPr>
          <p:cNvPr id="54301" name="Rectangle 73"/>
          <p:cNvSpPr>
            <a:spLocks/>
          </p:cNvSpPr>
          <p:nvPr/>
        </p:nvSpPr>
        <p:spPr bwMode="auto">
          <a:xfrm>
            <a:off x="685800" y="5938838"/>
            <a:ext cx="660400" cy="32226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a:t>
            </a:r>
          </a:p>
        </p:txBody>
      </p:sp>
      <p:grpSp>
        <p:nvGrpSpPr>
          <p:cNvPr id="4" name="Group 74"/>
          <p:cNvGrpSpPr>
            <a:grpSpLocks/>
          </p:cNvGrpSpPr>
          <p:nvPr/>
        </p:nvGrpSpPr>
        <p:grpSpPr bwMode="auto">
          <a:xfrm>
            <a:off x="687388" y="5272088"/>
            <a:ext cx="7483475" cy="571500"/>
            <a:chOff x="0" y="0"/>
            <a:chExt cx="6704" cy="512"/>
          </a:xfrm>
        </p:grpSpPr>
        <p:sp>
          <p:nvSpPr>
            <p:cNvPr id="54314" name="Rectangle 75"/>
            <p:cNvSpPr>
              <a:spLocks/>
            </p:cNvSpPr>
            <p:nvPr/>
          </p:nvSpPr>
          <p:spPr bwMode="auto">
            <a:xfrm>
              <a:off x="0" y="15"/>
              <a:ext cx="592" cy="480"/>
            </a:xfrm>
            <a:prstGeom prst="rect">
              <a:avLst/>
            </a:prstGeom>
            <a:solidFill>
              <a:srgbClr val="BBE0E3"/>
            </a:solidFill>
            <a:ln w="12700">
              <a:solidFill>
                <a:schemeClr val="tx1"/>
              </a:solidFill>
              <a:miter lim="800000"/>
              <a:headEnd/>
              <a:tailEnd/>
            </a:ln>
          </p:spPr>
          <p:txBody>
            <a:bodyPr lIns="0" tIns="0" rIns="0" bIns="0">
              <a:prstTxWarp prst="textNoShape">
                <a:avLst/>
              </a:prstTxWarp>
            </a:bodyPr>
            <a:lstStyle/>
            <a:p>
              <a:endParaRPr lang="en-US">
                <a:latin typeface="Calibri" charset="0"/>
              </a:endParaRPr>
            </a:p>
          </p:txBody>
        </p:sp>
        <p:sp>
          <p:nvSpPr>
            <p:cNvPr id="54315" name="Rectangle 76"/>
            <p:cNvSpPr>
              <a:spLocks/>
            </p:cNvSpPr>
            <p:nvPr/>
          </p:nvSpPr>
          <p:spPr bwMode="auto">
            <a:xfrm>
              <a:off x="3" y="0"/>
              <a:ext cx="589" cy="51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Switch</a:t>
              </a:r>
            </a:p>
            <a:p>
              <a:r>
                <a:rPr lang="en-US" sz="1700">
                  <a:latin typeface="Calibri" charset="0"/>
                </a:rPr>
                <a:t>Port</a:t>
              </a:r>
            </a:p>
          </p:txBody>
        </p:sp>
        <p:sp>
          <p:nvSpPr>
            <p:cNvPr id="54316" name="Rectangle 77"/>
            <p:cNvSpPr>
              <a:spLocks/>
            </p:cNvSpPr>
            <p:nvPr/>
          </p:nvSpPr>
          <p:spPr bwMode="auto">
            <a:xfrm>
              <a:off x="592" y="15"/>
              <a:ext cx="593" cy="480"/>
            </a:xfrm>
            <a:prstGeom prst="rect">
              <a:avLst/>
            </a:prstGeom>
            <a:solidFill>
              <a:srgbClr val="BBE0E3"/>
            </a:solidFill>
            <a:ln w="12700">
              <a:solidFill>
                <a:schemeClr val="tx1"/>
              </a:solidFill>
              <a:miter lim="800000"/>
              <a:headEnd/>
              <a:tailEnd/>
            </a:ln>
          </p:spPr>
          <p:txBody>
            <a:bodyPr lIns="0" tIns="0" rIns="0" bIns="0">
              <a:prstTxWarp prst="textNoShape">
                <a:avLst/>
              </a:prstTxWarp>
            </a:bodyPr>
            <a:lstStyle/>
            <a:p>
              <a:endParaRPr lang="en-US">
                <a:latin typeface="Calibri" charset="0"/>
              </a:endParaRPr>
            </a:p>
          </p:txBody>
        </p:sp>
        <p:sp>
          <p:nvSpPr>
            <p:cNvPr id="54317" name="Rectangle 78"/>
            <p:cNvSpPr>
              <a:spLocks/>
            </p:cNvSpPr>
            <p:nvPr/>
          </p:nvSpPr>
          <p:spPr bwMode="auto">
            <a:xfrm>
              <a:off x="588" y="0"/>
              <a:ext cx="589" cy="51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MAC</a:t>
              </a:r>
            </a:p>
            <a:p>
              <a:r>
                <a:rPr lang="en-US" sz="1700">
                  <a:latin typeface="Calibri" charset="0"/>
                </a:rPr>
                <a:t>src</a:t>
              </a:r>
            </a:p>
          </p:txBody>
        </p:sp>
        <p:sp>
          <p:nvSpPr>
            <p:cNvPr id="54318" name="Rectangle 79"/>
            <p:cNvSpPr>
              <a:spLocks/>
            </p:cNvSpPr>
            <p:nvPr/>
          </p:nvSpPr>
          <p:spPr bwMode="auto">
            <a:xfrm>
              <a:off x="1185" y="15"/>
              <a:ext cx="593" cy="480"/>
            </a:xfrm>
            <a:prstGeom prst="rect">
              <a:avLst/>
            </a:prstGeom>
            <a:solidFill>
              <a:srgbClr val="BBE0E3"/>
            </a:solidFill>
            <a:ln w="12700">
              <a:solidFill>
                <a:schemeClr val="tx1"/>
              </a:solidFill>
              <a:miter lim="800000"/>
              <a:headEnd/>
              <a:tailEnd/>
            </a:ln>
          </p:spPr>
          <p:txBody>
            <a:bodyPr lIns="0" tIns="0" rIns="0" bIns="0">
              <a:prstTxWarp prst="textNoShape">
                <a:avLst/>
              </a:prstTxWarp>
            </a:bodyPr>
            <a:lstStyle/>
            <a:p>
              <a:endParaRPr lang="en-US">
                <a:latin typeface="Calibri" charset="0"/>
              </a:endParaRPr>
            </a:p>
          </p:txBody>
        </p:sp>
        <p:sp>
          <p:nvSpPr>
            <p:cNvPr id="54319" name="Rectangle 80"/>
            <p:cNvSpPr>
              <a:spLocks/>
            </p:cNvSpPr>
            <p:nvPr/>
          </p:nvSpPr>
          <p:spPr bwMode="auto">
            <a:xfrm>
              <a:off x="1212" y="0"/>
              <a:ext cx="567" cy="51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MAC</a:t>
              </a:r>
            </a:p>
            <a:p>
              <a:r>
                <a:rPr lang="en-US" sz="1700">
                  <a:latin typeface="Calibri" charset="0"/>
                </a:rPr>
                <a:t>dst</a:t>
              </a:r>
            </a:p>
          </p:txBody>
        </p:sp>
        <p:sp>
          <p:nvSpPr>
            <p:cNvPr id="54320" name="Rectangle 81"/>
            <p:cNvSpPr>
              <a:spLocks/>
            </p:cNvSpPr>
            <p:nvPr/>
          </p:nvSpPr>
          <p:spPr bwMode="auto">
            <a:xfrm>
              <a:off x="1785" y="15"/>
              <a:ext cx="593" cy="480"/>
            </a:xfrm>
            <a:prstGeom prst="rect">
              <a:avLst/>
            </a:prstGeom>
            <a:solidFill>
              <a:srgbClr val="BBE0E3"/>
            </a:solidFill>
            <a:ln w="12700">
              <a:solidFill>
                <a:schemeClr val="tx1"/>
              </a:solidFill>
              <a:miter lim="800000"/>
              <a:headEnd/>
              <a:tailEnd/>
            </a:ln>
          </p:spPr>
          <p:txBody>
            <a:bodyPr lIns="0" tIns="0" rIns="0" bIns="0">
              <a:prstTxWarp prst="textNoShape">
                <a:avLst/>
              </a:prstTxWarp>
            </a:bodyPr>
            <a:lstStyle/>
            <a:p>
              <a:endParaRPr lang="en-US">
                <a:latin typeface="Calibri" charset="0"/>
              </a:endParaRPr>
            </a:p>
          </p:txBody>
        </p:sp>
        <p:sp>
          <p:nvSpPr>
            <p:cNvPr id="54321" name="Rectangle 82"/>
            <p:cNvSpPr>
              <a:spLocks/>
            </p:cNvSpPr>
            <p:nvPr/>
          </p:nvSpPr>
          <p:spPr bwMode="auto">
            <a:xfrm>
              <a:off x="1783" y="0"/>
              <a:ext cx="590" cy="51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Eth</a:t>
              </a:r>
            </a:p>
            <a:p>
              <a:r>
                <a:rPr lang="en-US" sz="1700">
                  <a:latin typeface="Calibri" charset="0"/>
                </a:rPr>
                <a:t>type</a:t>
              </a:r>
            </a:p>
          </p:txBody>
        </p:sp>
        <p:sp>
          <p:nvSpPr>
            <p:cNvPr id="54322" name="Rectangle 83"/>
            <p:cNvSpPr>
              <a:spLocks/>
            </p:cNvSpPr>
            <p:nvPr/>
          </p:nvSpPr>
          <p:spPr bwMode="auto">
            <a:xfrm>
              <a:off x="2378" y="15"/>
              <a:ext cx="593" cy="480"/>
            </a:xfrm>
            <a:prstGeom prst="rect">
              <a:avLst/>
            </a:prstGeom>
            <a:solidFill>
              <a:srgbClr val="BBE0E3"/>
            </a:solidFill>
            <a:ln w="12700">
              <a:solidFill>
                <a:schemeClr val="tx1"/>
              </a:solidFill>
              <a:miter lim="800000"/>
              <a:headEnd/>
              <a:tailEnd/>
            </a:ln>
          </p:spPr>
          <p:txBody>
            <a:bodyPr lIns="0" tIns="0" rIns="0" bIns="0">
              <a:prstTxWarp prst="textNoShape">
                <a:avLst/>
              </a:prstTxWarp>
            </a:bodyPr>
            <a:lstStyle/>
            <a:p>
              <a:endParaRPr lang="en-US">
                <a:latin typeface="Calibri" charset="0"/>
              </a:endParaRPr>
            </a:p>
          </p:txBody>
        </p:sp>
        <p:sp>
          <p:nvSpPr>
            <p:cNvPr id="54323" name="Rectangle 84"/>
            <p:cNvSpPr>
              <a:spLocks/>
            </p:cNvSpPr>
            <p:nvPr/>
          </p:nvSpPr>
          <p:spPr bwMode="auto">
            <a:xfrm>
              <a:off x="2380" y="0"/>
              <a:ext cx="590" cy="51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VLAN</a:t>
              </a:r>
            </a:p>
            <a:p>
              <a:r>
                <a:rPr lang="en-US" sz="1700">
                  <a:latin typeface="Calibri" charset="0"/>
                </a:rPr>
                <a:t>ID</a:t>
              </a:r>
            </a:p>
          </p:txBody>
        </p:sp>
        <p:sp>
          <p:nvSpPr>
            <p:cNvPr id="54324" name="Rectangle 85"/>
            <p:cNvSpPr>
              <a:spLocks/>
            </p:cNvSpPr>
            <p:nvPr/>
          </p:nvSpPr>
          <p:spPr bwMode="auto">
            <a:xfrm>
              <a:off x="2971" y="15"/>
              <a:ext cx="593" cy="480"/>
            </a:xfrm>
            <a:prstGeom prst="rect">
              <a:avLst/>
            </a:prstGeom>
            <a:solidFill>
              <a:srgbClr val="BBE0E3"/>
            </a:solidFill>
            <a:ln w="12700">
              <a:solidFill>
                <a:schemeClr val="tx1"/>
              </a:solidFill>
              <a:miter lim="800000"/>
              <a:headEnd/>
              <a:tailEnd/>
            </a:ln>
          </p:spPr>
          <p:txBody>
            <a:bodyPr lIns="0" tIns="0" rIns="0" bIns="0">
              <a:prstTxWarp prst="textNoShape">
                <a:avLst/>
              </a:prstTxWarp>
            </a:bodyPr>
            <a:lstStyle/>
            <a:p>
              <a:endParaRPr lang="en-US">
                <a:latin typeface="Calibri" charset="0"/>
              </a:endParaRPr>
            </a:p>
          </p:txBody>
        </p:sp>
        <p:sp>
          <p:nvSpPr>
            <p:cNvPr id="54325" name="Rectangle 86"/>
            <p:cNvSpPr>
              <a:spLocks/>
            </p:cNvSpPr>
            <p:nvPr/>
          </p:nvSpPr>
          <p:spPr bwMode="auto">
            <a:xfrm>
              <a:off x="2977" y="0"/>
              <a:ext cx="589" cy="51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IP</a:t>
              </a:r>
            </a:p>
            <a:p>
              <a:r>
                <a:rPr lang="en-US" sz="1700">
                  <a:latin typeface="Calibri" charset="0"/>
                </a:rPr>
                <a:t>Src</a:t>
              </a:r>
            </a:p>
          </p:txBody>
        </p:sp>
        <p:sp>
          <p:nvSpPr>
            <p:cNvPr id="54326" name="Rectangle 87"/>
            <p:cNvSpPr>
              <a:spLocks/>
            </p:cNvSpPr>
            <p:nvPr/>
          </p:nvSpPr>
          <p:spPr bwMode="auto">
            <a:xfrm>
              <a:off x="3571" y="15"/>
              <a:ext cx="593" cy="480"/>
            </a:xfrm>
            <a:prstGeom prst="rect">
              <a:avLst/>
            </a:prstGeom>
            <a:solidFill>
              <a:srgbClr val="BBE0E3"/>
            </a:solidFill>
            <a:ln w="12700">
              <a:solidFill>
                <a:schemeClr val="tx1"/>
              </a:solidFill>
              <a:miter lim="800000"/>
              <a:headEnd/>
              <a:tailEnd/>
            </a:ln>
          </p:spPr>
          <p:txBody>
            <a:bodyPr lIns="0" tIns="0" rIns="0" bIns="0">
              <a:prstTxWarp prst="textNoShape">
                <a:avLst/>
              </a:prstTxWarp>
            </a:bodyPr>
            <a:lstStyle/>
            <a:p>
              <a:endParaRPr lang="en-US">
                <a:latin typeface="Calibri" charset="0"/>
              </a:endParaRPr>
            </a:p>
          </p:txBody>
        </p:sp>
        <p:sp>
          <p:nvSpPr>
            <p:cNvPr id="54327" name="Rectangle 88"/>
            <p:cNvSpPr>
              <a:spLocks/>
            </p:cNvSpPr>
            <p:nvPr/>
          </p:nvSpPr>
          <p:spPr bwMode="auto">
            <a:xfrm>
              <a:off x="3567" y="0"/>
              <a:ext cx="597" cy="51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IP</a:t>
              </a:r>
            </a:p>
            <a:p>
              <a:r>
                <a:rPr lang="en-US" sz="1700">
                  <a:latin typeface="Calibri" charset="0"/>
                </a:rPr>
                <a:t>Dst</a:t>
              </a:r>
            </a:p>
          </p:txBody>
        </p:sp>
        <p:sp>
          <p:nvSpPr>
            <p:cNvPr id="54328" name="Rectangle 89"/>
            <p:cNvSpPr>
              <a:spLocks/>
            </p:cNvSpPr>
            <p:nvPr/>
          </p:nvSpPr>
          <p:spPr bwMode="auto">
            <a:xfrm>
              <a:off x="4164" y="15"/>
              <a:ext cx="592" cy="480"/>
            </a:xfrm>
            <a:prstGeom prst="rect">
              <a:avLst/>
            </a:prstGeom>
            <a:solidFill>
              <a:srgbClr val="BBE0E3"/>
            </a:solidFill>
            <a:ln w="12700">
              <a:solidFill>
                <a:schemeClr val="tx1"/>
              </a:solidFill>
              <a:miter lim="800000"/>
              <a:headEnd/>
              <a:tailEnd/>
            </a:ln>
          </p:spPr>
          <p:txBody>
            <a:bodyPr lIns="0" tIns="0" rIns="0" bIns="0">
              <a:prstTxWarp prst="textNoShape">
                <a:avLst/>
              </a:prstTxWarp>
            </a:bodyPr>
            <a:lstStyle/>
            <a:p>
              <a:endParaRPr lang="en-US">
                <a:latin typeface="Calibri" charset="0"/>
              </a:endParaRPr>
            </a:p>
          </p:txBody>
        </p:sp>
        <p:sp>
          <p:nvSpPr>
            <p:cNvPr id="54329" name="Rectangle 90"/>
            <p:cNvSpPr>
              <a:spLocks/>
            </p:cNvSpPr>
            <p:nvPr/>
          </p:nvSpPr>
          <p:spPr bwMode="auto">
            <a:xfrm>
              <a:off x="4165" y="0"/>
              <a:ext cx="583" cy="51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IP</a:t>
              </a:r>
            </a:p>
            <a:p>
              <a:r>
                <a:rPr lang="en-US" sz="1700">
                  <a:latin typeface="Calibri" charset="0"/>
                </a:rPr>
                <a:t>Prot</a:t>
              </a:r>
            </a:p>
          </p:txBody>
        </p:sp>
        <p:sp>
          <p:nvSpPr>
            <p:cNvPr id="54330" name="Rectangle 91"/>
            <p:cNvSpPr>
              <a:spLocks/>
            </p:cNvSpPr>
            <p:nvPr/>
          </p:nvSpPr>
          <p:spPr bwMode="auto">
            <a:xfrm>
              <a:off x="4756" y="15"/>
              <a:ext cx="593" cy="480"/>
            </a:xfrm>
            <a:prstGeom prst="rect">
              <a:avLst/>
            </a:prstGeom>
            <a:solidFill>
              <a:srgbClr val="BBE0E3"/>
            </a:solidFill>
            <a:ln w="12700">
              <a:solidFill>
                <a:schemeClr val="tx1"/>
              </a:solidFill>
              <a:miter lim="800000"/>
              <a:headEnd/>
              <a:tailEnd/>
            </a:ln>
          </p:spPr>
          <p:txBody>
            <a:bodyPr lIns="0" tIns="0" rIns="0" bIns="0">
              <a:prstTxWarp prst="textNoShape">
                <a:avLst/>
              </a:prstTxWarp>
            </a:bodyPr>
            <a:lstStyle/>
            <a:p>
              <a:endParaRPr lang="en-US">
                <a:latin typeface="Calibri" charset="0"/>
              </a:endParaRPr>
            </a:p>
          </p:txBody>
        </p:sp>
        <p:sp>
          <p:nvSpPr>
            <p:cNvPr id="54331" name="Rectangle 92"/>
            <p:cNvSpPr>
              <a:spLocks/>
            </p:cNvSpPr>
            <p:nvPr/>
          </p:nvSpPr>
          <p:spPr bwMode="auto">
            <a:xfrm>
              <a:off x="4760" y="0"/>
              <a:ext cx="596" cy="51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TCP</a:t>
              </a:r>
            </a:p>
            <a:p>
              <a:r>
                <a:rPr lang="en-US" sz="1700">
                  <a:latin typeface="Calibri" charset="0"/>
                </a:rPr>
                <a:t>sport</a:t>
              </a:r>
            </a:p>
          </p:txBody>
        </p:sp>
        <p:sp>
          <p:nvSpPr>
            <p:cNvPr id="54332" name="Rectangle 93"/>
            <p:cNvSpPr>
              <a:spLocks/>
            </p:cNvSpPr>
            <p:nvPr/>
          </p:nvSpPr>
          <p:spPr bwMode="auto">
            <a:xfrm>
              <a:off x="5356" y="15"/>
              <a:ext cx="593" cy="480"/>
            </a:xfrm>
            <a:prstGeom prst="rect">
              <a:avLst/>
            </a:prstGeom>
            <a:solidFill>
              <a:srgbClr val="BBE0E3"/>
            </a:solidFill>
            <a:ln w="12700">
              <a:solidFill>
                <a:schemeClr val="tx1"/>
              </a:solidFill>
              <a:miter lim="800000"/>
              <a:headEnd/>
              <a:tailEnd/>
            </a:ln>
          </p:spPr>
          <p:txBody>
            <a:bodyPr lIns="0" tIns="0" rIns="0" bIns="0">
              <a:prstTxWarp prst="textNoShape">
                <a:avLst/>
              </a:prstTxWarp>
            </a:bodyPr>
            <a:lstStyle/>
            <a:p>
              <a:endParaRPr lang="en-US">
                <a:latin typeface="Calibri" charset="0"/>
              </a:endParaRPr>
            </a:p>
          </p:txBody>
        </p:sp>
        <p:sp>
          <p:nvSpPr>
            <p:cNvPr id="54333" name="Rectangle 94"/>
            <p:cNvSpPr>
              <a:spLocks/>
            </p:cNvSpPr>
            <p:nvPr/>
          </p:nvSpPr>
          <p:spPr bwMode="auto">
            <a:xfrm>
              <a:off x="5351" y="0"/>
              <a:ext cx="597" cy="51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TCP</a:t>
              </a:r>
            </a:p>
            <a:p>
              <a:r>
                <a:rPr lang="en-US" sz="1700">
                  <a:latin typeface="Calibri" charset="0"/>
                </a:rPr>
                <a:t>dport</a:t>
              </a:r>
            </a:p>
          </p:txBody>
        </p:sp>
        <p:sp>
          <p:nvSpPr>
            <p:cNvPr id="54334" name="Rectangle 95"/>
            <p:cNvSpPr>
              <a:spLocks/>
            </p:cNvSpPr>
            <p:nvPr/>
          </p:nvSpPr>
          <p:spPr bwMode="auto">
            <a:xfrm>
              <a:off x="5956" y="12"/>
              <a:ext cx="748" cy="488"/>
            </a:xfrm>
            <a:prstGeom prst="rect">
              <a:avLst/>
            </a:prstGeom>
            <a:solidFill>
              <a:srgbClr val="CBE97B"/>
            </a:solidFill>
            <a:ln w="12700">
              <a:solidFill>
                <a:srgbClr val="697D3A"/>
              </a:solidFill>
              <a:miter lim="800000"/>
              <a:headEnd/>
              <a:tailEnd/>
            </a:ln>
          </p:spPr>
          <p:txBody>
            <a:bodyPr lIns="0" tIns="0" rIns="0" bIns="0">
              <a:prstTxWarp prst="textNoShape">
                <a:avLst/>
              </a:prstTxWarp>
            </a:bodyPr>
            <a:lstStyle/>
            <a:p>
              <a:endParaRPr lang="en-US">
                <a:latin typeface="Calibri" charset="0"/>
              </a:endParaRPr>
            </a:p>
          </p:txBody>
        </p:sp>
        <p:sp>
          <p:nvSpPr>
            <p:cNvPr id="54335" name="Rectangle 96"/>
            <p:cNvSpPr>
              <a:spLocks/>
            </p:cNvSpPr>
            <p:nvPr/>
          </p:nvSpPr>
          <p:spPr bwMode="auto">
            <a:xfrm>
              <a:off x="5948" y="111"/>
              <a:ext cx="755" cy="288"/>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Action</a:t>
              </a:r>
            </a:p>
          </p:txBody>
        </p:sp>
      </p:grpSp>
      <p:sp>
        <p:nvSpPr>
          <p:cNvPr id="54303" name="Rectangle 97"/>
          <p:cNvSpPr>
            <a:spLocks/>
          </p:cNvSpPr>
          <p:nvPr/>
        </p:nvSpPr>
        <p:spPr bwMode="auto">
          <a:xfrm>
            <a:off x="1346200" y="5938838"/>
            <a:ext cx="660400" cy="322262"/>
          </a:xfrm>
          <a:prstGeom prst="rect">
            <a:avLst/>
          </a:prstGeom>
          <a:noFill/>
          <a:ln w="12700">
            <a:noFill/>
            <a:miter lim="800000"/>
            <a:headEnd/>
            <a:tailEnd/>
          </a:ln>
        </p:spPr>
        <p:txBody>
          <a:bodyPr lIns="0" tIns="0" rIns="0" bIns="0" anchor="ctr">
            <a:prstTxWarp prst="textNoShape">
              <a:avLst/>
            </a:prstTxWarp>
          </a:bodyPr>
          <a:lstStyle/>
          <a:p>
            <a:r>
              <a:rPr lang="en-US" sz="1700" dirty="0" smtClean="0">
                <a:latin typeface="Calibri" charset="0"/>
              </a:rPr>
              <a:t>*</a:t>
            </a:r>
            <a:endParaRPr lang="en-US" sz="1700" dirty="0">
              <a:latin typeface="Calibri" charset="0"/>
            </a:endParaRPr>
          </a:p>
        </p:txBody>
      </p:sp>
      <p:sp>
        <p:nvSpPr>
          <p:cNvPr id="54304" name="Rectangle 98"/>
          <p:cNvSpPr>
            <a:spLocks/>
          </p:cNvSpPr>
          <p:nvPr/>
        </p:nvSpPr>
        <p:spPr bwMode="auto">
          <a:xfrm>
            <a:off x="1774825" y="5938838"/>
            <a:ext cx="1133475" cy="322262"/>
          </a:xfrm>
          <a:prstGeom prst="rect">
            <a:avLst/>
          </a:prstGeom>
          <a:noFill/>
          <a:ln w="12700">
            <a:noFill/>
            <a:miter lim="800000"/>
            <a:headEnd/>
            <a:tailEnd/>
          </a:ln>
        </p:spPr>
        <p:txBody>
          <a:bodyPr lIns="0" tIns="0" rIns="0" bIns="0" anchor="ctr">
            <a:prstTxWarp prst="textNoShape">
              <a:avLst/>
            </a:prstTxWarp>
          </a:bodyPr>
          <a:lstStyle/>
          <a:p>
            <a:r>
              <a:rPr lang="en-US" sz="1700" dirty="0" smtClean="0">
                <a:latin typeface="Calibri" charset="0"/>
              </a:rPr>
              <a:t>     *</a:t>
            </a:r>
            <a:endParaRPr lang="en-US" sz="1700" dirty="0">
              <a:latin typeface="Calibri" charset="0"/>
            </a:endParaRPr>
          </a:p>
        </p:txBody>
      </p:sp>
      <p:sp>
        <p:nvSpPr>
          <p:cNvPr id="54305" name="Rectangle 99"/>
          <p:cNvSpPr>
            <a:spLocks/>
          </p:cNvSpPr>
          <p:nvPr/>
        </p:nvSpPr>
        <p:spPr bwMode="auto">
          <a:xfrm>
            <a:off x="2667000" y="5938838"/>
            <a:ext cx="661988" cy="32226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a:t>
            </a:r>
          </a:p>
        </p:txBody>
      </p:sp>
      <p:sp>
        <p:nvSpPr>
          <p:cNvPr id="54306" name="Rectangle 100"/>
          <p:cNvSpPr>
            <a:spLocks/>
          </p:cNvSpPr>
          <p:nvPr/>
        </p:nvSpPr>
        <p:spPr bwMode="auto">
          <a:xfrm>
            <a:off x="3328988" y="5938838"/>
            <a:ext cx="660400" cy="32226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a:t>
            </a:r>
          </a:p>
        </p:txBody>
      </p:sp>
      <p:sp>
        <p:nvSpPr>
          <p:cNvPr id="54307" name="Rectangle 101"/>
          <p:cNvSpPr>
            <a:spLocks/>
          </p:cNvSpPr>
          <p:nvPr/>
        </p:nvSpPr>
        <p:spPr bwMode="auto">
          <a:xfrm>
            <a:off x="3989388" y="5938838"/>
            <a:ext cx="660400" cy="32226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a:t>
            </a:r>
          </a:p>
        </p:txBody>
      </p:sp>
      <p:sp>
        <p:nvSpPr>
          <p:cNvPr id="54308" name="Rectangle 102"/>
          <p:cNvSpPr>
            <a:spLocks/>
          </p:cNvSpPr>
          <p:nvPr/>
        </p:nvSpPr>
        <p:spPr bwMode="auto">
          <a:xfrm>
            <a:off x="4649788" y="5938838"/>
            <a:ext cx="660400" cy="32226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a:t>
            </a:r>
          </a:p>
        </p:txBody>
      </p:sp>
      <p:sp>
        <p:nvSpPr>
          <p:cNvPr id="54309" name="Rectangle 103"/>
          <p:cNvSpPr>
            <a:spLocks/>
          </p:cNvSpPr>
          <p:nvPr/>
        </p:nvSpPr>
        <p:spPr bwMode="auto">
          <a:xfrm>
            <a:off x="5319713" y="5938838"/>
            <a:ext cx="660400" cy="32226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a:t>
            </a:r>
          </a:p>
        </p:txBody>
      </p:sp>
      <p:sp>
        <p:nvSpPr>
          <p:cNvPr id="54310" name="Rectangle 104"/>
          <p:cNvSpPr>
            <a:spLocks/>
          </p:cNvSpPr>
          <p:nvPr/>
        </p:nvSpPr>
        <p:spPr bwMode="auto">
          <a:xfrm>
            <a:off x="5980113" y="5938838"/>
            <a:ext cx="661987" cy="32226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a:t>
            </a:r>
          </a:p>
        </p:txBody>
      </p:sp>
      <p:sp>
        <p:nvSpPr>
          <p:cNvPr id="54311" name="Rectangle 105"/>
          <p:cNvSpPr>
            <a:spLocks/>
          </p:cNvSpPr>
          <p:nvPr/>
        </p:nvSpPr>
        <p:spPr bwMode="auto">
          <a:xfrm>
            <a:off x="6642100" y="5938838"/>
            <a:ext cx="660400" cy="32226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22</a:t>
            </a:r>
          </a:p>
        </p:txBody>
      </p:sp>
      <p:sp>
        <p:nvSpPr>
          <p:cNvPr id="54312" name="Rectangle 106"/>
          <p:cNvSpPr>
            <a:spLocks/>
          </p:cNvSpPr>
          <p:nvPr/>
        </p:nvSpPr>
        <p:spPr bwMode="auto">
          <a:xfrm>
            <a:off x="7400925" y="5938838"/>
            <a:ext cx="660400" cy="32226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drop</a:t>
            </a:r>
          </a:p>
        </p:txBody>
      </p:sp>
      <p:sp>
        <p:nvSpPr>
          <p:cNvPr id="8" name="Footer Placeholder 7"/>
          <p:cNvSpPr>
            <a:spLocks noGrp="1"/>
          </p:cNvSpPr>
          <p:nvPr>
            <p:ph type="ftr" sz="quarter" idx="11"/>
          </p:nvPr>
        </p:nvSpPr>
        <p:spPr/>
        <p:txBody>
          <a:bodyPr/>
          <a:lstStyle/>
          <a:p>
            <a:r>
              <a:rPr lang="en-US" smtClean="0"/>
              <a:t>Université catholique de Louvain</a:t>
            </a:r>
            <a:endParaRPr lang="en-GB" dirty="0"/>
          </a:p>
        </p:txBody>
      </p:sp>
      <p:sp>
        <p:nvSpPr>
          <p:cNvPr id="10" name="Slide Number Placeholder 9"/>
          <p:cNvSpPr>
            <a:spLocks noGrp="1"/>
          </p:cNvSpPr>
          <p:nvPr>
            <p:ph type="sldNum" sz="quarter" idx="10"/>
          </p:nvPr>
        </p:nvSpPr>
        <p:spPr/>
        <p:txBody>
          <a:bodyPr/>
          <a:lstStyle/>
          <a:p>
            <a:fld id="{83AAF25D-2282-4A01-B1B7-8122C6628E7D}" type="slidenum">
              <a:rPr lang="en-GB" smtClean="0"/>
              <a:pPr/>
              <a:t>49</a:t>
            </a:fld>
            <a:endParaRPr lang="en-GB"/>
          </a:p>
        </p:txBody>
      </p:sp>
    </p:spTree>
    <p:extLst>
      <p:ext uri="{BB962C8B-B14F-4D97-AF65-F5344CB8AC3E}">
        <p14:creationId xmlns:p14="http://schemas.microsoft.com/office/powerpoint/2010/main" val="2927449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287"/>
                                        </p:tgtEl>
                                        <p:attrNameLst>
                                          <p:attrName>style.visibility</p:attrName>
                                        </p:attrNameLst>
                                      </p:cBhvr>
                                      <p:to>
                                        <p:strVal val="visible"/>
                                      </p:to>
                                    </p:set>
                                    <p:animEffect transition="in" filter="blinds(horizontal)">
                                      <p:cBhvr>
                                        <p:cTn id="7" dur="500"/>
                                        <p:tgtEl>
                                          <p:spTgt spid="5428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4288"/>
                                        </p:tgtEl>
                                        <p:attrNameLst>
                                          <p:attrName>style.visibility</p:attrName>
                                        </p:attrNameLst>
                                      </p:cBhvr>
                                      <p:to>
                                        <p:strVal val="visible"/>
                                      </p:to>
                                    </p:set>
                                    <p:animEffect transition="in" filter="blinds(horizontal)">
                                      <p:cBhvr>
                                        <p:cTn id="10" dur="500"/>
                                        <p:tgtEl>
                                          <p:spTgt spid="54288"/>
                                        </p:tgtEl>
                                      </p:cBhvr>
                                    </p:animEffect>
                                  </p:childTnLst>
                                </p:cTn>
                              </p:par>
                              <p:par>
                                <p:cTn id="11" presetID="3"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4290"/>
                                        </p:tgtEl>
                                        <p:attrNameLst>
                                          <p:attrName>style.visibility</p:attrName>
                                        </p:attrNameLst>
                                      </p:cBhvr>
                                      <p:to>
                                        <p:strVal val="visible"/>
                                      </p:to>
                                    </p:set>
                                    <p:animEffect transition="in" filter="blinds(horizontal)">
                                      <p:cBhvr>
                                        <p:cTn id="16" dur="500"/>
                                        <p:tgtEl>
                                          <p:spTgt spid="54290"/>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4291"/>
                                        </p:tgtEl>
                                        <p:attrNameLst>
                                          <p:attrName>style.visibility</p:attrName>
                                        </p:attrNameLst>
                                      </p:cBhvr>
                                      <p:to>
                                        <p:strVal val="visible"/>
                                      </p:to>
                                    </p:set>
                                    <p:animEffect transition="in" filter="blinds(horizontal)">
                                      <p:cBhvr>
                                        <p:cTn id="19" dur="500"/>
                                        <p:tgtEl>
                                          <p:spTgt spid="54291"/>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4292"/>
                                        </p:tgtEl>
                                        <p:attrNameLst>
                                          <p:attrName>style.visibility</p:attrName>
                                        </p:attrNameLst>
                                      </p:cBhvr>
                                      <p:to>
                                        <p:strVal val="visible"/>
                                      </p:to>
                                    </p:set>
                                    <p:animEffect transition="in" filter="blinds(horizontal)">
                                      <p:cBhvr>
                                        <p:cTn id="22" dur="500"/>
                                        <p:tgtEl>
                                          <p:spTgt spid="54292"/>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4293"/>
                                        </p:tgtEl>
                                        <p:attrNameLst>
                                          <p:attrName>style.visibility</p:attrName>
                                        </p:attrNameLst>
                                      </p:cBhvr>
                                      <p:to>
                                        <p:strVal val="visible"/>
                                      </p:to>
                                    </p:set>
                                    <p:animEffect transition="in" filter="blinds(horizontal)">
                                      <p:cBhvr>
                                        <p:cTn id="25" dur="500"/>
                                        <p:tgtEl>
                                          <p:spTgt spid="54293"/>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54294"/>
                                        </p:tgtEl>
                                        <p:attrNameLst>
                                          <p:attrName>style.visibility</p:attrName>
                                        </p:attrNameLst>
                                      </p:cBhvr>
                                      <p:to>
                                        <p:strVal val="visible"/>
                                      </p:to>
                                    </p:set>
                                    <p:animEffect transition="in" filter="blinds(horizontal)">
                                      <p:cBhvr>
                                        <p:cTn id="28" dur="500"/>
                                        <p:tgtEl>
                                          <p:spTgt spid="54294"/>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54295"/>
                                        </p:tgtEl>
                                        <p:attrNameLst>
                                          <p:attrName>style.visibility</p:attrName>
                                        </p:attrNameLst>
                                      </p:cBhvr>
                                      <p:to>
                                        <p:strVal val="visible"/>
                                      </p:to>
                                    </p:set>
                                    <p:animEffect transition="in" filter="blinds(horizontal)">
                                      <p:cBhvr>
                                        <p:cTn id="31" dur="500"/>
                                        <p:tgtEl>
                                          <p:spTgt spid="54295"/>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54296"/>
                                        </p:tgtEl>
                                        <p:attrNameLst>
                                          <p:attrName>style.visibility</p:attrName>
                                        </p:attrNameLst>
                                      </p:cBhvr>
                                      <p:to>
                                        <p:strVal val="visible"/>
                                      </p:to>
                                    </p:set>
                                    <p:animEffect transition="in" filter="blinds(horizontal)">
                                      <p:cBhvr>
                                        <p:cTn id="34" dur="500"/>
                                        <p:tgtEl>
                                          <p:spTgt spid="54296"/>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54297"/>
                                        </p:tgtEl>
                                        <p:attrNameLst>
                                          <p:attrName>style.visibility</p:attrName>
                                        </p:attrNameLst>
                                      </p:cBhvr>
                                      <p:to>
                                        <p:strVal val="visible"/>
                                      </p:to>
                                    </p:set>
                                    <p:animEffect transition="in" filter="blinds(horizontal)">
                                      <p:cBhvr>
                                        <p:cTn id="37" dur="500"/>
                                        <p:tgtEl>
                                          <p:spTgt spid="54297"/>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54298"/>
                                        </p:tgtEl>
                                        <p:attrNameLst>
                                          <p:attrName>style.visibility</p:attrName>
                                        </p:attrNameLst>
                                      </p:cBhvr>
                                      <p:to>
                                        <p:strVal val="visible"/>
                                      </p:to>
                                    </p:set>
                                    <p:animEffect transition="in" filter="blinds(horizontal)">
                                      <p:cBhvr>
                                        <p:cTn id="40" dur="500"/>
                                        <p:tgtEl>
                                          <p:spTgt spid="54298"/>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54299"/>
                                        </p:tgtEl>
                                        <p:attrNameLst>
                                          <p:attrName>style.visibility</p:attrName>
                                        </p:attrNameLst>
                                      </p:cBhvr>
                                      <p:to>
                                        <p:strVal val="visible"/>
                                      </p:to>
                                    </p:set>
                                    <p:animEffect transition="in" filter="blinds(horizontal)">
                                      <p:cBhvr>
                                        <p:cTn id="43" dur="500"/>
                                        <p:tgtEl>
                                          <p:spTgt spid="54299"/>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54300"/>
                                        </p:tgtEl>
                                        <p:attrNameLst>
                                          <p:attrName>style.visibility</p:attrName>
                                        </p:attrNameLst>
                                      </p:cBhvr>
                                      <p:to>
                                        <p:strVal val="visible"/>
                                      </p:to>
                                    </p:set>
                                    <p:animEffect transition="in" filter="blinds(horizontal)">
                                      <p:cBhvr>
                                        <p:cTn id="48" dur="500"/>
                                        <p:tgtEl>
                                          <p:spTgt spid="54300"/>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54301"/>
                                        </p:tgtEl>
                                        <p:attrNameLst>
                                          <p:attrName>style.visibility</p:attrName>
                                        </p:attrNameLst>
                                      </p:cBhvr>
                                      <p:to>
                                        <p:strVal val="visible"/>
                                      </p:to>
                                    </p:set>
                                    <p:animEffect transition="in" filter="blinds(horizontal)">
                                      <p:cBhvr>
                                        <p:cTn id="51" dur="500"/>
                                        <p:tgtEl>
                                          <p:spTgt spid="54301"/>
                                        </p:tgtEl>
                                      </p:cBhvr>
                                    </p:animEffect>
                                  </p:childTnLst>
                                </p:cTn>
                              </p:par>
                              <p:par>
                                <p:cTn id="52" presetID="3" presetClass="entr" presetSubtype="10" fill="hold"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blinds(horizontal)">
                                      <p:cBhvr>
                                        <p:cTn id="54" dur="500"/>
                                        <p:tgtEl>
                                          <p:spTgt spid="4"/>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54303"/>
                                        </p:tgtEl>
                                        <p:attrNameLst>
                                          <p:attrName>style.visibility</p:attrName>
                                        </p:attrNameLst>
                                      </p:cBhvr>
                                      <p:to>
                                        <p:strVal val="visible"/>
                                      </p:to>
                                    </p:set>
                                    <p:animEffect transition="in" filter="blinds(horizontal)">
                                      <p:cBhvr>
                                        <p:cTn id="57" dur="500"/>
                                        <p:tgtEl>
                                          <p:spTgt spid="54303"/>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54304"/>
                                        </p:tgtEl>
                                        <p:attrNameLst>
                                          <p:attrName>style.visibility</p:attrName>
                                        </p:attrNameLst>
                                      </p:cBhvr>
                                      <p:to>
                                        <p:strVal val="visible"/>
                                      </p:to>
                                    </p:set>
                                    <p:animEffect transition="in" filter="blinds(horizontal)">
                                      <p:cBhvr>
                                        <p:cTn id="60" dur="500"/>
                                        <p:tgtEl>
                                          <p:spTgt spid="54304"/>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54305"/>
                                        </p:tgtEl>
                                        <p:attrNameLst>
                                          <p:attrName>style.visibility</p:attrName>
                                        </p:attrNameLst>
                                      </p:cBhvr>
                                      <p:to>
                                        <p:strVal val="visible"/>
                                      </p:to>
                                    </p:set>
                                    <p:animEffect transition="in" filter="blinds(horizontal)">
                                      <p:cBhvr>
                                        <p:cTn id="63" dur="500"/>
                                        <p:tgtEl>
                                          <p:spTgt spid="54305"/>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54306"/>
                                        </p:tgtEl>
                                        <p:attrNameLst>
                                          <p:attrName>style.visibility</p:attrName>
                                        </p:attrNameLst>
                                      </p:cBhvr>
                                      <p:to>
                                        <p:strVal val="visible"/>
                                      </p:to>
                                    </p:set>
                                    <p:animEffect transition="in" filter="blinds(horizontal)">
                                      <p:cBhvr>
                                        <p:cTn id="66" dur="500"/>
                                        <p:tgtEl>
                                          <p:spTgt spid="54306"/>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54307"/>
                                        </p:tgtEl>
                                        <p:attrNameLst>
                                          <p:attrName>style.visibility</p:attrName>
                                        </p:attrNameLst>
                                      </p:cBhvr>
                                      <p:to>
                                        <p:strVal val="visible"/>
                                      </p:to>
                                    </p:set>
                                    <p:animEffect transition="in" filter="blinds(horizontal)">
                                      <p:cBhvr>
                                        <p:cTn id="69" dur="500"/>
                                        <p:tgtEl>
                                          <p:spTgt spid="54307"/>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54308"/>
                                        </p:tgtEl>
                                        <p:attrNameLst>
                                          <p:attrName>style.visibility</p:attrName>
                                        </p:attrNameLst>
                                      </p:cBhvr>
                                      <p:to>
                                        <p:strVal val="visible"/>
                                      </p:to>
                                    </p:set>
                                    <p:animEffect transition="in" filter="blinds(horizontal)">
                                      <p:cBhvr>
                                        <p:cTn id="72" dur="500"/>
                                        <p:tgtEl>
                                          <p:spTgt spid="54308"/>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54309"/>
                                        </p:tgtEl>
                                        <p:attrNameLst>
                                          <p:attrName>style.visibility</p:attrName>
                                        </p:attrNameLst>
                                      </p:cBhvr>
                                      <p:to>
                                        <p:strVal val="visible"/>
                                      </p:to>
                                    </p:set>
                                    <p:animEffect transition="in" filter="blinds(horizontal)">
                                      <p:cBhvr>
                                        <p:cTn id="75" dur="500"/>
                                        <p:tgtEl>
                                          <p:spTgt spid="54309"/>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54310"/>
                                        </p:tgtEl>
                                        <p:attrNameLst>
                                          <p:attrName>style.visibility</p:attrName>
                                        </p:attrNameLst>
                                      </p:cBhvr>
                                      <p:to>
                                        <p:strVal val="visible"/>
                                      </p:to>
                                    </p:set>
                                    <p:animEffect transition="in" filter="blinds(horizontal)">
                                      <p:cBhvr>
                                        <p:cTn id="78" dur="500"/>
                                        <p:tgtEl>
                                          <p:spTgt spid="54310"/>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54311"/>
                                        </p:tgtEl>
                                        <p:attrNameLst>
                                          <p:attrName>style.visibility</p:attrName>
                                        </p:attrNameLst>
                                      </p:cBhvr>
                                      <p:to>
                                        <p:strVal val="visible"/>
                                      </p:to>
                                    </p:set>
                                    <p:animEffect transition="in" filter="blinds(horizontal)">
                                      <p:cBhvr>
                                        <p:cTn id="81" dur="500"/>
                                        <p:tgtEl>
                                          <p:spTgt spid="54311"/>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54312"/>
                                        </p:tgtEl>
                                        <p:attrNameLst>
                                          <p:attrName>style.visibility</p:attrName>
                                        </p:attrNameLst>
                                      </p:cBhvr>
                                      <p:to>
                                        <p:strVal val="visible"/>
                                      </p:to>
                                    </p:set>
                                    <p:animEffect transition="in" filter="blinds(horizontal)">
                                      <p:cBhvr>
                                        <p:cTn id="84" dur="500"/>
                                        <p:tgtEl>
                                          <p:spTgt spid="54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7" grpId="0"/>
      <p:bldP spid="54288" grpId="0"/>
      <p:bldP spid="54290" grpId="0"/>
      <p:bldP spid="54291" grpId="0"/>
      <p:bldP spid="54292" grpId="0"/>
      <p:bldP spid="54293" grpId="0"/>
      <p:bldP spid="54294" grpId="0"/>
      <p:bldP spid="54295" grpId="0"/>
      <p:bldP spid="54296" grpId="0"/>
      <p:bldP spid="54297" grpId="0"/>
      <p:bldP spid="54298" grpId="0"/>
      <p:bldP spid="54299" grpId="0"/>
      <p:bldP spid="54300" grpId="0"/>
      <p:bldP spid="54301" grpId="0"/>
      <p:bldP spid="54303" grpId="0"/>
      <p:bldP spid="54304" grpId="0"/>
      <p:bldP spid="54305" grpId="0"/>
      <p:bldP spid="54306" grpId="0"/>
      <p:bldP spid="54307" grpId="0"/>
      <p:bldP spid="54308" grpId="0"/>
      <p:bldP spid="54309" grpId="0"/>
      <p:bldP spid="54310" grpId="0"/>
      <p:bldP spid="54311" grpId="0"/>
      <p:bldP spid="543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Goals of Data </a:t>
            </a:r>
            <a:r>
              <a:rPr lang="en-US" dirty="0" smtClean="0"/>
              <a:t>Center </a:t>
            </a:r>
            <a:r>
              <a:rPr lang="en-US" dirty="0" smtClean="0"/>
              <a:t>Networks</a:t>
            </a:r>
            <a:endParaRPr lang="en-US" dirty="0"/>
          </a:p>
        </p:txBody>
      </p:sp>
      <p:sp>
        <p:nvSpPr>
          <p:cNvPr id="3" name="Content Placeholder 2"/>
          <p:cNvSpPr>
            <a:spLocks noGrp="1"/>
          </p:cNvSpPr>
          <p:nvPr>
            <p:ph idx="1"/>
          </p:nvPr>
        </p:nvSpPr>
        <p:spPr/>
        <p:txBody>
          <a:bodyPr>
            <a:normAutofit/>
          </a:bodyPr>
          <a:lstStyle/>
          <a:p>
            <a:r>
              <a:rPr lang="en-US" dirty="0" smtClean="0"/>
              <a:t>Support diverse application</a:t>
            </a:r>
          </a:p>
          <a:p>
            <a:pPr lvl="1"/>
            <a:r>
              <a:rPr lang="en-US" dirty="0" smtClean="0"/>
              <a:t>High throughput/low latency</a:t>
            </a:r>
          </a:p>
          <a:p>
            <a:pPr lvl="1"/>
            <a:r>
              <a:rPr lang="en-US" dirty="0" smtClean="0"/>
              <a:t>Utilize </a:t>
            </a:r>
            <a:r>
              <a:rPr lang="en-US" dirty="0" smtClean="0">
                <a:solidFill>
                  <a:srgbClr val="FF9900"/>
                </a:solidFill>
              </a:rPr>
              <a:t>multiple paths</a:t>
            </a:r>
            <a:endParaRPr lang="en-US" dirty="0">
              <a:solidFill>
                <a:srgbClr val="FF9900"/>
              </a:solidFill>
            </a:endParaRPr>
          </a:p>
          <a:p>
            <a:endParaRPr lang="en-US" dirty="0" smtClean="0"/>
          </a:p>
          <a:p>
            <a:r>
              <a:rPr lang="en-US" dirty="0" smtClean="0">
                <a:solidFill>
                  <a:srgbClr val="FF9900"/>
                </a:solidFill>
              </a:rPr>
              <a:t>Scale </a:t>
            </a:r>
            <a:r>
              <a:rPr lang="en-US" dirty="0" smtClean="0"/>
              <a:t>to cloud size</a:t>
            </a:r>
          </a:p>
          <a:p>
            <a:pPr lvl="1"/>
            <a:r>
              <a:rPr lang="en-US" dirty="0" smtClean="0"/>
              <a:t>Support large number of addresses</a:t>
            </a:r>
          </a:p>
          <a:p>
            <a:pPr lvl="1"/>
            <a:r>
              <a:rPr lang="en-US" dirty="0" smtClean="0"/>
              <a:t>5</a:t>
            </a:r>
            <a:r>
              <a:rPr lang="en-US" dirty="0" smtClean="0"/>
              <a:t>-10 million VMs</a:t>
            </a:r>
          </a:p>
          <a:p>
            <a:pPr lvl="1"/>
            <a:endParaRPr lang="en-US" dirty="0"/>
          </a:p>
          <a:p>
            <a:r>
              <a:rPr lang="en-US" dirty="0" smtClean="0"/>
              <a:t>Support flexible resource utilization</a:t>
            </a:r>
          </a:p>
          <a:p>
            <a:pPr lvl="1"/>
            <a:r>
              <a:rPr lang="en-US" dirty="0" smtClean="0"/>
              <a:t>Support seamless </a:t>
            </a:r>
            <a:r>
              <a:rPr lang="en-US" dirty="0" smtClean="0">
                <a:solidFill>
                  <a:srgbClr val="FF9900"/>
                </a:solidFill>
              </a:rPr>
              <a:t>VM mobility</a:t>
            </a:r>
          </a:p>
          <a:p>
            <a:pPr lvl="1"/>
            <a:endParaRPr lang="en-US" dirty="0"/>
          </a:p>
        </p:txBody>
      </p:sp>
      <p:grpSp>
        <p:nvGrpSpPr>
          <p:cNvPr id="184" name="Group 52"/>
          <p:cNvGrpSpPr>
            <a:grpSpLocks/>
          </p:cNvGrpSpPr>
          <p:nvPr/>
        </p:nvGrpSpPr>
        <p:grpSpPr bwMode="auto">
          <a:xfrm>
            <a:off x="5849487" y="1843209"/>
            <a:ext cx="2866998" cy="1398727"/>
            <a:chOff x="466725" y="1935163"/>
            <a:chExt cx="6829425" cy="4394200"/>
          </a:xfrm>
        </p:grpSpPr>
        <p:sp>
          <p:nvSpPr>
            <p:cNvPr id="185" name="Rounded Rectangle 184"/>
            <p:cNvSpPr>
              <a:spLocks noChangeArrowheads="1"/>
            </p:cNvSpPr>
            <p:nvPr/>
          </p:nvSpPr>
          <p:spPr bwMode="auto">
            <a:xfrm>
              <a:off x="2229062" y="3756546"/>
              <a:ext cx="1610770" cy="1608011"/>
            </a:xfrm>
            <a:prstGeom prst="roundRect">
              <a:avLst>
                <a:gd name="adj" fmla="val 16667"/>
              </a:avLst>
            </a:prstGeom>
            <a:solidFill>
              <a:srgbClr val="D9D9D9"/>
            </a:solidFill>
            <a:ln w="9525">
              <a:solidFill>
                <a:srgbClr val="7F7F7F"/>
              </a:solidFill>
              <a:round/>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86" name="Rounded Rectangle 185"/>
            <p:cNvSpPr>
              <a:spLocks noChangeArrowheads="1"/>
            </p:cNvSpPr>
            <p:nvPr/>
          </p:nvSpPr>
          <p:spPr bwMode="auto">
            <a:xfrm>
              <a:off x="3872522" y="3756546"/>
              <a:ext cx="1610770" cy="1608011"/>
            </a:xfrm>
            <a:prstGeom prst="roundRect">
              <a:avLst>
                <a:gd name="adj" fmla="val 16667"/>
              </a:avLst>
            </a:prstGeom>
            <a:solidFill>
              <a:srgbClr val="D9D9D9"/>
            </a:solidFill>
            <a:ln w="9525">
              <a:solidFill>
                <a:srgbClr val="7F7F7F"/>
              </a:solidFill>
              <a:round/>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87" name="Rounded Rectangle 186"/>
            <p:cNvSpPr>
              <a:spLocks noChangeArrowheads="1"/>
            </p:cNvSpPr>
            <p:nvPr/>
          </p:nvSpPr>
          <p:spPr bwMode="auto">
            <a:xfrm>
              <a:off x="5634859" y="3756546"/>
              <a:ext cx="1610770" cy="1608011"/>
            </a:xfrm>
            <a:prstGeom prst="roundRect">
              <a:avLst>
                <a:gd name="adj" fmla="val 16667"/>
              </a:avLst>
            </a:prstGeom>
            <a:solidFill>
              <a:srgbClr val="D9D9D9"/>
            </a:solidFill>
            <a:ln w="9525">
              <a:solidFill>
                <a:srgbClr val="7F7F7F"/>
              </a:solidFill>
              <a:round/>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88" name="Rounded Rectangle 187"/>
            <p:cNvSpPr>
              <a:spLocks noChangeArrowheads="1"/>
            </p:cNvSpPr>
            <p:nvPr/>
          </p:nvSpPr>
          <p:spPr bwMode="auto">
            <a:xfrm>
              <a:off x="466725" y="3756546"/>
              <a:ext cx="1610770" cy="1608011"/>
            </a:xfrm>
            <a:prstGeom prst="roundRect">
              <a:avLst>
                <a:gd name="adj" fmla="val 16667"/>
              </a:avLst>
            </a:prstGeom>
            <a:solidFill>
              <a:srgbClr val="D9D9D9"/>
            </a:solidFill>
            <a:ln w="9525">
              <a:solidFill>
                <a:srgbClr val="7F7F7F"/>
              </a:solidFill>
              <a:round/>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89" name="Rectangle 188"/>
            <p:cNvSpPr>
              <a:spLocks noChangeArrowheads="1"/>
            </p:cNvSpPr>
            <p:nvPr/>
          </p:nvSpPr>
          <p:spPr bwMode="auto">
            <a:xfrm>
              <a:off x="600461" y="3806023"/>
              <a:ext cx="451729" cy="389633"/>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90" name="Rectangle 189"/>
            <p:cNvSpPr>
              <a:spLocks noChangeArrowheads="1"/>
            </p:cNvSpPr>
            <p:nvPr/>
          </p:nvSpPr>
          <p:spPr bwMode="auto">
            <a:xfrm>
              <a:off x="2035888" y="1935163"/>
              <a:ext cx="454702" cy="389633"/>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91" name="Rectangle 190"/>
            <p:cNvSpPr>
              <a:spLocks noChangeArrowheads="1"/>
            </p:cNvSpPr>
            <p:nvPr/>
          </p:nvSpPr>
          <p:spPr bwMode="auto">
            <a:xfrm>
              <a:off x="2333078" y="3806023"/>
              <a:ext cx="451729" cy="389633"/>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92" name="Rectangle 191"/>
            <p:cNvSpPr>
              <a:spLocks noChangeArrowheads="1"/>
            </p:cNvSpPr>
            <p:nvPr/>
          </p:nvSpPr>
          <p:spPr bwMode="auto">
            <a:xfrm>
              <a:off x="3970595" y="3806023"/>
              <a:ext cx="454700" cy="389633"/>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93" name="Rectangle 192"/>
            <p:cNvSpPr>
              <a:spLocks noChangeArrowheads="1"/>
            </p:cNvSpPr>
            <p:nvPr/>
          </p:nvSpPr>
          <p:spPr bwMode="auto">
            <a:xfrm>
              <a:off x="600461" y="4919261"/>
              <a:ext cx="451729" cy="386540"/>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94" name="Rectangle 193"/>
            <p:cNvSpPr>
              <a:spLocks noChangeArrowheads="1"/>
            </p:cNvSpPr>
            <p:nvPr/>
          </p:nvSpPr>
          <p:spPr bwMode="auto">
            <a:xfrm>
              <a:off x="1506890" y="4919261"/>
              <a:ext cx="454702" cy="386540"/>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95" name="Rectangle 194"/>
            <p:cNvSpPr>
              <a:spLocks noChangeArrowheads="1"/>
            </p:cNvSpPr>
            <p:nvPr/>
          </p:nvSpPr>
          <p:spPr bwMode="auto">
            <a:xfrm>
              <a:off x="2333078" y="4919261"/>
              <a:ext cx="451729" cy="386540"/>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96" name="Rectangle 195"/>
            <p:cNvSpPr>
              <a:spLocks noChangeArrowheads="1"/>
            </p:cNvSpPr>
            <p:nvPr/>
          </p:nvSpPr>
          <p:spPr bwMode="auto">
            <a:xfrm>
              <a:off x="3316778" y="4919261"/>
              <a:ext cx="454700" cy="386540"/>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97" name="Rectangle 196"/>
            <p:cNvSpPr>
              <a:spLocks noChangeArrowheads="1"/>
            </p:cNvSpPr>
            <p:nvPr/>
          </p:nvSpPr>
          <p:spPr bwMode="auto">
            <a:xfrm>
              <a:off x="4012202" y="4919261"/>
              <a:ext cx="451729" cy="386540"/>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98" name="Rectangle 197"/>
            <p:cNvSpPr>
              <a:spLocks noChangeArrowheads="1"/>
            </p:cNvSpPr>
            <p:nvPr/>
          </p:nvSpPr>
          <p:spPr bwMode="auto">
            <a:xfrm>
              <a:off x="4957266" y="4919261"/>
              <a:ext cx="454700" cy="386540"/>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199" name="Straight Connector 67"/>
            <p:cNvCxnSpPr>
              <a:cxnSpLocks noChangeShapeType="1"/>
              <a:stCxn id="189" idx="0"/>
              <a:endCxn id="190" idx="2"/>
            </p:cNvCxnSpPr>
            <p:nvPr/>
          </p:nvCxnSpPr>
          <p:spPr bwMode="auto">
            <a:xfrm rot="5400000" flipH="1" flipV="1">
              <a:off x="804069" y="2347119"/>
              <a:ext cx="1482725" cy="1436687"/>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200" name="Straight Connector 17"/>
            <p:cNvCxnSpPr>
              <a:cxnSpLocks noChangeShapeType="1"/>
              <a:stCxn id="191" idx="0"/>
              <a:endCxn id="190" idx="2"/>
            </p:cNvCxnSpPr>
            <p:nvPr/>
          </p:nvCxnSpPr>
          <p:spPr bwMode="auto">
            <a:xfrm rot="16200000" flipV="1">
              <a:off x="1670844" y="2917031"/>
              <a:ext cx="1482725" cy="296863"/>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201" name="Straight Connector 19"/>
            <p:cNvCxnSpPr>
              <a:cxnSpLocks noChangeShapeType="1"/>
              <a:stCxn id="192" idx="0"/>
              <a:endCxn id="190" idx="2"/>
            </p:cNvCxnSpPr>
            <p:nvPr/>
          </p:nvCxnSpPr>
          <p:spPr bwMode="auto">
            <a:xfrm rot="16200000" flipV="1">
              <a:off x="2489994" y="2097881"/>
              <a:ext cx="1482725" cy="1935163"/>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202" name="Straight Connector 29"/>
            <p:cNvCxnSpPr>
              <a:cxnSpLocks noChangeShapeType="1"/>
              <a:stCxn id="193" idx="0"/>
              <a:endCxn id="189" idx="2"/>
            </p:cNvCxnSpPr>
            <p:nvPr/>
          </p:nvCxnSpPr>
          <p:spPr bwMode="auto">
            <a:xfrm rot="5400000" flipH="1" flipV="1">
              <a:off x="465931" y="4556919"/>
              <a:ext cx="720725" cy="1588"/>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203" name="Straight Connector 31"/>
            <p:cNvCxnSpPr>
              <a:cxnSpLocks noChangeShapeType="1"/>
              <a:stCxn id="194" idx="0"/>
              <a:endCxn id="189" idx="2"/>
            </p:cNvCxnSpPr>
            <p:nvPr/>
          </p:nvCxnSpPr>
          <p:spPr bwMode="auto">
            <a:xfrm rot="16200000" flipV="1">
              <a:off x="919163" y="4103688"/>
              <a:ext cx="722312" cy="906462"/>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sp>
          <p:nvSpPr>
            <p:cNvPr id="204" name="Rectangle 203"/>
            <p:cNvSpPr>
              <a:spLocks noChangeArrowheads="1"/>
            </p:cNvSpPr>
            <p:nvPr/>
          </p:nvSpPr>
          <p:spPr bwMode="auto">
            <a:xfrm>
              <a:off x="1506890" y="3809114"/>
              <a:ext cx="454702" cy="389633"/>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05" name="Rectangle 204"/>
            <p:cNvSpPr>
              <a:spLocks noChangeArrowheads="1"/>
            </p:cNvSpPr>
            <p:nvPr/>
          </p:nvSpPr>
          <p:spPr bwMode="auto">
            <a:xfrm>
              <a:off x="3239508" y="3809114"/>
              <a:ext cx="454700" cy="389633"/>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06" name="Rectangle 205"/>
            <p:cNvSpPr>
              <a:spLocks noChangeArrowheads="1"/>
            </p:cNvSpPr>
            <p:nvPr/>
          </p:nvSpPr>
          <p:spPr bwMode="auto">
            <a:xfrm>
              <a:off x="4879997" y="3809114"/>
              <a:ext cx="451729" cy="389633"/>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207" name="Straight Connector 91"/>
            <p:cNvCxnSpPr>
              <a:cxnSpLocks noChangeShapeType="1"/>
              <a:stCxn id="193" idx="0"/>
              <a:endCxn id="204" idx="2"/>
            </p:cNvCxnSpPr>
            <p:nvPr/>
          </p:nvCxnSpPr>
          <p:spPr bwMode="auto">
            <a:xfrm rot="5400000" flipH="1" flipV="1">
              <a:off x="919956" y="4104482"/>
              <a:ext cx="720725" cy="906462"/>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208" name="Straight Connector 94"/>
            <p:cNvCxnSpPr>
              <a:cxnSpLocks noChangeShapeType="1"/>
              <a:stCxn id="194" idx="0"/>
              <a:endCxn id="204" idx="2"/>
            </p:cNvCxnSpPr>
            <p:nvPr/>
          </p:nvCxnSpPr>
          <p:spPr bwMode="auto">
            <a:xfrm rot="5400000" flipH="1" flipV="1">
              <a:off x="1373187" y="4557713"/>
              <a:ext cx="720725" cy="0"/>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sp>
          <p:nvSpPr>
            <p:cNvPr id="209" name="Rectangle 208"/>
            <p:cNvSpPr>
              <a:spLocks noChangeArrowheads="1"/>
            </p:cNvSpPr>
            <p:nvPr/>
          </p:nvSpPr>
          <p:spPr bwMode="auto">
            <a:xfrm>
              <a:off x="3171154" y="1935163"/>
              <a:ext cx="451729" cy="389633"/>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10" name="Rectangle 209"/>
            <p:cNvSpPr>
              <a:spLocks noChangeArrowheads="1"/>
            </p:cNvSpPr>
            <p:nvPr/>
          </p:nvSpPr>
          <p:spPr bwMode="auto">
            <a:xfrm>
              <a:off x="4353970" y="1935163"/>
              <a:ext cx="454702" cy="389633"/>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11" name="Rectangle 210"/>
            <p:cNvSpPr>
              <a:spLocks noChangeArrowheads="1"/>
            </p:cNvSpPr>
            <p:nvPr/>
          </p:nvSpPr>
          <p:spPr bwMode="auto">
            <a:xfrm>
              <a:off x="5513010" y="1935163"/>
              <a:ext cx="451729" cy="389633"/>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212" name="Straight Connector 106"/>
            <p:cNvCxnSpPr>
              <a:cxnSpLocks noChangeShapeType="1"/>
              <a:stCxn id="189" idx="0"/>
              <a:endCxn id="209" idx="2"/>
            </p:cNvCxnSpPr>
            <p:nvPr/>
          </p:nvCxnSpPr>
          <p:spPr bwMode="auto">
            <a:xfrm rot="5400000" flipH="1" flipV="1">
              <a:off x="1370013" y="1781175"/>
              <a:ext cx="1482725" cy="2568575"/>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213" name="Straight Connector 109"/>
            <p:cNvCxnSpPr>
              <a:cxnSpLocks noChangeShapeType="1"/>
              <a:stCxn id="191" idx="0"/>
              <a:endCxn id="209" idx="2"/>
            </p:cNvCxnSpPr>
            <p:nvPr/>
          </p:nvCxnSpPr>
          <p:spPr bwMode="auto">
            <a:xfrm rot="5400000" flipH="1" flipV="1">
              <a:off x="2236788" y="2647950"/>
              <a:ext cx="1482725" cy="835025"/>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214" name="Straight Connector 112"/>
            <p:cNvCxnSpPr>
              <a:cxnSpLocks noChangeShapeType="1"/>
              <a:stCxn id="192" idx="0"/>
              <a:endCxn id="209" idx="2"/>
            </p:cNvCxnSpPr>
            <p:nvPr/>
          </p:nvCxnSpPr>
          <p:spPr bwMode="auto">
            <a:xfrm rot="16200000" flipV="1">
              <a:off x="3055938" y="2663825"/>
              <a:ext cx="1482725" cy="803275"/>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215" name="Straight Connector 115"/>
            <p:cNvCxnSpPr>
              <a:cxnSpLocks noChangeShapeType="1"/>
            </p:cNvCxnSpPr>
            <p:nvPr/>
          </p:nvCxnSpPr>
          <p:spPr bwMode="auto">
            <a:xfrm rot="5400000" flipH="1" flipV="1">
              <a:off x="2200276" y="4556125"/>
              <a:ext cx="722312" cy="1587"/>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216" name="Straight Connector 116"/>
            <p:cNvCxnSpPr>
              <a:cxnSpLocks noChangeShapeType="1"/>
            </p:cNvCxnSpPr>
            <p:nvPr/>
          </p:nvCxnSpPr>
          <p:spPr bwMode="auto">
            <a:xfrm rot="16200000" flipV="1">
              <a:off x="2655094" y="4102894"/>
              <a:ext cx="720725" cy="906463"/>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217" name="Straight Connector 117"/>
            <p:cNvCxnSpPr>
              <a:cxnSpLocks noChangeShapeType="1"/>
            </p:cNvCxnSpPr>
            <p:nvPr/>
          </p:nvCxnSpPr>
          <p:spPr bwMode="auto">
            <a:xfrm rot="5400000" flipH="1" flipV="1">
              <a:off x="2655094" y="4102894"/>
              <a:ext cx="720725" cy="906463"/>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218" name="Straight Connector 118"/>
            <p:cNvCxnSpPr>
              <a:cxnSpLocks noChangeShapeType="1"/>
            </p:cNvCxnSpPr>
            <p:nvPr/>
          </p:nvCxnSpPr>
          <p:spPr bwMode="auto">
            <a:xfrm rot="5400000" flipH="1" flipV="1">
              <a:off x="3108325" y="4556126"/>
              <a:ext cx="720725" cy="0"/>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219" name="Straight Connector 119"/>
            <p:cNvCxnSpPr>
              <a:cxnSpLocks noChangeShapeType="1"/>
            </p:cNvCxnSpPr>
            <p:nvPr/>
          </p:nvCxnSpPr>
          <p:spPr bwMode="auto">
            <a:xfrm rot="5400000" flipH="1" flipV="1">
              <a:off x="3839369" y="4555332"/>
              <a:ext cx="720725" cy="1587"/>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220" name="Straight Connector 120"/>
            <p:cNvCxnSpPr>
              <a:cxnSpLocks noChangeShapeType="1"/>
            </p:cNvCxnSpPr>
            <p:nvPr/>
          </p:nvCxnSpPr>
          <p:spPr bwMode="auto">
            <a:xfrm rot="16200000" flipV="1">
              <a:off x="4291806" y="4101307"/>
              <a:ext cx="722313" cy="908050"/>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221" name="Straight Connector 121"/>
            <p:cNvCxnSpPr>
              <a:cxnSpLocks noChangeShapeType="1"/>
            </p:cNvCxnSpPr>
            <p:nvPr/>
          </p:nvCxnSpPr>
          <p:spPr bwMode="auto">
            <a:xfrm rot="5400000" flipH="1" flipV="1">
              <a:off x="4292600" y="4102101"/>
              <a:ext cx="720725" cy="908050"/>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222" name="Straight Connector 122"/>
            <p:cNvCxnSpPr>
              <a:cxnSpLocks noChangeShapeType="1"/>
            </p:cNvCxnSpPr>
            <p:nvPr/>
          </p:nvCxnSpPr>
          <p:spPr bwMode="auto">
            <a:xfrm rot="5400000" flipH="1" flipV="1">
              <a:off x="4746625" y="4556126"/>
              <a:ext cx="720725" cy="0"/>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sp>
          <p:nvSpPr>
            <p:cNvPr id="223" name="Rectangle 222"/>
            <p:cNvSpPr>
              <a:spLocks noChangeArrowheads="1"/>
            </p:cNvSpPr>
            <p:nvPr/>
          </p:nvSpPr>
          <p:spPr bwMode="auto">
            <a:xfrm>
              <a:off x="5738875" y="3809114"/>
              <a:ext cx="454702" cy="389633"/>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24" name="Rectangle 223"/>
            <p:cNvSpPr>
              <a:spLocks noChangeArrowheads="1"/>
            </p:cNvSpPr>
            <p:nvPr/>
          </p:nvSpPr>
          <p:spPr bwMode="auto">
            <a:xfrm>
              <a:off x="5777510" y="4919261"/>
              <a:ext cx="454700" cy="386540"/>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25" name="Rectangle 224"/>
            <p:cNvSpPr>
              <a:spLocks noChangeArrowheads="1"/>
            </p:cNvSpPr>
            <p:nvPr/>
          </p:nvSpPr>
          <p:spPr bwMode="auto">
            <a:xfrm>
              <a:off x="6722574" y="4919261"/>
              <a:ext cx="454700" cy="386540"/>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26" name="Rectangle 225"/>
            <p:cNvSpPr>
              <a:spLocks noChangeArrowheads="1"/>
            </p:cNvSpPr>
            <p:nvPr/>
          </p:nvSpPr>
          <p:spPr bwMode="auto">
            <a:xfrm>
              <a:off x="6645305" y="3809114"/>
              <a:ext cx="454700" cy="389633"/>
            </a:xfrm>
            <a:prstGeom prst="rect">
              <a:avLst/>
            </a:prstGeom>
            <a:gradFill rotWithShape="1">
              <a:gsLst>
                <a:gs pos="0">
                  <a:srgbClr val="9BC1FF"/>
                </a:gs>
                <a:gs pos="100000">
                  <a:srgbClr val="3F80CD"/>
                </a:gs>
              </a:gsLst>
              <a:lin ang="5400000"/>
            </a:gradFill>
            <a:ln w="9525">
              <a:solidFill>
                <a:srgbClr val="4A7EBB"/>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227" name="Straight Connector 127"/>
            <p:cNvCxnSpPr>
              <a:cxnSpLocks noChangeShapeType="1"/>
            </p:cNvCxnSpPr>
            <p:nvPr/>
          </p:nvCxnSpPr>
          <p:spPr bwMode="auto">
            <a:xfrm rot="5400000" flipH="1" flipV="1">
              <a:off x="5603876" y="4556125"/>
              <a:ext cx="722312" cy="1587"/>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228" name="Straight Connector 128"/>
            <p:cNvCxnSpPr>
              <a:cxnSpLocks noChangeShapeType="1"/>
            </p:cNvCxnSpPr>
            <p:nvPr/>
          </p:nvCxnSpPr>
          <p:spPr bwMode="auto">
            <a:xfrm rot="16200000" flipV="1">
              <a:off x="6058694" y="4102894"/>
              <a:ext cx="720725" cy="906463"/>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229" name="Straight Connector 129"/>
            <p:cNvCxnSpPr>
              <a:cxnSpLocks noChangeShapeType="1"/>
            </p:cNvCxnSpPr>
            <p:nvPr/>
          </p:nvCxnSpPr>
          <p:spPr bwMode="auto">
            <a:xfrm rot="5400000" flipH="1" flipV="1">
              <a:off x="6058694" y="4102894"/>
              <a:ext cx="720725" cy="906463"/>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230" name="Straight Connector 130"/>
            <p:cNvCxnSpPr>
              <a:cxnSpLocks noChangeShapeType="1"/>
            </p:cNvCxnSpPr>
            <p:nvPr/>
          </p:nvCxnSpPr>
          <p:spPr bwMode="auto">
            <a:xfrm rot="5400000" flipH="1" flipV="1">
              <a:off x="6511925" y="4556126"/>
              <a:ext cx="720725" cy="0"/>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231" name="Straight Connector 131"/>
            <p:cNvCxnSpPr>
              <a:cxnSpLocks noChangeShapeType="1"/>
              <a:stCxn id="223" idx="0"/>
              <a:endCxn id="190" idx="2"/>
            </p:cNvCxnSpPr>
            <p:nvPr/>
          </p:nvCxnSpPr>
          <p:spPr bwMode="auto">
            <a:xfrm rot="16200000" flipV="1">
              <a:off x="3372643" y="1215232"/>
              <a:ext cx="1484313" cy="3702050"/>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232" name="Straight Connector 132"/>
            <p:cNvCxnSpPr>
              <a:cxnSpLocks noChangeShapeType="1"/>
              <a:stCxn id="223" idx="0"/>
              <a:endCxn id="209" idx="2"/>
            </p:cNvCxnSpPr>
            <p:nvPr/>
          </p:nvCxnSpPr>
          <p:spPr bwMode="auto">
            <a:xfrm rot="16200000" flipV="1">
              <a:off x="3938587" y="1781176"/>
              <a:ext cx="1484313" cy="2570162"/>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233" name="Straight Connector 140"/>
            <p:cNvCxnSpPr>
              <a:cxnSpLocks noChangeShapeType="1"/>
              <a:stCxn id="204" idx="0"/>
              <a:endCxn id="211" idx="2"/>
            </p:cNvCxnSpPr>
            <p:nvPr/>
          </p:nvCxnSpPr>
          <p:spPr bwMode="auto">
            <a:xfrm rot="5400000" flipH="1" flipV="1">
              <a:off x="2993231" y="1064419"/>
              <a:ext cx="1484313" cy="4003675"/>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234" name="Straight Connector 141"/>
            <p:cNvCxnSpPr>
              <a:cxnSpLocks noChangeShapeType="1"/>
              <a:stCxn id="204" idx="0"/>
              <a:endCxn id="210" idx="2"/>
            </p:cNvCxnSpPr>
            <p:nvPr/>
          </p:nvCxnSpPr>
          <p:spPr bwMode="auto">
            <a:xfrm rot="5400000" flipH="1" flipV="1">
              <a:off x="2415381" y="1642269"/>
              <a:ext cx="1484313" cy="2847975"/>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235" name="Straight Connector 147"/>
            <p:cNvCxnSpPr>
              <a:cxnSpLocks noChangeShapeType="1"/>
              <a:stCxn id="205" idx="0"/>
              <a:endCxn id="210" idx="2"/>
            </p:cNvCxnSpPr>
            <p:nvPr/>
          </p:nvCxnSpPr>
          <p:spPr bwMode="auto">
            <a:xfrm rot="5400000" flipH="1" flipV="1">
              <a:off x="3282156" y="2509044"/>
              <a:ext cx="1484313" cy="1114425"/>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236" name="Straight Connector 149"/>
            <p:cNvCxnSpPr>
              <a:cxnSpLocks noChangeShapeType="1"/>
              <a:stCxn id="205" idx="0"/>
              <a:endCxn id="211" idx="2"/>
            </p:cNvCxnSpPr>
            <p:nvPr/>
          </p:nvCxnSpPr>
          <p:spPr bwMode="auto">
            <a:xfrm rot="5400000" flipH="1" flipV="1">
              <a:off x="3860006" y="1931194"/>
              <a:ext cx="1484313" cy="2270125"/>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237" name="Straight Connector 151"/>
            <p:cNvCxnSpPr>
              <a:cxnSpLocks noChangeShapeType="1"/>
              <a:stCxn id="206" idx="0"/>
              <a:endCxn id="210" idx="2"/>
            </p:cNvCxnSpPr>
            <p:nvPr/>
          </p:nvCxnSpPr>
          <p:spPr bwMode="auto">
            <a:xfrm rot="16200000" flipV="1">
              <a:off x="4102100" y="2803525"/>
              <a:ext cx="1484313" cy="525463"/>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238" name="Straight Connector 154"/>
            <p:cNvCxnSpPr>
              <a:cxnSpLocks noChangeShapeType="1"/>
              <a:stCxn id="206" idx="0"/>
              <a:endCxn id="211" idx="2"/>
            </p:cNvCxnSpPr>
            <p:nvPr/>
          </p:nvCxnSpPr>
          <p:spPr bwMode="auto">
            <a:xfrm rot="5400000" flipH="1" flipV="1">
              <a:off x="4679950" y="2751138"/>
              <a:ext cx="1484313" cy="630237"/>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239" name="Straight Connector 156"/>
            <p:cNvCxnSpPr>
              <a:cxnSpLocks noChangeShapeType="1"/>
              <a:stCxn id="226" idx="0"/>
              <a:endCxn id="210" idx="2"/>
            </p:cNvCxnSpPr>
            <p:nvPr/>
          </p:nvCxnSpPr>
          <p:spPr bwMode="auto">
            <a:xfrm rot="16200000" flipV="1">
              <a:off x="4984750" y="1920875"/>
              <a:ext cx="1484313" cy="2290763"/>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240" name="Straight Connector 158"/>
            <p:cNvCxnSpPr>
              <a:cxnSpLocks noChangeShapeType="1"/>
              <a:stCxn id="226" idx="0"/>
              <a:endCxn id="211" idx="2"/>
            </p:cNvCxnSpPr>
            <p:nvPr/>
          </p:nvCxnSpPr>
          <p:spPr bwMode="auto">
            <a:xfrm rot="16200000" flipV="1">
              <a:off x="5562600" y="2498725"/>
              <a:ext cx="1484313" cy="1135063"/>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sp>
          <p:nvSpPr>
            <p:cNvPr id="241" name="Rounded Rectangle 240"/>
            <p:cNvSpPr>
              <a:spLocks noChangeArrowheads="1"/>
            </p:cNvSpPr>
            <p:nvPr/>
          </p:nvSpPr>
          <p:spPr bwMode="auto">
            <a:xfrm>
              <a:off x="478613" y="5630497"/>
              <a:ext cx="680566" cy="692682"/>
            </a:xfrm>
            <a:prstGeom prst="roundRect">
              <a:avLst>
                <a:gd name="adj" fmla="val 16667"/>
              </a:avLst>
            </a:prstGeom>
            <a:solidFill>
              <a:sysClr val="window" lastClr="FFFFFF">
                <a:lumMod val="85000"/>
              </a:sysClr>
            </a:solidFill>
            <a:ln w="9525">
              <a:solidFill>
                <a:srgbClr val="4A7EBB"/>
              </a:solidFill>
              <a:round/>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42" name="Rectangle 241"/>
            <p:cNvSpPr>
              <a:spLocks noChangeArrowheads="1"/>
            </p:cNvSpPr>
            <p:nvPr/>
          </p:nvSpPr>
          <p:spPr bwMode="auto">
            <a:xfrm>
              <a:off x="591545" y="5720173"/>
              <a:ext cx="454702" cy="182448"/>
            </a:xfrm>
            <a:prstGeom prst="rect">
              <a:avLst/>
            </a:prstGeom>
            <a:solidFill>
              <a:srgbClr val="C0504D"/>
            </a:solidFill>
            <a:ln w="9525">
              <a:solidFill>
                <a:srgbClr val="800000"/>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43" name="Rectangle 242"/>
            <p:cNvSpPr>
              <a:spLocks noChangeArrowheads="1"/>
            </p:cNvSpPr>
            <p:nvPr/>
          </p:nvSpPr>
          <p:spPr bwMode="auto">
            <a:xfrm>
              <a:off x="588574" y="5976838"/>
              <a:ext cx="454700" cy="182446"/>
            </a:xfrm>
            <a:prstGeom prst="rect">
              <a:avLst/>
            </a:prstGeom>
            <a:solidFill>
              <a:srgbClr val="C0504D"/>
            </a:solidFill>
            <a:ln w="9525">
              <a:solidFill>
                <a:srgbClr val="800000"/>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244" name="Straight Connector 189"/>
            <p:cNvCxnSpPr>
              <a:cxnSpLocks noChangeShapeType="1"/>
              <a:stCxn id="241" idx="0"/>
              <a:endCxn id="193" idx="2"/>
            </p:cNvCxnSpPr>
            <p:nvPr/>
          </p:nvCxnSpPr>
          <p:spPr bwMode="auto">
            <a:xfrm rot="5400000" flipH="1" flipV="1">
              <a:off x="661988" y="5464175"/>
              <a:ext cx="322262" cy="7938"/>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sp>
          <p:nvSpPr>
            <p:cNvPr id="245" name="Rounded Rectangle 244"/>
            <p:cNvSpPr>
              <a:spLocks noChangeArrowheads="1"/>
            </p:cNvSpPr>
            <p:nvPr/>
          </p:nvSpPr>
          <p:spPr bwMode="auto">
            <a:xfrm>
              <a:off x="1408818" y="5627403"/>
              <a:ext cx="680564" cy="692682"/>
            </a:xfrm>
            <a:prstGeom prst="roundRect">
              <a:avLst>
                <a:gd name="adj" fmla="val 16667"/>
              </a:avLst>
            </a:prstGeom>
            <a:solidFill>
              <a:sysClr val="window" lastClr="FFFFFF">
                <a:lumMod val="85000"/>
              </a:sysClr>
            </a:solidFill>
            <a:ln w="9525">
              <a:solidFill>
                <a:srgbClr val="4A7EBB"/>
              </a:solidFill>
              <a:round/>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46" name="Rectangle 245"/>
            <p:cNvSpPr>
              <a:spLocks noChangeArrowheads="1"/>
            </p:cNvSpPr>
            <p:nvPr/>
          </p:nvSpPr>
          <p:spPr bwMode="auto">
            <a:xfrm>
              <a:off x="1521750" y="5717082"/>
              <a:ext cx="454700" cy="182446"/>
            </a:xfrm>
            <a:prstGeom prst="rect">
              <a:avLst/>
            </a:prstGeom>
            <a:solidFill>
              <a:srgbClr val="C0504D"/>
            </a:solidFill>
            <a:ln w="9525">
              <a:solidFill>
                <a:srgbClr val="800000"/>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47" name="Rectangle 246"/>
            <p:cNvSpPr>
              <a:spLocks noChangeArrowheads="1"/>
            </p:cNvSpPr>
            <p:nvPr/>
          </p:nvSpPr>
          <p:spPr bwMode="auto">
            <a:xfrm>
              <a:off x="1518777" y="5973744"/>
              <a:ext cx="454702" cy="182448"/>
            </a:xfrm>
            <a:prstGeom prst="rect">
              <a:avLst/>
            </a:prstGeom>
            <a:solidFill>
              <a:srgbClr val="C0504D"/>
            </a:solidFill>
            <a:ln w="9525">
              <a:solidFill>
                <a:srgbClr val="800000"/>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248" name="Straight Connector 193"/>
            <p:cNvCxnSpPr>
              <a:cxnSpLocks noChangeShapeType="1"/>
            </p:cNvCxnSpPr>
            <p:nvPr/>
          </p:nvCxnSpPr>
          <p:spPr bwMode="auto">
            <a:xfrm rot="5400000" flipH="1" flipV="1">
              <a:off x="1575594" y="5455444"/>
              <a:ext cx="323850" cy="7938"/>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sp>
          <p:nvSpPr>
            <p:cNvPr id="249" name="Rounded Rectangle 248"/>
            <p:cNvSpPr>
              <a:spLocks noChangeArrowheads="1"/>
            </p:cNvSpPr>
            <p:nvPr/>
          </p:nvSpPr>
          <p:spPr bwMode="auto">
            <a:xfrm>
              <a:off x="2264725" y="5633588"/>
              <a:ext cx="677593" cy="692682"/>
            </a:xfrm>
            <a:prstGeom prst="roundRect">
              <a:avLst>
                <a:gd name="adj" fmla="val 16667"/>
              </a:avLst>
            </a:prstGeom>
            <a:solidFill>
              <a:sysClr val="window" lastClr="FFFFFF">
                <a:lumMod val="85000"/>
              </a:sysClr>
            </a:solidFill>
            <a:ln w="9525">
              <a:solidFill>
                <a:srgbClr val="4A7EBB"/>
              </a:solidFill>
              <a:round/>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50" name="Rectangle 249"/>
            <p:cNvSpPr>
              <a:spLocks noChangeArrowheads="1"/>
            </p:cNvSpPr>
            <p:nvPr/>
          </p:nvSpPr>
          <p:spPr bwMode="auto">
            <a:xfrm>
              <a:off x="2377657" y="5723267"/>
              <a:ext cx="451729" cy="182446"/>
            </a:xfrm>
            <a:prstGeom prst="rect">
              <a:avLst/>
            </a:prstGeom>
            <a:solidFill>
              <a:srgbClr val="C0504D"/>
            </a:solidFill>
            <a:ln w="9525">
              <a:solidFill>
                <a:srgbClr val="800000"/>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51" name="Rectangle 250"/>
            <p:cNvSpPr>
              <a:spLocks noChangeArrowheads="1"/>
            </p:cNvSpPr>
            <p:nvPr/>
          </p:nvSpPr>
          <p:spPr bwMode="auto">
            <a:xfrm>
              <a:off x="2374684" y="5979929"/>
              <a:ext cx="451729" cy="182448"/>
            </a:xfrm>
            <a:prstGeom prst="rect">
              <a:avLst/>
            </a:prstGeom>
            <a:solidFill>
              <a:srgbClr val="C0504D"/>
            </a:solidFill>
            <a:ln w="9525">
              <a:solidFill>
                <a:srgbClr val="800000"/>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52" name="Rounded Rectangle 251"/>
            <p:cNvSpPr>
              <a:spLocks noChangeArrowheads="1"/>
            </p:cNvSpPr>
            <p:nvPr/>
          </p:nvSpPr>
          <p:spPr bwMode="auto">
            <a:xfrm>
              <a:off x="3191958" y="5630497"/>
              <a:ext cx="680564" cy="692682"/>
            </a:xfrm>
            <a:prstGeom prst="roundRect">
              <a:avLst>
                <a:gd name="adj" fmla="val 16667"/>
              </a:avLst>
            </a:prstGeom>
            <a:solidFill>
              <a:sysClr val="window" lastClr="FFFFFF">
                <a:lumMod val="85000"/>
              </a:sysClr>
            </a:solidFill>
            <a:ln w="9525">
              <a:solidFill>
                <a:srgbClr val="4A7EBB"/>
              </a:solidFill>
              <a:round/>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53" name="Rectangle 252"/>
            <p:cNvSpPr>
              <a:spLocks noChangeArrowheads="1"/>
            </p:cNvSpPr>
            <p:nvPr/>
          </p:nvSpPr>
          <p:spPr bwMode="auto">
            <a:xfrm>
              <a:off x="3307861" y="5720173"/>
              <a:ext cx="451729" cy="182448"/>
            </a:xfrm>
            <a:prstGeom prst="rect">
              <a:avLst/>
            </a:prstGeom>
            <a:solidFill>
              <a:srgbClr val="C0504D"/>
            </a:solidFill>
            <a:ln w="9525">
              <a:solidFill>
                <a:srgbClr val="800000"/>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54" name="Rectangle 253"/>
            <p:cNvSpPr>
              <a:spLocks noChangeArrowheads="1"/>
            </p:cNvSpPr>
            <p:nvPr/>
          </p:nvSpPr>
          <p:spPr bwMode="auto">
            <a:xfrm>
              <a:off x="3304890" y="5976838"/>
              <a:ext cx="451729" cy="182446"/>
            </a:xfrm>
            <a:prstGeom prst="rect">
              <a:avLst/>
            </a:prstGeom>
            <a:solidFill>
              <a:srgbClr val="C0504D"/>
            </a:solidFill>
            <a:ln w="9525">
              <a:solidFill>
                <a:srgbClr val="800000"/>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55" name="Rounded Rectangle 254"/>
            <p:cNvSpPr>
              <a:spLocks noChangeArrowheads="1"/>
            </p:cNvSpPr>
            <p:nvPr/>
          </p:nvSpPr>
          <p:spPr bwMode="auto">
            <a:xfrm>
              <a:off x="3970595" y="5636681"/>
              <a:ext cx="683537" cy="692682"/>
            </a:xfrm>
            <a:prstGeom prst="roundRect">
              <a:avLst>
                <a:gd name="adj" fmla="val 16667"/>
              </a:avLst>
            </a:prstGeom>
            <a:solidFill>
              <a:sysClr val="window" lastClr="FFFFFF">
                <a:lumMod val="85000"/>
              </a:sysClr>
            </a:solidFill>
            <a:ln w="9525">
              <a:solidFill>
                <a:srgbClr val="4A7EBB"/>
              </a:solidFill>
              <a:round/>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56" name="Rectangle 255"/>
            <p:cNvSpPr>
              <a:spLocks noChangeArrowheads="1"/>
            </p:cNvSpPr>
            <p:nvPr/>
          </p:nvSpPr>
          <p:spPr bwMode="auto">
            <a:xfrm>
              <a:off x="4086499" y="5726358"/>
              <a:ext cx="451729" cy="182448"/>
            </a:xfrm>
            <a:prstGeom prst="rect">
              <a:avLst/>
            </a:prstGeom>
            <a:solidFill>
              <a:srgbClr val="C0504D"/>
            </a:solidFill>
            <a:ln w="9525">
              <a:solidFill>
                <a:srgbClr val="800000"/>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57" name="Rectangle 256"/>
            <p:cNvSpPr>
              <a:spLocks noChangeArrowheads="1"/>
            </p:cNvSpPr>
            <p:nvPr/>
          </p:nvSpPr>
          <p:spPr bwMode="auto">
            <a:xfrm>
              <a:off x="4083528" y="5983022"/>
              <a:ext cx="451729" cy="182446"/>
            </a:xfrm>
            <a:prstGeom prst="rect">
              <a:avLst/>
            </a:prstGeom>
            <a:solidFill>
              <a:srgbClr val="C0504D"/>
            </a:solidFill>
            <a:ln w="9525">
              <a:solidFill>
                <a:srgbClr val="800000"/>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58" name="Rounded Rectangle 257"/>
            <p:cNvSpPr>
              <a:spLocks noChangeArrowheads="1"/>
            </p:cNvSpPr>
            <p:nvPr/>
          </p:nvSpPr>
          <p:spPr bwMode="auto">
            <a:xfrm>
              <a:off x="4900799" y="5633588"/>
              <a:ext cx="683537" cy="692682"/>
            </a:xfrm>
            <a:prstGeom prst="roundRect">
              <a:avLst>
                <a:gd name="adj" fmla="val 16667"/>
              </a:avLst>
            </a:prstGeom>
            <a:solidFill>
              <a:sysClr val="window" lastClr="FFFFFF">
                <a:lumMod val="85000"/>
              </a:sysClr>
            </a:solidFill>
            <a:ln w="9525">
              <a:solidFill>
                <a:srgbClr val="4A7EBB"/>
              </a:solidFill>
              <a:round/>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59" name="Rectangle 258"/>
            <p:cNvSpPr>
              <a:spLocks noChangeArrowheads="1"/>
            </p:cNvSpPr>
            <p:nvPr/>
          </p:nvSpPr>
          <p:spPr bwMode="auto">
            <a:xfrm>
              <a:off x="5016704" y="5723267"/>
              <a:ext cx="451729" cy="182446"/>
            </a:xfrm>
            <a:prstGeom prst="rect">
              <a:avLst/>
            </a:prstGeom>
            <a:solidFill>
              <a:srgbClr val="C0504D"/>
            </a:solidFill>
            <a:ln w="9525">
              <a:solidFill>
                <a:srgbClr val="800000"/>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60" name="Rectangle 259"/>
            <p:cNvSpPr>
              <a:spLocks noChangeArrowheads="1"/>
            </p:cNvSpPr>
            <p:nvPr/>
          </p:nvSpPr>
          <p:spPr bwMode="auto">
            <a:xfrm>
              <a:off x="5013731" y="5979929"/>
              <a:ext cx="451729" cy="182448"/>
            </a:xfrm>
            <a:prstGeom prst="rect">
              <a:avLst/>
            </a:prstGeom>
            <a:solidFill>
              <a:srgbClr val="C0504D"/>
            </a:solidFill>
            <a:ln w="9525">
              <a:solidFill>
                <a:srgbClr val="800000"/>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61" name="Rounded Rectangle 260"/>
            <p:cNvSpPr>
              <a:spLocks noChangeArrowheads="1"/>
            </p:cNvSpPr>
            <p:nvPr/>
          </p:nvSpPr>
          <p:spPr bwMode="auto">
            <a:xfrm>
              <a:off x="5685380" y="5615034"/>
              <a:ext cx="680566" cy="695775"/>
            </a:xfrm>
            <a:prstGeom prst="roundRect">
              <a:avLst>
                <a:gd name="adj" fmla="val 16667"/>
              </a:avLst>
            </a:prstGeom>
            <a:solidFill>
              <a:sysClr val="window" lastClr="FFFFFF">
                <a:lumMod val="85000"/>
              </a:sysClr>
            </a:solidFill>
            <a:ln w="9525">
              <a:solidFill>
                <a:srgbClr val="4A7EBB"/>
              </a:solidFill>
              <a:round/>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62" name="Rectangle 261"/>
            <p:cNvSpPr>
              <a:spLocks noChangeArrowheads="1"/>
            </p:cNvSpPr>
            <p:nvPr/>
          </p:nvSpPr>
          <p:spPr bwMode="auto">
            <a:xfrm>
              <a:off x="5798313" y="5707804"/>
              <a:ext cx="454702" cy="182448"/>
            </a:xfrm>
            <a:prstGeom prst="rect">
              <a:avLst/>
            </a:prstGeom>
            <a:solidFill>
              <a:srgbClr val="C0504D"/>
            </a:solidFill>
            <a:ln w="9525">
              <a:solidFill>
                <a:srgbClr val="800000"/>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63" name="Rectangle 262"/>
            <p:cNvSpPr>
              <a:spLocks noChangeArrowheads="1"/>
            </p:cNvSpPr>
            <p:nvPr/>
          </p:nvSpPr>
          <p:spPr bwMode="auto">
            <a:xfrm>
              <a:off x="5795342" y="5964468"/>
              <a:ext cx="454700" cy="179355"/>
            </a:xfrm>
            <a:prstGeom prst="rect">
              <a:avLst/>
            </a:prstGeom>
            <a:solidFill>
              <a:srgbClr val="C0504D"/>
            </a:solidFill>
            <a:ln w="9525">
              <a:solidFill>
                <a:srgbClr val="800000"/>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64" name="Rounded Rectangle 263"/>
            <p:cNvSpPr>
              <a:spLocks noChangeArrowheads="1"/>
            </p:cNvSpPr>
            <p:nvPr/>
          </p:nvSpPr>
          <p:spPr bwMode="auto">
            <a:xfrm>
              <a:off x="6615586" y="5611943"/>
              <a:ext cx="680564" cy="695773"/>
            </a:xfrm>
            <a:prstGeom prst="roundRect">
              <a:avLst>
                <a:gd name="adj" fmla="val 16667"/>
              </a:avLst>
            </a:prstGeom>
            <a:solidFill>
              <a:sysClr val="window" lastClr="FFFFFF">
                <a:lumMod val="85000"/>
              </a:sysClr>
            </a:solidFill>
            <a:ln w="9525">
              <a:solidFill>
                <a:srgbClr val="4A7EBB"/>
              </a:solidFill>
              <a:round/>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65" name="Rectangle 264"/>
            <p:cNvSpPr>
              <a:spLocks noChangeArrowheads="1"/>
            </p:cNvSpPr>
            <p:nvPr/>
          </p:nvSpPr>
          <p:spPr bwMode="auto">
            <a:xfrm>
              <a:off x="6728518" y="5704713"/>
              <a:ext cx="454700" cy="182446"/>
            </a:xfrm>
            <a:prstGeom prst="rect">
              <a:avLst/>
            </a:prstGeom>
            <a:solidFill>
              <a:srgbClr val="C0504D"/>
            </a:solidFill>
            <a:ln w="9525">
              <a:solidFill>
                <a:srgbClr val="800000"/>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66" name="Rectangle 265"/>
            <p:cNvSpPr>
              <a:spLocks noChangeArrowheads="1"/>
            </p:cNvSpPr>
            <p:nvPr/>
          </p:nvSpPr>
          <p:spPr bwMode="auto">
            <a:xfrm>
              <a:off x="6725545" y="5961375"/>
              <a:ext cx="451729" cy="179355"/>
            </a:xfrm>
            <a:prstGeom prst="rect">
              <a:avLst/>
            </a:prstGeom>
            <a:solidFill>
              <a:srgbClr val="C0504D"/>
            </a:solidFill>
            <a:ln w="9525">
              <a:solidFill>
                <a:srgbClr val="800000"/>
              </a:solidFill>
              <a:miter lim="800000"/>
              <a:headEnd/>
              <a:tailEnd/>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267" name="Straight Connector 212"/>
            <p:cNvCxnSpPr>
              <a:cxnSpLocks noChangeShapeType="1"/>
            </p:cNvCxnSpPr>
            <p:nvPr/>
          </p:nvCxnSpPr>
          <p:spPr bwMode="auto">
            <a:xfrm rot="5400000" flipH="1" flipV="1">
              <a:off x="2405063" y="5461000"/>
              <a:ext cx="322262" cy="7938"/>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268" name="Straight Connector 213"/>
            <p:cNvCxnSpPr>
              <a:cxnSpLocks noChangeShapeType="1"/>
              <a:stCxn id="252" idx="0"/>
              <a:endCxn id="196" idx="2"/>
            </p:cNvCxnSpPr>
            <p:nvPr/>
          </p:nvCxnSpPr>
          <p:spPr bwMode="auto">
            <a:xfrm rot="5400000" flipH="1" flipV="1">
              <a:off x="3378201" y="5462587"/>
              <a:ext cx="322262" cy="11113"/>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269" name="Straight Connector 216"/>
            <p:cNvCxnSpPr>
              <a:cxnSpLocks noChangeShapeType="1"/>
              <a:stCxn id="255" idx="0"/>
              <a:endCxn id="197" idx="2"/>
            </p:cNvCxnSpPr>
            <p:nvPr/>
          </p:nvCxnSpPr>
          <p:spPr bwMode="auto">
            <a:xfrm rot="16200000" flipV="1">
              <a:off x="4111626" y="5434012"/>
              <a:ext cx="328612" cy="74613"/>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270" name="Straight Connector 220"/>
            <p:cNvCxnSpPr>
              <a:cxnSpLocks noChangeShapeType="1"/>
              <a:stCxn id="258" idx="0"/>
              <a:endCxn id="198" idx="2"/>
            </p:cNvCxnSpPr>
            <p:nvPr/>
          </p:nvCxnSpPr>
          <p:spPr bwMode="auto">
            <a:xfrm rot="16200000" flipV="1">
              <a:off x="5050631" y="5441157"/>
              <a:ext cx="325437" cy="57150"/>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271" name="Straight Connector 223"/>
            <p:cNvCxnSpPr>
              <a:cxnSpLocks noChangeShapeType="1"/>
              <a:stCxn id="261" idx="0"/>
              <a:endCxn id="224" idx="2"/>
            </p:cNvCxnSpPr>
            <p:nvPr/>
          </p:nvCxnSpPr>
          <p:spPr bwMode="auto">
            <a:xfrm rot="16200000" flipV="1">
              <a:off x="5860257" y="5450681"/>
              <a:ext cx="309562" cy="22225"/>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cxnSp>
          <p:nvCxnSpPr>
            <p:cNvPr id="272" name="Straight Connector 226"/>
            <p:cNvCxnSpPr>
              <a:cxnSpLocks noChangeShapeType="1"/>
              <a:stCxn id="264" idx="0"/>
              <a:endCxn id="225" idx="2"/>
            </p:cNvCxnSpPr>
            <p:nvPr/>
          </p:nvCxnSpPr>
          <p:spPr bwMode="auto">
            <a:xfrm rot="16200000" flipV="1">
              <a:off x="6800056" y="5457032"/>
              <a:ext cx="306387" cy="6350"/>
            </a:xfrm>
            <a:prstGeom prst="line">
              <a:avLst/>
            </a:prstGeom>
            <a:noFill/>
            <a:ln w="25400">
              <a:solidFill>
                <a:srgbClr val="4F81BD"/>
              </a:solidFill>
              <a:round/>
              <a:headEnd/>
              <a:tailEnd/>
            </a:ln>
            <a:extLst>
              <a:ext uri="{909E8E84-426E-40dd-AFC4-6F175D3DCCD1}">
                <a14:hiddenFill xmlns:a14="http://schemas.microsoft.com/office/drawing/2010/main">
                  <a:noFill/>
                </a14:hiddenFill>
              </a:ext>
            </a:extLst>
          </p:spPr>
        </p:cxnSp>
      </p:grpSp>
      <p:sp>
        <p:nvSpPr>
          <p:cNvPr id="273" name="Cloud 272"/>
          <p:cNvSpPr/>
          <p:nvPr/>
        </p:nvSpPr>
        <p:spPr>
          <a:xfrm rot="183183">
            <a:off x="5885734" y="3306967"/>
            <a:ext cx="2482853" cy="1533611"/>
          </a:xfrm>
          <a:prstGeom prst="cloud">
            <a:avLst/>
          </a:prstGeom>
          <a:solidFill>
            <a:srgbClr val="C0504D">
              <a:lumMod val="60000"/>
              <a:lumOff val="40000"/>
            </a:srgbClr>
          </a:soli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274" name="Footer Placeholder 273"/>
          <p:cNvSpPr>
            <a:spLocks noGrp="1"/>
          </p:cNvSpPr>
          <p:nvPr>
            <p:ph type="ftr" sz="quarter" idx="11"/>
          </p:nvPr>
        </p:nvSpPr>
        <p:spPr/>
        <p:txBody>
          <a:bodyPr/>
          <a:lstStyle/>
          <a:p>
            <a:r>
              <a:rPr lang="en-US" smtClean="0"/>
              <a:t>Université catholique de Louvain</a:t>
            </a:r>
            <a:endParaRPr lang="en-GB" dirty="0"/>
          </a:p>
        </p:txBody>
      </p:sp>
      <p:sp>
        <p:nvSpPr>
          <p:cNvPr id="275" name="Slide Number Placeholder 274"/>
          <p:cNvSpPr>
            <a:spLocks noGrp="1"/>
          </p:cNvSpPr>
          <p:nvPr>
            <p:ph type="sldNum" sz="quarter" idx="10"/>
          </p:nvPr>
        </p:nvSpPr>
        <p:spPr/>
        <p:txBody>
          <a:bodyPr/>
          <a:lstStyle/>
          <a:p>
            <a:fld id="{103F590D-1EE3-4679-BAB2-47D8C4772F51}" type="slidenum">
              <a:rPr lang="en-GB" smtClean="0"/>
              <a:pPr/>
              <a:t>5</a:t>
            </a:fld>
            <a:endParaRPr lang="en-GB"/>
          </a:p>
        </p:txBody>
      </p:sp>
    </p:spTree>
    <p:custDataLst>
      <p:tags r:id="rId1"/>
    </p:custDataLst>
    <p:extLst>
      <p:ext uri="{BB962C8B-B14F-4D97-AF65-F5344CB8AC3E}">
        <p14:creationId xmlns:p14="http://schemas.microsoft.com/office/powerpoint/2010/main" val="1827581275"/>
      </p:ext>
    </p:extLst>
  </p:cSld>
  <p:clrMapOvr>
    <a:masterClrMapping/>
  </p:clrMapOvr>
  <mc:AlternateContent xmlns:mc="http://schemas.openxmlformats.org/markup-compatibility/2006" xmlns:p14="http://schemas.microsoft.com/office/powerpoint/2010/main">
    <mc:Choice Requires="p14">
      <p:transition spd="slow" p14:dur="2000" advTm="74854"/>
    </mc:Choice>
    <mc:Fallback xmlns="">
      <p:transition xmlns:p14="http://schemas.microsoft.com/office/powerpoint/2010/main" spd="slow" advTm="7485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Examples</a:t>
            </a:r>
            <a:endParaRPr lang="en-US" dirty="0"/>
          </a:p>
        </p:txBody>
      </p:sp>
      <p:sp>
        <p:nvSpPr>
          <p:cNvPr id="56322" name="Rectangle 2"/>
          <p:cNvSpPr>
            <a:spLocks/>
          </p:cNvSpPr>
          <p:nvPr/>
        </p:nvSpPr>
        <p:spPr bwMode="auto">
          <a:xfrm>
            <a:off x="563563" y="1346200"/>
            <a:ext cx="722312" cy="276225"/>
          </a:xfrm>
          <a:prstGeom prst="rect">
            <a:avLst/>
          </a:prstGeom>
          <a:noFill/>
          <a:ln w="12700">
            <a:noFill/>
            <a:miter lim="800000"/>
            <a:headEnd/>
            <a:tailEnd/>
          </a:ln>
        </p:spPr>
        <p:txBody>
          <a:bodyPr wrap="none" lIns="0" tIns="0" rIns="0" bIns="0" anchor="ctr">
            <a:prstTxWarp prst="textNoShape">
              <a:avLst/>
            </a:prstTxWarp>
            <a:spAutoFit/>
          </a:bodyPr>
          <a:lstStyle/>
          <a:p>
            <a:r>
              <a:rPr lang="en-US">
                <a:latin typeface="Calibri" charset="0"/>
              </a:rPr>
              <a:t>Routing</a:t>
            </a:r>
          </a:p>
        </p:txBody>
      </p:sp>
      <p:sp>
        <p:nvSpPr>
          <p:cNvPr id="56323" name="Rectangle 3"/>
          <p:cNvSpPr>
            <a:spLocks/>
          </p:cNvSpPr>
          <p:nvPr/>
        </p:nvSpPr>
        <p:spPr bwMode="auto">
          <a:xfrm>
            <a:off x="685800" y="2546350"/>
            <a:ext cx="660400" cy="320675"/>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a:t>
            </a:r>
          </a:p>
        </p:txBody>
      </p:sp>
      <p:grpSp>
        <p:nvGrpSpPr>
          <p:cNvPr id="2" name="Group 4"/>
          <p:cNvGrpSpPr>
            <a:grpSpLocks/>
          </p:cNvGrpSpPr>
          <p:nvPr/>
        </p:nvGrpSpPr>
        <p:grpSpPr bwMode="auto">
          <a:xfrm>
            <a:off x="687388" y="1878013"/>
            <a:ext cx="7483475" cy="571500"/>
            <a:chOff x="0" y="0"/>
            <a:chExt cx="6704" cy="512"/>
          </a:xfrm>
        </p:grpSpPr>
        <p:sp>
          <p:nvSpPr>
            <p:cNvPr id="56371" name="Rectangle 5"/>
            <p:cNvSpPr>
              <a:spLocks/>
            </p:cNvSpPr>
            <p:nvPr/>
          </p:nvSpPr>
          <p:spPr bwMode="auto">
            <a:xfrm>
              <a:off x="0" y="15"/>
              <a:ext cx="592" cy="480"/>
            </a:xfrm>
            <a:prstGeom prst="rect">
              <a:avLst/>
            </a:prstGeom>
            <a:solidFill>
              <a:srgbClr val="BBE0E3"/>
            </a:solidFill>
            <a:ln w="12700">
              <a:solidFill>
                <a:schemeClr val="tx1"/>
              </a:solidFill>
              <a:miter lim="800000"/>
              <a:headEnd/>
              <a:tailEnd/>
            </a:ln>
          </p:spPr>
          <p:txBody>
            <a:bodyPr lIns="0" tIns="0" rIns="0" bIns="0">
              <a:prstTxWarp prst="textNoShape">
                <a:avLst/>
              </a:prstTxWarp>
            </a:bodyPr>
            <a:lstStyle/>
            <a:p>
              <a:endParaRPr lang="en-US">
                <a:latin typeface="Calibri" charset="0"/>
              </a:endParaRPr>
            </a:p>
          </p:txBody>
        </p:sp>
        <p:sp>
          <p:nvSpPr>
            <p:cNvPr id="56372" name="Rectangle 6"/>
            <p:cNvSpPr>
              <a:spLocks/>
            </p:cNvSpPr>
            <p:nvPr/>
          </p:nvSpPr>
          <p:spPr bwMode="auto">
            <a:xfrm>
              <a:off x="3" y="0"/>
              <a:ext cx="589" cy="51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Switch</a:t>
              </a:r>
            </a:p>
            <a:p>
              <a:r>
                <a:rPr lang="en-US" sz="1700">
                  <a:latin typeface="Calibri" charset="0"/>
                </a:rPr>
                <a:t>Port</a:t>
              </a:r>
            </a:p>
          </p:txBody>
        </p:sp>
        <p:sp>
          <p:nvSpPr>
            <p:cNvPr id="56373" name="Rectangle 7"/>
            <p:cNvSpPr>
              <a:spLocks/>
            </p:cNvSpPr>
            <p:nvPr/>
          </p:nvSpPr>
          <p:spPr bwMode="auto">
            <a:xfrm>
              <a:off x="592" y="15"/>
              <a:ext cx="593" cy="480"/>
            </a:xfrm>
            <a:prstGeom prst="rect">
              <a:avLst/>
            </a:prstGeom>
            <a:solidFill>
              <a:srgbClr val="BBE0E3"/>
            </a:solidFill>
            <a:ln w="12700">
              <a:solidFill>
                <a:schemeClr val="tx1"/>
              </a:solidFill>
              <a:miter lim="800000"/>
              <a:headEnd/>
              <a:tailEnd/>
            </a:ln>
          </p:spPr>
          <p:txBody>
            <a:bodyPr lIns="0" tIns="0" rIns="0" bIns="0">
              <a:prstTxWarp prst="textNoShape">
                <a:avLst/>
              </a:prstTxWarp>
            </a:bodyPr>
            <a:lstStyle/>
            <a:p>
              <a:endParaRPr lang="en-US">
                <a:latin typeface="Calibri" charset="0"/>
              </a:endParaRPr>
            </a:p>
          </p:txBody>
        </p:sp>
        <p:sp>
          <p:nvSpPr>
            <p:cNvPr id="56374" name="Rectangle 8"/>
            <p:cNvSpPr>
              <a:spLocks/>
            </p:cNvSpPr>
            <p:nvPr/>
          </p:nvSpPr>
          <p:spPr bwMode="auto">
            <a:xfrm>
              <a:off x="588" y="0"/>
              <a:ext cx="589" cy="51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MAC</a:t>
              </a:r>
            </a:p>
            <a:p>
              <a:r>
                <a:rPr lang="en-US" sz="1700">
                  <a:latin typeface="Calibri" charset="0"/>
                </a:rPr>
                <a:t>src</a:t>
              </a:r>
            </a:p>
          </p:txBody>
        </p:sp>
        <p:sp>
          <p:nvSpPr>
            <p:cNvPr id="56375" name="Rectangle 9"/>
            <p:cNvSpPr>
              <a:spLocks/>
            </p:cNvSpPr>
            <p:nvPr/>
          </p:nvSpPr>
          <p:spPr bwMode="auto">
            <a:xfrm>
              <a:off x="1185" y="15"/>
              <a:ext cx="593" cy="480"/>
            </a:xfrm>
            <a:prstGeom prst="rect">
              <a:avLst/>
            </a:prstGeom>
            <a:solidFill>
              <a:srgbClr val="BBE0E3"/>
            </a:solidFill>
            <a:ln w="12700">
              <a:solidFill>
                <a:schemeClr val="tx1"/>
              </a:solidFill>
              <a:miter lim="800000"/>
              <a:headEnd/>
              <a:tailEnd/>
            </a:ln>
          </p:spPr>
          <p:txBody>
            <a:bodyPr lIns="0" tIns="0" rIns="0" bIns="0">
              <a:prstTxWarp prst="textNoShape">
                <a:avLst/>
              </a:prstTxWarp>
            </a:bodyPr>
            <a:lstStyle/>
            <a:p>
              <a:endParaRPr lang="en-US">
                <a:latin typeface="Calibri" charset="0"/>
              </a:endParaRPr>
            </a:p>
          </p:txBody>
        </p:sp>
        <p:sp>
          <p:nvSpPr>
            <p:cNvPr id="56376" name="Rectangle 10"/>
            <p:cNvSpPr>
              <a:spLocks/>
            </p:cNvSpPr>
            <p:nvPr/>
          </p:nvSpPr>
          <p:spPr bwMode="auto">
            <a:xfrm>
              <a:off x="1212" y="0"/>
              <a:ext cx="567" cy="51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MAC</a:t>
              </a:r>
            </a:p>
            <a:p>
              <a:r>
                <a:rPr lang="en-US" sz="1700">
                  <a:latin typeface="Calibri" charset="0"/>
                </a:rPr>
                <a:t>dst</a:t>
              </a:r>
            </a:p>
          </p:txBody>
        </p:sp>
        <p:sp>
          <p:nvSpPr>
            <p:cNvPr id="56377" name="Rectangle 11"/>
            <p:cNvSpPr>
              <a:spLocks/>
            </p:cNvSpPr>
            <p:nvPr/>
          </p:nvSpPr>
          <p:spPr bwMode="auto">
            <a:xfrm>
              <a:off x="1785" y="15"/>
              <a:ext cx="593" cy="480"/>
            </a:xfrm>
            <a:prstGeom prst="rect">
              <a:avLst/>
            </a:prstGeom>
            <a:solidFill>
              <a:srgbClr val="BBE0E3"/>
            </a:solidFill>
            <a:ln w="12700">
              <a:solidFill>
                <a:schemeClr val="tx1"/>
              </a:solidFill>
              <a:miter lim="800000"/>
              <a:headEnd/>
              <a:tailEnd/>
            </a:ln>
          </p:spPr>
          <p:txBody>
            <a:bodyPr lIns="0" tIns="0" rIns="0" bIns="0">
              <a:prstTxWarp prst="textNoShape">
                <a:avLst/>
              </a:prstTxWarp>
            </a:bodyPr>
            <a:lstStyle/>
            <a:p>
              <a:endParaRPr lang="en-US">
                <a:latin typeface="Calibri" charset="0"/>
              </a:endParaRPr>
            </a:p>
          </p:txBody>
        </p:sp>
        <p:sp>
          <p:nvSpPr>
            <p:cNvPr id="56378" name="Rectangle 12"/>
            <p:cNvSpPr>
              <a:spLocks/>
            </p:cNvSpPr>
            <p:nvPr/>
          </p:nvSpPr>
          <p:spPr bwMode="auto">
            <a:xfrm>
              <a:off x="1783" y="0"/>
              <a:ext cx="590" cy="51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Eth</a:t>
              </a:r>
            </a:p>
            <a:p>
              <a:r>
                <a:rPr lang="en-US" sz="1700">
                  <a:latin typeface="Calibri" charset="0"/>
                </a:rPr>
                <a:t>type</a:t>
              </a:r>
            </a:p>
          </p:txBody>
        </p:sp>
        <p:sp>
          <p:nvSpPr>
            <p:cNvPr id="56379" name="Rectangle 13"/>
            <p:cNvSpPr>
              <a:spLocks/>
            </p:cNvSpPr>
            <p:nvPr/>
          </p:nvSpPr>
          <p:spPr bwMode="auto">
            <a:xfrm>
              <a:off x="2378" y="15"/>
              <a:ext cx="593" cy="480"/>
            </a:xfrm>
            <a:prstGeom prst="rect">
              <a:avLst/>
            </a:prstGeom>
            <a:solidFill>
              <a:srgbClr val="BBE0E3"/>
            </a:solidFill>
            <a:ln w="12700">
              <a:solidFill>
                <a:schemeClr val="tx1"/>
              </a:solidFill>
              <a:miter lim="800000"/>
              <a:headEnd/>
              <a:tailEnd/>
            </a:ln>
          </p:spPr>
          <p:txBody>
            <a:bodyPr lIns="0" tIns="0" rIns="0" bIns="0">
              <a:prstTxWarp prst="textNoShape">
                <a:avLst/>
              </a:prstTxWarp>
            </a:bodyPr>
            <a:lstStyle/>
            <a:p>
              <a:endParaRPr lang="en-US">
                <a:latin typeface="Calibri" charset="0"/>
              </a:endParaRPr>
            </a:p>
          </p:txBody>
        </p:sp>
        <p:sp>
          <p:nvSpPr>
            <p:cNvPr id="56380" name="Rectangle 14"/>
            <p:cNvSpPr>
              <a:spLocks/>
            </p:cNvSpPr>
            <p:nvPr/>
          </p:nvSpPr>
          <p:spPr bwMode="auto">
            <a:xfrm>
              <a:off x="2380" y="0"/>
              <a:ext cx="590" cy="51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VLAN</a:t>
              </a:r>
            </a:p>
            <a:p>
              <a:r>
                <a:rPr lang="en-US" sz="1700">
                  <a:latin typeface="Calibri" charset="0"/>
                </a:rPr>
                <a:t>ID</a:t>
              </a:r>
            </a:p>
          </p:txBody>
        </p:sp>
        <p:sp>
          <p:nvSpPr>
            <p:cNvPr id="56381" name="Rectangle 15"/>
            <p:cNvSpPr>
              <a:spLocks/>
            </p:cNvSpPr>
            <p:nvPr/>
          </p:nvSpPr>
          <p:spPr bwMode="auto">
            <a:xfrm>
              <a:off x="2971" y="15"/>
              <a:ext cx="593" cy="480"/>
            </a:xfrm>
            <a:prstGeom prst="rect">
              <a:avLst/>
            </a:prstGeom>
            <a:solidFill>
              <a:srgbClr val="BBE0E3"/>
            </a:solidFill>
            <a:ln w="12700">
              <a:solidFill>
                <a:schemeClr val="tx1"/>
              </a:solidFill>
              <a:miter lim="800000"/>
              <a:headEnd/>
              <a:tailEnd/>
            </a:ln>
          </p:spPr>
          <p:txBody>
            <a:bodyPr lIns="0" tIns="0" rIns="0" bIns="0">
              <a:prstTxWarp prst="textNoShape">
                <a:avLst/>
              </a:prstTxWarp>
            </a:bodyPr>
            <a:lstStyle/>
            <a:p>
              <a:endParaRPr lang="en-US">
                <a:latin typeface="Calibri" charset="0"/>
              </a:endParaRPr>
            </a:p>
          </p:txBody>
        </p:sp>
        <p:sp>
          <p:nvSpPr>
            <p:cNvPr id="56382" name="Rectangle 16"/>
            <p:cNvSpPr>
              <a:spLocks/>
            </p:cNvSpPr>
            <p:nvPr/>
          </p:nvSpPr>
          <p:spPr bwMode="auto">
            <a:xfrm>
              <a:off x="2977" y="0"/>
              <a:ext cx="589" cy="51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IP</a:t>
              </a:r>
            </a:p>
            <a:p>
              <a:r>
                <a:rPr lang="en-US" sz="1700">
                  <a:latin typeface="Calibri" charset="0"/>
                </a:rPr>
                <a:t>Src</a:t>
              </a:r>
            </a:p>
          </p:txBody>
        </p:sp>
        <p:sp>
          <p:nvSpPr>
            <p:cNvPr id="56383" name="Rectangle 17"/>
            <p:cNvSpPr>
              <a:spLocks/>
            </p:cNvSpPr>
            <p:nvPr/>
          </p:nvSpPr>
          <p:spPr bwMode="auto">
            <a:xfrm>
              <a:off x="3571" y="15"/>
              <a:ext cx="593" cy="480"/>
            </a:xfrm>
            <a:prstGeom prst="rect">
              <a:avLst/>
            </a:prstGeom>
            <a:solidFill>
              <a:srgbClr val="BBE0E3"/>
            </a:solidFill>
            <a:ln w="12700">
              <a:solidFill>
                <a:schemeClr val="tx1"/>
              </a:solidFill>
              <a:miter lim="800000"/>
              <a:headEnd/>
              <a:tailEnd/>
            </a:ln>
          </p:spPr>
          <p:txBody>
            <a:bodyPr lIns="0" tIns="0" rIns="0" bIns="0">
              <a:prstTxWarp prst="textNoShape">
                <a:avLst/>
              </a:prstTxWarp>
            </a:bodyPr>
            <a:lstStyle/>
            <a:p>
              <a:endParaRPr lang="en-US">
                <a:latin typeface="Calibri" charset="0"/>
              </a:endParaRPr>
            </a:p>
          </p:txBody>
        </p:sp>
        <p:sp>
          <p:nvSpPr>
            <p:cNvPr id="56384" name="Rectangle 18"/>
            <p:cNvSpPr>
              <a:spLocks/>
            </p:cNvSpPr>
            <p:nvPr/>
          </p:nvSpPr>
          <p:spPr bwMode="auto">
            <a:xfrm>
              <a:off x="3567" y="0"/>
              <a:ext cx="597" cy="51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IP</a:t>
              </a:r>
            </a:p>
            <a:p>
              <a:r>
                <a:rPr lang="en-US" sz="1700">
                  <a:latin typeface="Calibri" charset="0"/>
                </a:rPr>
                <a:t>Dst</a:t>
              </a:r>
            </a:p>
          </p:txBody>
        </p:sp>
        <p:sp>
          <p:nvSpPr>
            <p:cNvPr id="56385" name="Rectangle 19"/>
            <p:cNvSpPr>
              <a:spLocks/>
            </p:cNvSpPr>
            <p:nvPr/>
          </p:nvSpPr>
          <p:spPr bwMode="auto">
            <a:xfrm>
              <a:off x="4164" y="15"/>
              <a:ext cx="592" cy="480"/>
            </a:xfrm>
            <a:prstGeom prst="rect">
              <a:avLst/>
            </a:prstGeom>
            <a:solidFill>
              <a:srgbClr val="BBE0E3"/>
            </a:solidFill>
            <a:ln w="12700">
              <a:solidFill>
                <a:schemeClr val="tx1"/>
              </a:solidFill>
              <a:miter lim="800000"/>
              <a:headEnd/>
              <a:tailEnd/>
            </a:ln>
          </p:spPr>
          <p:txBody>
            <a:bodyPr lIns="0" tIns="0" rIns="0" bIns="0">
              <a:prstTxWarp prst="textNoShape">
                <a:avLst/>
              </a:prstTxWarp>
            </a:bodyPr>
            <a:lstStyle/>
            <a:p>
              <a:endParaRPr lang="en-US">
                <a:latin typeface="Calibri" charset="0"/>
              </a:endParaRPr>
            </a:p>
          </p:txBody>
        </p:sp>
        <p:sp>
          <p:nvSpPr>
            <p:cNvPr id="56386" name="Rectangle 20"/>
            <p:cNvSpPr>
              <a:spLocks/>
            </p:cNvSpPr>
            <p:nvPr/>
          </p:nvSpPr>
          <p:spPr bwMode="auto">
            <a:xfrm>
              <a:off x="4165" y="0"/>
              <a:ext cx="583" cy="51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IP</a:t>
              </a:r>
            </a:p>
            <a:p>
              <a:r>
                <a:rPr lang="en-US" sz="1700">
                  <a:latin typeface="Calibri" charset="0"/>
                </a:rPr>
                <a:t>Prot</a:t>
              </a:r>
            </a:p>
          </p:txBody>
        </p:sp>
        <p:sp>
          <p:nvSpPr>
            <p:cNvPr id="56387" name="Rectangle 21"/>
            <p:cNvSpPr>
              <a:spLocks/>
            </p:cNvSpPr>
            <p:nvPr/>
          </p:nvSpPr>
          <p:spPr bwMode="auto">
            <a:xfrm>
              <a:off x="4756" y="15"/>
              <a:ext cx="593" cy="480"/>
            </a:xfrm>
            <a:prstGeom prst="rect">
              <a:avLst/>
            </a:prstGeom>
            <a:solidFill>
              <a:srgbClr val="BBE0E3"/>
            </a:solidFill>
            <a:ln w="12700">
              <a:solidFill>
                <a:schemeClr val="tx1"/>
              </a:solidFill>
              <a:miter lim="800000"/>
              <a:headEnd/>
              <a:tailEnd/>
            </a:ln>
          </p:spPr>
          <p:txBody>
            <a:bodyPr lIns="0" tIns="0" rIns="0" bIns="0">
              <a:prstTxWarp prst="textNoShape">
                <a:avLst/>
              </a:prstTxWarp>
            </a:bodyPr>
            <a:lstStyle/>
            <a:p>
              <a:endParaRPr lang="en-US">
                <a:latin typeface="Calibri" charset="0"/>
              </a:endParaRPr>
            </a:p>
          </p:txBody>
        </p:sp>
        <p:sp>
          <p:nvSpPr>
            <p:cNvPr id="56388" name="Rectangle 22"/>
            <p:cNvSpPr>
              <a:spLocks/>
            </p:cNvSpPr>
            <p:nvPr/>
          </p:nvSpPr>
          <p:spPr bwMode="auto">
            <a:xfrm>
              <a:off x="4760" y="0"/>
              <a:ext cx="596" cy="51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TCP</a:t>
              </a:r>
            </a:p>
            <a:p>
              <a:r>
                <a:rPr lang="en-US" sz="1700">
                  <a:latin typeface="Calibri" charset="0"/>
                </a:rPr>
                <a:t>sport</a:t>
              </a:r>
            </a:p>
          </p:txBody>
        </p:sp>
        <p:sp>
          <p:nvSpPr>
            <p:cNvPr id="56389" name="Rectangle 23"/>
            <p:cNvSpPr>
              <a:spLocks/>
            </p:cNvSpPr>
            <p:nvPr/>
          </p:nvSpPr>
          <p:spPr bwMode="auto">
            <a:xfrm>
              <a:off x="5356" y="15"/>
              <a:ext cx="593" cy="480"/>
            </a:xfrm>
            <a:prstGeom prst="rect">
              <a:avLst/>
            </a:prstGeom>
            <a:solidFill>
              <a:srgbClr val="BBE0E3"/>
            </a:solidFill>
            <a:ln w="12700">
              <a:solidFill>
                <a:schemeClr val="tx1"/>
              </a:solidFill>
              <a:miter lim="800000"/>
              <a:headEnd/>
              <a:tailEnd/>
            </a:ln>
          </p:spPr>
          <p:txBody>
            <a:bodyPr lIns="0" tIns="0" rIns="0" bIns="0">
              <a:prstTxWarp prst="textNoShape">
                <a:avLst/>
              </a:prstTxWarp>
            </a:bodyPr>
            <a:lstStyle/>
            <a:p>
              <a:endParaRPr lang="en-US">
                <a:latin typeface="Calibri" charset="0"/>
              </a:endParaRPr>
            </a:p>
          </p:txBody>
        </p:sp>
        <p:sp>
          <p:nvSpPr>
            <p:cNvPr id="56390" name="Rectangle 24"/>
            <p:cNvSpPr>
              <a:spLocks/>
            </p:cNvSpPr>
            <p:nvPr/>
          </p:nvSpPr>
          <p:spPr bwMode="auto">
            <a:xfrm>
              <a:off x="5351" y="0"/>
              <a:ext cx="597" cy="51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TCP</a:t>
              </a:r>
            </a:p>
            <a:p>
              <a:r>
                <a:rPr lang="en-US" sz="1700">
                  <a:latin typeface="Calibri" charset="0"/>
                </a:rPr>
                <a:t>dport</a:t>
              </a:r>
            </a:p>
          </p:txBody>
        </p:sp>
        <p:sp>
          <p:nvSpPr>
            <p:cNvPr id="56391" name="Rectangle 25"/>
            <p:cNvSpPr>
              <a:spLocks/>
            </p:cNvSpPr>
            <p:nvPr/>
          </p:nvSpPr>
          <p:spPr bwMode="auto">
            <a:xfrm>
              <a:off x="5956" y="12"/>
              <a:ext cx="748" cy="488"/>
            </a:xfrm>
            <a:prstGeom prst="rect">
              <a:avLst/>
            </a:prstGeom>
            <a:solidFill>
              <a:srgbClr val="CBE97B"/>
            </a:solidFill>
            <a:ln w="12700">
              <a:solidFill>
                <a:srgbClr val="697D3A"/>
              </a:solidFill>
              <a:miter lim="800000"/>
              <a:headEnd/>
              <a:tailEnd/>
            </a:ln>
          </p:spPr>
          <p:txBody>
            <a:bodyPr lIns="0" tIns="0" rIns="0" bIns="0">
              <a:prstTxWarp prst="textNoShape">
                <a:avLst/>
              </a:prstTxWarp>
            </a:bodyPr>
            <a:lstStyle/>
            <a:p>
              <a:endParaRPr lang="en-US">
                <a:latin typeface="Calibri" charset="0"/>
              </a:endParaRPr>
            </a:p>
          </p:txBody>
        </p:sp>
        <p:sp>
          <p:nvSpPr>
            <p:cNvPr id="56392" name="Rectangle 26"/>
            <p:cNvSpPr>
              <a:spLocks/>
            </p:cNvSpPr>
            <p:nvPr/>
          </p:nvSpPr>
          <p:spPr bwMode="auto">
            <a:xfrm>
              <a:off x="5948" y="111"/>
              <a:ext cx="755" cy="288"/>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Action</a:t>
              </a:r>
            </a:p>
          </p:txBody>
        </p:sp>
      </p:grpSp>
      <p:sp>
        <p:nvSpPr>
          <p:cNvPr id="56325" name="Rectangle 27"/>
          <p:cNvSpPr>
            <a:spLocks/>
          </p:cNvSpPr>
          <p:nvPr/>
        </p:nvSpPr>
        <p:spPr bwMode="auto">
          <a:xfrm>
            <a:off x="1346200" y="2546350"/>
            <a:ext cx="660400" cy="320675"/>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a:t>
            </a:r>
          </a:p>
        </p:txBody>
      </p:sp>
      <p:sp>
        <p:nvSpPr>
          <p:cNvPr id="56326" name="Rectangle 28"/>
          <p:cNvSpPr>
            <a:spLocks/>
          </p:cNvSpPr>
          <p:nvPr/>
        </p:nvSpPr>
        <p:spPr bwMode="auto">
          <a:xfrm>
            <a:off x="1774825" y="2546350"/>
            <a:ext cx="1133475" cy="320675"/>
          </a:xfrm>
          <a:prstGeom prst="rect">
            <a:avLst/>
          </a:prstGeom>
          <a:noFill/>
          <a:ln w="12700">
            <a:noFill/>
            <a:miter lim="800000"/>
            <a:headEnd/>
            <a:tailEnd/>
          </a:ln>
        </p:spPr>
        <p:txBody>
          <a:bodyPr lIns="0" tIns="0" rIns="0" bIns="0" anchor="ctr">
            <a:prstTxWarp prst="textNoShape">
              <a:avLst/>
            </a:prstTxWarp>
          </a:bodyPr>
          <a:lstStyle/>
          <a:p>
            <a:r>
              <a:rPr lang="en-US" sz="1700" dirty="0" smtClean="0">
                <a:latin typeface="Calibri" charset="0"/>
              </a:rPr>
              <a:t>      *</a:t>
            </a:r>
            <a:endParaRPr lang="en-US" sz="1700" dirty="0">
              <a:latin typeface="Calibri" charset="0"/>
            </a:endParaRPr>
          </a:p>
        </p:txBody>
      </p:sp>
      <p:sp>
        <p:nvSpPr>
          <p:cNvPr id="56327" name="Rectangle 29"/>
          <p:cNvSpPr>
            <a:spLocks/>
          </p:cNvSpPr>
          <p:nvPr/>
        </p:nvSpPr>
        <p:spPr bwMode="auto">
          <a:xfrm>
            <a:off x="2667000" y="2546350"/>
            <a:ext cx="661988" cy="320675"/>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a:t>
            </a:r>
          </a:p>
        </p:txBody>
      </p:sp>
      <p:sp>
        <p:nvSpPr>
          <p:cNvPr id="56328" name="Rectangle 30"/>
          <p:cNvSpPr>
            <a:spLocks/>
          </p:cNvSpPr>
          <p:nvPr/>
        </p:nvSpPr>
        <p:spPr bwMode="auto">
          <a:xfrm>
            <a:off x="3328988" y="2546350"/>
            <a:ext cx="660400" cy="320675"/>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a:t>
            </a:r>
          </a:p>
        </p:txBody>
      </p:sp>
      <p:sp>
        <p:nvSpPr>
          <p:cNvPr id="56329" name="Rectangle 31"/>
          <p:cNvSpPr>
            <a:spLocks/>
          </p:cNvSpPr>
          <p:nvPr/>
        </p:nvSpPr>
        <p:spPr bwMode="auto">
          <a:xfrm>
            <a:off x="3989388" y="2546350"/>
            <a:ext cx="660400" cy="320675"/>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a:t>
            </a:r>
          </a:p>
        </p:txBody>
      </p:sp>
      <p:sp>
        <p:nvSpPr>
          <p:cNvPr id="56330" name="Rectangle 32"/>
          <p:cNvSpPr>
            <a:spLocks/>
          </p:cNvSpPr>
          <p:nvPr/>
        </p:nvSpPr>
        <p:spPr bwMode="auto">
          <a:xfrm>
            <a:off x="4649788" y="2546350"/>
            <a:ext cx="660400" cy="320675"/>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5.6.7.8</a:t>
            </a:r>
          </a:p>
        </p:txBody>
      </p:sp>
      <p:sp>
        <p:nvSpPr>
          <p:cNvPr id="56331" name="Rectangle 33"/>
          <p:cNvSpPr>
            <a:spLocks/>
          </p:cNvSpPr>
          <p:nvPr/>
        </p:nvSpPr>
        <p:spPr bwMode="auto">
          <a:xfrm>
            <a:off x="5319713" y="2546350"/>
            <a:ext cx="660400" cy="320675"/>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a:t>
            </a:r>
          </a:p>
        </p:txBody>
      </p:sp>
      <p:sp>
        <p:nvSpPr>
          <p:cNvPr id="56332" name="Rectangle 34"/>
          <p:cNvSpPr>
            <a:spLocks/>
          </p:cNvSpPr>
          <p:nvPr/>
        </p:nvSpPr>
        <p:spPr bwMode="auto">
          <a:xfrm>
            <a:off x="5980113" y="2546350"/>
            <a:ext cx="661987" cy="320675"/>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a:t>
            </a:r>
          </a:p>
        </p:txBody>
      </p:sp>
      <p:sp>
        <p:nvSpPr>
          <p:cNvPr id="56333" name="Rectangle 35"/>
          <p:cNvSpPr>
            <a:spLocks/>
          </p:cNvSpPr>
          <p:nvPr/>
        </p:nvSpPr>
        <p:spPr bwMode="auto">
          <a:xfrm>
            <a:off x="6642100" y="2546350"/>
            <a:ext cx="660400" cy="320675"/>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a:t>
            </a:r>
          </a:p>
        </p:txBody>
      </p:sp>
      <p:sp>
        <p:nvSpPr>
          <p:cNvPr id="56334" name="Rectangle 36"/>
          <p:cNvSpPr>
            <a:spLocks/>
          </p:cNvSpPr>
          <p:nvPr/>
        </p:nvSpPr>
        <p:spPr bwMode="auto">
          <a:xfrm>
            <a:off x="7400925" y="2546350"/>
            <a:ext cx="660400" cy="320675"/>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port6</a:t>
            </a:r>
          </a:p>
        </p:txBody>
      </p:sp>
      <p:sp>
        <p:nvSpPr>
          <p:cNvPr id="56335" name="Rectangle 37"/>
          <p:cNvSpPr>
            <a:spLocks/>
          </p:cNvSpPr>
          <p:nvPr/>
        </p:nvSpPr>
        <p:spPr bwMode="auto">
          <a:xfrm>
            <a:off x="565150" y="3070225"/>
            <a:ext cx="1454150" cy="274638"/>
          </a:xfrm>
          <a:prstGeom prst="rect">
            <a:avLst/>
          </a:prstGeom>
          <a:noFill/>
          <a:ln w="12700">
            <a:noFill/>
            <a:miter lim="800000"/>
            <a:headEnd/>
            <a:tailEnd/>
          </a:ln>
        </p:spPr>
        <p:txBody>
          <a:bodyPr wrap="none" lIns="0" tIns="0" rIns="0" bIns="0" anchor="ctr">
            <a:prstTxWarp prst="textNoShape">
              <a:avLst/>
            </a:prstTxWarp>
            <a:spAutoFit/>
          </a:bodyPr>
          <a:lstStyle/>
          <a:p>
            <a:r>
              <a:rPr lang="en-US">
                <a:latin typeface="Calibri" charset="0"/>
              </a:rPr>
              <a:t>VLAN Switching</a:t>
            </a:r>
          </a:p>
        </p:txBody>
      </p:sp>
      <p:sp>
        <p:nvSpPr>
          <p:cNvPr id="56336" name="Rectangle 38"/>
          <p:cNvSpPr>
            <a:spLocks/>
          </p:cNvSpPr>
          <p:nvPr/>
        </p:nvSpPr>
        <p:spPr bwMode="auto">
          <a:xfrm>
            <a:off x="685800" y="4386263"/>
            <a:ext cx="660400" cy="320675"/>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a:t>
            </a:r>
          </a:p>
        </p:txBody>
      </p:sp>
      <p:grpSp>
        <p:nvGrpSpPr>
          <p:cNvPr id="3" name="Group 39"/>
          <p:cNvGrpSpPr>
            <a:grpSpLocks/>
          </p:cNvGrpSpPr>
          <p:nvPr/>
        </p:nvGrpSpPr>
        <p:grpSpPr bwMode="auto">
          <a:xfrm>
            <a:off x="687388" y="3557588"/>
            <a:ext cx="7483475" cy="571500"/>
            <a:chOff x="0" y="0"/>
            <a:chExt cx="6704" cy="512"/>
          </a:xfrm>
        </p:grpSpPr>
        <p:sp>
          <p:nvSpPr>
            <p:cNvPr id="56349" name="Rectangle 40"/>
            <p:cNvSpPr>
              <a:spLocks/>
            </p:cNvSpPr>
            <p:nvPr/>
          </p:nvSpPr>
          <p:spPr bwMode="auto">
            <a:xfrm>
              <a:off x="0" y="15"/>
              <a:ext cx="592" cy="480"/>
            </a:xfrm>
            <a:prstGeom prst="rect">
              <a:avLst/>
            </a:prstGeom>
            <a:solidFill>
              <a:srgbClr val="BBE0E3"/>
            </a:solidFill>
            <a:ln w="12700">
              <a:solidFill>
                <a:schemeClr val="tx1"/>
              </a:solidFill>
              <a:miter lim="800000"/>
              <a:headEnd/>
              <a:tailEnd/>
            </a:ln>
          </p:spPr>
          <p:txBody>
            <a:bodyPr lIns="0" tIns="0" rIns="0" bIns="0">
              <a:prstTxWarp prst="textNoShape">
                <a:avLst/>
              </a:prstTxWarp>
            </a:bodyPr>
            <a:lstStyle/>
            <a:p>
              <a:endParaRPr lang="en-US">
                <a:latin typeface="Calibri" charset="0"/>
              </a:endParaRPr>
            </a:p>
          </p:txBody>
        </p:sp>
        <p:sp>
          <p:nvSpPr>
            <p:cNvPr id="56350" name="Rectangle 41"/>
            <p:cNvSpPr>
              <a:spLocks/>
            </p:cNvSpPr>
            <p:nvPr/>
          </p:nvSpPr>
          <p:spPr bwMode="auto">
            <a:xfrm>
              <a:off x="3" y="0"/>
              <a:ext cx="589" cy="51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Switch</a:t>
              </a:r>
            </a:p>
            <a:p>
              <a:r>
                <a:rPr lang="en-US" sz="1700">
                  <a:latin typeface="Calibri" charset="0"/>
                </a:rPr>
                <a:t>Port</a:t>
              </a:r>
            </a:p>
          </p:txBody>
        </p:sp>
        <p:sp>
          <p:nvSpPr>
            <p:cNvPr id="56351" name="Rectangle 42"/>
            <p:cNvSpPr>
              <a:spLocks/>
            </p:cNvSpPr>
            <p:nvPr/>
          </p:nvSpPr>
          <p:spPr bwMode="auto">
            <a:xfrm>
              <a:off x="592" y="15"/>
              <a:ext cx="593" cy="480"/>
            </a:xfrm>
            <a:prstGeom prst="rect">
              <a:avLst/>
            </a:prstGeom>
            <a:solidFill>
              <a:srgbClr val="BBE0E3"/>
            </a:solidFill>
            <a:ln w="12700">
              <a:solidFill>
                <a:schemeClr val="tx1"/>
              </a:solidFill>
              <a:miter lim="800000"/>
              <a:headEnd/>
              <a:tailEnd/>
            </a:ln>
          </p:spPr>
          <p:txBody>
            <a:bodyPr lIns="0" tIns="0" rIns="0" bIns="0">
              <a:prstTxWarp prst="textNoShape">
                <a:avLst/>
              </a:prstTxWarp>
            </a:bodyPr>
            <a:lstStyle/>
            <a:p>
              <a:endParaRPr lang="en-US">
                <a:latin typeface="Calibri" charset="0"/>
              </a:endParaRPr>
            </a:p>
          </p:txBody>
        </p:sp>
        <p:sp>
          <p:nvSpPr>
            <p:cNvPr id="56352" name="Rectangle 43"/>
            <p:cNvSpPr>
              <a:spLocks/>
            </p:cNvSpPr>
            <p:nvPr/>
          </p:nvSpPr>
          <p:spPr bwMode="auto">
            <a:xfrm>
              <a:off x="588" y="0"/>
              <a:ext cx="589" cy="51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MAC</a:t>
              </a:r>
            </a:p>
            <a:p>
              <a:r>
                <a:rPr lang="en-US" sz="1700">
                  <a:latin typeface="Calibri" charset="0"/>
                </a:rPr>
                <a:t>src</a:t>
              </a:r>
            </a:p>
          </p:txBody>
        </p:sp>
        <p:sp>
          <p:nvSpPr>
            <p:cNvPr id="56353" name="Rectangle 44"/>
            <p:cNvSpPr>
              <a:spLocks/>
            </p:cNvSpPr>
            <p:nvPr/>
          </p:nvSpPr>
          <p:spPr bwMode="auto">
            <a:xfrm>
              <a:off x="1185" y="15"/>
              <a:ext cx="593" cy="480"/>
            </a:xfrm>
            <a:prstGeom prst="rect">
              <a:avLst/>
            </a:prstGeom>
            <a:solidFill>
              <a:srgbClr val="BBE0E3"/>
            </a:solidFill>
            <a:ln w="12700">
              <a:solidFill>
                <a:schemeClr val="tx1"/>
              </a:solidFill>
              <a:miter lim="800000"/>
              <a:headEnd/>
              <a:tailEnd/>
            </a:ln>
          </p:spPr>
          <p:txBody>
            <a:bodyPr lIns="0" tIns="0" rIns="0" bIns="0">
              <a:prstTxWarp prst="textNoShape">
                <a:avLst/>
              </a:prstTxWarp>
            </a:bodyPr>
            <a:lstStyle/>
            <a:p>
              <a:endParaRPr lang="en-US">
                <a:latin typeface="Calibri" charset="0"/>
              </a:endParaRPr>
            </a:p>
          </p:txBody>
        </p:sp>
        <p:sp>
          <p:nvSpPr>
            <p:cNvPr id="56354" name="Rectangle 45"/>
            <p:cNvSpPr>
              <a:spLocks/>
            </p:cNvSpPr>
            <p:nvPr/>
          </p:nvSpPr>
          <p:spPr bwMode="auto">
            <a:xfrm>
              <a:off x="1212" y="0"/>
              <a:ext cx="567" cy="51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MAC</a:t>
              </a:r>
            </a:p>
            <a:p>
              <a:r>
                <a:rPr lang="en-US" sz="1700">
                  <a:latin typeface="Calibri" charset="0"/>
                </a:rPr>
                <a:t>dst</a:t>
              </a:r>
            </a:p>
          </p:txBody>
        </p:sp>
        <p:sp>
          <p:nvSpPr>
            <p:cNvPr id="56355" name="Rectangle 46"/>
            <p:cNvSpPr>
              <a:spLocks/>
            </p:cNvSpPr>
            <p:nvPr/>
          </p:nvSpPr>
          <p:spPr bwMode="auto">
            <a:xfrm>
              <a:off x="1785" y="15"/>
              <a:ext cx="593" cy="480"/>
            </a:xfrm>
            <a:prstGeom prst="rect">
              <a:avLst/>
            </a:prstGeom>
            <a:solidFill>
              <a:srgbClr val="BBE0E3"/>
            </a:solidFill>
            <a:ln w="12700">
              <a:solidFill>
                <a:schemeClr val="tx1"/>
              </a:solidFill>
              <a:miter lim="800000"/>
              <a:headEnd/>
              <a:tailEnd/>
            </a:ln>
          </p:spPr>
          <p:txBody>
            <a:bodyPr lIns="0" tIns="0" rIns="0" bIns="0">
              <a:prstTxWarp prst="textNoShape">
                <a:avLst/>
              </a:prstTxWarp>
            </a:bodyPr>
            <a:lstStyle/>
            <a:p>
              <a:endParaRPr lang="en-US">
                <a:latin typeface="Calibri" charset="0"/>
              </a:endParaRPr>
            </a:p>
          </p:txBody>
        </p:sp>
        <p:sp>
          <p:nvSpPr>
            <p:cNvPr id="56356" name="Rectangle 47"/>
            <p:cNvSpPr>
              <a:spLocks/>
            </p:cNvSpPr>
            <p:nvPr/>
          </p:nvSpPr>
          <p:spPr bwMode="auto">
            <a:xfrm>
              <a:off x="1783" y="0"/>
              <a:ext cx="590" cy="51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Eth</a:t>
              </a:r>
            </a:p>
            <a:p>
              <a:r>
                <a:rPr lang="en-US" sz="1700">
                  <a:latin typeface="Calibri" charset="0"/>
                </a:rPr>
                <a:t>type</a:t>
              </a:r>
            </a:p>
          </p:txBody>
        </p:sp>
        <p:sp>
          <p:nvSpPr>
            <p:cNvPr id="56357" name="Rectangle 48"/>
            <p:cNvSpPr>
              <a:spLocks/>
            </p:cNvSpPr>
            <p:nvPr/>
          </p:nvSpPr>
          <p:spPr bwMode="auto">
            <a:xfrm>
              <a:off x="2378" y="15"/>
              <a:ext cx="593" cy="480"/>
            </a:xfrm>
            <a:prstGeom prst="rect">
              <a:avLst/>
            </a:prstGeom>
            <a:solidFill>
              <a:srgbClr val="BBE0E3"/>
            </a:solidFill>
            <a:ln w="12700">
              <a:solidFill>
                <a:schemeClr val="tx1"/>
              </a:solidFill>
              <a:miter lim="800000"/>
              <a:headEnd/>
              <a:tailEnd/>
            </a:ln>
          </p:spPr>
          <p:txBody>
            <a:bodyPr lIns="0" tIns="0" rIns="0" bIns="0">
              <a:prstTxWarp prst="textNoShape">
                <a:avLst/>
              </a:prstTxWarp>
            </a:bodyPr>
            <a:lstStyle/>
            <a:p>
              <a:endParaRPr lang="en-US">
                <a:latin typeface="Calibri" charset="0"/>
              </a:endParaRPr>
            </a:p>
          </p:txBody>
        </p:sp>
        <p:sp>
          <p:nvSpPr>
            <p:cNvPr id="56358" name="Rectangle 49"/>
            <p:cNvSpPr>
              <a:spLocks/>
            </p:cNvSpPr>
            <p:nvPr/>
          </p:nvSpPr>
          <p:spPr bwMode="auto">
            <a:xfrm>
              <a:off x="2380" y="0"/>
              <a:ext cx="590" cy="51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VLAN</a:t>
              </a:r>
            </a:p>
            <a:p>
              <a:r>
                <a:rPr lang="en-US" sz="1700">
                  <a:latin typeface="Calibri" charset="0"/>
                </a:rPr>
                <a:t>ID</a:t>
              </a:r>
            </a:p>
          </p:txBody>
        </p:sp>
        <p:sp>
          <p:nvSpPr>
            <p:cNvPr id="56359" name="Rectangle 50"/>
            <p:cNvSpPr>
              <a:spLocks/>
            </p:cNvSpPr>
            <p:nvPr/>
          </p:nvSpPr>
          <p:spPr bwMode="auto">
            <a:xfrm>
              <a:off x="2971" y="15"/>
              <a:ext cx="593" cy="480"/>
            </a:xfrm>
            <a:prstGeom prst="rect">
              <a:avLst/>
            </a:prstGeom>
            <a:solidFill>
              <a:srgbClr val="BBE0E3"/>
            </a:solidFill>
            <a:ln w="12700">
              <a:solidFill>
                <a:schemeClr val="tx1"/>
              </a:solidFill>
              <a:miter lim="800000"/>
              <a:headEnd/>
              <a:tailEnd/>
            </a:ln>
          </p:spPr>
          <p:txBody>
            <a:bodyPr lIns="0" tIns="0" rIns="0" bIns="0">
              <a:prstTxWarp prst="textNoShape">
                <a:avLst/>
              </a:prstTxWarp>
            </a:bodyPr>
            <a:lstStyle/>
            <a:p>
              <a:endParaRPr lang="en-US">
                <a:latin typeface="Calibri" charset="0"/>
              </a:endParaRPr>
            </a:p>
          </p:txBody>
        </p:sp>
        <p:sp>
          <p:nvSpPr>
            <p:cNvPr id="56360" name="Rectangle 51"/>
            <p:cNvSpPr>
              <a:spLocks/>
            </p:cNvSpPr>
            <p:nvPr/>
          </p:nvSpPr>
          <p:spPr bwMode="auto">
            <a:xfrm>
              <a:off x="2977" y="0"/>
              <a:ext cx="589" cy="51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IP</a:t>
              </a:r>
            </a:p>
            <a:p>
              <a:r>
                <a:rPr lang="en-US" sz="1700">
                  <a:latin typeface="Calibri" charset="0"/>
                </a:rPr>
                <a:t>Src</a:t>
              </a:r>
            </a:p>
          </p:txBody>
        </p:sp>
        <p:sp>
          <p:nvSpPr>
            <p:cNvPr id="56361" name="Rectangle 52"/>
            <p:cNvSpPr>
              <a:spLocks/>
            </p:cNvSpPr>
            <p:nvPr/>
          </p:nvSpPr>
          <p:spPr bwMode="auto">
            <a:xfrm>
              <a:off x="3571" y="15"/>
              <a:ext cx="593" cy="480"/>
            </a:xfrm>
            <a:prstGeom prst="rect">
              <a:avLst/>
            </a:prstGeom>
            <a:solidFill>
              <a:srgbClr val="BBE0E3"/>
            </a:solidFill>
            <a:ln w="12700">
              <a:solidFill>
                <a:schemeClr val="tx1"/>
              </a:solidFill>
              <a:miter lim="800000"/>
              <a:headEnd/>
              <a:tailEnd/>
            </a:ln>
          </p:spPr>
          <p:txBody>
            <a:bodyPr lIns="0" tIns="0" rIns="0" bIns="0">
              <a:prstTxWarp prst="textNoShape">
                <a:avLst/>
              </a:prstTxWarp>
            </a:bodyPr>
            <a:lstStyle/>
            <a:p>
              <a:endParaRPr lang="en-US">
                <a:latin typeface="Calibri" charset="0"/>
              </a:endParaRPr>
            </a:p>
          </p:txBody>
        </p:sp>
        <p:sp>
          <p:nvSpPr>
            <p:cNvPr id="56362" name="Rectangle 53"/>
            <p:cNvSpPr>
              <a:spLocks/>
            </p:cNvSpPr>
            <p:nvPr/>
          </p:nvSpPr>
          <p:spPr bwMode="auto">
            <a:xfrm>
              <a:off x="3567" y="0"/>
              <a:ext cx="597" cy="51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IP</a:t>
              </a:r>
            </a:p>
            <a:p>
              <a:r>
                <a:rPr lang="en-US" sz="1700">
                  <a:latin typeface="Calibri" charset="0"/>
                </a:rPr>
                <a:t>Dst</a:t>
              </a:r>
            </a:p>
          </p:txBody>
        </p:sp>
        <p:sp>
          <p:nvSpPr>
            <p:cNvPr id="56363" name="Rectangle 54"/>
            <p:cNvSpPr>
              <a:spLocks/>
            </p:cNvSpPr>
            <p:nvPr/>
          </p:nvSpPr>
          <p:spPr bwMode="auto">
            <a:xfrm>
              <a:off x="4164" y="15"/>
              <a:ext cx="592" cy="480"/>
            </a:xfrm>
            <a:prstGeom prst="rect">
              <a:avLst/>
            </a:prstGeom>
            <a:solidFill>
              <a:srgbClr val="BBE0E3"/>
            </a:solidFill>
            <a:ln w="12700">
              <a:solidFill>
                <a:schemeClr val="tx1"/>
              </a:solidFill>
              <a:miter lim="800000"/>
              <a:headEnd/>
              <a:tailEnd/>
            </a:ln>
          </p:spPr>
          <p:txBody>
            <a:bodyPr lIns="0" tIns="0" rIns="0" bIns="0">
              <a:prstTxWarp prst="textNoShape">
                <a:avLst/>
              </a:prstTxWarp>
            </a:bodyPr>
            <a:lstStyle/>
            <a:p>
              <a:endParaRPr lang="en-US">
                <a:latin typeface="Calibri" charset="0"/>
              </a:endParaRPr>
            </a:p>
          </p:txBody>
        </p:sp>
        <p:sp>
          <p:nvSpPr>
            <p:cNvPr id="56364" name="Rectangle 55"/>
            <p:cNvSpPr>
              <a:spLocks/>
            </p:cNvSpPr>
            <p:nvPr/>
          </p:nvSpPr>
          <p:spPr bwMode="auto">
            <a:xfrm>
              <a:off x="4165" y="0"/>
              <a:ext cx="583" cy="51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IP</a:t>
              </a:r>
            </a:p>
            <a:p>
              <a:r>
                <a:rPr lang="en-US" sz="1700">
                  <a:latin typeface="Calibri" charset="0"/>
                </a:rPr>
                <a:t>Prot</a:t>
              </a:r>
            </a:p>
          </p:txBody>
        </p:sp>
        <p:sp>
          <p:nvSpPr>
            <p:cNvPr id="56365" name="Rectangle 56"/>
            <p:cNvSpPr>
              <a:spLocks/>
            </p:cNvSpPr>
            <p:nvPr/>
          </p:nvSpPr>
          <p:spPr bwMode="auto">
            <a:xfrm>
              <a:off x="4756" y="15"/>
              <a:ext cx="593" cy="480"/>
            </a:xfrm>
            <a:prstGeom prst="rect">
              <a:avLst/>
            </a:prstGeom>
            <a:solidFill>
              <a:srgbClr val="BBE0E3"/>
            </a:solidFill>
            <a:ln w="12700">
              <a:solidFill>
                <a:schemeClr val="tx1"/>
              </a:solidFill>
              <a:miter lim="800000"/>
              <a:headEnd/>
              <a:tailEnd/>
            </a:ln>
          </p:spPr>
          <p:txBody>
            <a:bodyPr lIns="0" tIns="0" rIns="0" bIns="0">
              <a:prstTxWarp prst="textNoShape">
                <a:avLst/>
              </a:prstTxWarp>
            </a:bodyPr>
            <a:lstStyle/>
            <a:p>
              <a:endParaRPr lang="en-US">
                <a:latin typeface="Calibri" charset="0"/>
              </a:endParaRPr>
            </a:p>
          </p:txBody>
        </p:sp>
        <p:sp>
          <p:nvSpPr>
            <p:cNvPr id="56366" name="Rectangle 57"/>
            <p:cNvSpPr>
              <a:spLocks/>
            </p:cNvSpPr>
            <p:nvPr/>
          </p:nvSpPr>
          <p:spPr bwMode="auto">
            <a:xfrm>
              <a:off x="4760" y="0"/>
              <a:ext cx="596" cy="51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TCP</a:t>
              </a:r>
            </a:p>
            <a:p>
              <a:r>
                <a:rPr lang="en-US" sz="1700">
                  <a:latin typeface="Calibri" charset="0"/>
                </a:rPr>
                <a:t>sport</a:t>
              </a:r>
            </a:p>
          </p:txBody>
        </p:sp>
        <p:sp>
          <p:nvSpPr>
            <p:cNvPr id="56367" name="Rectangle 58"/>
            <p:cNvSpPr>
              <a:spLocks/>
            </p:cNvSpPr>
            <p:nvPr/>
          </p:nvSpPr>
          <p:spPr bwMode="auto">
            <a:xfrm>
              <a:off x="5356" y="15"/>
              <a:ext cx="593" cy="480"/>
            </a:xfrm>
            <a:prstGeom prst="rect">
              <a:avLst/>
            </a:prstGeom>
            <a:solidFill>
              <a:srgbClr val="BBE0E3"/>
            </a:solidFill>
            <a:ln w="12700">
              <a:solidFill>
                <a:schemeClr val="tx1"/>
              </a:solidFill>
              <a:miter lim="800000"/>
              <a:headEnd/>
              <a:tailEnd/>
            </a:ln>
          </p:spPr>
          <p:txBody>
            <a:bodyPr lIns="0" tIns="0" rIns="0" bIns="0">
              <a:prstTxWarp prst="textNoShape">
                <a:avLst/>
              </a:prstTxWarp>
            </a:bodyPr>
            <a:lstStyle/>
            <a:p>
              <a:endParaRPr lang="en-US">
                <a:latin typeface="Calibri" charset="0"/>
              </a:endParaRPr>
            </a:p>
          </p:txBody>
        </p:sp>
        <p:sp>
          <p:nvSpPr>
            <p:cNvPr id="56368" name="Rectangle 59"/>
            <p:cNvSpPr>
              <a:spLocks/>
            </p:cNvSpPr>
            <p:nvPr/>
          </p:nvSpPr>
          <p:spPr bwMode="auto">
            <a:xfrm>
              <a:off x="5351" y="0"/>
              <a:ext cx="597" cy="512"/>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TCP</a:t>
              </a:r>
            </a:p>
            <a:p>
              <a:r>
                <a:rPr lang="en-US" sz="1700">
                  <a:latin typeface="Calibri" charset="0"/>
                </a:rPr>
                <a:t>dport</a:t>
              </a:r>
            </a:p>
          </p:txBody>
        </p:sp>
        <p:sp>
          <p:nvSpPr>
            <p:cNvPr id="56369" name="Rectangle 60"/>
            <p:cNvSpPr>
              <a:spLocks/>
            </p:cNvSpPr>
            <p:nvPr/>
          </p:nvSpPr>
          <p:spPr bwMode="auto">
            <a:xfrm>
              <a:off x="5956" y="12"/>
              <a:ext cx="748" cy="488"/>
            </a:xfrm>
            <a:prstGeom prst="rect">
              <a:avLst/>
            </a:prstGeom>
            <a:solidFill>
              <a:srgbClr val="CBE97B"/>
            </a:solidFill>
            <a:ln w="12700">
              <a:solidFill>
                <a:srgbClr val="697D3A"/>
              </a:solidFill>
              <a:miter lim="800000"/>
              <a:headEnd/>
              <a:tailEnd/>
            </a:ln>
          </p:spPr>
          <p:txBody>
            <a:bodyPr lIns="0" tIns="0" rIns="0" bIns="0">
              <a:prstTxWarp prst="textNoShape">
                <a:avLst/>
              </a:prstTxWarp>
            </a:bodyPr>
            <a:lstStyle/>
            <a:p>
              <a:endParaRPr lang="en-US">
                <a:latin typeface="Calibri" charset="0"/>
              </a:endParaRPr>
            </a:p>
          </p:txBody>
        </p:sp>
        <p:sp>
          <p:nvSpPr>
            <p:cNvPr id="56370" name="Rectangle 61"/>
            <p:cNvSpPr>
              <a:spLocks/>
            </p:cNvSpPr>
            <p:nvPr/>
          </p:nvSpPr>
          <p:spPr bwMode="auto">
            <a:xfrm>
              <a:off x="5948" y="111"/>
              <a:ext cx="755" cy="288"/>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Action</a:t>
              </a:r>
            </a:p>
          </p:txBody>
        </p:sp>
      </p:grpSp>
      <p:sp>
        <p:nvSpPr>
          <p:cNvPr id="56338" name="Rectangle 62"/>
          <p:cNvSpPr>
            <a:spLocks/>
          </p:cNvSpPr>
          <p:nvPr/>
        </p:nvSpPr>
        <p:spPr bwMode="auto">
          <a:xfrm>
            <a:off x="1346200" y="4386263"/>
            <a:ext cx="660400" cy="320675"/>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a:t>
            </a:r>
          </a:p>
        </p:txBody>
      </p:sp>
      <p:sp>
        <p:nvSpPr>
          <p:cNvPr id="56339" name="Rectangle 64"/>
          <p:cNvSpPr>
            <a:spLocks/>
          </p:cNvSpPr>
          <p:nvPr/>
        </p:nvSpPr>
        <p:spPr bwMode="auto">
          <a:xfrm>
            <a:off x="2667000" y="4386263"/>
            <a:ext cx="661988" cy="320675"/>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a:t>
            </a:r>
          </a:p>
        </p:txBody>
      </p:sp>
      <p:sp>
        <p:nvSpPr>
          <p:cNvPr id="56340" name="Rectangle 65"/>
          <p:cNvSpPr>
            <a:spLocks/>
          </p:cNvSpPr>
          <p:nvPr/>
        </p:nvSpPr>
        <p:spPr bwMode="auto">
          <a:xfrm>
            <a:off x="3311525" y="4341813"/>
            <a:ext cx="660400" cy="320675"/>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vlan1</a:t>
            </a:r>
          </a:p>
        </p:txBody>
      </p:sp>
      <p:sp>
        <p:nvSpPr>
          <p:cNvPr id="56341" name="Rectangle 66"/>
          <p:cNvSpPr>
            <a:spLocks/>
          </p:cNvSpPr>
          <p:nvPr/>
        </p:nvSpPr>
        <p:spPr bwMode="auto">
          <a:xfrm>
            <a:off x="3989388" y="4386263"/>
            <a:ext cx="660400" cy="320675"/>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a:t>
            </a:r>
          </a:p>
        </p:txBody>
      </p:sp>
      <p:sp>
        <p:nvSpPr>
          <p:cNvPr id="56342" name="Rectangle 67"/>
          <p:cNvSpPr>
            <a:spLocks/>
          </p:cNvSpPr>
          <p:nvPr/>
        </p:nvSpPr>
        <p:spPr bwMode="auto">
          <a:xfrm>
            <a:off x="4686300" y="4386263"/>
            <a:ext cx="660400" cy="320675"/>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a:t>
            </a:r>
          </a:p>
        </p:txBody>
      </p:sp>
      <p:sp>
        <p:nvSpPr>
          <p:cNvPr id="56343" name="Rectangle 68"/>
          <p:cNvSpPr>
            <a:spLocks/>
          </p:cNvSpPr>
          <p:nvPr/>
        </p:nvSpPr>
        <p:spPr bwMode="auto">
          <a:xfrm>
            <a:off x="5319713" y="4386263"/>
            <a:ext cx="660400" cy="320675"/>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a:t>
            </a:r>
          </a:p>
        </p:txBody>
      </p:sp>
      <p:sp>
        <p:nvSpPr>
          <p:cNvPr id="56344" name="Rectangle 69"/>
          <p:cNvSpPr>
            <a:spLocks/>
          </p:cNvSpPr>
          <p:nvPr/>
        </p:nvSpPr>
        <p:spPr bwMode="auto">
          <a:xfrm>
            <a:off x="5980113" y="4386263"/>
            <a:ext cx="661987" cy="320675"/>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a:t>
            </a:r>
          </a:p>
        </p:txBody>
      </p:sp>
      <p:sp>
        <p:nvSpPr>
          <p:cNvPr id="56345" name="Rectangle 70"/>
          <p:cNvSpPr>
            <a:spLocks/>
          </p:cNvSpPr>
          <p:nvPr/>
        </p:nvSpPr>
        <p:spPr bwMode="auto">
          <a:xfrm>
            <a:off x="6642100" y="4386263"/>
            <a:ext cx="660400" cy="320675"/>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a:t>
            </a:r>
          </a:p>
        </p:txBody>
      </p:sp>
      <p:sp>
        <p:nvSpPr>
          <p:cNvPr id="56346" name="Rectangle 71"/>
          <p:cNvSpPr>
            <a:spLocks/>
          </p:cNvSpPr>
          <p:nvPr/>
        </p:nvSpPr>
        <p:spPr bwMode="auto">
          <a:xfrm>
            <a:off x="7400925" y="4054475"/>
            <a:ext cx="660400" cy="822325"/>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port6, </a:t>
            </a:r>
          </a:p>
          <a:p>
            <a:r>
              <a:rPr lang="en-US" sz="1700">
                <a:latin typeface="Calibri" charset="0"/>
              </a:rPr>
              <a:t>port7,</a:t>
            </a:r>
          </a:p>
          <a:p>
            <a:r>
              <a:rPr lang="en-US" sz="1700">
                <a:latin typeface="Calibri" charset="0"/>
              </a:rPr>
              <a:t>port9</a:t>
            </a:r>
          </a:p>
        </p:txBody>
      </p:sp>
      <p:sp>
        <p:nvSpPr>
          <p:cNvPr id="56347" name="Rectangle 63"/>
          <p:cNvSpPr>
            <a:spLocks/>
          </p:cNvSpPr>
          <p:nvPr/>
        </p:nvSpPr>
        <p:spPr bwMode="auto">
          <a:xfrm>
            <a:off x="1939925" y="4351338"/>
            <a:ext cx="868363" cy="320675"/>
          </a:xfrm>
          <a:prstGeom prst="rect">
            <a:avLst/>
          </a:prstGeom>
          <a:noFill/>
          <a:ln w="12700">
            <a:noFill/>
            <a:miter lim="800000"/>
            <a:headEnd/>
            <a:tailEnd/>
          </a:ln>
        </p:spPr>
        <p:txBody>
          <a:bodyPr lIns="0" tIns="0" rIns="0" bIns="0" anchor="ctr">
            <a:prstTxWarp prst="textNoShape">
              <a:avLst/>
            </a:prstTxWarp>
          </a:bodyPr>
          <a:lstStyle/>
          <a:p>
            <a:r>
              <a:rPr lang="en-US" sz="1700">
                <a:latin typeface="Calibri" charset="0"/>
              </a:rPr>
              <a:t>00:1f..</a:t>
            </a:r>
          </a:p>
        </p:txBody>
      </p:sp>
      <p:sp>
        <p:nvSpPr>
          <p:cNvPr id="8" name="Footer Placeholder 7"/>
          <p:cNvSpPr>
            <a:spLocks noGrp="1"/>
          </p:cNvSpPr>
          <p:nvPr>
            <p:ph type="ftr" sz="quarter" idx="11"/>
          </p:nvPr>
        </p:nvSpPr>
        <p:spPr/>
        <p:txBody>
          <a:bodyPr/>
          <a:lstStyle/>
          <a:p>
            <a:r>
              <a:rPr lang="en-US" smtClean="0"/>
              <a:t>Université catholique de Louvain</a:t>
            </a:r>
            <a:endParaRPr lang="en-GB" dirty="0"/>
          </a:p>
        </p:txBody>
      </p:sp>
      <p:sp>
        <p:nvSpPr>
          <p:cNvPr id="10" name="Slide Number Placeholder 9"/>
          <p:cNvSpPr>
            <a:spLocks noGrp="1"/>
          </p:cNvSpPr>
          <p:nvPr>
            <p:ph type="sldNum" sz="quarter" idx="10"/>
          </p:nvPr>
        </p:nvSpPr>
        <p:spPr/>
        <p:txBody>
          <a:bodyPr/>
          <a:lstStyle/>
          <a:p>
            <a:fld id="{83AAF25D-2282-4A01-B1B7-8122C6628E7D}" type="slidenum">
              <a:rPr lang="en-GB" smtClean="0"/>
              <a:pPr/>
              <a:t>50</a:t>
            </a:fld>
            <a:endParaRPr lang="en-GB"/>
          </a:p>
        </p:txBody>
      </p:sp>
    </p:spTree>
    <p:extLst>
      <p:ext uri="{BB962C8B-B14F-4D97-AF65-F5344CB8AC3E}">
        <p14:creationId xmlns:p14="http://schemas.microsoft.com/office/powerpoint/2010/main" val="634029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335"/>
                                        </p:tgtEl>
                                        <p:attrNameLst>
                                          <p:attrName>style.visibility</p:attrName>
                                        </p:attrNameLst>
                                      </p:cBhvr>
                                      <p:to>
                                        <p:strVal val="visible"/>
                                      </p:to>
                                    </p:set>
                                    <p:animEffect transition="in" filter="blinds(horizontal)">
                                      <p:cBhvr>
                                        <p:cTn id="7" dur="500"/>
                                        <p:tgtEl>
                                          <p:spTgt spid="5633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6336"/>
                                        </p:tgtEl>
                                        <p:attrNameLst>
                                          <p:attrName>style.visibility</p:attrName>
                                        </p:attrNameLst>
                                      </p:cBhvr>
                                      <p:to>
                                        <p:strVal val="visible"/>
                                      </p:to>
                                    </p:set>
                                    <p:animEffect transition="in" filter="blinds(horizontal)">
                                      <p:cBhvr>
                                        <p:cTn id="10" dur="500"/>
                                        <p:tgtEl>
                                          <p:spTgt spid="56336"/>
                                        </p:tgtEl>
                                      </p:cBhvr>
                                    </p:animEffect>
                                  </p:childTnLst>
                                </p:cTn>
                              </p:par>
                              <p:par>
                                <p:cTn id="11" presetID="3"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6338"/>
                                        </p:tgtEl>
                                        <p:attrNameLst>
                                          <p:attrName>style.visibility</p:attrName>
                                        </p:attrNameLst>
                                      </p:cBhvr>
                                      <p:to>
                                        <p:strVal val="visible"/>
                                      </p:to>
                                    </p:set>
                                    <p:animEffect transition="in" filter="blinds(horizontal)">
                                      <p:cBhvr>
                                        <p:cTn id="16" dur="500"/>
                                        <p:tgtEl>
                                          <p:spTgt spid="5633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6339"/>
                                        </p:tgtEl>
                                        <p:attrNameLst>
                                          <p:attrName>style.visibility</p:attrName>
                                        </p:attrNameLst>
                                      </p:cBhvr>
                                      <p:to>
                                        <p:strVal val="visible"/>
                                      </p:to>
                                    </p:set>
                                    <p:animEffect transition="in" filter="blinds(horizontal)">
                                      <p:cBhvr>
                                        <p:cTn id="19" dur="500"/>
                                        <p:tgtEl>
                                          <p:spTgt spid="5633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6340"/>
                                        </p:tgtEl>
                                        <p:attrNameLst>
                                          <p:attrName>style.visibility</p:attrName>
                                        </p:attrNameLst>
                                      </p:cBhvr>
                                      <p:to>
                                        <p:strVal val="visible"/>
                                      </p:to>
                                    </p:set>
                                    <p:animEffect transition="in" filter="blinds(horizontal)">
                                      <p:cBhvr>
                                        <p:cTn id="22" dur="500"/>
                                        <p:tgtEl>
                                          <p:spTgt spid="56340"/>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6341"/>
                                        </p:tgtEl>
                                        <p:attrNameLst>
                                          <p:attrName>style.visibility</p:attrName>
                                        </p:attrNameLst>
                                      </p:cBhvr>
                                      <p:to>
                                        <p:strVal val="visible"/>
                                      </p:to>
                                    </p:set>
                                    <p:animEffect transition="in" filter="blinds(horizontal)">
                                      <p:cBhvr>
                                        <p:cTn id="25" dur="500"/>
                                        <p:tgtEl>
                                          <p:spTgt spid="56341"/>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56342"/>
                                        </p:tgtEl>
                                        <p:attrNameLst>
                                          <p:attrName>style.visibility</p:attrName>
                                        </p:attrNameLst>
                                      </p:cBhvr>
                                      <p:to>
                                        <p:strVal val="visible"/>
                                      </p:to>
                                    </p:set>
                                    <p:animEffect transition="in" filter="blinds(horizontal)">
                                      <p:cBhvr>
                                        <p:cTn id="28" dur="500"/>
                                        <p:tgtEl>
                                          <p:spTgt spid="5634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56343"/>
                                        </p:tgtEl>
                                        <p:attrNameLst>
                                          <p:attrName>style.visibility</p:attrName>
                                        </p:attrNameLst>
                                      </p:cBhvr>
                                      <p:to>
                                        <p:strVal val="visible"/>
                                      </p:to>
                                    </p:set>
                                    <p:animEffect transition="in" filter="blinds(horizontal)">
                                      <p:cBhvr>
                                        <p:cTn id="31" dur="500"/>
                                        <p:tgtEl>
                                          <p:spTgt spid="56343"/>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56344"/>
                                        </p:tgtEl>
                                        <p:attrNameLst>
                                          <p:attrName>style.visibility</p:attrName>
                                        </p:attrNameLst>
                                      </p:cBhvr>
                                      <p:to>
                                        <p:strVal val="visible"/>
                                      </p:to>
                                    </p:set>
                                    <p:animEffect transition="in" filter="blinds(horizontal)">
                                      <p:cBhvr>
                                        <p:cTn id="34" dur="500"/>
                                        <p:tgtEl>
                                          <p:spTgt spid="56344"/>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56345"/>
                                        </p:tgtEl>
                                        <p:attrNameLst>
                                          <p:attrName>style.visibility</p:attrName>
                                        </p:attrNameLst>
                                      </p:cBhvr>
                                      <p:to>
                                        <p:strVal val="visible"/>
                                      </p:to>
                                    </p:set>
                                    <p:animEffect transition="in" filter="blinds(horizontal)">
                                      <p:cBhvr>
                                        <p:cTn id="37" dur="500"/>
                                        <p:tgtEl>
                                          <p:spTgt spid="56345"/>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56346"/>
                                        </p:tgtEl>
                                        <p:attrNameLst>
                                          <p:attrName>style.visibility</p:attrName>
                                        </p:attrNameLst>
                                      </p:cBhvr>
                                      <p:to>
                                        <p:strVal val="visible"/>
                                      </p:to>
                                    </p:set>
                                    <p:animEffect transition="in" filter="blinds(horizontal)">
                                      <p:cBhvr>
                                        <p:cTn id="40" dur="500"/>
                                        <p:tgtEl>
                                          <p:spTgt spid="56346"/>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56347"/>
                                        </p:tgtEl>
                                        <p:attrNameLst>
                                          <p:attrName>style.visibility</p:attrName>
                                        </p:attrNameLst>
                                      </p:cBhvr>
                                      <p:to>
                                        <p:strVal val="visible"/>
                                      </p:to>
                                    </p:set>
                                    <p:animEffect transition="in" filter="blinds(horizontal)">
                                      <p:cBhvr>
                                        <p:cTn id="43" dur="500"/>
                                        <p:tgtEl>
                                          <p:spTgt spid="56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35" grpId="0"/>
      <p:bldP spid="56336" grpId="0"/>
      <p:bldP spid="56338" grpId="0"/>
      <p:bldP spid="56339" grpId="0"/>
      <p:bldP spid="56340" grpId="0"/>
      <p:bldP spid="56341" grpId="0"/>
      <p:bldP spid="56342" grpId="0"/>
      <p:bldP spid="56343" grpId="0"/>
      <p:bldP spid="56344" grpId="0"/>
      <p:bldP spid="56345" grpId="0"/>
      <p:bldP spid="56346" grpId="0"/>
      <p:bldP spid="5634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257800" y="1769664"/>
            <a:ext cx="3657600" cy="609600"/>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2400" dirty="0">
                <a:solidFill>
                  <a:schemeClr val="bg1"/>
                </a:solidFill>
                <a:latin typeface="Arial" charset="0"/>
                <a:ea typeface="ＭＳ Ｐゴシック" charset="0"/>
                <a:cs typeface="ＭＳ Ｐゴシック" charset="0"/>
              </a:rPr>
              <a:t>Payload</a:t>
            </a:r>
            <a:endParaRPr lang="en-US" dirty="0">
              <a:solidFill>
                <a:schemeClr val="bg1"/>
              </a:solidFill>
              <a:latin typeface="Arial" charset="0"/>
              <a:ea typeface="ＭＳ Ｐゴシック" charset="0"/>
              <a:cs typeface="ＭＳ Ｐゴシック" charset="0"/>
            </a:endParaRPr>
          </a:p>
        </p:txBody>
      </p:sp>
      <p:sp>
        <p:nvSpPr>
          <p:cNvPr id="6" name="Rectangle 5"/>
          <p:cNvSpPr/>
          <p:nvPr/>
        </p:nvSpPr>
        <p:spPr>
          <a:xfrm>
            <a:off x="228600" y="1769664"/>
            <a:ext cx="1676400" cy="609600"/>
          </a:xfrm>
          <a:prstGeom prst="rect">
            <a:avLst/>
          </a:prstGeom>
          <a:solidFill>
            <a:srgbClr val="D1D1F0"/>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b="1" dirty="0">
                <a:solidFill>
                  <a:srgbClr val="333399"/>
                </a:solidFill>
                <a:latin typeface="Arial" charset="0"/>
                <a:ea typeface="ＭＳ Ｐゴシック" charset="0"/>
                <a:cs typeface="ＭＳ Ｐゴシック" charset="0"/>
              </a:rPr>
              <a:t>Ethernet</a:t>
            </a:r>
          </a:p>
          <a:p>
            <a:pPr algn="ctr" fontAlgn="auto">
              <a:spcBef>
                <a:spcPts val="0"/>
              </a:spcBef>
              <a:spcAft>
                <a:spcPts val="0"/>
              </a:spcAft>
              <a:defRPr/>
            </a:pPr>
            <a:r>
              <a:rPr lang="en-US" dirty="0">
                <a:solidFill>
                  <a:srgbClr val="333399"/>
                </a:solidFill>
                <a:latin typeface="Arial" charset="0"/>
                <a:ea typeface="ＭＳ Ｐゴシック" charset="0"/>
                <a:cs typeface="ＭＳ Ｐゴシック" charset="0"/>
              </a:rPr>
              <a:t>DA, SA, </a:t>
            </a:r>
            <a:r>
              <a:rPr lang="en-US" dirty="0" err="1">
                <a:solidFill>
                  <a:srgbClr val="333399"/>
                </a:solidFill>
                <a:latin typeface="Arial" charset="0"/>
                <a:ea typeface="ＭＳ Ｐゴシック" charset="0"/>
                <a:cs typeface="ＭＳ Ｐゴシック" charset="0"/>
              </a:rPr>
              <a:t>etc</a:t>
            </a:r>
            <a:endParaRPr lang="en-US" dirty="0">
              <a:solidFill>
                <a:srgbClr val="333399"/>
              </a:solidFill>
              <a:latin typeface="Arial" charset="0"/>
              <a:ea typeface="ＭＳ Ｐゴシック" charset="0"/>
              <a:cs typeface="ＭＳ Ｐゴシック" charset="0"/>
            </a:endParaRPr>
          </a:p>
        </p:txBody>
      </p:sp>
      <p:sp>
        <p:nvSpPr>
          <p:cNvPr id="7" name="Rectangle 6"/>
          <p:cNvSpPr/>
          <p:nvPr/>
        </p:nvSpPr>
        <p:spPr>
          <a:xfrm>
            <a:off x="1905000" y="1769664"/>
            <a:ext cx="1676400" cy="609600"/>
          </a:xfrm>
          <a:prstGeom prst="rect">
            <a:avLst/>
          </a:prstGeom>
          <a:solidFill>
            <a:srgbClr val="D1D1F0"/>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b="1">
                <a:solidFill>
                  <a:srgbClr val="333399"/>
                </a:solidFill>
                <a:latin typeface="Arial" charset="0"/>
                <a:ea typeface="ＭＳ Ｐゴシック" charset="0"/>
                <a:cs typeface="ＭＳ Ｐゴシック" charset="0"/>
              </a:rPr>
              <a:t>IP</a:t>
            </a:r>
          </a:p>
          <a:p>
            <a:pPr algn="ctr" fontAlgn="auto">
              <a:spcBef>
                <a:spcPts val="0"/>
              </a:spcBef>
              <a:spcAft>
                <a:spcPts val="0"/>
              </a:spcAft>
              <a:defRPr/>
            </a:pPr>
            <a:r>
              <a:rPr lang="en-US">
                <a:solidFill>
                  <a:srgbClr val="333399"/>
                </a:solidFill>
                <a:latin typeface="Arial" charset="0"/>
                <a:ea typeface="ＭＳ Ｐゴシック" charset="0"/>
                <a:cs typeface="ＭＳ Ｐゴシック" charset="0"/>
              </a:rPr>
              <a:t>DA, SA, etc</a:t>
            </a:r>
          </a:p>
        </p:txBody>
      </p:sp>
      <p:sp>
        <p:nvSpPr>
          <p:cNvPr id="8" name="Rectangle 7"/>
          <p:cNvSpPr/>
          <p:nvPr/>
        </p:nvSpPr>
        <p:spPr>
          <a:xfrm>
            <a:off x="3581400" y="1769664"/>
            <a:ext cx="1676400" cy="609600"/>
          </a:xfrm>
          <a:prstGeom prst="rect">
            <a:avLst/>
          </a:prstGeom>
          <a:solidFill>
            <a:srgbClr val="D1D1F0"/>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b="1">
                <a:solidFill>
                  <a:srgbClr val="333399"/>
                </a:solidFill>
                <a:latin typeface="Arial" charset="0"/>
                <a:ea typeface="ＭＳ Ｐゴシック" charset="0"/>
                <a:cs typeface="ＭＳ Ｐゴシック" charset="0"/>
              </a:rPr>
              <a:t>TCP</a:t>
            </a:r>
          </a:p>
          <a:p>
            <a:pPr algn="ctr" fontAlgn="auto">
              <a:spcBef>
                <a:spcPts val="0"/>
              </a:spcBef>
              <a:spcAft>
                <a:spcPts val="0"/>
              </a:spcAft>
              <a:defRPr/>
            </a:pPr>
            <a:r>
              <a:rPr lang="en-US">
                <a:solidFill>
                  <a:srgbClr val="333399"/>
                </a:solidFill>
                <a:latin typeface="Arial" charset="0"/>
                <a:ea typeface="ＭＳ Ｐゴシック" charset="0"/>
                <a:cs typeface="ＭＳ Ｐゴシック" charset="0"/>
              </a:rPr>
              <a:t>DP, SP, etc</a:t>
            </a:r>
          </a:p>
        </p:txBody>
      </p:sp>
      <p:sp>
        <p:nvSpPr>
          <p:cNvPr id="9" name="Right Brace 8"/>
          <p:cNvSpPr/>
          <p:nvPr/>
        </p:nvSpPr>
        <p:spPr>
          <a:xfrm rot="5400000">
            <a:off x="2514600" y="245664"/>
            <a:ext cx="457200" cy="5029200"/>
          </a:xfrm>
          <a:prstGeom prst="rightBrace">
            <a:avLst>
              <a:gd name="adj1" fmla="val 8333"/>
              <a:gd name="adj2"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anchor="ctr"/>
          <a:lstStyle/>
          <a:p>
            <a:pPr algn="ctr" fontAlgn="auto">
              <a:spcBef>
                <a:spcPts val="0"/>
              </a:spcBef>
              <a:spcAft>
                <a:spcPts val="0"/>
              </a:spcAft>
              <a:defRPr/>
            </a:pPr>
            <a:endParaRPr lang="en-US">
              <a:latin typeface="Arial" charset="0"/>
              <a:ea typeface="ＭＳ Ｐゴシック" charset="0"/>
              <a:cs typeface="ＭＳ Ｐゴシック" charset="0"/>
            </a:endParaRPr>
          </a:p>
        </p:txBody>
      </p:sp>
      <p:sp>
        <p:nvSpPr>
          <p:cNvPr id="38920" name="TextBox 9"/>
          <p:cNvSpPr txBox="1">
            <a:spLocks noChangeArrowheads="1"/>
          </p:cNvSpPr>
          <p:nvPr/>
        </p:nvSpPr>
        <p:spPr bwMode="auto">
          <a:xfrm>
            <a:off x="152400" y="2988864"/>
            <a:ext cx="5213350" cy="1384300"/>
          </a:xfrm>
          <a:prstGeom prst="rect">
            <a:avLst/>
          </a:prstGeom>
          <a:noFill/>
          <a:ln w="9525">
            <a:noFill/>
            <a:miter lim="800000"/>
            <a:headEnd/>
            <a:tailEnd/>
          </a:ln>
        </p:spPr>
        <p:txBody>
          <a:bodyPr wrap="none">
            <a:spAutoFit/>
          </a:bodyPr>
          <a:lstStyle/>
          <a:p>
            <a:pPr algn="ctr"/>
            <a:r>
              <a:rPr lang="en-US" sz="2800">
                <a:ea typeface="MS PGothic" pitchFamily="34" charset="-128"/>
              </a:rPr>
              <a:t>Collection of bits to plumb flows </a:t>
            </a:r>
          </a:p>
          <a:p>
            <a:pPr algn="ctr"/>
            <a:r>
              <a:rPr lang="en-US" sz="2800">
                <a:ea typeface="MS PGothic" pitchFamily="34" charset="-128"/>
              </a:rPr>
              <a:t>(of different granularities)</a:t>
            </a:r>
          </a:p>
          <a:p>
            <a:pPr algn="ctr"/>
            <a:r>
              <a:rPr lang="en-US" sz="2800">
                <a:ea typeface="MS PGothic" pitchFamily="34" charset="-128"/>
              </a:rPr>
              <a:t>between end points</a:t>
            </a:r>
          </a:p>
        </p:txBody>
      </p:sp>
      <p:grpSp>
        <p:nvGrpSpPr>
          <p:cNvPr id="2" name="Group 12"/>
          <p:cNvGrpSpPr>
            <a:grpSpLocks/>
          </p:cNvGrpSpPr>
          <p:nvPr/>
        </p:nvGrpSpPr>
        <p:grpSpPr bwMode="auto">
          <a:xfrm>
            <a:off x="228600" y="5122464"/>
            <a:ext cx="8686800" cy="609600"/>
            <a:chOff x="228600" y="4876800"/>
            <a:chExt cx="8686800" cy="609600"/>
          </a:xfrm>
        </p:grpSpPr>
        <p:sp>
          <p:nvSpPr>
            <p:cNvPr id="11" name="Rectangle 10"/>
            <p:cNvSpPr/>
            <p:nvPr/>
          </p:nvSpPr>
          <p:spPr>
            <a:xfrm>
              <a:off x="5257800" y="4876800"/>
              <a:ext cx="3657600" cy="609600"/>
            </a:xfrm>
            <a:prstGeom prst="rect">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2400" dirty="0">
                  <a:solidFill>
                    <a:srgbClr val="FFFFFF"/>
                  </a:solidFill>
                  <a:latin typeface="Arial" charset="0"/>
                  <a:ea typeface="ＭＳ Ｐゴシック" charset="0"/>
                  <a:cs typeface="ＭＳ Ｐゴシック" charset="0"/>
                </a:rPr>
                <a:t>Payload</a:t>
              </a:r>
              <a:endParaRPr lang="en-US" dirty="0">
                <a:solidFill>
                  <a:srgbClr val="FFFFFF"/>
                </a:solidFill>
                <a:latin typeface="Arial" charset="0"/>
                <a:ea typeface="ＭＳ Ｐゴシック" charset="0"/>
                <a:cs typeface="ＭＳ Ｐゴシック" charset="0"/>
              </a:endParaRPr>
            </a:p>
          </p:txBody>
        </p:sp>
        <p:sp>
          <p:nvSpPr>
            <p:cNvPr id="12" name="Rectangle 11"/>
            <p:cNvSpPr/>
            <p:nvPr/>
          </p:nvSpPr>
          <p:spPr>
            <a:xfrm>
              <a:off x="228600" y="4876800"/>
              <a:ext cx="5029200" cy="609600"/>
            </a:xfrm>
            <a:prstGeom prst="rect">
              <a:avLst/>
            </a:prstGeom>
            <a:solidFill>
              <a:srgbClr val="D1D1F0"/>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b="1">
                  <a:solidFill>
                    <a:srgbClr val="333399"/>
                  </a:solidFill>
                  <a:latin typeface="Arial" charset="0"/>
                  <a:ea typeface="ＭＳ Ｐゴシック" charset="0"/>
                  <a:cs typeface="ＭＳ Ｐゴシック" charset="0"/>
                </a:rPr>
                <a:t>Header</a:t>
              </a:r>
            </a:p>
            <a:p>
              <a:pPr algn="ctr" fontAlgn="auto">
                <a:spcBef>
                  <a:spcPts val="0"/>
                </a:spcBef>
                <a:spcAft>
                  <a:spcPts val="0"/>
                </a:spcAft>
                <a:defRPr/>
              </a:pPr>
              <a:r>
                <a:rPr lang="en-US">
                  <a:solidFill>
                    <a:srgbClr val="333399"/>
                  </a:solidFill>
                  <a:latin typeface="Arial" charset="0"/>
                  <a:ea typeface="ＭＳ Ｐゴシック" charset="0"/>
                  <a:cs typeface="ＭＳ Ｐゴシック" charset="0"/>
                </a:rPr>
                <a:t>User-defined flowspace</a:t>
              </a:r>
            </a:p>
          </p:txBody>
        </p:sp>
      </p:grpSp>
      <p:sp>
        <p:nvSpPr>
          <p:cNvPr id="14" name="Right Brace 13"/>
          <p:cNvSpPr/>
          <p:nvPr/>
        </p:nvSpPr>
        <p:spPr>
          <a:xfrm rot="16200000" flipV="1">
            <a:off x="2514600" y="2303064"/>
            <a:ext cx="457200" cy="5029200"/>
          </a:xfrm>
          <a:prstGeom prst="rightBrace">
            <a:avLst>
              <a:gd name="adj1" fmla="val 8333"/>
              <a:gd name="adj2" fmla="val 50000"/>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anchor="ctr"/>
          <a:lstStyle/>
          <a:p>
            <a:pPr algn="ctr" fontAlgn="auto">
              <a:spcBef>
                <a:spcPts val="0"/>
              </a:spcBef>
              <a:spcAft>
                <a:spcPts val="0"/>
              </a:spcAft>
              <a:defRPr/>
            </a:pPr>
            <a:endParaRPr lang="en-US">
              <a:latin typeface="Arial" charset="0"/>
              <a:ea typeface="ＭＳ Ｐゴシック" charset="0"/>
              <a:cs typeface="ＭＳ Ｐゴシック" charset="0"/>
            </a:endParaRPr>
          </a:p>
        </p:txBody>
      </p:sp>
      <p:sp>
        <p:nvSpPr>
          <p:cNvPr id="13" name="Title 12"/>
          <p:cNvSpPr>
            <a:spLocks noGrp="1"/>
          </p:cNvSpPr>
          <p:nvPr>
            <p:ph type="title"/>
          </p:nvPr>
        </p:nvSpPr>
        <p:spPr/>
        <p:txBody>
          <a:bodyPr/>
          <a:lstStyle/>
          <a:p>
            <a:r>
              <a:rPr lang="en-US" dirty="0"/>
              <a:t>Headers as a protocol-</a:t>
            </a:r>
            <a:r>
              <a:rPr lang="en-US" dirty="0" smtClean="0"/>
              <a:t>agnostic collection </a:t>
            </a:r>
            <a:r>
              <a:rPr lang="en-US" dirty="0"/>
              <a:t>of bits</a:t>
            </a:r>
          </a:p>
        </p:txBody>
      </p:sp>
      <p:sp>
        <p:nvSpPr>
          <p:cNvPr id="15" name="Footer Placeholder 14"/>
          <p:cNvSpPr>
            <a:spLocks noGrp="1"/>
          </p:cNvSpPr>
          <p:nvPr>
            <p:ph type="ftr" sz="quarter" idx="11"/>
          </p:nvPr>
        </p:nvSpPr>
        <p:spPr/>
        <p:txBody>
          <a:bodyPr/>
          <a:lstStyle/>
          <a:p>
            <a:r>
              <a:rPr lang="en-US" smtClean="0"/>
              <a:t>Université catholique de Louvain</a:t>
            </a:r>
            <a:endParaRPr lang="en-GB" dirty="0"/>
          </a:p>
        </p:txBody>
      </p:sp>
      <p:sp>
        <p:nvSpPr>
          <p:cNvPr id="17" name="Slide Number Placeholder 16"/>
          <p:cNvSpPr>
            <a:spLocks noGrp="1"/>
          </p:cNvSpPr>
          <p:nvPr>
            <p:ph type="sldNum" sz="quarter" idx="10"/>
          </p:nvPr>
        </p:nvSpPr>
        <p:spPr/>
        <p:txBody>
          <a:bodyPr/>
          <a:lstStyle/>
          <a:p>
            <a:fld id="{83AAF25D-2282-4A01-B1B7-8122C6628E7D}" type="slidenum">
              <a:rPr lang="en-GB" smtClean="0"/>
              <a:pPr/>
              <a:t>51</a:t>
            </a:fld>
            <a:endParaRPr lang="en-GB"/>
          </a:p>
        </p:txBody>
      </p:sp>
    </p:spTree>
    <p:extLst>
      <p:ext uri="{BB962C8B-B14F-4D97-AF65-F5344CB8AC3E}">
        <p14:creationId xmlns:p14="http://schemas.microsoft.com/office/powerpoint/2010/main" val="1426277381"/>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normAutofit fontScale="90000"/>
          </a:bodyPr>
          <a:lstStyle/>
          <a:p>
            <a:r>
              <a:rPr lang="en-US" dirty="0" smtClean="0"/>
              <a:t>“</a:t>
            </a:r>
            <a:r>
              <a:rPr lang="en-US" dirty="0" err="1" smtClean="0"/>
              <a:t>Flowspace</a:t>
            </a:r>
            <a:r>
              <a:rPr lang="en-US" dirty="0" smtClean="0"/>
              <a:t>”: A way to think about flows defined by match fields</a:t>
            </a:r>
            <a:endParaRPr lang="en-US" dirty="0"/>
          </a:p>
        </p:txBody>
      </p:sp>
      <p:sp>
        <p:nvSpPr>
          <p:cNvPr id="5" name="Freeform 4"/>
          <p:cNvSpPr/>
          <p:nvPr/>
        </p:nvSpPr>
        <p:spPr>
          <a:xfrm>
            <a:off x="1276350" y="2244372"/>
            <a:ext cx="6724650" cy="3656012"/>
          </a:xfrm>
          <a:custGeom>
            <a:avLst/>
            <a:gdLst>
              <a:gd name="connsiteX0" fmla="*/ 15488 w 7868138"/>
              <a:gd name="connsiteY0" fmla="*/ 0 h 3655535"/>
              <a:gd name="connsiteX1" fmla="*/ 0 w 7868138"/>
              <a:gd name="connsiteY1" fmla="*/ 3640045 h 3655535"/>
              <a:gd name="connsiteX2" fmla="*/ 7868138 w 7868138"/>
              <a:gd name="connsiteY2" fmla="*/ 3655535 h 3655535"/>
            </a:gdLst>
            <a:ahLst/>
            <a:cxnLst>
              <a:cxn ang="0">
                <a:pos x="connsiteX0" y="connsiteY0"/>
              </a:cxn>
              <a:cxn ang="0">
                <a:pos x="connsiteX1" y="connsiteY1"/>
              </a:cxn>
              <a:cxn ang="0">
                <a:pos x="connsiteX2" y="connsiteY2"/>
              </a:cxn>
            </a:cxnLst>
            <a:rect l="l" t="t" r="r" b="b"/>
            <a:pathLst>
              <a:path w="7868138" h="3655535">
                <a:moveTo>
                  <a:pt x="15488" y="0"/>
                </a:moveTo>
                <a:cubicBezTo>
                  <a:pt x="10325" y="1213348"/>
                  <a:pt x="0" y="3640045"/>
                  <a:pt x="0" y="3640045"/>
                </a:cubicBezTo>
                <a:lnTo>
                  <a:pt x="7868138" y="3655535"/>
                </a:lnTo>
              </a:path>
            </a:pathLst>
          </a:custGeom>
          <a:ln>
            <a:solidFill>
              <a:srgbClr val="000000"/>
            </a:solidFill>
            <a:headEnd type="triangle"/>
            <a:tailEnd type="triangle"/>
          </a:ln>
        </p:spPr>
        <p:style>
          <a:lnRef idx="2">
            <a:schemeClr val="accent1"/>
          </a:lnRef>
          <a:fillRef idx="0">
            <a:schemeClr val="accent1"/>
          </a:fillRef>
          <a:effectRef idx="1">
            <a:schemeClr val="accent1"/>
          </a:effectRef>
          <a:fontRef idx="minor">
            <a:schemeClr val="tx1"/>
          </a:fontRef>
        </p:style>
        <p:txBody>
          <a:bodyPr anchor="ctr"/>
          <a:lstStyle/>
          <a:p>
            <a:pPr algn="ctr" fontAlgn="auto">
              <a:spcBef>
                <a:spcPts val="0"/>
              </a:spcBef>
              <a:spcAft>
                <a:spcPts val="0"/>
              </a:spcAft>
              <a:defRPr/>
            </a:pPr>
            <a:endParaRPr lang="en-US">
              <a:latin typeface="Arial" charset="0"/>
              <a:ea typeface="ＭＳ Ｐゴシック" charset="0"/>
              <a:cs typeface="ＭＳ Ｐゴシック" charset="0"/>
            </a:endParaRPr>
          </a:p>
        </p:txBody>
      </p:sp>
      <p:sp>
        <p:nvSpPr>
          <p:cNvPr id="39940" name="TextBox 5"/>
          <p:cNvSpPr txBox="1">
            <a:spLocks noChangeArrowheads="1"/>
          </p:cNvSpPr>
          <p:nvPr/>
        </p:nvSpPr>
        <p:spPr bwMode="auto">
          <a:xfrm>
            <a:off x="5549900" y="6052784"/>
            <a:ext cx="774700" cy="369888"/>
          </a:xfrm>
          <a:prstGeom prst="rect">
            <a:avLst/>
          </a:prstGeom>
          <a:noFill/>
          <a:ln w="9525">
            <a:noFill/>
            <a:miter lim="800000"/>
            <a:headEnd/>
            <a:tailEnd/>
          </a:ln>
        </p:spPr>
        <p:txBody>
          <a:bodyPr wrap="none">
            <a:spAutoFit/>
          </a:bodyPr>
          <a:lstStyle/>
          <a:p>
            <a:r>
              <a:rPr lang="en-US">
                <a:ea typeface="MS PGothic" pitchFamily="34" charset="-128"/>
              </a:rPr>
              <a:t>IP SA</a:t>
            </a:r>
          </a:p>
        </p:txBody>
      </p:sp>
      <p:sp>
        <p:nvSpPr>
          <p:cNvPr id="39941" name="TextBox 6"/>
          <p:cNvSpPr txBox="1">
            <a:spLocks noChangeArrowheads="1"/>
          </p:cNvSpPr>
          <p:nvPr/>
        </p:nvSpPr>
        <p:spPr bwMode="auto">
          <a:xfrm>
            <a:off x="304800" y="2928584"/>
            <a:ext cx="787400" cy="369888"/>
          </a:xfrm>
          <a:prstGeom prst="rect">
            <a:avLst/>
          </a:prstGeom>
          <a:noFill/>
          <a:ln w="9525">
            <a:noFill/>
            <a:miter lim="800000"/>
            <a:headEnd/>
            <a:tailEnd/>
          </a:ln>
        </p:spPr>
        <p:txBody>
          <a:bodyPr wrap="none">
            <a:spAutoFit/>
          </a:bodyPr>
          <a:lstStyle/>
          <a:p>
            <a:r>
              <a:rPr lang="en-US">
                <a:ea typeface="MS PGothic" pitchFamily="34" charset="-128"/>
              </a:rPr>
              <a:t>IP DA</a:t>
            </a:r>
          </a:p>
        </p:txBody>
      </p:sp>
      <p:sp>
        <p:nvSpPr>
          <p:cNvPr id="8" name="Oval 7"/>
          <p:cNvSpPr/>
          <p:nvPr/>
        </p:nvSpPr>
        <p:spPr>
          <a:xfrm>
            <a:off x="2989263" y="3690584"/>
            <a:ext cx="152400" cy="152400"/>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rgbClr val="FFFFFF"/>
              </a:solidFill>
              <a:latin typeface="Arial" charset="0"/>
              <a:ea typeface="ＭＳ Ｐゴシック" charset="0"/>
              <a:cs typeface="ＭＳ Ｐゴシック" charset="0"/>
            </a:endParaRPr>
          </a:p>
        </p:txBody>
      </p:sp>
      <p:sp>
        <p:nvSpPr>
          <p:cNvPr id="39943" name="TextBox 8"/>
          <p:cNvSpPr txBox="1">
            <a:spLocks noChangeArrowheads="1"/>
          </p:cNvSpPr>
          <p:nvPr/>
        </p:nvSpPr>
        <p:spPr bwMode="auto">
          <a:xfrm>
            <a:off x="1752600" y="1709384"/>
            <a:ext cx="1312863" cy="369888"/>
          </a:xfrm>
          <a:prstGeom prst="rect">
            <a:avLst/>
          </a:prstGeom>
          <a:noFill/>
          <a:ln w="9525">
            <a:noFill/>
            <a:miter lim="800000"/>
            <a:headEnd/>
            <a:tailEnd/>
          </a:ln>
        </p:spPr>
        <p:txBody>
          <a:bodyPr wrap="none">
            <a:spAutoFit/>
          </a:bodyPr>
          <a:lstStyle/>
          <a:p>
            <a:r>
              <a:rPr lang="en-US">
                <a:ea typeface="MS PGothic" pitchFamily="34" charset="-128"/>
              </a:rPr>
              <a:t>Single flow</a:t>
            </a:r>
          </a:p>
        </p:txBody>
      </p:sp>
      <p:cxnSp>
        <p:nvCxnSpPr>
          <p:cNvPr id="11" name="Straight Arrow Connector 10"/>
          <p:cNvCxnSpPr>
            <a:stCxn id="39943" idx="2"/>
            <a:endCxn id="8" idx="0"/>
          </p:cNvCxnSpPr>
          <p:nvPr/>
        </p:nvCxnSpPr>
        <p:spPr>
          <a:xfrm rot="16200000" flipH="1">
            <a:off x="1931988" y="2557109"/>
            <a:ext cx="1611312" cy="655638"/>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grpSp>
        <p:nvGrpSpPr>
          <p:cNvPr id="2" name="Group 26"/>
          <p:cNvGrpSpPr>
            <a:grpSpLocks/>
          </p:cNvGrpSpPr>
          <p:nvPr/>
        </p:nvGrpSpPr>
        <p:grpSpPr bwMode="auto">
          <a:xfrm>
            <a:off x="4227536" y="1633184"/>
            <a:ext cx="2478063" cy="4678978"/>
            <a:chOff x="4226997" y="1524000"/>
            <a:chExt cx="2478603" cy="4678978"/>
          </a:xfrm>
        </p:grpSpPr>
        <p:cxnSp>
          <p:nvCxnSpPr>
            <p:cNvPr id="15" name="Straight Connector 14"/>
            <p:cNvCxnSpPr/>
            <p:nvPr/>
          </p:nvCxnSpPr>
          <p:spPr>
            <a:xfrm rot="5400000">
              <a:off x="2324380" y="3772694"/>
              <a:ext cx="40386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9952" name="TextBox 15"/>
            <p:cNvSpPr txBox="1">
              <a:spLocks noChangeArrowheads="1"/>
            </p:cNvSpPr>
            <p:nvPr/>
          </p:nvSpPr>
          <p:spPr bwMode="auto">
            <a:xfrm>
              <a:off x="4876800" y="1524000"/>
              <a:ext cx="1828800" cy="707886"/>
            </a:xfrm>
            <a:prstGeom prst="rect">
              <a:avLst/>
            </a:prstGeom>
            <a:noFill/>
            <a:ln w="9525">
              <a:noFill/>
              <a:miter lim="800000"/>
              <a:headEnd/>
              <a:tailEnd/>
            </a:ln>
          </p:spPr>
          <p:txBody>
            <a:bodyPr>
              <a:spAutoFit/>
            </a:bodyPr>
            <a:lstStyle/>
            <a:p>
              <a:r>
                <a:rPr lang="en-US" dirty="0">
                  <a:ea typeface="MS PGothic" pitchFamily="34" charset="-128"/>
                </a:rPr>
                <a:t>All flows from </a:t>
              </a:r>
              <a:r>
                <a:rPr lang="en-US" dirty="0">
                  <a:solidFill>
                    <a:schemeClr val="tx2">
                      <a:lumMod val="75000"/>
                    </a:schemeClr>
                  </a:solidFill>
                  <a:ea typeface="MS PGothic" pitchFamily="34" charset="-128"/>
                </a:rPr>
                <a:t>A</a:t>
              </a:r>
            </a:p>
          </p:txBody>
        </p:sp>
        <p:cxnSp>
          <p:nvCxnSpPr>
            <p:cNvPr id="17" name="Straight Arrow Connector 16"/>
            <p:cNvCxnSpPr>
              <a:stCxn id="39952" idx="2"/>
            </p:cNvCxnSpPr>
            <p:nvPr/>
          </p:nvCxnSpPr>
          <p:spPr>
            <a:xfrm flipH="1">
              <a:off x="4342886" y="2231886"/>
              <a:ext cx="1448314" cy="587514"/>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39954" name="TextBox 21"/>
            <p:cNvSpPr txBox="1">
              <a:spLocks noChangeArrowheads="1"/>
            </p:cNvSpPr>
            <p:nvPr/>
          </p:nvSpPr>
          <p:spPr bwMode="auto">
            <a:xfrm>
              <a:off x="4226997" y="5802868"/>
              <a:ext cx="338628" cy="400110"/>
            </a:xfrm>
            <a:prstGeom prst="rect">
              <a:avLst/>
            </a:prstGeom>
            <a:noFill/>
            <a:ln w="9525">
              <a:noFill/>
              <a:miter lim="800000"/>
              <a:headEnd/>
              <a:tailEnd/>
            </a:ln>
          </p:spPr>
          <p:txBody>
            <a:bodyPr wrap="none">
              <a:spAutoFit/>
            </a:bodyPr>
            <a:lstStyle/>
            <a:p>
              <a:r>
                <a:rPr lang="en-US" dirty="0">
                  <a:solidFill>
                    <a:srgbClr val="262673"/>
                  </a:solidFill>
                  <a:ea typeface="MS PGothic" pitchFamily="34" charset="-128"/>
                </a:rPr>
                <a:t>A</a:t>
              </a:r>
            </a:p>
          </p:txBody>
        </p:sp>
      </p:grpSp>
      <p:grpSp>
        <p:nvGrpSpPr>
          <p:cNvPr id="3" name="Group 27"/>
          <p:cNvGrpSpPr>
            <a:grpSpLocks/>
          </p:cNvGrpSpPr>
          <p:nvPr/>
        </p:nvGrpSpPr>
        <p:grpSpPr bwMode="auto">
          <a:xfrm>
            <a:off x="5486400" y="2090384"/>
            <a:ext cx="2819400" cy="2286000"/>
            <a:chOff x="5486400" y="1981200"/>
            <a:chExt cx="2819400" cy="2286000"/>
          </a:xfrm>
        </p:grpSpPr>
        <p:sp>
          <p:nvSpPr>
            <p:cNvPr id="23" name="Rectangle 22"/>
            <p:cNvSpPr/>
            <p:nvPr/>
          </p:nvSpPr>
          <p:spPr>
            <a:xfrm>
              <a:off x="5486400" y="3352800"/>
              <a:ext cx="1066800" cy="914400"/>
            </a:xfrm>
            <a:prstGeom prst="rect">
              <a:avLst/>
            </a:prstGeom>
            <a:solidFill>
              <a:srgbClr val="262673"/>
            </a:solidFill>
            <a:ln>
              <a:solidFill>
                <a:srgbClr val="0000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rgbClr val="FFFFFF"/>
                </a:solidFill>
                <a:latin typeface="Arial" charset="0"/>
                <a:ea typeface="ＭＳ Ｐゴシック" charset="0"/>
                <a:cs typeface="ＭＳ Ｐゴシック" charset="0"/>
              </a:endParaRPr>
            </a:p>
          </p:txBody>
        </p:sp>
        <p:sp>
          <p:nvSpPr>
            <p:cNvPr id="39949" name="TextBox 23"/>
            <p:cNvSpPr txBox="1">
              <a:spLocks noChangeArrowheads="1"/>
            </p:cNvSpPr>
            <p:nvPr/>
          </p:nvSpPr>
          <p:spPr bwMode="auto">
            <a:xfrm>
              <a:off x="6477000" y="1981200"/>
              <a:ext cx="1828800" cy="923330"/>
            </a:xfrm>
            <a:prstGeom prst="rect">
              <a:avLst/>
            </a:prstGeom>
            <a:noFill/>
            <a:ln w="9525">
              <a:noFill/>
              <a:miter lim="800000"/>
              <a:headEnd/>
              <a:tailEnd/>
            </a:ln>
          </p:spPr>
          <p:txBody>
            <a:bodyPr>
              <a:spAutoFit/>
            </a:bodyPr>
            <a:lstStyle/>
            <a:p>
              <a:pPr algn="ctr"/>
              <a:r>
                <a:rPr lang="en-US">
                  <a:ea typeface="MS PGothic" pitchFamily="34" charset="-128"/>
                </a:rPr>
                <a:t>All flows between two subnets</a:t>
              </a:r>
            </a:p>
          </p:txBody>
        </p:sp>
        <p:cxnSp>
          <p:nvCxnSpPr>
            <p:cNvPr id="25" name="Straight Arrow Connector 24"/>
            <p:cNvCxnSpPr>
              <a:stCxn id="39949" idx="2"/>
            </p:cNvCxnSpPr>
            <p:nvPr/>
          </p:nvCxnSpPr>
          <p:spPr>
            <a:xfrm rot="5400000">
              <a:off x="6742906" y="2715419"/>
              <a:ext cx="458788" cy="838200"/>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grpSp>
      <p:sp>
        <p:nvSpPr>
          <p:cNvPr id="10" name="Footer Placeholder 9"/>
          <p:cNvSpPr>
            <a:spLocks noGrp="1"/>
          </p:cNvSpPr>
          <p:nvPr>
            <p:ph type="ftr" sz="quarter" idx="11"/>
          </p:nvPr>
        </p:nvSpPr>
        <p:spPr/>
        <p:txBody>
          <a:bodyPr/>
          <a:lstStyle/>
          <a:p>
            <a:r>
              <a:rPr lang="en-US" smtClean="0"/>
              <a:t>Université catholique de Louvain</a:t>
            </a:r>
            <a:endParaRPr lang="en-GB" dirty="0"/>
          </a:p>
        </p:txBody>
      </p:sp>
      <p:sp>
        <p:nvSpPr>
          <p:cNvPr id="12" name="Slide Number Placeholder 11"/>
          <p:cNvSpPr>
            <a:spLocks noGrp="1"/>
          </p:cNvSpPr>
          <p:nvPr>
            <p:ph type="sldNum" sz="quarter" idx="10"/>
          </p:nvPr>
        </p:nvSpPr>
        <p:spPr/>
        <p:txBody>
          <a:bodyPr/>
          <a:lstStyle/>
          <a:p>
            <a:fld id="{83AAF25D-2282-4A01-B1B7-8122C6628E7D}" type="slidenum">
              <a:rPr lang="en-GB" smtClean="0"/>
              <a:pPr/>
              <a:t>52</a:t>
            </a:fld>
            <a:endParaRPr lang="en-GB"/>
          </a:p>
        </p:txBody>
      </p:sp>
    </p:spTree>
    <p:extLst>
      <p:ext uri="{BB962C8B-B14F-4D97-AF65-F5344CB8AC3E}">
        <p14:creationId xmlns:p14="http://schemas.microsoft.com/office/powerpoint/2010/main" val="2000982753"/>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Flowspace</a:t>
            </a:r>
            <a:r>
              <a:rPr lang="en-US" dirty="0"/>
              <a:t>: Generalization</a:t>
            </a:r>
          </a:p>
        </p:txBody>
      </p:sp>
      <p:sp>
        <p:nvSpPr>
          <p:cNvPr id="5" name="Freeform 4"/>
          <p:cNvSpPr/>
          <p:nvPr/>
        </p:nvSpPr>
        <p:spPr>
          <a:xfrm>
            <a:off x="2011363" y="1371600"/>
            <a:ext cx="5124450" cy="3656013"/>
          </a:xfrm>
          <a:custGeom>
            <a:avLst/>
            <a:gdLst>
              <a:gd name="connsiteX0" fmla="*/ 15488 w 7868138"/>
              <a:gd name="connsiteY0" fmla="*/ 0 h 3655535"/>
              <a:gd name="connsiteX1" fmla="*/ 0 w 7868138"/>
              <a:gd name="connsiteY1" fmla="*/ 3640045 h 3655535"/>
              <a:gd name="connsiteX2" fmla="*/ 7868138 w 7868138"/>
              <a:gd name="connsiteY2" fmla="*/ 3655535 h 3655535"/>
            </a:gdLst>
            <a:ahLst/>
            <a:cxnLst>
              <a:cxn ang="0">
                <a:pos x="connsiteX0" y="connsiteY0"/>
              </a:cxn>
              <a:cxn ang="0">
                <a:pos x="connsiteX1" y="connsiteY1"/>
              </a:cxn>
              <a:cxn ang="0">
                <a:pos x="connsiteX2" y="connsiteY2"/>
              </a:cxn>
            </a:cxnLst>
            <a:rect l="l" t="t" r="r" b="b"/>
            <a:pathLst>
              <a:path w="7868138" h="3655535">
                <a:moveTo>
                  <a:pt x="15488" y="0"/>
                </a:moveTo>
                <a:cubicBezTo>
                  <a:pt x="10325" y="1213348"/>
                  <a:pt x="0" y="3640045"/>
                  <a:pt x="0" y="3640045"/>
                </a:cubicBezTo>
                <a:lnTo>
                  <a:pt x="7868138" y="3655535"/>
                </a:lnTo>
              </a:path>
            </a:pathLst>
          </a:custGeom>
          <a:ln>
            <a:solidFill>
              <a:srgbClr val="000000"/>
            </a:solidFill>
            <a:headEnd type="triangle"/>
            <a:tailEnd type="triangle"/>
          </a:ln>
        </p:spPr>
        <p:style>
          <a:lnRef idx="2">
            <a:schemeClr val="accent1"/>
          </a:lnRef>
          <a:fillRef idx="0">
            <a:schemeClr val="accent1"/>
          </a:fillRef>
          <a:effectRef idx="1">
            <a:schemeClr val="accent1"/>
          </a:effectRef>
          <a:fontRef idx="minor">
            <a:schemeClr val="tx1"/>
          </a:fontRef>
        </p:style>
        <p:txBody>
          <a:bodyPr anchor="ctr"/>
          <a:lstStyle/>
          <a:p>
            <a:pPr algn="ctr" fontAlgn="auto">
              <a:spcBef>
                <a:spcPts val="0"/>
              </a:spcBef>
              <a:spcAft>
                <a:spcPts val="0"/>
              </a:spcAft>
              <a:defRPr/>
            </a:pPr>
            <a:endParaRPr lang="en-US">
              <a:latin typeface="Arial" charset="0"/>
              <a:ea typeface="ＭＳ Ｐゴシック" charset="0"/>
              <a:cs typeface="ＭＳ Ｐゴシック" charset="0"/>
            </a:endParaRPr>
          </a:p>
        </p:txBody>
      </p:sp>
      <p:sp>
        <p:nvSpPr>
          <p:cNvPr id="40964" name="TextBox 5"/>
          <p:cNvSpPr txBox="1">
            <a:spLocks noChangeArrowheads="1"/>
          </p:cNvSpPr>
          <p:nvPr/>
        </p:nvSpPr>
        <p:spPr bwMode="auto">
          <a:xfrm>
            <a:off x="6284913" y="5180013"/>
            <a:ext cx="877887" cy="368300"/>
          </a:xfrm>
          <a:prstGeom prst="rect">
            <a:avLst/>
          </a:prstGeom>
          <a:noFill/>
          <a:ln w="9525">
            <a:noFill/>
            <a:miter lim="800000"/>
            <a:headEnd/>
            <a:tailEnd/>
          </a:ln>
        </p:spPr>
        <p:txBody>
          <a:bodyPr wrap="none">
            <a:spAutoFit/>
          </a:bodyPr>
          <a:lstStyle/>
          <a:p>
            <a:r>
              <a:rPr lang="en-US">
                <a:ea typeface="MS PGothic" pitchFamily="34" charset="-128"/>
              </a:rPr>
              <a:t>Field 2</a:t>
            </a:r>
          </a:p>
        </p:txBody>
      </p:sp>
      <p:sp>
        <p:nvSpPr>
          <p:cNvPr id="40965" name="TextBox 6"/>
          <p:cNvSpPr txBox="1">
            <a:spLocks noChangeArrowheads="1"/>
          </p:cNvSpPr>
          <p:nvPr/>
        </p:nvSpPr>
        <p:spPr bwMode="auto">
          <a:xfrm>
            <a:off x="1039813" y="2055813"/>
            <a:ext cx="877887" cy="368300"/>
          </a:xfrm>
          <a:prstGeom prst="rect">
            <a:avLst/>
          </a:prstGeom>
          <a:noFill/>
          <a:ln w="9525">
            <a:noFill/>
            <a:miter lim="800000"/>
            <a:headEnd/>
            <a:tailEnd/>
          </a:ln>
        </p:spPr>
        <p:txBody>
          <a:bodyPr wrap="none">
            <a:spAutoFit/>
          </a:bodyPr>
          <a:lstStyle/>
          <a:p>
            <a:r>
              <a:rPr lang="en-US">
                <a:ea typeface="MS PGothic" pitchFamily="34" charset="-128"/>
              </a:rPr>
              <a:t>Field 1</a:t>
            </a:r>
          </a:p>
        </p:txBody>
      </p:sp>
      <p:sp>
        <p:nvSpPr>
          <p:cNvPr id="8" name="Oval 7"/>
          <p:cNvSpPr/>
          <p:nvPr/>
        </p:nvSpPr>
        <p:spPr>
          <a:xfrm>
            <a:off x="2989263" y="3581400"/>
            <a:ext cx="152400" cy="152400"/>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rgbClr val="FFFFFF"/>
              </a:solidFill>
              <a:latin typeface="Arial" charset="0"/>
              <a:ea typeface="ＭＳ Ｐゴシック" charset="0"/>
              <a:cs typeface="ＭＳ Ｐゴシック" charset="0"/>
            </a:endParaRPr>
          </a:p>
        </p:txBody>
      </p:sp>
      <p:sp>
        <p:nvSpPr>
          <p:cNvPr id="40967" name="TextBox 8"/>
          <p:cNvSpPr txBox="1">
            <a:spLocks noChangeArrowheads="1"/>
          </p:cNvSpPr>
          <p:nvPr/>
        </p:nvSpPr>
        <p:spPr bwMode="auto">
          <a:xfrm>
            <a:off x="2438400" y="1371600"/>
            <a:ext cx="1312863" cy="369888"/>
          </a:xfrm>
          <a:prstGeom prst="rect">
            <a:avLst/>
          </a:prstGeom>
          <a:noFill/>
          <a:ln w="9525">
            <a:noFill/>
            <a:miter lim="800000"/>
            <a:headEnd/>
            <a:tailEnd/>
          </a:ln>
        </p:spPr>
        <p:txBody>
          <a:bodyPr wrap="none">
            <a:spAutoFit/>
          </a:bodyPr>
          <a:lstStyle/>
          <a:p>
            <a:r>
              <a:rPr lang="en-US">
                <a:ea typeface="MS PGothic" pitchFamily="34" charset="-128"/>
              </a:rPr>
              <a:t>Single flow</a:t>
            </a:r>
          </a:p>
        </p:txBody>
      </p:sp>
      <p:cxnSp>
        <p:nvCxnSpPr>
          <p:cNvPr id="11" name="Straight Arrow Connector 10"/>
          <p:cNvCxnSpPr>
            <a:stCxn id="40967" idx="2"/>
            <a:endCxn id="8" idx="0"/>
          </p:cNvCxnSpPr>
          <p:nvPr/>
        </p:nvCxnSpPr>
        <p:spPr>
          <a:xfrm rot="5400000">
            <a:off x="2160588" y="2646363"/>
            <a:ext cx="1839912" cy="30162"/>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40969" name="TextBox 23"/>
          <p:cNvSpPr txBox="1">
            <a:spLocks noChangeArrowheads="1"/>
          </p:cNvSpPr>
          <p:nvPr/>
        </p:nvSpPr>
        <p:spPr bwMode="auto">
          <a:xfrm>
            <a:off x="6172200" y="1600200"/>
            <a:ext cx="1828800" cy="369888"/>
          </a:xfrm>
          <a:prstGeom prst="rect">
            <a:avLst/>
          </a:prstGeom>
          <a:noFill/>
          <a:ln w="9525">
            <a:noFill/>
            <a:miter lim="800000"/>
            <a:headEnd/>
            <a:tailEnd/>
          </a:ln>
        </p:spPr>
        <p:txBody>
          <a:bodyPr>
            <a:spAutoFit/>
          </a:bodyPr>
          <a:lstStyle/>
          <a:p>
            <a:pPr algn="ctr"/>
            <a:r>
              <a:rPr lang="en-US">
                <a:ea typeface="MS PGothic" pitchFamily="34" charset="-128"/>
              </a:rPr>
              <a:t>Set of flows</a:t>
            </a:r>
          </a:p>
        </p:txBody>
      </p:sp>
      <p:cxnSp>
        <p:nvCxnSpPr>
          <p:cNvPr id="25" name="Straight Arrow Connector 24"/>
          <p:cNvCxnSpPr>
            <a:stCxn id="40969" idx="2"/>
          </p:cNvCxnSpPr>
          <p:nvPr/>
        </p:nvCxnSpPr>
        <p:spPr>
          <a:xfrm rot="5400000">
            <a:off x="6395244" y="1823244"/>
            <a:ext cx="544512" cy="838200"/>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5" idx="1"/>
          </p:cNvCxnSpPr>
          <p:nvPr/>
        </p:nvCxnSpPr>
        <p:spPr>
          <a:xfrm flipH="1">
            <a:off x="609600" y="5011738"/>
            <a:ext cx="1401763" cy="154146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0972" name="TextBox 20"/>
          <p:cNvSpPr txBox="1">
            <a:spLocks noChangeArrowheads="1"/>
          </p:cNvSpPr>
          <p:nvPr/>
        </p:nvSpPr>
        <p:spPr bwMode="auto">
          <a:xfrm>
            <a:off x="304800" y="5486400"/>
            <a:ext cx="920750" cy="369888"/>
          </a:xfrm>
          <a:prstGeom prst="rect">
            <a:avLst/>
          </a:prstGeom>
          <a:noFill/>
          <a:ln w="9525">
            <a:noFill/>
            <a:miter lim="800000"/>
            <a:headEnd/>
            <a:tailEnd/>
          </a:ln>
        </p:spPr>
        <p:txBody>
          <a:bodyPr wrap="none">
            <a:spAutoFit/>
          </a:bodyPr>
          <a:lstStyle/>
          <a:p>
            <a:r>
              <a:rPr lang="en-US">
                <a:ea typeface="MS PGothic" pitchFamily="34" charset="-128"/>
              </a:rPr>
              <a:t>Field </a:t>
            </a:r>
            <a:r>
              <a:rPr lang="en-US" i="1">
                <a:ea typeface="MS PGothic" pitchFamily="34" charset="-128"/>
              </a:rPr>
              <a:t>n</a:t>
            </a:r>
          </a:p>
        </p:txBody>
      </p:sp>
      <p:sp>
        <p:nvSpPr>
          <p:cNvPr id="27" name="Cube 26"/>
          <p:cNvSpPr/>
          <p:nvPr/>
        </p:nvSpPr>
        <p:spPr>
          <a:xfrm>
            <a:off x="4876800" y="2438400"/>
            <a:ext cx="1371600" cy="1752600"/>
          </a:xfrm>
          <a:prstGeom prst="cube">
            <a:avLst/>
          </a:prstGeom>
          <a:solidFill>
            <a:srgbClr val="262673"/>
          </a:solidFill>
          <a:ln>
            <a:solidFill>
              <a:srgbClr val="4F81BD"/>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solidFill>
                <a:srgbClr val="FFFFFF"/>
              </a:solidFill>
              <a:latin typeface="Arial" charset="0"/>
              <a:ea typeface="ＭＳ Ｐゴシック" charset="0"/>
              <a:cs typeface="ＭＳ Ｐゴシック" charset="0"/>
            </a:endParaRPr>
          </a:p>
        </p:txBody>
      </p:sp>
      <p:sp>
        <p:nvSpPr>
          <p:cNvPr id="9" name="Footer Placeholder 8"/>
          <p:cNvSpPr>
            <a:spLocks noGrp="1"/>
          </p:cNvSpPr>
          <p:nvPr>
            <p:ph type="ftr" sz="quarter" idx="11"/>
          </p:nvPr>
        </p:nvSpPr>
        <p:spPr/>
        <p:txBody>
          <a:bodyPr/>
          <a:lstStyle/>
          <a:p>
            <a:r>
              <a:rPr lang="en-US" smtClean="0"/>
              <a:t>Université catholique de Louvain</a:t>
            </a:r>
            <a:endParaRPr lang="en-GB" dirty="0"/>
          </a:p>
        </p:txBody>
      </p:sp>
      <p:sp>
        <p:nvSpPr>
          <p:cNvPr id="10" name="Slide Number Placeholder 9"/>
          <p:cNvSpPr>
            <a:spLocks noGrp="1"/>
          </p:cNvSpPr>
          <p:nvPr>
            <p:ph type="sldNum" sz="quarter" idx="10"/>
          </p:nvPr>
        </p:nvSpPr>
        <p:spPr/>
        <p:txBody>
          <a:bodyPr/>
          <a:lstStyle/>
          <a:p>
            <a:fld id="{83AAF25D-2282-4A01-B1B7-8122C6628E7D}" type="slidenum">
              <a:rPr lang="en-GB" smtClean="0"/>
              <a:pPr/>
              <a:t>53</a:t>
            </a:fld>
            <a:endParaRPr lang="en-GB"/>
          </a:p>
        </p:txBody>
      </p:sp>
    </p:spTree>
    <p:extLst>
      <p:ext uri="{BB962C8B-B14F-4D97-AF65-F5344CB8AC3E}">
        <p14:creationId xmlns:p14="http://schemas.microsoft.com/office/powerpoint/2010/main" val="3448173455"/>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OpenFlow</a:t>
            </a:r>
            <a:r>
              <a:rPr lang="en-US" dirty="0" smtClean="0"/>
              <a:t> key messages</a:t>
            </a:r>
            <a:endParaRPr lang="en-US" dirty="0"/>
          </a:p>
        </p:txBody>
      </p:sp>
      <p:graphicFrame>
        <p:nvGraphicFramePr>
          <p:cNvPr id="9" name="Content Placeholder 3"/>
          <p:cNvGraphicFramePr>
            <a:graphicFrameLocks/>
          </p:cNvGraphicFramePr>
          <p:nvPr>
            <p:extLst>
              <p:ext uri="{D42A27DB-BD31-4B8C-83A1-F6EECF244321}">
                <p14:modId xmlns:p14="http://schemas.microsoft.com/office/powerpoint/2010/main" val="2729004063"/>
              </p:ext>
            </p:extLst>
          </p:nvPr>
        </p:nvGraphicFramePr>
        <p:xfrm>
          <a:off x="619125" y="1491016"/>
          <a:ext cx="7878762" cy="4325619"/>
        </p:xfrm>
        <a:graphic>
          <a:graphicData uri="http://schemas.openxmlformats.org/drawingml/2006/table">
            <a:tbl>
              <a:tblPr firstRow="1" bandRow="1"/>
              <a:tblGrid>
                <a:gridCol w="1810176"/>
                <a:gridCol w="2265529"/>
                <a:gridCol w="3803057"/>
              </a:tblGrid>
              <a:tr h="3708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n-US" dirty="0" smtClean="0">
                          <a:solidFill>
                            <a:srgbClr val="FFFFFF"/>
                          </a:solidFill>
                        </a:rPr>
                        <a:t>Message</a:t>
                      </a:r>
                      <a:endParaRPr lang="en-US" dirty="0">
                        <a:solidFill>
                          <a:srgbClr val="FFFFFF"/>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n-US" dirty="0" smtClean="0">
                          <a:solidFill>
                            <a:srgbClr val="FFFFFF"/>
                          </a:solidFill>
                        </a:rPr>
                        <a:t>Direction</a:t>
                      </a:r>
                      <a:endParaRPr lang="en-US" dirty="0">
                        <a:solidFill>
                          <a:srgbClr val="FFFFFF"/>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663366"/>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n-US" dirty="0" smtClean="0">
                          <a:solidFill>
                            <a:srgbClr val="FFFFFF"/>
                          </a:solidFill>
                        </a:rPr>
                        <a:t>Description</a:t>
                      </a:r>
                      <a:endParaRPr lang="en-US" dirty="0">
                        <a:solidFill>
                          <a:srgbClr val="FFFFFF"/>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663366"/>
                    </a:solidFill>
                  </a:tcPr>
                </a:tc>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smtClean="0"/>
                        <a:t>Packet-In</a:t>
                      </a:r>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800" b="0" i="0" kern="1200" dirty="0" smtClean="0">
                          <a:solidFill>
                            <a:schemeClr val="dk1"/>
                          </a:solidFill>
                          <a:latin typeface="+mn-lt"/>
                          <a:ea typeface="+mn-ea"/>
                          <a:cs typeface="+mn-cs"/>
                        </a:rPr>
                        <a:t>Switch-&gt;Controller</a:t>
                      </a:r>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800" b="0" i="0" kern="1200" dirty="0" smtClean="0">
                          <a:solidFill>
                            <a:schemeClr val="dk1"/>
                          </a:solidFill>
                          <a:latin typeface="+mn-lt"/>
                          <a:ea typeface="+mn-ea"/>
                          <a:cs typeface="+mn-cs"/>
                        </a:rPr>
                        <a:t>Transfer the control of a packet to the controller. Packet-in events can be configured to buffer packets</a:t>
                      </a:r>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smtClean="0"/>
                        <a:t>Packet-Out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800" b="0" i="0" kern="1200" dirty="0" smtClean="0">
                          <a:solidFill>
                            <a:schemeClr val="dk1"/>
                          </a:solidFill>
                          <a:latin typeface="+mn-lt"/>
                          <a:ea typeface="+mn-ea"/>
                          <a:cs typeface="+mn-cs"/>
                        </a:rPr>
                        <a:t>Controller-&gt;Switch</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smtClean="0"/>
                        <a:t>Instruct switch</a:t>
                      </a:r>
                      <a:r>
                        <a:rPr lang="en-US" baseline="0" dirty="0" smtClean="0"/>
                        <a:t> to </a:t>
                      </a:r>
                      <a:r>
                        <a:rPr lang="en-US" dirty="0" smtClean="0"/>
                        <a:t>send a packet out of a specified port</a:t>
                      </a:r>
                      <a:r>
                        <a:rPr lang="en-US" baseline="0" dirty="0" smtClean="0"/>
                        <a:t>. Send in response to </a:t>
                      </a:r>
                      <a:r>
                        <a:rPr lang="en-US" dirty="0" smtClean="0"/>
                        <a:t>Packet-in messages. </a:t>
                      </a:r>
                      <a:endParaRPr lang="en-US" dirty="0"/>
                    </a:p>
                  </a:txBody>
                  <a:tcPr marL="95250" marR="95250" marT="95250" marB="9525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smtClean="0"/>
                        <a:t>Modify-State</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800" b="0" i="0" kern="1200" dirty="0" smtClean="0">
                          <a:solidFill>
                            <a:schemeClr val="dk1"/>
                          </a:solidFill>
                          <a:latin typeface="+mn-lt"/>
                          <a:ea typeface="+mn-ea"/>
                          <a:cs typeface="+mn-cs"/>
                        </a:rPr>
                        <a:t>Controller-&gt;Switch</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smtClean="0"/>
                        <a:t>Add, delete and modify flow/group entries in the flow</a:t>
                      </a:r>
                      <a:r>
                        <a:rPr lang="en-US" baseline="0" dirty="0" smtClean="0"/>
                        <a:t> </a:t>
                      </a:r>
                      <a:r>
                        <a:rPr lang="en-US" dirty="0" smtClean="0"/>
                        <a:t>tables and to</a:t>
                      </a:r>
                    </a:p>
                    <a:p>
                      <a:r>
                        <a:rPr lang="en-US" dirty="0" smtClean="0"/>
                        <a:t>set switch port properties</a:t>
                      </a:r>
                      <a:endParaRPr lang="en-US" dirty="0"/>
                    </a:p>
                  </a:txBody>
                  <a:tcPr marL="95250" marR="95250" marT="95250" marB="9525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40000"/>
                      </a:srgbClr>
                    </a:solidFill>
                  </a:tcPr>
                </a:tc>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smtClean="0"/>
                        <a:t>Flow-Removed</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800" b="0" i="0" kern="1200" dirty="0" smtClean="0">
                          <a:solidFill>
                            <a:schemeClr val="dk1"/>
                          </a:solidFill>
                          <a:latin typeface="+mn-lt"/>
                          <a:ea typeface="+mn-ea"/>
                          <a:cs typeface="+mn-cs"/>
                        </a:rPr>
                        <a:t>Switch-&gt;Controller</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smtClean="0"/>
                        <a:t>Inform the controller about the removal of a flow entry from a </a:t>
                      </a:r>
                    </a:p>
                    <a:p>
                      <a:r>
                        <a:rPr lang="en-US" dirty="0" smtClean="0"/>
                        <a:t>flow table</a:t>
                      </a:r>
                      <a:endParaRPr lang="en-US" dirty="0"/>
                    </a:p>
                  </a:txBody>
                  <a:tcPr marL="95250" marR="95250" marT="95250" marB="9525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663366">
                        <a:tint val="20000"/>
                      </a:srgbClr>
                    </a:solidFill>
                  </a:tcPr>
                </a:tc>
              </a:tr>
            </a:tbl>
          </a:graphicData>
        </a:graphic>
      </p:graphicFrame>
      <p:sp>
        <p:nvSpPr>
          <p:cNvPr id="10" name="Footer Placeholder 9"/>
          <p:cNvSpPr>
            <a:spLocks noGrp="1"/>
          </p:cNvSpPr>
          <p:nvPr>
            <p:ph type="ftr" sz="quarter" idx="11"/>
          </p:nvPr>
        </p:nvSpPr>
        <p:spPr/>
        <p:txBody>
          <a:bodyPr/>
          <a:lstStyle/>
          <a:p>
            <a:r>
              <a:rPr lang="en-US" smtClean="0"/>
              <a:t>Université catholique de Louvain</a:t>
            </a:r>
            <a:endParaRPr lang="en-GB" dirty="0"/>
          </a:p>
        </p:txBody>
      </p:sp>
      <p:sp>
        <p:nvSpPr>
          <p:cNvPr id="11" name="Slide Number Placeholder 10"/>
          <p:cNvSpPr>
            <a:spLocks noGrp="1"/>
          </p:cNvSpPr>
          <p:nvPr>
            <p:ph type="sldNum" sz="quarter" idx="10"/>
          </p:nvPr>
        </p:nvSpPr>
        <p:spPr/>
        <p:txBody>
          <a:bodyPr/>
          <a:lstStyle/>
          <a:p>
            <a:fld id="{83AAF25D-2282-4A01-B1B7-8122C6628E7D}" type="slidenum">
              <a:rPr lang="en-GB" smtClean="0"/>
              <a:pPr/>
              <a:t>54</a:t>
            </a:fld>
            <a:endParaRPr lang="en-GB"/>
          </a:p>
        </p:txBody>
      </p:sp>
    </p:spTree>
    <p:extLst>
      <p:ext uri="{BB962C8B-B14F-4D97-AF65-F5344CB8AC3E}">
        <p14:creationId xmlns:p14="http://schemas.microsoft.com/office/powerpoint/2010/main" val="391161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readings</a:t>
            </a:r>
            <a:endParaRPr lang="en-US" dirty="0"/>
          </a:p>
        </p:txBody>
      </p:sp>
      <p:sp>
        <p:nvSpPr>
          <p:cNvPr id="3" name="Content Placeholder 2"/>
          <p:cNvSpPr>
            <a:spLocks noGrp="1"/>
          </p:cNvSpPr>
          <p:nvPr>
            <p:ph idx="1"/>
          </p:nvPr>
        </p:nvSpPr>
        <p:spPr/>
        <p:txBody>
          <a:bodyPr>
            <a:normAutofit fontScale="92500" lnSpcReduction="20000"/>
          </a:bodyPr>
          <a:lstStyle/>
          <a:p>
            <a:r>
              <a:rPr lang="en-US" sz="2400" dirty="0"/>
              <a:t>A Guided Tour Through Datacenter </a:t>
            </a:r>
            <a:r>
              <a:rPr lang="en-US" sz="2400" dirty="0" smtClean="0"/>
              <a:t>Networking</a:t>
            </a:r>
            <a:br>
              <a:rPr lang="en-US" sz="2400" dirty="0" smtClean="0"/>
            </a:br>
            <a:r>
              <a:rPr lang="en-US" sz="2400" dirty="0" err="1" smtClean="0"/>
              <a:t>Abts</a:t>
            </a:r>
            <a:r>
              <a:rPr lang="en-US" sz="2400" dirty="0" smtClean="0"/>
              <a:t>, </a:t>
            </a:r>
            <a:r>
              <a:rPr lang="en-US" sz="2400" dirty="0"/>
              <a:t>D</a:t>
            </a:r>
            <a:r>
              <a:rPr lang="en-US" sz="2400" dirty="0" smtClean="0"/>
              <a:t>., </a:t>
            </a:r>
            <a:r>
              <a:rPr lang="en-US" sz="2400" dirty="0" err="1" smtClean="0"/>
              <a:t>Felderman</a:t>
            </a:r>
            <a:r>
              <a:rPr lang="en-US" sz="2400" dirty="0" smtClean="0"/>
              <a:t>, B. Communications of the ACM</a:t>
            </a:r>
            <a:r>
              <a:rPr lang="en-US" sz="2400" dirty="0"/>
              <a:t>(CACM)</a:t>
            </a:r>
            <a:r>
              <a:rPr lang="en-US" sz="2400" dirty="0" smtClean="0"/>
              <a:t>, 55(6), 2012</a:t>
            </a:r>
            <a:r>
              <a:rPr lang="en-US" sz="2400" dirty="0" smtClean="0">
                <a:hlinkClick r:id="rId2"/>
              </a:rPr>
              <a:t>http</a:t>
            </a:r>
            <a:r>
              <a:rPr lang="en-US" sz="2400" dirty="0">
                <a:hlinkClick r:id="rId2"/>
              </a:rPr>
              <a:t>://queue.acm.org/detail.cfm?id=</a:t>
            </a:r>
            <a:r>
              <a:rPr lang="en-US" sz="2400" dirty="0" smtClean="0">
                <a:hlinkClick r:id="rId2"/>
              </a:rPr>
              <a:t>2208919</a:t>
            </a:r>
            <a:endParaRPr lang="en-US" sz="2400" dirty="0" smtClean="0"/>
          </a:p>
          <a:p>
            <a:r>
              <a:rPr lang="en-US" sz="2400" dirty="0" smtClean="0"/>
              <a:t>The </a:t>
            </a:r>
            <a:r>
              <a:rPr lang="en-US" sz="2400" dirty="0"/>
              <a:t>next-generation Facebook data center network</a:t>
            </a:r>
            <a:r>
              <a:rPr lang="en-US" sz="2400" dirty="0" smtClean="0"/>
              <a:t/>
            </a:r>
            <a:br>
              <a:rPr lang="en-US" sz="2400" dirty="0" smtClean="0"/>
            </a:br>
            <a:r>
              <a:rPr lang="en-US" sz="2400" dirty="0" smtClean="0">
                <a:hlinkClick r:id="rId3"/>
              </a:rPr>
              <a:t>http</a:t>
            </a:r>
            <a:r>
              <a:rPr lang="en-US" sz="2400" dirty="0">
                <a:hlinkClick r:id="rId3"/>
              </a:rPr>
              <a:t>://bit.ly/</a:t>
            </a:r>
            <a:r>
              <a:rPr lang="en-US" sz="2400" dirty="0" smtClean="0">
                <a:hlinkClick r:id="rId3"/>
              </a:rPr>
              <a:t>1xp8fbi</a:t>
            </a:r>
            <a:endParaRPr lang="en-US" sz="2400" dirty="0"/>
          </a:p>
          <a:p>
            <a:r>
              <a:rPr lang="en-US" sz="2400" dirty="0" smtClean="0"/>
              <a:t>A </a:t>
            </a:r>
            <a:r>
              <a:rPr lang="en-US" sz="2400" dirty="0"/>
              <a:t>scalable, commodity data center network </a:t>
            </a:r>
            <a:r>
              <a:rPr lang="en-US" sz="2400" dirty="0" smtClean="0"/>
              <a:t>architecture</a:t>
            </a:r>
            <a:br>
              <a:rPr lang="en-US" sz="2400" dirty="0" smtClean="0"/>
            </a:br>
            <a:r>
              <a:rPr lang="en-US" sz="2400" dirty="0" smtClean="0"/>
              <a:t>Al</a:t>
            </a:r>
            <a:r>
              <a:rPr lang="en-US" sz="2400" dirty="0"/>
              <a:t>-Fares, M., </a:t>
            </a:r>
            <a:r>
              <a:rPr lang="en-US" sz="2400" dirty="0" err="1"/>
              <a:t>Loukissas</a:t>
            </a:r>
            <a:r>
              <a:rPr lang="en-US" sz="2400" dirty="0"/>
              <a:t>, A., &amp; </a:t>
            </a:r>
            <a:r>
              <a:rPr lang="en-US" sz="2400" dirty="0" err="1"/>
              <a:t>Vahdat</a:t>
            </a:r>
            <a:r>
              <a:rPr lang="en-US" sz="2400" dirty="0"/>
              <a:t>, </a:t>
            </a:r>
            <a:r>
              <a:rPr lang="en-US" sz="2400" dirty="0" smtClean="0"/>
              <a:t>A. SIGCOMM 2008</a:t>
            </a:r>
          </a:p>
          <a:p>
            <a:r>
              <a:rPr lang="en-US" sz="2400" dirty="0"/>
              <a:t>OpenFlow: Enabling Innovation in Campus </a:t>
            </a:r>
            <a:r>
              <a:rPr lang="en-US" sz="2400" dirty="0" smtClean="0"/>
              <a:t>Networks</a:t>
            </a:r>
            <a:br>
              <a:rPr lang="en-US" sz="2400" dirty="0" smtClean="0"/>
            </a:br>
            <a:r>
              <a:rPr lang="en-US" sz="2400" dirty="0" err="1" smtClean="0"/>
              <a:t>McKeown</a:t>
            </a:r>
            <a:r>
              <a:rPr lang="en-US" sz="2400" dirty="0"/>
              <a:t>, N., Anderson, </a:t>
            </a:r>
            <a:r>
              <a:rPr lang="en-US" sz="2400" dirty="0" smtClean="0"/>
              <a:t>… </a:t>
            </a:r>
            <a:r>
              <a:rPr lang="en-US" sz="2400" dirty="0"/>
              <a:t>Turner, J</a:t>
            </a:r>
            <a:r>
              <a:rPr lang="en-US" sz="2400" dirty="0" smtClean="0"/>
              <a:t>. </a:t>
            </a:r>
            <a:r>
              <a:rPr lang="en-US" sz="2400" dirty="0"/>
              <a:t>ACM SIGCOMM Computer Communication Review, 38(2), </a:t>
            </a:r>
            <a:r>
              <a:rPr lang="en-US" sz="2400" dirty="0" smtClean="0"/>
              <a:t>2008</a:t>
            </a:r>
          </a:p>
          <a:p>
            <a:r>
              <a:rPr lang="en-US" sz="2400" dirty="0"/>
              <a:t>Software-Defined Networking at the </a:t>
            </a:r>
            <a:r>
              <a:rPr lang="en-US" sz="2400" dirty="0" smtClean="0"/>
              <a:t>Crossroads</a:t>
            </a:r>
            <a:br>
              <a:rPr lang="en-US" sz="2400" dirty="0" smtClean="0"/>
            </a:br>
            <a:r>
              <a:rPr lang="en-US" sz="2400" dirty="0" smtClean="0"/>
              <a:t>S. </a:t>
            </a:r>
            <a:r>
              <a:rPr lang="en-US" sz="2400" dirty="0" err="1" smtClean="0"/>
              <a:t>Shenker</a:t>
            </a:r>
            <a:r>
              <a:rPr lang="en-US" sz="2400" dirty="0" smtClean="0"/>
              <a:t/>
            </a:r>
            <a:br>
              <a:rPr lang="en-US" sz="2400" dirty="0" smtClean="0"/>
            </a:br>
            <a:r>
              <a:rPr lang="en-US" sz="2400" dirty="0" smtClean="0">
                <a:hlinkClick r:id="rId4"/>
              </a:rPr>
              <a:t>https</a:t>
            </a:r>
            <a:r>
              <a:rPr lang="en-US" sz="2400" dirty="0">
                <a:hlinkClick r:id="rId4"/>
              </a:rPr>
              <a:t>://www.youtube.com/watch?v=</a:t>
            </a:r>
            <a:r>
              <a:rPr lang="en-US" sz="2400" dirty="0" smtClean="0">
                <a:hlinkClick r:id="rId4"/>
              </a:rPr>
              <a:t>WabdXYzCAOU</a:t>
            </a:r>
            <a:endParaRPr lang="en-US" sz="2400" dirty="0"/>
          </a:p>
        </p:txBody>
      </p:sp>
      <p:sp>
        <p:nvSpPr>
          <p:cNvPr id="6" name="Footer Placeholder 5"/>
          <p:cNvSpPr>
            <a:spLocks noGrp="1"/>
          </p:cNvSpPr>
          <p:nvPr>
            <p:ph type="ftr" sz="quarter" idx="11"/>
          </p:nvPr>
        </p:nvSpPr>
        <p:spPr/>
        <p:txBody>
          <a:bodyPr/>
          <a:lstStyle/>
          <a:p>
            <a:r>
              <a:rPr lang="en-US" smtClean="0"/>
              <a:t>Université catholique de Louvain</a:t>
            </a:r>
            <a:endParaRPr lang="en-GB" dirty="0"/>
          </a:p>
        </p:txBody>
      </p:sp>
      <p:sp>
        <p:nvSpPr>
          <p:cNvPr id="7" name="Slide Number Placeholder 6"/>
          <p:cNvSpPr>
            <a:spLocks noGrp="1"/>
          </p:cNvSpPr>
          <p:nvPr>
            <p:ph type="sldNum" sz="quarter" idx="10"/>
          </p:nvPr>
        </p:nvSpPr>
        <p:spPr/>
        <p:txBody>
          <a:bodyPr/>
          <a:lstStyle/>
          <a:p>
            <a:fld id="{103F590D-1EE3-4679-BAB2-47D8C4772F51}" type="slidenum">
              <a:rPr lang="en-GB" smtClean="0"/>
              <a:pPr/>
              <a:t>55</a:t>
            </a:fld>
            <a:endParaRPr lang="en-GB"/>
          </a:p>
        </p:txBody>
      </p:sp>
    </p:spTree>
    <p:extLst>
      <p:ext uri="{BB962C8B-B14F-4D97-AF65-F5344CB8AC3E}">
        <p14:creationId xmlns:p14="http://schemas.microsoft.com/office/powerpoint/2010/main" val="30130009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Numbers Everyone Should Know</a:t>
            </a:r>
          </a:p>
        </p:txBody>
      </p:sp>
      <p:pic>
        <p:nvPicPr>
          <p:cNvPr id="4" name="Picture 3"/>
          <p:cNvPicPr>
            <a:picLocks noChangeAspect="1"/>
          </p:cNvPicPr>
          <p:nvPr/>
        </p:nvPicPr>
        <p:blipFill rotWithShape="1">
          <a:blip r:embed="rId2"/>
          <a:srcRect t="7075"/>
          <a:stretch/>
        </p:blipFill>
        <p:spPr>
          <a:xfrm>
            <a:off x="0" y="1799067"/>
            <a:ext cx="9144000" cy="4248533"/>
          </a:xfrm>
          <a:prstGeom prst="rect">
            <a:avLst/>
          </a:prstGeom>
        </p:spPr>
      </p:pic>
      <p:sp>
        <p:nvSpPr>
          <p:cNvPr id="5" name="TextBox 4"/>
          <p:cNvSpPr txBox="1"/>
          <p:nvPr/>
        </p:nvSpPr>
        <p:spPr>
          <a:xfrm>
            <a:off x="988826" y="6153113"/>
            <a:ext cx="3136233" cy="307777"/>
          </a:xfrm>
          <a:prstGeom prst="rect">
            <a:avLst/>
          </a:prstGeom>
          <a:noFill/>
        </p:spPr>
        <p:txBody>
          <a:bodyPr wrap="none" rtlCol="0">
            <a:spAutoFit/>
          </a:bodyPr>
          <a:lstStyle/>
          <a:p>
            <a:r>
              <a:rPr lang="en-US" sz="1400" dirty="0" smtClean="0"/>
              <a:t>Source: http</a:t>
            </a:r>
            <a:r>
              <a:rPr lang="en-US" sz="1400" dirty="0"/>
              <a:t>://</a:t>
            </a:r>
            <a:r>
              <a:rPr lang="en-US" sz="1400" dirty="0" err="1"/>
              <a:t>i.imgur.com</a:t>
            </a:r>
            <a:r>
              <a:rPr lang="en-US" sz="1400" dirty="0"/>
              <a:t>/k0t1e.png</a:t>
            </a:r>
          </a:p>
        </p:txBody>
      </p:sp>
      <p:sp>
        <p:nvSpPr>
          <p:cNvPr id="6" name="TextBox 5"/>
          <p:cNvSpPr txBox="1"/>
          <p:nvPr/>
        </p:nvSpPr>
        <p:spPr>
          <a:xfrm>
            <a:off x="5001859" y="6077525"/>
            <a:ext cx="3758987" cy="400110"/>
          </a:xfrm>
          <a:prstGeom prst="rect">
            <a:avLst/>
          </a:prstGeom>
          <a:noFill/>
        </p:spPr>
        <p:txBody>
          <a:bodyPr wrap="none" rtlCol="0">
            <a:spAutoFit/>
          </a:bodyPr>
          <a:lstStyle/>
          <a:p>
            <a:r>
              <a:rPr lang="en-US" dirty="0" smtClean="0"/>
              <a:t>Numbers by Jeff Dean (Google)</a:t>
            </a:r>
            <a:endParaRPr lang="en-US" dirty="0"/>
          </a:p>
        </p:txBody>
      </p:sp>
      <p:sp>
        <p:nvSpPr>
          <p:cNvPr id="7" name="Footer Placeholder 6"/>
          <p:cNvSpPr>
            <a:spLocks noGrp="1"/>
          </p:cNvSpPr>
          <p:nvPr>
            <p:ph type="ftr" sz="quarter" idx="11"/>
          </p:nvPr>
        </p:nvSpPr>
        <p:spPr/>
        <p:txBody>
          <a:bodyPr/>
          <a:lstStyle/>
          <a:p>
            <a:r>
              <a:rPr lang="en-US" smtClean="0"/>
              <a:t>Université catholique de Louvain</a:t>
            </a:r>
            <a:endParaRPr lang="en-GB" dirty="0"/>
          </a:p>
        </p:txBody>
      </p:sp>
      <p:sp>
        <p:nvSpPr>
          <p:cNvPr id="8" name="Slide Number Placeholder 7"/>
          <p:cNvSpPr>
            <a:spLocks noGrp="1"/>
          </p:cNvSpPr>
          <p:nvPr>
            <p:ph type="sldNum" sz="quarter" idx="10"/>
          </p:nvPr>
        </p:nvSpPr>
        <p:spPr/>
        <p:txBody>
          <a:bodyPr/>
          <a:lstStyle/>
          <a:p>
            <a:fld id="{83AAF25D-2282-4A01-B1B7-8122C6628E7D}" type="slidenum">
              <a:rPr lang="en-GB" smtClean="0"/>
              <a:pPr/>
              <a:t>56</a:t>
            </a:fld>
            <a:endParaRPr lang="en-GB"/>
          </a:p>
        </p:txBody>
      </p:sp>
    </p:spTree>
    <p:extLst>
      <p:ext uri="{BB962C8B-B14F-4D97-AF65-F5344CB8AC3E}">
        <p14:creationId xmlns:p14="http://schemas.microsoft.com/office/powerpoint/2010/main" val="17260387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all</a:t>
            </a:r>
            <a:endParaRPr lang="en-US" dirty="0"/>
          </a:p>
        </p:txBody>
      </p:sp>
      <p:sp>
        <p:nvSpPr>
          <p:cNvPr id="5" name="Content Placeholder 4"/>
          <p:cNvSpPr>
            <a:spLocks noGrp="1"/>
          </p:cNvSpPr>
          <p:nvPr>
            <p:ph idx="1"/>
          </p:nvPr>
        </p:nvSpPr>
        <p:spPr/>
        <p:txBody>
          <a:bodyPr/>
          <a:lstStyle/>
          <a:p>
            <a:r>
              <a:rPr lang="en-US" dirty="0" smtClean="0"/>
              <a:t>Hope you enjoyed INGI2145!</a:t>
            </a:r>
          </a:p>
          <a:p>
            <a:endParaRPr lang="en-US" dirty="0"/>
          </a:p>
          <a:p>
            <a:r>
              <a:rPr lang="en-US" dirty="0" smtClean="0"/>
              <a:t>Exam: 17 January 8:30 – BARB 91</a:t>
            </a:r>
            <a:endParaRPr lang="en-US" dirty="0"/>
          </a:p>
        </p:txBody>
      </p:sp>
      <p:sp>
        <p:nvSpPr>
          <p:cNvPr id="3" name="Slide Number Placeholder 2"/>
          <p:cNvSpPr>
            <a:spLocks noGrp="1"/>
          </p:cNvSpPr>
          <p:nvPr>
            <p:ph type="sldNum" sz="quarter" idx="10"/>
          </p:nvPr>
        </p:nvSpPr>
        <p:spPr/>
        <p:txBody>
          <a:bodyPr/>
          <a:lstStyle/>
          <a:p>
            <a:fld id="{83AAF25D-2282-4A01-B1B7-8122C6628E7D}" type="slidenum">
              <a:rPr lang="en-GB" smtClean="0"/>
              <a:pPr/>
              <a:t>57</a:t>
            </a:fld>
            <a:endParaRPr lang="en-GB"/>
          </a:p>
        </p:txBody>
      </p:sp>
      <p:sp>
        <p:nvSpPr>
          <p:cNvPr id="4" name="Footer Placeholder 3"/>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972012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Data Center Networks</a:t>
            </a:r>
            <a:endParaRPr lang="en-US" dirty="0"/>
          </a:p>
        </p:txBody>
      </p:sp>
      <p:sp>
        <p:nvSpPr>
          <p:cNvPr id="3" name="Content Placeholder 2"/>
          <p:cNvSpPr>
            <a:spLocks noGrp="1"/>
          </p:cNvSpPr>
          <p:nvPr>
            <p:ph idx="1"/>
          </p:nvPr>
        </p:nvSpPr>
        <p:spPr/>
        <p:txBody>
          <a:bodyPr/>
          <a:lstStyle/>
          <a:p>
            <a:r>
              <a:rPr lang="en-US" dirty="0"/>
              <a:t>Uniform high capacity:</a:t>
            </a:r>
          </a:p>
          <a:p>
            <a:pPr lvl="1"/>
            <a:r>
              <a:rPr lang="en-US" dirty="0"/>
              <a:t>Maximum rate of server to server traffic flow should be limited only by capacity on network cards</a:t>
            </a:r>
          </a:p>
          <a:p>
            <a:pPr lvl="1"/>
            <a:r>
              <a:rPr lang="en-US" dirty="0"/>
              <a:t>Assigning servers to service should be independent of network topology</a:t>
            </a:r>
          </a:p>
          <a:p>
            <a:r>
              <a:rPr lang="en-US" dirty="0" smtClean="0"/>
              <a:t>Performance </a:t>
            </a:r>
            <a:r>
              <a:rPr lang="en-US" dirty="0"/>
              <a:t>isolation:</a:t>
            </a:r>
          </a:p>
          <a:p>
            <a:pPr lvl="1"/>
            <a:r>
              <a:rPr lang="en-US" dirty="0"/>
              <a:t>Traffic of one service should not be affected by traffic of other services</a:t>
            </a:r>
          </a:p>
          <a:p>
            <a:r>
              <a:rPr lang="en-US" dirty="0" smtClean="0"/>
              <a:t>Layer</a:t>
            </a:r>
            <a:r>
              <a:rPr lang="en-US" dirty="0"/>
              <a:t>-2 semantics:</a:t>
            </a:r>
          </a:p>
          <a:p>
            <a:pPr lvl="1"/>
            <a:r>
              <a:rPr lang="en-US" dirty="0"/>
              <a:t>Easily assign any server to any service</a:t>
            </a:r>
          </a:p>
          <a:p>
            <a:pPr lvl="1"/>
            <a:r>
              <a:rPr lang="en-US" dirty="0"/>
              <a:t>Configure server with whatever IP address the service expects</a:t>
            </a:r>
          </a:p>
          <a:p>
            <a:pPr lvl="1"/>
            <a:r>
              <a:rPr lang="en-US" dirty="0"/>
              <a:t>VM keeps the same IP address even after migration</a:t>
            </a:r>
          </a:p>
          <a:p>
            <a:endParaRPr lang="en-US" dirty="0"/>
          </a:p>
        </p:txBody>
      </p:sp>
      <p:sp>
        <p:nvSpPr>
          <p:cNvPr id="6" name="Footer Placeholder 5"/>
          <p:cNvSpPr>
            <a:spLocks noGrp="1"/>
          </p:cNvSpPr>
          <p:nvPr>
            <p:ph type="ftr" sz="quarter" idx="11"/>
          </p:nvPr>
        </p:nvSpPr>
        <p:spPr/>
        <p:txBody>
          <a:bodyPr/>
          <a:lstStyle/>
          <a:p>
            <a:r>
              <a:rPr lang="en-US" smtClean="0"/>
              <a:t>Université catholique de Louvain</a:t>
            </a:r>
            <a:endParaRPr lang="en-GB" dirty="0"/>
          </a:p>
        </p:txBody>
      </p:sp>
      <p:sp>
        <p:nvSpPr>
          <p:cNvPr id="7" name="Slide Number Placeholder 6"/>
          <p:cNvSpPr>
            <a:spLocks noGrp="1"/>
          </p:cNvSpPr>
          <p:nvPr>
            <p:ph type="sldNum" sz="quarter" idx="10"/>
          </p:nvPr>
        </p:nvSpPr>
        <p:spPr/>
        <p:txBody>
          <a:bodyPr/>
          <a:lstStyle/>
          <a:p>
            <a:fld id="{103F590D-1EE3-4679-BAB2-47D8C4772F51}" type="slidenum">
              <a:rPr lang="en-GB" smtClean="0"/>
              <a:pPr/>
              <a:t>6</a:t>
            </a:fld>
            <a:endParaRPr lang="en-GB"/>
          </a:p>
        </p:txBody>
      </p:sp>
    </p:spTree>
    <p:extLst>
      <p:ext uri="{BB962C8B-B14F-4D97-AF65-F5344CB8AC3E}">
        <p14:creationId xmlns:p14="http://schemas.microsoft.com/office/powerpoint/2010/main" val="29825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861" name="Rectangle 165"/>
          <p:cNvSpPr>
            <a:spLocks noChangeArrowheads="1"/>
          </p:cNvSpPr>
          <p:nvPr/>
        </p:nvSpPr>
        <p:spPr bwMode="auto">
          <a:xfrm>
            <a:off x="381000" y="2419019"/>
            <a:ext cx="8534400" cy="3886200"/>
          </a:xfrm>
          <a:prstGeom prst="rect">
            <a:avLst/>
          </a:prstGeom>
          <a:noFill/>
          <a:ln w="38100">
            <a:solidFill>
              <a:srgbClr val="008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698" name="Rectangle 2"/>
          <p:cNvSpPr>
            <a:spLocks noGrp="1" noChangeArrowheads="1"/>
          </p:cNvSpPr>
          <p:nvPr>
            <p:ph type="title"/>
          </p:nvPr>
        </p:nvSpPr>
        <p:spPr/>
        <p:txBody>
          <a:bodyPr/>
          <a:lstStyle/>
          <a:p>
            <a:r>
              <a:rPr lang="en-US"/>
              <a:t>Common data center topology</a:t>
            </a:r>
          </a:p>
        </p:txBody>
      </p:sp>
      <p:grpSp>
        <p:nvGrpSpPr>
          <p:cNvPr id="413820" name="Group 124"/>
          <p:cNvGrpSpPr>
            <a:grpSpLocks/>
          </p:cNvGrpSpPr>
          <p:nvPr/>
        </p:nvGrpSpPr>
        <p:grpSpPr bwMode="auto">
          <a:xfrm>
            <a:off x="3124200" y="1657019"/>
            <a:ext cx="2209800" cy="685800"/>
            <a:chOff x="1968" y="720"/>
            <a:chExt cx="1392" cy="432"/>
          </a:xfrm>
        </p:grpSpPr>
        <p:pic>
          <p:nvPicPr>
            <p:cNvPr id="413762" name="Picture 6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 y="720"/>
              <a:ext cx="1392"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13772" name="Text Box 76"/>
            <p:cNvSpPr txBox="1">
              <a:spLocks noChangeArrowheads="1"/>
            </p:cNvSpPr>
            <p:nvPr/>
          </p:nvSpPr>
          <p:spPr bwMode="auto">
            <a:xfrm>
              <a:off x="2256" y="816"/>
              <a:ext cx="7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400">
                  <a:cs typeface="Arial" charset="0"/>
                </a:rPr>
                <a:t>Internet</a:t>
              </a:r>
            </a:p>
          </p:txBody>
        </p:sp>
      </p:grpSp>
      <p:grpSp>
        <p:nvGrpSpPr>
          <p:cNvPr id="413877" name="Group 181"/>
          <p:cNvGrpSpPr>
            <a:grpSpLocks/>
          </p:cNvGrpSpPr>
          <p:nvPr/>
        </p:nvGrpSpPr>
        <p:grpSpPr bwMode="auto">
          <a:xfrm>
            <a:off x="2133600" y="5009819"/>
            <a:ext cx="5783263" cy="1131888"/>
            <a:chOff x="1344" y="2832"/>
            <a:chExt cx="3643" cy="713"/>
          </a:xfrm>
        </p:grpSpPr>
        <p:sp>
          <p:nvSpPr>
            <p:cNvPr id="413841" name="Line 145"/>
            <p:cNvSpPr>
              <a:spLocks noChangeShapeType="1"/>
            </p:cNvSpPr>
            <p:nvPr/>
          </p:nvSpPr>
          <p:spPr bwMode="auto">
            <a:xfrm>
              <a:off x="3936" y="2832"/>
              <a:ext cx="240" cy="57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3840" name="Line 144"/>
            <p:cNvSpPr>
              <a:spLocks noChangeShapeType="1"/>
            </p:cNvSpPr>
            <p:nvPr/>
          </p:nvSpPr>
          <p:spPr bwMode="auto">
            <a:xfrm flipH="1">
              <a:off x="3696" y="2880"/>
              <a:ext cx="192" cy="4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3838" name="Line 142"/>
            <p:cNvSpPr>
              <a:spLocks noChangeShapeType="1"/>
            </p:cNvSpPr>
            <p:nvPr/>
          </p:nvSpPr>
          <p:spPr bwMode="auto">
            <a:xfrm>
              <a:off x="2544" y="2880"/>
              <a:ext cx="96" cy="4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3839" name="Line 143"/>
            <p:cNvSpPr>
              <a:spLocks noChangeShapeType="1"/>
            </p:cNvSpPr>
            <p:nvPr/>
          </p:nvSpPr>
          <p:spPr bwMode="auto">
            <a:xfrm flipH="1">
              <a:off x="2304" y="2880"/>
              <a:ext cx="192" cy="4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3836" name="Line 140"/>
            <p:cNvSpPr>
              <a:spLocks noChangeShapeType="1"/>
            </p:cNvSpPr>
            <p:nvPr/>
          </p:nvSpPr>
          <p:spPr bwMode="auto">
            <a:xfrm flipH="1">
              <a:off x="1440" y="2880"/>
              <a:ext cx="144" cy="5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3837" name="Line 141"/>
            <p:cNvSpPr>
              <a:spLocks noChangeShapeType="1"/>
            </p:cNvSpPr>
            <p:nvPr/>
          </p:nvSpPr>
          <p:spPr bwMode="auto">
            <a:xfrm>
              <a:off x="1680" y="2880"/>
              <a:ext cx="144" cy="5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pic>
          <p:nvPicPr>
            <p:cNvPr id="413786" name="Picture 90" descr="File Server_Updated200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0" y="3216"/>
              <a:ext cx="247" cy="329"/>
            </a:xfrm>
            <a:prstGeom prst="rect">
              <a:avLst/>
            </a:prstGeom>
            <a:noFill/>
            <a:extLst>
              <a:ext uri="{909E8E84-426E-40dd-AFC4-6F175D3DCCD1}">
                <a14:hiddenFill xmlns:a14="http://schemas.microsoft.com/office/drawing/2010/main">
                  <a:solidFill>
                    <a:srgbClr val="FFFFFF"/>
                  </a:solidFill>
                </a14:hiddenFill>
              </a:ext>
            </a:extLst>
          </p:spPr>
        </p:pic>
        <p:pic>
          <p:nvPicPr>
            <p:cNvPr id="413813" name="Picture 117" descr="File Server_Updated200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2" y="3216"/>
              <a:ext cx="247" cy="329"/>
            </a:xfrm>
            <a:prstGeom prst="rect">
              <a:avLst/>
            </a:prstGeom>
            <a:noFill/>
            <a:extLst>
              <a:ext uri="{909E8E84-426E-40dd-AFC4-6F175D3DCCD1}">
                <a14:hiddenFill xmlns:a14="http://schemas.microsoft.com/office/drawing/2010/main">
                  <a:solidFill>
                    <a:srgbClr val="FFFFFF"/>
                  </a:solidFill>
                </a14:hiddenFill>
              </a:ext>
            </a:extLst>
          </p:spPr>
        </p:pic>
        <p:pic>
          <p:nvPicPr>
            <p:cNvPr id="413814" name="Picture 118" descr="File Server_Updated200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4" y="3216"/>
              <a:ext cx="247" cy="329"/>
            </a:xfrm>
            <a:prstGeom prst="rect">
              <a:avLst/>
            </a:prstGeom>
            <a:noFill/>
            <a:extLst>
              <a:ext uri="{909E8E84-426E-40dd-AFC4-6F175D3DCCD1}">
                <a14:hiddenFill xmlns:a14="http://schemas.microsoft.com/office/drawing/2010/main">
                  <a:solidFill>
                    <a:srgbClr val="FFFFFF"/>
                  </a:solidFill>
                </a14:hiddenFill>
              </a:ext>
            </a:extLst>
          </p:spPr>
        </p:pic>
        <p:pic>
          <p:nvPicPr>
            <p:cNvPr id="413815" name="Picture 119" descr="File Server_Updated200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8" y="3216"/>
              <a:ext cx="247" cy="329"/>
            </a:xfrm>
            <a:prstGeom prst="rect">
              <a:avLst/>
            </a:prstGeom>
            <a:noFill/>
            <a:extLst>
              <a:ext uri="{909E8E84-426E-40dd-AFC4-6F175D3DCCD1}">
                <a14:hiddenFill xmlns:a14="http://schemas.microsoft.com/office/drawing/2010/main">
                  <a:solidFill>
                    <a:srgbClr val="FFFFFF"/>
                  </a:solidFill>
                </a14:hiddenFill>
              </a:ext>
            </a:extLst>
          </p:spPr>
        </p:pic>
        <p:pic>
          <p:nvPicPr>
            <p:cNvPr id="413816" name="Picture 120" descr="File Server_Updated200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0" y="3216"/>
              <a:ext cx="247" cy="329"/>
            </a:xfrm>
            <a:prstGeom prst="rect">
              <a:avLst/>
            </a:prstGeom>
            <a:noFill/>
            <a:extLst>
              <a:ext uri="{909E8E84-426E-40dd-AFC4-6F175D3DCCD1}">
                <a14:hiddenFill xmlns:a14="http://schemas.microsoft.com/office/drawing/2010/main">
                  <a:solidFill>
                    <a:srgbClr val="FFFFFF"/>
                  </a:solidFill>
                </a14:hiddenFill>
              </a:ext>
            </a:extLst>
          </p:spPr>
        </p:pic>
        <p:pic>
          <p:nvPicPr>
            <p:cNvPr id="413817" name="Picture 121" descr="File Server_Updated200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4" y="3216"/>
              <a:ext cx="247" cy="329"/>
            </a:xfrm>
            <a:prstGeom prst="rect">
              <a:avLst/>
            </a:prstGeom>
            <a:noFill/>
            <a:extLst>
              <a:ext uri="{909E8E84-426E-40dd-AFC4-6F175D3DCCD1}">
                <a14:hiddenFill xmlns:a14="http://schemas.microsoft.com/office/drawing/2010/main">
                  <a:solidFill>
                    <a:srgbClr val="FFFFFF"/>
                  </a:solidFill>
                </a14:hiddenFill>
              </a:ext>
            </a:extLst>
          </p:spPr>
        </p:pic>
        <p:sp>
          <p:nvSpPr>
            <p:cNvPr id="413842" name="Text Box 146"/>
            <p:cNvSpPr txBox="1">
              <a:spLocks noChangeArrowheads="1"/>
            </p:cNvSpPr>
            <p:nvPr/>
          </p:nvSpPr>
          <p:spPr bwMode="auto">
            <a:xfrm>
              <a:off x="4320" y="3254"/>
              <a:ext cx="6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a:t>Servers</a:t>
              </a:r>
            </a:p>
          </p:txBody>
        </p:sp>
      </p:grpSp>
      <p:sp>
        <p:nvSpPr>
          <p:cNvPr id="413846" name="Line 150"/>
          <p:cNvSpPr>
            <a:spLocks noChangeShapeType="1"/>
          </p:cNvSpPr>
          <p:nvPr/>
        </p:nvSpPr>
        <p:spPr bwMode="auto">
          <a:xfrm>
            <a:off x="457200" y="2952419"/>
            <a:ext cx="8229600" cy="0"/>
          </a:xfrm>
          <a:prstGeom prst="line">
            <a:avLst/>
          </a:prstGeom>
          <a:noFill/>
          <a:ln w="9525">
            <a:solidFill>
              <a:srgbClr val="17488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3847" name="Line 151"/>
          <p:cNvSpPr>
            <a:spLocks noChangeShapeType="1"/>
          </p:cNvSpPr>
          <p:nvPr/>
        </p:nvSpPr>
        <p:spPr bwMode="auto">
          <a:xfrm>
            <a:off x="457200" y="4476419"/>
            <a:ext cx="8229600" cy="0"/>
          </a:xfrm>
          <a:prstGeom prst="line">
            <a:avLst/>
          </a:prstGeom>
          <a:noFill/>
          <a:ln w="9525">
            <a:solidFill>
              <a:srgbClr val="17488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nvGrpSpPr>
          <p:cNvPr id="413883" name="Group 187"/>
          <p:cNvGrpSpPr>
            <a:grpSpLocks/>
          </p:cNvGrpSpPr>
          <p:nvPr/>
        </p:nvGrpSpPr>
        <p:grpSpPr bwMode="auto">
          <a:xfrm>
            <a:off x="2590800" y="3714419"/>
            <a:ext cx="3810000" cy="1295400"/>
            <a:chOff x="1632" y="2064"/>
            <a:chExt cx="2400" cy="816"/>
          </a:xfrm>
        </p:grpSpPr>
        <p:sp>
          <p:nvSpPr>
            <p:cNvPr id="413829" name="Line 133"/>
            <p:cNvSpPr>
              <a:spLocks noChangeShapeType="1"/>
            </p:cNvSpPr>
            <p:nvPr/>
          </p:nvSpPr>
          <p:spPr bwMode="auto">
            <a:xfrm flipH="1">
              <a:off x="1632" y="2112"/>
              <a:ext cx="432" cy="7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3831" name="Line 135"/>
            <p:cNvSpPr>
              <a:spLocks noChangeShapeType="1"/>
            </p:cNvSpPr>
            <p:nvPr/>
          </p:nvSpPr>
          <p:spPr bwMode="auto">
            <a:xfrm>
              <a:off x="3264" y="2064"/>
              <a:ext cx="768" cy="7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3830" name="Line 134"/>
            <p:cNvSpPr>
              <a:spLocks noChangeShapeType="1"/>
            </p:cNvSpPr>
            <p:nvPr/>
          </p:nvSpPr>
          <p:spPr bwMode="auto">
            <a:xfrm>
              <a:off x="2064" y="2064"/>
              <a:ext cx="480" cy="81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413882" name="Group 186"/>
          <p:cNvGrpSpPr>
            <a:grpSpLocks/>
          </p:cNvGrpSpPr>
          <p:nvPr/>
        </p:nvGrpSpPr>
        <p:grpSpPr bwMode="auto">
          <a:xfrm>
            <a:off x="2514600" y="3790619"/>
            <a:ext cx="3886200" cy="1295400"/>
            <a:chOff x="1632" y="2064"/>
            <a:chExt cx="2448" cy="816"/>
          </a:xfrm>
        </p:grpSpPr>
        <p:sp>
          <p:nvSpPr>
            <p:cNvPr id="413835" name="Line 139"/>
            <p:cNvSpPr>
              <a:spLocks noChangeShapeType="1"/>
            </p:cNvSpPr>
            <p:nvPr/>
          </p:nvSpPr>
          <p:spPr bwMode="auto">
            <a:xfrm flipH="1">
              <a:off x="1632" y="2064"/>
              <a:ext cx="1632" cy="81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3833" name="Line 137"/>
            <p:cNvSpPr>
              <a:spLocks noChangeShapeType="1"/>
            </p:cNvSpPr>
            <p:nvPr/>
          </p:nvSpPr>
          <p:spPr bwMode="auto">
            <a:xfrm>
              <a:off x="2064" y="2064"/>
              <a:ext cx="2016" cy="81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3832" name="Line 136"/>
            <p:cNvSpPr>
              <a:spLocks noChangeShapeType="1"/>
            </p:cNvSpPr>
            <p:nvPr/>
          </p:nvSpPr>
          <p:spPr bwMode="auto">
            <a:xfrm flipH="1">
              <a:off x="2592" y="2064"/>
              <a:ext cx="720" cy="81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3851" name="Line 155"/>
            <p:cNvSpPr>
              <a:spLocks noChangeShapeType="1"/>
            </p:cNvSpPr>
            <p:nvPr/>
          </p:nvSpPr>
          <p:spPr bwMode="auto">
            <a:xfrm>
              <a:off x="1680" y="2880"/>
              <a:ext cx="91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413881" name="Group 185"/>
          <p:cNvGrpSpPr>
            <a:grpSpLocks/>
          </p:cNvGrpSpPr>
          <p:nvPr/>
        </p:nvGrpSpPr>
        <p:grpSpPr bwMode="auto">
          <a:xfrm>
            <a:off x="379413" y="4857419"/>
            <a:ext cx="8231187" cy="468313"/>
            <a:chOff x="239" y="2736"/>
            <a:chExt cx="5185" cy="295"/>
          </a:xfrm>
        </p:grpSpPr>
        <p:pic>
          <p:nvPicPr>
            <p:cNvPr id="413787" name="Picture 9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2" y="2784"/>
              <a:ext cx="576"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413818" name="Picture 1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6" y="2784"/>
              <a:ext cx="576"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413819" name="Picture 1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8" y="2777"/>
              <a:ext cx="576"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13843" name="Text Box 147"/>
            <p:cNvSpPr txBox="1">
              <a:spLocks noChangeArrowheads="1"/>
            </p:cNvSpPr>
            <p:nvPr/>
          </p:nvSpPr>
          <p:spPr bwMode="auto">
            <a:xfrm>
              <a:off x="4277" y="2736"/>
              <a:ext cx="11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a:t>Layer-2 switch</a:t>
              </a:r>
            </a:p>
          </p:txBody>
        </p:sp>
        <p:sp>
          <p:nvSpPr>
            <p:cNvPr id="413850" name="Text Box 154"/>
            <p:cNvSpPr txBox="1">
              <a:spLocks noChangeArrowheads="1"/>
            </p:cNvSpPr>
            <p:nvPr/>
          </p:nvSpPr>
          <p:spPr bwMode="auto">
            <a:xfrm>
              <a:off x="239" y="2736"/>
              <a:ext cx="7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400"/>
                <a:t>Access</a:t>
              </a:r>
            </a:p>
          </p:txBody>
        </p:sp>
      </p:grpSp>
      <p:sp>
        <p:nvSpPr>
          <p:cNvPr id="413862" name="Text Box 166"/>
          <p:cNvSpPr txBox="1">
            <a:spLocks noChangeArrowheads="1"/>
          </p:cNvSpPr>
          <p:nvPr/>
        </p:nvSpPr>
        <p:spPr bwMode="auto">
          <a:xfrm>
            <a:off x="7696200" y="2082469"/>
            <a:ext cx="1279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Data Center</a:t>
            </a:r>
          </a:p>
        </p:txBody>
      </p:sp>
      <p:grpSp>
        <p:nvGrpSpPr>
          <p:cNvPr id="413874" name="Group 178"/>
          <p:cNvGrpSpPr>
            <a:grpSpLocks/>
          </p:cNvGrpSpPr>
          <p:nvPr/>
        </p:nvGrpSpPr>
        <p:grpSpPr bwMode="auto">
          <a:xfrm>
            <a:off x="381000" y="2342819"/>
            <a:ext cx="7213600" cy="1752600"/>
            <a:chOff x="240" y="1152"/>
            <a:chExt cx="4544" cy="1104"/>
          </a:xfrm>
        </p:grpSpPr>
        <p:grpSp>
          <p:nvGrpSpPr>
            <p:cNvPr id="413873" name="Group 177"/>
            <p:cNvGrpSpPr>
              <a:grpSpLocks/>
            </p:cNvGrpSpPr>
            <p:nvPr/>
          </p:nvGrpSpPr>
          <p:grpSpPr bwMode="auto">
            <a:xfrm>
              <a:off x="2064" y="1152"/>
              <a:ext cx="1200" cy="912"/>
              <a:chOff x="2064" y="1152"/>
              <a:chExt cx="1200" cy="912"/>
            </a:xfrm>
          </p:grpSpPr>
          <p:sp>
            <p:nvSpPr>
              <p:cNvPr id="413826" name="Line 130"/>
              <p:cNvSpPr>
                <a:spLocks noChangeShapeType="1"/>
              </p:cNvSpPr>
              <p:nvPr/>
            </p:nvSpPr>
            <p:spPr bwMode="auto">
              <a:xfrm>
                <a:off x="2112" y="1152"/>
                <a:ext cx="1152" cy="9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3827" name="Line 131"/>
              <p:cNvSpPr>
                <a:spLocks noChangeShapeType="1"/>
              </p:cNvSpPr>
              <p:nvPr/>
            </p:nvSpPr>
            <p:spPr bwMode="auto">
              <a:xfrm flipH="1">
                <a:off x="2064" y="1152"/>
                <a:ext cx="1152" cy="9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3824" name="Line 128"/>
              <p:cNvSpPr>
                <a:spLocks noChangeShapeType="1"/>
              </p:cNvSpPr>
              <p:nvPr/>
            </p:nvSpPr>
            <p:spPr bwMode="auto">
              <a:xfrm>
                <a:off x="3264" y="1152"/>
                <a:ext cx="0" cy="9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3823" name="Line 127"/>
              <p:cNvSpPr>
                <a:spLocks noChangeShapeType="1"/>
              </p:cNvSpPr>
              <p:nvPr/>
            </p:nvSpPr>
            <p:spPr bwMode="auto">
              <a:xfrm>
                <a:off x="2112" y="1152"/>
                <a:ext cx="0" cy="9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413872" name="Group 176"/>
            <p:cNvGrpSpPr>
              <a:grpSpLocks/>
            </p:cNvGrpSpPr>
            <p:nvPr/>
          </p:nvGrpSpPr>
          <p:grpSpPr bwMode="auto">
            <a:xfrm>
              <a:off x="240" y="1872"/>
              <a:ext cx="4544" cy="384"/>
              <a:chOff x="240" y="1872"/>
              <a:chExt cx="4544" cy="384"/>
            </a:xfrm>
          </p:grpSpPr>
          <p:sp>
            <p:nvSpPr>
              <p:cNvPr id="413828" name="Line 132"/>
              <p:cNvSpPr>
                <a:spLocks noChangeShapeType="1"/>
              </p:cNvSpPr>
              <p:nvPr/>
            </p:nvSpPr>
            <p:spPr bwMode="auto">
              <a:xfrm>
                <a:off x="2064" y="2064"/>
                <a:ext cx="12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13844" name="Text Box 148"/>
              <p:cNvSpPr txBox="1">
                <a:spLocks noChangeArrowheads="1"/>
              </p:cNvSpPr>
              <p:nvPr/>
            </p:nvSpPr>
            <p:spPr bwMode="auto">
              <a:xfrm>
                <a:off x="3504" y="1920"/>
                <a:ext cx="12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a:t>Layer-2/3 switch</a:t>
                </a:r>
              </a:p>
            </p:txBody>
          </p:sp>
          <p:sp>
            <p:nvSpPr>
              <p:cNvPr id="413849" name="Text Box 153"/>
              <p:cNvSpPr txBox="1">
                <a:spLocks noChangeArrowheads="1"/>
              </p:cNvSpPr>
              <p:nvPr/>
            </p:nvSpPr>
            <p:spPr bwMode="auto">
              <a:xfrm>
                <a:off x="240" y="1872"/>
                <a:ext cx="11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400"/>
                  <a:t>Aggregation</a:t>
                </a:r>
              </a:p>
            </p:txBody>
          </p:sp>
          <p:pic>
            <p:nvPicPr>
              <p:cNvPr id="413802" name="Picture 10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0" y="1872"/>
                <a:ext cx="36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413822" name="Picture 12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20" y="1872"/>
                <a:ext cx="36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pSp>
      </p:grpSp>
      <p:grpSp>
        <p:nvGrpSpPr>
          <p:cNvPr id="413870" name="Group 174"/>
          <p:cNvGrpSpPr>
            <a:grpSpLocks/>
          </p:cNvGrpSpPr>
          <p:nvPr/>
        </p:nvGrpSpPr>
        <p:grpSpPr bwMode="auto">
          <a:xfrm>
            <a:off x="381000" y="2187244"/>
            <a:ext cx="7110413" cy="688975"/>
            <a:chOff x="240" y="1054"/>
            <a:chExt cx="4479" cy="434"/>
          </a:xfrm>
        </p:grpSpPr>
        <p:sp>
          <p:nvSpPr>
            <p:cNvPr id="413825" name="Line 129"/>
            <p:cNvSpPr>
              <a:spLocks noChangeShapeType="1"/>
            </p:cNvSpPr>
            <p:nvPr/>
          </p:nvSpPr>
          <p:spPr bwMode="auto">
            <a:xfrm>
              <a:off x="2160" y="1296"/>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pic>
          <p:nvPicPr>
            <p:cNvPr id="413801" name="Picture 10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056"/>
              <a:ext cx="624" cy="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413821" name="Picture 12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4" y="1054"/>
              <a:ext cx="624" cy="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13845" name="Text Box 149"/>
            <p:cNvSpPr txBox="1">
              <a:spLocks noChangeArrowheads="1"/>
            </p:cNvSpPr>
            <p:nvPr/>
          </p:nvSpPr>
          <p:spPr bwMode="auto">
            <a:xfrm>
              <a:off x="3600" y="1190"/>
              <a:ext cx="111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000"/>
                <a:t>Layer-3 router</a:t>
              </a:r>
            </a:p>
          </p:txBody>
        </p:sp>
        <p:sp>
          <p:nvSpPr>
            <p:cNvPr id="413848" name="Text Box 152"/>
            <p:cNvSpPr txBox="1">
              <a:spLocks noChangeArrowheads="1"/>
            </p:cNvSpPr>
            <p:nvPr/>
          </p:nvSpPr>
          <p:spPr bwMode="auto">
            <a:xfrm>
              <a:off x="240" y="1200"/>
              <a:ext cx="5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2400"/>
                <a:t>Core</a:t>
              </a:r>
            </a:p>
          </p:txBody>
        </p:sp>
      </p:grpSp>
      <p:sp>
        <p:nvSpPr>
          <p:cNvPr id="2" name="Footer Placeholder 1"/>
          <p:cNvSpPr>
            <a:spLocks noGrp="1"/>
          </p:cNvSpPr>
          <p:nvPr>
            <p:ph type="ftr" sz="quarter" idx="11"/>
          </p:nvPr>
        </p:nvSpPr>
        <p:spPr/>
        <p:txBody>
          <a:bodyPr/>
          <a:lstStyle/>
          <a:p>
            <a:r>
              <a:rPr lang="en-US" smtClean="0"/>
              <a:t>Université catholique de Louvain</a:t>
            </a:r>
            <a:endParaRPr lang="en-GB" dirty="0"/>
          </a:p>
        </p:txBody>
      </p:sp>
      <p:sp>
        <p:nvSpPr>
          <p:cNvPr id="3" name="Slide Number Placeholder 2"/>
          <p:cNvSpPr>
            <a:spLocks noGrp="1"/>
          </p:cNvSpPr>
          <p:nvPr>
            <p:ph type="sldNum" sz="quarter" idx="10"/>
          </p:nvPr>
        </p:nvSpPr>
        <p:spPr/>
        <p:txBody>
          <a:bodyPr/>
          <a:lstStyle/>
          <a:p>
            <a:fld id="{103F590D-1EE3-4679-BAB2-47D8C4772F51}" type="slidenum">
              <a:rPr lang="en-GB" smtClean="0"/>
              <a:pPr/>
              <a:t>7</a:t>
            </a:fld>
            <a:endParaRPr lang="en-GB"/>
          </a:p>
        </p:txBody>
      </p:sp>
    </p:spTree>
    <p:custDataLst>
      <p:tags r:id="rId1"/>
    </p:custDataLst>
    <p:extLst>
      <p:ext uri="{BB962C8B-B14F-4D97-AF65-F5344CB8AC3E}">
        <p14:creationId xmlns:p14="http://schemas.microsoft.com/office/powerpoint/2010/main" val="2092196387"/>
      </p:ext>
    </p:extLst>
  </p:cSld>
  <p:clrMapOvr>
    <a:masterClrMapping/>
  </p:clrMapOvr>
  <p:transition xmlns:p14="http://schemas.microsoft.com/office/powerpoint/2010/main" advTm="72000"/>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38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388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387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1387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388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38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384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384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mph" presetSubtype="0" nodeType="clickEffect">
                                  <p:stCondLst>
                                    <p:cond delay="0"/>
                                  </p:stCondLst>
                                  <p:childTnLst>
                                    <p:set>
                                      <p:cBhvr rctx="PPT">
                                        <p:cTn id="28" dur="indefinite"/>
                                        <p:tgtEl>
                                          <p:spTgt spid="413882"/>
                                        </p:tgtEl>
                                        <p:attrNameLst>
                                          <p:attrName>style.opacity</p:attrName>
                                        </p:attrNameLst>
                                      </p:cBhvr>
                                      <p:to>
                                        <p:strVal val="0.1"/>
                                      </p:to>
                                    </p:set>
                                    <p:animEffect filter="image" prLst="opacity: 0.1">
                                      <p:cBhvr rctx="IE">
                                        <p:cTn id="29" dur="indefinite"/>
                                        <p:tgtEl>
                                          <p:spTgt spid="413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846" grpId="0" animBg="1"/>
      <p:bldP spid="41384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ChangeArrowheads="1"/>
          </p:cNvSpPr>
          <p:nvPr>
            <p:ph type="title"/>
          </p:nvPr>
        </p:nvSpPr>
        <p:spPr/>
        <p:txBody>
          <a:bodyPr/>
          <a:lstStyle/>
          <a:p>
            <a:r>
              <a:rPr lang="en-US" dirty="0"/>
              <a:t>Problem </a:t>
            </a:r>
            <a:r>
              <a:rPr lang="en-US" dirty="0" smtClean="0"/>
              <a:t>with traditional </a:t>
            </a:r>
            <a:r>
              <a:rPr lang="en-US" dirty="0"/>
              <a:t>DC topology</a:t>
            </a:r>
          </a:p>
        </p:txBody>
      </p:sp>
      <p:sp>
        <p:nvSpPr>
          <p:cNvPr id="697347" name="Rectangle 3"/>
          <p:cNvSpPr>
            <a:spLocks noGrp="1" noChangeArrowheads="1"/>
          </p:cNvSpPr>
          <p:nvPr>
            <p:ph type="body" idx="1"/>
          </p:nvPr>
        </p:nvSpPr>
        <p:spPr/>
        <p:txBody>
          <a:bodyPr/>
          <a:lstStyle/>
          <a:p>
            <a:r>
              <a:rPr lang="en-US" dirty="0"/>
              <a:t>Single point of failure</a:t>
            </a:r>
          </a:p>
          <a:p>
            <a:r>
              <a:rPr lang="en-US" dirty="0"/>
              <a:t>Over subscript of links higher up in the topology</a:t>
            </a:r>
          </a:p>
          <a:p>
            <a:pPr lvl="1"/>
            <a:r>
              <a:rPr lang="en-US" dirty="0"/>
              <a:t>Trade off between cost and provisioning</a:t>
            </a:r>
          </a:p>
        </p:txBody>
      </p:sp>
      <p:sp>
        <p:nvSpPr>
          <p:cNvPr id="2" name="Footer Placeholder 1"/>
          <p:cNvSpPr>
            <a:spLocks noGrp="1"/>
          </p:cNvSpPr>
          <p:nvPr>
            <p:ph type="ftr" sz="quarter" idx="11"/>
          </p:nvPr>
        </p:nvSpPr>
        <p:spPr/>
        <p:txBody>
          <a:bodyPr/>
          <a:lstStyle/>
          <a:p>
            <a:r>
              <a:rPr lang="en-US" smtClean="0"/>
              <a:t>Université catholique de Louvain</a:t>
            </a:r>
            <a:endParaRPr lang="en-GB" dirty="0"/>
          </a:p>
        </p:txBody>
      </p:sp>
      <p:sp>
        <p:nvSpPr>
          <p:cNvPr id="3" name="Slide Number Placeholder 2"/>
          <p:cNvSpPr>
            <a:spLocks noGrp="1"/>
          </p:cNvSpPr>
          <p:nvPr>
            <p:ph type="sldNum" sz="quarter" idx="10"/>
          </p:nvPr>
        </p:nvSpPr>
        <p:spPr/>
        <p:txBody>
          <a:bodyPr/>
          <a:lstStyle/>
          <a:p>
            <a:fld id="{103F590D-1EE3-4679-BAB2-47D8C4772F51}" type="slidenum">
              <a:rPr lang="en-GB" smtClean="0"/>
              <a:pPr/>
              <a:t>8</a:t>
            </a:fld>
            <a:endParaRPr lang="en-GB"/>
          </a:p>
        </p:txBody>
      </p:sp>
    </p:spTree>
    <p:extLst>
      <p:ext uri="{BB962C8B-B14F-4D97-AF65-F5344CB8AC3E}">
        <p14:creationId xmlns:p14="http://schemas.microsoft.com/office/powerpoint/2010/main" val="37792569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ChangeArrowheads="1"/>
          </p:cNvSpPr>
          <p:nvPr>
            <p:ph type="title"/>
          </p:nvPr>
        </p:nvSpPr>
        <p:spPr/>
        <p:txBody>
          <a:bodyPr/>
          <a:lstStyle/>
          <a:p>
            <a:r>
              <a:rPr lang="en-US" dirty="0"/>
              <a:t>Problem </a:t>
            </a:r>
            <a:r>
              <a:rPr lang="en-US" dirty="0" smtClean="0"/>
              <a:t>with traditional </a:t>
            </a:r>
            <a:r>
              <a:rPr lang="en-US" dirty="0"/>
              <a:t>DC topology</a:t>
            </a:r>
          </a:p>
        </p:txBody>
      </p:sp>
      <p:sp>
        <p:nvSpPr>
          <p:cNvPr id="697347" name="Rectangle 3"/>
          <p:cNvSpPr>
            <a:spLocks noGrp="1" noChangeArrowheads="1"/>
          </p:cNvSpPr>
          <p:nvPr>
            <p:ph type="body" idx="1"/>
          </p:nvPr>
        </p:nvSpPr>
        <p:spPr>
          <a:xfrm>
            <a:off x="990600" y="1658938"/>
            <a:ext cx="7945496" cy="4532312"/>
          </a:xfrm>
        </p:spPr>
        <p:txBody>
          <a:bodyPr/>
          <a:lstStyle/>
          <a:p>
            <a:r>
              <a:rPr lang="en-US" dirty="0"/>
              <a:t>Oversubscription:</a:t>
            </a:r>
          </a:p>
          <a:p>
            <a:pPr lvl="1"/>
            <a:r>
              <a:rPr lang="en-US" dirty="0"/>
              <a:t>Ratio of the worst-case achievable aggregate bandwidth among the end hosts to the total bisection bandwidth of a particular communication topology</a:t>
            </a:r>
          </a:p>
          <a:p>
            <a:pPr lvl="1"/>
            <a:r>
              <a:rPr lang="en-US" dirty="0"/>
              <a:t>Lower the total cost of the design</a:t>
            </a:r>
          </a:p>
          <a:p>
            <a:pPr lvl="1"/>
            <a:r>
              <a:rPr lang="en-US" dirty="0"/>
              <a:t>Typical designs: factor of 2:5:1 (400 Mbps</a:t>
            </a:r>
            <a:r>
              <a:rPr lang="en-US" dirty="0" smtClean="0"/>
              <a:t>) to </a:t>
            </a:r>
            <a:r>
              <a:rPr lang="en-US" dirty="0"/>
              <a:t>8:</a:t>
            </a:r>
            <a:r>
              <a:rPr lang="en-US" dirty="0" smtClean="0"/>
              <a:t>1 (</a:t>
            </a:r>
            <a:r>
              <a:rPr lang="en-US" dirty="0"/>
              <a:t>125 Mbps)</a:t>
            </a:r>
          </a:p>
          <a:p>
            <a:r>
              <a:rPr lang="en-US" dirty="0"/>
              <a:t>Cost:</a:t>
            </a:r>
          </a:p>
          <a:p>
            <a:pPr lvl="1"/>
            <a:r>
              <a:rPr lang="en-US" dirty="0"/>
              <a:t>Edge: $7,000 for each 48-port GigE switch</a:t>
            </a:r>
          </a:p>
          <a:p>
            <a:pPr lvl="1"/>
            <a:r>
              <a:rPr lang="en-US" dirty="0"/>
              <a:t>Aggregation and core: $700,000 for 128-port 10GigE switches</a:t>
            </a:r>
          </a:p>
          <a:p>
            <a:pPr lvl="1"/>
            <a:r>
              <a:rPr lang="en-US" dirty="0"/>
              <a:t>Cabling costs are not considered!</a:t>
            </a:r>
          </a:p>
          <a:p>
            <a:endParaRPr lang="en-US" dirty="0"/>
          </a:p>
        </p:txBody>
      </p:sp>
      <p:sp>
        <p:nvSpPr>
          <p:cNvPr id="2" name="Footer Placeholder 1"/>
          <p:cNvSpPr>
            <a:spLocks noGrp="1"/>
          </p:cNvSpPr>
          <p:nvPr>
            <p:ph type="ftr" sz="quarter" idx="11"/>
          </p:nvPr>
        </p:nvSpPr>
        <p:spPr/>
        <p:txBody>
          <a:bodyPr/>
          <a:lstStyle/>
          <a:p>
            <a:r>
              <a:rPr lang="en-US" smtClean="0"/>
              <a:t>Université catholique de Louvain</a:t>
            </a:r>
            <a:endParaRPr lang="en-GB" dirty="0"/>
          </a:p>
        </p:txBody>
      </p:sp>
      <p:sp>
        <p:nvSpPr>
          <p:cNvPr id="3" name="Slide Number Placeholder 2"/>
          <p:cNvSpPr>
            <a:spLocks noGrp="1"/>
          </p:cNvSpPr>
          <p:nvPr>
            <p:ph type="sldNum" sz="quarter" idx="10"/>
          </p:nvPr>
        </p:nvSpPr>
        <p:spPr/>
        <p:txBody>
          <a:bodyPr/>
          <a:lstStyle/>
          <a:p>
            <a:fld id="{103F590D-1EE3-4679-BAB2-47D8C4772F51}" type="slidenum">
              <a:rPr lang="en-GB" smtClean="0"/>
              <a:pPr/>
              <a:t>9</a:t>
            </a:fld>
            <a:endParaRPr lang="en-GB"/>
          </a:p>
        </p:txBody>
      </p:sp>
    </p:spTree>
    <p:extLst>
      <p:ext uri="{BB962C8B-B14F-4D97-AF65-F5344CB8AC3E}">
        <p14:creationId xmlns:p14="http://schemas.microsoft.com/office/powerpoint/2010/main" val="1565500942"/>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1.4|21.6"/>
</p:tagLst>
</file>

<file path=ppt/tags/tag2.xml><?xml version="1.0" encoding="utf-8"?>
<p:tagLst xmlns:a="http://schemas.openxmlformats.org/drawingml/2006/main" xmlns:r="http://schemas.openxmlformats.org/officeDocument/2006/relationships" xmlns:p="http://schemas.openxmlformats.org/presentationml/2006/main">
  <p:tag name="TIMING" val="|51.2"/>
</p:tagLst>
</file>

<file path=ppt/tags/tag3.xml><?xml version="1.0" encoding="utf-8"?>
<p:tagLst xmlns:a="http://schemas.openxmlformats.org/drawingml/2006/main" xmlns:r="http://schemas.openxmlformats.org/officeDocument/2006/relationships" xmlns:p="http://schemas.openxmlformats.org/presentationml/2006/main">
  <p:tag name="TIMING" val="|11.5"/>
</p:tagLst>
</file>

<file path=ppt/theme/theme1.xml><?xml version="1.0" encoding="utf-8"?>
<a:theme xmlns:a="http://schemas.openxmlformats.org/drawingml/2006/main" name="mcanini-ingi2145">
  <a:themeElements>
    <a:clrScheme name="lectur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lectur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flat" cmpd="sng" algn="ctr">
          <a:solidFill>
            <a:schemeClr val="tx1"/>
          </a:solidFill>
          <a:prstDash val="solid"/>
          <a:round/>
          <a:headEnd type="none" w="med" len="med"/>
          <a:tailEnd type="none" w="med" len="med"/>
        </a:ln>
        <a:effectLst/>
      </a:spPr>
      <a:bodyPr rtlCol="0" anchor="ctr"/>
      <a:lstStyle>
        <a:defPPr algn="ctr">
          <a:defRPr/>
        </a:defPPr>
      </a:lstStyle>
    </a:spDef>
    <a:lnDef>
      <a:spPr bwMode="auto">
        <a:solidFill>
          <a:schemeClr val="accent1"/>
        </a:solidFill>
        <a:ln w="19050" cap="flat" cmpd="sng" algn="ctr">
          <a:solidFill>
            <a:schemeClr val="tx1"/>
          </a:solidFill>
          <a:prstDash val="solid"/>
          <a:round/>
          <a:headEnd type="none" w="med" len="med"/>
          <a:tailEnd type="none" w="med" len="med"/>
        </a:ln>
        <a:effectLst/>
      </a:spPr>
      <a:bodyPr/>
      <a:lstStyle/>
    </a:lnDef>
  </a:objectDefaults>
  <a:extraClrSchemeLst>
    <a:extraClrScheme>
      <a:clrScheme name="lectur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lectur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lectur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lectur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lectur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lectur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lectur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mcanini-ingi2145.thmx</Template>
  <TotalTime>67317</TotalTime>
  <Words>3199</Words>
  <Application>Microsoft Macintosh PowerPoint</Application>
  <PresentationFormat>On-screen Show (4:3)</PresentationFormat>
  <Paragraphs>869</Paragraphs>
  <Slides>57</Slides>
  <Notes>14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59" baseType="lpstr">
      <vt:lpstr>mcanini-ingi2145</vt:lpstr>
      <vt:lpstr>Equation</vt:lpstr>
      <vt:lpstr>INGI2145: CLOUD COMPUTING (Fall 2014)</vt:lpstr>
      <vt:lpstr>Today</vt:lpstr>
      <vt:lpstr>Datacenter!</vt:lpstr>
      <vt:lpstr>Networking in Data Centers</vt:lpstr>
      <vt:lpstr>Goals of Data Center Networks</vt:lpstr>
      <vt:lpstr>Goals of Data Center Networks</vt:lpstr>
      <vt:lpstr>Common data center topology</vt:lpstr>
      <vt:lpstr>Problem with traditional DC topology</vt:lpstr>
      <vt:lpstr>Problem with traditional DC topology</vt:lpstr>
      <vt:lpstr>Properties of desired solutions</vt:lpstr>
      <vt:lpstr>Backwards compatibility tradeoffs</vt:lpstr>
      <vt:lpstr>Facebook Example</vt:lpstr>
      <vt:lpstr>Today</vt:lpstr>
      <vt:lpstr>FatTree based solution</vt:lpstr>
      <vt:lpstr>FatTree based solution</vt:lpstr>
      <vt:lpstr>FatTree based solution</vt:lpstr>
      <vt:lpstr>Problems with a vanilla Fat Tree</vt:lpstr>
      <vt:lpstr>FatTree modified</vt:lpstr>
      <vt:lpstr>FatTree modified</vt:lpstr>
      <vt:lpstr>Optimization: Flow classification</vt:lpstr>
      <vt:lpstr>Optimization: Flow scheduling</vt:lpstr>
      <vt:lpstr>Fault Tolerance</vt:lpstr>
      <vt:lpstr>Fault Tolerance</vt:lpstr>
      <vt:lpstr>Evaluation</vt:lpstr>
      <vt:lpstr>Results: Network Utilization</vt:lpstr>
      <vt:lpstr>Results: Heat &amp; Power Consumption</vt:lpstr>
      <vt:lpstr>Perspective</vt:lpstr>
      <vt:lpstr>Other Data Center Architectures</vt:lpstr>
      <vt:lpstr>Today</vt:lpstr>
      <vt:lpstr>Classical network architecture</vt:lpstr>
      <vt:lpstr>Network Policies</vt:lpstr>
      <vt:lpstr>Network Management: Past</vt:lpstr>
      <vt:lpstr>Networking Yesterday</vt:lpstr>
      <vt:lpstr>Networking Yesterday</vt:lpstr>
      <vt:lpstr>Separation of control and data planes</vt:lpstr>
      <vt:lpstr>Requirements for SDN</vt:lpstr>
      <vt:lpstr>Enter Software Defined Networking: Separation of concerns</vt:lpstr>
      <vt:lpstr>Software Defined Networking (SDN)</vt:lpstr>
      <vt:lpstr>Software Defined Networking (SDN) </vt:lpstr>
      <vt:lpstr>Software Defined Networking (SDN) </vt:lpstr>
      <vt:lpstr>What problem does SDN solve?</vt:lpstr>
      <vt:lpstr>SDN applications</vt:lpstr>
      <vt:lpstr>OpenFlow</vt:lpstr>
      <vt:lpstr>OpenFlow Protocol</vt:lpstr>
      <vt:lpstr>How does OpenFlow work?</vt:lpstr>
      <vt:lpstr>PowerPoint Presentation</vt:lpstr>
      <vt:lpstr>Main components of an OpenFlow switch</vt:lpstr>
      <vt:lpstr>Flow Table Entries</vt:lpstr>
      <vt:lpstr>Match/action examples</vt:lpstr>
      <vt:lpstr>Examples</vt:lpstr>
      <vt:lpstr>Headers as a protocol-agnostic collection of bits</vt:lpstr>
      <vt:lpstr>“Flowspace”: A way to think about flows defined by match fields</vt:lpstr>
      <vt:lpstr>Flowspace: Generalization</vt:lpstr>
      <vt:lpstr>OpenFlow key messages</vt:lpstr>
      <vt:lpstr>Further readings</vt:lpstr>
      <vt:lpstr>Numbers Everyone Should Know</vt:lpstr>
      <vt:lpstr>That’s all</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Networks</dc:title>
  <dc:subject>INGI2145: Cloud Computing</dc:subject>
  <dc:creator>Marco Canini</dc:creator>
  <cp:keywords/>
  <dc:description/>
  <cp:lastModifiedBy>Marco Canini</cp:lastModifiedBy>
  <cp:revision>4833</cp:revision>
  <dcterms:created xsi:type="dcterms:W3CDTF">1999-05-23T11:18:07Z</dcterms:created>
  <dcterms:modified xsi:type="dcterms:W3CDTF">2014-12-12T07:34:50Z</dcterms:modified>
  <cp:category/>
</cp:coreProperties>
</file>