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9" r:id="rId1"/>
  </p:sldMasterIdLst>
  <p:notesMasterIdLst>
    <p:notesMasterId r:id="rId50"/>
  </p:notesMasterIdLst>
  <p:handoutMasterIdLst>
    <p:handoutMasterId r:id="rId51"/>
  </p:handoutMasterIdLst>
  <p:sldIdLst>
    <p:sldId id="672" r:id="rId2"/>
    <p:sldId id="734" r:id="rId3"/>
    <p:sldId id="676" r:id="rId4"/>
    <p:sldId id="677" r:id="rId5"/>
    <p:sldId id="678" r:id="rId6"/>
    <p:sldId id="680" r:id="rId7"/>
    <p:sldId id="681" r:id="rId8"/>
    <p:sldId id="682" r:id="rId9"/>
    <p:sldId id="684" r:id="rId10"/>
    <p:sldId id="720" r:id="rId11"/>
    <p:sldId id="721" r:id="rId12"/>
    <p:sldId id="722" r:id="rId13"/>
    <p:sldId id="723" r:id="rId14"/>
    <p:sldId id="724" r:id="rId15"/>
    <p:sldId id="725" r:id="rId16"/>
    <p:sldId id="726" r:id="rId17"/>
    <p:sldId id="719" r:id="rId18"/>
    <p:sldId id="679" r:id="rId19"/>
    <p:sldId id="685" r:id="rId20"/>
    <p:sldId id="683" r:id="rId21"/>
    <p:sldId id="686" r:id="rId22"/>
    <p:sldId id="733" r:id="rId23"/>
    <p:sldId id="718" r:id="rId24"/>
    <p:sldId id="694" r:id="rId25"/>
    <p:sldId id="727" r:id="rId26"/>
    <p:sldId id="728" r:id="rId27"/>
    <p:sldId id="729" r:id="rId28"/>
    <p:sldId id="730" r:id="rId29"/>
    <p:sldId id="731" r:id="rId30"/>
    <p:sldId id="732" r:id="rId31"/>
    <p:sldId id="702" r:id="rId32"/>
    <p:sldId id="703" r:id="rId33"/>
    <p:sldId id="704" r:id="rId34"/>
    <p:sldId id="705" r:id="rId35"/>
    <p:sldId id="706" r:id="rId36"/>
    <p:sldId id="707" r:id="rId37"/>
    <p:sldId id="708" r:id="rId38"/>
    <p:sldId id="709" r:id="rId39"/>
    <p:sldId id="710" r:id="rId40"/>
    <p:sldId id="711" r:id="rId41"/>
    <p:sldId id="712" r:id="rId42"/>
    <p:sldId id="713" r:id="rId43"/>
    <p:sldId id="714" r:id="rId44"/>
    <p:sldId id="715" r:id="rId45"/>
    <p:sldId id="716" r:id="rId46"/>
    <p:sldId id="717" r:id="rId47"/>
    <p:sldId id="701" r:id="rId48"/>
    <p:sldId id="699" r:id="rId49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1A"/>
    <a:srgbClr val="ECE3E0"/>
    <a:srgbClr val="242424"/>
    <a:srgbClr val="5A7D3A"/>
    <a:srgbClr val="00CC00"/>
    <a:srgbClr val="FF9900"/>
    <a:srgbClr val="33CC33"/>
    <a:srgbClr val="FF3399"/>
    <a:srgbClr val="FF33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42" autoAdjust="0"/>
    <p:restoredTop sz="81111" autoAdjust="0"/>
  </p:normalViewPr>
  <p:slideViewPr>
    <p:cSldViewPr snapToGrid="0">
      <p:cViewPr varScale="1">
        <p:scale>
          <a:sx n="84" d="100"/>
          <a:sy n="84" d="100"/>
        </p:scale>
        <p:origin x="-456" y="-96"/>
      </p:cViewPr>
      <p:guideLst>
        <p:guide orient="horz" pos="3888"/>
        <p:guide pos="5520"/>
      </p:guideLst>
    </p:cSldViewPr>
  </p:slideViewPr>
  <p:outlineViewPr>
    <p:cViewPr>
      <p:scale>
        <a:sx n="33" d="100"/>
        <a:sy n="33" d="100"/>
      </p:scale>
      <p:origin x="0" y="233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9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notesMaster" Target="notesMasters/notesMaster1.xml"/><Relationship Id="rId51" Type="http://schemas.openxmlformats.org/officeDocument/2006/relationships/handoutMaster" Target="handoutMasters/handoutMaster1.xml"/><Relationship Id="rId52" Type="http://schemas.openxmlformats.org/officeDocument/2006/relationships/printerSettings" Target="printerSettings/printerSettings1.bin"/><Relationship Id="rId53" Type="http://schemas.openxmlformats.org/officeDocument/2006/relationships/commentAuthors" Target="commentAuthors.xml"/><Relationship Id="rId54" Type="http://schemas.openxmlformats.org/officeDocument/2006/relationships/presProps" Target="presProps.xml"/><Relationship Id="rId55" Type="http://schemas.openxmlformats.org/officeDocument/2006/relationships/viewProps" Target="viewProps.xml"/><Relationship Id="rId56" Type="http://schemas.openxmlformats.org/officeDocument/2006/relationships/theme" Target="theme/theme1.xml"/><Relationship Id="rId57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9728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45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691D3-A157-48F6-8FA0-A025F564B5A1}" type="slidenum">
              <a:rPr lang="en-US"/>
              <a:pPr/>
              <a:t>1</a:t>
            </a:fld>
            <a:endParaRPr lang="en-US"/>
          </a:p>
        </p:txBody>
      </p:sp>
      <p:sp>
        <p:nvSpPr>
          <p:cNvPr id="98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/>
        </p:nvSpPr>
        <p:spPr bwMode="auto">
          <a:xfrm>
            <a:off x="0" y="6605588"/>
            <a:ext cx="2829261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pic>
        <p:nvPicPr>
          <p:cNvPr id="13" name="Picture 12" descr="UCL_mention_RVB_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61167" y="249555"/>
            <a:ext cx="1111383" cy="1539240"/>
          </a:xfrm>
          <a:prstGeom prst="rect">
            <a:avLst/>
          </a:prstGeom>
        </p:spPr>
      </p:pic>
      <p:sp>
        <p:nvSpPr>
          <p:cNvPr id="11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rm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03F590D-1EE3-4679-BAB2-47D8C4772F5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3AAF25D-2282-4A01-B1B7-8122C6628E7D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9513" y="1990725"/>
            <a:ext cx="7793037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304800" y="838200"/>
            <a:ext cx="787400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842963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63663" y="3944938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01613" y="3011488"/>
            <a:ext cx="8693150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48413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43" name="Rectangle 27"/>
          <p:cNvSpPr>
            <a:spLocks noChangeArrowheads="1"/>
          </p:cNvSpPr>
          <p:nvPr/>
        </p:nvSpPr>
        <p:spPr bwMode="auto">
          <a:xfrm>
            <a:off x="495300" y="295275"/>
            <a:ext cx="457200" cy="1762125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082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969963" y="304800"/>
            <a:ext cx="779303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290825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658938"/>
            <a:ext cx="7772400" cy="453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400"/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1" y="6605588"/>
            <a:ext cx="2886074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11" name="Rectangle 32"/>
          <p:cNvSpPr>
            <a:spLocks noChangeArrowheads="1"/>
          </p:cNvSpPr>
          <p:nvPr/>
        </p:nvSpPr>
        <p:spPr bwMode="auto">
          <a:xfrm>
            <a:off x="0" y="6605588"/>
            <a:ext cx="2764716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 smtClean="0"/>
              <a:t>© 2014 M. Canini</a:t>
            </a:r>
            <a:endParaRPr lang="en-GB" sz="900" dirty="0" smtClean="0"/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auto">
          <a:xfrm>
            <a:off x="0" y="6605588"/>
            <a:ext cx="1778558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sz="9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58" r:id="rId4"/>
  </p:sldLayoutIdLst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3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3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INGI2145: CLOUD COMPUTING (Fall 2014)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96947" y="3944938"/>
            <a:ext cx="6351587" cy="1150937"/>
          </a:xfrm>
        </p:spPr>
        <p:txBody>
          <a:bodyPr/>
          <a:lstStyle/>
          <a:p>
            <a:r>
              <a:rPr lang="en-US" sz="2000" dirty="0" smtClean="0"/>
              <a:t>Cloud Storage</a:t>
            </a:r>
          </a:p>
          <a:p>
            <a:endParaRPr lang="en-US" sz="2000" dirty="0" smtClean="0"/>
          </a:p>
          <a:p>
            <a:r>
              <a:rPr lang="en-US" sz="2000" dirty="0" smtClean="0"/>
              <a:t>13 November 2014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47803" y="6363939"/>
            <a:ext cx="4593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/>
              <a:t>Certain lecture </a:t>
            </a:r>
            <a:r>
              <a:rPr lang="en-US" sz="1000" dirty="0"/>
              <a:t>slides adapted from </a:t>
            </a:r>
            <a:r>
              <a:rPr lang="en-US" sz="1000" dirty="0" err="1" smtClean="0"/>
              <a:t>Upenn</a:t>
            </a:r>
            <a:r>
              <a:rPr lang="en-US" sz="1000" dirty="0" smtClean="0"/>
              <a:t> NETS212 </a:t>
            </a:r>
            <a:r>
              <a:rPr lang="en-US" sz="1000" dirty="0"/>
              <a:t>by </a:t>
            </a:r>
            <a:r>
              <a:rPr lang="en-US" sz="1000" dirty="0" smtClean="0"/>
              <a:t>A. </a:t>
            </a:r>
            <a:r>
              <a:rPr lang="en-US" sz="1000" dirty="0" err="1" smtClean="0"/>
              <a:t>Haeberlen</a:t>
            </a:r>
            <a:r>
              <a:rPr lang="en-US" sz="1000" dirty="0" smtClean="0"/>
              <a:t>, Z. Ives</a:t>
            </a:r>
            <a:br>
              <a:rPr lang="en-US" sz="1000" dirty="0" smtClean="0"/>
            </a:br>
            <a:r>
              <a:rPr lang="en-US" sz="1000" dirty="0" smtClean="0"/>
              <a:t>Reproduced </a:t>
            </a:r>
            <a:r>
              <a:rPr lang="en-US" sz="1000" dirty="0"/>
              <a:t>with </a:t>
            </a:r>
            <a:r>
              <a:rPr lang="en-US" sz="1000" dirty="0" smtClean="0"/>
              <a:t>permission</a:t>
            </a:r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147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Key-value stores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783147"/>
            <a:ext cx="7772400" cy="2634134"/>
          </a:xfrm>
        </p:spPr>
        <p:txBody>
          <a:bodyPr/>
          <a:lstStyle/>
          <a:p>
            <a:r>
              <a:rPr lang="en-US" smtClean="0"/>
              <a:t>The </a:t>
            </a:r>
            <a:r>
              <a:rPr lang="en-US" smtClean="0">
                <a:solidFill>
                  <a:srgbClr val="FF9900"/>
                </a:solidFill>
              </a:rPr>
              <a:t>key-value store (KVS) </a:t>
            </a:r>
            <a:r>
              <a:rPr lang="en-US" smtClean="0"/>
              <a:t>is a simple </a:t>
            </a:r>
            <a:r>
              <a:rPr lang="en-US" smtClean="0">
                <a:solidFill>
                  <a:srgbClr val="FF9900"/>
                </a:solidFill>
              </a:rPr>
              <a:t>abstraction </a:t>
            </a:r>
            <a:r>
              <a:rPr lang="en-US" smtClean="0"/>
              <a:t>for managing persistent state</a:t>
            </a:r>
          </a:p>
          <a:p>
            <a:pPr lvl="1"/>
            <a:r>
              <a:rPr lang="en-US" smtClean="0"/>
              <a:t>Data is organized as (key,value) pairs</a:t>
            </a:r>
          </a:p>
          <a:p>
            <a:pPr lvl="1"/>
            <a:r>
              <a:rPr lang="en-US" smtClean="0"/>
              <a:t>Only three basic operations:</a:t>
            </a:r>
          </a:p>
          <a:p>
            <a:pPr lvl="2"/>
            <a:r>
              <a:rPr lang="en-US" smtClean="0"/>
              <a:t>PUT(key, value)</a:t>
            </a:r>
          </a:p>
          <a:p>
            <a:pPr lvl="2"/>
            <a:r>
              <a:rPr lang="en-US" smtClean="0"/>
              <a:t>GET(key) </a:t>
            </a:r>
            <a:r>
              <a:rPr lang="en-US" smtClean="0">
                <a:sym typeface="Symbol"/>
              </a:rPr>
              <a:t> value</a:t>
            </a:r>
            <a:endParaRPr lang="en-US" smtClean="0"/>
          </a:p>
          <a:p>
            <a:pPr lvl="2"/>
            <a:r>
              <a:rPr lang="en-US" smtClean="0"/>
              <a:t>Delete(key)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3074" name="Picture 2" descr="C:\Users\Andreas Haeberlen\AppData\Local\Microsoft\Windows\Temporary Internet Files\Content.IE5\9HYAWBUU\MC900013091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6841" y="1726170"/>
            <a:ext cx="1505940" cy="202764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397720" y="2989777"/>
            <a:ext cx="1827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(windows,          )</a:t>
            </a:r>
            <a:endParaRPr lang="en-US" sz="1600"/>
          </a:p>
        </p:txBody>
      </p:sp>
      <p:pic>
        <p:nvPicPr>
          <p:cNvPr id="11" name="Picture 2" descr="C:\Users\ahae\AppData\Local\Microsoft\Windows\Temporary Internet Files\Content.IE5\WLXXAP26\MCj04315730000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55529" y="2928882"/>
            <a:ext cx="550386" cy="554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1814939" y="2032568"/>
            <a:ext cx="2489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(bob, bschmitt@foo.com)</a:t>
            </a:r>
            <a:endParaRPr 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173512" y="2318531"/>
            <a:ext cx="46529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(gettysburg, "Four score and seven years ago...")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197157" y="2657579"/>
            <a:ext cx="3578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(29ck2dxa1, 0128ckso1$9#*!!8349e)</a:t>
            </a:r>
            <a:endParaRPr lang="en-US" sz="1600"/>
          </a:p>
        </p:txBody>
      </p:sp>
      <p:sp>
        <p:nvSpPr>
          <p:cNvPr id="19" name="TextBox 18"/>
          <p:cNvSpPr txBox="1"/>
          <p:nvPr/>
        </p:nvSpPr>
        <p:spPr>
          <a:xfrm>
            <a:off x="1846921" y="1438379"/>
            <a:ext cx="600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Keys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801403" y="1436667"/>
            <a:ext cx="7635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Values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9" idx="2"/>
          </p:cNvCxnSpPr>
          <p:nvPr/>
        </p:nvCxnSpPr>
        <p:spPr bwMode="auto">
          <a:xfrm rot="5400000">
            <a:off x="1998025" y="1915932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rot="5400000">
            <a:off x="3054551" y="1873124"/>
            <a:ext cx="288170" cy="101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4" name="U-Turn Arrow 23"/>
          <p:cNvSpPr/>
          <p:nvPr/>
        </p:nvSpPr>
        <p:spPr bwMode="auto">
          <a:xfrm>
            <a:off x="5013789" y="523982"/>
            <a:ext cx="2825393" cy="1797978"/>
          </a:xfrm>
          <a:prstGeom prst="uturnArrow">
            <a:avLst>
              <a:gd name="adj1" fmla="val 14655"/>
              <a:gd name="adj2" fmla="val 25000"/>
              <a:gd name="adj3" fmla="val 17118"/>
              <a:gd name="adj4" fmla="val 39114"/>
              <a:gd name="adj5" fmla="val 58202"/>
            </a:avLst>
          </a:prstGeom>
          <a:solidFill>
            <a:srgbClr val="66FF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84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7" grpId="0"/>
      <p:bldP spid="18" grpId="0"/>
      <p:bldP spid="19" grpId="0"/>
      <p:bldP spid="20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Examples of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have you seen this concept before?</a:t>
            </a:r>
          </a:p>
          <a:p>
            <a:endParaRPr lang="en-US" dirty="0" smtClean="0"/>
          </a:p>
          <a:p>
            <a:r>
              <a:rPr lang="en-US" dirty="0" smtClean="0"/>
              <a:t>Conventional examples outside the cloud:</a:t>
            </a:r>
          </a:p>
          <a:p>
            <a:pPr lvl="1"/>
            <a:r>
              <a:rPr lang="en-US" dirty="0" smtClean="0"/>
              <a:t>In-memory </a:t>
            </a:r>
            <a:r>
              <a:rPr lang="en-US" dirty="0" smtClean="0">
                <a:solidFill>
                  <a:srgbClr val="FF9900"/>
                </a:solidFill>
              </a:rPr>
              <a:t>associative arrays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9900"/>
                </a:solidFill>
              </a:rPr>
              <a:t>hash tables </a:t>
            </a:r>
            <a:r>
              <a:rPr lang="en-US" dirty="0" smtClean="0"/>
              <a:t>– limited to a single application, only persistent until program ends</a:t>
            </a:r>
          </a:p>
          <a:p>
            <a:pPr lvl="1"/>
            <a:r>
              <a:rPr lang="en-US" dirty="0" smtClean="0"/>
              <a:t>On-disk indices (like </a:t>
            </a:r>
            <a:r>
              <a:rPr lang="en-US" dirty="0" err="1" smtClean="0"/>
              <a:t>BerkeleyDB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"Inverted indices" behind search engines</a:t>
            </a:r>
          </a:p>
          <a:p>
            <a:pPr lvl="1"/>
            <a:r>
              <a:rPr lang="en-US" dirty="0" smtClean="0"/>
              <a:t>Database management systems – multiple KVSs++</a:t>
            </a:r>
          </a:p>
          <a:p>
            <a:pPr lvl="1"/>
            <a:r>
              <a:rPr lang="en-US" dirty="0" smtClean="0"/>
              <a:t>Distributed </a:t>
            </a:r>
            <a:r>
              <a:rPr lang="en-US" dirty="0" err="1" smtClean="0"/>
              <a:t>hashtables</a:t>
            </a:r>
            <a:endParaRPr lang="en-US" dirty="0"/>
          </a:p>
          <a:p>
            <a:pPr lvl="2"/>
            <a:r>
              <a:rPr lang="en-US" dirty="0" smtClean="0"/>
              <a:t>Decentralized distributed systems inspired by P2P </a:t>
            </a:r>
            <a:r>
              <a:rPr lang="en-US" dirty="0" smtClean="0"/>
              <a:t>(</a:t>
            </a:r>
            <a:r>
              <a:rPr lang="en-US" dirty="0"/>
              <a:t>see LSINF2345</a:t>
            </a:r>
            <a:r>
              <a:rPr lang="en-US" dirty="0" smtClean="0"/>
              <a:t>)</a:t>
            </a:r>
            <a:endParaRPr lang="en-US" dirty="0" smtClean="0"/>
          </a:p>
          <a:p>
            <a:pPr lvl="2"/>
            <a:r>
              <a:rPr lang="en-US" dirty="0" smtClean="0"/>
              <a:t>Examples:</a:t>
            </a:r>
            <a:r>
              <a:rPr lang="en-US" dirty="0" smtClean="0"/>
              <a:t> </a:t>
            </a:r>
            <a:r>
              <a:rPr lang="en-US" dirty="0" smtClean="0"/>
              <a:t>Chord/</a:t>
            </a:r>
            <a:r>
              <a:rPr lang="en-US" dirty="0" smtClean="0"/>
              <a:t>Pastry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582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Supporting an Internet service with a </a:t>
            </a:r>
            <a:r>
              <a:rPr lang="en-US" sz="3200" dirty="0" smtClean="0"/>
              <a:t>KVS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do this through a central server, e.g., a Web or </a:t>
            </a:r>
            <a:r>
              <a:rPr lang="en-US" smtClean="0"/>
              <a:t>application server</a:t>
            </a:r>
          </a:p>
          <a:p>
            <a:endParaRPr lang="en-US" dirty="0" smtClean="0"/>
          </a:p>
          <a:p>
            <a:r>
              <a:rPr lang="en-US" dirty="0" smtClean="0"/>
              <a:t>Two main issues:</a:t>
            </a:r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There may be </a:t>
            </a:r>
            <a:r>
              <a:rPr lang="en-US" dirty="0" smtClean="0">
                <a:solidFill>
                  <a:srgbClr val="FF9900"/>
                </a:solidFill>
              </a:rPr>
              <a:t>multiple concurrent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</a:rPr>
              <a:t>requests</a:t>
            </a:r>
            <a:r>
              <a:rPr lang="en-US" dirty="0" smtClean="0"/>
              <a:t> from different clients</a:t>
            </a:r>
          </a:p>
          <a:p>
            <a:pPr marL="1314450" lvl="2"/>
            <a:r>
              <a:rPr lang="en-US" dirty="0" smtClean="0"/>
              <a:t>These might </a:t>
            </a:r>
            <a:r>
              <a:rPr lang="en-US" smtClean="0"/>
              <a:t>be GETs, PUTs, DELETEs</a:t>
            </a:r>
            <a:r>
              <a:rPr lang="en-US" dirty="0" smtClean="0"/>
              <a:t>, etc.</a:t>
            </a:r>
          </a:p>
          <a:p>
            <a:pPr marL="1314450" lvl="2" indent="-457200"/>
            <a:endParaRPr lang="en-US" dirty="0" smtClean="0"/>
          </a:p>
          <a:p>
            <a:pPr marL="914400" lvl="1" indent="-457200">
              <a:buSzPct val="80000"/>
              <a:buFont typeface="+mj-lt"/>
              <a:buAutoNum type="arabicPeriod"/>
            </a:pPr>
            <a:r>
              <a:rPr lang="en-US" dirty="0" smtClean="0"/>
              <a:t>These requests may come from different </a:t>
            </a:r>
            <a:br>
              <a:rPr lang="en-US" dirty="0" smtClean="0"/>
            </a:br>
            <a:r>
              <a:rPr lang="en-US" dirty="0" smtClean="0"/>
              <a:t>parts of the network, with </a:t>
            </a:r>
            <a:r>
              <a:rPr lang="en-US" dirty="0" smtClean="0">
                <a:solidFill>
                  <a:srgbClr val="FF9900"/>
                </a:solidFill>
              </a:rPr>
              <a:t>message propagation delays</a:t>
            </a:r>
          </a:p>
          <a:p>
            <a:pPr marL="1314450" lvl="2"/>
            <a:r>
              <a:rPr lang="en-US" dirty="0" smtClean="0"/>
              <a:t>It takes a while for a request to make it to the server!</a:t>
            </a:r>
          </a:p>
          <a:p>
            <a:pPr marL="1314450" lvl="2"/>
            <a:r>
              <a:rPr lang="en-US" dirty="0" smtClean="0"/>
              <a:t>We’ll have to handle requests in the order received (why?)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 bwMode="auto">
          <a:xfrm>
            <a:off x="7685202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899590" y="2633578"/>
            <a:ext cx="399245" cy="399245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7260199" y="4314270"/>
            <a:ext cx="399245" cy="399245"/>
          </a:xfrm>
          <a:prstGeom prst="ellipse">
            <a:avLst/>
          </a:prstGeom>
          <a:solidFill>
            <a:schemeClr val="accent4">
              <a:lumMod val="25000"/>
              <a:lumOff val="7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</a:t>
            </a:r>
          </a:p>
        </p:txBody>
      </p:sp>
      <p:cxnSp>
        <p:nvCxnSpPr>
          <p:cNvPr id="9" name="Elbow Connector 8"/>
          <p:cNvCxnSpPr>
            <a:stCxn id="5" idx="4"/>
            <a:endCxn id="7" idx="0"/>
          </p:cNvCxnSpPr>
          <p:nvPr/>
        </p:nvCxnSpPr>
        <p:spPr bwMode="auto">
          <a:xfrm rot="5400000">
            <a:off x="7031601" y="3461045"/>
            <a:ext cx="1281447" cy="42500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7826869" y="3631691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412599" y="3603787"/>
            <a:ext cx="115910" cy="141667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6" idx="4"/>
            <a:endCxn id="7" idx="1"/>
          </p:cNvCxnSpPr>
          <p:nvPr/>
        </p:nvCxnSpPr>
        <p:spPr bwMode="auto">
          <a:xfrm rot="16200000" flipH="1">
            <a:off x="6538983" y="3593053"/>
            <a:ext cx="1339915" cy="2194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Snip and Round Single Corner Rectangle 13"/>
          <p:cNvSpPr/>
          <p:nvPr/>
        </p:nvSpPr>
        <p:spPr bwMode="auto">
          <a:xfrm>
            <a:off x="6680650" y="3399871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Snip and Round Single Corner Rectangle 14"/>
          <p:cNvSpPr/>
          <p:nvPr/>
        </p:nvSpPr>
        <p:spPr bwMode="auto">
          <a:xfrm>
            <a:off x="7955658" y="3271082"/>
            <a:ext cx="425002" cy="296214"/>
          </a:xfrm>
          <a:prstGeom prst="snipRound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298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Managing concurrency </a:t>
            </a:r>
            <a:r>
              <a:rPr lang="en-US" dirty="0" smtClean="0"/>
              <a:t>in a KVS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happens if we do </a:t>
            </a:r>
            <a:r>
              <a:rPr lang="en-US" smtClean="0"/>
              <a:t>multiple GET </a:t>
            </a:r>
            <a:r>
              <a:rPr lang="en-US" dirty="0" smtClean="0"/>
              <a:t>operations </a:t>
            </a:r>
            <a:r>
              <a:rPr lang="en-US" smtClean="0"/>
              <a:t>in parallel?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different </a:t>
            </a:r>
            <a:r>
              <a:rPr lang="en-US" smtClean="0"/>
              <a:t>keys?</a:t>
            </a:r>
          </a:p>
          <a:p>
            <a:pPr lvl="1"/>
            <a:r>
              <a:rPr lang="en-US" smtClean="0"/>
              <a:t>... over </a:t>
            </a:r>
            <a:r>
              <a:rPr lang="en-US" dirty="0" smtClean="0"/>
              <a:t>the same key?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What if we do </a:t>
            </a:r>
            <a:r>
              <a:rPr lang="en-US" smtClean="0"/>
              <a:t>multiple PUT </a:t>
            </a:r>
            <a:r>
              <a:rPr lang="en-US" dirty="0" smtClean="0"/>
              <a:t>operations in parallel? or </a:t>
            </a:r>
            <a:r>
              <a:rPr lang="en-US" smtClean="0"/>
              <a:t>a GET </a:t>
            </a:r>
            <a:r>
              <a:rPr lang="en-US" dirty="0" smtClean="0"/>
              <a:t>and </a:t>
            </a:r>
            <a:r>
              <a:rPr lang="en-US" smtClean="0"/>
              <a:t>a PUT?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What is the unit of protection (</a:t>
            </a:r>
            <a:r>
              <a:rPr lang="en-US" dirty="0" smtClean="0">
                <a:solidFill>
                  <a:srgbClr val="FF9900"/>
                </a:solidFill>
              </a:rPr>
              <a:t>concurrency </a:t>
            </a:r>
            <a:r>
              <a:rPr lang="en-US" smtClean="0">
                <a:solidFill>
                  <a:srgbClr val="FF9900"/>
                </a:solidFill>
              </a:rPr>
              <a:t>control</a:t>
            </a:r>
            <a:r>
              <a:rPr lang="en-US" smtClean="0"/>
              <a:t>) that is </a:t>
            </a:r>
            <a:r>
              <a:rPr lang="en-US" dirty="0" smtClean="0"/>
              <a:t>necessary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385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600200"/>
            <a:ext cx="7765656" cy="4457700"/>
          </a:xfrm>
        </p:spPr>
        <p:txBody>
          <a:bodyPr/>
          <a:lstStyle/>
          <a:p>
            <a:r>
              <a:rPr lang="en-US" dirty="0" smtClean="0"/>
              <a:t>Most systems use </a:t>
            </a:r>
            <a:r>
              <a:rPr lang="en-US" dirty="0" smtClean="0">
                <a:solidFill>
                  <a:srgbClr val="FF9900"/>
                </a:solidFill>
              </a:rPr>
              <a:t>locks</a:t>
            </a:r>
            <a:r>
              <a:rPr lang="en-US" dirty="0" smtClean="0"/>
              <a:t> on individual items</a:t>
            </a:r>
          </a:p>
          <a:p>
            <a:pPr lvl="1"/>
            <a:r>
              <a:rPr lang="en-US" dirty="0" smtClean="0"/>
              <a:t>Each requestor asks for the lock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>
                <a:solidFill>
                  <a:srgbClr val="FF9900"/>
                </a:solidFill>
              </a:rPr>
              <a:t>lock manager </a:t>
            </a:r>
            <a:r>
              <a:rPr lang="en-US" dirty="0" smtClean="0"/>
              <a:t>processes these requests (typically </a:t>
            </a:r>
            <a:br>
              <a:rPr lang="en-US" dirty="0" smtClean="0"/>
            </a:br>
            <a:r>
              <a:rPr lang="en-US" dirty="0" smtClean="0"/>
              <a:t>in FIFO order) as follows:</a:t>
            </a:r>
          </a:p>
          <a:p>
            <a:pPr lvl="2"/>
            <a:r>
              <a:rPr lang="en-US" dirty="0" smtClean="0"/>
              <a:t>Lock manager grants the lock to a requestor</a:t>
            </a:r>
          </a:p>
          <a:p>
            <a:pPr lvl="2"/>
            <a:r>
              <a:rPr lang="en-US" dirty="0" smtClean="0"/>
              <a:t>Requestor makes modifications</a:t>
            </a:r>
          </a:p>
          <a:p>
            <a:pPr lvl="2"/>
            <a:r>
              <a:rPr lang="en-US" dirty="0" smtClean="0"/>
              <a:t>Then releases the lock when it’s </a:t>
            </a:r>
            <a:r>
              <a:rPr lang="en-US" dirty="0" smtClean="0"/>
              <a:t>done</a:t>
            </a:r>
            <a:endParaRPr lang="en-US" dirty="0" smtClean="0"/>
          </a:p>
        </p:txBody>
      </p:sp>
      <p:cxnSp>
        <p:nvCxnSpPr>
          <p:cNvPr id="6" name="Elbow Connector 5"/>
          <p:cNvCxnSpPr/>
          <p:nvPr/>
        </p:nvCxnSpPr>
        <p:spPr bwMode="auto">
          <a:xfrm flipV="1">
            <a:off x="5905948" y="2614104"/>
            <a:ext cx="2226833" cy="1280160"/>
          </a:xfrm>
          <a:prstGeom prst="bentConnector3">
            <a:avLst>
              <a:gd name="adj1" fmla="val 12729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arrow"/>
          </a:ln>
          <a:effectLst/>
        </p:spPr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606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976" y="304800"/>
            <a:ext cx="8122024" cy="990600"/>
          </a:xfrm>
        </p:spPr>
        <p:txBody>
          <a:bodyPr/>
          <a:lstStyle/>
          <a:p>
            <a:r>
              <a:rPr lang="en-US" sz="3200" smtClean="0"/>
              <a:t>Limitations of per-key concurrency control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49101"/>
            <a:ext cx="7772400" cy="4894729"/>
          </a:xfrm>
        </p:spPr>
        <p:txBody>
          <a:bodyPr/>
          <a:lstStyle/>
          <a:p>
            <a:r>
              <a:rPr lang="en-US" dirty="0" smtClean="0"/>
              <a:t>Suppose I want to transfer credits </a:t>
            </a:r>
            <a:br>
              <a:rPr lang="en-US" dirty="0" smtClean="0"/>
            </a:br>
            <a:r>
              <a:rPr lang="en-US" dirty="0" smtClean="0"/>
              <a:t>from my </a:t>
            </a:r>
            <a:r>
              <a:rPr lang="en-US" dirty="0" err="1" smtClean="0"/>
              <a:t>WoW</a:t>
            </a:r>
            <a:r>
              <a:rPr lang="en-US" dirty="0" smtClean="0"/>
              <a:t> account to my friend’s?</a:t>
            </a:r>
          </a:p>
          <a:p>
            <a:pPr lvl="1"/>
            <a:r>
              <a:rPr lang="en-US" dirty="0" smtClean="0"/>
              <a:t>… while someone else is doing a GET</a:t>
            </a:r>
            <a:br>
              <a:rPr lang="en-US" dirty="0" smtClean="0"/>
            </a:br>
            <a:r>
              <a:rPr lang="en-US" dirty="0" smtClean="0"/>
              <a:t>on my (and her) credit amounts to see if </a:t>
            </a:r>
            <a:br>
              <a:rPr lang="en-US" dirty="0" smtClean="0"/>
            </a:br>
            <a:r>
              <a:rPr lang="en-US" dirty="0" smtClean="0"/>
              <a:t>they want to trade?</a:t>
            </a:r>
          </a:p>
          <a:p>
            <a:r>
              <a:rPr lang="en-US" dirty="0" smtClean="0"/>
              <a:t>This is where one needs a </a:t>
            </a:r>
            <a:r>
              <a:rPr lang="en-US" dirty="0" smtClean="0">
                <a:solidFill>
                  <a:srgbClr val="FF9900"/>
                </a:solidFill>
              </a:rPr>
              <a:t>database </a:t>
            </a:r>
            <a:br>
              <a:rPr lang="en-US" dirty="0" smtClean="0">
                <a:solidFill>
                  <a:srgbClr val="FF9900"/>
                </a:solidFill>
              </a:rPr>
            </a:br>
            <a:r>
              <a:rPr lang="en-US" dirty="0" smtClean="0">
                <a:solidFill>
                  <a:srgbClr val="FF9900"/>
                </a:solidFill>
              </a:rPr>
              <a:t>management system (DBMS)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9900"/>
                </a:solidFill>
              </a:rPr>
              <a:t>transaction processing manager</a:t>
            </a:r>
            <a:r>
              <a:rPr lang="en-US" dirty="0" smtClean="0"/>
              <a:t> (app server)</a:t>
            </a:r>
          </a:p>
          <a:p>
            <a:pPr lvl="1"/>
            <a:r>
              <a:rPr lang="en-US" dirty="0" smtClean="0"/>
              <a:t>Allows for “locking” at a higher level, across keys and possibly even systems (see </a:t>
            </a:r>
            <a:r>
              <a:rPr lang="en-US" dirty="0" smtClean="0"/>
              <a:t>LINGI2172 </a:t>
            </a:r>
            <a:r>
              <a:rPr lang="en-US" dirty="0" smtClean="0"/>
              <a:t>for more details)</a:t>
            </a:r>
          </a:p>
          <a:p>
            <a:r>
              <a:rPr lang="en-US" dirty="0" smtClean="0"/>
              <a:t>Could you implement higher-level locks within the KVS? If so, how?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rot="16200000" flipH="1">
            <a:off x="7649220" y="2736762"/>
            <a:ext cx="1674251" cy="128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C000"/>
            </a:solidFill>
            <a:prstDash val="dashDot"/>
            <a:round/>
            <a:headEnd type="none" w="med" len="med"/>
            <a:tailEnd type="arrow"/>
          </a:ln>
          <a:effectLst/>
        </p:spPr>
      </p:cxnSp>
      <p:pic>
        <p:nvPicPr>
          <p:cNvPr id="1026" name="Picture 2" descr="C:\Program Files (x86)\Microsoft Office\MEDIA\CAGCAT10\j0222015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3086" y="2494030"/>
            <a:ext cx="799396" cy="802962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 bwMode="auto">
          <a:xfrm>
            <a:off x="8054902" y="17515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054902" y="3580327"/>
            <a:ext cx="875764" cy="42500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14672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longer one-size-fits-all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0211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Amazon’s solutions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9900"/>
                </a:solidFill>
              </a:rPr>
              <a:t>Dynamo [SOSP’07]</a:t>
            </a:r>
          </a:p>
          <a:p>
            <a:pPr lvl="1"/>
            <a:r>
              <a:rPr lang="en-US" dirty="0" smtClean="0"/>
              <a:t>Many services only store and retrieve data by primary key</a:t>
            </a:r>
          </a:p>
          <a:p>
            <a:pPr lvl="2"/>
            <a:r>
              <a:rPr lang="en-US" dirty="0" smtClean="0"/>
              <a:t>Examples: user preferences, shopping cart, best seller lists</a:t>
            </a:r>
          </a:p>
          <a:p>
            <a:pPr lvl="1"/>
            <a:r>
              <a:rPr lang="en-US" dirty="0" smtClean="0"/>
              <a:t>Don’t require querying and management RDBMS functionality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Simple Storage Service (S3)</a:t>
            </a:r>
          </a:p>
          <a:p>
            <a:pPr lvl="1"/>
            <a:r>
              <a:rPr lang="en-US" dirty="0" smtClean="0"/>
              <a:t>Need to store large objects that change infrequently</a:t>
            </a:r>
          </a:p>
          <a:p>
            <a:pPr lvl="2"/>
            <a:r>
              <a:rPr lang="en-US" dirty="0" smtClean="0"/>
              <a:t>Examples: virtual machines, pictures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44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Google’s solutions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The Google File System [SOSP’03]</a:t>
            </a:r>
          </a:p>
          <a:p>
            <a:pPr lvl="1"/>
            <a:r>
              <a:rPr lang="en-US" dirty="0" smtClean="0"/>
              <a:t>Distributed file system for large data-intensive applications</a:t>
            </a:r>
          </a:p>
          <a:p>
            <a:pPr lvl="1"/>
            <a:r>
              <a:rPr lang="en-US" dirty="0" smtClean="0"/>
              <a:t>No POSIX API; focus on multi-GB files divided in fixed-size chunks (64 MB); mostly mutated by appending new data</a:t>
            </a:r>
          </a:p>
          <a:p>
            <a:pPr lvl="1"/>
            <a:r>
              <a:rPr lang="en-US" dirty="0" smtClean="0"/>
              <a:t>Single master node maintains all file metadata</a:t>
            </a:r>
          </a:p>
          <a:p>
            <a:r>
              <a:rPr lang="en-US" dirty="0" err="1" smtClean="0">
                <a:solidFill>
                  <a:srgbClr val="FF9900"/>
                </a:solidFill>
              </a:rPr>
              <a:t>Bigtable</a:t>
            </a:r>
            <a:r>
              <a:rPr lang="en-US" dirty="0" smtClean="0">
                <a:solidFill>
                  <a:srgbClr val="FF9900"/>
                </a:solidFill>
              </a:rPr>
              <a:t> [OSDI’06]</a:t>
            </a:r>
          </a:p>
          <a:p>
            <a:pPr lvl="1"/>
            <a:r>
              <a:rPr lang="en-US" dirty="0" smtClean="0"/>
              <a:t>Distributed storage system for structured data</a:t>
            </a:r>
          </a:p>
          <a:p>
            <a:pPr lvl="1"/>
            <a:r>
              <a:rPr lang="en-US" dirty="0" smtClean="0"/>
              <a:t>Data model is a sparse multi-dimensional sorted map indexed by row and column keys and a timestamp</a:t>
            </a:r>
          </a:p>
          <a:p>
            <a:pPr lvl="1"/>
            <a:r>
              <a:rPr lang="en-US" dirty="0" smtClean="0"/>
              <a:t>Each value in the map is opaque to the storage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4588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</a:t>
            </a:r>
            <a:r>
              <a:rPr lang="en-US" smtClean="0"/>
              <a:t>final version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slides will be updated afterwards with contents from the paper discussed in class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368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658938"/>
            <a:ext cx="7885015" cy="4532312"/>
          </a:xfrm>
        </p:spPr>
        <p:txBody>
          <a:bodyPr/>
          <a:lstStyle/>
          <a:p>
            <a:r>
              <a:rPr lang="en-US" dirty="0" smtClean="0"/>
              <a:t>Example: Facebook’s solutions</a:t>
            </a:r>
          </a:p>
          <a:p>
            <a:r>
              <a:rPr lang="en-US" dirty="0" smtClean="0">
                <a:solidFill>
                  <a:srgbClr val="FF9900"/>
                </a:solidFill>
              </a:rPr>
              <a:t>Cassandra [Ladis’09]</a:t>
            </a:r>
          </a:p>
          <a:p>
            <a:pPr lvl="1"/>
            <a:r>
              <a:rPr lang="en-US" dirty="0" smtClean="0"/>
              <a:t>A distributed storage system for large sets of structured data</a:t>
            </a:r>
          </a:p>
          <a:p>
            <a:pPr lvl="1"/>
            <a:r>
              <a:rPr lang="en-US" dirty="0" smtClean="0"/>
              <a:t>Optimized for very high write throughput; no master nodes</a:t>
            </a:r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Haystack [OSDI’10]</a:t>
            </a:r>
          </a:p>
          <a:p>
            <a:pPr lvl="1"/>
            <a:r>
              <a:rPr lang="en-US" dirty="0" smtClean="0"/>
              <a:t>Object store system optimized for photos</a:t>
            </a:r>
          </a:p>
          <a:p>
            <a:pPr lvl="1"/>
            <a:r>
              <a:rPr lang="en-US" dirty="0" smtClean="0"/>
              <a:t>In 2010, over 260 billion images; 20 PB of data; 60 TB/week</a:t>
            </a:r>
          </a:p>
          <a:p>
            <a:pPr lvl="1"/>
            <a:r>
              <a:rPr lang="en-US" dirty="0" smtClean="0"/>
              <a:t>Data written once, read often, never modified, rarely deleted</a:t>
            </a:r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TAO [ATC’13]</a:t>
            </a:r>
          </a:p>
          <a:p>
            <a:pPr lvl="1"/>
            <a:r>
              <a:rPr lang="en-US" dirty="0" smtClean="0"/>
              <a:t>A read-optimized graph data store to serve the social graph</a:t>
            </a:r>
          </a:p>
          <a:p>
            <a:pPr lvl="1"/>
            <a:r>
              <a:rPr lang="en-US" dirty="0" smtClean="0"/>
              <a:t>Sustains 1 billion reads/s on a changing data set of many PBs</a:t>
            </a:r>
          </a:p>
          <a:p>
            <a:pPr lvl="1"/>
            <a:r>
              <a:rPr lang="en-US" dirty="0" smtClean="0"/>
              <a:t>Explicitly favors availability over consistency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83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Specialized data stores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Example: LinkedIn’s solutions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FF9900"/>
                </a:solidFill>
              </a:rPr>
              <a:t>Kafka [NetDB’11]</a:t>
            </a:r>
          </a:p>
          <a:p>
            <a:pPr lvl="1"/>
            <a:r>
              <a:rPr lang="en-US" dirty="0" smtClean="0"/>
              <a:t>A high-throughput distributed messaging system</a:t>
            </a:r>
          </a:p>
          <a:p>
            <a:pPr lvl="1"/>
            <a:r>
              <a:rPr lang="en-US" dirty="0" smtClean="0"/>
              <a:t>Pub/sub architecture designed for aggregating log data</a:t>
            </a:r>
          </a:p>
          <a:p>
            <a:pPr lvl="1"/>
            <a:r>
              <a:rPr lang="en-US" dirty="0" smtClean="0"/>
              <a:t>Messages are persisted on disk for durability and replicated for fault tolerance; guarantees at-least-once delivery</a:t>
            </a:r>
          </a:p>
          <a:p>
            <a:r>
              <a:rPr lang="en-US" dirty="0" err="1" smtClean="0">
                <a:solidFill>
                  <a:srgbClr val="FF9900"/>
                </a:solidFill>
              </a:rPr>
              <a:t>Voldemort</a:t>
            </a:r>
            <a:endParaRPr lang="en-US" dirty="0" smtClean="0">
              <a:solidFill>
                <a:srgbClr val="FF9900"/>
              </a:solidFill>
            </a:endParaRPr>
          </a:p>
          <a:p>
            <a:pPr lvl="1"/>
            <a:r>
              <a:rPr lang="en-US" dirty="0" smtClean="0"/>
              <a:t>A distributed key-value store supporting only get/put/delete</a:t>
            </a:r>
          </a:p>
          <a:p>
            <a:pPr lvl="1"/>
            <a:r>
              <a:rPr lang="en-US" dirty="0" smtClean="0"/>
              <a:t>Inspired by Amazon’s Dynamo: tunable consistency, highly available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458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dive into these 7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form groups of 3-4, each with an assigned paper</a:t>
            </a:r>
          </a:p>
          <a:p>
            <a:r>
              <a:rPr lang="en-US" dirty="0" smtClean="0"/>
              <a:t>We will break off for ~30 minutes</a:t>
            </a:r>
          </a:p>
          <a:p>
            <a:r>
              <a:rPr lang="en-US" dirty="0" smtClean="0"/>
              <a:t>During that time</a:t>
            </a:r>
          </a:p>
          <a:p>
            <a:pPr lvl="1"/>
            <a:r>
              <a:rPr lang="en-US" dirty="0" smtClean="0"/>
              <a:t>For 20 minutes, each of you read/scan the assigned paper looking for answers to </a:t>
            </a:r>
            <a:r>
              <a:rPr lang="en-US" b="1" dirty="0" smtClean="0"/>
              <a:t>one</a:t>
            </a:r>
            <a:r>
              <a:rPr lang="en-US" dirty="0" smtClean="0"/>
              <a:t> of a set of questions (next slide)</a:t>
            </a:r>
          </a:p>
          <a:p>
            <a:pPr lvl="1"/>
            <a:r>
              <a:rPr lang="en-US" dirty="0" smtClean="0"/>
              <a:t>For 10 minutes, discuss within your group what you found</a:t>
            </a:r>
          </a:p>
          <a:p>
            <a:r>
              <a:rPr lang="en-US" dirty="0" smtClean="0"/>
              <a:t>Then we spend time to share with the class our findings about these systems</a:t>
            </a:r>
          </a:p>
          <a:p>
            <a:pPr lvl="1"/>
            <a:r>
              <a:rPr lang="en-US" dirty="0" smtClean="0"/>
              <a:t>Short presentation of 5 minutes of the findings of each group and a short Q&amp;A</a:t>
            </a:r>
          </a:p>
          <a:p>
            <a:pPr lvl="1"/>
            <a:r>
              <a:rPr lang="en-US" dirty="0" smtClean="0"/>
              <a:t>I will discuss too!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2057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you should look out for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1357" y="1626665"/>
            <a:ext cx="7830671" cy="4532312"/>
          </a:xfrm>
        </p:spPr>
        <p:txBody>
          <a:bodyPr/>
          <a:lstStyle/>
          <a:p>
            <a:r>
              <a:rPr lang="en-US" dirty="0" smtClean="0"/>
              <a:t>Not so much the exact details of how it works</a:t>
            </a:r>
          </a:p>
          <a:p>
            <a:pPr lvl="1"/>
            <a:r>
              <a:rPr lang="en-US" dirty="0" smtClean="0"/>
              <a:t>Highly technical, and somewhat problem-specific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Rather:</a:t>
            </a:r>
          </a:p>
          <a:p>
            <a:r>
              <a:rPr lang="en-US" sz="2400" dirty="0" smtClean="0"/>
              <a:t>What requirements pushed for a specialized solution?</a:t>
            </a:r>
            <a:endParaRPr lang="en-US" sz="2400" dirty="0" smtClean="0"/>
          </a:p>
          <a:p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 smtClean="0"/>
              <a:t>principles </a:t>
            </a:r>
            <a:r>
              <a:rPr lang="en-US" sz="2400" dirty="0" smtClean="0"/>
              <a:t>were used?</a:t>
            </a:r>
            <a:endParaRPr lang="en-US" sz="2400" dirty="0" smtClean="0"/>
          </a:p>
          <a:p>
            <a:pPr lvl="1"/>
            <a:r>
              <a:rPr lang="en-US" sz="1800" dirty="0" smtClean="0"/>
              <a:t>How did they make it scale?</a:t>
            </a:r>
          </a:p>
          <a:p>
            <a:pPr lvl="1"/>
            <a:r>
              <a:rPr lang="en-US" sz="1800" dirty="0" smtClean="0"/>
              <a:t>Why did they make the design decisions the way they did?</a:t>
            </a:r>
          </a:p>
          <a:p>
            <a:pPr lvl="1"/>
            <a:r>
              <a:rPr lang="en-US" sz="1800" dirty="0" smtClean="0"/>
              <a:t>What kinds of problems did they face?</a:t>
            </a:r>
          </a:p>
          <a:p>
            <a:r>
              <a:rPr lang="en-US" sz="2400" dirty="0" smtClean="0"/>
              <a:t>What guarantees do these systems give?</a:t>
            </a:r>
          </a:p>
          <a:p>
            <a:r>
              <a:rPr lang="en-US" sz="2400" dirty="0" smtClean="0"/>
              <a:t>What are the experiences, lessons and practical applications results?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344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9030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40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File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4994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Bigtable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901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Cassandra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58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29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Complex service, simple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PC users see a rich, powerful interface</a:t>
            </a:r>
          </a:p>
          <a:p>
            <a:pPr lvl="1"/>
            <a:r>
              <a:rPr lang="en-US" smtClean="0"/>
              <a:t>Hierarchical namespace (directories); can move, rename, append to, truncate, (de)compress, view, delete files, ...</a:t>
            </a:r>
          </a:p>
          <a:p>
            <a:r>
              <a:rPr lang="en-US" smtClean="0"/>
              <a:t>But the actual storage device is very simple</a:t>
            </a:r>
          </a:p>
          <a:p>
            <a:pPr lvl="1"/>
            <a:r>
              <a:rPr lang="en-US" smtClean="0"/>
              <a:t>HDD only knows how to read and write fixed-size data blocks</a:t>
            </a:r>
          </a:p>
          <a:p>
            <a:r>
              <a:rPr lang="en-US" smtClean="0"/>
              <a:t>Translation done by the operating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cis700-folder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1838" y="1434562"/>
            <a:ext cx="1340878" cy="973600"/>
          </a:xfrm>
          <a:prstGeom prst="rect">
            <a:avLst/>
          </a:prstGeom>
        </p:spPr>
      </p:pic>
      <p:pic>
        <p:nvPicPr>
          <p:cNvPr id="7" name="Picture 6" descr="31HardDriv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25038" y="3185648"/>
            <a:ext cx="1045027" cy="58901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1256045" y="2582426"/>
            <a:ext cx="6802734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smtClean="0"/>
              <a:t>Operating system</a:t>
            </a:r>
            <a:endParaRPr lang="en-US"/>
          </a:p>
        </p:txBody>
      </p:sp>
      <p:pic>
        <p:nvPicPr>
          <p:cNvPr id="1026" name="Picture 2" descr="C:\Users\Andreas Haeberlen\AppData\Local\Microsoft\Windows\Temporary Internet Files\Content.IE5\9HYAWBUU\MC900431577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31307" y="1517301"/>
            <a:ext cx="835095" cy="840662"/>
          </a:xfrm>
          <a:prstGeom prst="rect">
            <a:avLst/>
          </a:prstGeom>
          <a:noFill/>
        </p:spPr>
      </p:pic>
      <p:pic>
        <p:nvPicPr>
          <p:cNvPr id="1027" name="Picture 3" descr="C:\Users\Andreas Haeberlen\AppData\Local\Microsoft\Windows\Temporary Internet Files\Content.IE5\XC8QYFDJ\MC900434792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26877" y="1537398"/>
            <a:ext cx="856508" cy="856508"/>
          </a:xfrm>
          <a:prstGeom prst="rect">
            <a:avLst/>
          </a:prstGeom>
          <a:noFill/>
        </p:spPr>
      </p:pic>
      <p:pic>
        <p:nvPicPr>
          <p:cNvPr id="1028" name="Picture 4" descr="C:\Users\Andreas Haeberlen\AppData\Local\Microsoft\Windows\Temporary Internet Files\Content.IE5\GF4GBTMY\MC900434794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1517" y="1597687"/>
            <a:ext cx="826363" cy="826363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6349867" y="3094894"/>
            <a:ext cx="15088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Fixed-size blocks</a:t>
            </a:r>
            <a:br>
              <a:rPr lang="en-US" sz="1400" smtClean="0"/>
            </a:br>
            <a:r>
              <a:rPr lang="en-US" sz="1400" smtClean="0"/>
              <a:t> - read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write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20413" y="1368251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Variable-size files</a:t>
            </a:r>
            <a:br>
              <a:rPr lang="en-US" sz="1400" smtClean="0"/>
            </a:br>
            <a:r>
              <a:rPr lang="en-US" sz="1400" smtClean="0"/>
              <a:t> - read, write, append</a:t>
            </a:r>
            <a:br>
              <a:rPr lang="en-US" sz="1400" smtClean="0"/>
            </a:br>
            <a:r>
              <a:rPr lang="en-US" sz="1400" smtClean="0"/>
              <a:t> - move, rename</a:t>
            </a:r>
            <a:br>
              <a:rPr lang="en-US" sz="1400" smtClean="0"/>
            </a:br>
            <a:r>
              <a:rPr lang="en-US" sz="1400" smtClean="0"/>
              <a:t> - lock, unlock</a:t>
            </a:r>
            <a:br>
              <a:rPr lang="en-US" sz="1400" smtClean="0"/>
            </a:br>
            <a:r>
              <a:rPr lang="en-US" sz="1400" smtClean="0"/>
              <a:t> - ...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86187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Haystack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AAF25D-2282-4A01-B1B7-8122C6628E7D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4949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906363"/>
            <a:ext cx="7772400" cy="321427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mtClean="0"/>
              <a:t>Finding a needle in Haystack: Facebook's </a:t>
            </a:r>
            <a:br>
              <a:rPr lang="en-US" smtClean="0"/>
            </a:br>
            <a:r>
              <a:rPr lang="en-US" smtClean="0"/>
              <a:t>photo storage</a:t>
            </a:r>
            <a:br>
              <a:rPr lang="en-US" smtClean="0"/>
            </a:br>
            <a:r>
              <a:rPr lang="en-US" sz="1600" smtClean="0"/>
              <a:t/>
            </a:r>
            <a:br>
              <a:rPr lang="en-US" sz="1600" smtClean="0"/>
            </a:br>
            <a:r>
              <a:rPr lang="en-US" sz="1600" smtClean="0"/>
              <a:t>Doug Beaver, Sanjeev Kumar, Harry C. Li, Jason Sobel, Peter Vajgel </a:t>
            </a:r>
          </a:p>
          <a:p>
            <a:pPr marL="0" indent="0" algn="ctr">
              <a:buNone/>
            </a:pPr>
            <a:r>
              <a:rPr lang="en-US" sz="1600" smtClean="0"/>
              <a:t/>
            </a:r>
            <a:br>
              <a:rPr lang="en-US" sz="1600" smtClean="0"/>
            </a:br>
            <a:r>
              <a:rPr lang="en-US" smtClean="0"/>
              <a:t>OSDI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586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389119"/>
            <a:ext cx="7772400" cy="2130015"/>
          </a:xfrm>
        </p:spPr>
        <p:txBody>
          <a:bodyPr/>
          <a:lstStyle/>
          <a:p>
            <a:r>
              <a:rPr lang="en-US" smtClean="0"/>
              <a:t>Facebook stores a huge number of images</a:t>
            </a:r>
          </a:p>
          <a:p>
            <a:pPr lvl="1"/>
            <a:r>
              <a:rPr lang="en-US" smtClean="0"/>
              <a:t>In 2010, over 260 billion (~20PB of data)</a:t>
            </a:r>
          </a:p>
          <a:p>
            <a:pPr lvl="1"/>
            <a:r>
              <a:rPr lang="en-US" smtClean="0"/>
              <a:t>One billion (~60TB) new uploads each week</a:t>
            </a:r>
          </a:p>
          <a:p>
            <a:r>
              <a:rPr lang="en-US" smtClean="0"/>
              <a:t>How to serve requests for these images?</a:t>
            </a:r>
          </a:p>
          <a:p>
            <a:pPr lvl="1"/>
            <a:r>
              <a:rPr lang="en-US" smtClean="0"/>
              <a:t>Typical approach: Use a CDN (and Facebook does do that)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11" name="Picture 10" descr="haystack-figure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09714" y="1397523"/>
            <a:ext cx="4883972" cy="30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16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793" y="4044875"/>
            <a:ext cx="8186569" cy="2355923"/>
          </a:xfrm>
        </p:spPr>
        <p:txBody>
          <a:bodyPr/>
          <a:lstStyle/>
          <a:p>
            <a:r>
              <a:rPr lang="en-US" smtClean="0"/>
              <a:t>When would the CDN approach work well?</a:t>
            </a:r>
          </a:p>
          <a:p>
            <a:pPr lvl="1"/>
            <a:r>
              <a:rPr lang="en-US" smtClean="0"/>
              <a:t>If most requests were for a small # of images</a:t>
            </a:r>
          </a:p>
          <a:p>
            <a:pPr lvl="1"/>
            <a:r>
              <a:rPr lang="en-US" smtClean="0"/>
              <a:t>But is this the case for Facebook photos?</a:t>
            </a:r>
          </a:p>
          <a:p>
            <a:r>
              <a:rPr lang="en-US" smtClean="0"/>
              <a:t>Problem: "Long tail" of requests for old images!</a:t>
            </a:r>
          </a:p>
          <a:p>
            <a:pPr lvl="1"/>
            <a:r>
              <a:rPr lang="en-US" smtClean="0"/>
              <a:t>CDN can help, but can't serve everything!</a:t>
            </a:r>
          </a:p>
          <a:p>
            <a:pPr lvl="1"/>
            <a:r>
              <a:rPr lang="en-US" smtClean="0"/>
              <a:t>Facebook's system still needs to handle a lot of requests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haystack-figure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83053" y="1286419"/>
            <a:ext cx="3603812" cy="2697497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 bwMode="auto">
          <a:xfrm>
            <a:off x="3829722" y="1226372"/>
            <a:ext cx="3012141" cy="666974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650577" y="1904104"/>
            <a:ext cx="1361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"Long tail"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3313355" y="2581836"/>
            <a:ext cx="86061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388657" y="2581835"/>
            <a:ext cx="0" cy="10972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419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Facebook pre-2010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744121"/>
            <a:ext cx="7772400" cy="1742739"/>
          </a:xfrm>
        </p:spPr>
        <p:txBody>
          <a:bodyPr/>
          <a:lstStyle/>
          <a:p>
            <a:r>
              <a:rPr lang="en-US" smtClean="0"/>
              <a:t>Images were kept on NAS devices</a:t>
            </a:r>
          </a:p>
          <a:p>
            <a:pPr lvl="1"/>
            <a:r>
              <a:rPr lang="en-US" smtClean="0"/>
              <a:t>NAS = network-attached storage</a:t>
            </a:r>
          </a:p>
          <a:p>
            <a:pPr lvl="1"/>
            <a:r>
              <a:rPr lang="en-US" smtClean="0"/>
              <a:t>File system can be mounted on servers via NFS</a:t>
            </a:r>
          </a:p>
          <a:p>
            <a:pPr lvl="1"/>
            <a:r>
              <a:rPr lang="en-US" smtClean="0"/>
              <a:t>CDN can request images from the servers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haystack-figure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2393" y="1312432"/>
            <a:ext cx="3918686" cy="33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730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Facebook pre-2010 (2/2)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Problem: Accesses to </a:t>
            </a:r>
            <a:r>
              <a:rPr lang="en-US" smtClean="0">
                <a:solidFill>
                  <a:srgbClr val="FF9900"/>
                </a:solidFill>
              </a:rPr>
              <a:t>metadata</a:t>
            </a:r>
          </a:p>
          <a:p>
            <a:pPr lvl="1"/>
            <a:r>
              <a:rPr lang="en-US" smtClean="0"/>
              <a:t>OS needs to translate file name to inode number, read inode from disk, etc., before it can read the file itself</a:t>
            </a:r>
          </a:p>
          <a:p>
            <a:pPr lvl="1"/>
            <a:r>
              <a:rPr lang="en-US" smtClean="0"/>
              <a:t>Often more than 10 disk I/Os - and these are really slow! </a:t>
            </a:r>
            <a:br>
              <a:rPr lang="en-US" smtClean="0"/>
            </a:br>
            <a:r>
              <a:rPr lang="en-US" smtClean="0"/>
              <a:t>(Disk head needs to be moved, wait for rotating media, ...)</a:t>
            </a:r>
          </a:p>
          <a:p>
            <a:pPr lvl="2"/>
            <a:r>
              <a:rPr lang="en-US" smtClean="0"/>
              <a:t>Hmmm... what happens once they have SSDs?</a:t>
            </a:r>
          </a:p>
          <a:p>
            <a:pPr lvl="2"/>
            <a:endParaRPr lang="en-US" smtClean="0"/>
          </a:p>
          <a:p>
            <a:r>
              <a:rPr lang="en-US" smtClean="0"/>
              <a:t>Result: Disk I/Os for metadata were limiting their read throughput</a:t>
            </a:r>
          </a:p>
          <a:p>
            <a:pPr lvl="1"/>
            <a:r>
              <a:rPr lang="en-US" smtClean="0"/>
              <a:t>Could you have guessed that this was going to be the bottleneck?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91966" y="1000461"/>
            <a:ext cx="1919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solidFill>
                  <a:srgbClr val="FF0000"/>
                </a:solidFill>
              </a:rPr>
              <a:t>Directories, inodes,</a:t>
            </a:r>
            <a:br>
              <a:rPr lang="en-US" sz="1600" smtClean="0">
                <a:solidFill>
                  <a:srgbClr val="FF0000"/>
                </a:solidFill>
              </a:rPr>
            </a:br>
            <a:r>
              <a:rPr lang="en-US" sz="1600" smtClean="0">
                <a:solidFill>
                  <a:srgbClr val="FF0000"/>
                </a:solidFill>
              </a:rPr>
              <a:t>block maps, ...</a:t>
            </a:r>
            <a:endParaRPr lang="en-US" sz="160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6390042" y="1452282"/>
            <a:ext cx="602429" cy="45182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158460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could be done?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They considered various ways to fix this...</a:t>
            </a:r>
          </a:p>
          <a:p>
            <a:pPr lvl="1"/>
            <a:r>
              <a:rPr lang="en-US" smtClean="0"/>
              <a:t>... including kernel extensions etc.</a:t>
            </a:r>
          </a:p>
          <a:p>
            <a:pPr lvl="1"/>
            <a:endParaRPr lang="en-US" smtClean="0"/>
          </a:p>
          <a:p>
            <a:r>
              <a:rPr lang="en-US" smtClean="0"/>
              <a:t>But in the end they decided to build a </a:t>
            </a:r>
            <a:br>
              <a:rPr lang="en-US" smtClean="0"/>
            </a:br>
            <a:r>
              <a:rPr lang="en-US" smtClean="0"/>
              <a:t>special-purpose storage system for images</a:t>
            </a:r>
          </a:p>
          <a:p>
            <a:pPr lvl="1"/>
            <a:r>
              <a:rPr lang="en-US" smtClean="0"/>
              <a:t>Goal: Massively reduce size of metadata </a:t>
            </a:r>
          </a:p>
          <a:p>
            <a:endParaRPr lang="en-US" smtClean="0"/>
          </a:p>
          <a:p>
            <a:r>
              <a:rPr lang="en-US" smtClean="0"/>
              <a:t>When is this a good idea (compared to using an existing storage system)?</a:t>
            </a:r>
          </a:p>
          <a:p>
            <a:pPr lvl="1"/>
            <a:r>
              <a:rPr lang="en-US" smtClean="0"/>
              <a:t>Pros and cons - in general?</a:t>
            </a:r>
          </a:p>
          <a:p>
            <a:pPr lvl="1"/>
            <a:r>
              <a:rPr lang="en-US" smtClean="0"/>
              <a:t>... and for Facebook specifically?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6200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Haystack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441526"/>
            <a:ext cx="8024308" cy="4905486"/>
          </a:xfrm>
        </p:spPr>
        <p:txBody>
          <a:bodyPr/>
          <a:lstStyle/>
          <a:p>
            <a:r>
              <a:rPr lang="en-US" smtClean="0"/>
              <a:t>Three components:</a:t>
            </a:r>
          </a:p>
          <a:p>
            <a:pPr lvl="1"/>
            <a:r>
              <a:rPr lang="en-US" smtClean="0"/>
              <a:t>Directory</a:t>
            </a:r>
          </a:p>
          <a:p>
            <a:pPr lvl="1"/>
            <a:r>
              <a:rPr lang="en-US" smtClean="0"/>
              <a:t>Cache</a:t>
            </a:r>
          </a:p>
          <a:p>
            <a:pPr lvl="1"/>
            <a:r>
              <a:rPr lang="en-US" smtClean="0"/>
              <a:t>Store</a:t>
            </a:r>
          </a:p>
          <a:p>
            <a:pPr lvl="2"/>
            <a:r>
              <a:rPr lang="en-US" smtClean="0"/>
              <a:t>Physical volumes</a:t>
            </a:r>
          </a:p>
          <a:p>
            <a:pPr lvl="2"/>
            <a:r>
              <a:rPr lang="en-US" smtClean="0"/>
              <a:t>Several of these make up</a:t>
            </a:r>
            <a:br>
              <a:rPr lang="en-US" smtClean="0"/>
            </a:br>
            <a:r>
              <a:rPr lang="en-US" smtClean="0"/>
              <a:t>a logical volume</a:t>
            </a:r>
          </a:p>
          <a:p>
            <a:pPr lvl="2"/>
            <a:r>
              <a:rPr lang="en-US" smtClean="0"/>
              <a:t>Replication - why?</a:t>
            </a:r>
          </a:p>
          <a:p>
            <a:pPr lvl="2"/>
            <a:endParaRPr lang="en-US" smtClean="0"/>
          </a:p>
          <a:p>
            <a:r>
              <a:rPr lang="en-US" smtClean="0"/>
              <a:t>When the user</a:t>
            </a:r>
            <a:br>
              <a:rPr lang="en-US" smtClean="0"/>
            </a:br>
            <a:r>
              <a:rPr lang="en-US" smtClean="0"/>
              <a:t>visits a page:</a:t>
            </a:r>
          </a:p>
          <a:p>
            <a:pPr lvl="1"/>
            <a:r>
              <a:rPr lang="en-US" smtClean="0"/>
              <a:t>Web server constructs a URL for each image</a:t>
            </a:r>
          </a:p>
          <a:p>
            <a:pPr lvl="1"/>
            <a:r>
              <a:rPr lang="en-US" smtClean="0"/>
              <a:t>http://(CDN)/(Cache)/(MachineID)/(Logical volume, photo)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haystack-figur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5638" y="1293754"/>
            <a:ext cx="4051318" cy="354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01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Reading an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571072"/>
            <a:ext cx="7772400" cy="3431690"/>
          </a:xfrm>
        </p:spPr>
        <p:txBody>
          <a:bodyPr/>
          <a:lstStyle/>
          <a:p>
            <a:r>
              <a:rPr lang="en-US" smtClean="0"/>
              <a:t>Read path:</a:t>
            </a:r>
          </a:p>
          <a:p>
            <a:pPr lvl="1"/>
            <a:r>
              <a:rPr lang="en-US" smtClean="0"/>
              <a:t>CDN tries to find the image first</a:t>
            </a:r>
          </a:p>
          <a:p>
            <a:pPr lvl="1"/>
            <a:r>
              <a:rPr lang="en-US" smtClean="0"/>
              <a:t>If not found, strips CDN part </a:t>
            </a:r>
            <a:br>
              <a:rPr lang="en-US" smtClean="0"/>
            </a:br>
            <a:r>
              <a:rPr lang="en-US" smtClean="0"/>
              <a:t>off and contacts the Cache</a:t>
            </a:r>
          </a:p>
          <a:p>
            <a:pPr lvl="1"/>
            <a:r>
              <a:rPr lang="en-US" smtClean="0"/>
              <a:t>If not found there either,</a:t>
            </a:r>
            <a:br>
              <a:rPr lang="en-US" smtClean="0"/>
            </a:br>
            <a:r>
              <a:rPr lang="en-US" smtClean="0"/>
              <a:t>Cache strips off the cache part </a:t>
            </a:r>
            <a:br>
              <a:rPr lang="en-US" smtClean="0"/>
            </a:br>
            <a:r>
              <a:rPr lang="en-US" smtClean="0"/>
              <a:t>and contacts the specified </a:t>
            </a:r>
            <a:br>
              <a:rPr lang="en-US" smtClean="0"/>
            </a:br>
            <a:r>
              <a:rPr lang="en-US" smtClean="0"/>
              <a:t>Store machine</a:t>
            </a:r>
          </a:p>
          <a:p>
            <a:pPr lvl="1"/>
            <a:r>
              <a:rPr lang="en-US" smtClean="0"/>
              <a:t>Store machine finds the volume, and the photo within the volume</a:t>
            </a:r>
          </a:p>
          <a:p>
            <a:pPr lvl="1"/>
            <a:r>
              <a:rPr lang="en-US" smtClean="0"/>
              <a:t>All the necessary information comes from the URL!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haystack-figure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849" y="2667892"/>
            <a:ext cx="3058500" cy="26756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19010" y="1656677"/>
            <a:ext cx="68716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mtClean="0"/>
              <a:t>http://(CDN)/(Cache)/(MachineID)/(Logical volume, photo)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345167" y="1699707"/>
            <a:ext cx="817581" cy="35500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 bwMode="auto">
          <a:xfrm>
            <a:off x="3186057" y="1679985"/>
            <a:ext cx="891091" cy="35500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>
            <a:off x="4145281" y="1671020"/>
            <a:ext cx="1513241" cy="35500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>
            <a:off x="5513296" y="1683570"/>
            <a:ext cx="2899184" cy="355003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26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Uploading an image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User uploads image</a:t>
            </a:r>
            <a:br>
              <a:rPr lang="en-US" smtClean="0"/>
            </a:br>
            <a:r>
              <a:rPr lang="en-US" smtClean="0"/>
              <a:t>to a web server</a:t>
            </a:r>
          </a:p>
          <a:p>
            <a:r>
              <a:rPr lang="en-US" smtClean="0"/>
              <a:t>Web server requests</a:t>
            </a:r>
            <a:br>
              <a:rPr lang="en-US" smtClean="0"/>
            </a:br>
            <a:r>
              <a:rPr lang="en-US" smtClean="0"/>
              <a:t>a write-enabled</a:t>
            </a:r>
            <a:br>
              <a:rPr lang="en-US" smtClean="0"/>
            </a:br>
            <a:r>
              <a:rPr lang="en-US" smtClean="0"/>
              <a:t>volume</a:t>
            </a:r>
          </a:p>
          <a:p>
            <a:pPr lvl="1"/>
            <a:r>
              <a:rPr lang="en-US" smtClean="0"/>
              <a:t>Volumes become read-only</a:t>
            </a:r>
            <a:br>
              <a:rPr lang="en-US" smtClean="0"/>
            </a:br>
            <a:r>
              <a:rPr lang="en-US" smtClean="0"/>
              <a:t>when they are full, or for</a:t>
            </a:r>
            <a:br>
              <a:rPr lang="en-US" smtClean="0"/>
            </a:br>
            <a:r>
              <a:rPr lang="en-US" smtClean="0"/>
              <a:t>operational reasons</a:t>
            </a:r>
          </a:p>
          <a:p>
            <a:r>
              <a:rPr lang="en-US" smtClean="0"/>
              <a:t>Web server assigns unique ID and sends image to each of the physical volumes that belong to the chosen logical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39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haystack-figure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4064" y="1570615"/>
            <a:ext cx="3733842" cy="3092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82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Analogy to cloud storage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3959052"/>
            <a:ext cx="7882095" cy="2542232"/>
          </a:xfrm>
        </p:spPr>
        <p:txBody>
          <a:bodyPr/>
          <a:lstStyle/>
          <a:p>
            <a:r>
              <a:rPr lang="en-US" smtClean="0"/>
              <a:t>Many cloud services have a similar structure</a:t>
            </a:r>
          </a:p>
          <a:p>
            <a:pPr lvl="1"/>
            <a:r>
              <a:rPr lang="en-US" smtClean="0"/>
              <a:t>Users see a rich interface (shopping carts, product categories, searchable index, recommendations, ...)</a:t>
            </a:r>
          </a:p>
          <a:p>
            <a:r>
              <a:rPr lang="en-US" smtClean="0"/>
              <a:t>But the actual storage service is very simple</a:t>
            </a:r>
          </a:p>
          <a:p>
            <a:pPr lvl="1"/>
            <a:r>
              <a:rPr lang="en-US" smtClean="0"/>
              <a:t>Read/write 'blocks', similar to a giant hard disk</a:t>
            </a:r>
          </a:p>
          <a:p>
            <a:r>
              <a:rPr lang="en-US" smtClean="0"/>
              <a:t>Translation done by the web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286189" y="2582426"/>
            <a:ext cx="6722347" cy="411983"/>
          </a:xfrm>
          <a:prstGeom prst="rect">
            <a:avLst/>
          </a:prstGeom>
          <a:solidFill>
            <a:srgbClr val="00CC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Web service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380011" y="3094894"/>
            <a:ext cx="14064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smtClean="0"/>
              <a:t>Key/value store</a:t>
            </a:r>
            <a:br>
              <a:rPr lang="en-US" sz="1400" smtClean="0"/>
            </a:br>
            <a:r>
              <a:rPr lang="en-US" sz="1400" smtClean="0"/>
              <a:t> - read, write</a:t>
            </a:r>
            <a:br>
              <a:rPr lang="en-US" sz="1400" smtClean="0"/>
            </a:br>
            <a:r>
              <a:rPr lang="en-US" sz="1400" smtClean="0">
                <a:sym typeface="Symbol"/>
              </a:rPr>
              <a:t> - delete</a:t>
            </a:r>
            <a:endParaRPr lang="en-US" sz="1400"/>
          </a:p>
        </p:txBody>
      </p:sp>
      <p:sp>
        <p:nvSpPr>
          <p:cNvPr id="20" name="TextBox 19"/>
          <p:cNvSpPr txBox="1"/>
          <p:nvPr/>
        </p:nvSpPr>
        <p:spPr>
          <a:xfrm>
            <a:off x="6350557" y="1338106"/>
            <a:ext cx="21101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/>
              <a:t>Shopping carts</a:t>
            </a:r>
            <a:br>
              <a:rPr lang="en-US" sz="1400" smtClean="0"/>
            </a:br>
            <a:r>
              <a:rPr lang="en-US" sz="1400" smtClean="0"/>
              <a:t>Friend lists</a:t>
            </a:r>
            <a:br>
              <a:rPr lang="en-US" sz="1400" smtClean="0"/>
            </a:br>
            <a:r>
              <a:rPr lang="en-US" sz="1400" smtClean="0"/>
              <a:t>User accounts</a:t>
            </a:r>
            <a:br>
              <a:rPr lang="en-US" sz="1400" smtClean="0"/>
            </a:br>
            <a:r>
              <a:rPr lang="en-US" sz="1400" smtClean="0"/>
              <a:t>Profiles</a:t>
            </a:r>
            <a:br>
              <a:rPr lang="en-US" sz="1400" smtClean="0"/>
            </a:br>
            <a:r>
              <a:rPr lang="en-US" sz="1400" smtClean="0"/>
              <a:t>...</a:t>
            </a:r>
            <a:endParaRPr lang="en-US" sz="1400"/>
          </a:p>
        </p:txBody>
      </p:sp>
      <p:sp>
        <p:nvSpPr>
          <p:cNvPr id="14" name="Cloud"/>
          <p:cNvSpPr>
            <a:spLocks noChangeAspect="1" noEditPoints="1" noChangeArrowheads="1"/>
          </p:cNvSpPr>
          <p:nvPr/>
        </p:nvSpPr>
        <p:spPr bwMode="auto">
          <a:xfrm rot="268469">
            <a:off x="3568333" y="3097905"/>
            <a:ext cx="1069766" cy="71697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noFill/>
            <a:miter lim="800000"/>
            <a:headEnd/>
            <a:tailEnd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None/>
              <a:defRPr/>
            </a:pPr>
            <a:endParaRPr lang="en-US">
              <a:cs typeface="+mn-cs"/>
            </a:endParaRPr>
          </a:p>
        </p:txBody>
      </p:sp>
      <p:pic>
        <p:nvPicPr>
          <p:cNvPr id="2051" name="Picture 3" descr="C:\Users\Andreas Haeberlen\AppData\Local\Microsoft\Windows\Temporary Internet Files\Content.IE5\4ZIVVKYE\MC900433840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3756" y="1459637"/>
            <a:ext cx="861532" cy="861532"/>
          </a:xfrm>
          <a:prstGeom prst="rect">
            <a:avLst/>
          </a:prstGeom>
          <a:noFill/>
        </p:spPr>
      </p:pic>
      <p:pic>
        <p:nvPicPr>
          <p:cNvPr id="17" name="Picture 16" descr="amazon-gif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07251" y="1400949"/>
            <a:ext cx="1487155" cy="1051890"/>
          </a:xfrm>
          <a:prstGeom prst="rect">
            <a:avLst/>
          </a:prstGeom>
        </p:spPr>
      </p:pic>
      <p:pic>
        <p:nvPicPr>
          <p:cNvPr id="2053" name="Picture 5" descr="C:\Users\Andreas Haeberlen\AppData\Local\Microsoft\Windows\Temporary Internet Files\Content.IE5\4ZIVVKYE\MC90044146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41731" y="1424526"/>
            <a:ext cx="966982" cy="966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45250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Haystack: The Directory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Directory serves four functions:</a:t>
            </a:r>
          </a:p>
          <a:p>
            <a:pPr lvl="1"/>
            <a:r>
              <a:rPr lang="en-US" smtClean="0"/>
              <a:t>Maps logical to physical volumes</a:t>
            </a:r>
          </a:p>
          <a:p>
            <a:pPr lvl="1"/>
            <a:r>
              <a:rPr lang="en-US" smtClean="0"/>
              <a:t>Balances writes across logical volumes, and reads across physical volumes</a:t>
            </a:r>
          </a:p>
          <a:p>
            <a:pPr lvl="1"/>
            <a:r>
              <a:rPr lang="en-US" smtClean="0"/>
              <a:t>Determines whether request should be handed by the CDN or by the Cache</a:t>
            </a:r>
          </a:p>
          <a:p>
            <a:pPr lvl="1"/>
            <a:r>
              <a:rPr lang="en-US" smtClean="0"/>
              <a:t>Identifies the read-only volumes</a:t>
            </a:r>
          </a:p>
          <a:p>
            <a:r>
              <a:rPr lang="en-US" smtClean="0"/>
              <a:t>How does it do this?</a:t>
            </a:r>
          </a:p>
          <a:p>
            <a:pPr lvl="1"/>
            <a:endParaRPr lang="en-US" smtClean="0"/>
          </a:p>
          <a:p>
            <a:r>
              <a:rPr lang="en-US" smtClean="0"/>
              <a:t>Information stored as usual: replicated database, Memcache to reduce latency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608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Haystack: The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Organized as a distributed hashtable</a:t>
            </a:r>
          </a:p>
          <a:p>
            <a:pPr lvl="1"/>
            <a:r>
              <a:rPr lang="en-US" smtClean="0"/>
              <a:t>Remember the Pastry lecture?</a:t>
            </a:r>
          </a:p>
          <a:p>
            <a:r>
              <a:rPr lang="en-US" smtClean="0"/>
              <a:t>Caches images ONLY if:</a:t>
            </a:r>
          </a:p>
          <a:p>
            <a:pPr lvl="1"/>
            <a:r>
              <a:rPr lang="en-US" smtClean="0"/>
              <a:t>1) the request didn't come from the CDN, </a:t>
            </a:r>
            <a:r>
              <a:rPr lang="en-US" u="sng" smtClean="0"/>
              <a:t>and</a:t>
            </a:r>
          </a:p>
          <a:p>
            <a:pPr lvl="1"/>
            <a:r>
              <a:rPr lang="en-US" smtClean="0"/>
              <a:t>2) the request came from a write-enabled volume</a:t>
            </a:r>
          </a:p>
          <a:p>
            <a:r>
              <a:rPr lang="en-US" smtClean="0"/>
              <a:t>Why?!?</a:t>
            </a:r>
          </a:p>
          <a:p>
            <a:pPr lvl="1"/>
            <a:r>
              <a:rPr lang="en-US" smtClean="0"/>
              <a:t>Post-CDN caching not very effective (hence #1)</a:t>
            </a:r>
          </a:p>
          <a:p>
            <a:pPr lvl="1"/>
            <a:r>
              <a:rPr lang="en-US" smtClean="0"/>
              <a:t>Photos tend to be most heavily accessed soon after they uploaded (hence #2)</a:t>
            </a:r>
          </a:p>
          <a:p>
            <a:pPr lvl="2"/>
            <a:r>
              <a:rPr lang="en-US" smtClean="0"/>
              <a:t>... and file systems tend to perform best when they're </a:t>
            </a:r>
            <a:r>
              <a:rPr lang="en-US" u="sng" smtClean="0"/>
              <a:t>either</a:t>
            </a:r>
            <a:r>
              <a:rPr lang="en-US" smtClean="0"/>
              <a:t> reading </a:t>
            </a:r>
            <a:r>
              <a:rPr lang="en-US" u="sng" smtClean="0"/>
              <a:t>or</a:t>
            </a:r>
            <a:r>
              <a:rPr lang="en-US" smtClean="0"/>
              <a:t> writing (but not both at the same time!)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915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Haystack: The Store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4141694"/>
            <a:ext cx="7772400" cy="2441986"/>
          </a:xfrm>
        </p:spPr>
        <p:txBody>
          <a:bodyPr/>
          <a:lstStyle/>
          <a:p>
            <a:r>
              <a:rPr lang="en-US" smtClean="0"/>
              <a:t>Volumes are simply very large files (~100GB)</a:t>
            </a:r>
          </a:p>
          <a:p>
            <a:pPr lvl="1"/>
            <a:r>
              <a:rPr lang="en-US" smtClean="0"/>
              <a:t>Few of them needed </a:t>
            </a:r>
            <a:r>
              <a:rPr lang="en-US" smtClean="0">
                <a:sym typeface="Symbol"/>
              </a:rPr>
              <a:t> In-memory data structures small</a:t>
            </a:r>
          </a:p>
          <a:p>
            <a:r>
              <a:rPr lang="en-US" smtClean="0">
                <a:sym typeface="Symbol"/>
              </a:rPr>
              <a:t>Structure of each file:</a:t>
            </a:r>
          </a:p>
          <a:p>
            <a:pPr lvl="1"/>
            <a:r>
              <a:rPr lang="en-US" smtClean="0">
                <a:sym typeface="Symbol"/>
              </a:rPr>
              <a:t>A header, followed by a number of 'needles' (images)</a:t>
            </a:r>
          </a:p>
          <a:p>
            <a:pPr lvl="1"/>
            <a:r>
              <a:rPr lang="en-US" smtClean="0">
                <a:sym typeface="Symbol"/>
              </a:rPr>
              <a:t>Cookies included to prevent guessing attacks</a:t>
            </a:r>
          </a:p>
          <a:p>
            <a:pPr lvl="1"/>
            <a:r>
              <a:rPr lang="en-US" smtClean="0">
                <a:sym typeface="Symbol"/>
              </a:rPr>
              <a:t>Writes simply append to the file; deletes simply set a flag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pic>
        <p:nvPicPr>
          <p:cNvPr id="6" name="Picture 5" descr="haystack-figure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8793" y="1420009"/>
            <a:ext cx="3775033" cy="2631084"/>
          </a:xfrm>
          <a:prstGeom prst="rect">
            <a:avLst/>
          </a:prstGeom>
        </p:spPr>
      </p:pic>
      <p:pic>
        <p:nvPicPr>
          <p:cNvPr id="7" name="Picture 6" descr="haystack-figure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91551" y="1572254"/>
            <a:ext cx="4111158" cy="243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35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Haystack: The Store (2/2)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Store machines have an in-memory index</a:t>
            </a:r>
          </a:p>
          <a:p>
            <a:pPr lvl="1"/>
            <a:r>
              <a:rPr lang="en-US" smtClean="0"/>
              <a:t>Maps photo IDs to offsets in the large files</a:t>
            </a:r>
          </a:p>
          <a:p>
            <a:r>
              <a:rPr lang="en-US" smtClean="0"/>
              <a:t>What to do when the machine is rebooted?</a:t>
            </a:r>
          </a:p>
          <a:p>
            <a:pPr lvl="1"/>
            <a:r>
              <a:rPr lang="en-US" smtClean="0"/>
              <a:t>Option #1: Rebuild from reading the files front-to-back</a:t>
            </a:r>
          </a:p>
          <a:p>
            <a:pPr lvl="2"/>
            <a:r>
              <a:rPr lang="en-US" smtClean="0"/>
              <a:t>Is this a good idea?</a:t>
            </a:r>
          </a:p>
          <a:p>
            <a:pPr lvl="1"/>
            <a:r>
              <a:rPr lang="en-US" smtClean="0"/>
              <a:t>Option #2: Periodically write the index to disk</a:t>
            </a:r>
          </a:p>
          <a:p>
            <a:r>
              <a:rPr lang="en-US" smtClean="0"/>
              <a:t>What if the index on disk is stale?</a:t>
            </a:r>
          </a:p>
          <a:p>
            <a:pPr lvl="1"/>
            <a:r>
              <a:rPr lang="en-US" smtClean="0"/>
              <a:t>File remembers where the last needle was appended</a:t>
            </a:r>
          </a:p>
          <a:p>
            <a:pPr lvl="1"/>
            <a:r>
              <a:rPr lang="en-US" smtClean="0"/>
              <a:t>Server can start reading from there</a:t>
            </a:r>
          </a:p>
          <a:p>
            <a:pPr lvl="1"/>
            <a:r>
              <a:rPr lang="en-US" smtClean="0"/>
              <a:t>Might still have missed some deletions - but the server can 'lazily' update that when someone requests the deleted img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040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Recovery from failures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58937"/>
            <a:ext cx="7772400" cy="4763377"/>
          </a:xfrm>
        </p:spPr>
        <p:txBody>
          <a:bodyPr/>
          <a:lstStyle/>
          <a:p>
            <a:r>
              <a:rPr lang="en-US" smtClean="0"/>
              <a:t>Lots of failures to worry about</a:t>
            </a:r>
          </a:p>
          <a:p>
            <a:pPr lvl="1"/>
            <a:r>
              <a:rPr lang="en-US" smtClean="0"/>
              <a:t>Faulty hard disks, defective controllers, bad motherboards...</a:t>
            </a:r>
          </a:p>
          <a:p>
            <a:pPr lvl="1"/>
            <a:endParaRPr lang="en-US" smtClean="0"/>
          </a:p>
          <a:p>
            <a:r>
              <a:rPr lang="en-US" smtClean="0">
                <a:solidFill>
                  <a:srgbClr val="FF9900"/>
                </a:solidFill>
              </a:rPr>
              <a:t>Pitchfork</a:t>
            </a:r>
            <a:r>
              <a:rPr lang="en-US" smtClean="0"/>
              <a:t> service scans for faulty machines</a:t>
            </a:r>
          </a:p>
          <a:p>
            <a:pPr lvl="1"/>
            <a:r>
              <a:rPr lang="en-US" smtClean="0"/>
              <a:t>Periodically tests connection to each machine</a:t>
            </a:r>
          </a:p>
          <a:p>
            <a:pPr lvl="1"/>
            <a:r>
              <a:rPr lang="en-US" smtClean="0"/>
              <a:t>Tries to read some data, etc.</a:t>
            </a:r>
          </a:p>
          <a:p>
            <a:pPr lvl="1"/>
            <a:r>
              <a:rPr lang="en-US" smtClean="0"/>
              <a:t>If any of this fails, logical (!) volumes are marked read-only</a:t>
            </a:r>
          </a:p>
          <a:p>
            <a:pPr lvl="2"/>
            <a:r>
              <a:rPr lang="en-US" smtClean="0"/>
              <a:t>Admins need to look into, and fix, the underlying cause</a:t>
            </a:r>
          </a:p>
          <a:p>
            <a:pPr lvl="2"/>
            <a:endParaRPr lang="en-US" smtClean="0"/>
          </a:p>
          <a:p>
            <a:r>
              <a:rPr lang="en-US" smtClean="0">
                <a:solidFill>
                  <a:srgbClr val="FF9900"/>
                </a:solidFill>
              </a:rPr>
              <a:t>Bulk sync </a:t>
            </a:r>
            <a:r>
              <a:rPr lang="en-US" smtClean="0"/>
              <a:t>service can restore the full state</a:t>
            </a:r>
          </a:p>
          <a:p>
            <a:pPr lvl="1"/>
            <a:r>
              <a:rPr lang="en-US" smtClean="0"/>
              <a:t>... by copying it from another replica</a:t>
            </a:r>
          </a:p>
          <a:p>
            <a:pPr lvl="1"/>
            <a:r>
              <a:rPr lang="en-US" smtClean="0"/>
              <a:t>Rarely needed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678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well does it work?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much metadata does it use?</a:t>
            </a:r>
          </a:p>
          <a:p>
            <a:pPr lvl="1"/>
            <a:r>
              <a:rPr lang="en-US" smtClean="0"/>
              <a:t>Only about </a:t>
            </a:r>
            <a:r>
              <a:rPr lang="en-US" smtClean="0">
                <a:solidFill>
                  <a:srgbClr val="FF0000"/>
                </a:solidFill>
              </a:rPr>
              <a:t>12</a:t>
            </a:r>
            <a:r>
              <a:rPr lang="en-US" smtClean="0"/>
              <a:t> bytes per image (in memory)</a:t>
            </a:r>
          </a:p>
          <a:p>
            <a:pPr lvl="1"/>
            <a:r>
              <a:rPr lang="en-US" smtClean="0"/>
              <a:t>Comparison: XFS inode alone is 536 bytes!</a:t>
            </a:r>
          </a:p>
          <a:p>
            <a:pPr lvl="1"/>
            <a:r>
              <a:rPr lang="en-US" smtClean="0"/>
              <a:t>More performance data in the paper</a:t>
            </a:r>
          </a:p>
          <a:p>
            <a:pPr lvl="1"/>
            <a:endParaRPr lang="en-US" smtClean="0"/>
          </a:p>
          <a:p>
            <a:r>
              <a:rPr lang="en-US" smtClean="0"/>
              <a:t>Cache hit rates: Approx. 80%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648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Presence </a:t>
            </a:r>
            <a:r>
              <a:rPr lang="en-US" dirty="0" smtClean="0"/>
              <a:t>of "long tail" </a:t>
            </a:r>
            <a:r>
              <a:rPr lang="en-US" dirty="0" smtClean="0">
                <a:sym typeface="Symbol"/>
              </a:rPr>
              <a:t> caching won't help as much</a:t>
            </a:r>
          </a:p>
          <a:p>
            <a:r>
              <a:rPr lang="en-US" dirty="0" smtClean="0">
                <a:sym typeface="Symbol"/>
              </a:rPr>
              <a:t>Interesting (and unexpected) bottleneck</a:t>
            </a:r>
          </a:p>
          <a:p>
            <a:pPr lvl="1"/>
            <a:r>
              <a:rPr lang="en-US" dirty="0" smtClean="0">
                <a:sym typeface="Symbol"/>
              </a:rPr>
              <a:t>To get really good scalability, you need to understand your system at all levels!</a:t>
            </a:r>
          </a:p>
          <a:p>
            <a:r>
              <a:rPr lang="en-US" dirty="0" smtClean="0">
                <a:sym typeface="Symbol"/>
              </a:rPr>
              <a:t>In theory, constants don't matter - but in practice, they do!</a:t>
            </a:r>
          </a:p>
          <a:p>
            <a:pPr lvl="1"/>
            <a:r>
              <a:rPr lang="en-US" dirty="0" smtClean="0">
                <a:sym typeface="Symbol"/>
              </a:rPr>
              <a:t>Shrinking the metadata made a big difference to them, </a:t>
            </a:r>
            <a:br>
              <a:rPr lang="en-US" dirty="0" smtClean="0">
                <a:sym typeface="Symbol"/>
              </a:rPr>
            </a:br>
            <a:r>
              <a:rPr lang="en-US" dirty="0" smtClean="0">
                <a:sym typeface="Symbol"/>
              </a:rPr>
              <a:t>even though it is 'just' a 'constant factor'</a:t>
            </a:r>
          </a:p>
          <a:p>
            <a:pPr lvl="1"/>
            <a:r>
              <a:rPr lang="en-US" dirty="0" smtClean="0">
                <a:sym typeface="Symbol"/>
              </a:rPr>
              <a:t>Don't (exclusively) think about systems in terms of big-O notations!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961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6465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Consistent hashing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398494"/>
            <a:ext cx="7772400" cy="5174428"/>
          </a:xfrm>
        </p:spPr>
        <p:txBody>
          <a:bodyPr/>
          <a:lstStyle/>
          <a:p>
            <a:r>
              <a:rPr lang="en-US" dirty="0" smtClean="0"/>
              <a:t>On which nodes should </a:t>
            </a:r>
            <a:br>
              <a:rPr lang="en-US" dirty="0" smtClean="0"/>
            </a:br>
            <a:r>
              <a:rPr lang="en-US" dirty="0" smtClean="0"/>
              <a:t>objects be stored?</a:t>
            </a:r>
          </a:p>
          <a:p>
            <a:pPr lvl="1"/>
            <a:r>
              <a:rPr lang="en-US" dirty="0" smtClean="0"/>
              <a:t>Assumption: Each object has </a:t>
            </a:r>
            <a:br>
              <a:rPr lang="en-US" dirty="0" smtClean="0"/>
            </a:br>
            <a:r>
              <a:rPr lang="en-US" dirty="0" smtClean="0"/>
              <a:t>an identifier too ('key')</a:t>
            </a:r>
          </a:p>
          <a:p>
            <a:endParaRPr lang="en-US" sz="1600" dirty="0" smtClean="0"/>
          </a:p>
          <a:p>
            <a:r>
              <a:rPr lang="en-US" dirty="0" smtClean="0"/>
              <a:t>Idea #1: Hashing</a:t>
            </a:r>
          </a:p>
          <a:p>
            <a:pPr lvl="1"/>
            <a:r>
              <a:rPr lang="en-US" dirty="0" smtClean="0"/>
              <a:t>Example: k nodes, object O is stored on node (O mod k)</a:t>
            </a:r>
          </a:p>
          <a:p>
            <a:pPr lvl="1"/>
            <a:r>
              <a:rPr lang="en-US" dirty="0" smtClean="0"/>
              <a:t>What happens when nodes join or leave?</a:t>
            </a:r>
          </a:p>
          <a:p>
            <a:pPr lvl="1"/>
            <a:endParaRPr lang="en-US" sz="1600" dirty="0" smtClean="0"/>
          </a:p>
          <a:p>
            <a:r>
              <a:rPr lang="en-US" dirty="0" smtClean="0"/>
              <a:t>Idea #2: </a:t>
            </a:r>
            <a:r>
              <a:rPr lang="en-US" dirty="0" smtClean="0">
                <a:solidFill>
                  <a:srgbClr val="FF9900"/>
                </a:solidFill>
              </a:rPr>
              <a:t>Consistent hashing</a:t>
            </a:r>
          </a:p>
          <a:p>
            <a:pPr lvl="1"/>
            <a:r>
              <a:rPr lang="en-US" dirty="0" smtClean="0"/>
              <a:t>Object O is stored on node whose ID is closest to O</a:t>
            </a:r>
          </a:p>
          <a:p>
            <a:pPr lvl="1"/>
            <a:r>
              <a:rPr lang="en-US" dirty="0" smtClean="0"/>
              <a:t>What happens when nodes join or leave?</a:t>
            </a:r>
          </a:p>
          <a:p>
            <a:pPr lvl="1"/>
            <a:r>
              <a:rPr lang="en-US" dirty="0" smtClean="0"/>
              <a:t>If each object has k replicas, where should we put these?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48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48"/>
          <p:cNvSpPr>
            <a:spLocks noChangeArrowheads="1"/>
          </p:cNvSpPr>
          <p:nvPr/>
        </p:nvSpPr>
        <p:spPr bwMode="auto">
          <a:xfrm>
            <a:off x="5685977" y="862517"/>
            <a:ext cx="2635250" cy="263525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49"/>
          <p:cNvSpPr>
            <a:spLocks noChangeArrowheads="1"/>
          </p:cNvSpPr>
          <p:nvPr/>
        </p:nvSpPr>
        <p:spPr bwMode="auto">
          <a:xfrm>
            <a:off x="5558977" y="2038855"/>
            <a:ext cx="252413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50"/>
          <p:cNvSpPr>
            <a:spLocks noChangeArrowheads="1"/>
          </p:cNvSpPr>
          <p:nvPr/>
        </p:nvSpPr>
        <p:spPr bwMode="auto">
          <a:xfrm>
            <a:off x="5676452" y="1543555"/>
            <a:ext cx="252413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Oval 51"/>
          <p:cNvSpPr>
            <a:spLocks noChangeArrowheads="1"/>
          </p:cNvSpPr>
          <p:nvPr/>
        </p:nvSpPr>
        <p:spPr bwMode="auto">
          <a:xfrm>
            <a:off x="5895527" y="1187955"/>
            <a:ext cx="252413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 sz="1400"/>
          </a:p>
        </p:txBody>
      </p:sp>
      <p:sp>
        <p:nvSpPr>
          <p:cNvPr id="10" name="Oval 52"/>
          <p:cNvSpPr>
            <a:spLocks noChangeArrowheads="1"/>
          </p:cNvSpPr>
          <p:nvPr/>
        </p:nvSpPr>
        <p:spPr bwMode="auto">
          <a:xfrm>
            <a:off x="6463852" y="810130"/>
            <a:ext cx="250825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de-DE" sz="1400"/>
              <a:t>89</a:t>
            </a:r>
          </a:p>
        </p:txBody>
      </p:sp>
      <p:sp>
        <p:nvSpPr>
          <p:cNvPr id="11" name="Oval 53"/>
          <p:cNvSpPr>
            <a:spLocks noChangeArrowheads="1"/>
          </p:cNvSpPr>
          <p:nvPr/>
        </p:nvSpPr>
        <p:spPr bwMode="auto">
          <a:xfrm>
            <a:off x="6875015" y="749805"/>
            <a:ext cx="252412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Oval 54"/>
          <p:cNvSpPr>
            <a:spLocks noChangeArrowheads="1"/>
          </p:cNvSpPr>
          <p:nvPr/>
        </p:nvSpPr>
        <p:spPr bwMode="auto">
          <a:xfrm>
            <a:off x="7379840" y="859342"/>
            <a:ext cx="250825" cy="252413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5"/>
          <p:cNvSpPr>
            <a:spLocks noChangeArrowheads="1"/>
          </p:cNvSpPr>
          <p:nvPr/>
        </p:nvSpPr>
        <p:spPr bwMode="auto">
          <a:xfrm>
            <a:off x="7895777" y="1221292"/>
            <a:ext cx="252413" cy="252413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Oval 56"/>
          <p:cNvSpPr>
            <a:spLocks noChangeArrowheads="1"/>
          </p:cNvSpPr>
          <p:nvPr/>
        </p:nvSpPr>
        <p:spPr bwMode="auto">
          <a:xfrm>
            <a:off x="8073577" y="1524505"/>
            <a:ext cx="252413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de-DE" sz="1400"/>
              <a:t>34</a:t>
            </a:r>
          </a:p>
        </p:txBody>
      </p:sp>
      <p:sp>
        <p:nvSpPr>
          <p:cNvPr id="15" name="Oval 57"/>
          <p:cNvSpPr>
            <a:spLocks noChangeArrowheads="1"/>
          </p:cNvSpPr>
          <p:nvPr/>
        </p:nvSpPr>
        <p:spPr bwMode="auto">
          <a:xfrm>
            <a:off x="8198990" y="2010280"/>
            <a:ext cx="252412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de-DE" sz="1400"/>
              <a:t>42</a:t>
            </a:r>
          </a:p>
        </p:txBody>
      </p:sp>
      <p:sp>
        <p:nvSpPr>
          <p:cNvPr id="16" name="Oval 58"/>
          <p:cNvSpPr>
            <a:spLocks noChangeArrowheads="1"/>
          </p:cNvSpPr>
          <p:nvPr/>
        </p:nvSpPr>
        <p:spPr bwMode="auto">
          <a:xfrm>
            <a:off x="8146602" y="2421442"/>
            <a:ext cx="252413" cy="252413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de-DE" sz="1400"/>
              <a:t>51</a:t>
            </a:r>
          </a:p>
        </p:txBody>
      </p:sp>
      <p:sp>
        <p:nvSpPr>
          <p:cNvPr id="17" name="Oval 59"/>
          <p:cNvSpPr>
            <a:spLocks noChangeArrowheads="1"/>
          </p:cNvSpPr>
          <p:nvPr/>
        </p:nvSpPr>
        <p:spPr bwMode="auto">
          <a:xfrm>
            <a:off x="7821165" y="2975480"/>
            <a:ext cx="252412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60"/>
          <p:cNvSpPr>
            <a:spLocks noChangeArrowheads="1"/>
          </p:cNvSpPr>
          <p:nvPr/>
        </p:nvSpPr>
        <p:spPr bwMode="auto">
          <a:xfrm>
            <a:off x="7495727" y="3227892"/>
            <a:ext cx="252413" cy="252413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Oval 61"/>
          <p:cNvSpPr>
            <a:spLocks noChangeArrowheads="1"/>
          </p:cNvSpPr>
          <p:nvPr/>
        </p:nvSpPr>
        <p:spPr bwMode="auto">
          <a:xfrm>
            <a:off x="6882952" y="3381880"/>
            <a:ext cx="252413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Oval 62"/>
          <p:cNvSpPr>
            <a:spLocks noChangeArrowheads="1"/>
          </p:cNvSpPr>
          <p:nvPr/>
        </p:nvSpPr>
        <p:spPr bwMode="auto">
          <a:xfrm>
            <a:off x="6235252" y="3229480"/>
            <a:ext cx="252413" cy="252412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63"/>
          <p:cNvSpPr>
            <a:spLocks noChangeArrowheads="1"/>
          </p:cNvSpPr>
          <p:nvPr/>
        </p:nvSpPr>
        <p:spPr bwMode="auto">
          <a:xfrm>
            <a:off x="5946327" y="3002467"/>
            <a:ext cx="252413" cy="252413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64"/>
          <p:cNvSpPr>
            <a:spLocks noChangeArrowheads="1"/>
          </p:cNvSpPr>
          <p:nvPr/>
        </p:nvSpPr>
        <p:spPr bwMode="auto">
          <a:xfrm>
            <a:off x="5743127" y="2729417"/>
            <a:ext cx="252413" cy="252413"/>
          </a:xfrm>
          <a:prstGeom prst="ellipse">
            <a:avLst/>
          </a:prstGeom>
          <a:solidFill>
            <a:srgbClr val="00CC00"/>
          </a:solidFill>
          <a:ln w="1905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24" name="Rectangle 106"/>
          <p:cNvSpPr>
            <a:spLocks noChangeArrowheads="1"/>
          </p:cNvSpPr>
          <p:nvPr/>
        </p:nvSpPr>
        <p:spPr bwMode="auto">
          <a:xfrm>
            <a:off x="8520188" y="1900387"/>
            <a:ext cx="206375" cy="220662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200"/>
              <a:t>39</a:t>
            </a:r>
          </a:p>
        </p:txBody>
      </p:sp>
      <p:sp>
        <p:nvSpPr>
          <p:cNvPr id="25" name="Rectangle 106"/>
          <p:cNvSpPr>
            <a:spLocks noChangeArrowheads="1"/>
          </p:cNvSpPr>
          <p:nvPr/>
        </p:nvSpPr>
        <p:spPr bwMode="auto">
          <a:xfrm>
            <a:off x="8371374" y="1385813"/>
            <a:ext cx="206375" cy="220662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200"/>
              <a:t>39</a:t>
            </a:r>
          </a:p>
        </p:txBody>
      </p:sp>
      <p:sp>
        <p:nvSpPr>
          <p:cNvPr id="26" name="Rectangle 106"/>
          <p:cNvSpPr>
            <a:spLocks noChangeArrowheads="1"/>
          </p:cNvSpPr>
          <p:nvPr/>
        </p:nvSpPr>
        <p:spPr bwMode="auto">
          <a:xfrm>
            <a:off x="8469986" y="2613977"/>
            <a:ext cx="206375" cy="220662"/>
          </a:xfrm>
          <a:prstGeom prst="rect">
            <a:avLst/>
          </a:prstGeom>
          <a:solidFill>
            <a:srgbClr val="FF9900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de-DE" sz="120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3274479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Relational DBs?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applications interact through a database</a:t>
            </a:r>
          </a:p>
          <a:p>
            <a:r>
              <a:rPr lang="en-US" dirty="0" smtClean="0"/>
              <a:t>Recall RDBMS:</a:t>
            </a:r>
          </a:p>
          <a:p>
            <a:pPr lvl="1"/>
            <a:r>
              <a:rPr lang="en-US" dirty="0" smtClean="0"/>
              <a:t>Manage data access, enforce data integrity, control concurrency, support recovery after a failure</a:t>
            </a:r>
          </a:p>
          <a:p>
            <a:r>
              <a:rPr lang="en-US" dirty="0" smtClean="0"/>
              <a:t>Many applications push traditional RDBMS solutions to the limit by demanding:</a:t>
            </a:r>
          </a:p>
          <a:p>
            <a:pPr lvl="1"/>
            <a:r>
              <a:rPr lang="en-US" dirty="0" smtClean="0"/>
              <a:t>High scalability</a:t>
            </a:r>
          </a:p>
          <a:p>
            <a:pPr lvl="1"/>
            <a:r>
              <a:rPr lang="en-US" dirty="0" smtClean="0"/>
              <a:t>Very large amounts of data</a:t>
            </a:r>
          </a:p>
          <a:p>
            <a:pPr lvl="1"/>
            <a:r>
              <a:rPr lang="en-US" dirty="0" smtClean="0"/>
              <a:t>Minimal latency</a:t>
            </a:r>
          </a:p>
          <a:p>
            <a:pPr lvl="1"/>
            <a:r>
              <a:rPr lang="en-US" dirty="0" smtClean="0"/>
              <a:t>High availability</a:t>
            </a:r>
          </a:p>
          <a:p>
            <a:r>
              <a:rPr lang="en-US" dirty="0" smtClean="0"/>
              <a:t>Solution is far from ideal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00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Ideal data </a:t>
            </a:r>
            <a:r>
              <a:rPr lang="en-US" dirty="0" smtClean="0"/>
              <a:t>stores on the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58938"/>
            <a:ext cx="8035962" cy="4532312"/>
          </a:xfrm>
        </p:spPr>
        <p:txBody>
          <a:bodyPr/>
          <a:lstStyle/>
          <a:p>
            <a:r>
              <a:rPr lang="en-US" dirty="0" smtClean="0"/>
              <a:t>Many situations need hosting of large data sets</a:t>
            </a:r>
          </a:p>
          <a:p>
            <a:pPr lvl="1"/>
            <a:r>
              <a:rPr lang="en-US" dirty="0" smtClean="0"/>
              <a:t>Examples: Amazon catalog, eBay listings, Facebook pages, …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dirty="0" smtClean="0"/>
              <a:t>Ideal: Abstraction of a 'big disk in the clouds', which would have:</a:t>
            </a:r>
          </a:p>
          <a:p>
            <a:pPr lvl="1"/>
            <a:r>
              <a:rPr lang="en-US" dirty="0" smtClean="0"/>
              <a:t>Perfect </a:t>
            </a:r>
            <a:r>
              <a:rPr lang="en-US" dirty="0" smtClean="0">
                <a:solidFill>
                  <a:srgbClr val="FF9900"/>
                </a:solidFill>
              </a:rPr>
              <a:t>durability</a:t>
            </a:r>
            <a:r>
              <a:rPr lang="en-US" dirty="0" smtClean="0"/>
              <a:t> – nothing would ever disappear in a crash</a:t>
            </a:r>
          </a:p>
          <a:p>
            <a:pPr lvl="1"/>
            <a:r>
              <a:rPr lang="en-US" dirty="0" smtClean="0"/>
              <a:t>100% </a:t>
            </a:r>
            <a:r>
              <a:rPr lang="en-US" dirty="0" smtClean="0">
                <a:solidFill>
                  <a:srgbClr val="FF9900"/>
                </a:solidFill>
              </a:rPr>
              <a:t>availability</a:t>
            </a:r>
            <a:r>
              <a:rPr lang="en-US" dirty="0" smtClean="0"/>
              <a:t> – we could always get to the service</a:t>
            </a:r>
          </a:p>
          <a:p>
            <a:pPr lvl="1"/>
            <a:r>
              <a:rPr lang="en-US" dirty="0" smtClean="0"/>
              <a:t>Zero </a:t>
            </a:r>
            <a:r>
              <a:rPr lang="en-US" dirty="0" smtClean="0">
                <a:solidFill>
                  <a:srgbClr val="FF9900"/>
                </a:solidFill>
              </a:rPr>
              <a:t>latency</a:t>
            </a:r>
            <a:r>
              <a:rPr lang="en-US" dirty="0" smtClean="0"/>
              <a:t> from anywhere on earth – no delays!</a:t>
            </a:r>
          </a:p>
          <a:p>
            <a:pPr lvl="1"/>
            <a:r>
              <a:rPr lang="en-US" dirty="0" smtClean="0"/>
              <a:t>Minimal </a:t>
            </a:r>
            <a:r>
              <a:rPr lang="en-US" dirty="0" smtClean="0">
                <a:solidFill>
                  <a:srgbClr val="FF9900"/>
                </a:solidFill>
              </a:rPr>
              <a:t>bandwidth utilization </a:t>
            </a:r>
            <a:r>
              <a:rPr lang="en-US" dirty="0" smtClean="0"/>
              <a:t>– we only send across the network what we absolutely need</a:t>
            </a:r>
          </a:p>
          <a:p>
            <a:pPr lvl="1"/>
            <a:r>
              <a:rPr lang="en-US" dirty="0" smtClean="0">
                <a:solidFill>
                  <a:srgbClr val="FF9900"/>
                </a:solidFill>
              </a:rPr>
              <a:t>Isolation</a:t>
            </a:r>
            <a:r>
              <a:rPr lang="en-US" dirty="0" smtClean="0"/>
              <a:t> under concurrent updates – make sure data stays consistent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406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963" y="304800"/>
            <a:ext cx="8001915" cy="990600"/>
          </a:xfrm>
        </p:spPr>
        <p:txBody>
          <a:bodyPr/>
          <a:lstStyle/>
          <a:p>
            <a:r>
              <a:rPr lang="en-US" smtClean="0"/>
              <a:t>The inconveniences </a:t>
            </a:r>
            <a:r>
              <a:rPr lang="en-US" dirty="0" smtClean="0"/>
              <a:t>of </a:t>
            </a:r>
            <a:r>
              <a:rPr lang="en-US" smtClean="0"/>
              <a:t>the real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599" y="1581374"/>
            <a:ext cx="7992035" cy="4609876"/>
          </a:xfrm>
        </p:spPr>
        <p:txBody>
          <a:bodyPr/>
          <a:lstStyle/>
          <a:p>
            <a:r>
              <a:rPr lang="en-US" smtClean="0"/>
              <a:t>Why isn't this feasible?</a:t>
            </a:r>
          </a:p>
          <a:p>
            <a:endParaRPr lang="en-US" smtClean="0"/>
          </a:p>
          <a:p>
            <a:r>
              <a:rPr lang="en-US" smtClean="0"/>
              <a:t>The </a:t>
            </a:r>
            <a:r>
              <a:rPr lang="en-US" dirty="0" smtClean="0"/>
              <a:t>“cloud” exists over a physical network</a:t>
            </a:r>
          </a:p>
          <a:p>
            <a:pPr lvl="1"/>
            <a:r>
              <a:rPr lang="en-US" dirty="0" smtClean="0"/>
              <a:t>Communication takes time, esp. across the globe</a:t>
            </a:r>
          </a:p>
          <a:p>
            <a:pPr lvl="1"/>
            <a:r>
              <a:rPr lang="en-US" dirty="0" smtClean="0"/>
              <a:t>Bandwidth is limited, both on the backbone </a:t>
            </a:r>
            <a:r>
              <a:rPr lang="en-US" smtClean="0"/>
              <a:t>and endpoint</a:t>
            </a:r>
          </a:p>
          <a:p>
            <a:r>
              <a:rPr lang="en-US" smtClean="0"/>
              <a:t>The </a:t>
            </a:r>
            <a:r>
              <a:rPr lang="en-US" dirty="0" smtClean="0"/>
              <a:t>“cloud” has imperfect hardware</a:t>
            </a:r>
          </a:p>
          <a:p>
            <a:pPr lvl="1"/>
            <a:r>
              <a:rPr lang="en-US" dirty="0" smtClean="0"/>
              <a:t>Hard disks crash</a:t>
            </a:r>
          </a:p>
          <a:p>
            <a:pPr lvl="1"/>
            <a:r>
              <a:rPr lang="en-US" dirty="0" smtClean="0"/>
              <a:t>Servers crash</a:t>
            </a:r>
          </a:p>
          <a:p>
            <a:pPr lvl="1"/>
            <a:r>
              <a:rPr lang="en-US" dirty="0" smtClean="0"/>
              <a:t>Software </a:t>
            </a:r>
            <a:r>
              <a:rPr lang="en-US" smtClean="0"/>
              <a:t>has bugs</a:t>
            </a:r>
          </a:p>
          <a:p>
            <a:pPr lvl="1"/>
            <a:endParaRPr lang="en-US" smtClean="0"/>
          </a:p>
          <a:p>
            <a:r>
              <a:rPr lang="en-US" smtClean="0"/>
              <a:t>Can you map these to the previous desiderata?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4406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Finding the right tradeoff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7586"/>
            <a:ext cx="7981278" cy="4873214"/>
          </a:xfrm>
        </p:spPr>
        <p:txBody>
          <a:bodyPr/>
          <a:lstStyle/>
          <a:p>
            <a:r>
              <a:rPr lang="en-US" smtClean="0"/>
              <a:t>In practice, we can't have everything</a:t>
            </a:r>
          </a:p>
          <a:p>
            <a:pPr lvl="1"/>
            <a:r>
              <a:rPr lang="en-US" smtClean="0"/>
              <a:t>... but most applications don't really need 'everything'!</a:t>
            </a:r>
          </a:p>
          <a:p>
            <a:r>
              <a:rPr lang="en-US" smtClean="0"/>
              <a:t>Some </a:t>
            </a:r>
            <a:r>
              <a:rPr lang="en-US" dirty="0" smtClean="0"/>
              <a:t>observations: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>
                <a:solidFill>
                  <a:srgbClr val="FF9900"/>
                </a:solidFill>
              </a:rPr>
              <a:t>Read-only </a:t>
            </a:r>
            <a:r>
              <a:rPr lang="en-US" dirty="0" smtClean="0"/>
              <a:t>(or read-mostly) data is easiest to support</a:t>
            </a:r>
          </a:p>
          <a:p>
            <a:pPr lvl="2"/>
            <a:r>
              <a:rPr lang="en-US" dirty="0" smtClean="0"/>
              <a:t>Replicate it everywhere!  No concurrency issues!</a:t>
            </a:r>
          </a:p>
          <a:p>
            <a:pPr lvl="2"/>
            <a:r>
              <a:rPr lang="en-US" dirty="0" smtClean="0"/>
              <a:t>But only some kinds of data fit this pattern – examples?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mtClean="0">
                <a:solidFill>
                  <a:srgbClr val="FF9900"/>
                </a:solidFill>
              </a:rPr>
              <a:t>Granularity matters</a:t>
            </a:r>
            <a:r>
              <a:rPr lang="en-US" smtClean="0"/>
              <a:t>: “Few </a:t>
            </a:r>
            <a:r>
              <a:rPr lang="en-US" dirty="0" smtClean="0"/>
              <a:t>large-object” tasks generally tolerate longer latencies than “many small-object” tasks</a:t>
            </a:r>
          </a:p>
          <a:p>
            <a:pPr lvl="2"/>
            <a:r>
              <a:rPr lang="en-US" dirty="0" smtClean="0"/>
              <a:t>Fewer requests, often more processing at the client</a:t>
            </a:r>
          </a:p>
          <a:p>
            <a:pPr lvl="2"/>
            <a:r>
              <a:rPr lang="en-US" dirty="0" smtClean="0"/>
              <a:t>But it’s much more expensive</a:t>
            </a:r>
            <a:r>
              <a:rPr lang="en-US" b="1" dirty="0" smtClean="0"/>
              <a:t> </a:t>
            </a:r>
            <a:r>
              <a:rPr lang="en-US" dirty="0" smtClean="0"/>
              <a:t>to replicate or to update!</a:t>
            </a:r>
          </a:p>
          <a:p>
            <a:pPr lvl="2"/>
            <a:endParaRPr lang="en-US" sz="8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Maybe it makes sense to develop </a:t>
            </a:r>
            <a:r>
              <a:rPr lang="en-US" dirty="0" smtClean="0">
                <a:solidFill>
                  <a:srgbClr val="FF9900"/>
                </a:solidFill>
              </a:rPr>
              <a:t>separate solutions </a:t>
            </a:r>
            <a:r>
              <a:rPr lang="en-US" dirty="0" smtClean="0"/>
              <a:t>for large read-mostly objects vs. small read-write objects!</a:t>
            </a:r>
          </a:p>
          <a:p>
            <a:pPr lvl="2"/>
            <a:r>
              <a:rPr lang="en-US" dirty="0" smtClean="0"/>
              <a:t>Different </a:t>
            </a:r>
            <a:r>
              <a:rPr lang="en-US" smtClean="0"/>
              <a:t>requirements </a:t>
            </a:r>
            <a:r>
              <a:rPr lang="en-US" smtClean="0">
                <a:sym typeface="Symbol"/>
              </a:rPr>
              <a:t></a:t>
            </a:r>
            <a:r>
              <a:rPr lang="en-US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different technical solutions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731000" y="6229350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0A909AB-E8DF-44BB-8A56-A213DD3335F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195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dirty="0"/>
              <a:t>situations need hosting of large data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Examples: Amazon catalog, eBay listings, Facebook pages, …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General trend: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From performance at any cost to …</a:t>
            </a:r>
          </a:p>
          <a:p>
            <a:pPr marL="0" indent="0">
              <a:buNone/>
            </a:pPr>
            <a:r>
              <a:rPr lang="en-US" dirty="0"/>
              <a:t>r</a:t>
            </a:r>
            <a:r>
              <a:rPr lang="en-US" dirty="0" smtClean="0"/>
              <a:t>eliability at the lowest possible cost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F590D-1EE3-4679-BAB2-47D8C4772F51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Université catholique de Louvain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1426734"/>
      </p:ext>
    </p:extLst>
  </p:cSld>
  <p:clrMapOvr>
    <a:masterClrMapping/>
  </p:clrMapOvr>
</p:sld>
</file>

<file path=ppt/theme/theme1.xml><?xml version="1.0" encoding="utf-8"?>
<a:theme xmlns:a="http://schemas.openxmlformats.org/drawingml/2006/main" name="mcanini-ingi2145">
  <a:themeElements>
    <a:clrScheme name="lecture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ectur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lectur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ur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ur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mcanini-ingi2145.thmx</Template>
  <TotalTime>54749</TotalTime>
  <Words>2534</Words>
  <Application>Microsoft Macintosh PowerPoint</Application>
  <PresentationFormat>On-screen Show (4:3)</PresentationFormat>
  <Paragraphs>458</Paragraphs>
  <Slides>48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mcanini-ingi2145</vt:lpstr>
      <vt:lpstr>INGI2145: CLOUD COMPUTING (Fall 2014)</vt:lpstr>
      <vt:lpstr>Non final version</vt:lpstr>
      <vt:lpstr>Complex service, simple storage</vt:lpstr>
      <vt:lpstr>Analogy to cloud storage</vt:lpstr>
      <vt:lpstr>What’s Wrong with Relational DBs?</vt:lpstr>
      <vt:lpstr>Ideal data stores on the Cloud</vt:lpstr>
      <vt:lpstr>The inconveniences of the real world</vt:lpstr>
      <vt:lpstr>Finding the right tradeoff</vt:lpstr>
      <vt:lpstr>Many situations need hosting of large data sets</vt:lpstr>
      <vt:lpstr>PowerPoint Presentation</vt:lpstr>
      <vt:lpstr>Key-value stores</vt:lpstr>
      <vt:lpstr>Examples of KVS</vt:lpstr>
      <vt:lpstr>Supporting an Internet service with a KVS</vt:lpstr>
      <vt:lpstr>Managing concurrency in a KVS</vt:lpstr>
      <vt:lpstr>Concurrency control</vt:lpstr>
      <vt:lpstr>Limitations of per-key concurrency control</vt:lpstr>
      <vt:lpstr>No longer one-size-fits-all solution</vt:lpstr>
      <vt:lpstr>Specialized data stores</vt:lpstr>
      <vt:lpstr>Specialized data stores</vt:lpstr>
      <vt:lpstr>Specialized data stores</vt:lpstr>
      <vt:lpstr>Specialized data stores</vt:lpstr>
      <vt:lpstr>Let’s dive into these 7 systems</vt:lpstr>
      <vt:lpstr>What you should look out for</vt:lpstr>
      <vt:lpstr>PowerPoint Presentation</vt:lpstr>
      <vt:lpstr>Dynamo</vt:lpstr>
      <vt:lpstr>Google File System</vt:lpstr>
      <vt:lpstr>Bigtable</vt:lpstr>
      <vt:lpstr>Cassandra</vt:lpstr>
      <vt:lpstr>Tao</vt:lpstr>
      <vt:lpstr>Haystack</vt:lpstr>
      <vt:lpstr>PowerPoint Presentation</vt:lpstr>
      <vt:lpstr>Motivation</vt:lpstr>
      <vt:lpstr>The problem</vt:lpstr>
      <vt:lpstr>Facebook pre-2010 (1/2)</vt:lpstr>
      <vt:lpstr>Facebook pre-2010 (2/2)</vt:lpstr>
      <vt:lpstr>What could be done?</vt:lpstr>
      <vt:lpstr>Haystack overview</vt:lpstr>
      <vt:lpstr>Reading an image</vt:lpstr>
      <vt:lpstr>Uploading an image</vt:lpstr>
      <vt:lpstr>Haystack: The Directory </vt:lpstr>
      <vt:lpstr>Haystack: The Cache</vt:lpstr>
      <vt:lpstr>Haystack: The Store (1/2)</vt:lpstr>
      <vt:lpstr>Haystack: The Store (2/2)</vt:lpstr>
      <vt:lpstr>Recovery from failures</vt:lpstr>
      <vt:lpstr>How well does it work?</vt:lpstr>
      <vt:lpstr>Summary</vt:lpstr>
      <vt:lpstr>PowerPoint Presentation</vt:lpstr>
      <vt:lpstr>Consistent hashing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Storage</dc:title>
  <dc:subject>INGI2145: Cloud Computing</dc:subject>
  <dc:creator>Marco Canini</dc:creator>
  <cp:keywords/>
  <dc:description/>
  <cp:lastModifiedBy>Marco Canini</cp:lastModifiedBy>
  <cp:revision>4748</cp:revision>
  <dcterms:created xsi:type="dcterms:W3CDTF">1999-05-23T11:18:07Z</dcterms:created>
  <dcterms:modified xsi:type="dcterms:W3CDTF">2014-11-13T12:55:31Z</dcterms:modified>
  <cp:category/>
</cp:coreProperties>
</file>