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1231" r:id="rId2"/>
    <p:sldId id="1240" r:id="rId3"/>
    <p:sldId id="1189" r:id="rId4"/>
    <p:sldId id="1134" r:id="rId5"/>
    <p:sldId id="1135" r:id="rId6"/>
    <p:sldId id="1150" r:id="rId7"/>
    <p:sldId id="1156" r:id="rId8"/>
    <p:sldId id="1220" r:id="rId9"/>
    <p:sldId id="1230" r:id="rId10"/>
    <p:sldId id="1226" r:id="rId11"/>
    <p:sldId id="1166" r:id="rId12"/>
    <p:sldId id="1167" r:id="rId13"/>
    <p:sldId id="1227" r:id="rId14"/>
    <p:sldId id="1228" r:id="rId15"/>
    <p:sldId id="1164" r:id="rId16"/>
    <p:sldId id="1192" r:id="rId17"/>
    <p:sldId id="1205" r:id="rId18"/>
    <p:sldId id="1204" r:id="rId19"/>
    <p:sldId id="1193" r:id="rId20"/>
    <p:sldId id="1200" r:id="rId21"/>
    <p:sldId id="1224" r:id="rId22"/>
    <p:sldId id="1195" r:id="rId23"/>
    <p:sldId id="1196" r:id="rId24"/>
    <p:sldId id="1217" r:id="rId25"/>
    <p:sldId id="1206" r:id="rId26"/>
    <p:sldId id="1180" r:id="rId27"/>
    <p:sldId id="1159" r:id="rId28"/>
    <p:sldId id="1161" r:id="rId29"/>
    <p:sldId id="1241" r:id="rId30"/>
    <p:sldId id="1190" r:id="rId31"/>
    <p:sldId id="1233" r:id="rId32"/>
    <p:sldId id="1234" r:id="rId3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 autoAdjust="0"/>
    <p:restoredTop sz="78551" autoAdjust="0"/>
  </p:normalViewPr>
  <p:slideViewPr>
    <p:cSldViewPr snapToGrid="0">
      <p:cViewPr>
        <p:scale>
          <a:sx n="112" d="100"/>
          <a:sy n="112" d="100"/>
        </p:scale>
        <p:origin x="-896" y="-1448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92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screenshot</a:t>
            </a:r>
          </a:p>
          <a:p>
            <a:r>
              <a:rPr lang="en-US" dirty="0" smtClean="0"/>
              <a:t>Report</a:t>
            </a:r>
            <a:r>
              <a:rPr lang="en-US" baseline="0" dirty="0" smtClean="0"/>
              <a:t> pricing of (subset of) general purpose</a:t>
            </a:r>
          </a:p>
          <a:p>
            <a:r>
              <a:rPr lang="en-US" baseline="0" dirty="0" smtClean="0"/>
              <a:t>Mention about the free tier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7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prices, see if need updating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wm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wm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li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INGI2145 </a:t>
            </a:r>
            <a:r>
              <a:rPr lang="en-US" smtClean="0"/>
              <a:t>Cloud Computing Lab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Laurent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8935" y="6363939"/>
            <a:ext cx="412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Lecture 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020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Oh no - where has my data gone?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751910"/>
          </a:xfrm>
        </p:spPr>
        <p:txBody>
          <a:bodyPr/>
          <a:lstStyle/>
          <a:p>
            <a:r>
              <a:rPr lang="en-US" dirty="0" smtClean="0"/>
              <a:t>EC2 instances do not have persistent storage</a:t>
            </a:r>
          </a:p>
          <a:p>
            <a:pPr lvl="1"/>
            <a:r>
              <a:rPr lang="en-US" dirty="0" smtClean="0"/>
              <a:t>Data survives stops &amp; reboots, but not termination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where should I put persistent data?</a:t>
            </a:r>
          </a:p>
          <a:p>
            <a:pPr lvl="1"/>
            <a:r>
              <a:rPr lang="en-US" dirty="0" smtClean="0"/>
              <a:t>Elastic Block Store (EBS) - in a few slides</a:t>
            </a:r>
          </a:p>
          <a:p>
            <a:pPr lvl="1"/>
            <a:r>
              <a:rPr lang="en-US" dirty="0" smtClean="0"/>
              <a:t>Ideally, use an AMI with an EBS root (</a:t>
            </a:r>
            <a:r>
              <a:rPr lang="en-US" dirty="0" err="1" smtClean="0"/>
              <a:t>Amzon's</a:t>
            </a:r>
            <a:r>
              <a:rPr lang="en-US" dirty="0" smtClean="0"/>
              <a:t> default AMI has this property)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7534" y="3225521"/>
            <a:ext cx="6673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If you store data on the virtual hard disk of your instance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and the instance fails or you terminate it,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>your data WILL be lost!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9" name="Picture 5" descr="C:\Users\Andreas Haeberlen\AppData\Local\Microsoft\Windows\Temporary Internet Files\Content.IE5\D49R5GBN\MC90043388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41" y="3175278"/>
            <a:ext cx="1218249" cy="1218249"/>
          </a:xfrm>
          <a:prstGeom prst="rect">
            <a:avLst/>
          </a:prstGeom>
          <a:noFill/>
        </p:spPr>
      </p:pic>
      <p:pic>
        <p:nvPicPr>
          <p:cNvPr id="11" name="Picture 5" descr="C:\Users\Andreas Haeberlen\AppData\Local\Microsoft\Windows\Temporary Internet Files\Content.IE5\D49R5GBN\MC90043388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6585" y="3187001"/>
            <a:ext cx="1218249" cy="1218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Amazon Machine Images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812200"/>
          </a:xfrm>
        </p:spPr>
        <p:txBody>
          <a:bodyPr/>
          <a:lstStyle/>
          <a:p>
            <a:r>
              <a:rPr lang="en-US" smtClean="0"/>
              <a:t>When I launch an instance, what software will be installed on it?</a:t>
            </a:r>
          </a:p>
          <a:p>
            <a:pPr lvl="1"/>
            <a:r>
              <a:rPr lang="en-US" smtClean="0"/>
              <a:t>Software is taken from an </a:t>
            </a:r>
            <a:r>
              <a:rPr lang="en-US" smtClean="0">
                <a:solidFill>
                  <a:srgbClr val="FF9900"/>
                </a:solidFill>
              </a:rPr>
              <a:t>Amazon Machine Image (AMI)</a:t>
            </a:r>
          </a:p>
          <a:p>
            <a:pPr lvl="1"/>
            <a:r>
              <a:rPr lang="en-US" smtClean="0"/>
              <a:t>Selected when you launch an instance</a:t>
            </a:r>
          </a:p>
          <a:p>
            <a:pPr lvl="1"/>
            <a:r>
              <a:rPr lang="en-US" smtClean="0"/>
              <a:t>Essentially a file system that contains the operating system, applications, and potentially other data</a:t>
            </a:r>
          </a:p>
          <a:p>
            <a:pPr lvl="1"/>
            <a:r>
              <a:rPr lang="en-US" smtClean="0"/>
              <a:t>Lives in S3</a:t>
            </a:r>
          </a:p>
          <a:p>
            <a:pPr lvl="1"/>
            <a:endParaRPr lang="en-US" sz="1000" smtClean="0"/>
          </a:p>
          <a:p>
            <a:r>
              <a:rPr lang="en-US" smtClean="0"/>
              <a:t>How do I get an AMI?</a:t>
            </a:r>
          </a:p>
          <a:p>
            <a:pPr lvl="1"/>
            <a:r>
              <a:rPr lang="en-US" smtClean="0"/>
              <a:t>Amazon provides several generic ones, e.g., Amazon Linux, Fedora Core, Windows Server, ...</a:t>
            </a:r>
          </a:p>
          <a:p>
            <a:pPr lvl="1"/>
            <a:r>
              <a:rPr lang="en-US" smtClean="0"/>
              <a:t>You can make your own</a:t>
            </a:r>
          </a:p>
          <a:p>
            <a:pPr lvl="2"/>
            <a:r>
              <a:rPr lang="en-US" smtClean="0"/>
              <a:t>You can even run your own custom kernel (with some restrictions)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menu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399" y="5664762"/>
            <a:ext cx="1148950" cy="925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57118"/>
            <a:ext cx="7772400" cy="2563795"/>
          </a:xfrm>
        </p:spPr>
        <p:txBody>
          <a:bodyPr/>
          <a:lstStyle/>
          <a:p>
            <a:r>
              <a:rPr lang="en-US" smtClean="0"/>
              <a:t>Basically, a set of firewall rules</a:t>
            </a:r>
          </a:p>
          <a:p>
            <a:pPr lvl="1"/>
            <a:r>
              <a:rPr lang="en-US" smtClean="0"/>
              <a:t>Can be applied to groups of EC2 instances</a:t>
            </a:r>
          </a:p>
          <a:p>
            <a:pPr lvl="1"/>
            <a:r>
              <a:rPr lang="en-US" smtClean="0"/>
              <a:t>Each rule specifies a protocol, port numbers, etc...</a:t>
            </a:r>
          </a:p>
          <a:p>
            <a:pPr lvl="1"/>
            <a:r>
              <a:rPr lang="en-US" smtClean="0"/>
              <a:t>Only traffic matching one of the rules is allowed through</a:t>
            </a:r>
          </a:p>
          <a:p>
            <a:r>
              <a:rPr lang="en-US" smtClean="0"/>
              <a:t>Sometimes need to explicitly open ports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094" y="179422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8935" y="2863781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</a:t>
            </a:r>
            <a:endParaRPr lang="en-US"/>
          </a:p>
        </p:txBody>
      </p:sp>
      <p:pic>
        <p:nvPicPr>
          <p:cNvPr id="2051" name="Picture 3" descr="C:\Users\Andreas Haeberlen\AppData\Local\Microsoft\Windows\Temporary Internet Files\Content.IE5\NRR5JRIL\MC90043162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136781" y="1345850"/>
            <a:ext cx="1714500" cy="1714500"/>
          </a:xfrm>
          <a:prstGeom prst="rect">
            <a:avLst/>
          </a:prstGeom>
          <a:noFill/>
        </p:spPr>
      </p:pic>
      <p:pic>
        <p:nvPicPr>
          <p:cNvPr id="10" name="Picture 101" descr="MCj0349121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4592" y="1376775"/>
            <a:ext cx="815975" cy="742258"/>
          </a:xfrm>
          <a:prstGeom prst="rect">
            <a:avLst/>
          </a:prstGeom>
          <a:noFill/>
        </p:spPr>
      </p:pic>
      <p:sp>
        <p:nvSpPr>
          <p:cNvPr id="12" name="Donut 11"/>
          <p:cNvSpPr/>
          <p:nvPr/>
        </p:nvSpPr>
        <p:spPr bwMode="auto">
          <a:xfrm>
            <a:off x="2863780" y="2552282"/>
            <a:ext cx="371789" cy="140677"/>
          </a:xfrm>
          <a:prstGeom prst="donut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Cj0432623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7553" y="2608140"/>
            <a:ext cx="534988" cy="534988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 bwMode="auto">
          <a:xfrm>
            <a:off x="4783015" y="2512089"/>
            <a:ext cx="231112" cy="241160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312589" y="1870799"/>
            <a:ext cx="1359895" cy="359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5014127" y="2272603"/>
            <a:ext cx="1629508" cy="339970"/>
            <a:chOff x="5014127" y="2272603"/>
            <a:chExt cx="1629508" cy="33997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5797899" y="2272603"/>
              <a:ext cx="845736" cy="1644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5014127" y="2431702"/>
              <a:ext cx="793820" cy="1808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>
            <a:stCxn id="11" idx="3"/>
          </p:cNvCxnSpPr>
          <p:nvPr/>
        </p:nvCxnSpPr>
        <p:spPr bwMode="auto">
          <a:xfrm flipV="1">
            <a:off x="3302541" y="2632669"/>
            <a:ext cx="1611098" cy="2429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72284" y="1567543"/>
            <a:ext cx="82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Evil</a:t>
            </a:r>
            <a:br>
              <a:rPr lang="en-US" sz="1400" smtClean="0"/>
            </a:br>
            <a:r>
              <a:rPr lang="en-US" sz="1400" smtClean="0"/>
              <a:t>attacker</a:t>
            </a:r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1419523" y="2483618"/>
            <a:ext cx="1468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Legitimate</a:t>
            </a:r>
            <a:br>
              <a:rPr lang="en-US" sz="1400" smtClean="0"/>
            </a:br>
            <a:r>
              <a:rPr lang="en-US" sz="1400" smtClean="0"/>
              <a:t>user (you or</a:t>
            </a:r>
            <a:br>
              <a:rPr lang="en-US" sz="1400" smtClean="0"/>
            </a:br>
            <a:r>
              <a:rPr lang="en-US" sz="1400" smtClean="0"/>
              <a:t>your customers)</a:t>
            </a:r>
            <a:endParaRPr lang="en-US" sz="1400"/>
          </a:p>
        </p:txBody>
      </p:sp>
      <p:sp>
        <p:nvSpPr>
          <p:cNvPr id="32" name="Oval 31"/>
          <p:cNvSpPr/>
          <p:nvPr/>
        </p:nvSpPr>
        <p:spPr bwMode="auto">
          <a:xfrm>
            <a:off x="1148489" y="5760216"/>
            <a:ext cx="1145512" cy="18087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ecsetting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9401" y="5667907"/>
            <a:ext cx="5261060" cy="966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7" grpId="0"/>
      <p:bldP spid="28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92143" cy="4532312"/>
          </a:xfrm>
        </p:spPr>
        <p:txBody>
          <a:bodyPr/>
          <a:lstStyle/>
          <a:p>
            <a:r>
              <a:rPr lang="en-US" dirty="0" smtClean="0"/>
              <a:t>Where exactly does my instance run?</a:t>
            </a:r>
          </a:p>
          <a:p>
            <a:pPr lvl="1"/>
            <a:r>
              <a:rPr lang="en-US" dirty="0" smtClean="0"/>
              <a:t>No easy way to find out - Amazon does not say</a:t>
            </a:r>
          </a:p>
          <a:p>
            <a:endParaRPr lang="en-US" sz="1600" dirty="0" smtClean="0"/>
          </a:p>
          <a:p>
            <a:r>
              <a:rPr lang="en-US" dirty="0" smtClean="0"/>
              <a:t>Instances can be assigned to </a:t>
            </a:r>
            <a:r>
              <a:rPr lang="en-US" dirty="0" smtClean="0">
                <a:solidFill>
                  <a:srgbClr val="FF9900"/>
                </a:solidFill>
              </a:rPr>
              <a:t>regions</a:t>
            </a:r>
          </a:p>
          <a:p>
            <a:pPr lvl="1"/>
            <a:r>
              <a:rPr lang="en-US" dirty="0" smtClean="0"/>
              <a:t>Currently 9 </a:t>
            </a:r>
            <a:r>
              <a:rPr lang="en-US" dirty="0" err="1" smtClean="0"/>
              <a:t>availble</a:t>
            </a:r>
            <a:r>
              <a:rPr lang="en-US" dirty="0" smtClean="0"/>
              <a:t>: US East (Northern Virginia), US West (Northern California), US West (Oregon), EU (Ireland), Asia/Pacific (Singapore), Asia/Pacific (Sydney), Asia/Pacific (Tokyo), South America (Sao Paulo), AWS </a:t>
            </a:r>
            <a:r>
              <a:rPr lang="en-US" dirty="0" err="1" smtClean="0"/>
              <a:t>GovCloud</a:t>
            </a:r>
            <a:endParaRPr lang="en-US" dirty="0" smtClean="0"/>
          </a:p>
          <a:p>
            <a:pPr lvl="1"/>
            <a:r>
              <a:rPr lang="en-US" dirty="0" smtClean="0"/>
              <a:t>Important, e.g., for reducing latency to customers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Instances can be assigned to </a:t>
            </a:r>
            <a:r>
              <a:rPr lang="en-US" dirty="0" smtClean="0">
                <a:solidFill>
                  <a:srgbClr val="FF9900"/>
                </a:solidFill>
              </a:rPr>
              <a:t>availability zones</a:t>
            </a:r>
          </a:p>
          <a:p>
            <a:pPr lvl="1"/>
            <a:r>
              <a:rPr lang="en-US" dirty="0" smtClean="0"/>
              <a:t>Purpose: Avoid correlated fault</a:t>
            </a:r>
          </a:p>
          <a:p>
            <a:pPr lvl="1"/>
            <a:r>
              <a:rPr lang="en-US" dirty="0" smtClean="0"/>
              <a:t>Several availability zones within each region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803550"/>
            <a:ext cx="7917094" cy="1680894"/>
          </a:xfrm>
        </p:spPr>
        <p:txBody>
          <a:bodyPr/>
          <a:lstStyle/>
          <a:p>
            <a:r>
              <a:rPr lang="en-US" smtClean="0"/>
              <a:t>AWS does charge for network traffic</a:t>
            </a:r>
          </a:p>
          <a:p>
            <a:pPr lvl="1"/>
            <a:r>
              <a:rPr lang="en-US" smtClean="0"/>
              <a:t>Price depends on source and destination of traffic</a:t>
            </a:r>
          </a:p>
          <a:p>
            <a:pPr lvl="1"/>
            <a:r>
              <a:rPr lang="en-US" smtClean="0"/>
              <a:t>Free within EC2 and other AWS svcs in same region (e.g., S3)</a:t>
            </a:r>
          </a:p>
          <a:p>
            <a:pPr lvl="1"/>
            <a:r>
              <a:rPr lang="en-US" smtClean="0"/>
              <a:t>Remember: ISPs are typically charged for upstream traffic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7806614" y="1141178"/>
            <a:ext cx="2459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http://aws.amazon.com/ec2/#pricing (9/11/2013)</a:t>
            </a:r>
            <a:endParaRPr lang="en-US" sz="800"/>
          </a:p>
        </p:txBody>
      </p:sp>
      <p:pic>
        <p:nvPicPr>
          <p:cNvPr id="8" name="Picture 7" descr="network-pric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3000" y="1329685"/>
            <a:ext cx="4809067" cy="3403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85681"/>
            <a:ext cx="7772400" cy="3051425"/>
          </a:xfrm>
        </p:spPr>
        <p:txBody>
          <a:bodyPr/>
          <a:lstStyle/>
          <a:p>
            <a:r>
              <a:rPr lang="en-US" smtClean="0"/>
              <a:t>So far: </a:t>
            </a:r>
            <a:r>
              <a:rPr lang="en-US" smtClean="0">
                <a:solidFill>
                  <a:srgbClr val="FF9900"/>
                </a:solidFill>
              </a:rPr>
              <a:t>On-demand</a:t>
            </a:r>
            <a:r>
              <a:rPr lang="en-US" smtClean="0"/>
              <a:t> instances</a:t>
            </a:r>
          </a:p>
          <a:p>
            <a:r>
              <a:rPr lang="en-US" smtClean="0"/>
              <a:t>Also available: </a:t>
            </a:r>
            <a:r>
              <a:rPr lang="en-US" smtClean="0">
                <a:solidFill>
                  <a:srgbClr val="FF9900"/>
                </a:solidFill>
              </a:rPr>
              <a:t>Reserved</a:t>
            </a:r>
            <a:r>
              <a:rPr lang="en-US" smtClean="0"/>
              <a:t> instances</a:t>
            </a:r>
          </a:p>
          <a:p>
            <a:pPr lvl="1"/>
            <a:r>
              <a:rPr lang="en-US" smtClean="0"/>
              <a:t>One-time reservation fee to purchase for 1 or 3 years</a:t>
            </a:r>
          </a:p>
          <a:p>
            <a:pPr lvl="1"/>
            <a:r>
              <a:rPr lang="en-US" smtClean="0"/>
              <a:t>Usage still billed by the hour, but at a considerable discount</a:t>
            </a:r>
          </a:p>
          <a:p>
            <a:r>
              <a:rPr lang="en-US" smtClean="0"/>
              <a:t>Also available: </a:t>
            </a:r>
            <a:r>
              <a:rPr lang="en-US" smtClean="0">
                <a:solidFill>
                  <a:srgbClr val="FF9900"/>
                </a:solidFill>
              </a:rPr>
              <a:t>Spot</a:t>
            </a:r>
            <a:r>
              <a:rPr lang="en-US" smtClean="0"/>
              <a:t> instances</a:t>
            </a:r>
          </a:p>
          <a:p>
            <a:pPr lvl="1"/>
            <a:r>
              <a:rPr lang="en-US" smtClean="0"/>
              <a:t>Spot market: Can bid for available capacity</a:t>
            </a:r>
          </a:p>
          <a:p>
            <a:pPr lvl="1"/>
            <a:r>
              <a:rPr lang="en-US" smtClean="0"/>
              <a:t>Instance continues until terminated or price rises above bid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reserved-instances-chart-fl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7249" y="1376738"/>
            <a:ext cx="5528787" cy="2147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503" y="2712379"/>
            <a:ext cx="2052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http://aws.amazon.com/</a:t>
            </a:r>
            <a:br>
              <a:rPr lang="en-US" sz="1000" smtClean="0"/>
            </a:br>
            <a:r>
              <a:rPr lang="en-US" sz="1000" smtClean="0"/>
              <a:t>ec2/reserved-instances/</a:t>
            </a:r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2667" y="1354039"/>
            <a:ext cx="5452533" cy="4541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Level Agreement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729" y="5838093"/>
            <a:ext cx="3357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</a:t>
            </a:r>
            <a:r>
              <a:rPr lang="en-US" sz="1000" dirty="0" err="1" smtClean="0"/>
              <a:t>aws.amazon.com</a:t>
            </a:r>
            <a:r>
              <a:rPr lang="en-US" sz="1000" dirty="0" smtClean="0"/>
              <a:t>/ec2-sla/ (1 June 2013; excerpt)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 bwMode="auto">
          <a:xfrm>
            <a:off x="3641034" y="1579079"/>
            <a:ext cx="904352" cy="24116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596560" y="5257800"/>
            <a:ext cx="1440174" cy="592668"/>
          </a:xfrm>
          <a:prstGeom prst="rect">
            <a:avLst/>
          </a:prstGeom>
          <a:solidFill>
            <a:srgbClr val="FFFF00">
              <a:alpha val="31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9869" y="2434975"/>
            <a:ext cx="1499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4.38h downtime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per year allowed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9" idx="3"/>
          </p:cNvCxnSpPr>
          <p:nvPr/>
        </p:nvCxnSpPr>
        <p:spPr bwMode="auto">
          <a:xfrm flipV="1">
            <a:off x="1869703" y="1784923"/>
            <a:ext cx="1903770" cy="9116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EC2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EC2 is:</a:t>
            </a:r>
          </a:p>
          <a:p>
            <a:pPr lvl="1"/>
            <a:r>
              <a:rPr lang="en-US" smtClean="0"/>
              <a:t>IaaS service - you can rent virtual machines</a:t>
            </a:r>
          </a:p>
          <a:p>
            <a:pPr lvl="1"/>
            <a:r>
              <a:rPr lang="en-US" smtClean="0"/>
              <a:t>Various types: Very small to very powerful</a:t>
            </a:r>
          </a:p>
          <a:p>
            <a:pPr lvl="1"/>
            <a:endParaRPr lang="en-US" smtClean="0"/>
          </a:p>
          <a:p>
            <a:r>
              <a:rPr lang="en-US" smtClean="0"/>
              <a:t>How to use EC2:</a:t>
            </a:r>
          </a:p>
          <a:p>
            <a:pPr lvl="1"/>
            <a:r>
              <a:rPr lang="en-US" smtClean="0"/>
              <a:t>Ephemeral state - local data is lost when instance terminates</a:t>
            </a:r>
          </a:p>
          <a:p>
            <a:pPr lvl="1"/>
            <a:r>
              <a:rPr lang="en-US" smtClean="0"/>
              <a:t>AMIs - used to initialize an instance (OS, applications, ...)</a:t>
            </a:r>
          </a:p>
          <a:p>
            <a:pPr lvl="1"/>
            <a:r>
              <a:rPr lang="en-US" smtClean="0"/>
              <a:t>Security groups - "firewalls" for your instances</a:t>
            </a:r>
          </a:p>
          <a:p>
            <a:pPr lvl="1"/>
            <a:r>
              <a:rPr lang="en-US" smtClean="0"/>
              <a:t>Regions and availability zones</a:t>
            </a:r>
          </a:p>
          <a:p>
            <a:pPr lvl="1"/>
            <a:r>
              <a:rPr lang="en-US" smtClean="0"/>
              <a:t>On-demand/reserved/spot instances</a:t>
            </a:r>
          </a:p>
          <a:p>
            <a:pPr lvl="1"/>
            <a:r>
              <a:rPr lang="en-US" smtClean="0"/>
              <a:t>Service level agreement (SLA)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Provision INGI2145 Virtual </a:t>
            </a:r>
            <a:r>
              <a:rPr lang="en-US" dirty="0" smtClean="0">
                <a:solidFill>
                  <a:srgbClr val="00CC00"/>
                </a:solidFill>
              </a:rPr>
              <a:t>Machines</a:t>
            </a:r>
            <a:endParaRPr lang="en-US" dirty="0" smtClean="0">
              <a:solidFill>
                <a:srgbClr val="33CC33"/>
              </a:solidFill>
            </a:endParaRPr>
          </a:p>
          <a:p>
            <a:r>
              <a:rPr lang="en-US" dirty="0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Elastic Block Storage (EBS)</a:t>
            </a:r>
          </a:p>
          <a:p>
            <a:pPr lvl="1"/>
            <a:r>
              <a:rPr lang="en-US" dirty="0" smtClean="0"/>
              <a:t>Other services: Mechanical Turk, </a:t>
            </a:r>
            <a:r>
              <a:rPr lang="en-US" dirty="0" err="1" smtClean="0"/>
              <a:t>CloudFront</a:t>
            </a:r>
            <a:r>
              <a:rPr lang="en-US" dirty="0" smtClean="0"/>
              <a:t>, ...</a:t>
            </a:r>
          </a:p>
          <a:p>
            <a:pPr lvl="1"/>
            <a:r>
              <a:rPr lang="en-US" dirty="0" smtClean="0"/>
              <a:t>Next time: S3 and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Hands on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088547" y="3421322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 bwMode="auto">
          <a:xfrm rot="10800000">
            <a:off x="3698698" y="2496618"/>
            <a:ext cx="172605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Elastic Block Store (EBS)?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63775"/>
            <a:ext cx="7772400" cy="2075380"/>
          </a:xfrm>
        </p:spPr>
        <p:txBody>
          <a:bodyPr/>
          <a:lstStyle/>
          <a:p>
            <a:r>
              <a:rPr lang="en-US" smtClean="0"/>
              <a:t>Persistent storage</a:t>
            </a:r>
          </a:p>
          <a:p>
            <a:pPr lvl="1"/>
            <a:r>
              <a:rPr lang="en-US" smtClean="0"/>
              <a:t>Unlike the local instance store, data stored in EBS is not lost when an instance fails or is terminated</a:t>
            </a:r>
          </a:p>
          <a:p>
            <a:r>
              <a:rPr lang="en-US" smtClean="0"/>
              <a:t>Should I use the instance store or EBS?</a:t>
            </a:r>
          </a:p>
          <a:p>
            <a:pPr lvl="1"/>
            <a:r>
              <a:rPr lang="en-US" smtClean="0"/>
              <a:t>Typically, instance store is used for temporary data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719" y="1948335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59560" y="3089812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</a:t>
            </a:r>
            <a:endParaRPr lang="en-US"/>
          </a:p>
        </p:txBody>
      </p:sp>
      <p:pic>
        <p:nvPicPr>
          <p:cNvPr id="10" name="Picture 9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008193" y="2074630"/>
            <a:ext cx="806552" cy="666750"/>
          </a:xfrm>
          <a:prstGeom prst="rect">
            <a:avLst/>
          </a:prstGeom>
        </p:spPr>
      </p:pic>
      <p:pic>
        <p:nvPicPr>
          <p:cNvPr id="15" name="Picture 14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82843" flipH="1">
            <a:off x="3417793" y="2578811"/>
            <a:ext cx="443149" cy="3663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51524" y="3077825"/>
            <a:ext cx="1541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EBS storage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INGI2145 </a:t>
            </a:r>
            <a:r>
              <a:rPr lang="en-US" smtClean="0"/>
              <a:t>Virtual Machine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</a:t>
            </a:r>
            <a:r>
              <a:rPr lang="en-US" dirty="0" smtClean="0">
                <a:solidFill>
                  <a:srgbClr val="FF9900"/>
                </a:solidFill>
              </a:rPr>
              <a:t>virtual machine</a:t>
            </a:r>
            <a:r>
              <a:rPr lang="en-US" dirty="0" smtClean="0"/>
              <a:t> has the necessary software for the homework assignments</a:t>
            </a:r>
          </a:p>
          <a:p>
            <a:pPr lvl="1"/>
            <a:r>
              <a:rPr lang="en-US" dirty="0" smtClean="0"/>
              <a:t>Linux, Eclipse IDE, </a:t>
            </a:r>
            <a:r>
              <a:rPr lang="en-US" dirty="0" err="1" smtClean="0"/>
              <a:t>Hadoop</a:t>
            </a:r>
            <a:r>
              <a:rPr lang="en-US" dirty="0" smtClean="0"/>
              <a:t>, Amazon CLI, …</a:t>
            </a:r>
          </a:p>
          <a:p>
            <a:r>
              <a:rPr lang="en-US" dirty="0" smtClean="0"/>
              <a:t>We now demonstrate how to provision the VM in </a:t>
            </a:r>
            <a:r>
              <a:rPr lang="en-US" dirty="0" err="1" smtClean="0">
                <a:solidFill>
                  <a:srgbClr val="FF9900"/>
                </a:solidFill>
              </a:rPr>
              <a:t>VirtualBox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rgbClr val="FF9900"/>
                </a:solidFill>
              </a:rPr>
              <a:t>Vagrant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9900"/>
                </a:solidFill>
              </a:rPr>
              <a:t>Puppet</a:t>
            </a:r>
          </a:p>
          <a:p>
            <a:pPr lvl="1"/>
            <a:r>
              <a:rPr lang="en-US" dirty="0" smtClean="0"/>
              <a:t>A copy of the VM is also available on a USB stick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run into problems, please post a message to the discussion group</a:t>
            </a:r>
          </a:p>
          <a:p>
            <a:pPr lvl="2"/>
            <a:r>
              <a:rPr lang="en-US" dirty="0"/>
              <a:t>Please avoid sending questions via email - if you post your question on Piazza, everyone will be able to see the answer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1124"/>
            <a:ext cx="7772400" cy="4650126"/>
          </a:xfrm>
        </p:spPr>
        <p:txBody>
          <a:bodyPr/>
          <a:lstStyle/>
          <a:p>
            <a:r>
              <a:rPr lang="en-US" smtClean="0"/>
              <a:t>EBS storage is allocated in </a:t>
            </a:r>
            <a:r>
              <a:rPr lang="en-US" smtClean="0">
                <a:solidFill>
                  <a:srgbClr val="FF9900"/>
                </a:solidFill>
              </a:rPr>
              <a:t>volumes</a:t>
            </a:r>
          </a:p>
          <a:p>
            <a:pPr lvl="1"/>
            <a:r>
              <a:rPr lang="en-US" smtClean="0"/>
              <a:t>A volume is a 'virtual disk' (size: 1GB - 1TB)</a:t>
            </a:r>
          </a:p>
          <a:p>
            <a:pPr lvl="1"/>
            <a:r>
              <a:rPr lang="en-US" smtClean="0"/>
              <a:t>Basically, a raw block device</a:t>
            </a:r>
          </a:p>
          <a:p>
            <a:pPr lvl="1"/>
            <a:r>
              <a:rPr lang="en-US" smtClean="0"/>
              <a:t>Can be attached to an instance (but only one at a time)</a:t>
            </a:r>
          </a:p>
          <a:p>
            <a:pPr lvl="1"/>
            <a:r>
              <a:rPr lang="en-US" smtClean="0"/>
              <a:t>A single instance can access multiple volumes</a:t>
            </a:r>
          </a:p>
          <a:p>
            <a:endParaRPr lang="en-US" sz="1000" smtClean="0"/>
          </a:p>
          <a:p>
            <a:r>
              <a:rPr lang="en-US" smtClean="0"/>
              <a:t>Placed in specific availability zones</a:t>
            </a:r>
          </a:p>
          <a:p>
            <a:pPr lvl="1"/>
            <a:r>
              <a:rPr lang="en-US" smtClean="0"/>
              <a:t>Why is this useful?</a:t>
            </a:r>
          </a:p>
          <a:p>
            <a:pPr lvl="1"/>
            <a:r>
              <a:rPr lang="en-US" smtClean="0"/>
              <a:t>Be sure to place it near instances (otherwise can't attach)</a:t>
            </a:r>
          </a:p>
          <a:p>
            <a:endParaRPr lang="en-US" sz="1000" smtClean="0"/>
          </a:p>
          <a:p>
            <a:r>
              <a:rPr lang="en-US" smtClean="0"/>
              <a:t>Replicated across multiple servers</a:t>
            </a:r>
          </a:p>
          <a:p>
            <a:pPr lvl="1"/>
            <a:r>
              <a:rPr lang="en-US" smtClean="0"/>
              <a:t>Data is not lost if a single server fails</a:t>
            </a:r>
          </a:p>
          <a:p>
            <a:pPr lvl="1"/>
            <a:r>
              <a:rPr lang="en-US" smtClean="0"/>
              <a:t>Amazon: Annual failure rate is 0.1-0.5% for a 20GB volume</a:t>
            </a:r>
          </a:p>
          <a:p>
            <a:pPr lvl="1"/>
            <a:endParaRPr lang="en-US" smtClean="0"/>
          </a:p>
          <a:p>
            <a:pPr lvl="1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EC2 instances with EBS roots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39333"/>
            <a:ext cx="7772400" cy="4751917"/>
          </a:xfrm>
        </p:spPr>
        <p:txBody>
          <a:bodyPr/>
          <a:lstStyle/>
          <a:p>
            <a:r>
              <a:rPr lang="en-US" smtClean="0"/>
              <a:t>EC2 instances can have an EBS volume as their root device ("EBS boot")</a:t>
            </a:r>
          </a:p>
          <a:p>
            <a:pPr lvl="1"/>
            <a:r>
              <a:rPr lang="en-US" smtClean="0"/>
              <a:t>Result: Instance data persists independently from the lifetime of the instance</a:t>
            </a:r>
          </a:p>
          <a:p>
            <a:pPr lvl="1"/>
            <a:r>
              <a:rPr lang="en-US" smtClean="0"/>
              <a:t>You can </a:t>
            </a:r>
            <a:r>
              <a:rPr lang="en-US" smtClean="0">
                <a:solidFill>
                  <a:srgbClr val="FF9900"/>
                </a:solidFill>
              </a:rPr>
              <a:t>stop and restart </a:t>
            </a:r>
            <a:r>
              <a:rPr lang="en-US" smtClean="0"/>
              <a:t>the instance, similar to suspending and resuming a laptop</a:t>
            </a:r>
          </a:p>
          <a:p>
            <a:pPr lvl="2"/>
            <a:r>
              <a:rPr lang="en-US" smtClean="0"/>
              <a:t>You won't be charged for the instance while it is stopped (only for EBS)</a:t>
            </a:r>
          </a:p>
          <a:p>
            <a:pPr lvl="1"/>
            <a:r>
              <a:rPr lang="en-US" smtClean="0"/>
              <a:t>You can enable </a:t>
            </a:r>
            <a:r>
              <a:rPr lang="en-US" smtClean="0">
                <a:solidFill>
                  <a:srgbClr val="FF9900"/>
                </a:solidFill>
              </a:rPr>
              <a:t>termination protection </a:t>
            </a:r>
            <a:r>
              <a:rPr lang="en-US" smtClean="0"/>
              <a:t>for the instance</a:t>
            </a:r>
          </a:p>
          <a:p>
            <a:pPr lvl="2"/>
            <a:r>
              <a:rPr lang="en-US" smtClean="0"/>
              <a:t>Blocks attempts to terminate the instance (e.g., by accident) until termination protection is disabled again</a:t>
            </a:r>
          </a:p>
          <a:p>
            <a:r>
              <a:rPr lang="en-US" smtClean="0"/>
              <a:t>Alternative: Use instance store as the root</a:t>
            </a:r>
          </a:p>
          <a:p>
            <a:pPr lvl="1"/>
            <a:r>
              <a:rPr lang="en-US" smtClean="0"/>
              <a:t>You can still store temporary data on it, but it will disappear when you terminate the instance</a:t>
            </a:r>
          </a:p>
          <a:p>
            <a:pPr lvl="1"/>
            <a:r>
              <a:rPr lang="en-US" smtClean="0"/>
              <a:t>You can still create and mount EBS volumes explicitly</a:t>
            </a:r>
          </a:p>
          <a:p>
            <a:pPr lvl="1">
              <a:buNone/>
            </a:pPr>
            <a:endParaRPr lang="en-US" smtClean="0"/>
          </a:p>
          <a:p>
            <a:pPr lvl="2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 bwMode="auto">
          <a:xfrm>
            <a:off x="4602822" y="544530"/>
            <a:ext cx="401719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071592" y="647272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Time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 bwMode="auto">
          <a:xfrm>
            <a:off x="5126805" y="462337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471007" y="481173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6880261" y="489735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7772400" y="488022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Snapshots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784297"/>
            <a:ext cx="7865724" cy="3760341"/>
          </a:xfrm>
        </p:spPr>
        <p:txBody>
          <a:bodyPr/>
          <a:lstStyle/>
          <a:p>
            <a:r>
              <a:rPr lang="en-US" dirty="0" smtClean="0"/>
              <a:t>You can create a </a:t>
            </a:r>
            <a:r>
              <a:rPr lang="en-US" dirty="0" smtClean="0">
                <a:solidFill>
                  <a:srgbClr val="FF9900"/>
                </a:solidFill>
              </a:rPr>
              <a:t>snapshot</a:t>
            </a:r>
            <a:r>
              <a:rPr lang="en-US" dirty="0" smtClean="0"/>
              <a:t> of a volume</a:t>
            </a:r>
          </a:p>
          <a:p>
            <a:pPr lvl="1"/>
            <a:r>
              <a:rPr lang="en-US" dirty="0" smtClean="0"/>
              <a:t>Copy of data in the volume at the time snapshot was made</a:t>
            </a:r>
          </a:p>
          <a:p>
            <a:pPr lvl="1"/>
            <a:r>
              <a:rPr lang="en-US" dirty="0" smtClean="0"/>
              <a:t>Only the first snapshot makes a full copy; subsequent snapshots are incremental</a:t>
            </a:r>
          </a:p>
          <a:p>
            <a:r>
              <a:rPr lang="en-US" dirty="0" smtClean="0"/>
              <a:t>What are snapshots good for?</a:t>
            </a:r>
          </a:p>
          <a:p>
            <a:pPr lvl="1"/>
            <a:r>
              <a:rPr lang="en-US" dirty="0" smtClean="0"/>
              <a:t>Sharing data with others</a:t>
            </a:r>
          </a:p>
          <a:p>
            <a:pPr lvl="2"/>
            <a:r>
              <a:rPr lang="en-US" dirty="0" smtClean="0"/>
              <a:t>Access control list (specific account numbers) or public access</a:t>
            </a:r>
          </a:p>
          <a:p>
            <a:pPr lvl="1"/>
            <a:r>
              <a:rPr lang="en-US" dirty="0" smtClean="0"/>
              <a:t>Instantiate new volumes</a:t>
            </a:r>
          </a:p>
          <a:p>
            <a:pPr lvl="1"/>
            <a:r>
              <a:rPr lang="en-US" dirty="0" smtClean="0"/>
              <a:t>Point-in-time backups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10800000">
            <a:off x="4541179" y="1972636"/>
            <a:ext cx="172605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200" y="142435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" name="Picture 14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61752" y="1707034"/>
            <a:ext cx="491020" cy="405910"/>
          </a:xfrm>
          <a:prstGeom prst="rect">
            <a:avLst/>
          </a:prstGeom>
        </p:spPr>
      </p:pic>
      <p:pic>
        <p:nvPicPr>
          <p:cNvPr id="16" name="Picture 15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18943" y="1736144"/>
            <a:ext cx="491020" cy="405910"/>
          </a:xfrm>
          <a:prstGeom prst="rect">
            <a:avLst/>
          </a:prstGeom>
        </p:spPr>
      </p:pic>
      <p:pic>
        <p:nvPicPr>
          <p:cNvPr id="17" name="Picture 16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88120" y="1715595"/>
            <a:ext cx="491020" cy="405910"/>
          </a:xfrm>
          <a:prstGeom prst="rect">
            <a:avLst/>
          </a:prstGeom>
        </p:spPr>
      </p:pic>
      <p:pic>
        <p:nvPicPr>
          <p:cNvPr id="18" name="Picture 17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39492" y="1715596"/>
            <a:ext cx="491020" cy="405910"/>
          </a:xfrm>
          <a:prstGeom prst="rect">
            <a:avLst/>
          </a:prstGeom>
        </p:spPr>
      </p:pic>
      <p:pic>
        <p:nvPicPr>
          <p:cNvPr id="9" name="Picture 8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850674" y="1550648"/>
            <a:ext cx="806552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2706E-6 L -0.1224 -0.201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4809E-6 L 0.03264 -0.2040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2285E-6 L 0.0809 -0.196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2285E-6 L 0.17205 -0.198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" y="-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pay for...</a:t>
            </a:r>
          </a:p>
          <a:p>
            <a:pPr lvl="1"/>
            <a:r>
              <a:rPr lang="en-US" dirty="0" smtClean="0"/>
              <a:t>Storage space: $0.10 per allocated GB per month</a:t>
            </a:r>
          </a:p>
          <a:p>
            <a:pPr lvl="1"/>
            <a:r>
              <a:rPr lang="en-US" dirty="0" smtClean="0"/>
              <a:t>I/O requests: $0.10 per million I/O requests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Charge is only for actual storage used</a:t>
            </a:r>
          </a:p>
          <a:p>
            <a:pPr lvl="1"/>
            <a:r>
              <a:rPr lang="en-US" dirty="0" smtClean="0"/>
              <a:t>Empty space does not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Elastic Block Store (EBS)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47918" cy="4532312"/>
          </a:xfrm>
        </p:spPr>
        <p:txBody>
          <a:bodyPr/>
          <a:lstStyle/>
          <a:p>
            <a:r>
              <a:rPr lang="en-US" dirty="0" smtClean="0"/>
              <a:t>What EBS is:</a:t>
            </a:r>
          </a:p>
          <a:p>
            <a:pPr lvl="1"/>
            <a:r>
              <a:rPr lang="en-US" dirty="0" smtClean="0"/>
              <a:t>Basically a virtual hard disk; can be attached to EC2 instances</a:t>
            </a:r>
          </a:p>
          <a:p>
            <a:pPr lvl="1"/>
            <a:r>
              <a:rPr lang="en-US" dirty="0" smtClean="0"/>
              <a:t>Persistent - state survives termination of EC2 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use EBS:</a:t>
            </a:r>
          </a:p>
          <a:p>
            <a:pPr lvl="1"/>
            <a:r>
              <a:rPr lang="en-US" dirty="0" smtClean="0"/>
              <a:t>Allocate volume - empty or initialized with a snapshot</a:t>
            </a:r>
          </a:p>
          <a:p>
            <a:pPr lvl="1"/>
            <a:r>
              <a:rPr lang="en-US" dirty="0" smtClean="0"/>
              <a:t>Attach it to EC2 instance and mount it there</a:t>
            </a:r>
          </a:p>
          <a:p>
            <a:pPr lvl="1"/>
            <a:r>
              <a:rPr lang="en-US" dirty="0" smtClean="0"/>
              <a:t>Can create snapshots for data sharing, backup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Provision INGI2145 Virtual </a:t>
            </a:r>
            <a:r>
              <a:rPr lang="en-US" dirty="0" smtClean="0">
                <a:solidFill>
                  <a:srgbClr val="00CC00"/>
                </a:solidFill>
              </a:rPr>
              <a:t>Machines</a:t>
            </a:r>
            <a:endParaRPr lang="en-US" dirty="0" smtClean="0">
              <a:solidFill>
                <a:srgbClr val="33CC33"/>
              </a:solidFill>
            </a:endParaRPr>
          </a:p>
          <a:p>
            <a:r>
              <a:rPr lang="en-US" dirty="0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Elastic Block Storage (EBS)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Other services: Mechanical Turk, </a:t>
            </a:r>
            <a:r>
              <a:rPr lang="en-US" dirty="0" err="1" smtClean="0">
                <a:solidFill>
                  <a:srgbClr val="FF9900"/>
                </a:solidFill>
              </a:rPr>
              <a:t>CloudFront</a:t>
            </a:r>
            <a:r>
              <a:rPr lang="en-US" dirty="0" smtClean="0">
                <a:solidFill>
                  <a:srgbClr val="FF9900"/>
                </a:solidFill>
              </a:rPr>
              <a:t>, ...</a:t>
            </a:r>
          </a:p>
          <a:p>
            <a:pPr lvl="1"/>
            <a:r>
              <a:rPr lang="en-US" dirty="0" smtClean="0"/>
              <a:t>Next time: S3 and </a:t>
            </a:r>
            <a:r>
              <a:rPr lang="en-US" dirty="0" err="1" smtClean="0"/>
              <a:t>SimpleDB</a:t>
            </a:r>
            <a:endParaRPr lang="en-US" dirty="0" smtClean="0"/>
          </a:p>
          <a:p>
            <a:r>
              <a:rPr lang="en-US" dirty="0" smtClean="0"/>
              <a:t>Hands on session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421823" y="378238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Import/Export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50760"/>
            <a:ext cx="7772400" cy="2342507"/>
          </a:xfrm>
        </p:spPr>
        <p:txBody>
          <a:bodyPr/>
          <a:lstStyle/>
          <a:p>
            <a:r>
              <a:rPr lang="en-US" smtClean="0"/>
              <a:t>Import/export large amounts of data to/from S3 buckets via physical storage device</a:t>
            </a:r>
          </a:p>
          <a:p>
            <a:pPr lvl="1"/>
            <a:r>
              <a:rPr lang="en-US" smtClean="0"/>
              <a:t>Mail an actual hard disk to Amazon (power adapter, cables!)</a:t>
            </a:r>
          </a:p>
          <a:p>
            <a:pPr lvl="1"/>
            <a:r>
              <a:rPr lang="en-US" smtClean="0"/>
              <a:t>Signature file for authentication</a:t>
            </a:r>
          </a:p>
          <a:p>
            <a:pPr lvl="1"/>
            <a:r>
              <a:rPr lang="en-US" smtClean="0"/>
              <a:t>Discussion: Is this the Right Way to be shipping data, or should we rather be using a network?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4355" y="1594099"/>
            <a:ext cx="2276475" cy="2228850"/>
          </a:xfrm>
          <a:prstGeom prst="rect">
            <a:avLst/>
          </a:prstGeom>
        </p:spPr>
      </p:pic>
      <p:pic>
        <p:nvPicPr>
          <p:cNvPr id="8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754" y="2484747"/>
            <a:ext cx="534987" cy="534987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2424701" y="1853290"/>
            <a:ext cx="3369924" cy="686014"/>
            <a:chOff x="2424701" y="1822468"/>
            <a:chExt cx="3369924" cy="686014"/>
          </a:xfrm>
        </p:grpSpPr>
        <p:pic>
          <p:nvPicPr>
            <p:cNvPr id="1026" name="Picture 2" descr="C:\Users\Andreas Haeberlen\AppData\Local\Microsoft\Windows\Temporary Internet Files\Content.IE5\40YUB0NL\MC900127675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6362" y="1822468"/>
              <a:ext cx="1147698" cy="622782"/>
            </a:xfrm>
            <a:prstGeom prst="rect">
              <a:avLst/>
            </a:prstGeom>
            <a:noFill/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424701" y="2506894"/>
              <a:ext cx="336992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4" name="Picture 3" descr="C:\Users\ahae\AppData\Local\Microsoft\Windows\Temporary Internet Files\Content.IE5\YQI4I7RD\MCj0433880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5557" y="1864437"/>
              <a:ext cx="561861" cy="56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2434975" y="2876764"/>
            <a:ext cx="3349376" cy="686657"/>
            <a:chOff x="2434975" y="2845942"/>
            <a:chExt cx="3349376" cy="68665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10800000">
              <a:off x="2434975" y="2845942"/>
              <a:ext cx="334937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0" name="Picture 2" descr="C:\Users\Andreas Haeberlen\AppData\Local\Microsoft\Windows\Temporary Internet Files\Content.IE5\40YUB0NL\MC900127675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066555" y="2909817"/>
              <a:ext cx="1147698" cy="622782"/>
            </a:xfrm>
            <a:prstGeom prst="rect">
              <a:avLst/>
            </a:prstGeom>
            <a:noFill/>
          </p:spPr>
        </p:pic>
        <p:pic>
          <p:nvPicPr>
            <p:cNvPr id="21" name="Picture 3" descr="C:\Users\ahae\AppData\Local\Microsoft\Windows\Temporary Internet Files\Content.IE5\YQI4I7RD\MCj0433880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2357" y="2920963"/>
              <a:ext cx="561861" cy="56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38264" y="3030877"/>
              <a:ext cx="326090" cy="326090"/>
            </a:xfrm>
            <a:prstGeom prst="rect">
              <a:avLst/>
            </a:prstGeom>
            <a:noFill/>
          </p:spPr>
        </p:pic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972174" y="185506"/>
          <a:ext cx="2924175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847"/>
                <a:gridCol w="1255328"/>
              </a:tblGrid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Method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Internet (20Mbps)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 days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FedEx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 day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83246" y="1112606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Time to transfer 10TB [AF10]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372"/>
            <a:ext cx="9144000" cy="782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Mechanical Turk (MTurk)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003100"/>
            <a:ext cx="7772400" cy="246555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 crowdsourcing marketplace</a:t>
            </a:r>
          </a:p>
          <a:p>
            <a:pPr lvl="1"/>
            <a:r>
              <a:rPr lang="en-US" dirty="0" smtClean="0"/>
              <a:t>Requesters post small jobs (HIT - Human Intelligence Task), offer small rewards ($0.01-$0.10)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09227" y="2914438"/>
            <a:ext cx="1065926" cy="238143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CloudFront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47262"/>
            <a:ext cx="7772400" cy="1126090"/>
          </a:xfrm>
        </p:spPr>
        <p:txBody>
          <a:bodyPr/>
          <a:lstStyle/>
          <a:p>
            <a:r>
              <a:rPr lang="en-US" smtClean="0"/>
              <a:t>Content distribution network</a:t>
            </a:r>
          </a:p>
          <a:p>
            <a:pPr lvl="1"/>
            <a:r>
              <a:rPr lang="en-US" smtClean="0"/>
              <a:t>Caches S3 content at edge locations for low-latency delivery</a:t>
            </a:r>
          </a:p>
          <a:p>
            <a:pPr lvl="1"/>
            <a:r>
              <a:rPr lang="en-US" smtClean="0"/>
              <a:t>Some similarities to other CDNs like Akamai, Limelight, ...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worl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2705" y="1389251"/>
            <a:ext cx="7604481" cy="38831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957168" y="2369568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696157" y="255204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313879" y="2429625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3040323" y="262942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3247053" y="232337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2296554" y="2325682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420130" y="2144360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2897112" y="2534722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4798110" y="205196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4554422" y="2012699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4878954" y="212588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701096" y="205543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967048" y="2755313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7381665" y="2428470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0183" y="2055332"/>
            <a:ext cx="473786" cy="473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6" idx="2"/>
          </p:cNvCxnSpPr>
          <p:nvPr/>
        </p:nvCxnSpPr>
        <p:spPr bwMode="auto">
          <a:xfrm flipV="1">
            <a:off x="3414171" y="2051668"/>
            <a:ext cx="1140251" cy="2250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endCxn id="17" idx="2"/>
          </p:cNvCxnSpPr>
          <p:nvPr/>
        </p:nvCxnSpPr>
        <p:spPr bwMode="auto">
          <a:xfrm flipV="1">
            <a:off x="3403630" y="2164850"/>
            <a:ext cx="1475324" cy="12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endCxn id="19" idx="1"/>
          </p:cNvCxnSpPr>
          <p:nvPr/>
        </p:nvCxnSpPr>
        <p:spPr bwMode="auto">
          <a:xfrm>
            <a:off x="3403630" y="2297792"/>
            <a:ext cx="3574832" cy="468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1" idx="3"/>
            <a:endCxn id="20" idx="3"/>
          </p:cNvCxnSpPr>
          <p:nvPr/>
        </p:nvCxnSpPr>
        <p:spPr bwMode="auto">
          <a:xfrm>
            <a:off x="3563968" y="2292225"/>
            <a:ext cx="3829110" cy="202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1" idx="1"/>
            <a:endCxn id="13" idx="3"/>
          </p:cNvCxnSpPr>
          <p:nvPr/>
        </p:nvCxnSpPr>
        <p:spPr bwMode="auto">
          <a:xfrm rot="10800000">
            <a:off x="2431543" y="2210884"/>
            <a:ext cx="658639" cy="81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1" idx="2"/>
            <a:endCxn id="10" idx="6"/>
          </p:cNvCxnSpPr>
          <p:nvPr/>
        </p:nvCxnSpPr>
        <p:spPr bwMode="auto">
          <a:xfrm rot="5400000">
            <a:off x="3153030" y="2494349"/>
            <a:ext cx="139277" cy="2088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7" idx="6"/>
          </p:cNvCxnSpPr>
          <p:nvPr/>
        </p:nvCxnSpPr>
        <p:spPr bwMode="auto">
          <a:xfrm rot="5400000" flipH="1">
            <a:off x="3120800" y="2322843"/>
            <a:ext cx="120580" cy="2919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1" idx="2"/>
            <a:endCxn id="14" idx="7"/>
          </p:cNvCxnSpPr>
          <p:nvPr/>
        </p:nvCxnSpPr>
        <p:spPr bwMode="auto">
          <a:xfrm rot="5400000">
            <a:off x="3136847" y="2355907"/>
            <a:ext cx="17018" cy="3634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1" idx="2"/>
            <a:endCxn id="12" idx="6"/>
          </p:cNvCxnSpPr>
          <p:nvPr/>
        </p:nvCxnSpPr>
        <p:spPr bwMode="auto">
          <a:xfrm rot="5400000" flipH="1">
            <a:off x="2768551" y="1970592"/>
            <a:ext cx="164466" cy="9525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0"/>
          </p:cNvCxnSpPr>
          <p:nvPr/>
        </p:nvCxnSpPr>
        <p:spPr bwMode="auto">
          <a:xfrm rot="16200000" flipV="1">
            <a:off x="6996571" y="2004406"/>
            <a:ext cx="383679" cy="464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0" idx="6"/>
          </p:cNvCxnSpPr>
          <p:nvPr/>
        </p:nvCxnSpPr>
        <p:spPr bwMode="auto">
          <a:xfrm flipV="1">
            <a:off x="7459602" y="2108041"/>
            <a:ext cx="118545" cy="359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0" idx="6"/>
          </p:cNvCxnSpPr>
          <p:nvPr/>
        </p:nvCxnSpPr>
        <p:spPr bwMode="auto">
          <a:xfrm>
            <a:off x="7459602" y="2467440"/>
            <a:ext cx="55294" cy="178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9" idx="6"/>
          </p:cNvCxnSpPr>
          <p:nvPr/>
        </p:nvCxnSpPr>
        <p:spPr bwMode="auto">
          <a:xfrm flipV="1">
            <a:off x="7044986" y="2550793"/>
            <a:ext cx="79868" cy="2434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9" idx="5"/>
          </p:cNvCxnSpPr>
          <p:nvPr/>
        </p:nvCxnSpPr>
        <p:spPr bwMode="auto">
          <a:xfrm rot="16200000" flipH="1">
            <a:off x="6856317" y="2999091"/>
            <a:ext cx="487959" cy="133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9" idx="4"/>
          </p:cNvCxnSpPr>
          <p:nvPr/>
        </p:nvCxnSpPr>
        <p:spPr bwMode="auto">
          <a:xfrm rot="5400000">
            <a:off x="6563621" y="2498442"/>
            <a:ext cx="107589" cy="7772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9" idx="4"/>
          </p:cNvCxnSpPr>
          <p:nvPr/>
        </p:nvCxnSpPr>
        <p:spPr bwMode="auto">
          <a:xfrm rot="5400000">
            <a:off x="6679578" y="3057149"/>
            <a:ext cx="550338" cy="1025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7" idx="6"/>
          </p:cNvCxnSpPr>
          <p:nvPr/>
        </p:nvCxnSpPr>
        <p:spPr bwMode="auto">
          <a:xfrm flipV="1">
            <a:off x="4956891" y="2055333"/>
            <a:ext cx="165036" cy="1095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8" idx="3"/>
          </p:cNvCxnSpPr>
          <p:nvPr/>
        </p:nvCxnSpPr>
        <p:spPr bwMode="auto">
          <a:xfrm rot="5400000">
            <a:off x="4618466" y="2214294"/>
            <a:ext cx="186383" cy="17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</p:cNvCxnSpPr>
          <p:nvPr/>
        </p:nvCxnSpPr>
        <p:spPr bwMode="auto">
          <a:xfrm rot="16200000" flipH="1">
            <a:off x="5007362" y="2130520"/>
            <a:ext cx="105390" cy="229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8" idx="5"/>
          </p:cNvCxnSpPr>
          <p:nvPr/>
        </p:nvCxnSpPr>
        <p:spPr bwMode="auto">
          <a:xfrm rot="5400000">
            <a:off x="2568876" y="2567822"/>
            <a:ext cx="143057" cy="2445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9" idx="5"/>
          </p:cNvCxnSpPr>
          <p:nvPr/>
        </p:nvCxnSpPr>
        <p:spPr bwMode="auto">
          <a:xfrm rot="16200000" flipH="1">
            <a:off x="2469380" y="2407172"/>
            <a:ext cx="54645" cy="2325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10" idx="4"/>
          </p:cNvCxnSpPr>
          <p:nvPr/>
        </p:nvCxnSpPr>
        <p:spPr bwMode="auto">
          <a:xfrm rot="16200000" flipH="1">
            <a:off x="2998222" y="2788432"/>
            <a:ext cx="475936" cy="313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7" idx="4"/>
          </p:cNvCxnSpPr>
          <p:nvPr/>
        </p:nvCxnSpPr>
        <p:spPr bwMode="auto">
          <a:xfrm rot="16200000" flipH="1">
            <a:off x="4646144" y="2475597"/>
            <a:ext cx="758105" cy="2145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Provision INGI2145 Virtual </a:t>
            </a:r>
            <a:r>
              <a:rPr lang="en-US" dirty="0" smtClean="0">
                <a:solidFill>
                  <a:srgbClr val="00CC00"/>
                </a:solidFill>
              </a:rPr>
              <a:t>Machines</a:t>
            </a:r>
            <a:endParaRPr lang="en-US" dirty="0" smtClean="0">
              <a:solidFill>
                <a:srgbClr val="33CC33"/>
              </a:solidFill>
            </a:endParaRPr>
          </a:p>
          <a:p>
            <a:r>
              <a:rPr lang="en-US" dirty="0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dirty="0" smtClean="0">
                <a:solidFill>
                  <a:srgbClr val="33CC33"/>
                </a:solidFill>
              </a:rPr>
              <a:t>Elastic Block Storage (EBS)</a:t>
            </a:r>
          </a:p>
          <a:p>
            <a:pPr lvl="1"/>
            <a:r>
              <a:rPr lang="en-US" dirty="0" smtClean="0">
                <a:solidFill>
                  <a:srgbClr val="00CC00"/>
                </a:solidFill>
              </a:rPr>
              <a:t>Other services: Mechanical Turk, </a:t>
            </a:r>
            <a:r>
              <a:rPr lang="en-US" dirty="0" err="1" smtClean="0">
                <a:solidFill>
                  <a:srgbClr val="00CC00"/>
                </a:solidFill>
              </a:rPr>
              <a:t>CloudFront</a:t>
            </a:r>
            <a:r>
              <a:rPr lang="en-US" dirty="0" smtClean="0">
                <a:solidFill>
                  <a:srgbClr val="00CC00"/>
                </a:solidFill>
              </a:rPr>
              <a:t>, ...</a:t>
            </a:r>
          </a:p>
          <a:p>
            <a:pPr lvl="1"/>
            <a:r>
              <a:rPr lang="en-US" dirty="0" smtClean="0"/>
              <a:t>Next time: S3 and </a:t>
            </a:r>
            <a:r>
              <a:rPr lang="en-US" dirty="0" err="1" smtClean="0"/>
              <a:t>SimpleDB</a:t>
            </a:r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Hands on session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371461" y="4610216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37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Provision INGI2145 Virtual </a:t>
            </a:r>
            <a:r>
              <a:rPr lang="en-US" dirty="0" smtClean="0">
                <a:solidFill>
                  <a:srgbClr val="00CC00"/>
                </a:solidFill>
              </a:rPr>
              <a:t>Machines</a:t>
            </a:r>
          </a:p>
          <a:p>
            <a:r>
              <a:rPr lang="en-US" dirty="0" smtClean="0">
                <a:solidFill>
                  <a:srgbClr val="33CC33"/>
                </a:solidFill>
              </a:rPr>
              <a:t>Introduction to Amazon Web Services (AWS)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Elastic Compute Cloud (EC2)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1"/>
            <a:r>
              <a:rPr lang="en-US" dirty="0" smtClean="0"/>
              <a:t>Other services: Mechanical Turk, </a:t>
            </a:r>
            <a:r>
              <a:rPr lang="en-US" dirty="0" err="1" smtClean="0"/>
              <a:t>CloudFront</a:t>
            </a:r>
            <a:r>
              <a:rPr lang="en-US" dirty="0" smtClean="0"/>
              <a:t>, ...</a:t>
            </a:r>
          </a:p>
          <a:p>
            <a:pPr lvl="1"/>
            <a:r>
              <a:rPr lang="en-US" dirty="0" smtClean="0"/>
              <a:t>Next time: S3 and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Hands 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225223" y="264000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42385" cy="4532312"/>
          </a:xfrm>
        </p:spPr>
        <p:txBody>
          <a:bodyPr/>
          <a:lstStyle/>
          <a:p>
            <a:r>
              <a:rPr lang="en-US" dirty="0" smtClean="0"/>
              <a:t>Provisioning the VM</a:t>
            </a:r>
          </a:p>
          <a:p>
            <a:r>
              <a:rPr lang="en-US" dirty="0" smtClean="0"/>
              <a:t>Logging into AWS Management Console</a:t>
            </a:r>
          </a:p>
          <a:p>
            <a:r>
              <a:rPr lang="en-US" dirty="0" smtClean="0"/>
              <a:t>Launching an instance</a:t>
            </a:r>
          </a:p>
          <a:p>
            <a:r>
              <a:rPr lang="en-US" dirty="0" smtClean="0"/>
              <a:t>Contacting the instance via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Creating an EBS volume</a:t>
            </a:r>
          </a:p>
          <a:p>
            <a:r>
              <a:rPr lang="en-US" dirty="0" smtClean="0"/>
              <a:t>Attaching &amp; mounting the volume on the instance via the CLI</a:t>
            </a:r>
          </a:p>
          <a:p>
            <a:r>
              <a:rPr lang="en-US" dirty="0" smtClean="0"/>
              <a:t>Terminating an instance</a:t>
            </a:r>
          </a:p>
          <a:p>
            <a:r>
              <a:rPr lang="en-US" dirty="0" smtClean="0"/>
              <a:t>Details are on your handouts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INGI2145 mandatory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live in a single namespace</a:t>
            </a:r>
          </a:p>
          <a:p>
            <a:r>
              <a:rPr lang="en-US" dirty="0" smtClean="0"/>
              <a:t>We need a convention that everyone must follow to share the AWS resources</a:t>
            </a:r>
          </a:p>
          <a:p>
            <a:r>
              <a:rPr lang="en-US" dirty="0" smtClean="0"/>
              <a:t>1. Your login on AWS is:</a:t>
            </a:r>
            <a:endParaRPr lang="en-US" dirty="0"/>
          </a:p>
          <a:p>
            <a:pPr lvl="1"/>
            <a:r>
              <a:rPr lang="en-US" dirty="0"/>
              <a:t>ingi2145-&lt;username&gt;</a:t>
            </a:r>
          </a:p>
          <a:p>
            <a:r>
              <a:rPr lang="en-US" dirty="0" smtClean="0"/>
              <a:t>2. Tag each virtual machine with a tag</a:t>
            </a:r>
          </a:p>
          <a:p>
            <a:pPr lvl="1"/>
            <a:r>
              <a:rPr lang="en-US" dirty="0" smtClean="0"/>
              <a:t>key=user</a:t>
            </a:r>
          </a:p>
          <a:p>
            <a:pPr lvl="1"/>
            <a:r>
              <a:rPr lang="en-US" dirty="0" smtClean="0"/>
              <a:t>value=&lt;username&gt;</a:t>
            </a:r>
          </a:p>
          <a:p>
            <a:r>
              <a:rPr lang="en-US" dirty="0" smtClean="0"/>
              <a:t>3. Name your key-pair name as your login</a:t>
            </a:r>
          </a:p>
          <a:p>
            <a:pPr lvl="1"/>
            <a:r>
              <a:rPr lang="en-US" dirty="0" smtClean="0"/>
              <a:t>ingi2145-&lt;username&gt;</a:t>
            </a:r>
          </a:p>
          <a:p>
            <a:pPr lvl="1"/>
            <a:r>
              <a:rPr lang="en-US" dirty="0" smtClean="0"/>
              <a:t>NOTE: you need one key-pair in each region!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74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INGI2145 mandatory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the following AWS regions</a:t>
            </a:r>
          </a:p>
          <a:p>
            <a:pPr lvl="1"/>
            <a:r>
              <a:rPr lang="en-US" dirty="0" smtClean="0"/>
              <a:t>us-west-2</a:t>
            </a:r>
          </a:p>
          <a:p>
            <a:pPr lvl="1"/>
            <a:r>
              <a:rPr lang="en-US" dirty="0" smtClean="0"/>
              <a:t>us-west-1</a:t>
            </a:r>
          </a:p>
          <a:p>
            <a:pPr lvl="1"/>
            <a:r>
              <a:rPr lang="en-US" dirty="0" smtClean="0"/>
              <a:t>us-east-1</a:t>
            </a:r>
          </a:p>
          <a:p>
            <a:endParaRPr lang="en-US" dirty="0" smtClean="0"/>
          </a:p>
          <a:p>
            <a:r>
              <a:rPr lang="en-US" b="1" dirty="0" smtClean="0"/>
              <a:t>Never terminate a virtual machine that you do not own!</a:t>
            </a:r>
          </a:p>
          <a:p>
            <a:endParaRPr lang="en-US" b="1" dirty="0"/>
          </a:p>
          <a:p>
            <a:r>
              <a:rPr lang="en-US" b="1" dirty="0" smtClean="0"/>
              <a:t>Always terminate instances that you don’t need!</a:t>
            </a:r>
          </a:p>
          <a:p>
            <a:pPr lvl="1"/>
            <a:r>
              <a:rPr lang="en-US" dirty="0" smtClean="0"/>
              <a:t>Remember each of you has about $100 of credit!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Amazon AWS and not            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87156"/>
            <a:ext cx="7772400" cy="4803112"/>
          </a:xfrm>
        </p:spPr>
        <p:txBody>
          <a:bodyPr/>
          <a:lstStyle/>
          <a:p>
            <a:r>
              <a:rPr lang="en-US" dirty="0" smtClean="0"/>
              <a:t>Amazon is only one of several cloud providers</a:t>
            </a:r>
          </a:p>
          <a:p>
            <a:pPr lvl="1"/>
            <a:r>
              <a:rPr lang="en-US" dirty="0" smtClean="0"/>
              <a:t>Others include Microsoft Azure, Google App Engine, ...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there is no common standard (yet)</a:t>
            </a:r>
          </a:p>
          <a:p>
            <a:pPr lvl="1"/>
            <a:r>
              <a:rPr lang="en-US" dirty="0" smtClean="0"/>
              <a:t>App Engine is </a:t>
            </a:r>
            <a:r>
              <a:rPr lang="en-US" dirty="0" err="1" smtClean="0"/>
              <a:t>PaaS</a:t>
            </a:r>
            <a:r>
              <a:rPr lang="en-US" dirty="0" smtClean="0"/>
              <a:t> and supports Java/JVM or Python</a:t>
            </a:r>
          </a:p>
          <a:p>
            <a:pPr lvl="1"/>
            <a:r>
              <a:rPr lang="en-US" dirty="0" smtClean="0"/>
              <a:t>Azure is </a:t>
            </a:r>
            <a:r>
              <a:rPr lang="en-US" dirty="0" err="1" smtClean="0"/>
              <a:t>PaaS</a:t>
            </a:r>
            <a:r>
              <a:rPr lang="en-US" dirty="0" smtClean="0"/>
              <a:t> and supports .NET/CLR</a:t>
            </a:r>
          </a:p>
          <a:p>
            <a:pPr lvl="1"/>
            <a:r>
              <a:rPr lang="en-US" dirty="0" smtClean="0"/>
              <a:t>AWS is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r>
              <a:rPr lang="en-US" dirty="0" smtClean="0"/>
              <a:t> and supports IA-32 virtual machines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 we had to pick one specific provider</a:t>
            </a:r>
          </a:p>
          <a:p>
            <a:pPr lvl="1"/>
            <a:r>
              <a:rPr lang="en-US" dirty="0" smtClean="0"/>
              <a:t>Amazon AWS is going to be used for the rest of this class</a:t>
            </a:r>
          </a:p>
          <a:p>
            <a:pPr lvl="1"/>
            <a:r>
              <a:rPr lang="en-US" dirty="0" smtClean="0"/>
              <a:t>Full disclosure: Amazon's only involvement is providing free EC2 access for this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82154" y="803868"/>
            <a:ext cx="1597688" cy="381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31165" y="110532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Insert your favorite</a:t>
            </a:r>
            <a:br>
              <a:rPr lang="en-US" sz="1200" smtClean="0"/>
            </a:br>
            <a:r>
              <a:rPr lang="en-US" sz="1200" smtClean="0"/>
              <a:t>cloud here</a:t>
            </a:r>
            <a:endParaRPr lang="en-US" sz="120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 bwMode="auto">
          <a:xfrm rot="16200000" flipH="1">
            <a:off x="7363618" y="686487"/>
            <a:ext cx="231671" cy="30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Amazon AWS?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22400"/>
            <a:ext cx="7772400" cy="4918110"/>
          </a:xfrm>
        </p:spPr>
        <p:txBody>
          <a:bodyPr/>
          <a:lstStyle/>
          <a:p>
            <a:r>
              <a:rPr lang="en-US" dirty="0" smtClean="0"/>
              <a:t>Amazon Web Services (AWS) provides a number of different services, including:</a:t>
            </a:r>
          </a:p>
          <a:p>
            <a:pPr lvl="1"/>
            <a:r>
              <a:rPr lang="en-US" dirty="0" smtClean="0"/>
              <a:t>Amazon Elastic Compute Cloud (EC2)</a:t>
            </a:r>
            <a:br>
              <a:rPr lang="en-US" dirty="0" smtClean="0"/>
            </a:br>
            <a:r>
              <a:rPr lang="en-US" dirty="0" smtClean="0"/>
              <a:t>Virtual machines for running custom software</a:t>
            </a:r>
          </a:p>
          <a:p>
            <a:pPr lvl="1"/>
            <a:r>
              <a:rPr lang="en-US" dirty="0" smtClean="0"/>
              <a:t>Amazon Simple Storage Service (S3)</a:t>
            </a:r>
            <a:br>
              <a:rPr lang="en-US" dirty="0" smtClean="0"/>
            </a:br>
            <a:r>
              <a:rPr lang="en-US" dirty="0" smtClean="0"/>
              <a:t>Simple key-value store, accessible as a web service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distributed database</a:t>
            </a:r>
          </a:p>
          <a:p>
            <a:pPr lvl="1"/>
            <a:r>
              <a:rPr lang="en-US" dirty="0" smtClean="0"/>
              <a:t>Amazon Elastic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</a:t>
            </a:r>
            <a:r>
              <a:rPr lang="en-US" dirty="0" err="1" smtClean="0"/>
              <a:t>MapReduce</a:t>
            </a:r>
            <a:r>
              <a:rPr lang="en-US" dirty="0" smtClean="0"/>
              <a:t> computation</a:t>
            </a:r>
          </a:p>
          <a:p>
            <a:pPr lvl="1"/>
            <a:r>
              <a:rPr lang="en-US" dirty="0" smtClean="0"/>
              <a:t>Amazon Mechanical Turk (</a:t>
            </a:r>
            <a:r>
              <a:rPr lang="en-US" dirty="0" err="1" smtClean="0"/>
              <a:t>MTurk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 'marketplace for work'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delivery network</a:t>
            </a:r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7636747" y="2662813"/>
            <a:ext cx="203386" cy="2324054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9073" y="3678350"/>
            <a:ext cx="208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Used for the projects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AWS management console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08231"/>
            <a:ext cx="7772400" cy="976155"/>
          </a:xfrm>
        </p:spPr>
        <p:txBody>
          <a:bodyPr/>
          <a:lstStyle/>
          <a:p>
            <a:r>
              <a:rPr lang="en-US" dirty="0" smtClean="0"/>
              <a:t>Used to control many AWS services:</a:t>
            </a:r>
          </a:p>
          <a:p>
            <a:pPr lvl="1"/>
            <a:r>
              <a:rPr lang="en-US" dirty="0" smtClean="0"/>
              <a:t>For example, start/stop EC2 instances, create S3 buckets...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14" y="1321315"/>
            <a:ext cx="6529537" cy="404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Amazon EC2?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627" y="5014127"/>
            <a:ext cx="8109020" cy="1416817"/>
          </a:xfrm>
        </p:spPr>
        <p:txBody>
          <a:bodyPr/>
          <a:lstStyle/>
          <a:p>
            <a:r>
              <a:rPr lang="en-US" dirty="0" smtClean="0"/>
              <a:t>Infrastructure-as-a-Service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rent various types of virtual machines by the hour</a:t>
            </a:r>
          </a:p>
          <a:p>
            <a:pPr lvl="1"/>
            <a:r>
              <a:rPr lang="en-US" dirty="0" smtClean="0"/>
              <a:t>In your VMs, you can run your own (Linux/Windows) programs</a:t>
            </a:r>
          </a:p>
          <a:p>
            <a:pPr lvl="2"/>
            <a:r>
              <a:rPr lang="en-US" dirty="0" smtClean="0"/>
              <a:t>Examples: Web server, search engine, movie renderer, ...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857434" y="1103507"/>
            <a:ext cx="23576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aws.amazon.com</a:t>
            </a:r>
            <a:r>
              <a:rPr lang="en-US" sz="800" dirty="0" smtClean="0"/>
              <a:t>/ec2/#pricing (09/2014)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4" y="1404261"/>
            <a:ext cx="7890344" cy="3562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335" y="1964268"/>
            <a:ext cx="4945622" cy="1858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/>
              <a:t>https://ec2.amazonaws.com/?Action=</a:t>
            </a:r>
            <a:r>
              <a:rPr lang="en-US" sz="1400" dirty="0" smtClean="0"/>
              <a:t>DescribeKeyPairs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/>
              <a:t>KeyName.1=my-key-</a:t>
            </a:r>
            <a:r>
              <a:rPr lang="en-US" sz="1400" dirty="0" smtClean="0"/>
              <a:t>pair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/>
              <a:t>X-</a:t>
            </a:r>
            <a:r>
              <a:rPr lang="en-US" sz="1400" dirty="0" err="1"/>
              <a:t>Amz</a:t>
            </a:r>
            <a:r>
              <a:rPr lang="en-US" sz="1400" dirty="0"/>
              <a:t>-Algorithm=AWS4-HMAC-</a:t>
            </a:r>
            <a:r>
              <a:rPr lang="en-US" sz="1400" dirty="0" smtClean="0"/>
              <a:t>SHA256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/>
              <a:t>X-</a:t>
            </a:r>
            <a:r>
              <a:rPr lang="en-US" sz="1400" dirty="0" err="1"/>
              <a:t>Amz</a:t>
            </a:r>
            <a:r>
              <a:rPr lang="en-US" sz="1400" dirty="0"/>
              <a:t>-Credential=</a:t>
            </a:r>
            <a:r>
              <a:rPr lang="en-US" sz="1400" dirty="0" smtClean="0"/>
              <a:t>AKIAIOSFODNN7EXAM …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/>
              <a:t>X-</a:t>
            </a:r>
            <a:r>
              <a:rPr lang="en-US" sz="1400" dirty="0" err="1"/>
              <a:t>Amz</a:t>
            </a:r>
            <a:r>
              <a:rPr lang="en-US" sz="1400" dirty="0"/>
              <a:t>-Date=</a:t>
            </a:r>
            <a:r>
              <a:rPr lang="en-US" sz="1400" dirty="0" smtClean="0"/>
              <a:t>20130813T150206Z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/>
              <a:t>X-</a:t>
            </a:r>
            <a:r>
              <a:rPr lang="en-US" sz="1400" dirty="0" err="1"/>
              <a:t>Amz</a:t>
            </a:r>
            <a:r>
              <a:rPr lang="en-US" sz="1400" dirty="0"/>
              <a:t>-</a:t>
            </a:r>
            <a:r>
              <a:rPr lang="en-US" sz="1400" dirty="0" err="1"/>
              <a:t>SignedHeaders</a:t>
            </a:r>
            <a:r>
              <a:rPr lang="en-US" sz="1400" dirty="0"/>
              <a:t>=content-type%3host%3x-amz-</a:t>
            </a:r>
            <a:r>
              <a:rPr lang="en-US" sz="1400" dirty="0" smtClean="0"/>
              <a:t>date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/>
              <a:t>X-</a:t>
            </a:r>
            <a:r>
              <a:rPr lang="en-US" sz="1400" dirty="0" err="1"/>
              <a:t>Amz</a:t>
            </a:r>
            <a:r>
              <a:rPr lang="en-US" sz="1400" dirty="0"/>
              <a:t>-Signature=</a:t>
            </a:r>
            <a:r>
              <a:rPr lang="en-US" sz="1400" dirty="0" smtClean="0"/>
              <a:t>ced6826de92d2bdeed8f8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448" y="3957792"/>
            <a:ext cx="8289147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&lt;</a:t>
            </a:r>
            <a:r>
              <a:rPr lang="en-US" sz="1400" dirty="0" err="1" smtClean="0"/>
              <a:t>DescribeKeyPairsResponse</a:t>
            </a:r>
            <a:r>
              <a:rPr lang="en-US" sz="1400" dirty="0" smtClean="0"/>
              <a:t> </a:t>
            </a:r>
            <a:r>
              <a:rPr lang="en-US" sz="1400" dirty="0" err="1" smtClean="0"/>
              <a:t>xmlns</a:t>
            </a:r>
            <a:r>
              <a:rPr lang="en-US" sz="1400" dirty="0" smtClean="0"/>
              <a:t>="http</a:t>
            </a:r>
            <a:r>
              <a:rPr lang="en-US" sz="1400" dirty="0"/>
              <a:t>://ec2.amazonaws.com/doc/2014-06-15</a:t>
            </a:r>
            <a:r>
              <a:rPr lang="en-US" sz="1400" dirty="0" smtClean="0"/>
              <a:t>/"&gt;</a:t>
            </a:r>
            <a:br>
              <a:rPr lang="en-US" sz="1400" dirty="0" smtClean="0"/>
            </a:br>
            <a:r>
              <a:rPr lang="en-US" sz="1400" dirty="0" smtClean="0"/>
              <a:t>&lt;</a:t>
            </a:r>
            <a:r>
              <a:rPr lang="en-US" sz="1400" dirty="0" err="1"/>
              <a:t>requestId</a:t>
            </a:r>
            <a:r>
              <a:rPr lang="en-US" sz="1400" dirty="0"/>
              <a:t>&gt;59dbff89-35bd-4eac-99ed-be587EXAMPLE&lt;/</a:t>
            </a:r>
            <a:r>
              <a:rPr lang="en-US" sz="1400" dirty="0" err="1"/>
              <a:t>requestId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&lt;</a:t>
            </a:r>
            <a:r>
              <a:rPr lang="en-US" sz="1400" dirty="0" err="1"/>
              <a:t>keySet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&lt;</a:t>
            </a:r>
            <a:r>
              <a:rPr lang="en-US" sz="1400" dirty="0"/>
              <a:t>item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&lt;</a:t>
            </a:r>
            <a:r>
              <a:rPr lang="en-US" sz="1400" dirty="0" err="1"/>
              <a:t>keyName</a:t>
            </a:r>
            <a:r>
              <a:rPr lang="en-US" sz="1400" dirty="0"/>
              <a:t>&gt;my-key-pair&lt;/</a:t>
            </a:r>
            <a:r>
              <a:rPr lang="en-US" sz="1400" dirty="0" err="1"/>
              <a:t>keyName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&lt;</a:t>
            </a:r>
            <a:r>
              <a:rPr lang="en-US" sz="1400" dirty="0" err="1"/>
              <a:t>keyFingerprint</a:t>
            </a:r>
            <a:r>
              <a:rPr lang="en-US" sz="1400" dirty="0"/>
              <a:t>&gt;1f:51:ae:28:bf:89:e9:d8:1f:25:5d:37:2d:7d:b8:ca:9f:f5:f1:6f&lt;/</a:t>
            </a:r>
            <a:r>
              <a:rPr lang="en-US" sz="1400" dirty="0" err="1"/>
              <a:t>keyFingerprint</a:t>
            </a:r>
            <a:r>
              <a:rPr lang="en-US" sz="1400" dirty="0"/>
              <a:t>&gt; </a:t>
            </a:r>
            <a:r>
              <a:rPr lang="en-US" sz="1400" dirty="0" smtClean="0"/>
              <a:t>   </a:t>
            </a:r>
            <a:br>
              <a:rPr lang="en-US" sz="1400" dirty="0" smtClean="0"/>
            </a:br>
            <a:r>
              <a:rPr lang="en-US" sz="1400" dirty="0" smtClean="0"/>
              <a:t>    &lt;</a:t>
            </a:r>
            <a:r>
              <a:rPr lang="en-US" sz="1400" dirty="0"/>
              <a:t>/item</a:t>
            </a:r>
            <a:r>
              <a:rPr lang="en-US" sz="1400" dirty="0" smtClean="0"/>
              <a:t>&gt;</a:t>
            </a:r>
          </a:p>
          <a:p>
            <a:pPr algn="l"/>
            <a:r>
              <a:rPr lang="en-US" sz="1400" dirty="0" smtClean="0"/>
              <a:t>&lt;</a:t>
            </a:r>
            <a:r>
              <a:rPr lang="en-US" sz="1400" dirty="0"/>
              <a:t>/</a:t>
            </a:r>
            <a:r>
              <a:rPr lang="en-US" sz="1400" dirty="0" err="1"/>
              <a:t>keySet</a:t>
            </a:r>
            <a:r>
              <a:rPr lang="en-US" sz="1400" dirty="0" smtClean="0"/>
              <a:t>&gt;</a:t>
            </a:r>
          </a:p>
          <a:p>
            <a:pPr algn="l"/>
            <a:r>
              <a:rPr lang="en-US" sz="1400" dirty="0" smtClean="0"/>
              <a:t>&lt;</a:t>
            </a:r>
            <a:r>
              <a:rPr lang="en-US" sz="1400" dirty="0"/>
              <a:t>/</a:t>
            </a:r>
            <a:r>
              <a:rPr lang="en-US" sz="1400" dirty="0" err="1"/>
              <a:t>DescribeKeyPairsResponse</a:t>
            </a:r>
            <a:r>
              <a:rPr lang="en-US" sz="1400" dirty="0"/>
              <a:t>&gt;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27080" y="2542048"/>
            <a:ext cx="199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Sample request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0958" y="5728652"/>
            <a:ext cx="21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Sample response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0179" y="6426200"/>
            <a:ext cx="3942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http://awsdocs.s3.amazonaws.com/SDB/latest/sdb-dg.pdf</a:t>
            </a:r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4729927" y="939800"/>
            <a:ext cx="817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Invoked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method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24867" y="2018560"/>
            <a:ext cx="1376914" cy="23357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 bwMode="auto">
          <a:xfrm rot="5400000">
            <a:off x="4769728" y="1620893"/>
            <a:ext cx="526647" cy="2109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0" y="2159257"/>
            <a:ext cx="10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Parameters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 bwMode="auto">
          <a:xfrm>
            <a:off x="1099945" y="2036671"/>
            <a:ext cx="110788" cy="412818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2950095"/>
            <a:ext cx="1060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Credentials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 bwMode="auto">
          <a:xfrm>
            <a:off x="1075418" y="2518447"/>
            <a:ext cx="169333" cy="1236133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625595" y="4150522"/>
            <a:ext cx="3477241" cy="32886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52724" y="5719010"/>
            <a:ext cx="939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Response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elements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98887" y="4597404"/>
            <a:ext cx="7989332" cy="99332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1"/>
            <a:endCxn id="21" idx="4"/>
          </p:cNvCxnSpPr>
          <p:nvPr/>
        </p:nvCxnSpPr>
        <p:spPr bwMode="auto">
          <a:xfrm flipH="1" flipV="1">
            <a:off x="3364216" y="4479389"/>
            <a:ext cx="1088508" cy="15012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2" idx="1"/>
          </p:cNvCxnSpPr>
          <p:nvPr/>
        </p:nvCxnSpPr>
        <p:spPr bwMode="auto">
          <a:xfrm flipH="1" flipV="1">
            <a:off x="3832797" y="5579390"/>
            <a:ext cx="619927" cy="4012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7" grpId="0" animBg="1"/>
      <p:bldP spid="18" grpId="0"/>
      <p:bldP spid="19" grpId="0" animBg="1"/>
      <p:bldP spid="21" grpId="0" animBg="1"/>
      <p:bldP spid="22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AWS via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access via Command Line Interface</a:t>
            </a:r>
          </a:p>
          <a:p>
            <a:pPr lvl="1"/>
            <a:r>
              <a:rPr lang="en-US" dirty="0">
                <a:hlinkClick r:id="rId2"/>
              </a:rPr>
              <a:t>http://aws.amazon.com/cli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575" y="3175262"/>
            <a:ext cx="9427989" cy="54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1935"/>
      </p:ext>
    </p:extLst>
  </p:cSld>
  <p:clrMapOvr>
    <a:masterClrMapping/>
  </p:clrMapOvr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26810</TotalTime>
  <Words>2213</Words>
  <Application>Microsoft Macintosh PowerPoint</Application>
  <PresentationFormat>On-screen Show (4:3)</PresentationFormat>
  <Paragraphs>365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mcanini-ingi2145</vt:lpstr>
      <vt:lpstr>INGI2145 Cloud Computing Lab 1</vt:lpstr>
      <vt:lpstr>The INGI2145 Virtual Machine</vt:lpstr>
      <vt:lpstr>Plan for today</vt:lpstr>
      <vt:lpstr>Why Amazon AWS and not             ?</vt:lpstr>
      <vt:lpstr>What is Amazon AWS?</vt:lpstr>
      <vt:lpstr>The AWS management console</vt:lpstr>
      <vt:lpstr>What is Amazon EC2?</vt:lpstr>
      <vt:lpstr>Example: REST</vt:lpstr>
      <vt:lpstr>Accessing AWS via CLI</vt:lpstr>
      <vt:lpstr>Oh no - where has my data gone?</vt:lpstr>
      <vt:lpstr>Amazon Machine Images</vt:lpstr>
      <vt:lpstr>Security Groups</vt:lpstr>
      <vt:lpstr>Regions and Availability Zones</vt:lpstr>
      <vt:lpstr>Network pricing</vt:lpstr>
      <vt:lpstr>Instance types</vt:lpstr>
      <vt:lpstr>Service Level Agreement</vt:lpstr>
      <vt:lpstr>Recap: EC2</vt:lpstr>
      <vt:lpstr>Plan for today</vt:lpstr>
      <vt:lpstr>What is Elastic Block Store (EBS)?</vt:lpstr>
      <vt:lpstr>Volumes</vt:lpstr>
      <vt:lpstr>EC2 instances with EBS roots</vt:lpstr>
      <vt:lpstr>Snapshots</vt:lpstr>
      <vt:lpstr>Pricing</vt:lpstr>
      <vt:lpstr>Recap: Elastic Block Store (EBS)</vt:lpstr>
      <vt:lpstr>Plan for today</vt:lpstr>
      <vt:lpstr>AWS Import/Export</vt:lpstr>
      <vt:lpstr>Mechanical Turk (MTurk)</vt:lpstr>
      <vt:lpstr>CloudFront</vt:lpstr>
      <vt:lpstr>Plan for today</vt:lpstr>
      <vt:lpstr>Demo</vt:lpstr>
      <vt:lpstr>INGI2145 mandatory conventions</vt:lpstr>
      <vt:lpstr>INGI2145 mandatory conventions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subject>INGI2145 Cloud Computing</dc:subject>
  <dc:creator>Nicolas Laurent</dc:creator>
  <cp:keywords/>
  <dc:description/>
  <cp:lastModifiedBy>Marco Canini</cp:lastModifiedBy>
  <cp:revision>4027</cp:revision>
  <dcterms:created xsi:type="dcterms:W3CDTF">1999-05-23T11:18:07Z</dcterms:created>
  <dcterms:modified xsi:type="dcterms:W3CDTF">2014-09-25T17:04:09Z</dcterms:modified>
  <cp:category/>
</cp:coreProperties>
</file>