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9" r:id="rId1"/>
  </p:sldMasterIdLst>
  <p:notesMasterIdLst>
    <p:notesMasterId r:id="rId82"/>
  </p:notesMasterIdLst>
  <p:handoutMasterIdLst>
    <p:handoutMasterId r:id="rId83"/>
  </p:handoutMasterIdLst>
  <p:sldIdLst>
    <p:sldId id="672" r:id="rId2"/>
    <p:sldId id="1272" r:id="rId3"/>
    <p:sldId id="1335" r:id="rId4"/>
    <p:sldId id="1237" r:id="rId5"/>
    <p:sldId id="1324" r:id="rId6"/>
    <p:sldId id="1323" r:id="rId7"/>
    <p:sldId id="1325" r:id="rId8"/>
    <p:sldId id="1289" r:id="rId9"/>
    <p:sldId id="1288" r:id="rId10"/>
    <p:sldId id="1326" r:id="rId11"/>
    <p:sldId id="1294" r:id="rId12"/>
    <p:sldId id="1295" r:id="rId13"/>
    <p:sldId id="1296" r:id="rId14"/>
    <p:sldId id="1297" r:id="rId15"/>
    <p:sldId id="1298" r:id="rId16"/>
    <p:sldId id="1299" r:id="rId17"/>
    <p:sldId id="1300" r:id="rId18"/>
    <p:sldId id="1301" r:id="rId19"/>
    <p:sldId id="1302" r:id="rId20"/>
    <p:sldId id="1303" r:id="rId21"/>
    <p:sldId id="1304" r:id="rId22"/>
    <p:sldId id="1305" r:id="rId23"/>
    <p:sldId id="1306" r:id="rId24"/>
    <p:sldId id="1307" r:id="rId25"/>
    <p:sldId id="1308" r:id="rId26"/>
    <p:sldId id="1316" r:id="rId27"/>
    <p:sldId id="1317" r:id="rId28"/>
    <p:sldId id="1318" r:id="rId29"/>
    <p:sldId id="1319" r:id="rId30"/>
    <p:sldId id="1320" r:id="rId31"/>
    <p:sldId id="1321" r:id="rId32"/>
    <p:sldId id="1322" r:id="rId33"/>
    <p:sldId id="1336" r:id="rId34"/>
    <p:sldId id="1337" r:id="rId35"/>
    <p:sldId id="1339" r:id="rId36"/>
    <p:sldId id="1340" r:id="rId37"/>
    <p:sldId id="1341" r:id="rId38"/>
    <p:sldId id="1342" r:id="rId39"/>
    <p:sldId id="1343" r:id="rId40"/>
    <p:sldId id="1344" r:id="rId41"/>
    <p:sldId id="1345" r:id="rId42"/>
    <p:sldId id="1244" r:id="rId43"/>
    <p:sldId id="1231" r:id="rId44"/>
    <p:sldId id="1229" r:id="rId45"/>
    <p:sldId id="1227" r:id="rId46"/>
    <p:sldId id="1262" r:id="rId47"/>
    <p:sldId id="1228" r:id="rId48"/>
    <p:sldId id="1251" r:id="rId49"/>
    <p:sldId id="1252" r:id="rId50"/>
    <p:sldId id="1247" r:id="rId51"/>
    <p:sldId id="1248" r:id="rId52"/>
    <p:sldId id="1250" r:id="rId53"/>
    <p:sldId id="1260" r:id="rId54"/>
    <p:sldId id="1259" r:id="rId55"/>
    <p:sldId id="1255" r:id="rId56"/>
    <p:sldId id="1167" r:id="rId57"/>
    <p:sldId id="1168" r:id="rId58"/>
    <p:sldId id="1270" r:id="rId59"/>
    <p:sldId id="1327" r:id="rId60"/>
    <p:sldId id="1347" r:id="rId61"/>
    <p:sldId id="1274" r:id="rId62"/>
    <p:sldId id="1275" r:id="rId63"/>
    <p:sldId id="1329" r:id="rId64"/>
    <p:sldId id="1256" r:id="rId65"/>
    <p:sldId id="1254" r:id="rId66"/>
    <p:sldId id="1346" r:id="rId67"/>
    <p:sldId id="1226" r:id="rId68"/>
    <p:sldId id="1136" r:id="rId69"/>
    <p:sldId id="1328" r:id="rId70"/>
    <p:sldId id="1263" r:id="rId71"/>
    <p:sldId id="1330" r:id="rId72"/>
    <p:sldId id="1331" r:id="rId73"/>
    <p:sldId id="1332" r:id="rId74"/>
    <p:sldId id="1225" r:id="rId75"/>
    <p:sldId id="1334" r:id="rId76"/>
    <p:sldId id="1333" r:id="rId77"/>
    <p:sldId id="1257" r:id="rId78"/>
    <p:sldId id="1258" r:id="rId79"/>
    <p:sldId id="1267" r:id="rId80"/>
    <p:sldId id="1273" r:id="rId81"/>
  </p:sldIdLst>
  <p:sldSz cx="9144000" cy="6858000" type="screen4x3"/>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9900"/>
    <a:srgbClr val="33CC33"/>
    <a:srgbClr val="FF3399"/>
    <a:srgbClr val="FF3300"/>
    <a:srgbClr val="66FFFF"/>
    <a:srgbClr val="996633"/>
    <a:srgbClr val="66FF33"/>
    <a:srgbClr val="FFCC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42" autoAdjust="0"/>
    <p:restoredTop sz="81111" autoAdjust="0"/>
  </p:normalViewPr>
  <p:slideViewPr>
    <p:cSldViewPr snapToGrid="0">
      <p:cViewPr varScale="1">
        <p:scale>
          <a:sx n="154" d="100"/>
          <a:sy n="154" d="100"/>
        </p:scale>
        <p:origin x="-120" y="-304"/>
      </p:cViewPr>
      <p:guideLst>
        <p:guide orient="horz" pos="3888"/>
        <p:guide pos="5520"/>
      </p:guideLst>
    </p:cSldViewPr>
  </p:slideViewPr>
  <p:outlineViewPr>
    <p:cViewPr>
      <p:scale>
        <a:sx n="33" d="100"/>
        <a:sy n="33" d="100"/>
      </p:scale>
      <p:origin x="0" y="2334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9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handoutMaster" Target="handoutMasters/handoutMaster1.xml"/><Relationship Id="rId84" Type="http://schemas.openxmlformats.org/officeDocument/2006/relationships/printerSettings" Target="printerSettings/printerSettings1.bin"/><Relationship Id="rId85" Type="http://schemas.openxmlformats.org/officeDocument/2006/relationships/commentAuthors" Target="commentAuthors.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9709728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305916458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5691D3-A157-48F6-8FA0-A025F564B5A1}" type="slidenum">
              <a:rPr lang="en-US"/>
              <a:pPr/>
              <a:t>1</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65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66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68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79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Yes, depends whether the</a:t>
            </a:r>
            <a:r>
              <a:rPr lang="en-US" baseline="0" dirty="0" smtClean="0"/>
              <a:t> CPU is the bottleneck.</a:t>
            </a:r>
            <a:r>
              <a:rPr lang="en-US" dirty="0" smtClean="0"/>
              <a:t> For example,</a:t>
            </a:r>
            <a:r>
              <a:rPr lang="en-US" baseline="0" dirty="0" smtClean="0"/>
              <a:t> a routing protocol is considered scalable with respect to network size, if the size of the necessary routing table on each node grows as O(log N), where N is the number of nodes in the network.</a:t>
            </a: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Rectangle 111"/>
          <p:cNvSpPr>
            <a:spLocks noChangeArrowheads="1"/>
          </p:cNvSpPr>
          <p:nvPr/>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US" smtClean="0"/>
              <a:t>Click to edit Master subtitle style</a:t>
            </a:r>
            <a:endParaRPr lang="en-GB"/>
          </a:p>
        </p:txBody>
      </p:sp>
      <p:sp>
        <p:nvSpPr>
          <p:cNvPr id="10" name="Rectangle 11"/>
          <p:cNvSpPr>
            <a:spLocks noChangeArrowheads="1"/>
          </p:cNvSpPr>
          <p:nvPr/>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2" name="Rectangle 32"/>
          <p:cNvSpPr>
            <a:spLocks noChangeArrowheads="1"/>
          </p:cNvSpPr>
          <p:nvPr/>
        </p:nvSpPr>
        <p:spPr bwMode="auto">
          <a:xfrm>
            <a:off x="0" y="6605588"/>
            <a:ext cx="2829261"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pic>
        <p:nvPicPr>
          <p:cNvPr id="13" name="Picture 12" descr="UCL_mention_RVB_we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861167" y="249555"/>
            <a:ext cx="1111383" cy="1539240"/>
          </a:xfrm>
          <a:prstGeom prst="rect">
            <a:avLst/>
          </a:prstGeom>
        </p:spPr>
      </p:pic>
      <p:sp>
        <p:nvSpPr>
          <p:cNvPr id="11"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14"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15"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7" name="Rectangle 32"/>
          <p:cNvSpPr>
            <a:spLocks noChangeArrowheads="1"/>
          </p:cNvSpPr>
          <p:nvPr userDrawn="1"/>
        </p:nvSpPr>
        <p:spPr bwMode="auto">
          <a:xfrm>
            <a:off x="0" y="6605588"/>
            <a:ext cx="1748413"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endParaRPr lang="en-GB" sz="900" dirty="0" smtClean="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03F590D-1EE3-4679-BAB2-47D8C4772F51}" type="slidenum">
              <a:rPr lang="en-GB" smtClean="0"/>
              <a:pPr/>
              <a:t>‹#›</a:t>
            </a:fld>
            <a:endParaRPr lang="en-GB"/>
          </a:p>
        </p:txBody>
      </p:sp>
      <p:sp>
        <p:nvSpPr>
          <p:cNvPr id="5" name="Footer Placeholder 4"/>
          <p:cNvSpPr>
            <a:spLocks noGrp="1"/>
          </p:cNvSpPr>
          <p:nvPr>
            <p:ph type="ftr" sz="quarter" idx="11"/>
          </p:nvPr>
        </p:nvSpPr>
        <p:spPr/>
        <p:txBody>
          <a:bodyPr/>
          <a:lstStyle>
            <a:lvl1pPr>
              <a:defRPr/>
            </a:lvl1pPr>
          </a:lstStyle>
          <a:p>
            <a:r>
              <a:rPr lang="en-US" smtClean="0"/>
              <a:t>Université catholique de Louvain</a:t>
            </a:r>
            <a:endParaRPr lang="en-GB"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Empt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3AAF25D-2282-4A01-B1B7-8122C6628E7D}" type="slidenum">
              <a:rPr lang="en-GB" smtClean="0"/>
              <a:pPr/>
              <a:t>‹#›</a:t>
            </a:fld>
            <a:endParaRPr lang="en-GB"/>
          </a:p>
        </p:txBody>
      </p:sp>
      <p:sp>
        <p:nvSpPr>
          <p:cNvPr id="4" name="Footer Placeholder 3"/>
          <p:cNvSpPr>
            <a:spLocks noGrp="1"/>
          </p:cNvSpPr>
          <p:nvPr>
            <p:ph type="ftr" sz="quarter" idx="11"/>
          </p:nvPr>
        </p:nvSpPr>
        <p:spPr/>
        <p:txBody>
          <a:bodyPr/>
          <a:lstStyle>
            <a:lvl1pPr>
              <a:defRPr/>
            </a:lvl1pPr>
          </a:lstStyle>
          <a:p>
            <a:r>
              <a:rPr lang="en-US" smtClean="0"/>
              <a:t>Université catholique de Louvain</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31800" y="6229350"/>
            <a:ext cx="1905000" cy="4572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r>
              <a:rPr lang="en-US" smtClean="0"/>
              <a:t>Université catholique de Louvain</a:t>
            </a:r>
            <a:endParaRPr lang="en-GB" dirty="0"/>
          </a:p>
        </p:txBody>
      </p:sp>
      <p:sp>
        <p:nvSpPr>
          <p:cNvPr id="4" name="Rectangle 6"/>
          <p:cNvSpPr>
            <a:spLocks noGrp="1" noChangeArrowheads="1"/>
          </p:cNvSpPr>
          <p:nvPr>
            <p:ph type="sldNum" sz="quarter" idx="12"/>
          </p:nvPr>
        </p:nvSpPr>
        <p:spPr>
          <a:ln/>
        </p:spPr>
        <p:txBody>
          <a:bodyPr/>
          <a:lstStyle>
            <a:lvl1pPr>
              <a:defRPr/>
            </a:lvl1pPr>
          </a:lstStyle>
          <a:p>
            <a:fld id="{05072F42-4DFA-4725-86F9-7594E4AB4EB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2" name="Rectangle 32"/>
          <p:cNvSpPr>
            <a:spLocks noChangeArrowheads="1"/>
          </p:cNvSpPr>
          <p:nvPr userDrawn="1"/>
        </p:nvSpPr>
        <p:spPr bwMode="auto">
          <a:xfrm>
            <a:off x="0" y="6605588"/>
            <a:ext cx="1748413"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43" name="Rectangle 27"/>
          <p:cNvSpPr>
            <a:spLocks noChangeArrowheads="1"/>
          </p:cNvSpPr>
          <p:nvPr/>
        </p:nvSpPr>
        <p:spPr bwMode="auto">
          <a:xfrm>
            <a:off x="495300" y="295275"/>
            <a:ext cx="457200" cy="1762125"/>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290824" name="Rectangle 8"/>
          <p:cNvSpPr>
            <a:spLocks noGrp="1" noChangeArrowheads="1"/>
          </p:cNvSpPr>
          <p:nvPr>
            <p:ph type="title"/>
          </p:nvPr>
        </p:nvSpPr>
        <p:spPr bwMode="auto">
          <a:xfrm>
            <a:off x="969963" y="304800"/>
            <a:ext cx="7793037" cy="990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290825" name="Rectangle 9"/>
          <p:cNvSpPr>
            <a:spLocks noGrp="1" noChangeArrowheads="1"/>
          </p:cNvSpPr>
          <p:nvPr>
            <p:ph type="body" idx="1"/>
          </p:nvPr>
        </p:nvSpPr>
        <p:spPr bwMode="auto">
          <a:xfrm>
            <a:off x="990600" y="1658938"/>
            <a:ext cx="77724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290828" name="Rectangle 12"/>
          <p:cNvSpPr>
            <a:spLocks noGrp="1" noChangeArrowheads="1"/>
          </p:cNvSpPr>
          <p:nvPr>
            <p:ph type="sldNum" sz="quarter" idx="4"/>
          </p:nvPr>
        </p:nvSpPr>
        <p:spPr bwMode="auto">
          <a:xfrm>
            <a:off x="68580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vl1pPr>
          </a:lstStyle>
          <a:p>
            <a:fld id="{05072F42-4DFA-4725-86F9-7594E4AB4EB5}" type="slidenum">
              <a:rPr lang="en-GB" smtClean="0"/>
              <a:pPr/>
              <a:t>‹#›</a:t>
            </a:fld>
            <a:endParaRPr lang="en-GB"/>
          </a:p>
        </p:txBody>
      </p:sp>
      <p:sp>
        <p:nvSpPr>
          <p:cNvPr id="290827" name="Rectangle 11"/>
          <p:cNvSpPr>
            <a:spLocks noGrp="1" noChangeArrowheads="1"/>
          </p:cNvSpPr>
          <p:nvPr>
            <p:ph type="ftr" sz="quarter" idx="3"/>
          </p:nvPr>
        </p:nvSpPr>
        <p:spPr bwMode="auto">
          <a:xfrm>
            <a:off x="3124201" y="6605588"/>
            <a:ext cx="2886074" cy="252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900">
                <a:solidFill>
                  <a:schemeClr val="bg2"/>
                </a:solidFill>
              </a:defRPr>
            </a:lvl1pPr>
          </a:lstStyle>
          <a:p>
            <a:r>
              <a:rPr lang="en-US" smtClean="0"/>
              <a:t>Université catholique de Louvain</a:t>
            </a:r>
            <a:endParaRPr lang="en-GB" dirty="0"/>
          </a:p>
        </p:txBody>
      </p:sp>
      <p:sp>
        <p:nvSpPr>
          <p:cNvPr id="11" name="Rectangle 32"/>
          <p:cNvSpPr>
            <a:spLocks noChangeArrowheads="1"/>
          </p:cNvSpPr>
          <p:nvPr/>
        </p:nvSpPr>
        <p:spPr bwMode="auto">
          <a:xfrm>
            <a:off x="0" y="6605588"/>
            <a:ext cx="2764716"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sp>
        <p:nvSpPr>
          <p:cNvPr id="9" name="Rectangle 32"/>
          <p:cNvSpPr>
            <a:spLocks noChangeArrowheads="1"/>
          </p:cNvSpPr>
          <p:nvPr userDrawn="1"/>
        </p:nvSpPr>
        <p:spPr bwMode="auto">
          <a:xfrm>
            <a:off x="0" y="6605588"/>
            <a:ext cx="1778558"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endParaRPr lang="en-GB" sz="900" dirty="0" smtClean="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58" r:id="rId5"/>
  </p:sldLayoutIdLst>
  <p:timing>
    <p:tnLst>
      <p:par>
        <p:cTn xmlns:p14="http://schemas.microsoft.com/office/powerpoint/2010/main" id="1" dur="indefinite" restart="never" nodeType="tmRoot"/>
      </p:par>
    </p:tnLst>
  </p:timing>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Tahoma" pitchFamily="34" charset="0"/>
        </a:defRPr>
      </a:lvl2pPr>
      <a:lvl3pPr algn="l" rtl="0" eaLnBrk="1" fontAlgn="base" hangingPunct="1">
        <a:spcBef>
          <a:spcPct val="0"/>
        </a:spcBef>
        <a:spcAft>
          <a:spcPct val="0"/>
        </a:spcAft>
        <a:defRPr sz="3600">
          <a:solidFill>
            <a:schemeClr val="tx2"/>
          </a:solidFill>
          <a:latin typeface="Tahoma" pitchFamily="34" charset="0"/>
        </a:defRPr>
      </a:lvl3pPr>
      <a:lvl4pPr algn="l" rtl="0" eaLnBrk="1" fontAlgn="base" hangingPunct="1">
        <a:spcBef>
          <a:spcPct val="0"/>
        </a:spcBef>
        <a:spcAft>
          <a:spcPct val="0"/>
        </a:spcAft>
        <a:defRPr sz="3600">
          <a:solidFill>
            <a:schemeClr val="tx2"/>
          </a:solidFill>
          <a:latin typeface="Tahoma" pitchFamily="34" charset="0"/>
        </a:defRPr>
      </a:lvl4pPr>
      <a:lvl5pPr algn="l" rtl="0" eaLnBrk="1" fontAlgn="base" hangingPunct="1">
        <a:spcBef>
          <a:spcPct val="0"/>
        </a:spcBef>
        <a:spcAft>
          <a:spcPct val="0"/>
        </a:spcAft>
        <a:defRPr sz="3600">
          <a:solidFill>
            <a:schemeClr val="tx2"/>
          </a:solidFill>
          <a:latin typeface="Tahoma" pitchFamily="34" charset="0"/>
        </a:defRPr>
      </a:lvl5pPr>
      <a:lvl6pPr marL="457200" algn="l" rtl="0" eaLnBrk="1" fontAlgn="base" hangingPunct="1">
        <a:spcBef>
          <a:spcPct val="0"/>
        </a:spcBef>
        <a:spcAft>
          <a:spcPct val="0"/>
        </a:spcAft>
        <a:defRPr sz="3600">
          <a:solidFill>
            <a:schemeClr val="tx2"/>
          </a:solidFill>
          <a:latin typeface="Tahoma" pitchFamily="34" charset="0"/>
        </a:defRPr>
      </a:lvl6pPr>
      <a:lvl7pPr marL="914400" algn="l" rtl="0" eaLnBrk="1" fontAlgn="base" hangingPunct="1">
        <a:spcBef>
          <a:spcPct val="0"/>
        </a:spcBef>
        <a:spcAft>
          <a:spcPct val="0"/>
        </a:spcAft>
        <a:defRPr sz="3600">
          <a:solidFill>
            <a:schemeClr val="tx2"/>
          </a:solidFill>
          <a:latin typeface="Tahoma" pitchFamily="34" charset="0"/>
        </a:defRPr>
      </a:lvl7pPr>
      <a:lvl8pPr marL="1371600" algn="l" rtl="0" eaLnBrk="1" fontAlgn="base" hangingPunct="1">
        <a:spcBef>
          <a:spcPct val="0"/>
        </a:spcBef>
        <a:spcAft>
          <a:spcPct val="0"/>
        </a:spcAft>
        <a:defRPr sz="3600">
          <a:solidFill>
            <a:schemeClr val="tx2"/>
          </a:solidFill>
          <a:latin typeface="Tahoma" pitchFamily="34" charset="0"/>
        </a:defRPr>
      </a:lvl8pPr>
      <a:lvl9pPr marL="1828800" algn="l" rtl="0" eaLnBrk="1" fontAlgn="base" hangingPunct="1">
        <a:spcBef>
          <a:spcPct val="0"/>
        </a:spcBef>
        <a:spcAft>
          <a:spcPct val="0"/>
        </a:spcAft>
        <a:defRPr sz="36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16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9.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10.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wmf"/><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gif"/></Relationships>
</file>

<file path=ppt/slides/_rels/slide31.xml.rels><?xml version="1.0" encoding="UTF-8" standalone="yes"?>
<Relationships xmlns="http://schemas.openxmlformats.org/package/2006/relationships"><Relationship Id="rId3" Type="http://schemas.openxmlformats.org/officeDocument/2006/relationships/image" Target="../media/image8.gif"/><Relationship Id="rId4" Type="http://schemas.openxmlformats.org/officeDocument/2006/relationships/image" Target="../media/image17.gif"/><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gif"/><Relationship Id="rId6" Type="http://schemas.openxmlformats.org/officeDocument/2006/relationships/image" Target="../media/image21.gif"/><Relationship Id="rId7" Type="http://schemas.openxmlformats.org/officeDocument/2006/relationships/image" Target="../media/image22.gif"/><Relationship Id="rId8" Type="http://schemas.openxmlformats.org/officeDocument/2006/relationships/image" Target="../media/image23.gi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20.gif"/><Relationship Id="rId4" Type="http://schemas.openxmlformats.org/officeDocument/2006/relationships/image" Target="../media/image21.gif"/><Relationship Id="rId5" Type="http://schemas.openxmlformats.org/officeDocument/2006/relationships/image" Target="../media/image22.gif"/><Relationship Id="rId6" Type="http://schemas.openxmlformats.org/officeDocument/2006/relationships/image" Target="../media/image23.gif"/><Relationship Id="rId7" Type="http://schemas.openxmlformats.org/officeDocument/2006/relationships/image" Target="../media/image11.png"/><Relationship Id="rId8" Type="http://schemas.openxmlformats.org/officeDocument/2006/relationships/image" Target="../media/image18.png"/><Relationship Id="rId9"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26.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12.png"/><Relationship Id="rId5" Type="http://schemas.openxmlformats.org/officeDocument/2006/relationships/image" Target="../media/image28.wmf"/><Relationship Id="rId1" Type="http://schemas.openxmlformats.org/officeDocument/2006/relationships/slideLayout" Target="../slideLayouts/slideLayout2.xml"/><Relationship Id="rId2" Type="http://schemas.openxmlformats.org/officeDocument/2006/relationships/image" Target="../media/image26.gif"/></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7.png"/><Relationship Id="rId7" Type="http://schemas.openxmlformats.org/officeDocument/2006/relationships/image" Target="../media/image32.wmf"/><Relationship Id="rId8"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7.png"/><Relationship Id="rId7" Type="http://schemas.openxmlformats.org/officeDocument/2006/relationships/image" Target="../media/image32.wmf"/><Relationship Id="rId8"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5.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6.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search.microsoft.com/en-us/um/people/lamport/tla/formal-methods-amazon.pdf"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37.png"/><Relationship Id="rId7"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39.png"/><Relationship Id="rId6" Type="http://schemas.openxmlformats.org/officeDocument/2006/relationships/image" Target="../media/image40.wmf"/><Relationship Id="rId7" Type="http://schemas.openxmlformats.org/officeDocument/2006/relationships/image" Target="../media/image41.wmf"/><Relationship Id="rId8" Type="http://schemas.openxmlformats.org/officeDocument/2006/relationships/image" Target="../media/image42.wmf"/><Relationship Id="rId9" Type="http://schemas.openxmlformats.org/officeDocument/2006/relationships/image" Target="../media/image43.wmf"/><Relationship Id="rId10"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queue.acm.org/detail.cfm?id=1394128" TargetMode="External"/><Relationship Id="rId3" Type="http://schemas.openxmlformats.org/officeDocument/2006/relationships/image" Target="../media/image45.jpe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6.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r>
              <a:rPr lang="en-US" sz="3000" dirty="0"/>
              <a:t>INGI2145: CLOUD COMPUTING (Fall 2014)</a:t>
            </a:r>
          </a:p>
        </p:txBody>
      </p:sp>
      <p:sp>
        <p:nvSpPr>
          <p:cNvPr id="5" name="Rectangle 16"/>
          <p:cNvSpPr>
            <a:spLocks noGrp="1" noChangeArrowheads="1"/>
          </p:cNvSpPr>
          <p:nvPr>
            <p:ph type="sldNum" sz="quarter" idx="10"/>
          </p:nvPr>
        </p:nvSpPr>
        <p:spPr/>
        <p:txBody>
          <a:bodyPr/>
          <a:lstStyle/>
          <a:p>
            <a:fld id="{8E567325-2963-4A7A-BA2E-40008A41508F}" type="slidenum">
              <a:rPr lang="en-GB"/>
              <a:pPr/>
              <a:t>1</a:t>
            </a:fld>
            <a:endParaRPr lang="en-GB"/>
          </a:p>
        </p:txBody>
      </p:sp>
      <p:sp>
        <p:nvSpPr>
          <p:cNvPr id="4" name="Rectangle 15"/>
          <p:cNvSpPr>
            <a:spLocks noGrp="1" noChangeArrowheads="1"/>
          </p:cNvSpPr>
          <p:nvPr>
            <p:ph type="ftr" sz="quarter" idx="11"/>
          </p:nvPr>
        </p:nvSpPr>
        <p:spPr/>
        <p:txBody>
          <a:bodyPr/>
          <a:lstStyle/>
          <a:p>
            <a:r>
              <a:rPr lang="en-US" smtClean="0"/>
              <a:t>Université catholique de Louvain</a:t>
            </a:r>
            <a:endParaRPr lang="en-GB" dirty="0"/>
          </a:p>
        </p:txBody>
      </p:sp>
      <p:sp>
        <p:nvSpPr>
          <p:cNvPr id="6" name="Subtitle 5"/>
          <p:cNvSpPr>
            <a:spLocks noGrp="1"/>
          </p:cNvSpPr>
          <p:nvPr>
            <p:ph type="subTitle" idx="1"/>
          </p:nvPr>
        </p:nvSpPr>
        <p:spPr>
          <a:xfrm>
            <a:off x="1396947" y="3944938"/>
            <a:ext cx="6351587" cy="1150937"/>
          </a:xfrm>
        </p:spPr>
        <p:txBody>
          <a:bodyPr/>
          <a:lstStyle/>
          <a:p>
            <a:r>
              <a:rPr lang="en-US" sz="2000" dirty="0" smtClean="0"/>
              <a:t>Design for scale</a:t>
            </a:r>
          </a:p>
          <a:p>
            <a:endParaRPr lang="en-US" sz="2000" dirty="0" smtClean="0"/>
          </a:p>
          <a:p>
            <a:r>
              <a:rPr lang="en-US" sz="2000" dirty="0" smtClean="0"/>
              <a:t>2 October 2014</a:t>
            </a:r>
          </a:p>
        </p:txBody>
      </p:sp>
      <p:sp>
        <p:nvSpPr>
          <p:cNvPr id="7" name="TextBox 6"/>
          <p:cNvSpPr txBox="1"/>
          <p:nvPr/>
        </p:nvSpPr>
        <p:spPr>
          <a:xfrm>
            <a:off x="3911610" y="6363939"/>
            <a:ext cx="4529242" cy="400110"/>
          </a:xfrm>
          <a:prstGeom prst="rect">
            <a:avLst/>
          </a:prstGeom>
          <a:noFill/>
        </p:spPr>
        <p:txBody>
          <a:bodyPr wrap="none" rtlCol="0">
            <a:spAutoFit/>
          </a:bodyPr>
          <a:lstStyle/>
          <a:p>
            <a:pPr algn="r"/>
            <a:r>
              <a:rPr lang="en-US" sz="1000" dirty="0" smtClean="0"/>
              <a:t>Certain lecture </a:t>
            </a:r>
            <a:r>
              <a:rPr lang="en-US" sz="1000" dirty="0"/>
              <a:t>slides adapted from </a:t>
            </a:r>
            <a:r>
              <a:rPr lang="en-US" sz="1000" dirty="0" err="1" smtClean="0"/>
              <a:t>Upenn</a:t>
            </a:r>
            <a:r>
              <a:rPr lang="en-US" sz="1000" dirty="0" smtClean="0"/>
              <a:t> NETS212 </a:t>
            </a:r>
            <a:r>
              <a:rPr lang="en-US" sz="1000" dirty="0"/>
              <a:t>by </a:t>
            </a:r>
            <a:r>
              <a:rPr lang="en-US" sz="1000" dirty="0" smtClean="0"/>
              <a:t>A. </a:t>
            </a:r>
            <a:r>
              <a:rPr lang="en-US" sz="1000" dirty="0" err="1" smtClean="0"/>
              <a:t>Haeberlen</a:t>
            </a:r>
            <a:r>
              <a:rPr lang="en-US" sz="1000" dirty="0" smtClean="0"/>
              <a:t>, Z. Ives</a:t>
            </a:r>
            <a:br>
              <a:rPr lang="en-US" sz="1000" dirty="0" smtClean="0"/>
            </a:br>
            <a:r>
              <a:rPr lang="en-US" sz="1000" dirty="0" smtClean="0"/>
              <a:t>Reproduced </a:t>
            </a:r>
            <a:r>
              <a:rPr lang="en-US" sz="1000" dirty="0"/>
              <a:t>with </a:t>
            </a:r>
            <a:r>
              <a:rPr lang="en-US" sz="1000" dirty="0" smtClean="0"/>
              <a:t>permission</a:t>
            </a:r>
            <a:endParaRPr lang="en-US" sz="1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in one machine with Symmetric Multiprocessing (SMP)</a:t>
            </a:r>
            <a:endParaRPr lang="en-US" dirty="0"/>
          </a:p>
        </p:txBody>
      </p:sp>
      <p:sp>
        <p:nvSpPr>
          <p:cNvPr id="3" name="Content Placeholder 2"/>
          <p:cNvSpPr>
            <a:spLocks noGrp="1"/>
          </p:cNvSpPr>
          <p:nvPr>
            <p:ph idx="1"/>
          </p:nvPr>
        </p:nvSpPr>
        <p:spPr>
          <a:xfrm>
            <a:off x="990600" y="4523362"/>
            <a:ext cx="7772400" cy="2033081"/>
          </a:xfrm>
        </p:spPr>
        <p:txBody>
          <a:bodyPr/>
          <a:lstStyle/>
          <a:p>
            <a:r>
              <a:rPr lang="en-US" smtClean="0"/>
              <a:t>For now, assume we have multiple cores that can access the same shared memory</a:t>
            </a:r>
          </a:p>
          <a:p>
            <a:pPr lvl="1"/>
            <a:r>
              <a:rPr lang="en-US" smtClean="0"/>
              <a:t>Any core can access any byte; speed is uniform (no byte takes longer to read or write than any other)</a:t>
            </a:r>
          </a:p>
          <a:p>
            <a:pPr lvl="1"/>
            <a:r>
              <a:rPr lang="en-US" smtClean="0"/>
              <a:t>Not all machines are like that -- other models discussed later</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10</a:t>
            </a:fld>
            <a:endParaRPr lang="en-GB"/>
          </a:p>
        </p:txBody>
      </p:sp>
      <p:sp>
        <p:nvSpPr>
          <p:cNvPr id="5" name="Footer Placeholder 4"/>
          <p:cNvSpPr>
            <a:spLocks noGrp="1"/>
          </p:cNvSpPr>
          <p:nvPr>
            <p:ph type="ftr" sz="quarter" idx="11"/>
          </p:nvPr>
        </p:nvSpPr>
        <p:spPr/>
        <p:txBody>
          <a:bodyPr/>
          <a:lstStyle/>
          <a:p>
            <a:r>
              <a:rPr lang="en-US" smtClean="0"/>
              <a:t>University of Pennsylvania</a:t>
            </a:r>
            <a:endParaRPr lang="en-GB">
              <a:solidFill>
                <a:schemeClr val="tx1"/>
              </a:solidFill>
            </a:endParaRPr>
          </a:p>
        </p:txBody>
      </p:sp>
      <p:pic>
        <p:nvPicPr>
          <p:cNvPr id="6"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2945455" y="1664849"/>
            <a:ext cx="533400" cy="533400"/>
          </a:xfrm>
          <a:prstGeom prst="rect">
            <a:avLst/>
          </a:prstGeom>
          <a:noFill/>
        </p:spPr>
      </p:pic>
      <p:pic>
        <p:nvPicPr>
          <p:cNvPr id="7"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3953889" y="1671334"/>
            <a:ext cx="533400" cy="533400"/>
          </a:xfrm>
          <a:prstGeom prst="rect">
            <a:avLst/>
          </a:prstGeom>
          <a:noFill/>
        </p:spPr>
      </p:pic>
      <p:pic>
        <p:nvPicPr>
          <p:cNvPr id="8"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4972050" y="1677819"/>
            <a:ext cx="533400" cy="533400"/>
          </a:xfrm>
          <a:prstGeom prst="rect">
            <a:avLst/>
          </a:prstGeom>
          <a:noFill/>
        </p:spPr>
      </p:pic>
      <p:pic>
        <p:nvPicPr>
          <p:cNvPr id="9"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009665" y="1674577"/>
            <a:ext cx="533400" cy="533400"/>
          </a:xfrm>
          <a:prstGeom prst="rect">
            <a:avLst/>
          </a:prstGeom>
          <a:noFill/>
        </p:spPr>
      </p:pic>
      <p:pic>
        <p:nvPicPr>
          <p:cNvPr id="12" name="Picture 11" descr="memchip.gif"/>
          <p:cNvPicPr>
            <a:picLocks noChangeAspect="1"/>
          </p:cNvPicPr>
          <p:nvPr/>
        </p:nvPicPr>
        <p:blipFill>
          <a:blip r:embed="rId3" cstate="print"/>
          <a:stretch>
            <a:fillRect/>
          </a:stretch>
        </p:blipFill>
        <p:spPr>
          <a:xfrm>
            <a:off x="3969318" y="3520816"/>
            <a:ext cx="668397" cy="154961"/>
          </a:xfrm>
          <a:prstGeom prst="rect">
            <a:avLst/>
          </a:prstGeom>
        </p:spPr>
      </p:pic>
      <p:pic>
        <p:nvPicPr>
          <p:cNvPr id="13" name="Picture 12" descr="memchip.gif"/>
          <p:cNvPicPr>
            <a:picLocks noChangeAspect="1"/>
          </p:cNvPicPr>
          <p:nvPr/>
        </p:nvPicPr>
        <p:blipFill>
          <a:blip r:embed="rId3" cstate="print"/>
          <a:stretch>
            <a:fillRect/>
          </a:stretch>
        </p:blipFill>
        <p:spPr>
          <a:xfrm>
            <a:off x="3966675" y="3724323"/>
            <a:ext cx="668397" cy="154961"/>
          </a:xfrm>
          <a:prstGeom prst="rect">
            <a:avLst/>
          </a:prstGeom>
        </p:spPr>
      </p:pic>
      <p:pic>
        <p:nvPicPr>
          <p:cNvPr id="14" name="Picture 13" descr="memchip.gif"/>
          <p:cNvPicPr>
            <a:picLocks noChangeAspect="1"/>
          </p:cNvPicPr>
          <p:nvPr/>
        </p:nvPicPr>
        <p:blipFill>
          <a:blip r:embed="rId3" cstate="print"/>
          <a:stretch>
            <a:fillRect/>
          </a:stretch>
        </p:blipFill>
        <p:spPr>
          <a:xfrm>
            <a:off x="3971961" y="3919903"/>
            <a:ext cx="668397" cy="154961"/>
          </a:xfrm>
          <a:prstGeom prst="rect">
            <a:avLst/>
          </a:prstGeom>
        </p:spPr>
      </p:pic>
      <p:pic>
        <p:nvPicPr>
          <p:cNvPr id="15" name="Picture 14" descr="memchip.gif"/>
          <p:cNvPicPr>
            <a:picLocks noChangeAspect="1"/>
          </p:cNvPicPr>
          <p:nvPr/>
        </p:nvPicPr>
        <p:blipFill>
          <a:blip r:embed="rId3" cstate="print"/>
          <a:stretch>
            <a:fillRect/>
          </a:stretch>
        </p:blipFill>
        <p:spPr>
          <a:xfrm>
            <a:off x="3969318" y="4115483"/>
            <a:ext cx="668397" cy="154961"/>
          </a:xfrm>
          <a:prstGeom prst="rect">
            <a:avLst/>
          </a:prstGeom>
        </p:spPr>
      </p:pic>
      <p:pic>
        <p:nvPicPr>
          <p:cNvPr id="16" name="Picture 15" descr="memchip.gif"/>
          <p:cNvPicPr>
            <a:picLocks noChangeAspect="1"/>
          </p:cNvPicPr>
          <p:nvPr/>
        </p:nvPicPr>
        <p:blipFill>
          <a:blip r:embed="rId3" cstate="print"/>
          <a:stretch>
            <a:fillRect/>
          </a:stretch>
        </p:blipFill>
        <p:spPr>
          <a:xfrm>
            <a:off x="4775424" y="3518173"/>
            <a:ext cx="668397" cy="154961"/>
          </a:xfrm>
          <a:prstGeom prst="rect">
            <a:avLst/>
          </a:prstGeom>
        </p:spPr>
      </p:pic>
      <p:pic>
        <p:nvPicPr>
          <p:cNvPr id="17" name="Picture 16" descr="memchip.gif"/>
          <p:cNvPicPr>
            <a:picLocks noChangeAspect="1"/>
          </p:cNvPicPr>
          <p:nvPr/>
        </p:nvPicPr>
        <p:blipFill>
          <a:blip r:embed="rId3" cstate="print"/>
          <a:stretch>
            <a:fillRect/>
          </a:stretch>
        </p:blipFill>
        <p:spPr>
          <a:xfrm>
            <a:off x="4772780" y="3721681"/>
            <a:ext cx="668397" cy="154961"/>
          </a:xfrm>
          <a:prstGeom prst="rect">
            <a:avLst/>
          </a:prstGeom>
        </p:spPr>
      </p:pic>
      <p:pic>
        <p:nvPicPr>
          <p:cNvPr id="18" name="Picture 17" descr="memchip.gif"/>
          <p:cNvPicPr>
            <a:picLocks noChangeAspect="1"/>
          </p:cNvPicPr>
          <p:nvPr/>
        </p:nvPicPr>
        <p:blipFill>
          <a:blip r:embed="rId3" cstate="print"/>
          <a:stretch>
            <a:fillRect/>
          </a:stretch>
        </p:blipFill>
        <p:spPr>
          <a:xfrm>
            <a:off x="4778066" y="3917261"/>
            <a:ext cx="668397" cy="154961"/>
          </a:xfrm>
          <a:prstGeom prst="rect">
            <a:avLst/>
          </a:prstGeom>
        </p:spPr>
      </p:pic>
      <p:pic>
        <p:nvPicPr>
          <p:cNvPr id="19" name="Picture 18" descr="memchip.gif"/>
          <p:cNvPicPr>
            <a:picLocks noChangeAspect="1"/>
          </p:cNvPicPr>
          <p:nvPr/>
        </p:nvPicPr>
        <p:blipFill>
          <a:blip r:embed="rId3" cstate="print"/>
          <a:stretch>
            <a:fillRect/>
          </a:stretch>
        </p:blipFill>
        <p:spPr>
          <a:xfrm>
            <a:off x="4775423" y="4112840"/>
            <a:ext cx="668397" cy="154961"/>
          </a:xfrm>
          <a:prstGeom prst="rect">
            <a:avLst/>
          </a:prstGeom>
        </p:spPr>
      </p:pic>
      <p:sp>
        <p:nvSpPr>
          <p:cNvPr id="30" name="Left-Right Arrow 29"/>
          <p:cNvSpPr/>
          <p:nvPr/>
        </p:nvSpPr>
        <p:spPr bwMode="auto">
          <a:xfrm>
            <a:off x="2616733" y="2743200"/>
            <a:ext cx="4163448" cy="457200"/>
          </a:xfrm>
          <a:prstGeom prst="lef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Memory bus</a:t>
            </a:r>
            <a:endParaRPr lang="en-US" sz="1400"/>
          </a:p>
        </p:txBody>
      </p:sp>
      <p:sp>
        <p:nvSpPr>
          <p:cNvPr id="31" name="Up-Down Arrow 30"/>
          <p:cNvSpPr/>
          <p:nvPr/>
        </p:nvSpPr>
        <p:spPr bwMode="auto">
          <a:xfrm>
            <a:off x="3142033" y="2480554"/>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2" name="Up-Down Arrow 31"/>
          <p:cNvSpPr/>
          <p:nvPr/>
        </p:nvSpPr>
        <p:spPr bwMode="auto">
          <a:xfrm>
            <a:off x="4140739" y="2477312"/>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3" name="Up-Down Arrow 32"/>
          <p:cNvSpPr/>
          <p:nvPr/>
        </p:nvSpPr>
        <p:spPr bwMode="auto">
          <a:xfrm>
            <a:off x="5158900" y="2483797"/>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4" name="Up-Down Arrow 33"/>
          <p:cNvSpPr/>
          <p:nvPr/>
        </p:nvSpPr>
        <p:spPr bwMode="auto">
          <a:xfrm>
            <a:off x="6206245" y="2480554"/>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5" name="Up-Down Arrow 34"/>
          <p:cNvSpPr/>
          <p:nvPr/>
        </p:nvSpPr>
        <p:spPr bwMode="auto">
          <a:xfrm>
            <a:off x="4568754" y="3093397"/>
            <a:ext cx="275620" cy="40532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6" name="Rectangle 35"/>
          <p:cNvSpPr/>
          <p:nvPr/>
        </p:nvSpPr>
        <p:spPr bwMode="auto">
          <a:xfrm>
            <a:off x="2937753" y="2256817"/>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7" name="Rectangle 36"/>
          <p:cNvSpPr/>
          <p:nvPr/>
        </p:nvSpPr>
        <p:spPr bwMode="auto">
          <a:xfrm>
            <a:off x="3936460" y="2243846"/>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8" name="Rectangle 37"/>
          <p:cNvSpPr/>
          <p:nvPr/>
        </p:nvSpPr>
        <p:spPr bwMode="auto">
          <a:xfrm>
            <a:off x="4944894" y="2250331"/>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9" name="Rectangle 38"/>
          <p:cNvSpPr/>
          <p:nvPr/>
        </p:nvSpPr>
        <p:spPr bwMode="auto">
          <a:xfrm>
            <a:off x="6001966" y="2256816"/>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Tree>
    <p:extLst>
      <p:ext uri="{BB962C8B-B14F-4D97-AF65-F5344CB8AC3E}">
        <p14:creationId xmlns:p14="http://schemas.microsoft.com/office/powerpoint/2010/main" val="312005589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Parallelization</a:t>
            </a:r>
            <a:endParaRPr lang="en-US"/>
          </a:p>
        </p:txBody>
      </p:sp>
      <p:sp>
        <p:nvSpPr>
          <p:cNvPr id="3" name="Content Placeholder 2"/>
          <p:cNvSpPr>
            <a:spLocks noGrp="1"/>
          </p:cNvSpPr>
          <p:nvPr>
            <p:ph idx="1"/>
          </p:nvPr>
        </p:nvSpPr>
        <p:spPr>
          <a:xfrm>
            <a:off x="990599" y="3937269"/>
            <a:ext cx="7939391" cy="2511156"/>
          </a:xfrm>
        </p:spPr>
        <p:txBody>
          <a:bodyPr/>
          <a:lstStyle/>
          <a:p>
            <a:r>
              <a:rPr lang="en-US" dirty="0" smtClean="0"/>
              <a:t>The left algorithm works fine on one core</a:t>
            </a:r>
          </a:p>
          <a:p>
            <a:r>
              <a:rPr lang="en-US" dirty="0" smtClean="0"/>
              <a:t>Can we make it faster on multiple cores?</a:t>
            </a:r>
          </a:p>
          <a:p>
            <a:pPr lvl="1"/>
            <a:r>
              <a:rPr lang="en-US" dirty="0" smtClean="0"/>
              <a:t>Difficult </a:t>
            </a:r>
            <a:r>
              <a:rPr lang="en-US" dirty="0"/>
              <a:t>– </a:t>
            </a:r>
            <a:r>
              <a:rPr lang="en-US" dirty="0" smtClean="0"/>
              <a:t>need to find something for the other cores to do</a:t>
            </a:r>
          </a:p>
          <a:p>
            <a:pPr lvl="1"/>
            <a:r>
              <a:rPr lang="en-US" dirty="0" smtClean="0"/>
              <a:t>There are other sorting algorithms where this is much easier</a:t>
            </a:r>
          </a:p>
          <a:p>
            <a:pPr lvl="1"/>
            <a:r>
              <a:rPr lang="en-US" dirty="0" smtClean="0"/>
              <a:t>Not all algorithms are equally parallelizable</a:t>
            </a:r>
          </a:p>
          <a:p>
            <a:pPr lvl="1"/>
            <a:r>
              <a:rPr lang="en-US" dirty="0" smtClean="0"/>
              <a:t>Can you have scalability without parallelism?</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11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282616" y="1359440"/>
            <a:ext cx="3185487" cy="2277547"/>
          </a:xfrm>
          <a:prstGeom prst="rect">
            <a:avLst/>
          </a:prstGeom>
          <a:noFill/>
          <a:ln>
            <a:solidFill>
              <a:schemeClr val="tx1"/>
            </a:solidFill>
          </a:ln>
        </p:spPr>
        <p:txBody>
          <a:bodyPr wrap="none" rtlCol="0">
            <a:spAutoFit/>
          </a:bodyPr>
          <a:lstStyle/>
          <a:p>
            <a:pPr algn="l"/>
            <a:r>
              <a:rPr lang="en-US" sz="1000" b="1" smtClean="0">
                <a:latin typeface="Courier New" pitchFamily="49" charset="0"/>
                <a:cs typeface="Courier New" pitchFamily="49" charset="0"/>
              </a:rPr>
              <a:t>void bubblesort(int nums[]) {</a:t>
            </a:r>
          </a:p>
          <a:p>
            <a:pPr algn="l"/>
            <a:r>
              <a:rPr lang="en-US" sz="1000" b="1" smtClean="0">
                <a:latin typeface="Courier New" pitchFamily="49" charset="0"/>
                <a:cs typeface="Courier New" pitchFamily="49" charset="0"/>
              </a:rPr>
              <a:t>  boolean done = false;</a:t>
            </a:r>
          </a:p>
          <a:p>
            <a:pPr algn="l"/>
            <a:r>
              <a:rPr lang="en-US" sz="1000" b="1" smtClean="0">
                <a:latin typeface="Courier New" pitchFamily="49" charset="0"/>
                <a:cs typeface="Courier New" pitchFamily="49" charset="0"/>
              </a:rPr>
              <a:t>  while (!done) {</a:t>
            </a:r>
          </a:p>
          <a:p>
            <a:pPr algn="l"/>
            <a:r>
              <a:rPr lang="en-US" sz="1000" b="1" smtClean="0">
                <a:latin typeface="Courier New" pitchFamily="49" charset="0"/>
                <a:cs typeface="Courier New" pitchFamily="49" charset="0"/>
              </a:rPr>
              <a:t>    done = true;</a:t>
            </a:r>
          </a:p>
          <a:p>
            <a:pPr algn="l"/>
            <a:r>
              <a:rPr lang="en-US" sz="1000" b="1" smtClean="0">
                <a:latin typeface="Courier New" pitchFamily="49" charset="0"/>
                <a:cs typeface="Courier New" pitchFamily="49" charset="0"/>
              </a:rPr>
              <a:t>    for (int i=1; i&lt;nums.length; i++) {</a:t>
            </a:r>
          </a:p>
          <a:p>
            <a:pPr algn="l"/>
            <a:r>
              <a:rPr lang="en-US" sz="1000" b="1" smtClean="0">
                <a:latin typeface="Courier New" pitchFamily="49" charset="0"/>
                <a:cs typeface="Courier New" pitchFamily="49" charset="0"/>
              </a:rPr>
              <a:t>      if (nums[i-1] &gt; nums[i]) {</a:t>
            </a:r>
          </a:p>
          <a:p>
            <a:pPr algn="l"/>
            <a:r>
              <a:rPr lang="en-US" sz="1000" b="1" smtClean="0">
                <a:latin typeface="Courier New" pitchFamily="49" charset="0"/>
                <a:cs typeface="Courier New" pitchFamily="49" charset="0"/>
              </a:rPr>
              <a:t>        swap(nums[i-1], nums[i]);</a:t>
            </a:r>
          </a:p>
          <a:p>
            <a:pPr algn="l"/>
            <a:r>
              <a:rPr lang="en-US" sz="1000" b="1" smtClean="0">
                <a:latin typeface="Courier New" pitchFamily="49" charset="0"/>
                <a:cs typeface="Courier New" pitchFamily="49" charset="0"/>
              </a:rPr>
              <a:t>        done = false;</a:t>
            </a:r>
          </a:p>
          <a:p>
            <a:pPr algn="l"/>
            <a:r>
              <a:rPr lang="en-US" sz="1000" b="1" smtClean="0">
                <a:latin typeface="Courier New" pitchFamily="49" charset="0"/>
                <a:cs typeface="Courier New" pitchFamily="49" charset="0"/>
              </a:rPr>
              <a:t>      }</a:t>
            </a:r>
          </a:p>
          <a:p>
            <a:pPr algn="l"/>
            <a:r>
              <a:rPr lang="en-US" sz="1000" b="1" smtClean="0">
                <a:latin typeface="Courier New" pitchFamily="49" charset="0"/>
                <a:cs typeface="Courier New" pitchFamily="49" charset="0"/>
              </a:rPr>
              <a:t>    }   </a:t>
            </a:r>
          </a:p>
          <a:p>
            <a:pPr algn="l"/>
            <a:r>
              <a:rPr lang="en-US" sz="1000" b="1" smtClean="0">
                <a:latin typeface="Courier New" pitchFamily="49" charset="0"/>
                <a:cs typeface="Courier New" pitchFamily="49" charset="0"/>
              </a:rPr>
              <a:t>  }</a:t>
            </a:r>
          </a:p>
          <a:p>
            <a:pPr algn="l"/>
            <a:r>
              <a:rPr lang="en-US" sz="1000" b="1" smtClean="0">
                <a:latin typeface="Courier New" pitchFamily="49" charset="0"/>
                <a:cs typeface="Courier New" pitchFamily="49" charset="0"/>
              </a:rPr>
              <a:t>}</a:t>
            </a:r>
            <a:endParaRPr lang="en-US" sz="1000" b="1">
              <a:latin typeface="Courier New" pitchFamily="49" charset="0"/>
              <a:cs typeface="Courier New" pitchFamily="49" charset="0"/>
            </a:endParaRPr>
          </a:p>
        </p:txBody>
      </p:sp>
      <p:sp>
        <p:nvSpPr>
          <p:cNvPr id="7" name="TextBox 6"/>
          <p:cNvSpPr txBox="1"/>
          <p:nvPr/>
        </p:nvSpPr>
        <p:spPr>
          <a:xfrm>
            <a:off x="4956426" y="1745304"/>
            <a:ext cx="3416320" cy="1354217"/>
          </a:xfrm>
          <a:prstGeom prst="rect">
            <a:avLst/>
          </a:prstGeom>
          <a:noFill/>
          <a:ln>
            <a:solidFill>
              <a:schemeClr val="tx1"/>
            </a:solidFill>
          </a:ln>
        </p:spPr>
        <p:txBody>
          <a:bodyPr wrap="none" rtlCol="0">
            <a:spAutoFit/>
          </a:bodyPr>
          <a:lstStyle/>
          <a:p>
            <a:pPr algn="l"/>
            <a:r>
              <a:rPr lang="en-US" sz="1000" b="1" smtClean="0">
                <a:latin typeface="Courier New" pitchFamily="49" charset="0"/>
                <a:cs typeface="Courier New" pitchFamily="49" charset="0"/>
              </a:rPr>
              <a:t>int[] mergesort(int nums[]) {</a:t>
            </a:r>
          </a:p>
          <a:p>
            <a:pPr algn="l"/>
            <a:r>
              <a:rPr lang="en-US" sz="1000" b="1" smtClean="0">
                <a:latin typeface="Courier New" pitchFamily="49" charset="0"/>
                <a:cs typeface="Courier New" pitchFamily="49" charset="0"/>
              </a:rPr>
              <a:t>  int numPieces = 10;</a:t>
            </a:r>
          </a:p>
          <a:p>
            <a:pPr algn="l"/>
            <a:r>
              <a:rPr lang="en-US" sz="1000" b="1" smtClean="0">
                <a:latin typeface="Courier New" pitchFamily="49" charset="0"/>
                <a:cs typeface="Courier New" pitchFamily="49" charset="0"/>
              </a:rPr>
              <a:t>  int pieces[][] = split(nums, numPieces);</a:t>
            </a:r>
          </a:p>
          <a:p>
            <a:pPr algn="l"/>
            <a:r>
              <a:rPr lang="en-US" sz="1000" b="1" smtClean="0">
                <a:latin typeface="Courier New" pitchFamily="49" charset="0"/>
                <a:cs typeface="Courier New" pitchFamily="49" charset="0"/>
              </a:rPr>
              <a:t>  for (int i=0; i&lt;numPieces; i++)</a:t>
            </a:r>
          </a:p>
          <a:p>
            <a:pPr algn="l"/>
            <a:r>
              <a:rPr lang="en-US" sz="1000" b="1" smtClean="0">
                <a:latin typeface="Courier New" pitchFamily="49" charset="0"/>
                <a:cs typeface="Courier New" pitchFamily="49" charset="0"/>
              </a:rPr>
              <a:t>    sort(pieces[i]);</a:t>
            </a:r>
          </a:p>
          <a:p>
            <a:pPr algn="l"/>
            <a:r>
              <a:rPr lang="en-US" sz="1000" b="1" smtClean="0">
                <a:latin typeface="Courier New" pitchFamily="49" charset="0"/>
                <a:cs typeface="Courier New" pitchFamily="49" charset="0"/>
              </a:rPr>
              <a:t>  return merge(pieces);</a:t>
            </a:r>
          </a:p>
          <a:p>
            <a:pPr algn="l"/>
            <a:r>
              <a:rPr lang="en-US" sz="1000" b="1" smtClean="0">
                <a:latin typeface="Courier New" pitchFamily="49" charset="0"/>
                <a:cs typeface="Courier New" pitchFamily="49" charset="0"/>
              </a:rPr>
              <a:t>}</a:t>
            </a:r>
            <a:endParaRPr lang="en-US" sz="1000" b="1">
              <a:latin typeface="Courier New" pitchFamily="49" charset="0"/>
              <a:cs typeface="Courier New" pitchFamily="49" charset="0"/>
            </a:endParaRPr>
          </a:p>
        </p:txBody>
      </p:sp>
      <p:sp>
        <p:nvSpPr>
          <p:cNvPr id="8" name="TextBox 7"/>
          <p:cNvSpPr txBox="1"/>
          <p:nvPr/>
        </p:nvSpPr>
        <p:spPr>
          <a:xfrm>
            <a:off x="6462301" y="3246607"/>
            <a:ext cx="2065630" cy="307777"/>
          </a:xfrm>
          <a:prstGeom prst="rect">
            <a:avLst/>
          </a:prstGeom>
          <a:noFill/>
        </p:spPr>
        <p:txBody>
          <a:bodyPr wrap="none" rtlCol="0">
            <a:spAutoFit/>
          </a:bodyPr>
          <a:lstStyle/>
          <a:p>
            <a:r>
              <a:rPr lang="en-US" sz="1400" smtClean="0">
                <a:solidFill>
                  <a:srgbClr val="FF0000"/>
                </a:solidFill>
              </a:rPr>
              <a:t>Can be done in parallel!</a:t>
            </a:r>
            <a:endParaRPr lang="en-US" sz="1400">
              <a:solidFill>
                <a:srgbClr val="FF0000"/>
              </a:solidFill>
            </a:endParaRPr>
          </a:p>
        </p:txBody>
      </p:sp>
      <p:cxnSp>
        <p:nvCxnSpPr>
          <p:cNvPr id="10" name="Straight Arrow Connector 9"/>
          <p:cNvCxnSpPr/>
          <p:nvPr/>
        </p:nvCxnSpPr>
        <p:spPr bwMode="auto">
          <a:xfrm rot="16200000" flipV="1">
            <a:off x="6794771" y="2803998"/>
            <a:ext cx="573932" cy="35019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1" name="Oval 10"/>
          <p:cNvSpPr/>
          <p:nvPr/>
        </p:nvSpPr>
        <p:spPr bwMode="auto">
          <a:xfrm>
            <a:off x="4815188" y="2293295"/>
            <a:ext cx="3151761" cy="408562"/>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35980846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Scalability</a:t>
            </a:r>
            <a:endParaRPr lang="en-US"/>
          </a:p>
        </p:txBody>
      </p:sp>
      <p:sp>
        <p:nvSpPr>
          <p:cNvPr id="3" name="Content Placeholder 2"/>
          <p:cNvSpPr>
            <a:spLocks noGrp="1"/>
          </p:cNvSpPr>
          <p:nvPr>
            <p:ph idx="1"/>
          </p:nvPr>
        </p:nvSpPr>
        <p:spPr>
          <a:xfrm>
            <a:off x="990600" y="4640094"/>
            <a:ext cx="7772400" cy="1823458"/>
          </a:xfrm>
        </p:spPr>
        <p:txBody>
          <a:bodyPr/>
          <a:lstStyle/>
          <a:p>
            <a:r>
              <a:rPr lang="en-US" smtClean="0"/>
              <a:t>If we increase the number of processors, will the speed also increase?</a:t>
            </a:r>
          </a:p>
          <a:p>
            <a:pPr lvl="1"/>
            <a:r>
              <a:rPr lang="en-US" smtClean="0"/>
              <a:t>Yes, but (in almost all cases) only up to a point</a:t>
            </a:r>
          </a:p>
          <a:p>
            <a:pPr lvl="1"/>
            <a:r>
              <a:rPr lang="en-US" smtClean="0"/>
              <a:t>Why?</a:t>
            </a:r>
          </a:p>
          <a:p>
            <a:pPr lvl="1">
              <a:buNone/>
            </a:pPr>
            <a:endParaRPr lang="en-US"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12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Arrow Connector 6"/>
          <p:cNvCxnSpPr/>
          <p:nvPr/>
        </p:nvCxnSpPr>
        <p:spPr bwMode="auto">
          <a:xfrm rot="5400000" flipH="1" flipV="1">
            <a:off x="1804288" y="2988139"/>
            <a:ext cx="2365094"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2976282" y="4170687"/>
            <a:ext cx="3944471"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1" name="TextBox 10"/>
          <p:cNvSpPr txBox="1"/>
          <p:nvPr/>
        </p:nvSpPr>
        <p:spPr>
          <a:xfrm>
            <a:off x="1551109" y="1839864"/>
            <a:ext cx="1604542" cy="830997"/>
          </a:xfrm>
          <a:prstGeom prst="rect">
            <a:avLst/>
          </a:prstGeom>
          <a:noFill/>
        </p:spPr>
        <p:txBody>
          <a:bodyPr wrap="square" rtlCol="0">
            <a:spAutoFit/>
          </a:bodyPr>
          <a:lstStyle/>
          <a:p>
            <a:r>
              <a:rPr lang="en-US" sz="1600" smtClean="0"/>
              <a:t>Numbers</a:t>
            </a:r>
            <a:br>
              <a:rPr lang="en-US" sz="1600" smtClean="0"/>
            </a:br>
            <a:r>
              <a:rPr lang="en-US" sz="1600" smtClean="0"/>
              <a:t>sorted per</a:t>
            </a:r>
            <a:br>
              <a:rPr lang="en-US" sz="1600" smtClean="0"/>
            </a:br>
            <a:r>
              <a:rPr lang="en-US" sz="1600" smtClean="0"/>
              <a:t>second</a:t>
            </a:r>
            <a:endParaRPr lang="en-US" sz="1600"/>
          </a:p>
        </p:txBody>
      </p:sp>
      <p:sp>
        <p:nvSpPr>
          <p:cNvPr id="12" name="TextBox 11"/>
          <p:cNvSpPr txBox="1"/>
          <p:nvPr/>
        </p:nvSpPr>
        <p:spPr>
          <a:xfrm>
            <a:off x="5486400" y="4187856"/>
            <a:ext cx="1554404" cy="338554"/>
          </a:xfrm>
          <a:prstGeom prst="rect">
            <a:avLst/>
          </a:prstGeom>
          <a:noFill/>
        </p:spPr>
        <p:txBody>
          <a:bodyPr wrap="square" rtlCol="0">
            <a:spAutoFit/>
          </a:bodyPr>
          <a:lstStyle/>
          <a:p>
            <a:r>
              <a:rPr lang="en-US" sz="1600" smtClean="0"/>
              <a:t>Cores used</a:t>
            </a:r>
            <a:endParaRPr lang="en-US" sz="1600"/>
          </a:p>
        </p:txBody>
      </p:sp>
      <p:cxnSp>
        <p:nvCxnSpPr>
          <p:cNvPr id="15" name="Straight Connector 14"/>
          <p:cNvCxnSpPr/>
          <p:nvPr/>
        </p:nvCxnSpPr>
        <p:spPr bwMode="auto">
          <a:xfrm flipV="1">
            <a:off x="2985247" y="1848827"/>
            <a:ext cx="2492188" cy="2321859"/>
          </a:xfrm>
          <a:prstGeom prst="line">
            <a:avLst/>
          </a:prstGeom>
          <a:solidFill>
            <a:schemeClr val="accent1"/>
          </a:solidFill>
          <a:ln w="19050" cap="flat" cmpd="sng" algn="ctr">
            <a:solidFill>
              <a:srgbClr val="00CC00"/>
            </a:solidFill>
            <a:prstDash val="solid"/>
            <a:round/>
            <a:headEnd type="none" w="med" len="med"/>
            <a:tailEnd type="none" w="med" len="med"/>
          </a:ln>
          <a:effectLst/>
        </p:spPr>
      </p:cxnSp>
      <p:sp>
        <p:nvSpPr>
          <p:cNvPr id="16" name="TextBox 15"/>
          <p:cNvSpPr txBox="1"/>
          <p:nvPr/>
        </p:nvSpPr>
        <p:spPr>
          <a:xfrm>
            <a:off x="5439171" y="1504354"/>
            <a:ext cx="748025" cy="400110"/>
          </a:xfrm>
          <a:prstGeom prst="rect">
            <a:avLst/>
          </a:prstGeom>
          <a:noFill/>
        </p:spPr>
        <p:txBody>
          <a:bodyPr wrap="none" rtlCol="0">
            <a:spAutoFit/>
          </a:bodyPr>
          <a:lstStyle/>
          <a:p>
            <a:r>
              <a:rPr lang="en-US" smtClean="0">
                <a:solidFill>
                  <a:srgbClr val="00CC00"/>
                </a:solidFill>
              </a:rPr>
              <a:t>Ideal</a:t>
            </a:r>
            <a:endParaRPr lang="en-US">
              <a:solidFill>
                <a:srgbClr val="00CC00"/>
              </a:solidFill>
            </a:endParaRPr>
          </a:p>
        </p:txBody>
      </p:sp>
      <p:sp>
        <p:nvSpPr>
          <p:cNvPr id="18" name="TextBox 17"/>
          <p:cNvSpPr txBox="1"/>
          <p:nvPr/>
        </p:nvSpPr>
        <p:spPr>
          <a:xfrm>
            <a:off x="6386241" y="2625132"/>
            <a:ext cx="1212191" cy="400110"/>
          </a:xfrm>
          <a:prstGeom prst="rect">
            <a:avLst/>
          </a:prstGeom>
          <a:noFill/>
        </p:spPr>
        <p:txBody>
          <a:bodyPr wrap="none" rtlCol="0">
            <a:spAutoFit/>
          </a:bodyPr>
          <a:lstStyle/>
          <a:p>
            <a:r>
              <a:rPr lang="en-US" smtClean="0">
                <a:solidFill>
                  <a:srgbClr val="FF0000"/>
                </a:solidFill>
              </a:rPr>
              <a:t>Expected</a:t>
            </a:r>
            <a:endParaRPr lang="en-US">
              <a:solidFill>
                <a:srgbClr val="FF0000"/>
              </a:solidFill>
            </a:endParaRPr>
          </a:p>
        </p:txBody>
      </p:sp>
      <p:sp>
        <p:nvSpPr>
          <p:cNvPr id="14" name="Freeform 13"/>
          <p:cNvSpPr/>
          <p:nvPr/>
        </p:nvSpPr>
        <p:spPr bwMode="auto">
          <a:xfrm>
            <a:off x="2982006" y="2795559"/>
            <a:ext cx="3399340" cy="1362921"/>
          </a:xfrm>
          <a:custGeom>
            <a:avLst/>
            <a:gdLst>
              <a:gd name="connsiteX0" fmla="*/ 0 w 3487271"/>
              <a:gd name="connsiteY0" fmla="*/ 1317812 h 1317812"/>
              <a:gd name="connsiteX1" fmla="*/ 1559859 w 3487271"/>
              <a:gd name="connsiteY1" fmla="*/ 304800 h 1317812"/>
              <a:gd name="connsiteX2" fmla="*/ 2581835 w 3487271"/>
              <a:gd name="connsiteY2" fmla="*/ 8965 h 1317812"/>
              <a:gd name="connsiteX3" fmla="*/ 3487271 w 3487271"/>
              <a:gd name="connsiteY3" fmla="*/ 251012 h 1317812"/>
              <a:gd name="connsiteX0" fmla="*/ 0 w 3487271"/>
              <a:gd name="connsiteY0" fmla="*/ 1357676 h 1357676"/>
              <a:gd name="connsiteX1" fmla="*/ 1559859 w 3487271"/>
              <a:gd name="connsiteY1" fmla="*/ 344664 h 1357676"/>
              <a:gd name="connsiteX2" fmla="*/ 2581835 w 3487271"/>
              <a:gd name="connsiteY2" fmla="*/ 48829 h 1357676"/>
              <a:gd name="connsiteX3" fmla="*/ 3487271 w 3487271"/>
              <a:gd name="connsiteY3" fmla="*/ 125506 h 1357676"/>
              <a:gd name="connsiteX0" fmla="*/ 0 w 3487271"/>
              <a:gd name="connsiteY0" fmla="*/ 1345373 h 1345373"/>
              <a:gd name="connsiteX1" fmla="*/ 1559859 w 3487271"/>
              <a:gd name="connsiteY1" fmla="*/ 332361 h 1345373"/>
              <a:gd name="connsiteX2" fmla="*/ 2581835 w 3487271"/>
              <a:gd name="connsiteY2" fmla="*/ 36526 h 1345373"/>
              <a:gd name="connsiteX3" fmla="*/ 3487271 w 3487271"/>
              <a:gd name="connsiteY3" fmla="*/ 113203 h 1345373"/>
              <a:gd name="connsiteX0" fmla="*/ 0 w 3550246"/>
              <a:gd name="connsiteY0" fmla="*/ 1362921 h 1362921"/>
              <a:gd name="connsiteX1" fmla="*/ 1559859 w 3550246"/>
              <a:gd name="connsiteY1" fmla="*/ 349909 h 1362921"/>
              <a:gd name="connsiteX2" fmla="*/ 2581835 w 3550246"/>
              <a:gd name="connsiteY2" fmla="*/ 54074 h 1362921"/>
              <a:gd name="connsiteX3" fmla="*/ 3399340 w 3550246"/>
              <a:gd name="connsiteY3" fmla="*/ 25462 h 1362921"/>
              <a:gd name="connsiteX4" fmla="*/ 3487271 w 3550246"/>
              <a:gd name="connsiteY4" fmla="*/ 130751 h 1362921"/>
              <a:gd name="connsiteX0" fmla="*/ 0 w 3550246"/>
              <a:gd name="connsiteY0" fmla="*/ 1362921 h 1362921"/>
              <a:gd name="connsiteX1" fmla="*/ 1559859 w 3550246"/>
              <a:gd name="connsiteY1" fmla="*/ 349909 h 1362921"/>
              <a:gd name="connsiteX2" fmla="*/ 2581835 w 3550246"/>
              <a:gd name="connsiteY2" fmla="*/ 54074 h 1362921"/>
              <a:gd name="connsiteX3" fmla="*/ 3399340 w 3550246"/>
              <a:gd name="connsiteY3" fmla="*/ 25462 h 1362921"/>
              <a:gd name="connsiteX4" fmla="*/ 3487271 w 3550246"/>
              <a:gd name="connsiteY4" fmla="*/ 130751 h 1362921"/>
              <a:gd name="connsiteX0" fmla="*/ 0 w 3399340"/>
              <a:gd name="connsiteY0" fmla="*/ 1362921 h 1362921"/>
              <a:gd name="connsiteX1" fmla="*/ 1559859 w 3399340"/>
              <a:gd name="connsiteY1" fmla="*/ 349909 h 1362921"/>
              <a:gd name="connsiteX2" fmla="*/ 2581835 w 3399340"/>
              <a:gd name="connsiteY2" fmla="*/ 54074 h 1362921"/>
              <a:gd name="connsiteX3" fmla="*/ 3399340 w 3399340"/>
              <a:gd name="connsiteY3" fmla="*/ 25462 h 1362921"/>
            </a:gdLst>
            <a:ahLst/>
            <a:cxnLst>
              <a:cxn ang="0">
                <a:pos x="connsiteX0" y="connsiteY0"/>
              </a:cxn>
              <a:cxn ang="0">
                <a:pos x="connsiteX1" y="connsiteY1"/>
              </a:cxn>
              <a:cxn ang="0">
                <a:pos x="connsiteX2" y="connsiteY2"/>
              </a:cxn>
              <a:cxn ang="0">
                <a:pos x="connsiteX3" y="connsiteY3"/>
              </a:cxn>
            </a:cxnLst>
            <a:rect l="l" t="t" r="r" b="b"/>
            <a:pathLst>
              <a:path w="3399340" h="1362921">
                <a:moveTo>
                  <a:pt x="0" y="1362921"/>
                </a:moveTo>
                <a:cubicBezTo>
                  <a:pt x="564776" y="965485"/>
                  <a:pt x="1129553" y="568050"/>
                  <a:pt x="1559859" y="349909"/>
                </a:cubicBezTo>
                <a:cubicBezTo>
                  <a:pt x="1990165" y="131768"/>
                  <a:pt x="2275255" y="108148"/>
                  <a:pt x="2581835" y="54074"/>
                </a:cubicBezTo>
                <a:cubicBezTo>
                  <a:pt x="2888415" y="0"/>
                  <a:pt x="3238707" y="41865"/>
                  <a:pt x="3399340" y="25462"/>
                </a:cubicBezTo>
              </a:path>
            </a:pathLst>
          </a:cu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9" name="TextBox 18"/>
          <p:cNvSpPr txBox="1"/>
          <p:nvPr/>
        </p:nvSpPr>
        <p:spPr>
          <a:xfrm>
            <a:off x="5622587" y="680936"/>
            <a:ext cx="1410510" cy="400110"/>
          </a:xfrm>
          <a:prstGeom prst="rect">
            <a:avLst/>
          </a:prstGeom>
          <a:noFill/>
        </p:spPr>
        <p:txBody>
          <a:bodyPr wrap="square" rtlCol="0">
            <a:spAutoFit/>
          </a:bodyPr>
          <a:lstStyle/>
          <a:p>
            <a:r>
              <a:rPr lang="en-US" smtClean="0"/>
              <a:t>Speedup: </a:t>
            </a:r>
            <a:endParaRPr lang="en-US"/>
          </a:p>
        </p:txBody>
      </p:sp>
      <p:graphicFrame>
        <p:nvGraphicFramePr>
          <p:cNvPr id="20" name="Object 19"/>
          <p:cNvGraphicFramePr>
            <a:graphicFrameLocks noChangeAspect="1"/>
          </p:cNvGraphicFramePr>
          <p:nvPr/>
        </p:nvGraphicFramePr>
        <p:xfrm>
          <a:off x="6902587" y="554478"/>
          <a:ext cx="945015" cy="765012"/>
        </p:xfrm>
        <a:graphic>
          <a:graphicData uri="http://schemas.openxmlformats.org/presentationml/2006/ole">
            <mc:AlternateContent xmlns:mc="http://schemas.openxmlformats.org/markup-compatibility/2006">
              <mc:Choice xmlns:v="urn:schemas-microsoft-com:vml" Requires="v">
                <p:oleObj spid="_x0000_s1077" name="Equation" r:id="rId3" imgW="533160" imgH="431640" progId="Equation.3">
                  <p:embed/>
                </p:oleObj>
              </mc:Choice>
              <mc:Fallback>
                <p:oleObj name="Equation" r:id="rId3" imgW="5331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2587" y="554478"/>
                        <a:ext cx="945015" cy="76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7848454" y="243190"/>
            <a:ext cx="1295546" cy="461665"/>
          </a:xfrm>
          <a:prstGeom prst="rect">
            <a:avLst/>
          </a:prstGeom>
          <a:noFill/>
        </p:spPr>
        <p:txBody>
          <a:bodyPr wrap="none" rtlCol="0">
            <a:spAutoFit/>
          </a:bodyPr>
          <a:lstStyle/>
          <a:p>
            <a:r>
              <a:rPr lang="en-US" sz="1200" smtClean="0">
                <a:solidFill>
                  <a:srgbClr val="FF0000"/>
                </a:solidFill>
              </a:rPr>
              <a:t>Completion time</a:t>
            </a:r>
            <a:br>
              <a:rPr lang="en-US" sz="1200" smtClean="0">
                <a:solidFill>
                  <a:srgbClr val="FF0000"/>
                </a:solidFill>
              </a:rPr>
            </a:br>
            <a:r>
              <a:rPr lang="en-US" sz="1200" smtClean="0">
                <a:solidFill>
                  <a:srgbClr val="FF0000"/>
                </a:solidFill>
              </a:rPr>
              <a:t>with one core</a:t>
            </a:r>
            <a:endParaRPr lang="en-US" sz="1200">
              <a:solidFill>
                <a:srgbClr val="FF0000"/>
              </a:solidFill>
            </a:endParaRPr>
          </a:p>
        </p:txBody>
      </p:sp>
      <p:sp>
        <p:nvSpPr>
          <p:cNvPr id="22" name="TextBox 21"/>
          <p:cNvSpPr txBox="1"/>
          <p:nvPr/>
        </p:nvSpPr>
        <p:spPr>
          <a:xfrm>
            <a:off x="7848454" y="1290537"/>
            <a:ext cx="1295546" cy="461665"/>
          </a:xfrm>
          <a:prstGeom prst="rect">
            <a:avLst/>
          </a:prstGeom>
          <a:noFill/>
        </p:spPr>
        <p:txBody>
          <a:bodyPr wrap="none" rtlCol="0">
            <a:spAutoFit/>
          </a:bodyPr>
          <a:lstStyle/>
          <a:p>
            <a:r>
              <a:rPr lang="en-US" sz="1200" smtClean="0">
                <a:solidFill>
                  <a:srgbClr val="FF0000"/>
                </a:solidFill>
              </a:rPr>
              <a:t>Completion time</a:t>
            </a:r>
            <a:br>
              <a:rPr lang="en-US" sz="1200" smtClean="0">
                <a:solidFill>
                  <a:srgbClr val="FF0000"/>
                </a:solidFill>
              </a:rPr>
            </a:br>
            <a:r>
              <a:rPr lang="en-US" sz="1200" smtClean="0">
                <a:solidFill>
                  <a:srgbClr val="FF0000"/>
                </a:solidFill>
              </a:rPr>
              <a:t>with n cores</a:t>
            </a:r>
            <a:endParaRPr lang="en-US" sz="1200">
              <a:solidFill>
                <a:srgbClr val="FF0000"/>
              </a:solidFill>
            </a:endParaRPr>
          </a:p>
        </p:txBody>
      </p:sp>
      <p:cxnSp>
        <p:nvCxnSpPr>
          <p:cNvPr id="24" name="Straight Arrow Connector 23"/>
          <p:cNvCxnSpPr/>
          <p:nvPr/>
        </p:nvCxnSpPr>
        <p:spPr bwMode="auto">
          <a:xfrm rot="10800000" flipV="1">
            <a:off x="7840494" y="661481"/>
            <a:ext cx="457202" cy="10700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26" name="Straight Arrow Connector 25"/>
          <p:cNvCxnSpPr/>
          <p:nvPr/>
        </p:nvCxnSpPr>
        <p:spPr bwMode="auto">
          <a:xfrm rot="10800000">
            <a:off x="7830767" y="1108954"/>
            <a:ext cx="428017" cy="19455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4763036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4" grpId="0" animBg="1"/>
      <p:bldP spid="19"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Object 71"/>
          <p:cNvGraphicFramePr>
            <a:graphicFrameLocks noChangeAspect="1"/>
          </p:cNvGraphicFramePr>
          <p:nvPr>
            <p:extLst>
              <p:ext uri="{D42A27DB-BD31-4B8C-83A1-F6EECF244321}">
                <p14:modId xmlns:p14="http://schemas.microsoft.com/office/powerpoint/2010/main" val="2375943610"/>
              </p:ext>
            </p:extLst>
          </p:nvPr>
        </p:nvGraphicFramePr>
        <p:xfrm>
          <a:off x="3127329" y="5232400"/>
          <a:ext cx="1546225" cy="1206500"/>
        </p:xfrm>
        <a:graphic>
          <a:graphicData uri="http://schemas.openxmlformats.org/presentationml/2006/ole">
            <mc:AlternateContent xmlns:mc="http://schemas.openxmlformats.org/markup-compatibility/2006">
              <mc:Choice xmlns:v="urn:schemas-microsoft-com:vml" Requires="v">
                <p:oleObj spid="_x0000_s2104" name="Equation" r:id="rId3" imgW="812800" imgH="635000" progId="Equation.3">
                  <p:embed/>
                </p:oleObj>
              </mc:Choice>
              <mc:Fallback>
                <p:oleObj name="Equation" r:id="rId3" imgW="812800" imgH="635000" progId="Equation.3">
                  <p:embed/>
                  <p:pic>
                    <p:nvPicPr>
                      <p:cNvPr id="0" name=""/>
                      <p:cNvPicPr>
                        <a:picLocks noChangeAspect="1" noChangeArrowheads="1"/>
                      </p:cNvPicPr>
                      <p:nvPr/>
                    </p:nvPicPr>
                    <p:blipFill>
                      <a:blip r:embed="rId4"/>
                      <a:srcRect/>
                      <a:stretch>
                        <a:fillRect/>
                      </a:stretch>
                    </p:blipFill>
                    <p:spPr bwMode="auto">
                      <a:xfrm>
                        <a:off x="3127329" y="5232400"/>
                        <a:ext cx="1546225" cy="120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dirty="0" smtClean="0"/>
              <a:t>Amdahl’s law</a:t>
            </a:r>
            <a:endParaRPr lang="en-US" dirty="0"/>
          </a:p>
        </p:txBody>
      </p:sp>
      <p:sp>
        <p:nvSpPr>
          <p:cNvPr id="3" name="Content Placeholder 2"/>
          <p:cNvSpPr>
            <a:spLocks noGrp="1"/>
          </p:cNvSpPr>
          <p:nvPr>
            <p:ph idx="1"/>
          </p:nvPr>
        </p:nvSpPr>
        <p:spPr>
          <a:xfrm>
            <a:off x="787941" y="3881341"/>
            <a:ext cx="8132324" cy="2743200"/>
          </a:xfrm>
        </p:spPr>
        <p:txBody>
          <a:bodyPr/>
          <a:lstStyle/>
          <a:p>
            <a:r>
              <a:rPr lang="en-US" sz="2400" dirty="0" smtClean="0"/>
              <a:t>Usually, not all parts of the algorithm can be parallelized</a:t>
            </a:r>
          </a:p>
          <a:p>
            <a:r>
              <a:rPr lang="en-US" sz="2400" dirty="0" smtClean="0"/>
              <a:t>Let </a:t>
            </a:r>
            <a:r>
              <a:rPr lang="el-GR" sz="2400" i="1" dirty="0" smtClean="0"/>
              <a:t>α</a:t>
            </a:r>
            <a:r>
              <a:rPr lang="en-US" sz="2400" dirty="0" smtClean="0"/>
              <a:t> be the fraction of the algorithm that is sequential, then the maximum speedup </a:t>
            </a:r>
            <a:r>
              <a:rPr lang="en-US" sz="2400" i="1" dirty="0" smtClean="0"/>
              <a:t>S</a:t>
            </a:r>
            <a:r>
              <a:rPr lang="en-US" sz="2400" dirty="0" smtClean="0"/>
              <a:t> that can be achieved with N cores is: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13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Arrow Connector 6"/>
          <p:cNvCxnSpPr/>
          <p:nvPr/>
        </p:nvCxnSpPr>
        <p:spPr bwMode="auto">
          <a:xfrm>
            <a:off x="661481" y="3239310"/>
            <a:ext cx="3326859"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 name="TextBox 7"/>
          <p:cNvSpPr txBox="1"/>
          <p:nvPr/>
        </p:nvSpPr>
        <p:spPr>
          <a:xfrm>
            <a:off x="3184159" y="3229576"/>
            <a:ext cx="742511" cy="400110"/>
          </a:xfrm>
          <a:prstGeom prst="rect">
            <a:avLst/>
          </a:prstGeom>
          <a:noFill/>
        </p:spPr>
        <p:txBody>
          <a:bodyPr wrap="none" rtlCol="0">
            <a:spAutoFit/>
          </a:bodyPr>
          <a:lstStyle/>
          <a:p>
            <a:r>
              <a:rPr lang="en-US" smtClean="0"/>
              <a:t>Time</a:t>
            </a:r>
            <a:endParaRPr lang="en-US"/>
          </a:p>
        </p:txBody>
      </p:sp>
      <p:sp>
        <p:nvSpPr>
          <p:cNvPr id="9" name="Rectangle 8"/>
          <p:cNvSpPr/>
          <p:nvPr/>
        </p:nvSpPr>
        <p:spPr bwMode="auto">
          <a:xfrm>
            <a:off x="914400" y="2986391"/>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13" name="Group 12"/>
          <p:cNvGrpSpPr/>
          <p:nvPr/>
        </p:nvGrpSpPr>
        <p:grpSpPr>
          <a:xfrm>
            <a:off x="1611547" y="2485575"/>
            <a:ext cx="1275485" cy="750492"/>
            <a:chOff x="3381982" y="2534214"/>
            <a:chExt cx="700392" cy="750492"/>
          </a:xfrm>
        </p:grpSpPr>
        <p:sp>
          <p:nvSpPr>
            <p:cNvPr id="10" name="Rectangle 9"/>
            <p:cNvSpPr/>
            <p:nvPr/>
          </p:nvSpPr>
          <p:spPr bwMode="auto">
            <a:xfrm>
              <a:off x="3381982" y="3031787"/>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Rectangle 10"/>
            <p:cNvSpPr/>
            <p:nvPr/>
          </p:nvSpPr>
          <p:spPr bwMode="auto">
            <a:xfrm>
              <a:off x="3385408" y="2785352"/>
              <a:ext cx="689717"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Rectangle 11"/>
            <p:cNvSpPr/>
            <p:nvPr/>
          </p:nvSpPr>
          <p:spPr bwMode="auto">
            <a:xfrm>
              <a:off x="3385225" y="2534214"/>
              <a:ext cx="692658"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sp>
        <p:nvSpPr>
          <p:cNvPr id="14" name="Rectangle 13"/>
          <p:cNvSpPr/>
          <p:nvPr/>
        </p:nvSpPr>
        <p:spPr bwMode="auto">
          <a:xfrm>
            <a:off x="2876145" y="2992877"/>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16" name="Straight Arrow Connector 15"/>
          <p:cNvCxnSpPr/>
          <p:nvPr/>
        </p:nvCxnSpPr>
        <p:spPr bwMode="auto">
          <a:xfrm>
            <a:off x="4315842" y="3226340"/>
            <a:ext cx="244488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7" name="TextBox 16"/>
          <p:cNvSpPr txBox="1"/>
          <p:nvPr/>
        </p:nvSpPr>
        <p:spPr>
          <a:xfrm>
            <a:off x="5758747" y="3216606"/>
            <a:ext cx="742511" cy="400110"/>
          </a:xfrm>
          <a:prstGeom prst="rect">
            <a:avLst/>
          </a:prstGeom>
          <a:noFill/>
        </p:spPr>
        <p:txBody>
          <a:bodyPr wrap="none" rtlCol="0">
            <a:spAutoFit/>
          </a:bodyPr>
          <a:lstStyle/>
          <a:p>
            <a:r>
              <a:rPr lang="en-US" smtClean="0"/>
              <a:t>Time</a:t>
            </a:r>
            <a:endParaRPr lang="en-US"/>
          </a:p>
        </p:txBody>
      </p:sp>
      <p:sp>
        <p:nvSpPr>
          <p:cNvPr id="18" name="Rectangle 17"/>
          <p:cNvSpPr/>
          <p:nvPr/>
        </p:nvSpPr>
        <p:spPr bwMode="auto">
          <a:xfrm>
            <a:off x="4452026" y="2973421"/>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19" name="Group 18"/>
          <p:cNvGrpSpPr/>
          <p:nvPr/>
        </p:nvGrpSpPr>
        <p:grpSpPr>
          <a:xfrm>
            <a:off x="5149175" y="2467581"/>
            <a:ext cx="648511" cy="755516"/>
            <a:chOff x="3381981" y="2529190"/>
            <a:chExt cx="706879" cy="755516"/>
          </a:xfrm>
        </p:grpSpPr>
        <p:sp>
          <p:nvSpPr>
            <p:cNvPr id="20" name="Rectangle 19"/>
            <p:cNvSpPr/>
            <p:nvPr/>
          </p:nvSpPr>
          <p:spPr bwMode="auto">
            <a:xfrm>
              <a:off x="3381981" y="3031787"/>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1" name="Rectangle 20"/>
            <p:cNvSpPr/>
            <p:nvPr/>
          </p:nvSpPr>
          <p:spPr bwMode="auto">
            <a:xfrm>
              <a:off x="3388468" y="2785352"/>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2" name="Rectangle 21"/>
            <p:cNvSpPr/>
            <p:nvPr/>
          </p:nvSpPr>
          <p:spPr bwMode="auto">
            <a:xfrm>
              <a:off x="3385224" y="2529190"/>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sp>
        <p:nvSpPr>
          <p:cNvPr id="23" name="Rectangle 22"/>
          <p:cNvSpPr/>
          <p:nvPr/>
        </p:nvSpPr>
        <p:spPr bwMode="auto">
          <a:xfrm>
            <a:off x="5791200" y="2979907"/>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24" name="Group 23"/>
          <p:cNvGrpSpPr/>
          <p:nvPr/>
        </p:nvGrpSpPr>
        <p:grpSpPr>
          <a:xfrm>
            <a:off x="5150956" y="1715309"/>
            <a:ext cx="648511" cy="755516"/>
            <a:chOff x="3381981" y="2529190"/>
            <a:chExt cx="706879" cy="755516"/>
          </a:xfrm>
        </p:grpSpPr>
        <p:sp>
          <p:nvSpPr>
            <p:cNvPr id="25" name="Rectangle 24"/>
            <p:cNvSpPr/>
            <p:nvPr/>
          </p:nvSpPr>
          <p:spPr bwMode="auto">
            <a:xfrm>
              <a:off x="3381981" y="3031787"/>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6" name="Rectangle 25"/>
            <p:cNvSpPr/>
            <p:nvPr/>
          </p:nvSpPr>
          <p:spPr bwMode="auto">
            <a:xfrm>
              <a:off x="3388468" y="2785352"/>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7" name="Rectangle 26"/>
            <p:cNvSpPr/>
            <p:nvPr/>
          </p:nvSpPr>
          <p:spPr bwMode="auto">
            <a:xfrm>
              <a:off x="3385224" y="2529190"/>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cxnSp>
        <p:nvCxnSpPr>
          <p:cNvPr id="29" name="Straight Arrow Connector 28"/>
          <p:cNvCxnSpPr/>
          <p:nvPr/>
        </p:nvCxnSpPr>
        <p:spPr bwMode="auto">
          <a:xfrm flipV="1">
            <a:off x="7057046" y="3210658"/>
            <a:ext cx="1824305" cy="91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0" name="TextBox 29"/>
          <p:cNvSpPr txBox="1"/>
          <p:nvPr/>
        </p:nvSpPr>
        <p:spPr>
          <a:xfrm>
            <a:off x="8031777" y="3213364"/>
            <a:ext cx="742511" cy="400110"/>
          </a:xfrm>
          <a:prstGeom prst="rect">
            <a:avLst/>
          </a:prstGeom>
          <a:noFill/>
        </p:spPr>
        <p:txBody>
          <a:bodyPr wrap="none" rtlCol="0">
            <a:spAutoFit/>
          </a:bodyPr>
          <a:lstStyle/>
          <a:p>
            <a:r>
              <a:rPr lang="en-US" smtClean="0"/>
              <a:t>Time</a:t>
            </a:r>
            <a:endParaRPr lang="en-US"/>
          </a:p>
        </p:txBody>
      </p:sp>
      <p:sp>
        <p:nvSpPr>
          <p:cNvPr id="31" name="Rectangle 30"/>
          <p:cNvSpPr/>
          <p:nvPr/>
        </p:nvSpPr>
        <p:spPr bwMode="auto">
          <a:xfrm>
            <a:off x="7143345" y="2970179"/>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32" name="Group 31"/>
          <p:cNvGrpSpPr/>
          <p:nvPr/>
        </p:nvGrpSpPr>
        <p:grpSpPr>
          <a:xfrm>
            <a:off x="7840494" y="2464339"/>
            <a:ext cx="100519" cy="755516"/>
            <a:chOff x="3381981" y="2529190"/>
            <a:chExt cx="706879" cy="755516"/>
          </a:xfrm>
        </p:grpSpPr>
        <p:sp>
          <p:nvSpPr>
            <p:cNvPr id="33" name="Rectangle 32"/>
            <p:cNvSpPr/>
            <p:nvPr/>
          </p:nvSpPr>
          <p:spPr bwMode="auto">
            <a:xfrm>
              <a:off x="3381981" y="3031787"/>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4" name="Rectangle 33"/>
            <p:cNvSpPr/>
            <p:nvPr/>
          </p:nvSpPr>
          <p:spPr bwMode="auto">
            <a:xfrm>
              <a:off x="3388468" y="2785352"/>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5" name="Rectangle 34"/>
            <p:cNvSpPr/>
            <p:nvPr/>
          </p:nvSpPr>
          <p:spPr bwMode="auto">
            <a:xfrm>
              <a:off x="3385224" y="2529190"/>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sp>
        <p:nvSpPr>
          <p:cNvPr id="36" name="Rectangle 35"/>
          <p:cNvSpPr/>
          <p:nvPr/>
        </p:nvSpPr>
        <p:spPr bwMode="auto">
          <a:xfrm>
            <a:off x="7937770" y="2976665"/>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37" name="Group 36"/>
          <p:cNvGrpSpPr/>
          <p:nvPr/>
        </p:nvGrpSpPr>
        <p:grpSpPr>
          <a:xfrm>
            <a:off x="7837251" y="1712067"/>
            <a:ext cx="100519" cy="755516"/>
            <a:chOff x="3381981" y="2529190"/>
            <a:chExt cx="706879" cy="755516"/>
          </a:xfrm>
        </p:grpSpPr>
        <p:sp>
          <p:nvSpPr>
            <p:cNvPr id="38" name="Rectangle 37"/>
            <p:cNvSpPr/>
            <p:nvPr/>
          </p:nvSpPr>
          <p:spPr bwMode="auto">
            <a:xfrm>
              <a:off x="3381981" y="3031787"/>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9" name="Rectangle 38"/>
            <p:cNvSpPr/>
            <p:nvPr/>
          </p:nvSpPr>
          <p:spPr bwMode="auto">
            <a:xfrm>
              <a:off x="3388468" y="2785352"/>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0" name="Rectangle 39"/>
            <p:cNvSpPr/>
            <p:nvPr/>
          </p:nvSpPr>
          <p:spPr bwMode="auto">
            <a:xfrm>
              <a:off x="3385224" y="2529190"/>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sp>
        <p:nvSpPr>
          <p:cNvPr id="42" name="Rectangle 41"/>
          <p:cNvSpPr/>
          <p:nvPr/>
        </p:nvSpPr>
        <p:spPr bwMode="auto">
          <a:xfrm>
            <a:off x="7837252" y="1468877"/>
            <a:ext cx="99597"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3" name="Rectangle 42"/>
          <p:cNvSpPr/>
          <p:nvPr/>
        </p:nvSpPr>
        <p:spPr bwMode="auto">
          <a:xfrm>
            <a:off x="7838174" y="1222442"/>
            <a:ext cx="99597"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4" name="Rectangle 43"/>
          <p:cNvSpPr/>
          <p:nvPr/>
        </p:nvSpPr>
        <p:spPr bwMode="auto">
          <a:xfrm>
            <a:off x="7837713" y="966280"/>
            <a:ext cx="99597"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6" name="Rectangle 45"/>
          <p:cNvSpPr/>
          <p:nvPr/>
        </p:nvSpPr>
        <p:spPr bwMode="auto">
          <a:xfrm>
            <a:off x="7834009" y="716605"/>
            <a:ext cx="99597"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9" name="TextBox 48"/>
          <p:cNvSpPr txBox="1"/>
          <p:nvPr/>
        </p:nvSpPr>
        <p:spPr>
          <a:xfrm rot="16200000">
            <a:off x="7550450" y="260175"/>
            <a:ext cx="492444" cy="400110"/>
          </a:xfrm>
          <a:prstGeom prst="rect">
            <a:avLst/>
          </a:prstGeom>
          <a:noFill/>
        </p:spPr>
        <p:txBody>
          <a:bodyPr wrap="none" rtlCol="0">
            <a:spAutoFit/>
          </a:bodyPr>
          <a:lstStyle/>
          <a:p>
            <a:r>
              <a:rPr lang="en-US" smtClean="0"/>
              <a:t>....</a:t>
            </a:r>
            <a:endParaRPr lang="en-US"/>
          </a:p>
        </p:txBody>
      </p:sp>
      <p:sp>
        <p:nvSpPr>
          <p:cNvPr id="54" name="TextBox 53"/>
          <p:cNvSpPr txBox="1"/>
          <p:nvPr/>
        </p:nvSpPr>
        <p:spPr>
          <a:xfrm>
            <a:off x="1838781" y="1595335"/>
            <a:ext cx="826252" cy="584775"/>
          </a:xfrm>
          <a:prstGeom prst="rect">
            <a:avLst/>
          </a:prstGeom>
          <a:noFill/>
        </p:spPr>
        <p:txBody>
          <a:bodyPr wrap="none" rtlCol="0">
            <a:spAutoFit/>
          </a:bodyPr>
          <a:lstStyle/>
          <a:p>
            <a:r>
              <a:rPr lang="en-US" sz="1600" smtClean="0">
                <a:solidFill>
                  <a:srgbClr val="FF0000"/>
                </a:solidFill>
              </a:rPr>
              <a:t>Parallel</a:t>
            </a:r>
            <a:br>
              <a:rPr lang="en-US" sz="1600" smtClean="0">
                <a:solidFill>
                  <a:srgbClr val="FF0000"/>
                </a:solidFill>
              </a:rPr>
            </a:br>
            <a:r>
              <a:rPr lang="en-US" sz="1600" smtClean="0">
                <a:solidFill>
                  <a:srgbClr val="FF0000"/>
                </a:solidFill>
              </a:rPr>
              <a:t>part</a:t>
            </a:r>
            <a:endParaRPr lang="en-US" sz="1600">
              <a:solidFill>
                <a:srgbClr val="FF0000"/>
              </a:solidFill>
            </a:endParaRPr>
          </a:p>
        </p:txBody>
      </p:sp>
      <p:sp>
        <p:nvSpPr>
          <p:cNvPr id="55" name="TextBox 54"/>
          <p:cNvSpPr txBox="1"/>
          <p:nvPr/>
        </p:nvSpPr>
        <p:spPr>
          <a:xfrm>
            <a:off x="2766231" y="1786646"/>
            <a:ext cx="1124410" cy="584775"/>
          </a:xfrm>
          <a:prstGeom prst="rect">
            <a:avLst/>
          </a:prstGeom>
          <a:noFill/>
        </p:spPr>
        <p:txBody>
          <a:bodyPr wrap="none" rtlCol="0">
            <a:spAutoFit/>
          </a:bodyPr>
          <a:lstStyle/>
          <a:p>
            <a:r>
              <a:rPr lang="en-US" sz="1600" smtClean="0">
                <a:solidFill>
                  <a:srgbClr val="FF0000"/>
                </a:solidFill>
              </a:rPr>
              <a:t>Sequential</a:t>
            </a:r>
            <a:br>
              <a:rPr lang="en-US" sz="1600" smtClean="0">
                <a:solidFill>
                  <a:srgbClr val="FF0000"/>
                </a:solidFill>
              </a:rPr>
            </a:br>
            <a:r>
              <a:rPr lang="en-US" sz="1600" smtClean="0">
                <a:solidFill>
                  <a:srgbClr val="FF0000"/>
                </a:solidFill>
              </a:rPr>
              <a:t>parts</a:t>
            </a:r>
            <a:endParaRPr lang="en-US" sz="1600">
              <a:solidFill>
                <a:srgbClr val="FF0000"/>
              </a:solidFill>
            </a:endParaRPr>
          </a:p>
        </p:txBody>
      </p:sp>
      <p:cxnSp>
        <p:nvCxnSpPr>
          <p:cNvPr id="57" name="Straight Arrow Connector 56"/>
          <p:cNvCxnSpPr>
            <a:stCxn id="55" idx="2"/>
            <a:endCxn id="14" idx="0"/>
          </p:cNvCxnSpPr>
          <p:nvPr/>
        </p:nvCxnSpPr>
        <p:spPr bwMode="auto">
          <a:xfrm rot="5400000">
            <a:off x="2966661" y="2631102"/>
            <a:ext cx="621456" cy="10209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59" name="Straight Arrow Connector 58"/>
          <p:cNvCxnSpPr>
            <a:endCxn id="9" idx="0"/>
          </p:cNvCxnSpPr>
          <p:nvPr/>
        </p:nvCxnSpPr>
        <p:spPr bwMode="auto">
          <a:xfrm rot="10800000" flipV="1">
            <a:off x="1264597" y="2373547"/>
            <a:ext cx="1838527" cy="612843"/>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61" name="Straight Arrow Connector 60"/>
          <p:cNvCxnSpPr>
            <a:stCxn id="54" idx="2"/>
          </p:cNvCxnSpPr>
          <p:nvPr/>
        </p:nvCxnSpPr>
        <p:spPr bwMode="auto">
          <a:xfrm rot="16200000" flipH="1">
            <a:off x="2103331" y="2328686"/>
            <a:ext cx="300441" cy="328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63" name="TextBox 62"/>
          <p:cNvSpPr txBox="1"/>
          <p:nvPr/>
        </p:nvSpPr>
        <p:spPr>
          <a:xfrm>
            <a:off x="1871309" y="2966936"/>
            <a:ext cx="741742" cy="276999"/>
          </a:xfrm>
          <a:prstGeom prst="rect">
            <a:avLst/>
          </a:prstGeom>
          <a:noFill/>
        </p:spPr>
        <p:txBody>
          <a:bodyPr wrap="none" rtlCol="0">
            <a:spAutoFit/>
          </a:bodyPr>
          <a:lstStyle/>
          <a:p>
            <a:r>
              <a:rPr lang="en-US" sz="1200" smtClean="0"/>
              <a:t>Core #1</a:t>
            </a:r>
            <a:endParaRPr lang="en-US" sz="1200"/>
          </a:p>
        </p:txBody>
      </p:sp>
      <p:sp>
        <p:nvSpPr>
          <p:cNvPr id="64" name="TextBox 63"/>
          <p:cNvSpPr txBox="1"/>
          <p:nvPr/>
        </p:nvSpPr>
        <p:spPr>
          <a:xfrm>
            <a:off x="1877793" y="2710774"/>
            <a:ext cx="741742" cy="276999"/>
          </a:xfrm>
          <a:prstGeom prst="rect">
            <a:avLst/>
          </a:prstGeom>
          <a:noFill/>
        </p:spPr>
        <p:txBody>
          <a:bodyPr wrap="none" rtlCol="0">
            <a:spAutoFit/>
          </a:bodyPr>
          <a:lstStyle/>
          <a:p>
            <a:r>
              <a:rPr lang="en-US" sz="1200" smtClean="0"/>
              <a:t>Core #2</a:t>
            </a:r>
            <a:endParaRPr lang="en-US" sz="1200"/>
          </a:p>
        </p:txBody>
      </p:sp>
      <p:sp>
        <p:nvSpPr>
          <p:cNvPr id="65" name="TextBox 64"/>
          <p:cNvSpPr txBox="1"/>
          <p:nvPr/>
        </p:nvSpPr>
        <p:spPr>
          <a:xfrm>
            <a:off x="1864821" y="2464340"/>
            <a:ext cx="741742" cy="276999"/>
          </a:xfrm>
          <a:prstGeom prst="rect">
            <a:avLst/>
          </a:prstGeom>
          <a:noFill/>
        </p:spPr>
        <p:txBody>
          <a:bodyPr wrap="none" rtlCol="0">
            <a:spAutoFit/>
          </a:bodyPr>
          <a:lstStyle/>
          <a:p>
            <a:r>
              <a:rPr lang="en-US" sz="1200" smtClean="0"/>
              <a:t>Core #3</a:t>
            </a:r>
            <a:endParaRPr lang="en-US" sz="1200"/>
          </a:p>
        </p:txBody>
      </p:sp>
      <p:sp>
        <p:nvSpPr>
          <p:cNvPr id="66" name="TextBox 65"/>
          <p:cNvSpPr txBox="1"/>
          <p:nvPr/>
        </p:nvSpPr>
        <p:spPr>
          <a:xfrm>
            <a:off x="5104134" y="2960450"/>
            <a:ext cx="741742" cy="276999"/>
          </a:xfrm>
          <a:prstGeom prst="rect">
            <a:avLst/>
          </a:prstGeom>
          <a:noFill/>
        </p:spPr>
        <p:txBody>
          <a:bodyPr wrap="none" rtlCol="0">
            <a:spAutoFit/>
          </a:bodyPr>
          <a:lstStyle/>
          <a:p>
            <a:r>
              <a:rPr lang="en-US" sz="1200" smtClean="0"/>
              <a:t>Core #1</a:t>
            </a:r>
            <a:endParaRPr lang="en-US" sz="1200"/>
          </a:p>
        </p:txBody>
      </p:sp>
      <p:sp>
        <p:nvSpPr>
          <p:cNvPr id="67" name="TextBox 66"/>
          <p:cNvSpPr txBox="1"/>
          <p:nvPr/>
        </p:nvSpPr>
        <p:spPr>
          <a:xfrm>
            <a:off x="5100886" y="2704274"/>
            <a:ext cx="741742" cy="276999"/>
          </a:xfrm>
          <a:prstGeom prst="rect">
            <a:avLst/>
          </a:prstGeom>
          <a:noFill/>
        </p:spPr>
        <p:txBody>
          <a:bodyPr wrap="none" rtlCol="0">
            <a:spAutoFit/>
          </a:bodyPr>
          <a:lstStyle/>
          <a:p>
            <a:r>
              <a:rPr lang="en-US" sz="1200" smtClean="0"/>
              <a:t>Core #2</a:t>
            </a:r>
            <a:endParaRPr lang="en-US" sz="1200"/>
          </a:p>
        </p:txBody>
      </p:sp>
      <p:sp>
        <p:nvSpPr>
          <p:cNvPr id="68" name="TextBox 67"/>
          <p:cNvSpPr txBox="1"/>
          <p:nvPr/>
        </p:nvSpPr>
        <p:spPr>
          <a:xfrm>
            <a:off x="5097638" y="2457826"/>
            <a:ext cx="741742" cy="276999"/>
          </a:xfrm>
          <a:prstGeom prst="rect">
            <a:avLst/>
          </a:prstGeom>
          <a:noFill/>
        </p:spPr>
        <p:txBody>
          <a:bodyPr wrap="none" rtlCol="0">
            <a:spAutoFit/>
          </a:bodyPr>
          <a:lstStyle/>
          <a:p>
            <a:r>
              <a:rPr lang="en-US" sz="1200" smtClean="0"/>
              <a:t>Core #3</a:t>
            </a:r>
            <a:endParaRPr lang="en-US" sz="1200"/>
          </a:p>
        </p:txBody>
      </p:sp>
      <p:sp>
        <p:nvSpPr>
          <p:cNvPr id="69" name="TextBox 68"/>
          <p:cNvSpPr txBox="1"/>
          <p:nvPr/>
        </p:nvSpPr>
        <p:spPr>
          <a:xfrm>
            <a:off x="5109142" y="2211378"/>
            <a:ext cx="741742" cy="276999"/>
          </a:xfrm>
          <a:prstGeom prst="rect">
            <a:avLst/>
          </a:prstGeom>
          <a:noFill/>
        </p:spPr>
        <p:txBody>
          <a:bodyPr wrap="none" rtlCol="0">
            <a:spAutoFit/>
          </a:bodyPr>
          <a:lstStyle/>
          <a:p>
            <a:r>
              <a:rPr lang="en-US" sz="1200" smtClean="0"/>
              <a:t>Core #4</a:t>
            </a:r>
            <a:endParaRPr lang="en-US" sz="1200"/>
          </a:p>
        </p:txBody>
      </p:sp>
      <p:sp>
        <p:nvSpPr>
          <p:cNvPr id="70" name="TextBox 69"/>
          <p:cNvSpPr txBox="1"/>
          <p:nvPr/>
        </p:nvSpPr>
        <p:spPr>
          <a:xfrm>
            <a:off x="5100870" y="1955202"/>
            <a:ext cx="741742" cy="276999"/>
          </a:xfrm>
          <a:prstGeom prst="rect">
            <a:avLst/>
          </a:prstGeom>
          <a:noFill/>
        </p:spPr>
        <p:txBody>
          <a:bodyPr wrap="none" rtlCol="0">
            <a:spAutoFit/>
          </a:bodyPr>
          <a:lstStyle/>
          <a:p>
            <a:r>
              <a:rPr lang="en-US" sz="1200" smtClean="0"/>
              <a:t>Core #5</a:t>
            </a:r>
            <a:endParaRPr lang="en-US" sz="1200"/>
          </a:p>
        </p:txBody>
      </p:sp>
      <p:sp>
        <p:nvSpPr>
          <p:cNvPr id="71" name="TextBox 70"/>
          <p:cNvSpPr txBox="1"/>
          <p:nvPr/>
        </p:nvSpPr>
        <p:spPr>
          <a:xfrm>
            <a:off x="5107350" y="1699026"/>
            <a:ext cx="741742" cy="276999"/>
          </a:xfrm>
          <a:prstGeom prst="rect">
            <a:avLst/>
          </a:prstGeom>
          <a:noFill/>
        </p:spPr>
        <p:txBody>
          <a:bodyPr wrap="none" rtlCol="0">
            <a:spAutoFit/>
          </a:bodyPr>
          <a:lstStyle/>
          <a:p>
            <a:r>
              <a:rPr lang="en-US" sz="1200" smtClean="0"/>
              <a:t>Core #6</a:t>
            </a:r>
            <a:endParaRPr lang="en-US" sz="1200"/>
          </a:p>
        </p:txBody>
      </p:sp>
    </p:spTree>
    <p:extLst>
      <p:ext uri="{BB962C8B-B14F-4D97-AF65-F5344CB8AC3E}">
        <p14:creationId xmlns:p14="http://schemas.microsoft.com/office/powerpoint/2010/main" val="11559919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1" end="1"/>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4" grpId="0" animBg="1"/>
      <p:bldP spid="17" grpId="0"/>
      <p:bldP spid="18" grpId="0" animBg="1"/>
      <p:bldP spid="23" grpId="0" animBg="1"/>
      <p:bldP spid="30" grpId="0"/>
      <p:bldP spid="31" grpId="0" animBg="1"/>
      <p:bldP spid="36" grpId="0" animBg="1"/>
      <p:bldP spid="42" grpId="0" animBg="1"/>
      <p:bldP spid="43" grpId="0" animBg="1"/>
      <p:bldP spid="44" grpId="0" animBg="1"/>
      <p:bldP spid="46" grpId="0" animBg="1"/>
      <p:bldP spid="49" grpId="0"/>
      <p:bldP spid="54" grpId="0"/>
      <p:bldP spid="55" grpId="0"/>
      <p:bldP spid="63" grpId="0"/>
      <p:bldP spid="64" grpId="0"/>
      <p:bldP spid="65" grpId="0"/>
      <p:bldP spid="66" grpId="0"/>
      <p:bldP spid="67" grpId="0"/>
      <p:bldP spid="68" grpId="0"/>
      <p:bldP spid="69" grpId="0"/>
      <p:bldP spid="70" grpId="0"/>
      <p:bldP spid="7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 more parallelism always better?</a:t>
            </a:r>
            <a:endParaRPr lang="en-US"/>
          </a:p>
        </p:txBody>
      </p:sp>
      <p:sp>
        <p:nvSpPr>
          <p:cNvPr id="3" name="Content Placeholder 2"/>
          <p:cNvSpPr>
            <a:spLocks noGrp="1"/>
          </p:cNvSpPr>
          <p:nvPr>
            <p:ph idx="1"/>
          </p:nvPr>
        </p:nvSpPr>
        <p:spPr>
          <a:xfrm>
            <a:off x="990599" y="4365811"/>
            <a:ext cx="7890753" cy="2097741"/>
          </a:xfrm>
        </p:spPr>
        <p:txBody>
          <a:bodyPr/>
          <a:lstStyle/>
          <a:p>
            <a:r>
              <a:rPr lang="en-US" smtClean="0"/>
              <a:t>Increasing parallelism beyond a certain point can cause performance to decrease! Why?</a:t>
            </a:r>
          </a:p>
          <a:p>
            <a:r>
              <a:rPr lang="en-US" smtClean="0"/>
              <a:t>Time for serial parts can depend on #cores</a:t>
            </a:r>
          </a:p>
          <a:p>
            <a:pPr lvl="1"/>
            <a:r>
              <a:rPr lang="en-US" smtClean="0"/>
              <a:t>Example: Need to send a message to each core to tell it what to do</a:t>
            </a:r>
          </a:p>
        </p:txBody>
      </p:sp>
      <p:sp>
        <p:nvSpPr>
          <p:cNvPr id="4" name="Slide Number Placeholder 3"/>
          <p:cNvSpPr>
            <a:spLocks noGrp="1"/>
          </p:cNvSpPr>
          <p:nvPr>
            <p:ph type="sldNum" sz="quarter" idx="10"/>
          </p:nvPr>
        </p:nvSpPr>
        <p:spPr/>
        <p:txBody>
          <a:bodyPr/>
          <a:lstStyle/>
          <a:p>
            <a:fld id="{103F590D-1EE3-4679-BAB2-47D8C4772F51}" type="slidenum">
              <a:rPr lang="en-GB" smtClean="0"/>
              <a:pPr/>
              <a:t>14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Arrow Connector 6"/>
          <p:cNvCxnSpPr/>
          <p:nvPr/>
        </p:nvCxnSpPr>
        <p:spPr bwMode="auto">
          <a:xfrm rot="5400000" flipH="1" flipV="1">
            <a:off x="1804288" y="2725492"/>
            <a:ext cx="2365094"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2976282" y="3908040"/>
            <a:ext cx="3944471"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1" name="TextBox 10"/>
          <p:cNvSpPr txBox="1"/>
          <p:nvPr/>
        </p:nvSpPr>
        <p:spPr>
          <a:xfrm>
            <a:off x="1453833" y="1577217"/>
            <a:ext cx="1604542" cy="1015663"/>
          </a:xfrm>
          <a:prstGeom prst="rect">
            <a:avLst/>
          </a:prstGeom>
          <a:noFill/>
        </p:spPr>
        <p:txBody>
          <a:bodyPr wrap="square" rtlCol="0">
            <a:spAutoFit/>
          </a:bodyPr>
          <a:lstStyle/>
          <a:p>
            <a:r>
              <a:rPr lang="en-US" smtClean="0"/>
              <a:t>Numbers</a:t>
            </a:r>
            <a:br>
              <a:rPr lang="en-US" smtClean="0"/>
            </a:br>
            <a:r>
              <a:rPr lang="en-US" smtClean="0"/>
              <a:t>sorted per</a:t>
            </a:r>
            <a:br>
              <a:rPr lang="en-US" smtClean="0"/>
            </a:br>
            <a:r>
              <a:rPr lang="en-US" smtClean="0"/>
              <a:t>second</a:t>
            </a:r>
            <a:endParaRPr lang="en-US"/>
          </a:p>
        </p:txBody>
      </p:sp>
      <p:sp>
        <p:nvSpPr>
          <p:cNvPr id="12" name="TextBox 11"/>
          <p:cNvSpPr txBox="1"/>
          <p:nvPr/>
        </p:nvSpPr>
        <p:spPr>
          <a:xfrm>
            <a:off x="5758773" y="3934935"/>
            <a:ext cx="1213937" cy="400110"/>
          </a:xfrm>
          <a:prstGeom prst="rect">
            <a:avLst/>
          </a:prstGeom>
          <a:noFill/>
        </p:spPr>
        <p:txBody>
          <a:bodyPr wrap="square" rtlCol="0">
            <a:spAutoFit/>
          </a:bodyPr>
          <a:lstStyle/>
          <a:p>
            <a:r>
              <a:rPr lang="en-US" smtClean="0"/>
              <a:t>Cores</a:t>
            </a:r>
            <a:endParaRPr lang="en-US"/>
          </a:p>
        </p:txBody>
      </p:sp>
      <p:cxnSp>
        <p:nvCxnSpPr>
          <p:cNvPr id="15" name="Straight Connector 14"/>
          <p:cNvCxnSpPr/>
          <p:nvPr/>
        </p:nvCxnSpPr>
        <p:spPr bwMode="auto">
          <a:xfrm flipV="1">
            <a:off x="2985247" y="1586180"/>
            <a:ext cx="2492188" cy="2321859"/>
          </a:xfrm>
          <a:prstGeom prst="line">
            <a:avLst/>
          </a:prstGeom>
          <a:solidFill>
            <a:schemeClr val="accent1"/>
          </a:solidFill>
          <a:ln w="19050" cap="flat" cmpd="sng" algn="ctr">
            <a:solidFill>
              <a:srgbClr val="00CC00"/>
            </a:solidFill>
            <a:prstDash val="solid"/>
            <a:round/>
            <a:headEnd type="none" w="med" len="med"/>
            <a:tailEnd type="none" w="med" len="med"/>
          </a:ln>
          <a:effectLst/>
        </p:spPr>
      </p:cxnSp>
      <p:sp>
        <p:nvSpPr>
          <p:cNvPr id="16" name="TextBox 15"/>
          <p:cNvSpPr txBox="1"/>
          <p:nvPr/>
        </p:nvSpPr>
        <p:spPr>
          <a:xfrm>
            <a:off x="5439171" y="1241707"/>
            <a:ext cx="748025" cy="400110"/>
          </a:xfrm>
          <a:prstGeom prst="rect">
            <a:avLst/>
          </a:prstGeom>
          <a:noFill/>
        </p:spPr>
        <p:txBody>
          <a:bodyPr wrap="none" rtlCol="0">
            <a:spAutoFit/>
          </a:bodyPr>
          <a:lstStyle/>
          <a:p>
            <a:r>
              <a:rPr lang="en-US" smtClean="0">
                <a:solidFill>
                  <a:srgbClr val="00CC00"/>
                </a:solidFill>
              </a:rPr>
              <a:t>Ideal</a:t>
            </a:r>
            <a:endParaRPr lang="en-US">
              <a:solidFill>
                <a:srgbClr val="00CC00"/>
              </a:solidFill>
            </a:endParaRPr>
          </a:p>
        </p:txBody>
      </p:sp>
      <p:sp>
        <p:nvSpPr>
          <p:cNvPr id="17" name="Freeform 16"/>
          <p:cNvSpPr/>
          <p:nvPr/>
        </p:nvSpPr>
        <p:spPr bwMode="auto">
          <a:xfrm>
            <a:off x="2985247" y="2627701"/>
            <a:ext cx="3487271" cy="1290828"/>
          </a:xfrm>
          <a:custGeom>
            <a:avLst/>
            <a:gdLst>
              <a:gd name="connsiteX0" fmla="*/ 0 w 3487271"/>
              <a:gd name="connsiteY0" fmla="*/ 1317812 h 1317812"/>
              <a:gd name="connsiteX1" fmla="*/ 1559859 w 3487271"/>
              <a:gd name="connsiteY1" fmla="*/ 304800 h 1317812"/>
              <a:gd name="connsiteX2" fmla="*/ 2581835 w 3487271"/>
              <a:gd name="connsiteY2" fmla="*/ 8965 h 1317812"/>
              <a:gd name="connsiteX3" fmla="*/ 3487271 w 3487271"/>
              <a:gd name="connsiteY3" fmla="*/ 251012 h 1317812"/>
              <a:gd name="connsiteX0" fmla="*/ 0 w 3487271"/>
              <a:gd name="connsiteY0" fmla="*/ 1326540 h 1326540"/>
              <a:gd name="connsiteX1" fmla="*/ 1559859 w 3487271"/>
              <a:gd name="connsiteY1" fmla="*/ 313528 h 1326540"/>
              <a:gd name="connsiteX2" fmla="*/ 2581835 w 3487271"/>
              <a:gd name="connsiteY2" fmla="*/ 17693 h 1326540"/>
              <a:gd name="connsiteX3" fmla="*/ 3487271 w 3487271"/>
              <a:gd name="connsiteY3" fmla="*/ 419689 h 1326540"/>
              <a:gd name="connsiteX0" fmla="*/ 0 w 3487271"/>
              <a:gd name="connsiteY0" fmla="*/ 1326540 h 1326540"/>
              <a:gd name="connsiteX1" fmla="*/ 1559859 w 3487271"/>
              <a:gd name="connsiteY1" fmla="*/ 313528 h 1326540"/>
              <a:gd name="connsiteX2" fmla="*/ 2581835 w 3487271"/>
              <a:gd name="connsiteY2" fmla="*/ 17693 h 1326540"/>
              <a:gd name="connsiteX3" fmla="*/ 3487271 w 3487271"/>
              <a:gd name="connsiteY3" fmla="*/ 419689 h 1326540"/>
            </a:gdLst>
            <a:ahLst/>
            <a:cxnLst>
              <a:cxn ang="0">
                <a:pos x="connsiteX0" y="connsiteY0"/>
              </a:cxn>
              <a:cxn ang="0">
                <a:pos x="connsiteX1" y="connsiteY1"/>
              </a:cxn>
              <a:cxn ang="0">
                <a:pos x="connsiteX2" y="connsiteY2"/>
              </a:cxn>
              <a:cxn ang="0">
                <a:pos x="connsiteX3" y="connsiteY3"/>
              </a:cxn>
            </a:cxnLst>
            <a:rect l="l" t="t" r="r" b="b"/>
            <a:pathLst>
              <a:path w="3487271" h="1326540">
                <a:moveTo>
                  <a:pt x="0" y="1326540"/>
                </a:moveTo>
                <a:cubicBezTo>
                  <a:pt x="564776" y="929104"/>
                  <a:pt x="1129553" y="531669"/>
                  <a:pt x="1559859" y="313528"/>
                </a:cubicBezTo>
                <a:cubicBezTo>
                  <a:pt x="1990165" y="95387"/>
                  <a:pt x="2260600" y="0"/>
                  <a:pt x="2581835" y="17693"/>
                </a:cubicBezTo>
                <a:cubicBezTo>
                  <a:pt x="2903070" y="35386"/>
                  <a:pt x="3272991" y="234202"/>
                  <a:pt x="3487271" y="419689"/>
                </a:cubicBezTo>
              </a:path>
            </a:pathLst>
          </a:custGeom>
          <a:noFill/>
          <a:ln w="19050" cap="flat" cmpd="sng" algn="ctr">
            <a:solidFill>
              <a:srgbClr val="00B0F0"/>
            </a:solidFill>
            <a:prstDash val="solid"/>
            <a:round/>
            <a:headEnd type="none" w="med" len="med"/>
            <a:tailEnd type="none" w="med" len="med"/>
          </a:ln>
          <a:effectLst/>
        </p:spPr>
        <p:txBody>
          <a:bodyPr rtlCol="0" anchor="ctr"/>
          <a:lstStyle/>
          <a:p>
            <a:pPr algn="ctr"/>
            <a:endParaRPr lang="en-US"/>
          </a:p>
        </p:txBody>
      </p:sp>
      <p:sp>
        <p:nvSpPr>
          <p:cNvPr id="18" name="TextBox 17"/>
          <p:cNvSpPr txBox="1"/>
          <p:nvPr/>
        </p:nvSpPr>
        <p:spPr>
          <a:xfrm>
            <a:off x="6337605" y="2352757"/>
            <a:ext cx="1212191" cy="400110"/>
          </a:xfrm>
          <a:prstGeom prst="rect">
            <a:avLst/>
          </a:prstGeom>
          <a:noFill/>
        </p:spPr>
        <p:txBody>
          <a:bodyPr wrap="none" rtlCol="0">
            <a:spAutoFit/>
          </a:bodyPr>
          <a:lstStyle/>
          <a:p>
            <a:r>
              <a:rPr lang="en-US" smtClean="0">
                <a:solidFill>
                  <a:srgbClr val="FF0000"/>
                </a:solidFill>
              </a:rPr>
              <a:t>Expected</a:t>
            </a:r>
            <a:endParaRPr lang="en-US">
              <a:solidFill>
                <a:srgbClr val="FF0000"/>
              </a:solidFill>
            </a:endParaRPr>
          </a:p>
        </p:txBody>
      </p:sp>
      <p:sp>
        <p:nvSpPr>
          <p:cNvPr id="14" name="Freeform 13"/>
          <p:cNvSpPr/>
          <p:nvPr/>
        </p:nvSpPr>
        <p:spPr bwMode="auto">
          <a:xfrm>
            <a:off x="2982006" y="2532912"/>
            <a:ext cx="3399340" cy="1362921"/>
          </a:xfrm>
          <a:custGeom>
            <a:avLst/>
            <a:gdLst>
              <a:gd name="connsiteX0" fmla="*/ 0 w 3487271"/>
              <a:gd name="connsiteY0" fmla="*/ 1317812 h 1317812"/>
              <a:gd name="connsiteX1" fmla="*/ 1559859 w 3487271"/>
              <a:gd name="connsiteY1" fmla="*/ 304800 h 1317812"/>
              <a:gd name="connsiteX2" fmla="*/ 2581835 w 3487271"/>
              <a:gd name="connsiteY2" fmla="*/ 8965 h 1317812"/>
              <a:gd name="connsiteX3" fmla="*/ 3487271 w 3487271"/>
              <a:gd name="connsiteY3" fmla="*/ 251012 h 1317812"/>
              <a:gd name="connsiteX0" fmla="*/ 0 w 3487271"/>
              <a:gd name="connsiteY0" fmla="*/ 1357676 h 1357676"/>
              <a:gd name="connsiteX1" fmla="*/ 1559859 w 3487271"/>
              <a:gd name="connsiteY1" fmla="*/ 344664 h 1357676"/>
              <a:gd name="connsiteX2" fmla="*/ 2581835 w 3487271"/>
              <a:gd name="connsiteY2" fmla="*/ 48829 h 1357676"/>
              <a:gd name="connsiteX3" fmla="*/ 3487271 w 3487271"/>
              <a:gd name="connsiteY3" fmla="*/ 125506 h 1357676"/>
              <a:gd name="connsiteX0" fmla="*/ 0 w 3487271"/>
              <a:gd name="connsiteY0" fmla="*/ 1345373 h 1345373"/>
              <a:gd name="connsiteX1" fmla="*/ 1559859 w 3487271"/>
              <a:gd name="connsiteY1" fmla="*/ 332361 h 1345373"/>
              <a:gd name="connsiteX2" fmla="*/ 2581835 w 3487271"/>
              <a:gd name="connsiteY2" fmla="*/ 36526 h 1345373"/>
              <a:gd name="connsiteX3" fmla="*/ 3487271 w 3487271"/>
              <a:gd name="connsiteY3" fmla="*/ 113203 h 1345373"/>
              <a:gd name="connsiteX0" fmla="*/ 0 w 3550246"/>
              <a:gd name="connsiteY0" fmla="*/ 1362921 h 1362921"/>
              <a:gd name="connsiteX1" fmla="*/ 1559859 w 3550246"/>
              <a:gd name="connsiteY1" fmla="*/ 349909 h 1362921"/>
              <a:gd name="connsiteX2" fmla="*/ 2581835 w 3550246"/>
              <a:gd name="connsiteY2" fmla="*/ 54074 h 1362921"/>
              <a:gd name="connsiteX3" fmla="*/ 3399340 w 3550246"/>
              <a:gd name="connsiteY3" fmla="*/ 25462 h 1362921"/>
              <a:gd name="connsiteX4" fmla="*/ 3487271 w 3550246"/>
              <a:gd name="connsiteY4" fmla="*/ 130751 h 1362921"/>
              <a:gd name="connsiteX0" fmla="*/ 0 w 3550246"/>
              <a:gd name="connsiteY0" fmla="*/ 1362921 h 1362921"/>
              <a:gd name="connsiteX1" fmla="*/ 1559859 w 3550246"/>
              <a:gd name="connsiteY1" fmla="*/ 349909 h 1362921"/>
              <a:gd name="connsiteX2" fmla="*/ 2581835 w 3550246"/>
              <a:gd name="connsiteY2" fmla="*/ 54074 h 1362921"/>
              <a:gd name="connsiteX3" fmla="*/ 3399340 w 3550246"/>
              <a:gd name="connsiteY3" fmla="*/ 25462 h 1362921"/>
              <a:gd name="connsiteX4" fmla="*/ 3487271 w 3550246"/>
              <a:gd name="connsiteY4" fmla="*/ 130751 h 1362921"/>
              <a:gd name="connsiteX0" fmla="*/ 0 w 3399340"/>
              <a:gd name="connsiteY0" fmla="*/ 1362921 h 1362921"/>
              <a:gd name="connsiteX1" fmla="*/ 1559859 w 3399340"/>
              <a:gd name="connsiteY1" fmla="*/ 349909 h 1362921"/>
              <a:gd name="connsiteX2" fmla="*/ 2581835 w 3399340"/>
              <a:gd name="connsiteY2" fmla="*/ 54074 h 1362921"/>
              <a:gd name="connsiteX3" fmla="*/ 3399340 w 3399340"/>
              <a:gd name="connsiteY3" fmla="*/ 25462 h 1362921"/>
            </a:gdLst>
            <a:ahLst/>
            <a:cxnLst>
              <a:cxn ang="0">
                <a:pos x="connsiteX0" y="connsiteY0"/>
              </a:cxn>
              <a:cxn ang="0">
                <a:pos x="connsiteX1" y="connsiteY1"/>
              </a:cxn>
              <a:cxn ang="0">
                <a:pos x="connsiteX2" y="connsiteY2"/>
              </a:cxn>
              <a:cxn ang="0">
                <a:pos x="connsiteX3" y="connsiteY3"/>
              </a:cxn>
            </a:cxnLst>
            <a:rect l="l" t="t" r="r" b="b"/>
            <a:pathLst>
              <a:path w="3399340" h="1362921">
                <a:moveTo>
                  <a:pt x="0" y="1362921"/>
                </a:moveTo>
                <a:cubicBezTo>
                  <a:pt x="564776" y="965485"/>
                  <a:pt x="1129553" y="568050"/>
                  <a:pt x="1559859" y="349909"/>
                </a:cubicBezTo>
                <a:cubicBezTo>
                  <a:pt x="1990165" y="131768"/>
                  <a:pt x="2275255" y="108148"/>
                  <a:pt x="2581835" y="54074"/>
                </a:cubicBezTo>
                <a:cubicBezTo>
                  <a:pt x="2888415" y="0"/>
                  <a:pt x="3238707" y="41865"/>
                  <a:pt x="3399340" y="25462"/>
                </a:cubicBezTo>
              </a:path>
            </a:pathLst>
          </a:cu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9" name="TextBox 18"/>
          <p:cNvSpPr txBox="1"/>
          <p:nvPr/>
        </p:nvSpPr>
        <p:spPr>
          <a:xfrm>
            <a:off x="6448737" y="2826170"/>
            <a:ext cx="1800558" cy="400110"/>
          </a:xfrm>
          <a:prstGeom prst="rect">
            <a:avLst/>
          </a:prstGeom>
          <a:noFill/>
        </p:spPr>
        <p:txBody>
          <a:bodyPr wrap="none" rtlCol="0">
            <a:spAutoFit/>
          </a:bodyPr>
          <a:lstStyle/>
          <a:p>
            <a:r>
              <a:rPr lang="en-US" smtClean="0">
                <a:solidFill>
                  <a:srgbClr val="00B0F0"/>
                </a:solidFill>
              </a:rPr>
              <a:t>Reality (often)</a:t>
            </a:r>
            <a:endParaRPr lang="en-US">
              <a:solidFill>
                <a:srgbClr val="00B0F0"/>
              </a:solidFill>
            </a:endParaRPr>
          </a:p>
        </p:txBody>
      </p:sp>
      <p:sp>
        <p:nvSpPr>
          <p:cNvPr id="20" name="TextBox 19"/>
          <p:cNvSpPr txBox="1"/>
          <p:nvPr/>
        </p:nvSpPr>
        <p:spPr>
          <a:xfrm>
            <a:off x="5076037" y="1906622"/>
            <a:ext cx="596895" cy="461665"/>
          </a:xfrm>
          <a:prstGeom prst="rect">
            <a:avLst/>
          </a:prstGeom>
          <a:noFill/>
        </p:spPr>
        <p:txBody>
          <a:bodyPr wrap="none" rtlCol="0">
            <a:spAutoFit/>
          </a:bodyPr>
          <a:lstStyle/>
          <a:p>
            <a:r>
              <a:rPr lang="en-US" sz="1200" smtClean="0">
                <a:solidFill>
                  <a:srgbClr val="00B0F0"/>
                </a:solidFill>
              </a:rPr>
              <a:t>Sweet</a:t>
            </a:r>
            <a:br>
              <a:rPr lang="en-US" sz="1200" smtClean="0">
                <a:solidFill>
                  <a:srgbClr val="00B0F0"/>
                </a:solidFill>
              </a:rPr>
            </a:br>
            <a:r>
              <a:rPr lang="en-US" sz="1200" smtClean="0">
                <a:solidFill>
                  <a:srgbClr val="00B0F0"/>
                </a:solidFill>
              </a:rPr>
              <a:t>spot</a:t>
            </a:r>
            <a:endParaRPr lang="en-US" sz="1200">
              <a:solidFill>
                <a:srgbClr val="00B0F0"/>
              </a:solidFill>
            </a:endParaRPr>
          </a:p>
        </p:txBody>
      </p:sp>
      <p:cxnSp>
        <p:nvCxnSpPr>
          <p:cNvPr id="22" name="Straight Arrow Connector 21"/>
          <p:cNvCxnSpPr>
            <a:stCxn id="20" idx="2"/>
          </p:cNvCxnSpPr>
          <p:nvPr/>
        </p:nvCxnSpPr>
        <p:spPr bwMode="auto">
          <a:xfrm rot="16200000" flipH="1">
            <a:off x="5247850" y="2494922"/>
            <a:ext cx="267909" cy="14638"/>
          </a:xfrm>
          <a:prstGeom prst="straightConnector1">
            <a:avLst/>
          </a:prstGeom>
          <a:solidFill>
            <a:schemeClr val="accent1"/>
          </a:solidFill>
          <a:ln w="19050" cap="flat" cmpd="sng" algn="ctr">
            <a:solidFill>
              <a:srgbClr val="00B0F0"/>
            </a:solidFill>
            <a:prstDash val="solid"/>
            <a:round/>
            <a:headEnd type="none" w="med" len="med"/>
            <a:tailEnd type="arrow"/>
          </a:ln>
          <a:effectLst/>
        </p:spPr>
      </p:cxnSp>
    </p:spTree>
    <p:extLst>
      <p:ext uri="{BB962C8B-B14F-4D97-AF65-F5344CB8AC3E}">
        <p14:creationId xmlns:p14="http://schemas.microsoft.com/office/powerpoint/2010/main" val="13543196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0"/>
                            </p:stCondLst>
                            <p:childTnLst>
                              <p:par>
                                <p:cTn id="25" presetID="22" presetClass="entr" presetSubtype="1"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Granularity</a:t>
            </a:r>
            <a:endParaRPr lang="en-US"/>
          </a:p>
        </p:txBody>
      </p:sp>
      <p:sp>
        <p:nvSpPr>
          <p:cNvPr id="3" name="Content Placeholder 2"/>
          <p:cNvSpPr>
            <a:spLocks noGrp="1"/>
          </p:cNvSpPr>
          <p:nvPr>
            <p:ph idx="1"/>
          </p:nvPr>
        </p:nvSpPr>
        <p:spPr>
          <a:xfrm>
            <a:off x="990599" y="1658938"/>
            <a:ext cx="7900481" cy="4683496"/>
          </a:xfrm>
        </p:spPr>
        <p:txBody>
          <a:bodyPr/>
          <a:lstStyle/>
          <a:p>
            <a:r>
              <a:rPr lang="en-US" smtClean="0"/>
              <a:t>How big a task should we assign to each core?</a:t>
            </a:r>
          </a:p>
          <a:p>
            <a:pPr lvl="1"/>
            <a:r>
              <a:rPr lang="en-US" smtClean="0"/>
              <a:t>Coarse-grain vs. fine-grain parallelism</a:t>
            </a:r>
          </a:p>
          <a:p>
            <a:pPr lvl="1"/>
            <a:endParaRPr lang="en-US" smtClean="0"/>
          </a:p>
          <a:p>
            <a:r>
              <a:rPr lang="en-US" smtClean="0"/>
              <a:t>Frequent coordination creates overhead</a:t>
            </a:r>
          </a:p>
          <a:p>
            <a:pPr lvl="1"/>
            <a:r>
              <a:rPr lang="en-US" smtClean="0"/>
              <a:t>Need to send messages back and forth, wait for other cores...</a:t>
            </a:r>
          </a:p>
          <a:p>
            <a:pPr lvl="1"/>
            <a:r>
              <a:rPr lang="en-US" smtClean="0"/>
              <a:t>Result: Cores spend most of their time communicating</a:t>
            </a:r>
          </a:p>
          <a:p>
            <a:endParaRPr lang="en-US" smtClean="0"/>
          </a:p>
          <a:p>
            <a:r>
              <a:rPr lang="en-US" smtClean="0"/>
              <a:t>Coarse-grain parallelism is usually more efficient</a:t>
            </a:r>
          </a:p>
          <a:p>
            <a:pPr lvl="1"/>
            <a:r>
              <a:rPr lang="en-US" smtClean="0">
                <a:solidFill>
                  <a:srgbClr val="FF0000"/>
                </a:solidFill>
              </a:rPr>
              <a:t>Bad: </a:t>
            </a:r>
            <a:r>
              <a:rPr lang="en-US" smtClean="0"/>
              <a:t>Ask each core to sort three numbers</a:t>
            </a:r>
          </a:p>
          <a:p>
            <a:pPr lvl="1"/>
            <a:r>
              <a:rPr lang="en-US" smtClean="0">
                <a:solidFill>
                  <a:srgbClr val="33CC33"/>
                </a:solidFill>
              </a:rPr>
              <a:t>Good: </a:t>
            </a:r>
            <a:r>
              <a:rPr lang="en-US" smtClean="0"/>
              <a:t>Ask each core to sort a million numbers</a:t>
            </a:r>
          </a:p>
          <a:p>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89706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Dependencies</a:t>
            </a:r>
            <a:endParaRPr lang="en-US"/>
          </a:p>
        </p:txBody>
      </p:sp>
      <p:sp>
        <p:nvSpPr>
          <p:cNvPr id="3" name="Content Placeholder 2"/>
          <p:cNvSpPr>
            <a:spLocks noGrp="1"/>
          </p:cNvSpPr>
          <p:nvPr>
            <p:ph idx="1"/>
          </p:nvPr>
        </p:nvSpPr>
        <p:spPr>
          <a:xfrm>
            <a:off x="990600" y="4419600"/>
            <a:ext cx="7772400" cy="1885949"/>
          </a:xfrm>
        </p:spPr>
        <p:txBody>
          <a:bodyPr/>
          <a:lstStyle/>
          <a:p>
            <a:r>
              <a:rPr lang="en-US" smtClean="0"/>
              <a:t>What if tasks depend on other tasks?</a:t>
            </a:r>
          </a:p>
          <a:p>
            <a:pPr lvl="1"/>
            <a:r>
              <a:rPr lang="en-US" smtClean="0"/>
              <a:t>Example: Need to sort lists </a:t>
            </a:r>
            <a:r>
              <a:rPr lang="en-US" u="sng" smtClean="0"/>
              <a:t>before</a:t>
            </a:r>
            <a:r>
              <a:rPr lang="en-US" smtClean="0"/>
              <a:t> merging them</a:t>
            </a:r>
          </a:p>
          <a:p>
            <a:pPr lvl="1"/>
            <a:r>
              <a:rPr lang="en-US" smtClean="0"/>
              <a:t>Limits the degree of parallelism</a:t>
            </a:r>
          </a:p>
          <a:p>
            <a:pPr lvl="1"/>
            <a:r>
              <a:rPr lang="en-US" smtClean="0"/>
              <a:t>Minimum completion time (and thus maximum speedup) is determined by the longest path from start to finish</a:t>
            </a:r>
          </a:p>
          <a:p>
            <a:pPr lvl="2"/>
            <a:r>
              <a:rPr lang="en-US" smtClean="0"/>
              <a:t>Assumes resources are plentiful; actual speedup may be lower</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Oval 5"/>
          <p:cNvSpPr/>
          <p:nvPr/>
        </p:nvSpPr>
        <p:spPr bwMode="auto">
          <a:xfrm>
            <a:off x="2101173" y="1462797"/>
            <a:ext cx="1108953" cy="398834"/>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START</a:t>
            </a:r>
            <a:endParaRPr lang="en-US" sz="1600"/>
          </a:p>
        </p:txBody>
      </p:sp>
      <p:sp>
        <p:nvSpPr>
          <p:cNvPr id="7" name="Oval 6"/>
          <p:cNvSpPr/>
          <p:nvPr/>
        </p:nvSpPr>
        <p:spPr bwMode="auto">
          <a:xfrm>
            <a:off x="1397541" y="2457050"/>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Oval 7"/>
          <p:cNvSpPr/>
          <p:nvPr/>
        </p:nvSpPr>
        <p:spPr bwMode="auto">
          <a:xfrm>
            <a:off x="1977958" y="2453807"/>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Oval 8"/>
          <p:cNvSpPr/>
          <p:nvPr/>
        </p:nvSpPr>
        <p:spPr bwMode="auto">
          <a:xfrm>
            <a:off x="2490281" y="2440837"/>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a:off x="2983149" y="2437594"/>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Oval 10"/>
          <p:cNvSpPr/>
          <p:nvPr/>
        </p:nvSpPr>
        <p:spPr bwMode="auto">
          <a:xfrm>
            <a:off x="3495472" y="2434352"/>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Oval 11"/>
          <p:cNvSpPr/>
          <p:nvPr/>
        </p:nvSpPr>
        <p:spPr bwMode="auto">
          <a:xfrm>
            <a:off x="2204936" y="3181349"/>
            <a:ext cx="1053830" cy="509081"/>
          </a:xfrm>
          <a:prstGeom prst="ellips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DONE</a:t>
            </a:r>
            <a:endParaRPr lang="en-US" sz="1600"/>
          </a:p>
        </p:txBody>
      </p:sp>
      <p:sp>
        <p:nvSpPr>
          <p:cNvPr id="13" name="Oval 12"/>
          <p:cNvSpPr/>
          <p:nvPr/>
        </p:nvSpPr>
        <p:spPr bwMode="auto">
          <a:xfrm>
            <a:off x="6261369" y="798074"/>
            <a:ext cx="1108953" cy="398834"/>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START</a:t>
            </a:r>
            <a:endParaRPr lang="en-US" sz="1600"/>
          </a:p>
        </p:txBody>
      </p:sp>
      <p:sp>
        <p:nvSpPr>
          <p:cNvPr id="14" name="Oval 13"/>
          <p:cNvSpPr/>
          <p:nvPr/>
        </p:nvSpPr>
        <p:spPr bwMode="auto">
          <a:xfrm>
            <a:off x="5557737" y="2424625"/>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5" name="Oval 14"/>
          <p:cNvSpPr/>
          <p:nvPr/>
        </p:nvSpPr>
        <p:spPr bwMode="auto">
          <a:xfrm>
            <a:off x="6138154" y="2421382"/>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 name="Oval 15"/>
          <p:cNvSpPr/>
          <p:nvPr/>
        </p:nvSpPr>
        <p:spPr bwMode="auto">
          <a:xfrm>
            <a:off x="6650477" y="2408412"/>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7" name="Oval 16"/>
          <p:cNvSpPr/>
          <p:nvPr/>
        </p:nvSpPr>
        <p:spPr bwMode="auto">
          <a:xfrm>
            <a:off x="7143345" y="2405169"/>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 name="Oval 17"/>
          <p:cNvSpPr/>
          <p:nvPr/>
        </p:nvSpPr>
        <p:spPr bwMode="auto">
          <a:xfrm>
            <a:off x="7655668" y="2401927"/>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9" name="Oval 18"/>
          <p:cNvSpPr/>
          <p:nvPr/>
        </p:nvSpPr>
        <p:spPr bwMode="auto">
          <a:xfrm>
            <a:off x="6365132" y="3148924"/>
            <a:ext cx="1053830" cy="509081"/>
          </a:xfrm>
          <a:prstGeom prst="ellips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DONE</a:t>
            </a:r>
            <a:endParaRPr lang="en-US" sz="1600"/>
          </a:p>
        </p:txBody>
      </p:sp>
      <p:cxnSp>
        <p:nvCxnSpPr>
          <p:cNvPr id="21" name="Straight Arrow Connector 20"/>
          <p:cNvCxnSpPr>
            <a:stCxn id="6" idx="3"/>
            <a:endCxn id="7" idx="7"/>
          </p:cNvCxnSpPr>
          <p:nvPr/>
        </p:nvCxnSpPr>
        <p:spPr bwMode="auto">
          <a:xfrm rot="5400000">
            <a:off x="1646079" y="1872970"/>
            <a:ext cx="687244" cy="547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Straight Arrow Connector 22"/>
          <p:cNvCxnSpPr>
            <a:endCxn id="8" idx="0"/>
          </p:cNvCxnSpPr>
          <p:nvPr/>
        </p:nvCxnSpPr>
        <p:spPr bwMode="auto">
          <a:xfrm rot="5400000">
            <a:off x="2040983" y="2023964"/>
            <a:ext cx="553266" cy="30642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5" name="Straight Arrow Connector 24"/>
          <p:cNvCxnSpPr>
            <a:stCxn id="6" idx="4"/>
            <a:endCxn id="9" idx="0"/>
          </p:cNvCxnSpPr>
          <p:nvPr/>
        </p:nvCxnSpPr>
        <p:spPr bwMode="auto">
          <a:xfrm rot="16200000" flipH="1">
            <a:off x="2376586" y="2140695"/>
            <a:ext cx="579206" cy="2107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7" name="Straight Arrow Connector 26"/>
          <p:cNvCxnSpPr>
            <a:endCxn id="10" idx="0"/>
          </p:cNvCxnSpPr>
          <p:nvPr/>
        </p:nvCxnSpPr>
        <p:spPr bwMode="auto">
          <a:xfrm rot="16200000" flipH="1">
            <a:off x="2717055" y="1985052"/>
            <a:ext cx="575963" cy="32911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9" name="Straight Arrow Connector 28"/>
          <p:cNvCxnSpPr>
            <a:stCxn id="6" idx="5"/>
            <a:endCxn id="11" idx="0"/>
          </p:cNvCxnSpPr>
          <p:nvPr/>
        </p:nvCxnSpPr>
        <p:spPr bwMode="auto">
          <a:xfrm rot="16200000" flipH="1">
            <a:off x="3049257" y="1801689"/>
            <a:ext cx="631129" cy="63419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0" name="TextBox 29"/>
          <p:cNvSpPr txBox="1"/>
          <p:nvPr/>
        </p:nvSpPr>
        <p:spPr>
          <a:xfrm>
            <a:off x="3882684" y="2270193"/>
            <a:ext cx="415499" cy="400110"/>
          </a:xfrm>
          <a:prstGeom prst="rect">
            <a:avLst/>
          </a:prstGeom>
          <a:noFill/>
        </p:spPr>
        <p:txBody>
          <a:bodyPr wrap="none" rtlCol="0">
            <a:spAutoFit/>
          </a:bodyPr>
          <a:lstStyle/>
          <a:p>
            <a:r>
              <a:rPr lang="en-US" smtClean="0"/>
              <a:t>...</a:t>
            </a:r>
            <a:endParaRPr lang="en-US"/>
          </a:p>
        </p:txBody>
      </p:sp>
      <p:cxnSp>
        <p:nvCxnSpPr>
          <p:cNvPr id="32" name="Straight Arrow Connector 31"/>
          <p:cNvCxnSpPr>
            <a:stCxn id="7" idx="4"/>
            <a:endCxn id="12" idx="1"/>
          </p:cNvCxnSpPr>
          <p:nvPr/>
        </p:nvCxnSpPr>
        <p:spPr bwMode="auto">
          <a:xfrm rot="16200000" flipH="1">
            <a:off x="1686296" y="2582931"/>
            <a:ext cx="570663" cy="77527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4" name="Straight Arrow Connector 33"/>
          <p:cNvCxnSpPr>
            <a:stCxn id="8" idx="4"/>
          </p:cNvCxnSpPr>
          <p:nvPr/>
        </p:nvCxnSpPr>
        <p:spPr bwMode="auto">
          <a:xfrm rot="16200000" flipH="1">
            <a:off x="2095500" y="2750901"/>
            <a:ext cx="522052" cy="38424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6" name="Straight Arrow Connector 35"/>
          <p:cNvCxnSpPr>
            <a:stCxn id="9" idx="4"/>
            <a:endCxn id="12" idx="0"/>
          </p:cNvCxnSpPr>
          <p:nvPr/>
        </p:nvCxnSpPr>
        <p:spPr bwMode="auto">
          <a:xfrm rot="16200000" flipH="1">
            <a:off x="2448128" y="2897625"/>
            <a:ext cx="512323" cy="5512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8" name="Straight Arrow Connector 37"/>
          <p:cNvCxnSpPr>
            <a:stCxn id="10" idx="4"/>
          </p:cNvCxnSpPr>
          <p:nvPr/>
        </p:nvCxnSpPr>
        <p:spPr bwMode="auto">
          <a:xfrm rot="5400000">
            <a:off x="2779679" y="2814130"/>
            <a:ext cx="538265" cy="24157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0" name="Straight Arrow Connector 39"/>
          <p:cNvCxnSpPr>
            <a:stCxn id="11" idx="4"/>
            <a:endCxn id="12" idx="7"/>
          </p:cNvCxnSpPr>
          <p:nvPr/>
        </p:nvCxnSpPr>
        <p:spPr bwMode="auto">
          <a:xfrm rot="5400000">
            <a:off x="3096498" y="2670480"/>
            <a:ext cx="593361" cy="5774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1" name="TextBox 40"/>
          <p:cNvSpPr txBox="1"/>
          <p:nvPr/>
        </p:nvSpPr>
        <p:spPr>
          <a:xfrm>
            <a:off x="1535221" y="3943350"/>
            <a:ext cx="2425600" cy="338554"/>
          </a:xfrm>
          <a:prstGeom prst="rect">
            <a:avLst/>
          </a:prstGeom>
          <a:noFill/>
        </p:spPr>
        <p:txBody>
          <a:bodyPr wrap="none" rtlCol="0">
            <a:spAutoFit/>
          </a:bodyPr>
          <a:lstStyle/>
          <a:p>
            <a:r>
              <a:rPr lang="en-US" sz="1600" smtClean="0"/>
              <a:t>"Embarrassingly parallel"</a:t>
            </a:r>
            <a:endParaRPr lang="en-US" sz="1600"/>
          </a:p>
        </p:txBody>
      </p:sp>
      <p:sp>
        <p:nvSpPr>
          <p:cNvPr id="42" name="TextBox 41"/>
          <p:cNvSpPr txBox="1"/>
          <p:nvPr/>
        </p:nvSpPr>
        <p:spPr>
          <a:xfrm>
            <a:off x="266967" y="2999767"/>
            <a:ext cx="1129412" cy="584775"/>
          </a:xfrm>
          <a:prstGeom prst="rect">
            <a:avLst/>
          </a:prstGeom>
          <a:noFill/>
        </p:spPr>
        <p:txBody>
          <a:bodyPr wrap="none" rtlCol="0">
            <a:spAutoFit/>
          </a:bodyPr>
          <a:lstStyle/>
          <a:p>
            <a:r>
              <a:rPr lang="en-US" sz="1600" smtClean="0">
                <a:solidFill>
                  <a:srgbClr val="FF0000"/>
                </a:solidFill>
              </a:rPr>
              <a:t>Individual </a:t>
            </a:r>
            <a:br>
              <a:rPr lang="en-US" sz="1600" smtClean="0">
                <a:solidFill>
                  <a:srgbClr val="FF0000"/>
                </a:solidFill>
              </a:rPr>
            </a:br>
            <a:r>
              <a:rPr lang="en-US" sz="1600" smtClean="0">
                <a:solidFill>
                  <a:srgbClr val="FF0000"/>
                </a:solidFill>
              </a:rPr>
              <a:t>tasks</a:t>
            </a:r>
            <a:endParaRPr lang="en-US" sz="1600">
              <a:solidFill>
                <a:srgbClr val="FF0000"/>
              </a:solidFill>
            </a:endParaRPr>
          </a:p>
        </p:txBody>
      </p:sp>
      <p:cxnSp>
        <p:nvCxnSpPr>
          <p:cNvPr id="44" name="Straight Arrow Connector 43"/>
          <p:cNvCxnSpPr>
            <a:endCxn id="7" idx="4"/>
          </p:cNvCxnSpPr>
          <p:nvPr/>
        </p:nvCxnSpPr>
        <p:spPr bwMode="auto">
          <a:xfrm rot="5400000" flipH="1" flipV="1">
            <a:off x="1232981" y="2794676"/>
            <a:ext cx="460443" cy="24157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46" name="Straight Arrow Connector 45"/>
          <p:cNvCxnSpPr>
            <a:stCxn id="42" idx="3"/>
            <a:endCxn id="8" idx="3"/>
          </p:cNvCxnSpPr>
          <p:nvPr/>
        </p:nvCxnSpPr>
        <p:spPr bwMode="auto">
          <a:xfrm flipV="1">
            <a:off x="1396379" y="2648579"/>
            <a:ext cx="636188" cy="643576"/>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47" name="Oval 46"/>
          <p:cNvSpPr/>
          <p:nvPr/>
        </p:nvSpPr>
        <p:spPr bwMode="auto">
          <a:xfrm>
            <a:off x="5998724" y="1688565"/>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8" name="Oval 47"/>
          <p:cNvSpPr/>
          <p:nvPr/>
        </p:nvSpPr>
        <p:spPr bwMode="auto">
          <a:xfrm>
            <a:off x="6627780" y="1977152"/>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9" name="Oval 48"/>
          <p:cNvSpPr/>
          <p:nvPr/>
        </p:nvSpPr>
        <p:spPr bwMode="auto">
          <a:xfrm>
            <a:off x="7120648" y="1720991"/>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50" name="Oval 49"/>
          <p:cNvSpPr/>
          <p:nvPr/>
        </p:nvSpPr>
        <p:spPr bwMode="auto">
          <a:xfrm>
            <a:off x="7632972" y="1922030"/>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51" name="Oval 50"/>
          <p:cNvSpPr/>
          <p:nvPr/>
        </p:nvSpPr>
        <p:spPr bwMode="auto">
          <a:xfrm>
            <a:off x="7620002" y="1422677"/>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53" name="Straight Arrow Connector 52"/>
          <p:cNvCxnSpPr>
            <a:endCxn id="47" idx="0"/>
          </p:cNvCxnSpPr>
          <p:nvPr/>
        </p:nvCxnSpPr>
        <p:spPr bwMode="auto">
          <a:xfrm rot="5400000">
            <a:off x="6146055" y="1229538"/>
            <a:ext cx="498143" cy="41991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5" name="Straight Arrow Connector 54"/>
          <p:cNvCxnSpPr>
            <a:endCxn id="48" idx="0"/>
          </p:cNvCxnSpPr>
          <p:nvPr/>
        </p:nvCxnSpPr>
        <p:spPr bwMode="auto">
          <a:xfrm rot="16200000" flipH="1">
            <a:off x="6364931" y="1527855"/>
            <a:ext cx="776999" cy="12159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7" name="Straight Arrow Connector 56"/>
          <p:cNvCxnSpPr>
            <a:stCxn id="13" idx="4"/>
            <a:endCxn id="49" idx="0"/>
          </p:cNvCxnSpPr>
          <p:nvPr/>
        </p:nvCxnSpPr>
        <p:spPr bwMode="auto">
          <a:xfrm rot="16200000" flipH="1">
            <a:off x="6799429" y="1213324"/>
            <a:ext cx="524083" cy="49124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0" name="Straight Arrow Connector 59"/>
          <p:cNvCxnSpPr>
            <a:stCxn id="13" idx="5"/>
            <a:endCxn id="51" idx="1"/>
          </p:cNvCxnSpPr>
          <p:nvPr/>
        </p:nvCxnSpPr>
        <p:spPr bwMode="auto">
          <a:xfrm rot="16200000" flipH="1">
            <a:off x="7282468" y="1063951"/>
            <a:ext cx="317594" cy="46669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4" name="Straight Arrow Connector 63"/>
          <p:cNvCxnSpPr>
            <a:stCxn id="47" idx="4"/>
            <a:endCxn id="14" idx="0"/>
          </p:cNvCxnSpPr>
          <p:nvPr/>
        </p:nvCxnSpPr>
        <p:spPr bwMode="auto">
          <a:xfrm rot="5400000">
            <a:off x="5710743" y="1950196"/>
            <a:ext cx="507871" cy="44098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6" name="Straight Arrow Connector 65"/>
          <p:cNvCxnSpPr>
            <a:stCxn id="47" idx="4"/>
            <a:endCxn id="15" idx="0"/>
          </p:cNvCxnSpPr>
          <p:nvPr/>
        </p:nvCxnSpPr>
        <p:spPr bwMode="auto">
          <a:xfrm rot="16200000" flipH="1">
            <a:off x="6002572" y="2099353"/>
            <a:ext cx="504628" cy="13943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8" name="Straight Arrow Connector 67"/>
          <p:cNvCxnSpPr>
            <a:stCxn id="48" idx="4"/>
            <a:endCxn id="16" idx="0"/>
          </p:cNvCxnSpPr>
          <p:nvPr/>
        </p:nvCxnSpPr>
        <p:spPr bwMode="auto">
          <a:xfrm rot="16200000" flipH="1">
            <a:off x="6724040" y="2295527"/>
            <a:ext cx="203071" cy="226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0" name="Straight Arrow Connector 69"/>
          <p:cNvCxnSpPr>
            <a:stCxn id="47" idx="4"/>
            <a:endCxn id="16" idx="1"/>
          </p:cNvCxnSpPr>
          <p:nvPr/>
        </p:nvCxnSpPr>
        <p:spPr bwMode="auto">
          <a:xfrm rot="16200000" flipH="1">
            <a:off x="6182591" y="1919333"/>
            <a:ext cx="525075" cy="5199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2" name="Straight Arrow Connector 71"/>
          <p:cNvCxnSpPr>
            <a:stCxn id="49" idx="4"/>
            <a:endCxn id="17" idx="0"/>
          </p:cNvCxnSpPr>
          <p:nvPr/>
        </p:nvCxnSpPr>
        <p:spPr bwMode="auto">
          <a:xfrm rot="16200000" flipH="1">
            <a:off x="7090449" y="2165825"/>
            <a:ext cx="455989" cy="226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4" name="Straight Arrow Connector 73"/>
          <p:cNvCxnSpPr>
            <a:stCxn id="51" idx="4"/>
            <a:endCxn id="50" idx="0"/>
          </p:cNvCxnSpPr>
          <p:nvPr/>
        </p:nvCxnSpPr>
        <p:spPr bwMode="auto">
          <a:xfrm rot="16200000" flipH="1">
            <a:off x="7677352" y="1779963"/>
            <a:ext cx="271164" cy="1297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6" name="Straight Arrow Connector 75"/>
          <p:cNvCxnSpPr>
            <a:stCxn id="50" idx="4"/>
            <a:endCxn id="18" idx="0"/>
          </p:cNvCxnSpPr>
          <p:nvPr/>
        </p:nvCxnSpPr>
        <p:spPr bwMode="auto">
          <a:xfrm rot="16200000" flipH="1">
            <a:off x="7704913" y="2264725"/>
            <a:ext cx="251708" cy="2269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8" name="Straight Arrow Connector 77"/>
          <p:cNvCxnSpPr>
            <a:stCxn id="14" idx="4"/>
            <a:endCxn id="19" idx="1"/>
          </p:cNvCxnSpPr>
          <p:nvPr/>
        </p:nvCxnSpPr>
        <p:spPr bwMode="auto">
          <a:xfrm rot="16200000" flipH="1">
            <a:off x="5846492" y="2550506"/>
            <a:ext cx="570663" cy="77527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0" name="Straight Arrow Connector 79"/>
          <p:cNvCxnSpPr>
            <a:stCxn id="15" idx="4"/>
          </p:cNvCxnSpPr>
          <p:nvPr/>
        </p:nvCxnSpPr>
        <p:spPr bwMode="auto">
          <a:xfrm rot="16200000" flipH="1">
            <a:off x="6226513" y="2747659"/>
            <a:ext cx="535022" cy="33884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2" name="Straight Arrow Connector 81"/>
          <p:cNvCxnSpPr>
            <a:stCxn id="16" idx="4"/>
            <a:endCxn id="19" idx="0"/>
          </p:cNvCxnSpPr>
          <p:nvPr/>
        </p:nvCxnSpPr>
        <p:spPr bwMode="auto">
          <a:xfrm rot="16200000" flipH="1">
            <a:off x="6608324" y="2865200"/>
            <a:ext cx="512323" cy="5512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4" name="Straight Arrow Connector 83"/>
          <p:cNvCxnSpPr>
            <a:stCxn id="17" idx="4"/>
          </p:cNvCxnSpPr>
          <p:nvPr/>
        </p:nvCxnSpPr>
        <p:spPr bwMode="auto">
          <a:xfrm rot="5400000">
            <a:off x="6944739" y="2760629"/>
            <a:ext cx="512324" cy="2577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6" name="Straight Arrow Connector 85"/>
          <p:cNvCxnSpPr>
            <a:stCxn id="18" idx="4"/>
            <a:endCxn id="19" idx="7"/>
          </p:cNvCxnSpPr>
          <p:nvPr/>
        </p:nvCxnSpPr>
        <p:spPr bwMode="auto">
          <a:xfrm rot="5400000">
            <a:off x="7256694" y="2638055"/>
            <a:ext cx="593361" cy="5774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7" name="TextBox 86"/>
          <p:cNvSpPr txBox="1"/>
          <p:nvPr/>
        </p:nvSpPr>
        <p:spPr>
          <a:xfrm>
            <a:off x="6019659" y="3941526"/>
            <a:ext cx="1893852" cy="338554"/>
          </a:xfrm>
          <a:prstGeom prst="rect">
            <a:avLst/>
          </a:prstGeom>
          <a:noFill/>
        </p:spPr>
        <p:txBody>
          <a:bodyPr wrap="none" rtlCol="0">
            <a:spAutoFit/>
          </a:bodyPr>
          <a:lstStyle/>
          <a:p>
            <a:r>
              <a:rPr lang="en-US" sz="1600" smtClean="0"/>
              <a:t>With dependencies</a:t>
            </a:r>
            <a:endParaRPr lang="en-US" sz="1600"/>
          </a:p>
        </p:txBody>
      </p:sp>
      <p:sp>
        <p:nvSpPr>
          <p:cNvPr id="88" name="TextBox 87"/>
          <p:cNvSpPr txBox="1"/>
          <p:nvPr/>
        </p:nvSpPr>
        <p:spPr>
          <a:xfrm>
            <a:off x="3483223" y="1469281"/>
            <a:ext cx="1441420" cy="338554"/>
          </a:xfrm>
          <a:prstGeom prst="rect">
            <a:avLst/>
          </a:prstGeom>
          <a:noFill/>
        </p:spPr>
        <p:txBody>
          <a:bodyPr wrap="none" rtlCol="0">
            <a:spAutoFit/>
          </a:bodyPr>
          <a:lstStyle/>
          <a:p>
            <a:r>
              <a:rPr lang="en-US" sz="1600" smtClean="0">
                <a:solidFill>
                  <a:srgbClr val="FF0000"/>
                </a:solidFill>
              </a:rPr>
              <a:t>Dependencies</a:t>
            </a:r>
            <a:endParaRPr lang="en-US" sz="1600">
              <a:solidFill>
                <a:srgbClr val="FF0000"/>
              </a:solidFill>
            </a:endParaRPr>
          </a:p>
        </p:txBody>
      </p:sp>
      <p:cxnSp>
        <p:nvCxnSpPr>
          <p:cNvPr id="90" name="Straight Arrow Connector 89"/>
          <p:cNvCxnSpPr/>
          <p:nvPr/>
        </p:nvCxnSpPr>
        <p:spPr bwMode="auto">
          <a:xfrm rot="10800000" flipV="1">
            <a:off x="3005847" y="1812992"/>
            <a:ext cx="846306" cy="31128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92" name="Straight Arrow Connector 91"/>
          <p:cNvCxnSpPr/>
          <p:nvPr/>
        </p:nvCxnSpPr>
        <p:spPr bwMode="auto">
          <a:xfrm rot="10800000" flipV="1">
            <a:off x="3482503" y="1851903"/>
            <a:ext cx="593387" cy="39883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93" name="Rounded Rectangle 92"/>
          <p:cNvSpPr/>
          <p:nvPr/>
        </p:nvSpPr>
        <p:spPr bwMode="auto">
          <a:xfrm>
            <a:off x="7431932" y="1200150"/>
            <a:ext cx="797668" cy="1614791"/>
          </a:xfrm>
          <a:prstGeom prst="roundRect">
            <a:avLst/>
          </a:prstGeom>
          <a:noFill/>
          <a:ln w="38100" cap="flat" cmpd="sng" algn="ctr">
            <a:solidFill>
              <a:srgbClr val="FF0000"/>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39898444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3" end="3"/>
                                            </p:txEl>
                                          </p:spTgt>
                                        </p:tgtEl>
                                        <p:attrNameLst>
                                          <p:attrName>style.visibility</p:attrName>
                                        </p:attrNameLst>
                                      </p:cBhvr>
                                      <p:to>
                                        <p:strVal val="visible"/>
                                      </p:to>
                                    </p:set>
                                  </p:childTnLst>
                                </p:cTn>
                              </p:par>
                            </p:childTnLst>
                          </p:cTn>
                        </p:par>
                        <p:par>
                          <p:cTn id="123" fill="hold">
                            <p:stCondLst>
                              <p:cond delay="0"/>
                            </p:stCondLst>
                            <p:childTnLst>
                              <p:par>
                                <p:cTn id="124" presetID="16" presetClass="entr" presetSubtype="26" fill="hold" grpId="0" nodeType="afterEffect">
                                  <p:stCondLst>
                                    <p:cond delay="0"/>
                                  </p:stCondLst>
                                  <p:childTnLst>
                                    <p:set>
                                      <p:cBhvr>
                                        <p:cTn id="125" dur="1" fill="hold">
                                          <p:stCondLst>
                                            <p:cond delay="0"/>
                                          </p:stCondLst>
                                        </p:cTn>
                                        <p:tgtEl>
                                          <p:spTgt spid="93"/>
                                        </p:tgtEl>
                                        <p:attrNameLst>
                                          <p:attrName>style.visibility</p:attrName>
                                        </p:attrNameLst>
                                      </p:cBhvr>
                                      <p:to>
                                        <p:strVal val="visible"/>
                                      </p:to>
                                    </p:set>
                                    <p:animEffect transition="in" filter="barn(inHorizontal)">
                                      <p:cBhvr>
                                        <p:cTn id="126" dur="500"/>
                                        <p:tgtEl>
                                          <p:spTgt spid="93"/>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30" grpId="0"/>
      <p:bldP spid="41" grpId="0"/>
      <p:bldP spid="42" grpId="0"/>
      <p:bldP spid="47" grpId="0" animBg="1"/>
      <p:bldP spid="48" grpId="0" animBg="1"/>
      <p:bldP spid="49" grpId="0" animBg="1"/>
      <p:bldP spid="50" grpId="0" animBg="1"/>
      <p:bldP spid="51" grpId="0" animBg="1"/>
      <p:bldP spid="87" grpId="0"/>
      <p:bldP spid="88" grpId="0"/>
      <p:bldP spid="9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Heterogeneity</a:t>
            </a:r>
            <a:endParaRPr lang="en-US"/>
          </a:p>
        </p:txBody>
      </p:sp>
      <p:sp>
        <p:nvSpPr>
          <p:cNvPr id="3" name="Content Placeholder 2"/>
          <p:cNvSpPr>
            <a:spLocks noGrp="1"/>
          </p:cNvSpPr>
          <p:nvPr>
            <p:ph idx="1"/>
          </p:nvPr>
        </p:nvSpPr>
        <p:spPr>
          <a:xfrm>
            <a:off x="990600" y="1653703"/>
            <a:ext cx="7772400" cy="4537548"/>
          </a:xfrm>
        </p:spPr>
        <p:txBody>
          <a:bodyPr/>
          <a:lstStyle/>
          <a:p>
            <a:r>
              <a:rPr lang="en-US" smtClean="0"/>
              <a:t>What if...</a:t>
            </a:r>
          </a:p>
          <a:p>
            <a:pPr lvl="1"/>
            <a:r>
              <a:rPr lang="en-US" smtClean="0"/>
              <a:t>some tasks are larger than others?</a:t>
            </a:r>
          </a:p>
          <a:p>
            <a:pPr lvl="1"/>
            <a:r>
              <a:rPr lang="en-US" smtClean="0"/>
              <a:t>some tasks are harder than others?</a:t>
            </a:r>
          </a:p>
          <a:p>
            <a:pPr lvl="1"/>
            <a:r>
              <a:rPr lang="en-US" smtClean="0"/>
              <a:t>some tasks are more urgent than others?</a:t>
            </a:r>
          </a:p>
          <a:p>
            <a:pPr lvl="1"/>
            <a:r>
              <a:rPr lang="en-US" smtClean="0"/>
              <a:t>not all cores are equally fast, or have different resources?</a:t>
            </a:r>
          </a:p>
          <a:p>
            <a:pPr lvl="1"/>
            <a:endParaRPr lang="en-US" smtClean="0"/>
          </a:p>
          <a:p>
            <a:r>
              <a:rPr lang="en-US" smtClean="0"/>
              <a:t>Result: Scheduling problem</a:t>
            </a:r>
          </a:p>
          <a:p>
            <a:pPr lvl="1"/>
            <a:r>
              <a:rPr lang="en-US" smtClean="0"/>
              <a:t>Can be very difficult</a:t>
            </a:r>
          </a:p>
        </p:txBody>
      </p:sp>
      <p:sp>
        <p:nvSpPr>
          <p:cNvPr id="4" name="Slide Number Placeholder 3"/>
          <p:cNvSpPr>
            <a:spLocks noGrp="1"/>
          </p:cNvSpPr>
          <p:nvPr>
            <p:ph type="sldNum" sz="quarter" idx="10"/>
          </p:nvPr>
        </p:nvSpPr>
        <p:spPr/>
        <p:txBody>
          <a:bodyPr/>
          <a:lstStyle/>
          <a:p>
            <a:fld id="{103F590D-1EE3-4679-BAB2-47D8C4772F51}" type="slidenum">
              <a:rPr lang="en-GB" smtClean="0"/>
              <a:pPr/>
              <a:t>17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6921629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Parallelization</a:t>
            </a:r>
            <a:endParaRPr lang="en-US"/>
          </a:p>
        </p:txBody>
      </p:sp>
      <p:sp>
        <p:nvSpPr>
          <p:cNvPr id="3" name="Content Placeholder 2"/>
          <p:cNvSpPr>
            <a:spLocks noGrp="1"/>
          </p:cNvSpPr>
          <p:nvPr>
            <p:ph idx="1"/>
          </p:nvPr>
        </p:nvSpPr>
        <p:spPr/>
        <p:txBody>
          <a:bodyPr/>
          <a:lstStyle/>
          <a:p>
            <a:r>
              <a:rPr lang="en-US" dirty="0" smtClean="0"/>
              <a:t>Parallelization is hard</a:t>
            </a:r>
          </a:p>
          <a:p>
            <a:pPr lvl="1"/>
            <a:r>
              <a:rPr lang="en-US" dirty="0" smtClean="0"/>
              <a:t>Not all algorithms are equally parallelizable </a:t>
            </a:r>
            <a:r>
              <a:rPr lang="en-US" dirty="0"/>
              <a:t>– </a:t>
            </a:r>
            <a:r>
              <a:rPr lang="en-US" dirty="0" smtClean="0"/>
              <a:t>need to pick very carefully</a:t>
            </a:r>
          </a:p>
          <a:p>
            <a:pPr lvl="1"/>
            <a:endParaRPr lang="en-US" dirty="0" smtClean="0"/>
          </a:p>
          <a:p>
            <a:r>
              <a:rPr lang="en-US" dirty="0" smtClean="0"/>
              <a:t>Scalability is limited by many things</a:t>
            </a:r>
          </a:p>
          <a:p>
            <a:pPr lvl="1"/>
            <a:r>
              <a:rPr lang="en-US" dirty="0" smtClean="0"/>
              <a:t>Amdahl’s law</a:t>
            </a:r>
          </a:p>
          <a:p>
            <a:pPr lvl="1"/>
            <a:r>
              <a:rPr lang="en-US" dirty="0"/>
              <a:t>Communication </a:t>
            </a:r>
            <a:r>
              <a:rPr lang="en-US" dirty="0" smtClean="0"/>
              <a:t>and coordination overheads</a:t>
            </a:r>
            <a:endParaRPr lang="en-US" dirty="0"/>
          </a:p>
          <a:p>
            <a:pPr lvl="1"/>
            <a:r>
              <a:rPr lang="en-US" dirty="0" smtClean="0"/>
              <a:t>Dependencies between tasks</a:t>
            </a:r>
          </a:p>
          <a:p>
            <a:pPr lvl="1"/>
            <a:r>
              <a:rPr lang="en-US" dirty="0" smtClean="0"/>
              <a:t>Heterogeneity</a:t>
            </a:r>
          </a:p>
          <a:p>
            <a:pPr lvl="1"/>
            <a:r>
              <a:rPr lang="en-US" dirty="0" smtClean="0"/>
              <a:t>...</a:t>
            </a:r>
          </a:p>
          <a:p>
            <a:pPr>
              <a:buNone/>
            </a:pPr>
            <a:endParaRPr lang="en-US" dirty="0" smtClean="0"/>
          </a:p>
          <a:p>
            <a:pPr lvl="1"/>
            <a:endParaRPr lang="en-US" dirty="0" smtClean="0"/>
          </a:p>
          <a:p>
            <a:endParaRPr lang="en-US" dirty="0" smtClean="0"/>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18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426635323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a:t>
            </a:r>
            <a:r>
              <a:rPr lang="en-US" dirty="0" smtClean="0"/>
              <a:t>today</a:t>
            </a:r>
            <a:endParaRPr lang="en-US" dirty="0"/>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FF9900"/>
                </a:solidFill>
              </a:rPr>
              <a:t>Synchronization, consistency</a:t>
            </a:r>
          </a:p>
          <a:p>
            <a:pPr lvl="1"/>
            <a:r>
              <a:rPr lang="en-US" dirty="0"/>
              <a:t>Architectures: SMP, NUMA, Shared-Nothing</a:t>
            </a:r>
          </a:p>
          <a:p>
            <a:r>
              <a:rPr lang="en-US" dirty="0"/>
              <a:t>Wide-area network</a:t>
            </a:r>
          </a:p>
          <a:p>
            <a:pPr lvl="1"/>
            <a:r>
              <a:rPr lang="en-US" dirty="0"/>
              <a:t>Latency, packet loss, bottlenecks, and why they matter</a:t>
            </a:r>
          </a:p>
          <a:p>
            <a:r>
              <a:rPr lang="en-US" dirty="0"/>
              <a:t>Distributed programming and its challenges</a:t>
            </a:r>
          </a:p>
          <a:p>
            <a:pPr lvl="1"/>
            <a:r>
              <a:rPr lang="en-US" dirty="0"/>
              <a:t>Faults, failures, and what we can do about them</a:t>
            </a:r>
          </a:p>
          <a:p>
            <a:pPr lvl="1"/>
            <a:r>
              <a:rPr lang="en-US" dirty="0"/>
              <a:t>Network partitions, CAP theorem, relaxed consistency</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19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5198014" y="2518248"/>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00325"/>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80673" y="2125696"/>
            <a:ext cx="495300" cy="495300"/>
          </a:xfrm>
          <a:prstGeom prst="rect">
            <a:avLst/>
          </a:prstGeom>
          <a:noFill/>
        </p:spPr>
      </p:pic>
    </p:spTree>
    <p:extLst>
      <p:ext uri="{BB962C8B-B14F-4D97-AF65-F5344CB8AC3E}">
        <p14:creationId xmlns:p14="http://schemas.microsoft.com/office/powerpoint/2010/main" val="15225131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Announcements</a:t>
            </a:r>
            <a:endParaRPr lang="en-US"/>
          </a:p>
        </p:txBody>
      </p:sp>
      <p:sp>
        <p:nvSpPr>
          <p:cNvPr id="3" name="Content Placeholder 2"/>
          <p:cNvSpPr>
            <a:spLocks noGrp="1"/>
          </p:cNvSpPr>
          <p:nvPr>
            <p:ph idx="1"/>
          </p:nvPr>
        </p:nvSpPr>
        <p:spPr>
          <a:xfrm>
            <a:off x="990600" y="1388962"/>
            <a:ext cx="7772400" cy="5139160"/>
          </a:xfrm>
        </p:spPr>
        <p:txBody>
          <a:bodyPr/>
          <a:lstStyle/>
          <a:p>
            <a:r>
              <a:rPr lang="en-US" dirty="0" smtClean="0"/>
              <a:t>VMs in the computer rooms</a:t>
            </a:r>
            <a:endParaRPr lang="en-US" dirty="0" smtClean="0"/>
          </a:p>
          <a:p>
            <a:pPr lvl="1"/>
            <a:r>
              <a:rPr lang="en-US" dirty="0" smtClean="0"/>
              <a:t>Please </a:t>
            </a:r>
            <a:r>
              <a:rPr lang="en-US" dirty="0" smtClean="0"/>
              <a:t>send me a note (via Piazza) if you want to run the VM in the INGI computers</a:t>
            </a:r>
            <a:endParaRPr lang="en-US" dirty="0" smtClean="0"/>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do we need synchronization?</a:t>
            </a:r>
            <a:endParaRPr lang="en-US"/>
          </a:p>
        </p:txBody>
      </p:sp>
      <p:sp>
        <p:nvSpPr>
          <p:cNvPr id="3" name="Content Placeholder 2"/>
          <p:cNvSpPr>
            <a:spLocks noGrp="1"/>
          </p:cNvSpPr>
          <p:nvPr>
            <p:ph idx="1"/>
          </p:nvPr>
        </p:nvSpPr>
        <p:spPr>
          <a:xfrm>
            <a:off x="990600" y="4601182"/>
            <a:ext cx="7772400" cy="1590067"/>
          </a:xfrm>
        </p:spPr>
        <p:txBody>
          <a:bodyPr/>
          <a:lstStyle/>
          <a:p>
            <a:r>
              <a:rPr lang="en-US" dirty="0" smtClean="0"/>
              <a:t>Simple example: Accounting system in a bank</a:t>
            </a:r>
          </a:p>
          <a:p>
            <a:pPr lvl="1"/>
            <a:r>
              <a:rPr lang="en-US" dirty="0" smtClean="0"/>
              <a:t>Maintains the current balance of each customer’s account</a:t>
            </a:r>
          </a:p>
          <a:p>
            <a:pPr lvl="1"/>
            <a:r>
              <a:rPr lang="en-US" dirty="0" smtClean="0"/>
              <a:t>Customers can transfer money to other customers</a:t>
            </a:r>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1" descr="MCj04316160000[1]"/>
          <p:cNvPicPr>
            <a:picLocks noChangeAspect="1" noChangeArrowheads="1"/>
          </p:cNvPicPr>
          <p:nvPr/>
        </p:nvPicPr>
        <p:blipFill>
          <a:blip r:embed="rId2" cstate="print"/>
          <a:srcRect/>
          <a:stretch>
            <a:fillRect/>
          </a:stretch>
        </p:blipFill>
        <p:spPr bwMode="auto">
          <a:xfrm>
            <a:off x="1503406" y="1946206"/>
            <a:ext cx="1825480" cy="1825681"/>
          </a:xfrm>
          <a:prstGeom prst="rect">
            <a:avLst/>
          </a:prstGeom>
          <a:noFill/>
          <a:ln w="9525">
            <a:noFill/>
            <a:miter lim="800000"/>
            <a:headEnd/>
            <a:tailEnd/>
          </a:ln>
        </p:spPr>
      </p:pic>
      <p:sp>
        <p:nvSpPr>
          <p:cNvPr id="7" name="TextBox 6"/>
          <p:cNvSpPr txBox="1"/>
          <p:nvPr/>
        </p:nvSpPr>
        <p:spPr>
          <a:xfrm>
            <a:off x="4025815" y="1994169"/>
            <a:ext cx="4416594" cy="1692771"/>
          </a:xfrm>
          <a:prstGeom prst="rect">
            <a:avLst/>
          </a:prstGeom>
          <a:noFill/>
          <a:ln>
            <a:solidFill>
              <a:schemeClr val="tx1"/>
            </a:solidFill>
          </a:ln>
        </p:spPr>
        <p:txBody>
          <a:bodyPr wrap="none" rtlCol="0">
            <a:spAutoFit/>
          </a:bodyPr>
          <a:lstStyle/>
          <a:p>
            <a:pPr algn="l"/>
            <a:r>
              <a:rPr lang="en-US" sz="1000" b="1" smtClean="0">
                <a:latin typeface="Courier New" pitchFamily="49" charset="0"/>
                <a:cs typeface="Courier New" pitchFamily="49" charset="0"/>
              </a:rPr>
              <a:t>void transferMoney(customer A, customer B, int amount) </a:t>
            </a:r>
            <a:br>
              <a:rPr lang="en-US" sz="1000" b="1" smtClean="0">
                <a:latin typeface="Courier New" pitchFamily="49" charset="0"/>
                <a:cs typeface="Courier New" pitchFamily="49" charset="0"/>
              </a:rPr>
            </a:br>
            <a:r>
              <a:rPr lang="en-US" sz="1000" b="1" smtClean="0">
                <a:latin typeface="Courier New" pitchFamily="49" charset="0"/>
                <a:cs typeface="Courier New" pitchFamily="49" charset="0"/>
              </a:rPr>
              <a:t>{</a:t>
            </a:r>
          </a:p>
          <a:p>
            <a:pPr algn="l"/>
            <a:r>
              <a:rPr lang="en-US" sz="1000" b="1" smtClean="0">
                <a:latin typeface="Courier New" pitchFamily="49" charset="0"/>
                <a:cs typeface="Courier New" pitchFamily="49" charset="0"/>
              </a:rPr>
              <a:t>  showMessage("Transferring "+amount+" to "+B);</a:t>
            </a:r>
          </a:p>
          <a:p>
            <a:pPr algn="l"/>
            <a:r>
              <a:rPr lang="en-US" sz="1000" b="1" smtClean="0">
                <a:latin typeface="Courier New" pitchFamily="49" charset="0"/>
                <a:cs typeface="Courier New" pitchFamily="49" charset="0"/>
              </a:rPr>
              <a:t>  int balanceA = getBalance(A);</a:t>
            </a:r>
          </a:p>
          <a:p>
            <a:pPr algn="l"/>
            <a:r>
              <a:rPr lang="en-US" sz="1000" b="1" smtClean="0">
                <a:latin typeface="Courier New" pitchFamily="49" charset="0"/>
                <a:cs typeface="Courier New" pitchFamily="49" charset="0"/>
              </a:rPr>
              <a:t>  int balanceB = getBalance(B);</a:t>
            </a:r>
          </a:p>
          <a:p>
            <a:pPr algn="l"/>
            <a:r>
              <a:rPr lang="en-US" sz="1000" b="1" smtClean="0">
                <a:latin typeface="Courier New" pitchFamily="49" charset="0"/>
                <a:cs typeface="Courier New" pitchFamily="49" charset="0"/>
              </a:rPr>
              <a:t>  setBalance(B, balanceB + amount);</a:t>
            </a:r>
          </a:p>
          <a:p>
            <a:pPr algn="l"/>
            <a:r>
              <a:rPr lang="en-US" sz="1000" b="1" smtClean="0">
                <a:latin typeface="Courier New" pitchFamily="49" charset="0"/>
                <a:cs typeface="Courier New" pitchFamily="49" charset="0"/>
              </a:rPr>
              <a:t>  setBalance(A, balanceA - amount);</a:t>
            </a:r>
          </a:p>
          <a:p>
            <a:pPr algn="l"/>
            <a:r>
              <a:rPr lang="en-US" sz="1000" b="1" smtClean="0">
                <a:latin typeface="Courier New" pitchFamily="49" charset="0"/>
                <a:cs typeface="Courier New" pitchFamily="49" charset="0"/>
              </a:rPr>
              <a:t>  showMessage("Your new balance: "+(balanceA-amount));</a:t>
            </a:r>
          </a:p>
          <a:p>
            <a:pPr algn="l"/>
            <a:r>
              <a:rPr lang="en-US" sz="1000" b="1" smtClean="0">
                <a:latin typeface="Courier New" pitchFamily="49" charset="0"/>
                <a:cs typeface="Courier New" pitchFamily="49" charset="0"/>
              </a:rPr>
              <a:t>}</a:t>
            </a:r>
            <a:endParaRPr lang="en-US" sz="1000" b="1">
              <a:latin typeface="Courier New" pitchFamily="49" charset="0"/>
              <a:cs typeface="Courier New" pitchFamily="49" charset="0"/>
            </a:endParaRPr>
          </a:p>
        </p:txBody>
      </p:sp>
      <p:pic>
        <p:nvPicPr>
          <p:cNvPr id="8" name="Picture 35" descr="bag_of_money_small_trans.gif"/>
          <p:cNvPicPr>
            <a:picLocks noChangeAspect="1"/>
          </p:cNvPicPr>
          <p:nvPr/>
        </p:nvPicPr>
        <p:blipFill>
          <a:blip r:embed="rId3" cstate="print"/>
          <a:srcRect/>
          <a:stretch>
            <a:fillRect/>
          </a:stretch>
        </p:blipFill>
        <p:spPr bwMode="auto">
          <a:xfrm>
            <a:off x="1496439" y="2914852"/>
            <a:ext cx="685800" cy="685800"/>
          </a:xfrm>
          <a:prstGeom prst="rect">
            <a:avLst/>
          </a:prstGeom>
          <a:noFill/>
          <a:ln w="9525">
            <a:noFill/>
            <a:miter lim="800000"/>
            <a:headEnd/>
            <a:tailEnd/>
          </a:ln>
        </p:spPr>
      </p:pic>
      <p:pic>
        <p:nvPicPr>
          <p:cNvPr id="10" name="Picture 35" descr="bag_of_money_small_trans.gif"/>
          <p:cNvPicPr>
            <a:picLocks noChangeAspect="1"/>
          </p:cNvPicPr>
          <p:nvPr/>
        </p:nvPicPr>
        <p:blipFill>
          <a:blip r:embed="rId3" cstate="print"/>
          <a:srcRect/>
          <a:stretch>
            <a:fillRect/>
          </a:stretch>
        </p:blipFill>
        <p:spPr bwMode="auto">
          <a:xfrm>
            <a:off x="2238983" y="3083464"/>
            <a:ext cx="685800" cy="685800"/>
          </a:xfrm>
          <a:prstGeom prst="rect">
            <a:avLst/>
          </a:prstGeom>
          <a:noFill/>
          <a:ln w="9525">
            <a:noFill/>
            <a:miter lim="800000"/>
            <a:headEnd/>
            <a:tailEnd/>
          </a:ln>
        </p:spPr>
      </p:pic>
      <p:pic>
        <p:nvPicPr>
          <p:cNvPr id="9" name="Picture 35" descr="bag_of_money_small_trans.gif"/>
          <p:cNvPicPr>
            <a:picLocks noChangeAspect="1"/>
          </p:cNvPicPr>
          <p:nvPr/>
        </p:nvPicPr>
        <p:blipFill>
          <a:blip r:embed="rId3" cstate="print"/>
          <a:srcRect/>
          <a:stretch>
            <a:fillRect/>
          </a:stretch>
        </p:blipFill>
        <p:spPr bwMode="auto">
          <a:xfrm>
            <a:off x="1960124" y="3145073"/>
            <a:ext cx="685800" cy="685800"/>
          </a:xfrm>
          <a:prstGeom prst="rect">
            <a:avLst/>
          </a:prstGeom>
          <a:noFill/>
          <a:ln w="9525">
            <a:noFill/>
            <a:miter lim="800000"/>
            <a:headEnd/>
            <a:tailEnd/>
          </a:ln>
        </p:spPr>
      </p:pic>
    </p:spTree>
    <p:extLst>
      <p:ext uri="{BB962C8B-B14F-4D97-AF65-F5344CB8AC3E}">
        <p14:creationId xmlns:p14="http://schemas.microsoft.com/office/powerpoint/2010/main" val="412717788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do we need synchronization?</a:t>
            </a:r>
            <a:endParaRPr lang="en-US"/>
          </a:p>
        </p:txBody>
      </p:sp>
      <p:sp>
        <p:nvSpPr>
          <p:cNvPr id="3" name="Content Placeholder 2"/>
          <p:cNvSpPr>
            <a:spLocks noGrp="1"/>
          </p:cNvSpPr>
          <p:nvPr>
            <p:ph idx="1"/>
          </p:nvPr>
        </p:nvSpPr>
        <p:spPr>
          <a:xfrm>
            <a:off x="618565" y="3920247"/>
            <a:ext cx="8144435" cy="2271002"/>
          </a:xfrm>
        </p:spPr>
        <p:txBody>
          <a:bodyPr/>
          <a:lstStyle/>
          <a:p>
            <a:r>
              <a:rPr lang="en-US" smtClean="0"/>
              <a:t>What can happen if this code runs concurrently?</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21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308846" y="2488374"/>
            <a:ext cx="3980330" cy="1224951"/>
          </a:xfrm>
          <a:prstGeom prst="rect">
            <a:avLst/>
          </a:prstGeom>
          <a:noFill/>
        </p:spPr>
        <p:txBody>
          <a:bodyPr wrap="square" rtlCol="0">
            <a:spAutoFit/>
          </a:bodyPr>
          <a:lstStyle/>
          <a:p>
            <a:pPr algn="l"/>
            <a:r>
              <a:rPr lang="en-US" sz="1600" b="1" smtClean="0">
                <a:latin typeface="Courier New" pitchFamily="49" charset="0"/>
                <a:cs typeface="Courier New" pitchFamily="49" charset="0"/>
              </a:rPr>
              <a:t>1) B=Balance(Bob)</a:t>
            </a:r>
          </a:p>
          <a:p>
            <a:pPr algn="l"/>
            <a:r>
              <a:rPr lang="en-US" sz="1600" b="1" smtClean="0">
                <a:latin typeface="Courier New" pitchFamily="49" charset="0"/>
                <a:cs typeface="Courier New" pitchFamily="49" charset="0"/>
              </a:rPr>
              <a:t>2) A=Balance(Alice)</a:t>
            </a:r>
          </a:p>
          <a:p>
            <a:pPr algn="l"/>
            <a:r>
              <a:rPr lang="en-US" sz="1600" b="1" smtClean="0">
                <a:latin typeface="Courier New" pitchFamily="49" charset="0"/>
                <a:cs typeface="Courier New" pitchFamily="49" charset="0"/>
              </a:rPr>
              <a:t>3) SetBalance(Bob,B+100)</a:t>
            </a:r>
          </a:p>
          <a:p>
            <a:pPr algn="l"/>
            <a:r>
              <a:rPr lang="en-US" sz="1600" b="1" smtClean="0">
                <a:latin typeface="Courier New" pitchFamily="49" charset="0"/>
                <a:cs typeface="Courier New" pitchFamily="49" charset="0"/>
              </a:rPr>
              <a:t>4) SetBalance(Alice,A-100)</a:t>
            </a:r>
          </a:p>
        </p:txBody>
      </p:sp>
      <p:sp>
        <p:nvSpPr>
          <p:cNvPr id="7" name="TextBox 6"/>
          <p:cNvSpPr txBox="1"/>
          <p:nvPr/>
        </p:nvSpPr>
        <p:spPr>
          <a:xfrm>
            <a:off x="4939553" y="2470443"/>
            <a:ext cx="3944470" cy="1224951"/>
          </a:xfrm>
          <a:prstGeom prst="rect">
            <a:avLst/>
          </a:prstGeom>
          <a:noFill/>
        </p:spPr>
        <p:txBody>
          <a:bodyPr wrap="square" rtlCol="0">
            <a:spAutoFit/>
          </a:bodyPr>
          <a:lstStyle/>
          <a:p>
            <a:pPr algn="l"/>
            <a:r>
              <a:rPr lang="en-US" sz="1600" b="1" smtClean="0">
                <a:latin typeface="Courier New" pitchFamily="49" charset="0"/>
                <a:cs typeface="Courier New" pitchFamily="49" charset="0"/>
              </a:rPr>
              <a:t>1) A=Balance(Alice)</a:t>
            </a:r>
          </a:p>
          <a:p>
            <a:pPr algn="l"/>
            <a:r>
              <a:rPr lang="en-US" sz="1600" b="1" smtClean="0">
                <a:latin typeface="Courier New" pitchFamily="49" charset="0"/>
                <a:cs typeface="Courier New" pitchFamily="49" charset="0"/>
              </a:rPr>
              <a:t>2) B=Balance(Bob)</a:t>
            </a:r>
          </a:p>
          <a:p>
            <a:pPr algn="l"/>
            <a:r>
              <a:rPr lang="en-US" sz="1600" b="1" smtClean="0">
                <a:latin typeface="Courier New" pitchFamily="49" charset="0"/>
                <a:cs typeface="Courier New" pitchFamily="49" charset="0"/>
              </a:rPr>
              <a:t>3) SetBalance(Alice,A+500)</a:t>
            </a:r>
          </a:p>
          <a:p>
            <a:pPr algn="l"/>
            <a:r>
              <a:rPr lang="en-US" sz="1600" b="1" smtClean="0">
                <a:latin typeface="Courier New" pitchFamily="49" charset="0"/>
                <a:cs typeface="Courier New" pitchFamily="49" charset="0"/>
              </a:rPr>
              <a:t>4) SetBalance(Bob,B-500)</a:t>
            </a:r>
            <a:endParaRPr lang="en-US" sz="1600" b="1">
              <a:latin typeface="Courier New" pitchFamily="49" charset="0"/>
              <a:cs typeface="Courier New" pitchFamily="49" charset="0"/>
            </a:endParaRPr>
          </a:p>
        </p:txBody>
      </p:sp>
      <p:pic>
        <p:nvPicPr>
          <p:cNvPr id="8" name="Picture 19" descr="greenguy"/>
          <p:cNvPicPr>
            <a:picLocks noChangeAspect="1" noChangeArrowheads="1"/>
          </p:cNvPicPr>
          <p:nvPr/>
        </p:nvPicPr>
        <p:blipFill>
          <a:blip r:embed="rId2" cstate="print">
            <a:lum bright="14000" contrast="-10000"/>
          </a:blip>
          <a:srcRect/>
          <a:stretch>
            <a:fillRect/>
          </a:stretch>
        </p:blipFill>
        <p:spPr bwMode="auto">
          <a:xfrm flipH="1">
            <a:off x="5860957" y="1591049"/>
            <a:ext cx="541337" cy="541338"/>
          </a:xfrm>
          <a:prstGeom prst="rect">
            <a:avLst/>
          </a:prstGeom>
          <a:noFill/>
          <a:ln w="9525">
            <a:noFill/>
            <a:miter lim="800000"/>
            <a:headEnd/>
            <a:tailEnd/>
          </a:ln>
        </p:spPr>
      </p:pic>
      <p:pic>
        <p:nvPicPr>
          <p:cNvPr id="9" name="Picture 2" descr="MCj04326240000[1]"/>
          <p:cNvPicPr>
            <a:picLocks noChangeAspect="1" noChangeArrowheads="1"/>
          </p:cNvPicPr>
          <p:nvPr/>
        </p:nvPicPr>
        <p:blipFill>
          <a:blip r:embed="rId3" cstate="print"/>
          <a:srcRect/>
          <a:stretch>
            <a:fillRect/>
          </a:stretch>
        </p:blipFill>
        <p:spPr bwMode="auto">
          <a:xfrm flipH="1">
            <a:off x="2484251" y="1524094"/>
            <a:ext cx="541337" cy="541337"/>
          </a:xfrm>
          <a:prstGeom prst="rect">
            <a:avLst/>
          </a:prstGeom>
          <a:noFill/>
        </p:spPr>
      </p:pic>
      <p:sp>
        <p:nvSpPr>
          <p:cNvPr id="10" name="TextBox 9"/>
          <p:cNvSpPr txBox="1"/>
          <p:nvPr/>
        </p:nvSpPr>
        <p:spPr>
          <a:xfrm>
            <a:off x="2513969" y="2043952"/>
            <a:ext cx="553548" cy="307777"/>
          </a:xfrm>
          <a:prstGeom prst="rect">
            <a:avLst/>
          </a:prstGeom>
          <a:noFill/>
        </p:spPr>
        <p:txBody>
          <a:bodyPr wrap="none" rtlCol="0">
            <a:spAutoFit/>
          </a:bodyPr>
          <a:lstStyle/>
          <a:p>
            <a:r>
              <a:rPr lang="en-US" sz="1400" smtClean="0"/>
              <a:t>Alice</a:t>
            </a:r>
            <a:endParaRPr lang="en-US" sz="1400"/>
          </a:p>
        </p:txBody>
      </p:sp>
      <p:sp>
        <p:nvSpPr>
          <p:cNvPr id="11" name="TextBox 10"/>
          <p:cNvSpPr txBox="1"/>
          <p:nvPr/>
        </p:nvSpPr>
        <p:spPr>
          <a:xfrm>
            <a:off x="5872384" y="2097740"/>
            <a:ext cx="488532" cy="307777"/>
          </a:xfrm>
          <a:prstGeom prst="rect">
            <a:avLst/>
          </a:prstGeom>
          <a:noFill/>
        </p:spPr>
        <p:txBody>
          <a:bodyPr wrap="none" rtlCol="0">
            <a:spAutoFit/>
          </a:bodyPr>
          <a:lstStyle/>
          <a:p>
            <a:r>
              <a:rPr lang="en-US" sz="1400" smtClean="0"/>
              <a:t>Bob</a:t>
            </a:r>
            <a:endParaRPr lang="en-US" sz="1400"/>
          </a:p>
        </p:txBody>
      </p:sp>
      <p:cxnSp>
        <p:nvCxnSpPr>
          <p:cNvPr id="13" name="Straight Arrow Connector 12"/>
          <p:cNvCxnSpPr/>
          <p:nvPr/>
        </p:nvCxnSpPr>
        <p:spPr bwMode="auto">
          <a:xfrm>
            <a:off x="3200400" y="1712259"/>
            <a:ext cx="2572871"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4" name="TextBox 13"/>
          <p:cNvSpPr txBox="1"/>
          <p:nvPr/>
        </p:nvSpPr>
        <p:spPr>
          <a:xfrm>
            <a:off x="4077959" y="1335742"/>
            <a:ext cx="742511" cy="400110"/>
          </a:xfrm>
          <a:prstGeom prst="rect">
            <a:avLst/>
          </a:prstGeom>
          <a:noFill/>
        </p:spPr>
        <p:txBody>
          <a:bodyPr wrap="none" rtlCol="0">
            <a:spAutoFit/>
          </a:bodyPr>
          <a:lstStyle/>
          <a:p>
            <a:r>
              <a:rPr lang="en-US" smtClean="0"/>
              <a:t>$100</a:t>
            </a:r>
            <a:endParaRPr lang="en-US"/>
          </a:p>
        </p:txBody>
      </p:sp>
      <p:cxnSp>
        <p:nvCxnSpPr>
          <p:cNvPr id="16" name="Straight Arrow Connector 15"/>
          <p:cNvCxnSpPr/>
          <p:nvPr/>
        </p:nvCxnSpPr>
        <p:spPr bwMode="auto">
          <a:xfrm rot="10800000">
            <a:off x="3209366" y="1990165"/>
            <a:ext cx="2528047"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7" name="TextBox 16"/>
          <p:cNvSpPr txBox="1"/>
          <p:nvPr/>
        </p:nvSpPr>
        <p:spPr>
          <a:xfrm>
            <a:off x="4122784" y="1954306"/>
            <a:ext cx="742511" cy="400110"/>
          </a:xfrm>
          <a:prstGeom prst="rect">
            <a:avLst/>
          </a:prstGeom>
          <a:noFill/>
        </p:spPr>
        <p:txBody>
          <a:bodyPr wrap="none" rtlCol="0">
            <a:spAutoFit/>
          </a:bodyPr>
          <a:lstStyle/>
          <a:p>
            <a:r>
              <a:rPr lang="en-US" smtClean="0"/>
              <a:t>$500</a:t>
            </a:r>
            <a:endParaRPr lang="en-US"/>
          </a:p>
        </p:txBody>
      </p:sp>
      <p:cxnSp>
        <p:nvCxnSpPr>
          <p:cNvPr id="19" name="Straight Arrow Connector 18"/>
          <p:cNvCxnSpPr/>
          <p:nvPr/>
        </p:nvCxnSpPr>
        <p:spPr bwMode="auto">
          <a:xfrm>
            <a:off x="887506" y="5191710"/>
            <a:ext cx="7557247"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0" name="TextBox 19"/>
          <p:cNvSpPr txBox="1"/>
          <p:nvPr/>
        </p:nvSpPr>
        <p:spPr>
          <a:xfrm>
            <a:off x="7977604" y="5263427"/>
            <a:ext cx="742512" cy="400110"/>
          </a:xfrm>
          <a:prstGeom prst="rect">
            <a:avLst/>
          </a:prstGeom>
          <a:noFill/>
        </p:spPr>
        <p:txBody>
          <a:bodyPr wrap="none" rtlCol="0">
            <a:spAutoFit/>
          </a:bodyPr>
          <a:lstStyle/>
          <a:p>
            <a:r>
              <a:rPr lang="en-US" smtClean="0"/>
              <a:t>Time</a:t>
            </a:r>
            <a:endParaRPr lang="en-US"/>
          </a:p>
        </p:txBody>
      </p:sp>
      <p:sp>
        <p:nvSpPr>
          <p:cNvPr id="21" name="Isosceles Triangle 20"/>
          <p:cNvSpPr/>
          <p:nvPr/>
        </p:nvSpPr>
        <p:spPr bwMode="auto">
          <a:xfrm rot="10800000">
            <a:off x="2226882" y="4811030"/>
            <a:ext cx="197224" cy="367552"/>
          </a:xfrm>
          <a:prstGeom prst="triangle">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2" name="Isosceles Triangle 21"/>
          <p:cNvSpPr/>
          <p:nvPr/>
        </p:nvSpPr>
        <p:spPr bwMode="auto">
          <a:xfrm>
            <a:off x="3001134" y="5210066"/>
            <a:ext cx="197224" cy="367552"/>
          </a:xfrm>
          <a:prstGeom prst="triangl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3" name="Isosceles Triangle 22"/>
          <p:cNvSpPr/>
          <p:nvPr/>
        </p:nvSpPr>
        <p:spPr bwMode="auto">
          <a:xfrm rot="10800000">
            <a:off x="2690567" y="4807787"/>
            <a:ext cx="197224" cy="367552"/>
          </a:xfrm>
          <a:prstGeom prst="triangle">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4" name="Isosceles Triangle 23"/>
          <p:cNvSpPr/>
          <p:nvPr/>
        </p:nvSpPr>
        <p:spPr bwMode="auto">
          <a:xfrm>
            <a:off x="3610734" y="5216551"/>
            <a:ext cx="197224" cy="367552"/>
          </a:xfrm>
          <a:prstGeom prst="triangl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5" name="Isosceles Triangle 24"/>
          <p:cNvSpPr/>
          <p:nvPr/>
        </p:nvSpPr>
        <p:spPr bwMode="auto">
          <a:xfrm rot="10800000">
            <a:off x="5177606" y="4804545"/>
            <a:ext cx="197224" cy="367552"/>
          </a:xfrm>
          <a:prstGeom prst="triangle">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6" name="Isosceles Triangle 25"/>
          <p:cNvSpPr/>
          <p:nvPr/>
        </p:nvSpPr>
        <p:spPr bwMode="auto">
          <a:xfrm>
            <a:off x="5864308" y="5213308"/>
            <a:ext cx="197224" cy="367552"/>
          </a:xfrm>
          <a:prstGeom prst="triangl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7" name="Isosceles Triangle 26"/>
          <p:cNvSpPr/>
          <p:nvPr/>
        </p:nvSpPr>
        <p:spPr bwMode="auto">
          <a:xfrm>
            <a:off x="6483636" y="5219794"/>
            <a:ext cx="197224" cy="367552"/>
          </a:xfrm>
          <a:prstGeom prst="triangl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8" name="Isosceles Triangle 27"/>
          <p:cNvSpPr/>
          <p:nvPr/>
        </p:nvSpPr>
        <p:spPr bwMode="auto">
          <a:xfrm rot="10800000">
            <a:off x="7158806" y="4820758"/>
            <a:ext cx="197224" cy="367552"/>
          </a:xfrm>
          <a:prstGeom prst="triangle">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9" name="TextBox 28"/>
          <p:cNvSpPr txBox="1"/>
          <p:nvPr/>
        </p:nvSpPr>
        <p:spPr>
          <a:xfrm>
            <a:off x="272422" y="5982509"/>
            <a:ext cx="1565044" cy="584775"/>
          </a:xfrm>
          <a:prstGeom prst="rect">
            <a:avLst/>
          </a:prstGeom>
          <a:noFill/>
        </p:spPr>
        <p:txBody>
          <a:bodyPr wrap="none" rtlCol="0">
            <a:spAutoFit/>
          </a:bodyPr>
          <a:lstStyle/>
          <a:p>
            <a:pPr algn="l"/>
            <a:r>
              <a:rPr lang="en-US" sz="1600" smtClean="0"/>
              <a:t>Alice's balance:</a:t>
            </a:r>
            <a:br>
              <a:rPr lang="en-US" sz="1600" smtClean="0"/>
            </a:br>
            <a:r>
              <a:rPr lang="en-US" sz="1600" smtClean="0"/>
              <a:t>Bob's balance:</a:t>
            </a:r>
            <a:endParaRPr lang="en-US" sz="1600"/>
          </a:p>
        </p:txBody>
      </p:sp>
      <p:sp>
        <p:nvSpPr>
          <p:cNvPr id="30" name="TextBox 29"/>
          <p:cNvSpPr txBox="1"/>
          <p:nvPr/>
        </p:nvSpPr>
        <p:spPr>
          <a:xfrm>
            <a:off x="2167664" y="4474720"/>
            <a:ext cx="324128" cy="400110"/>
          </a:xfrm>
          <a:prstGeom prst="rect">
            <a:avLst/>
          </a:prstGeom>
          <a:noFill/>
        </p:spPr>
        <p:txBody>
          <a:bodyPr wrap="none" rtlCol="0">
            <a:spAutoFit/>
          </a:bodyPr>
          <a:lstStyle/>
          <a:p>
            <a:r>
              <a:rPr lang="en-US" smtClean="0"/>
              <a:t>1</a:t>
            </a:r>
            <a:endParaRPr lang="en-US"/>
          </a:p>
        </p:txBody>
      </p:sp>
      <p:sp>
        <p:nvSpPr>
          <p:cNvPr id="31" name="TextBox 30"/>
          <p:cNvSpPr txBox="1"/>
          <p:nvPr/>
        </p:nvSpPr>
        <p:spPr>
          <a:xfrm>
            <a:off x="2621621" y="4461750"/>
            <a:ext cx="324128" cy="400110"/>
          </a:xfrm>
          <a:prstGeom prst="rect">
            <a:avLst/>
          </a:prstGeom>
          <a:noFill/>
        </p:spPr>
        <p:txBody>
          <a:bodyPr wrap="none" rtlCol="0">
            <a:spAutoFit/>
          </a:bodyPr>
          <a:lstStyle/>
          <a:p>
            <a:r>
              <a:rPr lang="en-US" smtClean="0"/>
              <a:t>2</a:t>
            </a:r>
            <a:endParaRPr lang="en-US"/>
          </a:p>
        </p:txBody>
      </p:sp>
      <p:sp>
        <p:nvSpPr>
          <p:cNvPr id="32" name="TextBox 31"/>
          <p:cNvSpPr txBox="1"/>
          <p:nvPr/>
        </p:nvSpPr>
        <p:spPr>
          <a:xfrm>
            <a:off x="2032602" y="5943601"/>
            <a:ext cx="633507" cy="634020"/>
          </a:xfrm>
          <a:prstGeom prst="rect">
            <a:avLst/>
          </a:prstGeom>
          <a:noFill/>
        </p:spPr>
        <p:txBody>
          <a:bodyPr wrap="none" rtlCol="0">
            <a:spAutoFit/>
          </a:bodyPr>
          <a:lstStyle/>
          <a:p>
            <a:pPr algn="r"/>
            <a:r>
              <a:rPr lang="en-US" sz="1600" smtClean="0"/>
              <a:t>$200</a:t>
            </a:r>
          </a:p>
          <a:p>
            <a:pPr algn="r"/>
            <a:r>
              <a:rPr lang="en-US" sz="1600" smtClean="0"/>
              <a:t>$800</a:t>
            </a:r>
            <a:endParaRPr lang="en-US" sz="1600"/>
          </a:p>
        </p:txBody>
      </p:sp>
      <p:sp>
        <p:nvSpPr>
          <p:cNvPr id="33" name="TextBox 32"/>
          <p:cNvSpPr txBox="1"/>
          <p:nvPr/>
        </p:nvSpPr>
        <p:spPr>
          <a:xfrm>
            <a:off x="2942635" y="5541520"/>
            <a:ext cx="324128" cy="400110"/>
          </a:xfrm>
          <a:prstGeom prst="rect">
            <a:avLst/>
          </a:prstGeom>
          <a:noFill/>
        </p:spPr>
        <p:txBody>
          <a:bodyPr wrap="none" rtlCol="0">
            <a:spAutoFit/>
          </a:bodyPr>
          <a:lstStyle/>
          <a:p>
            <a:r>
              <a:rPr lang="en-US" smtClean="0"/>
              <a:t>1</a:t>
            </a:r>
            <a:endParaRPr lang="en-US"/>
          </a:p>
        </p:txBody>
      </p:sp>
      <p:sp>
        <p:nvSpPr>
          <p:cNvPr id="34" name="TextBox 33"/>
          <p:cNvSpPr txBox="1"/>
          <p:nvPr/>
        </p:nvSpPr>
        <p:spPr>
          <a:xfrm>
            <a:off x="3552235" y="5528549"/>
            <a:ext cx="324128" cy="400110"/>
          </a:xfrm>
          <a:prstGeom prst="rect">
            <a:avLst/>
          </a:prstGeom>
          <a:noFill/>
        </p:spPr>
        <p:txBody>
          <a:bodyPr wrap="none" rtlCol="0">
            <a:spAutoFit/>
          </a:bodyPr>
          <a:lstStyle/>
          <a:p>
            <a:r>
              <a:rPr lang="en-US" smtClean="0"/>
              <a:t>2</a:t>
            </a:r>
            <a:endParaRPr lang="en-US"/>
          </a:p>
        </p:txBody>
      </p:sp>
      <p:sp>
        <p:nvSpPr>
          <p:cNvPr id="35" name="TextBox 34"/>
          <p:cNvSpPr txBox="1"/>
          <p:nvPr/>
        </p:nvSpPr>
        <p:spPr>
          <a:xfrm>
            <a:off x="5108660" y="4468235"/>
            <a:ext cx="324128" cy="400110"/>
          </a:xfrm>
          <a:prstGeom prst="rect">
            <a:avLst/>
          </a:prstGeom>
          <a:noFill/>
        </p:spPr>
        <p:txBody>
          <a:bodyPr wrap="none" rtlCol="0">
            <a:spAutoFit/>
          </a:bodyPr>
          <a:lstStyle/>
          <a:p>
            <a:r>
              <a:rPr lang="en-US" smtClean="0"/>
              <a:t>3</a:t>
            </a:r>
            <a:endParaRPr lang="en-US"/>
          </a:p>
        </p:txBody>
      </p:sp>
      <p:sp>
        <p:nvSpPr>
          <p:cNvPr id="36" name="TextBox 35"/>
          <p:cNvSpPr txBox="1"/>
          <p:nvPr/>
        </p:nvSpPr>
        <p:spPr>
          <a:xfrm>
            <a:off x="7089859" y="4474719"/>
            <a:ext cx="324128" cy="400110"/>
          </a:xfrm>
          <a:prstGeom prst="rect">
            <a:avLst/>
          </a:prstGeom>
          <a:noFill/>
        </p:spPr>
        <p:txBody>
          <a:bodyPr wrap="none" rtlCol="0">
            <a:spAutoFit/>
          </a:bodyPr>
          <a:lstStyle/>
          <a:p>
            <a:r>
              <a:rPr lang="en-US" smtClean="0"/>
              <a:t>4</a:t>
            </a:r>
            <a:endParaRPr lang="en-US"/>
          </a:p>
        </p:txBody>
      </p:sp>
      <p:sp>
        <p:nvSpPr>
          <p:cNvPr id="37" name="TextBox 36"/>
          <p:cNvSpPr txBox="1"/>
          <p:nvPr/>
        </p:nvSpPr>
        <p:spPr>
          <a:xfrm>
            <a:off x="6415408" y="5522065"/>
            <a:ext cx="324128" cy="400110"/>
          </a:xfrm>
          <a:prstGeom prst="rect">
            <a:avLst/>
          </a:prstGeom>
          <a:noFill/>
        </p:spPr>
        <p:txBody>
          <a:bodyPr wrap="none" rtlCol="0">
            <a:spAutoFit/>
          </a:bodyPr>
          <a:lstStyle/>
          <a:p>
            <a:r>
              <a:rPr lang="en-US" smtClean="0"/>
              <a:t>4</a:t>
            </a:r>
            <a:endParaRPr lang="en-US"/>
          </a:p>
        </p:txBody>
      </p:sp>
      <p:sp>
        <p:nvSpPr>
          <p:cNvPr id="38" name="TextBox 37"/>
          <p:cNvSpPr txBox="1"/>
          <p:nvPr/>
        </p:nvSpPr>
        <p:spPr>
          <a:xfrm>
            <a:off x="5805809" y="5525307"/>
            <a:ext cx="324128" cy="400110"/>
          </a:xfrm>
          <a:prstGeom prst="rect">
            <a:avLst/>
          </a:prstGeom>
          <a:noFill/>
        </p:spPr>
        <p:txBody>
          <a:bodyPr wrap="none" rtlCol="0">
            <a:spAutoFit/>
          </a:bodyPr>
          <a:lstStyle/>
          <a:p>
            <a:r>
              <a:rPr lang="en-US" smtClean="0"/>
              <a:t>3</a:t>
            </a:r>
            <a:endParaRPr lang="en-US"/>
          </a:p>
        </p:txBody>
      </p:sp>
      <p:sp>
        <p:nvSpPr>
          <p:cNvPr id="39" name="TextBox 38"/>
          <p:cNvSpPr txBox="1"/>
          <p:nvPr/>
        </p:nvSpPr>
        <p:spPr>
          <a:xfrm>
            <a:off x="5015751" y="5950086"/>
            <a:ext cx="633507" cy="634020"/>
          </a:xfrm>
          <a:prstGeom prst="rect">
            <a:avLst/>
          </a:prstGeom>
          <a:noFill/>
        </p:spPr>
        <p:txBody>
          <a:bodyPr wrap="none" rtlCol="0">
            <a:spAutoFit/>
          </a:bodyPr>
          <a:lstStyle/>
          <a:p>
            <a:pPr algn="r"/>
            <a:r>
              <a:rPr lang="en-US" sz="1600" smtClean="0"/>
              <a:t>$200</a:t>
            </a:r>
          </a:p>
          <a:p>
            <a:pPr algn="r"/>
            <a:r>
              <a:rPr lang="en-US" sz="1600" smtClean="0">
                <a:solidFill>
                  <a:srgbClr val="FF0000"/>
                </a:solidFill>
              </a:rPr>
              <a:t>$900</a:t>
            </a:r>
            <a:endParaRPr lang="en-US" sz="1600">
              <a:solidFill>
                <a:srgbClr val="FF0000"/>
              </a:solidFill>
            </a:endParaRPr>
          </a:p>
        </p:txBody>
      </p:sp>
      <p:sp>
        <p:nvSpPr>
          <p:cNvPr id="40" name="TextBox 39"/>
          <p:cNvSpPr txBox="1"/>
          <p:nvPr/>
        </p:nvSpPr>
        <p:spPr>
          <a:xfrm>
            <a:off x="5644805" y="5937115"/>
            <a:ext cx="633507" cy="634020"/>
          </a:xfrm>
          <a:prstGeom prst="rect">
            <a:avLst/>
          </a:prstGeom>
          <a:noFill/>
        </p:spPr>
        <p:txBody>
          <a:bodyPr wrap="none" rtlCol="0">
            <a:spAutoFit/>
          </a:bodyPr>
          <a:lstStyle/>
          <a:p>
            <a:pPr algn="r"/>
            <a:r>
              <a:rPr lang="en-US" sz="1600" smtClean="0">
                <a:solidFill>
                  <a:srgbClr val="FF0000"/>
                </a:solidFill>
              </a:rPr>
              <a:t>$700</a:t>
            </a:r>
          </a:p>
          <a:p>
            <a:pPr algn="r"/>
            <a:r>
              <a:rPr lang="en-US" sz="1600" smtClean="0"/>
              <a:t>$900</a:t>
            </a:r>
            <a:endParaRPr lang="en-US" sz="1600"/>
          </a:p>
        </p:txBody>
      </p:sp>
      <p:sp>
        <p:nvSpPr>
          <p:cNvPr id="41" name="TextBox 40"/>
          <p:cNvSpPr txBox="1"/>
          <p:nvPr/>
        </p:nvSpPr>
        <p:spPr>
          <a:xfrm>
            <a:off x="6273861" y="5943598"/>
            <a:ext cx="633507" cy="634020"/>
          </a:xfrm>
          <a:prstGeom prst="rect">
            <a:avLst/>
          </a:prstGeom>
          <a:noFill/>
        </p:spPr>
        <p:txBody>
          <a:bodyPr wrap="none" rtlCol="0">
            <a:spAutoFit/>
          </a:bodyPr>
          <a:lstStyle/>
          <a:p>
            <a:pPr algn="r"/>
            <a:r>
              <a:rPr lang="en-US" sz="1600" smtClean="0"/>
              <a:t>$700</a:t>
            </a:r>
          </a:p>
          <a:p>
            <a:pPr algn="r"/>
            <a:r>
              <a:rPr lang="en-US" sz="1600" smtClean="0">
                <a:solidFill>
                  <a:srgbClr val="FF0000"/>
                </a:solidFill>
              </a:rPr>
              <a:t>$300</a:t>
            </a:r>
            <a:endParaRPr lang="en-US" sz="1600">
              <a:solidFill>
                <a:srgbClr val="FF0000"/>
              </a:solidFill>
            </a:endParaRPr>
          </a:p>
        </p:txBody>
      </p:sp>
      <p:sp>
        <p:nvSpPr>
          <p:cNvPr id="42" name="TextBox 41"/>
          <p:cNvSpPr txBox="1"/>
          <p:nvPr/>
        </p:nvSpPr>
        <p:spPr>
          <a:xfrm>
            <a:off x="7009919" y="5940353"/>
            <a:ext cx="633507" cy="634020"/>
          </a:xfrm>
          <a:prstGeom prst="rect">
            <a:avLst/>
          </a:prstGeom>
          <a:noFill/>
        </p:spPr>
        <p:txBody>
          <a:bodyPr wrap="none" rtlCol="0">
            <a:spAutoFit/>
          </a:bodyPr>
          <a:lstStyle/>
          <a:p>
            <a:pPr algn="r"/>
            <a:r>
              <a:rPr lang="en-US" sz="1600" smtClean="0">
                <a:solidFill>
                  <a:srgbClr val="FF0000"/>
                </a:solidFill>
              </a:rPr>
              <a:t>$100</a:t>
            </a:r>
          </a:p>
          <a:p>
            <a:pPr algn="r"/>
            <a:r>
              <a:rPr lang="en-US" sz="1600" smtClean="0"/>
              <a:t>$300</a:t>
            </a:r>
            <a:endParaRPr lang="en-US" sz="1600"/>
          </a:p>
        </p:txBody>
      </p:sp>
      <p:pic>
        <p:nvPicPr>
          <p:cNvPr id="1027" name="Picture 3" descr="C:\Users\Andreas Haeberlen\AppData\Local\Microsoft\Windows\Temporary Internet Files\Content.IE5\9HYAWBUU\MC900434395[1].wmf"/>
          <p:cNvPicPr>
            <a:picLocks noChangeAspect="1" noChangeArrowheads="1"/>
          </p:cNvPicPr>
          <p:nvPr/>
        </p:nvPicPr>
        <p:blipFill>
          <a:blip r:embed="rId4" cstate="print"/>
          <a:srcRect/>
          <a:stretch>
            <a:fillRect/>
          </a:stretch>
        </p:blipFill>
        <p:spPr bwMode="auto">
          <a:xfrm>
            <a:off x="7859948" y="5857339"/>
            <a:ext cx="897512" cy="652052"/>
          </a:xfrm>
          <a:prstGeom prst="rect">
            <a:avLst/>
          </a:prstGeom>
          <a:noFill/>
        </p:spPr>
      </p:pic>
    </p:spTree>
    <p:extLst>
      <p:ext uri="{BB962C8B-B14F-4D97-AF65-F5344CB8AC3E}">
        <p14:creationId xmlns:p14="http://schemas.microsoft.com/office/powerpoint/2010/main" val="26801038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a:t>
            </a:r>
            <a:endParaRPr lang="en-US"/>
          </a:p>
        </p:txBody>
      </p:sp>
      <p:sp>
        <p:nvSpPr>
          <p:cNvPr id="3" name="Content Placeholder 2"/>
          <p:cNvSpPr>
            <a:spLocks noGrp="1"/>
          </p:cNvSpPr>
          <p:nvPr>
            <p:ph idx="1"/>
          </p:nvPr>
        </p:nvSpPr>
        <p:spPr>
          <a:xfrm>
            <a:off x="990600" y="3895725"/>
            <a:ext cx="7772400" cy="2457450"/>
          </a:xfrm>
        </p:spPr>
        <p:txBody>
          <a:bodyPr/>
          <a:lstStyle/>
          <a:p>
            <a:r>
              <a:rPr lang="en-US" smtClean="0"/>
              <a:t>What happened?</a:t>
            </a:r>
          </a:p>
          <a:p>
            <a:pPr lvl="1"/>
            <a:r>
              <a:rPr lang="en-US" smtClean="0">
                <a:solidFill>
                  <a:srgbClr val="FF9900"/>
                </a:solidFill>
              </a:rPr>
              <a:t>Race condition: </a:t>
            </a:r>
            <a:r>
              <a:rPr lang="en-US" smtClean="0"/>
              <a:t>Result of the computation depends on the exact timing of the two threads of execution, i.e., the order in which the instructions are executed</a:t>
            </a:r>
          </a:p>
          <a:p>
            <a:pPr lvl="1"/>
            <a:r>
              <a:rPr lang="en-US" smtClean="0"/>
              <a:t>Reason: Concurrent </a:t>
            </a:r>
            <a:r>
              <a:rPr lang="en-US" u="sng" smtClean="0"/>
              <a:t>updates</a:t>
            </a:r>
            <a:r>
              <a:rPr lang="en-US" smtClean="0"/>
              <a:t> to the same state</a:t>
            </a:r>
          </a:p>
          <a:p>
            <a:pPr lvl="2"/>
            <a:r>
              <a:rPr lang="en-US" smtClean="0"/>
              <a:t>Can you get a race condition when all the threads are reading the data, and none of them are updating it?</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2722308" y="1867709"/>
            <a:ext cx="4416594" cy="1692771"/>
          </a:xfrm>
          <a:prstGeom prst="rect">
            <a:avLst/>
          </a:prstGeom>
          <a:noFill/>
          <a:ln>
            <a:solidFill>
              <a:schemeClr val="tx1"/>
            </a:solidFill>
          </a:ln>
        </p:spPr>
        <p:txBody>
          <a:bodyPr wrap="none" rtlCol="0">
            <a:spAutoFit/>
          </a:bodyPr>
          <a:lstStyle/>
          <a:p>
            <a:pPr algn="l"/>
            <a:r>
              <a:rPr lang="en-US" sz="1000" b="1" smtClean="0">
                <a:latin typeface="Courier New" pitchFamily="49" charset="0"/>
                <a:cs typeface="Courier New" pitchFamily="49" charset="0"/>
              </a:rPr>
              <a:t>void transferMoney(customer A, customer B, int amount) </a:t>
            </a:r>
            <a:br>
              <a:rPr lang="en-US" sz="1000" b="1" smtClean="0">
                <a:latin typeface="Courier New" pitchFamily="49" charset="0"/>
                <a:cs typeface="Courier New" pitchFamily="49" charset="0"/>
              </a:rPr>
            </a:br>
            <a:r>
              <a:rPr lang="en-US" sz="1000" b="1" smtClean="0">
                <a:latin typeface="Courier New" pitchFamily="49" charset="0"/>
                <a:cs typeface="Courier New" pitchFamily="49" charset="0"/>
              </a:rPr>
              <a:t>{</a:t>
            </a:r>
          </a:p>
          <a:p>
            <a:pPr algn="l"/>
            <a:r>
              <a:rPr lang="en-US" sz="1000" b="1" smtClean="0">
                <a:latin typeface="Courier New" pitchFamily="49" charset="0"/>
                <a:cs typeface="Courier New" pitchFamily="49" charset="0"/>
              </a:rPr>
              <a:t>  showMessage("Transferring "+amount+" to "+B);</a:t>
            </a:r>
          </a:p>
          <a:p>
            <a:pPr algn="l"/>
            <a:r>
              <a:rPr lang="en-US" sz="1000" b="1" smtClean="0">
                <a:latin typeface="Courier New" pitchFamily="49" charset="0"/>
                <a:cs typeface="Courier New" pitchFamily="49" charset="0"/>
              </a:rPr>
              <a:t>  int balanceA = getBalance(A);</a:t>
            </a:r>
          </a:p>
          <a:p>
            <a:pPr algn="l"/>
            <a:r>
              <a:rPr lang="en-US" sz="1000" b="1" smtClean="0">
                <a:latin typeface="Courier New" pitchFamily="49" charset="0"/>
                <a:cs typeface="Courier New" pitchFamily="49" charset="0"/>
              </a:rPr>
              <a:t>  int balanceB = getBalance(B);</a:t>
            </a:r>
          </a:p>
          <a:p>
            <a:pPr algn="l"/>
            <a:r>
              <a:rPr lang="en-US" sz="1000" b="1" smtClean="0">
                <a:latin typeface="Courier New" pitchFamily="49" charset="0"/>
                <a:cs typeface="Courier New" pitchFamily="49" charset="0"/>
              </a:rPr>
              <a:t>  setBalance(B, balanceB + amount);</a:t>
            </a:r>
          </a:p>
          <a:p>
            <a:pPr algn="l"/>
            <a:r>
              <a:rPr lang="en-US" sz="1000" b="1" smtClean="0">
                <a:latin typeface="Courier New" pitchFamily="49" charset="0"/>
                <a:cs typeface="Courier New" pitchFamily="49" charset="0"/>
              </a:rPr>
              <a:t>  setBalance(A, balanceA - amount);</a:t>
            </a:r>
          </a:p>
          <a:p>
            <a:pPr algn="l"/>
            <a:r>
              <a:rPr lang="en-US" sz="1000" b="1" smtClean="0">
                <a:latin typeface="Courier New" pitchFamily="49" charset="0"/>
                <a:cs typeface="Courier New" pitchFamily="49" charset="0"/>
              </a:rPr>
              <a:t>  showMessage("Your new balance: "+(balanceA-amount));</a:t>
            </a:r>
          </a:p>
          <a:p>
            <a:pPr algn="l"/>
            <a:r>
              <a:rPr lang="en-US" sz="1000" b="1" smtClean="0">
                <a:latin typeface="Courier New" pitchFamily="49" charset="0"/>
                <a:cs typeface="Courier New" pitchFamily="49" charset="0"/>
              </a:rPr>
              <a:t>}</a:t>
            </a:r>
            <a:endParaRPr lang="en-US" sz="1000" b="1">
              <a:latin typeface="Courier New" pitchFamily="49" charset="0"/>
              <a:cs typeface="Courier New" pitchFamily="49" charset="0"/>
            </a:endParaRPr>
          </a:p>
        </p:txBody>
      </p:sp>
      <p:sp>
        <p:nvSpPr>
          <p:cNvPr id="7" name="Freeform 6"/>
          <p:cNvSpPr/>
          <p:nvPr/>
        </p:nvSpPr>
        <p:spPr bwMode="auto">
          <a:xfrm>
            <a:off x="2193587" y="1507787"/>
            <a:ext cx="217250" cy="1313234"/>
          </a:xfrm>
          <a:custGeom>
            <a:avLst/>
            <a:gdLst>
              <a:gd name="connsiteX0" fmla="*/ 170234 w 217250"/>
              <a:gd name="connsiteY0" fmla="*/ 0 h 1313234"/>
              <a:gd name="connsiteX1" fmla="*/ 63230 w 217250"/>
              <a:gd name="connsiteY1" fmla="*/ 214008 h 1313234"/>
              <a:gd name="connsiteX2" fmla="*/ 199417 w 217250"/>
              <a:gd name="connsiteY2" fmla="*/ 340468 h 1313234"/>
              <a:gd name="connsiteX3" fmla="*/ 53502 w 217250"/>
              <a:gd name="connsiteY3" fmla="*/ 496110 h 1313234"/>
              <a:gd name="connsiteX4" fmla="*/ 189689 w 217250"/>
              <a:gd name="connsiteY4" fmla="*/ 661480 h 1313234"/>
              <a:gd name="connsiteX5" fmla="*/ 63230 w 217250"/>
              <a:gd name="connsiteY5" fmla="*/ 817123 h 1313234"/>
              <a:gd name="connsiteX6" fmla="*/ 209144 w 217250"/>
              <a:gd name="connsiteY6" fmla="*/ 963038 h 1313234"/>
              <a:gd name="connsiteX7" fmla="*/ 14591 w 217250"/>
              <a:gd name="connsiteY7" fmla="*/ 1138136 h 1313234"/>
              <a:gd name="connsiteX8" fmla="*/ 121595 w 217250"/>
              <a:gd name="connsiteY8" fmla="*/ 1313234 h 1313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250" h="1313234">
                <a:moveTo>
                  <a:pt x="170234" y="0"/>
                </a:moveTo>
                <a:cubicBezTo>
                  <a:pt x="114300" y="78631"/>
                  <a:pt x="58366" y="157263"/>
                  <a:pt x="63230" y="214008"/>
                </a:cubicBezTo>
                <a:cubicBezTo>
                  <a:pt x="68094" y="270753"/>
                  <a:pt x="201038" y="293451"/>
                  <a:pt x="199417" y="340468"/>
                </a:cubicBezTo>
                <a:cubicBezTo>
                  <a:pt x="197796" y="387485"/>
                  <a:pt x="55123" y="442608"/>
                  <a:pt x="53502" y="496110"/>
                </a:cubicBezTo>
                <a:cubicBezTo>
                  <a:pt x="51881" y="549612"/>
                  <a:pt x="188068" y="607978"/>
                  <a:pt x="189689" y="661480"/>
                </a:cubicBezTo>
                <a:cubicBezTo>
                  <a:pt x="191310" y="714982"/>
                  <a:pt x="59988" y="766863"/>
                  <a:pt x="63230" y="817123"/>
                </a:cubicBezTo>
                <a:cubicBezTo>
                  <a:pt x="66472" y="867383"/>
                  <a:pt x="217250" y="909536"/>
                  <a:pt x="209144" y="963038"/>
                </a:cubicBezTo>
                <a:cubicBezTo>
                  <a:pt x="201038" y="1016540"/>
                  <a:pt x="29182" y="1079770"/>
                  <a:pt x="14591" y="1138136"/>
                </a:cubicBezTo>
                <a:cubicBezTo>
                  <a:pt x="0" y="1196502"/>
                  <a:pt x="60797" y="1254868"/>
                  <a:pt x="121595" y="1313234"/>
                </a:cubicBezTo>
              </a:path>
            </a:pathLst>
          </a:custGeom>
          <a:noFill/>
          <a:ln w="38100" cap="flat" cmpd="sng" algn="ctr">
            <a:solidFill>
              <a:srgbClr val="FF9900"/>
            </a:solidFill>
            <a:prstDash val="solid"/>
            <a:round/>
            <a:headEnd type="none" w="med" len="med"/>
            <a:tailEnd type="stealth" w="med" len="med"/>
          </a:ln>
          <a:effectLst/>
        </p:spPr>
        <p:txBody>
          <a:bodyPr rtlCol="0" anchor="ctr"/>
          <a:lstStyle/>
          <a:p>
            <a:pPr algn="ctr"/>
            <a:endParaRPr lang="en-US"/>
          </a:p>
        </p:txBody>
      </p:sp>
      <p:sp>
        <p:nvSpPr>
          <p:cNvPr id="8" name="Freeform 7"/>
          <p:cNvSpPr/>
          <p:nvPr/>
        </p:nvSpPr>
        <p:spPr bwMode="auto">
          <a:xfrm>
            <a:off x="2452991" y="1524000"/>
            <a:ext cx="192932" cy="1190017"/>
          </a:xfrm>
          <a:custGeom>
            <a:avLst/>
            <a:gdLst>
              <a:gd name="connsiteX0" fmla="*/ 170234 w 217250"/>
              <a:gd name="connsiteY0" fmla="*/ 0 h 1313234"/>
              <a:gd name="connsiteX1" fmla="*/ 63230 w 217250"/>
              <a:gd name="connsiteY1" fmla="*/ 214008 h 1313234"/>
              <a:gd name="connsiteX2" fmla="*/ 199417 w 217250"/>
              <a:gd name="connsiteY2" fmla="*/ 340468 h 1313234"/>
              <a:gd name="connsiteX3" fmla="*/ 53502 w 217250"/>
              <a:gd name="connsiteY3" fmla="*/ 496110 h 1313234"/>
              <a:gd name="connsiteX4" fmla="*/ 189689 w 217250"/>
              <a:gd name="connsiteY4" fmla="*/ 661480 h 1313234"/>
              <a:gd name="connsiteX5" fmla="*/ 63230 w 217250"/>
              <a:gd name="connsiteY5" fmla="*/ 817123 h 1313234"/>
              <a:gd name="connsiteX6" fmla="*/ 209144 w 217250"/>
              <a:gd name="connsiteY6" fmla="*/ 963038 h 1313234"/>
              <a:gd name="connsiteX7" fmla="*/ 14591 w 217250"/>
              <a:gd name="connsiteY7" fmla="*/ 1138136 h 1313234"/>
              <a:gd name="connsiteX8" fmla="*/ 121595 w 217250"/>
              <a:gd name="connsiteY8" fmla="*/ 1313234 h 1313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250" h="1313234">
                <a:moveTo>
                  <a:pt x="170234" y="0"/>
                </a:moveTo>
                <a:cubicBezTo>
                  <a:pt x="114300" y="78631"/>
                  <a:pt x="58366" y="157263"/>
                  <a:pt x="63230" y="214008"/>
                </a:cubicBezTo>
                <a:cubicBezTo>
                  <a:pt x="68094" y="270753"/>
                  <a:pt x="201038" y="293451"/>
                  <a:pt x="199417" y="340468"/>
                </a:cubicBezTo>
                <a:cubicBezTo>
                  <a:pt x="197796" y="387485"/>
                  <a:pt x="55123" y="442608"/>
                  <a:pt x="53502" y="496110"/>
                </a:cubicBezTo>
                <a:cubicBezTo>
                  <a:pt x="51881" y="549612"/>
                  <a:pt x="188068" y="607978"/>
                  <a:pt x="189689" y="661480"/>
                </a:cubicBezTo>
                <a:cubicBezTo>
                  <a:pt x="191310" y="714982"/>
                  <a:pt x="59988" y="766863"/>
                  <a:pt x="63230" y="817123"/>
                </a:cubicBezTo>
                <a:cubicBezTo>
                  <a:pt x="66472" y="867383"/>
                  <a:pt x="217250" y="909536"/>
                  <a:pt x="209144" y="963038"/>
                </a:cubicBezTo>
                <a:cubicBezTo>
                  <a:pt x="201038" y="1016540"/>
                  <a:pt x="29182" y="1079770"/>
                  <a:pt x="14591" y="1138136"/>
                </a:cubicBezTo>
                <a:cubicBezTo>
                  <a:pt x="0" y="1196502"/>
                  <a:pt x="60797" y="1254868"/>
                  <a:pt x="121595" y="1313234"/>
                </a:cubicBezTo>
              </a:path>
            </a:pathLst>
          </a:custGeom>
          <a:noFill/>
          <a:ln w="38100" cap="flat" cmpd="sng" algn="ctr">
            <a:solidFill>
              <a:srgbClr val="00CC00"/>
            </a:solidFill>
            <a:prstDash val="solid"/>
            <a:round/>
            <a:headEnd type="none" w="med" len="med"/>
            <a:tailEnd type="stealth" w="med" len="med"/>
          </a:ln>
          <a:effectLst/>
        </p:spPr>
        <p:txBody>
          <a:bodyPr rtlCol="0" anchor="ctr"/>
          <a:lstStyle/>
          <a:p>
            <a:pPr algn="ctr"/>
            <a:endParaRPr lang="en-US"/>
          </a:p>
        </p:txBody>
      </p:sp>
      <p:sp>
        <p:nvSpPr>
          <p:cNvPr id="9" name="TextBox 8"/>
          <p:cNvSpPr txBox="1"/>
          <p:nvPr/>
        </p:nvSpPr>
        <p:spPr>
          <a:xfrm>
            <a:off x="146172" y="2217906"/>
            <a:ext cx="1799018" cy="523220"/>
          </a:xfrm>
          <a:prstGeom prst="rect">
            <a:avLst/>
          </a:prstGeom>
          <a:noFill/>
        </p:spPr>
        <p:txBody>
          <a:bodyPr wrap="none" rtlCol="0">
            <a:spAutoFit/>
          </a:bodyPr>
          <a:lstStyle/>
          <a:p>
            <a:r>
              <a:rPr lang="en-US" sz="1400" smtClean="0">
                <a:solidFill>
                  <a:srgbClr val="FF0000"/>
                </a:solidFill>
              </a:rPr>
              <a:t>Alice's and Bob's</a:t>
            </a:r>
            <a:br>
              <a:rPr lang="en-US" sz="1400" smtClean="0">
                <a:solidFill>
                  <a:srgbClr val="FF0000"/>
                </a:solidFill>
              </a:rPr>
            </a:br>
            <a:r>
              <a:rPr lang="en-US" sz="1400" smtClean="0">
                <a:solidFill>
                  <a:srgbClr val="FF0000"/>
                </a:solidFill>
              </a:rPr>
              <a:t>threads of execution</a:t>
            </a:r>
            <a:endParaRPr lang="en-US" sz="1400">
              <a:solidFill>
                <a:srgbClr val="FF0000"/>
              </a:solidFill>
            </a:endParaRPr>
          </a:p>
        </p:txBody>
      </p:sp>
      <p:cxnSp>
        <p:nvCxnSpPr>
          <p:cNvPr id="11" name="Straight Arrow Connector 10"/>
          <p:cNvCxnSpPr>
            <a:endCxn id="7" idx="3"/>
          </p:cNvCxnSpPr>
          <p:nvPr/>
        </p:nvCxnSpPr>
        <p:spPr bwMode="auto">
          <a:xfrm flipV="1">
            <a:off x="1780162" y="2003897"/>
            <a:ext cx="466927" cy="36965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3" name="Straight Arrow Connector 12"/>
          <p:cNvCxnSpPr>
            <a:stCxn id="9" idx="3"/>
            <a:endCxn id="8" idx="5"/>
          </p:cNvCxnSpPr>
          <p:nvPr/>
        </p:nvCxnSpPr>
        <p:spPr bwMode="auto">
          <a:xfrm flipV="1">
            <a:off x="1945190" y="2264455"/>
            <a:ext cx="563953" cy="21506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2" name="TextBox 11"/>
          <p:cNvSpPr txBox="1"/>
          <p:nvPr/>
        </p:nvSpPr>
        <p:spPr>
          <a:xfrm>
            <a:off x="2476500" y="657225"/>
            <a:ext cx="3686175" cy="646331"/>
          </a:xfrm>
          <a:prstGeom prst="rect">
            <a:avLst/>
          </a:prstGeom>
          <a:noFill/>
        </p:spPr>
        <p:txBody>
          <a:bodyPr wrap="square" rtlCol="0">
            <a:spAutoFit/>
          </a:bodyPr>
          <a:lstStyle/>
          <a:p>
            <a:r>
              <a:rPr lang="en-US" sz="3600" smtClean="0">
                <a:solidFill>
                  <a:schemeClr val="tx2">
                    <a:lumMod val="75000"/>
                  </a:schemeClr>
                </a:solidFill>
                <a:ea typeface="Tahoma" pitchFamily="34" charset="0"/>
                <a:cs typeface="Tahoma" pitchFamily="34" charset="0"/>
              </a:rPr>
              <a:t>: Race condition</a:t>
            </a:r>
            <a:endParaRPr lang="en-US" sz="3600">
              <a:solidFill>
                <a:schemeClr val="tx2">
                  <a:lumMod val="75000"/>
                </a:schemeClr>
              </a:solidFill>
              <a:ea typeface="Tahoma" pitchFamily="34" charset="0"/>
              <a:cs typeface="Tahoma" pitchFamily="34" charset="0"/>
            </a:endParaRPr>
          </a:p>
        </p:txBody>
      </p:sp>
    </p:spTree>
    <p:extLst>
      <p:ext uri="{BB962C8B-B14F-4D97-AF65-F5344CB8AC3E}">
        <p14:creationId xmlns:p14="http://schemas.microsoft.com/office/powerpoint/2010/main" val="28101708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2000"/>
                                        <p:tgtEl>
                                          <p:spTgt spid="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Goal</a:t>
            </a:r>
            <a:endParaRPr lang="en-US"/>
          </a:p>
        </p:txBody>
      </p:sp>
      <p:sp>
        <p:nvSpPr>
          <p:cNvPr id="3" name="Content Placeholder 2"/>
          <p:cNvSpPr>
            <a:spLocks noGrp="1"/>
          </p:cNvSpPr>
          <p:nvPr>
            <p:ph idx="1"/>
          </p:nvPr>
        </p:nvSpPr>
        <p:spPr/>
        <p:txBody>
          <a:bodyPr/>
          <a:lstStyle/>
          <a:p>
            <a:r>
              <a:rPr lang="en-US" smtClean="0"/>
              <a:t>What </a:t>
            </a:r>
            <a:r>
              <a:rPr lang="en-US" u="sng" smtClean="0"/>
              <a:t>should</a:t>
            </a:r>
            <a:r>
              <a:rPr lang="en-US" smtClean="0"/>
              <a:t> have happened?</a:t>
            </a:r>
          </a:p>
          <a:p>
            <a:pPr lvl="1"/>
            <a:r>
              <a:rPr lang="en-US" smtClean="0"/>
              <a:t>Intuition: It shouldn't make a difference whether the requests are executed concurrently or not</a:t>
            </a:r>
          </a:p>
          <a:p>
            <a:pPr lvl="1"/>
            <a:endParaRPr lang="en-US" smtClean="0"/>
          </a:p>
          <a:p>
            <a:r>
              <a:rPr lang="en-US" smtClean="0"/>
              <a:t>How can we formalize this?</a:t>
            </a:r>
          </a:p>
          <a:p>
            <a:pPr lvl="1"/>
            <a:r>
              <a:rPr lang="en-US" smtClean="0"/>
              <a:t>Need a </a:t>
            </a:r>
            <a:r>
              <a:rPr lang="en-US" smtClean="0">
                <a:solidFill>
                  <a:srgbClr val="FF9900"/>
                </a:solidFill>
              </a:rPr>
              <a:t>consistency model </a:t>
            </a:r>
            <a:r>
              <a:rPr lang="en-US" smtClean="0"/>
              <a:t>that specifies how the system should behave in the presence of concurrency</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835569" y="666750"/>
            <a:ext cx="2895344" cy="646331"/>
          </a:xfrm>
          <a:prstGeom prst="rect">
            <a:avLst/>
          </a:prstGeom>
          <a:noFill/>
        </p:spPr>
        <p:txBody>
          <a:bodyPr wrap="none" rtlCol="0">
            <a:spAutoFit/>
          </a:bodyPr>
          <a:lstStyle/>
          <a:p>
            <a:r>
              <a:rPr lang="en-US" sz="3600" smtClean="0">
                <a:solidFill>
                  <a:schemeClr val="tx2">
                    <a:lumMod val="75000"/>
                  </a:schemeClr>
                </a:solidFill>
              </a:rPr>
              <a:t>: Consistency</a:t>
            </a:r>
            <a:endParaRPr lang="en-US" sz="3600">
              <a:solidFill>
                <a:schemeClr val="tx2">
                  <a:lumMod val="75000"/>
                </a:schemeClr>
              </a:solidFill>
            </a:endParaRPr>
          </a:p>
        </p:txBody>
      </p:sp>
    </p:spTree>
    <p:extLst>
      <p:ext uri="{BB962C8B-B14F-4D97-AF65-F5344CB8AC3E}">
        <p14:creationId xmlns:p14="http://schemas.microsoft.com/office/powerpoint/2010/main" val="30842984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Sequential consistency</a:t>
            </a:r>
            <a:endParaRPr lang="en-US"/>
          </a:p>
        </p:txBody>
      </p:sp>
      <p:sp>
        <p:nvSpPr>
          <p:cNvPr id="3" name="Content Placeholder 2"/>
          <p:cNvSpPr>
            <a:spLocks noGrp="1"/>
          </p:cNvSpPr>
          <p:nvPr>
            <p:ph idx="1"/>
          </p:nvPr>
        </p:nvSpPr>
        <p:spPr>
          <a:xfrm>
            <a:off x="990600" y="4260714"/>
            <a:ext cx="7772400" cy="1959111"/>
          </a:xfrm>
        </p:spPr>
        <p:txBody>
          <a:bodyPr/>
          <a:lstStyle/>
          <a:p>
            <a:r>
              <a:rPr lang="en-US" smtClean="0"/>
              <a:t>Sequential consistency:</a:t>
            </a:r>
          </a:p>
          <a:p>
            <a:pPr lvl="1"/>
            <a:r>
              <a:rPr lang="en-US" smtClean="0"/>
              <a:t>The result of any execution is the same as if the operations of all the cores had been executed in some sequential order, and the operations of each individual processor appear in this sequence in the order specified by the program</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Arrow Connector 6"/>
          <p:cNvCxnSpPr/>
          <p:nvPr/>
        </p:nvCxnSpPr>
        <p:spPr bwMode="auto">
          <a:xfrm>
            <a:off x="2334638" y="2287588"/>
            <a:ext cx="5573949"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2363821" y="3471120"/>
            <a:ext cx="5603132"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9" name="Rectangle 8"/>
          <p:cNvSpPr/>
          <p:nvPr/>
        </p:nvSpPr>
        <p:spPr bwMode="auto">
          <a:xfrm>
            <a:off x="2743203" y="2042808"/>
            <a:ext cx="603115"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T1</a:t>
            </a:r>
            <a:endParaRPr lang="en-US" sz="1600"/>
          </a:p>
        </p:txBody>
      </p:sp>
      <p:sp>
        <p:nvSpPr>
          <p:cNvPr id="10" name="Rectangle 9"/>
          <p:cNvSpPr/>
          <p:nvPr/>
        </p:nvSpPr>
        <p:spPr bwMode="auto">
          <a:xfrm>
            <a:off x="3459806" y="2039565"/>
            <a:ext cx="946826"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T3</a:t>
            </a:r>
            <a:endParaRPr lang="en-US" sz="1600"/>
          </a:p>
        </p:txBody>
      </p:sp>
      <p:sp>
        <p:nvSpPr>
          <p:cNvPr id="11" name="Rectangle 10"/>
          <p:cNvSpPr/>
          <p:nvPr/>
        </p:nvSpPr>
        <p:spPr bwMode="auto">
          <a:xfrm>
            <a:off x="5616105" y="2046050"/>
            <a:ext cx="969523"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T6</a:t>
            </a:r>
            <a:endParaRPr lang="en-US" sz="1600"/>
          </a:p>
        </p:txBody>
      </p:sp>
      <p:sp>
        <p:nvSpPr>
          <p:cNvPr id="12" name="Rectangle 11"/>
          <p:cNvSpPr/>
          <p:nvPr/>
        </p:nvSpPr>
        <p:spPr bwMode="auto">
          <a:xfrm>
            <a:off x="3044760" y="1702339"/>
            <a:ext cx="466928"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T2</a:t>
            </a:r>
            <a:endParaRPr lang="en-US" sz="1600"/>
          </a:p>
        </p:txBody>
      </p:sp>
      <p:sp>
        <p:nvSpPr>
          <p:cNvPr id="13" name="Rectangle 12"/>
          <p:cNvSpPr/>
          <p:nvPr/>
        </p:nvSpPr>
        <p:spPr bwMode="auto">
          <a:xfrm>
            <a:off x="3923491" y="1705582"/>
            <a:ext cx="946826"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T4</a:t>
            </a:r>
            <a:endParaRPr lang="en-US" sz="1600"/>
          </a:p>
        </p:txBody>
      </p:sp>
      <p:sp>
        <p:nvSpPr>
          <p:cNvPr id="14" name="Rectangle 13"/>
          <p:cNvSpPr/>
          <p:nvPr/>
        </p:nvSpPr>
        <p:spPr bwMode="auto">
          <a:xfrm>
            <a:off x="5136206" y="1702339"/>
            <a:ext cx="573933"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T5</a:t>
            </a:r>
            <a:endParaRPr lang="en-US" sz="1600"/>
          </a:p>
        </p:txBody>
      </p:sp>
      <p:sp>
        <p:nvSpPr>
          <p:cNvPr id="15" name="TextBox 14"/>
          <p:cNvSpPr txBox="1"/>
          <p:nvPr/>
        </p:nvSpPr>
        <p:spPr>
          <a:xfrm>
            <a:off x="1247085" y="1643974"/>
            <a:ext cx="997966" cy="338554"/>
          </a:xfrm>
          <a:prstGeom prst="rect">
            <a:avLst/>
          </a:prstGeom>
          <a:noFill/>
        </p:spPr>
        <p:txBody>
          <a:bodyPr wrap="none" rtlCol="0">
            <a:spAutoFit/>
          </a:bodyPr>
          <a:lstStyle/>
          <a:p>
            <a:r>
              <a:rPr lang="en-US" sz="1600" smtClean="0"/>
              <a:t>Core #1:</a:t>
            </a:r>
            <a:endParaRPr lang="en-US" sz="1600"/>
          </a:p>
        </p:txBody>
      </p:sp>
      <p:sp>
        <p:nvSpPr>
          <p:cNvPr id="16" name="TextBox 15"/>
          <p:cNvSpPr txBox="1"/>
          <p:nvPr/>
        </p:nvSpPr>
        <p:spPr>
          <a:xfrm>
            <a:off x="1253564" y="1990931"/>
            <a:ext cx="997967" cy="338554"/>
          </a:xfrm>
          <a:prstGeom prst="rect">
            <a:avLst/>
          </a:prstGeom>
          <a:noFill/>
        </p:spPr>
        <p:txBody>
          <a:bodyPr wrap="none" rtlCol="0">
            <a:spAutoFit/>
          </a:bodyPr>
          <a:lstStyle/>
          <a:p>
            <a:r>
              <a:rPr lang="en-US" sz="1600" smtClean="0"/>
              <a:t>Core #2:</a:t>
            </a:r>
            <a:endParaRPr lang="en-US" sz="1600"/>
          </a:p>
        </p:txBody>
      </p:sp>
      <p:sp>
        <p:nvSpPr>
          <p:cNvPr id="17" name="TextBox 16"/>
          <p:cNvSpPr txBox="1"/>
          <p:nvPr/>
        </p:nvSpPr>
        <p:spPr>
          <a:xfrm>
            <a:off x="7224558" y="2302212"/>
            <a:ext cx="631904" cy="338554"/>
          </a:xfrm>
          <a:prstGeom prst="rect">
            <a:avLst/>
          </a:prstGeom>
          <a:noFill/>
        </p:spPr>
        <p:txBody>
          <a:bodyPr wrap="none" rtlCol="0">
            <a:spAutoFit/>
          </a:bodyPr>
          <a:lstStyle/>
          <a:p>
            <a:r>
              <a:rPr lang="en-US" sz="1600" smtClean="0"/>
              <a:t>Time</a:t>
            </a:r>
            <a:endParaRPr lang="en-US" sz="1600"/>
          </a:p>
        </p:txBody>
      </p:sp>
      <p:sp>
        <p:nvSpPr>
          <p:cNvPr id="20" name="TextBox 19"/>
          <p:cNvSpPr txBox="1"/>
          <p:nvPr/>
        </p:nvSpPr>
        <p:spPr>
          <a:xfrm>
            <a:off x="7240767" y="3495472"/>
            <a:ext cx="631904" cy="338554"/>
          </a:xfrm>
          <a:prstGeom prst="rect">
            <a:avLst/>
          </a:prstGeom>
          <a:noFill/>
        </p:spPr>
        <p:txBody>
          <a:bodyPr wrap="none" rtlCol="0">
            <a:spAutoFit/>
          </a:bodyPr>
          <a:lstStyle/>
          <a:p>
            <a:r>
              <a:rPr lang="en-US" sz="1600" smtClean="0"/>
              <a:t>Time</a:t>
            </a:r>
            <a:endParaRPr lang="en-US" sz="1600"/>
          </a:p>
        </p:txBody>
      </p:sp>
      <p:sp>
        <p:nvSpPr>
          <p:cNvPr id="23" name="TextBox 22"/>
          <p:cNvSpPr txBox="1"/>
          <p:nvPr/>
        </p:nvSpPr>
        <p:spPr>
          <a:xfrm>
            <a:off x="1001277" y="3129063"/>
            <a:ext cx="1249637" cy="338554"/>
          </a:xfrm>
          <a:prstGeom prst="rect">
            <a:avLst/>
          </a:prstGeom>
          <a:noFill/>
        </p:spPr>
        <p:txBody>
          <a:bodyPr wrap="none" rtlCol="0">
            <a:spAutoFit/>
          </a:bodyPr>
          <a:lstStyle/>
          <a:p>
            <a:r>
              <a:rPr lang="en-US" sz="1600" smtClean="0"/>
              <a:t>Single core:</a:t>
            </a:r>
            <a:endParaRPr lang="en-US" sz="1600"/>
          </a:p>
        </p:txBody>
      </p:sp>
      <p:sp>
        <p:nvSpPr>
          <p:cNvPr id="24" name="Rectangle 23"/>
          <p:cNvSpPr/>
          <p:nvPr/>
        </p:nvSpPr>
        <p:spPr bwMode="auto">
          <a:xfrm>
            <a:off x="2545408" y="3226340"/>
            <a:ext cx="603115"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T1</a:t>
            </a:r>
            <a:endParaRPr lang="en-US" sz="1600"/>
          </a:p>
        </p:txBody>
      </p:sp>
      <p:sp>
        <p:nvSpPr>
          <p:cNvPr id="25" name="Rectangle 24"/>
          <p:cNvSpPr/>
          <p:nvPr/>
        </p:nvSpPr>
        <p:spPr bwMode="auto">
          <a:xfrm>
            <a:off x="3148521" y="3226339"/>
            <a:ext cx="466928"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T2</a:t>
            </a:r>
            <a:endParaRPr lang="en-US" sz="1600"/>
          </a:p>
        </p:txBody>
      </p:sp>
      <p:sp>
        <p:nvSpPr>
          <p:cNvPr id="26" name="Rectangle 25"/>
          <p:cNvSpPr/>
          <p:nvPr/>
        </p:nvSpPr>
        <p:spPr bwMode="auto">
          <a:xfrm>
            <a:off x="3621933" y="3232825"/>
            <a:ext cx="946826"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T3</a:t>
            </a:r>
            <a:endParaRPr lang="en-US" sz="1600"/>
          </a:p>
        </p:txBody>
      </p:sp>
      <p:sp>
        <p:nvSpPr>
          <p:cNvPr id="27" name="Rectangle 26"/>
          <p:cNvSpPr/>
          <p:nvPr/>
        </p:nvSpPr>
        <p:spPr bwMode="auto">
          <a:xfrm>
            <a:off x="5505857" y="3229582"/>
            <a:ext cx="946826"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T4</a:t>
            </a:r>
            <a:endParaRPr lang="en-US" sz="1600"/>
          </a:p>
        </p:txBody>
      </p:sp>
      <p:sp>
        <p:nvSpPr>
          <p:cNvPr id="28" name="Rectangle 27"/>
          <p:cNvSpPr/>
          <p:nvPr/>
        </p:nvSpPr>
        <p:spPr bwMode="auto">
          <a:xfrm>
            <a:off x="6446195" y="3226339"/>
            <a:ext cx="573933"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T5</a:t>
            </a:r>
            <a:endParaRPr lang="en-US" sz="1600"/>
          </a:p>
        </p:txBody>
      </p:sp>
      <p:sp>
        <p:nvSpPr>
          <p:cNvPr id="29" name="Rectangle 28"/>
          <p:cNvSpPr/>
          <p:nvPr/>
        </p:nvSpPr>
        <p:spPr bwMode="auto">
          <a:xfrm>
            <a:off x="4572002" y="3229582"/>
            <a:ext cx="969523"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T6</a:t>
            </a:r>
            <a:endParaRPr lang="en-US" sz="1600"/>
          </a:p>
        </p:txBody>
      </p:sp>
      <p:cxnSp>
        <p:nvCxnSpPr>
          <p:cNvPr id="33" name="Straight Connector 32"/>
          <p:cNvCxnSpPr/>
          <p:nvPr/>
        </p:nvCxnSpPr>
        <p:spPr bwMode="auto">
          <a:xfrm rot="5400000">
            <a:off x="5865782" y="2762657"/>
            <a:ext cx="2529187" cy="0"/>
          </a:xfrm>
          <a:prstGeom prst="line">
            <a:avLst/>
          </a:prstGeom>
          <a:solidFill>
            <a:schemeClr val="accent1"/>
          </a:solidFill>
          <a:ln w="19050" cap="flat" cmpd="sng" algn="ctr">
            <a:solidFill>
              <a:srgbClr val="FF0000"/>
            </a:solidFill>
            <a:prstDash val="dash"/>
            <a:round/>
            <a:headEnd type="none" w="med" len="med"/>
            <a:tailEnd type="none" w="med" len="med"/>
          </a:ln>
          <a:effectLst/>
        </p:spPr>
      </p:cxnSp>
      <p:cxnSp>
        <p:nvCxnSpPr>
          <p:cNvPr id="35" name="Straight Connector 34"/>
          <p:cNvCxnSpPr/>
          <p:nvPr/>
        </p:nvCxnSpPr>
        <p:spPr bwMode="auto">
          <a:xfrm rot="5400000">
            <a:off x="1183540" y="2788598"/>
            <a:ext cx="2529187" cy="0"/>
          </a:xfrm>
          <a:prstGeom prst="line">
            <a:avLst/>
          </a:prstGeom>
          <a:solidFill>
            <a:schemeClr val="accent1"/>
          </a:solidFill>
          <a:ln w="19050" cap="flat" cmpd="sng" algn="ctr">
            <a:solidFill>
              <a:srgbClr val="FF0000"/>
            </a:solidFill>
            <a:prstDash val="dash"/>
            <a:round/>
            <a:headEnd type="none" w="med" len="med"/>
            <a:tailEnd type="none" w="med" len="med"/>
          </a:ln>
          <a:effectLst/>
        </p:spPr>
      </p:cxnSp>
      <p:sp>
        <p:nvSpPr>
          <p:cNvPr id="36" name="TextBox 35"/>
          <p:cNvSpPr txBox="1"/>
          <p:nvPr/>
        </p:nvSpPr>
        <p:spPr>
          <a:xfrm>
            <a:off x="2430219" y="3599233"/>
            <a:ext cx="1160895" cy="584775"/>
          </a:xfrm>
          <a:prstGeom prst="rect">
            <a:avLst/>
          </a:prstGeom>
          <a:noFill/>
        </p:spPr>
        <p:txBody>
          <a:bodyPr wrap="none" rtlCol="0">
            <a:spAutoFit/>
          </a:bodyPr>
          <a:lstStyle/>
          <a:p>
            <a:r>
              <a:rPr lang="en-US" sz="1600" smtClean="0">
                <a:solidFill>
                  <a:srgbClr val="FF0000"/>
                </a:solidFill>
              </a:rPr>
              <a:t>Same start</a:t>
            </a:r>
            <a:br>
              <a:rPr lang="en-US" sz="1600" smtClean="0">
                <a:solidFill>
                  <a:srgbClr val="FF0000"/>
                </a:solidFill>
              </a:rPr>
            </a:br>
            <a:r>
              <a:rPr lang="en-US" sz="1600" smtClean="0">
                <a:solidFill>
                  <a:srgbClr val="FF0000"/>
                </a:solidFill>
              </a:rPr>
              <a:t>state</a:t>
            </a:r>
            <a:endParaRPr lang="en-US" sz="1600">
              <a:solidFill>
                <a:srgbClr val="FF0000"/>
              </a:solidFill>
            </a:endParaRPr>
          </a:p>
        </p:txBody>
      </p:sp>
      <p:sp>
        <p:nvSpPr>
          <p:cNvPr id="37" name="TextBox 36"/>
          <p:cNvSpPr txBox="1"/>
          <p:nvPr/>
        </p:nvSpPr>
        <p:spPr>
          <a:xfrm>
            <a:off x="6377313" y="3654356"/>
            <a:ext cx="750525" cy="584775"/>
          </a:xfrm>
          <a:prstGeom prst="rect">
            <a:avLst/>
          </a:prstGeom>
          <a:noFill/>
        </p:spPr>
        <p:txBody>
          <a:bodyPr wrap="none" rtlCol="0">
            <a:spAutoFit/>
          </a:bodyPr>
          <a:lstStyle/>
          <a:p>
            <a:r>
              <a:rPr lang="en-US" sz="1600" smtClean="0">
                <a:solidFill>
                  <a:srgbClr val="FF0000"/>
                </a:solidFill>
              </a:rPr>
              <a:t>Same </a:t>
            </a:r>
            <a:br>
              <a:rPr lang="en-US" sz="1600" smtClean="0">
                <a:solidFill>
                  <a:srgbClr val="FF0000"/>
                </a:solidFill>
              </a:rPr>
            </a:br>
            <a:r>
              <a:rPr lang="en-US" sz="1600" smtClean="0">
                <a:solidFill>
                  <a:srgbClr val="FF0000"/>
                </a:solidFill>
              </a:rPr>
              <a:t>result</a:t>
            </a:r>
            <a:endParaRPr lang="en-US" sz="1600">
              <a:solidFill>
                <a:srgbClr val="FF0000"/>
              </a:solidFill>
            </a:endParaRPr>
          </a:p>
        </p:txBody>
      </p:sp>
      <p:sp>
        <p:nvSpPr>
          <p:cNvPr id="30" name="TextBox 29"/>
          <p:cNvSpPr txBox="1"/>
          <p:nvPr/>
        </p:nvSpPr>
        <p:spPr>
          <a:xfrm>
            <a:off x="7924537" y="1605064"/>
            <a:ext cx="1047787" cy="584775"/>
          </a:xfrm>
          <a:prstGeom prst="rect">
            <a:avLst/>
          </a:prstGeom>
          <a:noFill/>
        </p:spPr>
        <p:txBody>
          <a:bodyPr wrap="none" rtlCol="0">
            <a:spAutoFit/>
          </a:bodyPr>
          <a:lstStyle/>
          <a:p>
            <a:r>
              <a:rPr lang="en-US" sz="1600" smtClean="0">
                <a:solidFill>
                  <a:srgbClr val="FF0000"/>
                </a:solidFill>
              </a:rPr>
              <a:t>Actual</a:t>
            </a:r>
            <a:br>
              <a:rPr lang="en-US" sz="1600" smtClean="0">
                <a:solidFill>
                  <a:srgbClr val="FF0000"/>
                </a:solidFill>
              </a:rPr>
            </a:br>
            <a:r>
              <a:rPr lang="en-US" sz="1600" smtClean="0">
                <a:solidFill>
                  <a:srgbClr val="FF0000"/>
                </a:solidFill>
              </a:rPr>
              <a:t>execution</a:t>
            </a:r>
            <a:endParaRPr lang="en-US" sz="1600">
              <a:solidFill>
                <a:srgbClr val="FF0000"/>
              </a:solidFill>
            </a:endParaRPr>
          </a:p>
        </p:txBody>
      </p:sp>
      <p:sp>
        <p:nvSpPr>
          <p:cNvPr id="31" name="TextBox 30"/>
          <p:cNvSpPr txBox="1"/>
          <p:nvPr/>
        </p:nvSpPr>
        <p:spPr>
          <a:xfrm>
            <a:off x="7809652" y="2837234"/>
            <a:ext cx="1305164" cy="584775"/>
          </a:xfrm>
          <a:prstGeom prst="rect">
            <a:avLst/>
          </a:prstGeom>
          <a:noFill/>
        </p:spPr>
        <p:txBody>
          <a:bodyPr wrap="none" rtlCol="0">
            <a:spAutoFit/>
          </a:bodyPr>
          <a:lstStyle/>
          <a:p>
            <a:r>
              <a:rPr lang="en-US" sz="1600" smtClean="0">
                <a:solidFill>
                  <a:srgbClr val="FF0000"/>
                </a:solidFill>
              </a:rPr>
              <a:t>Hypothetical</a:t>
            </a:r>
            <a:br>
              <a:rPr lang="en-US" sz="1600" smtClean="0">
                <a:solidFill>
                  <a:srgbClr val="FF0000"/>
                </a:solidFill>
              </a:rPr>
            </a:br>
            <a:r>
              <a:rPr lang="en-US" sz="1600" smtClean="0">
                <a:solidFill>
                  <a:srgbClr val="FF0000"/>
                </a:solidFill>
              </a:rPr>
              <a:t>execution</a:t>
            </a:r>
            <a:endParaRPr lang="en-US" sz="1600">
              <a:solidFill>
                <a:srgbClr val="FF0000"/>
              </a:solidFill>
            </a:endParaRPr>
          </a:p>
        </p:txBody>
      </p:sp>
      <p:pic>
        <p:nvPicPr>
          <p:cNvPr id="32" name="Picture 2" descr="C:\Users\Andreas Haeberlen\AppData\Local\Microsoft\Windows\Temporary Internet Files\Content.IE5\0I8TMXB2\MCj04413100000[1].png"/>
          <p:cNvPicPr>
            <a:picLocks noChangeAspect="1" noChangeArrowheads="1"/>
          </p:cNvPicPr>
          <p:nvPr/>
        </p:nvPicPr>
        <p:blipFill>
          <a:blip r:embed="rId2" cstate="print"/>
          <a:srcRect/>
          <a:stretch>
            <a:fillRect/>
          </a:stretch>
        </p:blipFill>
        <p:spPr bwMode="auto">
          <a:xfrm>
            <a:off x="8042545" y="916427"/>
            <a:ext cx="829080" cy="829080"/>
          </a:xfrm>
          <a:prstGeom prst="rect">
            <a:avLst/>
          </a:prstGeom>
          <a:noFill/>
        </p:spPr>
      </p:pic>
    </p:spTree>
    <p:extLst>
      <p:ext uri="{BB962C8B-B14F-4D97-AF65-F5344CB8AC3E}">
        <p14:creationId xmlns:p14="http://schemas.microsoft.com/office/powerpoint/2010/main" val="29672671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6" presetClass="entr" presetSubtype="42"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barn(outHorizontal)">
                                      <p:cBhvr>
                                        <p:cTn id="53" dur="500"/>
                                        <p:tgtEl>
                                          <p:spTgt spid="35"/>
                                        </p:tgtEl>
                                      </p:cBhvr>
                                    </p:animEffect>
                                  </p:childTnLst>
                                </p:cTn>
                              </p:par>
                              <p:par>
                                <p:cTn id="54" presetID="16" presetClass="entr" presetSubtype="42" fill="hold"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barn(outHorizontal)">
                                      <p:cBhvr>
                                        <p:cTn id="56" dur="500"/>
                                        <p:tgtEl>
                                          <p:spTgt spid="33"/>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p:bldP spid="16" grpId="0"/>
      <p:bldP spid="17" grpId="0"/>
      <p:bldP spid="20" grpId="0"/>
      <p:bldP spid="23" grpId="0"/>
      <p:bldP spid="24" grpId="0" animBg="1"/>
      <p:bldP spid="25" grpId="0" animBg="1"/>
      <p:bldP spid="26" grpId="0" animBg="1"/>
      <p:bldP spid="27" grpId="0" animBg="1"/>
      <p:bldP spid="28" grpId="0" animBg="1"/>
      <p:bldP spid="29" grpId="0" animBg="1"/>
      <p:bldP spid="36" grpId="0"/>
      <p:bldP spid="37" grpId="0"/>
      <p:bldP spid="30" grpId="0"/>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consistency models</a:t>
            </a:r>
            <a:endParaRPr lang="en-US"/>
          </a:p>
        </p:txBody>
      </p:sp>
      <p:sp>
        <p:nvSpPr>
          <p:cNvPr id="3" name="Content Placeholder 2"/>
          <p:cNvSpPr>
            <a:spLocks noGrp="1"/>
          </p:cNvSpPr>
          <p:nvPr>
            <p:ph idx="1"/>
          </p:nvPr>
        </p:nvSpPr>
        <p:spPr>
          <a:xfrm>
            <a:off x="990600" y="1285875"/>
            <a:ext cx="7772400" cy="4905375"/>
          </a:xfrm>
        </p:spPr>
        <p:txBody>
          <a:bodyPr/>
          <a:lstStyle/>
          <a:p>
            <a:r>
              <a:rPr lang="en-US" dirty="0" smtClean="0">
                <a:solidFill>
                  <a:srgbClr val="FF9900"/>
                </a:solidFill>
              </a:rPr>
              <a:t>Strong</a:t>
            </a:r>
            <a:r>
              <a:rPr lang="en-US" dirty="0" smtClean="0"/>
              <a:t> consistency</a:t>
            </a:r>
          </a:p>
          <a:p>
            <a:pPr lvl="1"/>
            <a:r>
              <a:rPr lang="en-US" dirty="0" smtClean="0"/>
              <a:t>After update completes, all subsequent accesses will return the updated value</a:t>
            </a:r>
          </a:p>
          <a:p>
            <a:r>
              <a:rPr lang="en-US" dirty="0" smtClean="0">
                <a:solidFill>
                  <a:srgbClr val="FF9900"/>
                </a:solidFill>
              </a:rPr>
              <a:t>Weak</a:t>
            </a:r>
            <a:r>
              <a:rPr lang="en-US" dirty="0" smtClean="0"/>
              <a:t> consistency</a:t>
            </a:r>
          </a:p>
          <a:p>
            <a:pPr lvl="1"/>
            <a:r>
              <a:rPr lang="en-US" dirty="0" smtClean="0"/>
              <a:t>After update completes, accesses do not necessarily return the updated value; some condition must be </a:t>
            </a:r>
            <a:r>
              <a:rPr lang="en-US" dirty="0" err="1" smtClean="0"/>
              <a:t>safisfied</a:t>
            </a:r>
            <a:r>
              <a:rPr lang="en-US" dirty="0" smtClean="0"/>
              <a:t> first</a:t>
            </a:r>
          </a:p>
          <a:p>
            <a:pPr lvl="2"/>
            <a:r>
              <a:rPr lang="en-US" dirty="0" smtClean="0"/>
              <a:t>Example: Update needs to reach all the replicas of the object</a:t>
            </a:r>
          </a:p>
          <a:p>
            <a:r>
              <a:rPr lang="en-US" dirty="0" smtClean="0">
                <a:solidFill>
                  <a:srgbClr val="FF9900"/>
                </a:solidFill>
              </a:rPr>
              <a:t>Eventual</a:t>
            </a:r>
            <a:r>
              <a:rPr lang="en-US" dirty="0" smtClean="0"/>
              <a:t> consistency</a:t>
            </a:r>
          </a:p>
          <a:p>
            <a:pPr lvl="1"/>
            <a:r>
              <a:rPr lang="en-US" dirty="0" smtClean="0"/>
              <a:t>Specific form of weak consistency: If no more updates are made to an object, then eventually all reads will return the latest value</a:t>
            </a:r>
          </a:p>
          <a:p>
            <a:pPr lvl="2"/>
            <a:r>
              <a:rPr lang="en-US" dirty="0" smtClean="0"/>
              <a:t>Variants: Causal consistency, read-your-writes, monotonic writes, ...</a:t>
            </a:r>
          </a:p>
          <a:p>
            <a:r>
              <a:rPr lang="en-US" dirty="0" smtClean="0"/>
              <a:t>How </a:t>
            </a:r>
            <a:r>
              <a:rPr lang="en-US" dirty="0" smtClean="0"/>
              <a:t>do we build systems that achieve this?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292058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a:t>
            </a:r>
            <a:r>
              <a:rPr lang="en-US" dirty="0" smtClean="0"/>
              <a:t>today</a:t>
            </a:r>
            <a:endParaRPr lang="en-US" dirty="0"/>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00CC00"/>
                </a:solidFill>
              </a:rPr>
              <a:t>Synchronization, consistency</a:t>
            </a:r>
          </a:p>
          <a:p>
            <a:pPr lvl="1"/>
            <a:r>
              <a:rPr lang="en-US" dirty="0" smtClean="0">
                <a:solidFill>
                  <a:srgbClr val="FF9900"/>
                </a:solidFill>
              </a:rPr>
              <a:t>Architectures</a:t>
            </a:r>
            <a:r>
              <a:rPr lang="en-US" dirty="0" smtClean="0">
                <a:solidFill>
                  <a:srgbClr val="FF9900"/>
                </a:solidFill>
              </a:rPr>
              <a:t>: SMP, NUMA, Shared</a:t>
            </a:r>
            <a:r>
              <a:rPr lang="en-US" dirty="0" smtClean="0">
                <a:solidFill>
                  <a:srgbClr val="FF9900"/>
                </a:solidFill>
              </a:rPr>
              <a:t>-Nothing</a:t>
            </a:r>
            <a:endParaRPr lang="en-US" dirty="0" smtClean="0">
              <a:solidFill>
                <a:srgbClr val="FF9900"/>
              </a:solidFill>
            </a:endParaRPr>
          </a:p>
          <a:p>
            <a:r>
              <a:rPr lang="en-US" dirty="0" smtClean="0"/>
              <a:t>Wide</a:t>
            </a:r>
            <a:r>
              <a:rPr lang="en-US" dirty="0"/>
              <a:t>-area network</a:t>
            </a:r>
          </a:p>
          <a:p>
            <a:pPr lvl="1"/>
            <a:r>
              <a:rPr lang="en-US" dirty="0"/>
              <a:t>Latency, packet loss, bottlenecks, and why they matter</a:t>
            </a:r>
          </a:p>
          <a:p>
            <a:r>
              <a:rPr lang="en-US" dirty="0"/>
              <a:t>Distributed programming and its challenges</a:t>
            </a:r>
          </a:p>
          <a:p>
            <a:pPr lvl="1"/>
            <a:r>
              <a:rPr lang="en-US" dirty="0"/>
              <a:t>Faults, failures, and what we can do about them</a:t>
            </a:r>
          </a:p>
          <a:p>
            <a:pPr lvl="1"/>
            <a:r>
              <a:rPr lang="en-US" dirty="0"/>
              <a:t>Network partitions, CAP theorem, relaxed consistency</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6773895" y="2911197"/>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00325"/>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748766" y="2096513"/>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082094" y="2482377"/>
            <a:ext cx="495300" cy="495300"/>
          </a:xfrm>
          <a:prstGeom prst="rect">
            <a:avLst/>
          </a:prstGeom>
          <a:noFill/>
        </p:spPr>
      </p:pic>
    </p:spTree>
    <p:extLst>
      <p:ext uri="{BB962C8B-B14F-4D97-AF65-F5344CB8AC3E}">
        <p14:creationId xmlns:p14="http://schemas.microsoft.com/office/powerpoint/2010/main" val="5170599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architectures</a:t>
            </a:r>
            <a:endParaRPr lang="en-US"/>
          </a:p>
        </p:txBody>
      </p:sp>
      <p:sp>
        <p:nvSpPr>
          <p:cNvPr id="3" name="Content Placeholder 2"/>
          <p:cNvSpPr>
            <a:spLocks noGrp="1"/>
          </p:cNvSpPr>
          <p:nvPr>
            <p:ph idx="1"/>
          </p:nvPr>
        </p:nvSpPr>
        <p:spPr>
          <a:xfrm>
            <a:off x="990600" y="1595718"/>
            <a:ext cx="7772400" cy="4948517"/>
          </a:xfrm>
        </p:spPr>
        <p:txBody>
          <a:bodyPr/>
          <a:lstStyle/>
          <a:p>
            <a:r>
              <a:rPr lang="en-US" smtClean="0"/>
              <a:t>Earlier assumptions:</a:t>
            </a:r>
          </a:p>
          <a:p>
            <a:pPr lvl="1"/>
            <a:r>
              <a:rPr lang="en-US" smtClean="0"/>
              <a:t>All cores can access the same memory</a:t>
            </a:r>
          </a:p>
          <a:p>
            <a:pPr lvl="1"/>
            <a:r>
              <a:rPr lang="en-US" smtClean="0"/>
              <a:t>Access latencies are uniform</a:t>
            </a:r>
          </a:p>
          <a:p>
            <a:pPr lvl="1"/>
            <a:endParaRPr lang="en-US" smtClean="0"/>
          </a:p>
          <a:p>
            <a:r>
              <a:rPr lang="en-US" smtClean="0"/>
              <a:t>Why is this problematic?</a:t>
            </a:r>
          </a:p>
          <a:p>
            <a:pPr lvl="1"/>
            <a:r>
              <a:rPr lang="en-US" smtClean="0"/>
              <a:t>Processor speeds in GHz, speed of light is 299 792 458 m/s</a:t>
            </a:r>
            <a:br>
              <a:rPr lang="en-US" smtClean="0"/>
            </a:br>
            <a:r>
              <a:rPr lang="en-US" smtClean="0">
                <a:sym typeface="Symbol"/>
              </a:rPr>
              <a:t> </a:t>
            </a:r>
            <a:r>
              <a:rPr lang="en-US" smtClean="0"/>
              <a:t>Processor can do 1 addition while signal travels 30cm</a:t>
            </a:r>
            <a:br>
              <a:rPr lang="en-US" smtClean="0"/>
            </a:br>
            <a:r>
              <a:rPr lang="en-US" smtClean="0">
                <a:sym typeface="Symbol"/>
              </a:rPr>
              <a:t> Putting memory very far away is not a good idea</a:t>
            </a:r>
            <a:endParaRPr lang="en-US" smtClean="0"/>
          </a:p>
          <a:p>
            <a:pPr lvl="1"/>
            <a:endParaRPr lang="en-US" smtClean="0"/>
          </a:p>
          <a:p>
            <a:r>
              <a:rPr lang="en-US" smtClean="0"/>
              <a:t>Let's talk about other ways to organize cores and memory!</a:t>
            </a:r>
          </a:p>
          <a:p>
            <a:pPr lvl="1"/>
            <a:r>
              <a:rPr lang="en-US" smtClean="0"/>
              <a:t>SMP, NUMA, Shared-nothing</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19"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162831" y="2246982"/>
            <a:ext cx="533400" cy="533400"/>
          </a:xfrm>
          <a:prstGeom prst="rect">
            <a:avLst/>
          </a:prstGeom>
          <a:noFill/>
        </p:spPr>
      </p:pic>
      <p:pic>
        <p:nvPicPr>
          <p:cNvPr id="20"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835183" y="1185904"/>
            <a:ext cx="533400" cy="533400"/>
          </a:xfrm>
          <a:prstGeom prst="rect">
            <a:avLst/>
          </a:prstGeom>
          <a:noFill/>
        </p:spPr>
      </p:pic>
      <p:pic>
        <p:nvPicPr>
          <p:cNvPr id="7" name="Picture 6" descr="memchip.gif"/>
          <p:cNvPicPr>
            <a:picLocks noChangeAspect="1"/>
          </p:cNvPicPr>
          <p:nvPr/>
        </p:nvPicPr>
        <p:blipFill>
          <a:blip r:embed="rId3" cstate="print"/>
          <a:stretch>
            <a:fillRect/>
          </a:stretch>
        </p:blipFill>
        <p:spPr>
          <a:xfrm>
            <a:off x="8191504" y="2293605"/>
            <a:ext cx="668397" cy="154961"/>
          </a:xfrm>
          <a:prstGeom prst="rect">
            <a:avLst/>
          </a:prstGeom>
        </p:spPr>
      </p:pic>
      <p:pic>
        <p:nvPicPr>
          <p:cNvPr id="31" name="Picture 30" descr="memchip.gif"/>
          <p:cNvPicPr>
            <a:picLocks noChangeAspect="1"/>
          </p:cNvPicPr>
          <p:nvPr/>
        </p:nvPicPr>
        <p:blipFill>
          <a:blip r:embed="rId3" cstate="print"/>
          <a:stretch>
            <a:fillRect/>
          </a:stretch>
        </p:blipFill>
        <p:spPr>
          <a:xfrm>
            <a:off x="7569361" y="3308933"/>
            <a:ext cx="668397" cy="154961"/>
          </a:xfrm>
          <a:prstGeom prst="rect">
            <a:avLst/>
          </a:prstGeom>
        </p:spPr>
      </p:pic>
      <p:sp>
        <p:nvSpPr>
          <p:cNvPr id="26" name="TextBox 25"/>
          <p:cNvSpPr txBox="1"/>
          <p:nvPr/>
        </p:nvSpPr>
        <p:spPr>
          <a:xfrm>
            <a:off x="7202370" y="2187388"/>
            <a:ext cx="428322" cy="707886"/>
          </a:xfrm>
          <a:prstGeom prst="rect">
            <a:avLst/>
          </a:prstGeom>
          <a:noFill/>
        </p:spPr>
        <p:txBody>
          <a:bodyPr wrap="none" rtlCol="0">
            <a:spAutoFit/>
          </a:bodyPr>
          <a:lstStyle/>
          <a:p>
            <a:r>
              <a:rPr lang="en-US" sz="4000" smtClean="0"/>
              <a:t>?</a:t>
            </a:r>
            <a:endParaRPr lang="en-US" sz="4000"/>
          </a:p>
        </p:txBody>
      </p:sp>
      <p:pic>
        <p:nvPicPr>
          <p:cNvPr id="35"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7821301" y="1150045"/>
            <a:ext cx="533400" cy="533400"/>
          </a:xfrm>
          <a:prstGeom prst="rect">
            <a:avLst/>
          </a:prstGeom>
          <a:noFill/>
        </p:spPr>
      </p:pic>
      <p:sp>
        <p:nvSpPr>
          <p:cNvPr id="36" name="Left-Right Arrow 35"/>
          <p:cNvSpPr/>
          <p:nvPr/>
        </p:nvSpPr>
        <p:spPr bwMode="auto">
          <a:xfrm rot="4451103">
            <a:off x="7005830" y="1873883"/>
            <a:ext cx="459597" cy="226151"/>
          </a:xfrm>
          <a:prstGeom prst="leftRight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7" name="Left-Right Arrow 36"/>
          <p:cNvSpPr/>
          <p:nvPr/>
        </p:nvSpPr>
        <p:spPr bwMode="auto">
          <a:xfrm rot="7290053">
            <a:off x="7579572" y="1909741"/>
            <a:ext cx="459597" cy="226151"/>
          </a:xfrm>
          <a:prstGeom prst="leftRight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8" name="Left-Right Arrow 37"/>
          <p:cNvSpPr/>
          <p:nvPr/>
        </p:nvSpPr>
        <p:spPr bwMode="auto">
          <a:xfrm rot="9957452">
            <a:off x="7606465" y="2384870"/>
            <a:ext cx="459597" cy="226151"/>
          </a:xfrm>
          <a:prstGeom prst="leftRight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9" name="Left-Right Arrow 38"/>
          <p:cNvSpPr/>
          <p:nvPr/>
        </p:nvSpPr>
        <p:spPr bwMode="auto">
          <a:xfrm rot="3794766">
            <a:off x="7471994" y="2913789"/>
            <a:ext cx="459597" cy="226151"/>
          </a:xfrm>
          <a:prstGeom prst="leftRight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0" name="Left-Right Arrow 39"/>
          <p:cNvSpPr/>
          <p:nvPr/>
        </p:nvSpPr>
        <p:spPr bwMode="auto">
          <a:xfrm rot="400524">
            <a:off x="6772748" y="2429694"/>
            <a:ext cx="459597" cy="226151"/>
          </a:xfrm>
          <a:prstGeom prst="leftRight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853434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Symmetric Multiprocessing (SMP)</a:t>
            </a:r>
            <a:endParaRPr lang="en-US"/>
          </a:p>
        </p:txBody>
      </p:sp>
      <p:sp>
        <p:nvSpPr>
          <p:cNvPr id="3" name="Content Placeholder 2"/>
          <p:cNvSpPr>
            <a:spLocks noGrp="1"/>
          </p:cNvSpPr>
          <p:nvPr>
            <p:ph idx="1"/>
          </p:nvPr>
        </p:nvSpPr>
        <p:spPr>
          <a:xfrm>
            <a:off x="990600" y="4610911"/>
            <a:ext cx="7772400" cy="1580338"/>
          </a:xfrm>
        </p:spPr>
        <p:txBody>
          <a:bodyPr/>
          <a:lstStyle/>
          <a:p>
            <a:r>
              <a:rPr lang="en-US" dirty="0" smtClean="0"/>
              <a:t>All processors share the same memory</a:t>
            </a:r>
          </a:p>
          <a:p>
            <a:pPr lvl="1"/>
            <a:r>
              <a:rPr lang="en-US" dirty="0" smtClean="0"/>
              <a:t>Any CPU can access any byte; latency is always the same</a:t>
            </a:r>
          </a:p>
          <a:p>
            <a:pPr lvl="1"/>
            <a:r>
              <a:rPr lang="en-US" dirty="0" smtClean="0"/>
              <a:t>Pros: Simplicity, easy load balancing</a:t>
            </a:r>
          </a:p>
          <a:p>
            <a:pPr lvl="1"/>
            <a:r>
              <a:rPr lang="en-US" dirty="0" smtClean="0"/>
              <a:t>Cons: Limited scalability (~12 processors), expensive</a:t>
            </a:r>
          </a:p>
          <a:p>
            <a:pPr lvl="1"/>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2945455" y="1664849"/>
            <a:ext cx="533400" cy="533400"/>
          </a:xfrm>
          <a:prstGeom prst="rect">
            <a:avLst/>
          </a:prstGeom>
          <a:noFill/>
        </p:spPr>
      </p:pic>
      <p:pic>
        <p:nvPicPr>
          <p:cNvPr id="7"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3953889" y="1671334"/>
            <a:ext cx="533400" cy="533400"/>
          </a:xfrm>
          <a:prstGeom prst="rect">
            <a:avLst/>
          </a:prstGeom>
          <a:noFill/>
        </p:spPr>
      </p:pic>
      <p:pic>
        <p:nvPicPr>
          <p:cNvPr id="8"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4972050" y="1677819"/>
            <a:ext cx="533400" cy="533400"/>
          </a:xfrm>
          <a:prstGeom prst="rect">
            <a:avLst/>
          </a:prstGeom>
          <a:noFill/>
        </p:spPr>
      </p:pic>
      <p:pic>
        <p:nvPicPr>
          <p:cNvPr id="9"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009665" y="1674577"/>
            <a:ext cx="533400" cy="533400"/>
          </a:xfrm>
          <a:prstGeom prst="rect">
            <a:avLst/>
          </a:prstGeom>
          <a:noFill/>
        </p:spPr>
      </p:pic>
      <p:pic>
        <p:nvPicPr>
          <p:cNvPr id="12" name="Picture 11" descr="memchip.gif"/>
          <p:cNvPicPr>
            <a:picLocks noChangeAspect="1"/>
          </p:cNvPicPr>
          <p:nvPr/>
        </p:nvPicPr>
        <p:blipFill>
          <a:blip r:embed="rId3" cstate="print"/>
          <a:stretch>
            <a:fillRect/>
          </a:stretch>
        </p:blipFill>
        <p:spPr>
          <a:xfrm>
            <a:off x="3969318" y="3520816"/>
            <a:ext cx="668397" cy="154961"/>
          </a:xfrm>
          <a:prstGeom prst="rect">
            <a:avLst/>
          </a:prstGeom>
        </p:spPr>
      </p:pic>
      <p:pic>
        <p:nvPicPr>
          <p:cNvPr id="13" name="Picture 12" descr="memchip.gif"/>
          <p:cNvPicPr>
            <a:picLocks noChangeAspect="1"/>
          </p:cNvPicPr>
          <p:nvPr/>
        </p:nvPicPr>
        <p:blipFill>
          <a:blip r:embed="rId3" cstate="print"/>
          <a:stretch>
            <a:fillRect/>
          </a:stretch>
        </p:blipFill>
        <p:spPr>
          <a:xfrm>
            <a:off x="3966675" y="3724323"/>
            <a:ext cx="668397" cy="154961"/>
          </a:xfrm>
          <a:prstGeom prst="rect">
            <a:avLst/>
          </a:prstGeom>
        </p:spPr>
      </p:pic>
      <p:pic>
        <p:nvPicPr>
          <p:cNvPr id="14" name="Picture 13" descr="memchip.gif"/>
          <p:cNvPicPr>
            <a:picLocks noChangeAspect="1"/>
          </p:cNvPicPr>
          <p:nvPr/>
        </p:nvPicPr>
        <p:blipFill>
          <a:blip r:embed="rId3" cstate="print"/>
          <a:stretch>
            <a:fillRect/>
          </a:stretch>
        </p:blipFill>
        <p:spPr>
          <a:xfrm>
            <a:off x="3971961" y="3919903"/>
            <a:ext cx="668397" cy="154961"/>
          </a:xfrm>
          <a:prstGeom prst="rect">
            <a:avLst/>
          </a:prstGeom>
        </p:spPr>
      </p:pic>
      <p:pic>
        <p:nvPicPr>
          <p:cNvPr id="15" name="Picture 14" descr="memchip.gif"/>
          <p:cNvPicPr>
            <a:picLocks noChangeAspect="1"/>
          </p:cNvPicPr>
          <p:nvPr/>
        </p:nvPicPr>
        <p:blipFill>
          <a:blip r:embed="rId3" cstate="print"/>
          <a:stretch>
            <a:fillRect/>
          </a:stretch>
        </p:blipFill>
        <p:spPr>
          <a:xfrm>
            <a:off x="3969318" y="4115483"/>
            <a:ext cx="668397" cy="154961"/>
          </a:xfrm>
          <a:prstGeom prst="rect">
            <a:avLst/>
          </a:prstGeom>
        </p:spPr>
      </p:pic>
      <p:pic>
        <p:nvPicPr>
          <p:cNvPr id="16" name="Picture 15" descr="memchip.gif"/>
          <p:cNvPicPr>
            <a:picLocks noChangeAspect="1"/>
          </p:cNvPicPr>
          <p:nvPr/>
        </p:nvPicPr>
        <p:blipFill>
          <a:blip r:embed="rId3" cstate="print"/>
          <a:stretch>
            <a:fillRect/>
          </a:stretch>
        </p:blipFill>
        <p:spPr>
          <a:xfrm>
            <a:off x="4775424" y="3518173"/>
            <a:ext cx="668397" cy="154961"/>
          </a:xfrm>
          <a:prstGeom prst="rect">
            <a:avLst/>
          </a:prstGeom>
        </p:spPr>
      </p:pic>
      <p:pic>
        <p:nvPicPr>
          <p:cNvPr id="17" name="Picture 16" descr="memchip.gif"/>
          <p:cNvPicPr>
            <a:picLocks noChangeAspect="1"/>
          </p:cNvPicPr>
          <p:nvPr/>
        </p:nvPicPr>
        <p:blipFill>
          <a:blip r:embed="rId3" cstate="print"/>
          <a:stretch>
            <a:fillRect/>
          </a:stretch>
        </p:blipFill>
        <p:spPr>
          <a:xfrm>
            <a:off x="4772780" y="3721681"/>
            <a:ext cx="668397" cy="154961"/>
          </a:xfrm>
          <a:prstGeom prst="rect">
            <a:avLst/>
          </a:prstGeom>
        </p:spPr>
      </p:pic>
      <p:pic>
        <p:nvPicPr>
          <p:cNvPr id="18" name="Picture 17" descr="memchip.gif"/>
          <p:cNvPicPr>
            <a:picLocks noChangeAspect="1"/>
          </p:cNvPicPr>
          <p:nvPr/>
        </p:nvPicPr>
        <p:blipFill>
          <a:blip r:embed="rId3" cstate="print"/>
          <a:stretch>
            <a:fillRect/>
          </a:stretch>
        </p:blipFill>
        <p:spPr>
          <a:xfrm>
            <a:off x="4778066" y="3917261"/>
            <a:ext cx="668397" cy="154961"/>
          </a:xfrm>
          <a:prstGeom prst="rect">
            <a:avLst/>
          </a:prstGeom>
        </p:spPr>
      </p:pic>
      <p:pic>
        <p:nvPicPr>
          <p:cNvPr id="19" name="Picture 18" descr="memchip.gif"/>
          <p:cNvPicPr>
            <a:picLocks noChangeAspect="1"/>
          </p:cNvPicPr>
          <p:nvPr/>
        </p:nvPicPr>
        <p:blipFill>
          <a:blip r:embed="rId3" cstate="print"/>
          <a:stretch>
            <a:fillRect/>
          </a:stretch>
        </p:blipFill>
        <p:spPr>
          <a:xfrm>
            <a:off x="4775423" y="4112840"/>
            <a:ext cx="668397" cy="154961"/>
          </a:xfrm>
          <a:prstGeom prst="rect">
            <a:avLst/>
          </a:prstGeom>
        </p:spPr>
      </p:pic>
      <p:sp>
        <p:nvSpPr>
          <p:cNvPr id="30" name="Left-Right Arrow 29"/>
          <p:cNvSpPr/>
          <p:nvPr/>
        </p:nvSpPr>
        <p:spPr bwMode="auto">
          <a:xfrm>
            <a:off x="2616733" y="2743200"/>
            <a:ext cx="4163448" cy="457200"/>
          </a:xfrm>
          <a:prstGeom prst="lef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Memory bus</a:t>
            </a:r>
            <a:endParaRPr lang="en-US" sz="1400"/>
          </a:p>
        </p:txBody>
      </p:sp>
      <p:sp>
        <p:nvSpPr>
          <p:cNvPr id="31" name="Up-Down Arrow 30"/>
          <p:cNvSpPr/>
          <p:nvPr/>
        </p:nvSpPr>
        <p:spPr bwMode="auto">
          <a:xfrm>
            <a:off x="3142033" y="2480554"/>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2" name="Up-Down Arrow 31"/>
          <p:cNvSpPr/>
          <p:nvPr/>
        </p:nvSpPr>
        <p:spPr bwMode="auto">
          <a:xfrm>
            <a:off x="4140739" y="2477312"/>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3" name="Up-Down Arrow 32"/>
          <p:cNvSpPr/>
          <p:nvPr/>
        </p:nvSpPr>
        <p:spPr bwMode="auto">
          <a:xfrm>
            <a:off x="5158900" y="2483797"/>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4" name="Up-Down Arrow 33"/>
          <p:cNvSpPr/>
          <p:nvPr/>
        </p:nvSpPr>
        <p:spPr bwMode="auto">
          <a:xfrm>
            <a:off x="6206245" y="2480554"/>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5" name="Up-Down Arrow 34"/>
          <p:cNvSpPr/>
          <p:nvPr/>
        </p:nvSpPr>
        <p:spPr bwMode="auto">
          <a:xfrm>
            <a:off x="4568754" y="3093397"/>
            <a:ext cx="275620" cy="40532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6" name="Rectangle 35"/>
          <p:cNvSpPr/>
          <p:nvPr/>
        </p:nvSpPr>
        <p:spPr bwMode="auto">
          <a:xfrm>
            <a:off x="2937753" y="2256817"/>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7" name="Rectangle 36"/>
          <p:cNvSpPr/>
          <p:nvPr/>
        </p:nvSpPr>
        <p:spPr bwMode="auto">
          <a:xfrm>
            <a:off x="3936460" y="2243846"/>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8" name="Rectangle 37"/>
          <p:cNvSpPr/>
          <p:nvPr/>
        </p:nvSpPr>
        <p:spPr bwMode="auto">
          <a:xfrm>
            <a:off x="4944894" y="2250331"/>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9" name="Rectangle 38"/>
          <p:cNvSpPr/>
          <p:nvPr/>
        </p:nvSpPr>
        <p:spPr bwMode="auto">
          <a:xfrm>
            <a:off x="6001966" y="2256816"/>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28" name="Content Placeholder 2"/>
          <p:cNvSpPr txBox="1">
            <a:spLocks/>
          </p:cNvSpPr>
          <p:nvPr/>
        </p:nvSpPr>
        <p:spPr bwMode="auto">
          <a:xfrm>
            <a:off x="992525" y="5463251"/>
            <a:ext cx="2028467" cy="1192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dirty="0" smtClean="0">
                <a:ln>
                  <a:noFill/>
                </a:ln>
                <a:solidFill>
                  <a:schemeClr val="tx1"/>
                </a:solidFill>
                <a:effectLst/>
                <a:uLnTx/>
                <a:uFillTx/>
                <a:latin typeface="+mn-lt"/>
              </a:rPr>
              <a:t>Pros:</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dirty="0" smtClean="0">
                <a:ln>
                  <a:noFill/>
                </a:ln>
                <a:solidFill>
                  <a:schemeClr val="tx1"/>
                </a:solidFill>
                <a:effectLst/>
                <a:uLnTx/>
                <a:uFillTx/>
                <a:latin typeface="+mn-lt"/>
              </a:rPr>
              <a:t>Cons:</a:t>
            </a:r>
            <a:endParaRPr kumimoji="0" lang="en-US" sz="2000" b="0" i="0" u="none" strike="noStrike" kern="0" cap="none" spc="0" normalizeH="0" baseline="0" noProof="0" dirty="0">
              <a:ln>
                <a:noFill/>
              </a:ln>
              <a:solidFill>
                <a:schemeClr val="tx1"/>
              </a:solidFill>
              <a:effectLst/>
              <a:uLnTx/>
              <a:uFillTx/>
              <a:latin typeface="+mn-lt"/>
            </a:endParaRPr>
          </a:p>
        </p:txBody>
      </p:sp>
    </p:spTree>
    <p:extLst>
      <p:ext uri="{BB962C8B-B14F-4D97-AF65-F5344CB8AC3E}">
        <p14:creationId xmlns:p14="http://schemas.microsoft.com/office/powerpoint/2010/main" val="2815502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4458510"/>
            <a:ext cx="7772400" cy="1888501"/>
          </a:xfrm>
        </p:spPr>
        <p:txBody>
          <a:bodyPr/>
          <a:lstStyle/>
          <a:p>
            <a:r>
              <a:rPr lang="en-US" smtClean="0"/>
              <a:t>Memory is local to a specific processor</a:t>
            </a:r>
          </a:p>
          <a:p>
            <a:pPr lvl="1"/>
            <a:r>
              <a:rPr lang="en-US" smtClean="0"/>
              <a:t>Each CPU can still access any byte, but accesses to 'local' memory are considerably faster (2-3x)</a:t>
            </a:r>
          </a:p>
          <a:p>
            <a:pPr lvl="1"/>
            <a:r>
              <a:rPr lang="en-US" smtClean="0"/>
              <a:t>Pros: Better scalability</a:t>
            </a:r>
          </a:p>
          <a:p>
            <a:pPr lvl="1"/>
            <a:r>
              <a:rPr lang="en-US" smtClean="0"/>
              <a:t>Cons: Complicates programming a bit, scalability still limited</a:t>
            </a:r>
            <a:endParaRPr lang="en-US"/>
          </a:p>
        </p:txBody>
      </p:sp>
      <p:sp>
        <p:nvSpPr>
          <p:cNvPr id="2" name="Title 1"/>
          <p:cNvSpPr>
            <a:spLocks noGrp="1"/>
          </p:cNvSpPr>
          <p:nvPr>
            <p:ph type="title"/>
          </p:nvPr>
        </p:nvSpPr>
        <p:spPr/>
        <p:txBody>
          <a:bodyPr/>
          <a:lstStyle/>
          <a:p>
            <a:r>
              <a:rPr lang="en-US" sz="2800" dirty="0" smtClean="0"/>
              <a:t>Non-Uniform Memory Architecture (NUMA)</a:t>
            </a:r>
            <a:endParaRPr lang="en-US" sz="2800"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2416915" y="1938662"/>
            <a:ext cx="533400" cy="533400"/>
          </a:xfrm>
          <a:prstGeom prst="rect">
            <a:avLst/>
          </a:prstGeom>
          <a:noFill/>
        </p:spPr>
      </p:pic>
      <p:pic>
        <p:nvPicPr>
          <p:cNvPr id="12" name="Picture 11" descr="memchip.gif"/>
          <p:cNvPicPr>
            <a:picLocks noChangeAspect="1"/>
          </p:cNvPicPr>
          <p:nvPr/>
        </p:nvPicPr>
        <p:blipFill>
          <a:blip r:embed="rId3" cstate="print"/>
          <a:stretch>
            <a:fillRect/>
          </a:stretch>
        </p:blipFill>
        <p:spPr>
          <a:xfrm>
            <a:off x="2361009" y="2870503"/>
            <a:ext cx="668397" cy="154961"/>
          </a:xfrm>
          <a:prstGeom prst="rect">
            <a:avLst/>
          </a:prstGeom>
        </p:spPr>
      </p:pic>
      <p:pic>
        <p:nvPicPr>
          <p:cNvPr id="13" name="Picture 12" descr="memchip.gif"/>
          <p:cNvPicPr>
            <a:picLocks noChangeAspect="1"/>
          </p:cNvPicPr>
          <p:nvPr/>
        </p:nvPicPr>
        <p:blipFill>
          <a:blip r:embed="rId3" cstate="print"/>
          <a:stretch>
            <a:fillRect/>
          </a:stretch>
        </p:blipFill>
        <p:spPr>
          <a:xfrm>
            <a:off x="2368094" y="3074009"/>
            <a:ext cx="668397" cy="154961"/>
          </a:xfrm>
          <a:prstGeom prst="rect">
            <a:avLst/>
          </a:prstGeom>
        </p:spPr>
      </p:pic>
      <p:sp>
        <p:nvSpPr>
          <p:cNvPr id="30" name="Left-Right Arrow 29"/>
          <p:cNvSpPr/>
          <p:nvPr/>
        </p:nvSpPr>
        <p:spPr bwMode="auto">
          <a:xfrm>
            <a:off x="2069886" y="3451411"/>
            <a:ext cx="5469432" cy="457200"/>
          </a:xfrm>
          <a:prstGeom prst="lef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Consistent cache interconnect</a:t>
            </a:r>
            <a:endParaRPr lang="en-US" sz="1600"/>
          </a:p>
        </p:txBody>
      </p:sp>
      <p:sp>
        <p:nvSpPr>
          <p:cNvPr id="33" name="Up-Down Arrow 32"/>
          <p:cNvSpPr/>
          <p:nvPr/>
        </p:nvSpPr>
        <p:spPr bwMode="auto">
          <a:xfrm>
            <a:off x="2609734" y="2658907"/>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6" name="Rectangle 35"/>
          <p:cNvSpPr/>
          <p:nvPr/>
        </p:nvSpPr>
        <p:spPr bwMode="auto">
          <a:xfrm>
            <a:off x="2409213" y="2443081"/>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50" name="Up-Down Arrow 49"/>
          <p:cNvSpPr/>
          <p:nvPr/>
        </p:nvSpPr>
        <p:spPr bwMode="auto">
          <a:xfrm>
            <a:off x="2611593" y="3223902"/>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51"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3795949" y="1940520"/>
            <a:ext cx="533400" cy="533400"/>
          </a:xfrm>
          <a:prstGeom prst="rect">
            <a:avLst/>
          </a:prstGeom>
          <a:noFill/>
        </p:spPr>
      </p:pic>
      <p:pic>
        <p:nvPicPr>
          <p:cNvPr id="52" name="Picture 51" descr="memchip.gif"/>
          <p:cNvPicPr>
            <a:picLocks noChangeAspect="1"/>
          </p:cNvPicPr>
          <p:nvPr/>
        </p:nvPicPr>
        <p:blipFill>
          <a:blip r:embed="rId3" cstate="print"/>
          <a:stretch>
            <a:fillRect/>
          </a:stretch>
        </p:blipFill>
        <p:spPr>
          <a:xfrm>
            <a:off x="3740043" y="2872361"/>
            <a:ext cx="668397" cy="154961"/>
          </a:xfrm>
          <a:prstGeom prst="rect">
            <a:avLst/>
          </a:prstGeom>
        </p:spPr>
      </p:pic>
      <p:pic>
        <p:nvPicPr>
          <p:cNvPr id="53" name="Picture 52" descr="memchip.gif"/>
          <p:cNvPicPr>
            <a:picLocks noChangeAspect="1"/>
          </p:cNvPicPr>
          <p:nvPr/>
        </p:nvPicPr>
        <p:blipFill>
          <a:blip r:embed="rId3" cstate="print"/>
          <a:stretch>
            <a:fillRect/>
          </a:stretch>
        </p:blipFill>
        <p:spPr>
          <a:xfrm>
            <a:off x="3747128" y="3075867"/>
            <a:ext cx="668397" cy="154961"/>
          </a:xfrm>
          <a:prstGeom prst="rect">
            <a:avLst/>
          </a:prstGeom>
        </p:spPr>
      </p:pic>
      <p:sp>
        <p:nvSpPr>
          <p:cNvPr id="54" name="Up-Down Arrow 53"/>
          <p:cNvSpPr/>
          <p:nvPr/>
        </p:nvSpPr>
        <p:spPr bwMode="auto">
          <a:xfrm>
            <a:off x="3988768" y="2660765"/>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55" name="Rectangle 54"/>
          <p:cNvSpPr/>
          <p:nvPr/>
        </p:nvSpPr>
        <p:spPr bwMode="auto">
          <a:xfrm>
            <a:off x="3788247" y="2444939"/>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56" name="Up-Down Arrow 55"/>
          <p:cNvSpPr/>
          <p:nvPr/>
        </p:nvSpPr>
        <p:spPr bwMode="auto">
          <a:xfrm>
            <a:off x="3990627" y="3225760"/>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57"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5262334" y="1940520"/>
            <a:ext cx="533400" cy="533400"/>
          </a:xfrm>
          <a:prstGeom prst="rect">
            <a:avLst/>
          </a:prstGeom>
          <a:noFill/>
        </p:spPr>
      </p:pic>
      <p:pic>
        <p:nvPicPr>
          <p:cNvPr id="58" name="Picture 57" descr="memchip.gif"/>
          <p:cNvPicPr>
            <a:picLocks noChangeAspect="1"/>
          </p:cNvPicPr>
          <p:nvPr/>
        </p:nvPicPr>
        <p:blipFill>
          <a:blip r:embed="rId3" cstate="print"/>
          <a:stretch>
            <a:fillRect/>
          </a:stretch>
        </p:blipFill>
        <p:spPr>
          <a:xfrm>
            <a:off x="5206428" y="2872361"/>
            <a:ext cx="668397" cy="154961"/>
          </a:xfrm>
          <a:prstGeom prst="rect">
            <a:avLst/>
          </a:prstGeom>
        </p:spPr>
      </p:pic>
      <p:pic>
        <p:nvPicPr>
          <p:cNvPr id="59" name="Picture 58" descr="memchip.gif"/>
          <p:cNvPicPr>
            <a:picLocks noChangeAspect="1"/>
          </p:cNvPicPr>
          <p:nvPr/>
        </p:nvPicPr>
        <p:blipFill>
          <a:blip r:embed="rId3" cstate="print"/>
          <a:stretch>
            <a:fillRect/>
          </a:stretch>
        </p:blipFill>
        <p:spPr>
          <a:xfrm>
            <a:off x="5213513" y="3075867"/>
            <a:ext cx="668397" cy="154961"/>
          </a:xfrm>
          <a:prstGeom prst="rect">
            <a:avLst/>
          </a:prstGeom>
        </p:spPr>
      </p:pic>
      <p:sp>
        <p:nvSpPr>
          <p:cNvPr id="60" name="Up-Down Arrow 59"/>
          <p:cNvSpPr/>
          <p:nvPr/>
        </p:nvSpPr>
        <p:spPr bwMode="auto">
          <a:xfrm>
            <a:off x="5455153" y="2660765"/>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61" name="Rectangle 60"/>
          <p:cNvSpPr/>
          <p:nvPr/>
        </p:nvSpPr>
        <p:spPr bwMode="auto">
          <a:xfrm>
            <a:off x="5254632" y="2444939"/>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62" name="Up-Down Arrow 61"/>
          <p:cNvSpPr/>
          <p:nvPr/>
        </p:nvSpPr>
        <p:spPr bwMode="auto">
          <a:xfrm>
            <a:off x="5457012" y="3225760"/>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63"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641368" y="1942378"/>
            <a:ext cx="533400" cy="533400"/>
          </a:xfrm>
          <a:prstGeom prst="rect">
            <a:avLst/>
          </a:prstGeom>
          <a:noFill/>
        </p:spPr>
      </p:pic>
      <p:pic>
        <p:nvPicPr>
          <p:cNvPr id="64" name="Picture 63" descr="memchip.gif"/>
          <p:cNvPicPr>
            <a:picLocks noChangeAspect="1"/>
          </p:cNvPicPr>
          <p:nvPr/>
        </p:nvPicPr>
        <p:blipFill>
          <a:blip r:embed="rId3" cstate="print"/>
          <a:stretch>
            <a:fillRect/>
          </a:stretch>
        </p:blipFill>
        <p:spPr>
          <a:xfrm>
            <a:off x="6585462" y="2874219"/>
            <a:ext cx="668397" cy="154961"/>
          </a:xfrm>
          <a:prstGeom prst="rect">
            <a:avLst/>
          </a:prstGeom>
        </p:spPr>
      </p:pic>
      <p:pic>
        <p:nvPicPr>
          <p:cNvPr id="65" name="Picture 64" descr="memchip.gif"/>
          <p:cNvPicPr>
            <a:picLocks noChangeAspect="1"/>
          </p:cNvPicPr>
          <p:nvPr/>
        </p:nvPicPr>
        <p:blipFill>
          <a:blip r:embed="rId3" cstate="print"/>
          <a:stretch>
            <a:fillRect/>
          </a:stretch>
        </p:blipFill>
        <p:spPr>
          <a:xfrm>
            <a:off x="6592547" y="3077725"/>
            <a:ext cx="668397" cy="154961"/>
          </a:xfrm>
          <a:prstGeom prst="rect">
            <a:avLst/>
          </a:prstGeom>
        </p:spPr>
      </p:pic>
      <p:sp>
        <p:nvSpPr>
          <p:cNvPr id="66" name="Up-Down Arrow 65"/>
          <p:cNvSpPr/>
          <p:nvPr/>
        </p:nvSpPr>
        <p:spPr bwMode="auto">
          <a:xfrm>
            <a:off x="6834187" y="2662623"/>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67" name="Rectangle 66"/>
          <p:cNvSpPr/>
          <p:nvPr/>
        </p:nvSpPr>
        <p:spPr bwMode="auto">
          <a:xfrm>
            <a:off x="6633666" y="2446797"/>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68" name="Up-Down Arrow 67"/>
          <p:cNvSpPr/>
          <p:nvPr/>
        </p:nvSpPr>
        <p:spPr bwMode="auto">
          <a:xfrm>
            <a:off x="6836046" y="3227618"/>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1" name="Content Placeholder 2"/>
          <p:cNvSpPr txBox="1">
            <a:spLocks/>
          </p:cNvSpPr>
          <p:nvPr/>
        </p:nvSpPr>
        <p:spPr bwMode="auto">
          <a:xfrm>
            <a:off x="992525" y="5613726"/>
            <a:ext cx="2028467" cy="1192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smtClean="0">
                <a:ln>
                  <a:noFill/>
                </a:ln>
                <a:solidFill>
                  <a:schemeClr val="tx1"/>
                </a:solidFill>
                <a:effectLst/>
                <a:uLnTx/>
                <a:uFillTx/>
                <a:latin typeface="+mn-lt"/>
              </a:rPr>
              <a:t>Pros:</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smtClean="0">
                <a:ln>
                  <a:noFill/>
                </a:ln>
                <a:solidFill>
                  <a:schemeClr val="tx1"/>
                </a:solidFill>
                <a:effectLst/>
                <a:uLnTx/>
                <a:uFillTx/>
                <a:latin typeface="+mn-lt"/>
              </a:rPr>
              <a:t>Cons:</a:t>
            </a:r>
            <a:endParaRPr kumimoji="0" lang="en-US" sz="2000" b="0" i="0" u="none" strike="noStrike" kern="0" cap="none" spc="0" normalizeH="0" baseline="0" noProof="0">
              <a:ln>
                <a:noFill/>
              </a:ln>
              <a:solidFill>
                <a:schemeClr val="tx1"/>
              </a:solidFill>
              <a:effectLst/>
              <a:uLnTx/>
              <a:uFillTx/>
              <a:latin typeface="+mn-lt"/>
            </a:endParaRPr>
          </a:p>
        </p:txBody>
      </p:sp>
    </p:spTree>
    <p:extLst>
      <p:ext uri="{BB962C8B-B14F-4D97-AF65-F5344CB8AC3E}">
        <p14:creationId xmlns:p14="http://schemas.microsoft.com/office/powerpoint/2010/main" val="17538493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a:t>
            </a:r>
            <a:r>
              <a:rPr lang="en-US" dirty="0" smtClean="0"/>
              <a:t>today</a:t>
            </a:r>
            <a:endParaRPr lang="en-US" dirty="0"/>
          </a:p>
        </p:txBody>
      </p:sp>
      <p:sp>
        <p:nvSpPr>
          <p:cNvPr id="3" name="Content Placeholder 2"/>
          <p:cNvSpPr>
            <a:spLocks noGrp="1"/>
          </p:cNvSpPr>
          <p:nvPr>
            <p:ph idx="1"/>
          </p:nvPr>
        </p:nvSpPr>
        <p:spPr/>
        <p:txBody>
          <a:bodyPr/>
          <a:lstStyle/>
          <a:p>
            <a:r>
              <a:rPr lang="en-US" dirty="0" smtClean="0">
                <a:solidFill>
                  <a:srgbClr val="FF9900"/>
                </a:solidFill>
              </a:rPr>
              <a:t>Parallel programming and its challenges</a:t>
            </a:r>
          </a:p>
          <a:p>
            <a:pPr lvl="1"/>
            <a:r>
              <a:rPr lang="en-US" dirty="0" smtClean="0">
                <a:solidFill>
                  <a:srgbClr val="FF9900"/>
                </a:solidFill>
              </a:rPr>
              <a:t>Parallelization and scalability, Amdahl's law</a:t>
            </a:r>
          </a:p>
          <a:p>
            <a:pPr lvl="1"/>
            <a:r>
              <a:rPr lang="en-US" dirty="0" smtClean="0"/>
              <a:t>Synchronization, consistency</a:t>
            </a:r>
          </a:p>
          <a:p>
            <a:pPr lvl="1"/>
            <a:r>
              <a:rPr lang="en-US" dirty="0" smtClean="0"/>
              <a:t>Architectures</a:t>
            </a:r>
            <a:r>
              <a:rPr lang="en-US" dirty="0" smtClean="0"/>
              <a:t>: SMP, NUMA, Shared</a:t>
            </a:r>
            <a:r>
              <a:rPr lang="en-US" dirty="0" smtClean="0"/>
              <a:t>-Nothing</a:t>
            </a:r>
          </a:p>
          <a:p>
            <a:r>
              <a:rPr lang="en-US" dirty="0" smtClean="0"/>
              <a:t>Wide-area network</a:t>
            </a:r>
          </a:p>
          <a:p>
            <a:pPr lvl="1"/>
            <a:r>
              <a:rPr lang="en-US" dirty="0" smtClean="0"/>
              <a:t>Latency</a:t>
            </a:r>
            <a:r>
              <a:rPr lang="en-US" dirty="0"/>
              <a:t>, packet loss, bottlenecks, and why they matter</a:t>
            </a:r>
            <a:endParaRPr lang="en-US" dirty="0" smtClean="0"/>
          </a:p>
          <a:p>
            <a:r>
              <a:rPr lang="en-US" dirty="0" smtClean="0"/>
              <a:t>Distributed </a:t>
            </a:r>
            <a:r>
              <a:rPr lang="en-US" dirty="0" smtClean="0"/>
              <a:t>programming and its challenges</a:t>
            </a:r>
          </a:p>
          <a:p>
            <a:pPr lvl="1"/>
            <a:r>
              <a:rPr lang="en-US" dirty="0"/>
              <a:t>Faults, failures, and what we can do about them</a:t>
            </a:r>
          </a:p>
          <a:p>
            <a:pPr lvl="1"/>
            <a:r>
              <a:rPr lang="en-US" dirty="0"/>
              <a:t>Network partitions, CAP theorem, relaxed consistency</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7" name="Group 6"/>
          <p:cNvGrpSpPr/>
          <p:nvPr/>
        </p:nvGrpSpPr>
        <p:grpSpPr>
          <a:xfrm>
            <a:off x="7814755" y="1720580"/>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00325"/>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spTree>
    <p:extLst>
      <p:ext uri="{BB962C8B-B14F-4D97-AF65-F5344CB8AC3E}">
        <p14:creationId xmlns:p14="http://schemas.microsoft.com/office/powerpoint/2010/main" val="14285134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Intel Nehalem</a:t>
            </a:r>
            <a:endParaRPr lang="en-US"/>
          </a:p>
        </p:txBody>
      </p:sp>
      <p:sp>
        <p:nvSpPr>
          <p:cNvPr id="3" name="Content Placeholder 2"/>
          <p:cNvSpPr>
            <a:spLocks noGrp="1"/>
          </p:cNvSpPr>
          <p:nvPr>
            <p:ph idx="1"/>
          </p:nvPr>
        </p:nvSpPr>
        <p:spPr>
          <a:xfrm>
            <a:off x="990600" y="5342965"/>
            <a:ext cx="7772400" cy="1183341"/>
          </a:xfrm>
        </p:spPr>
        <p:txBody>
          <a:bodyPr/>
          <a:lstStyle/>
          <a:p>
            <a:r>
              <a:rPr lang="en-US" smtClean="0"/>
              <a:t>Access to remote memory is slower</a:t>
            </a:r>
          </a:p>
          <a:p>
            <a:pPr lvl="1"/>
            <a:r>
              <a:rPr lang="en-US" smtClean="0"/>
              <a:t>In this case, 105ns vs 65ns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7" name="Picture 6" descr="nehalem-2.gif"/>
          <p:cNvPicPr>
            <a:picLocks noChangeAspect="1"/>
          </p:cNvPicPr>
          <p:nvPr/>
        </p:nvPicPr>
        <p:blipFill>
          <a:blip r:embed="rId3" cstate="print"/>
          <a:stretch>
            <a:fillRect/>
          </a:stretch>
        </p:blipFill>
        <p:spPr>
          <a:xfrm>
            <a:off x="1858656" y="1416422"/>
            <a:ext cx="5535071" cy="3738283"/>
          </a:xfrm>
          <a:prstGeom prst="rect">
            <a:avLst/>
          </a:prstGeom>
        </p:spPr>
      </p:pic>
      <p:sp>
        <p:nvSpPr>
          <p:cNvPr id="8" name="TextBox 7"/>
          <p:cNvSpPr txBox="1"/>
          <p:nvPr/>
        </p:nvSpPr>
        <p:spPr>
          <a:xfrm rot="16200000">
            <a:off x="6387437" y="2916216"/>
            <a:ext cx="2273378" cy="276999"/>
          </a:xfrm>
          <a:prstGeom prst="rect">
            <a:avLst/>
          </a:prstGeom>
          <a:noFill/>
        </p:spPr>
        <p:txBody>
          <a:bodyPr wrap="none" rtlCol="0">
            <a:spAutoFit/>
          </a:bodyPr>
          <a:lstStyle/>
          <a:p>
            <a:r>
              <a:rPr lang="en-US" sz="600" smtClean="0"/>
              <a:t>Source: The Architecture of the Nehalem Microprocessor and </a:t>
            </a:r>
            <a:br>
              <a:rPr lang="en-US" sz="600" smtClean="0"/>
            </a:br>
            <a:r>
              <a:rPr lang="en-US" sz="600" smtClean="0"/>
              <a:t>Nehalem-EP SMP Platforms, M. Thomadakis, Texas A&amp;M</a:t>
            </a:r>
            <a:endParaRPr lang="en-US" sz="600"/>
          </a:p>
        </p:txBody>
      </p:sp>
      <p:sp>
        <p:nvSpPr>
          <p:cNvPr id="9" name="Oval 8"/>
          <p:cNvSpPr/>
          <p:nvPr/>
        </p:nvSpPr>
        <p:spPr bwMode="auto">
          <a:xfrm>
            <a:off x="4320988" y="1344704"/>
            <a:ext cx="1183341" cy="376518"/>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rot="16200000">
            <a:off x="1389530" y="2465293"/>
            <a:ext cx="1183341" cy="376518"/>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2" name="Oval 11"/>
          <p:cNvSpPr/>
          <p:nvPr/>
        </p:nvSpPr>
        <p:spPr bwMode="auto">
          <a:xfrm>
            <a:off x="3953435" y="4536137"/>
            <a:ext cx="1380565" cy="645461"/>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210642164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2205318" y="1649505"/>
            <a:ext cx="5280212" cy="1649508"/>
            <a:chOff x="2169459" y="1532963"/>
            <a:chExt cx="5280212" cy="1461251"/>
          </a:xfrm>
        </p:grpSpPr>
        <p:sp>
          <p:nvSpPr>
            <p:cNvPr id="34" name="Rectangle 33"/>
            <p:cNvSpPr/>
            <p:nvPr/>
          </p:nvSpPr>
          <p:spPr bwMode="auto">
            <a:xfrm>
              <a:off x="2169459" y="1541930"/>
              <a:ext cx="1048871" cy="1452283"/>
            </a:xfrm>
            <a:prstGeom prst="rect">
              <a:avLst/>
            </a:prstGeom>
            <a:solidFill>
              <a:srgbClr val="66FFFF"/>
            </a:solidFill>
            <a:ln w="19050" cap="flat" cmpd="sng" algn="ctr">
              <a:noFill/>
              <a:prstDash val="solid"/>
              <a:round/>
              <a:headEnd type="none" w="med" len="med"/>
              <a:tailEnd type="none" w="med" len="med"/>
            </a:ln>
            <a:effectLst/>
            <a:scene3d>
              <a:camera prst="orthographicFront"/>
              <a:lightRig rig="threePt" dir="t"/>
            </a:scene3d>
            <a:sp3d>
              <a:bevelT w="88900" prst="coolSlant"/>
            </a:sp3d>
          </p:spPr>
          <p:txBody>
            <a:bodyPr rtlCol="0" anchor="ctr"/>
            <a:lstStyle/>
            <a:p>
              <a:pPr algn="ctr"/>
              <a:endParaRPr lang="en-US"/>
            </a:p>
          </p:txBody>
        </p:sp>
        <p:sp>
          <p:nvSpPr>
            <p:cNvPr id="35" name="Rectangle 34"/>
            <p:cNvSpPr/>
            <p:nvPr/>
          </p:nvSpPr>
          <p:spPr bwMode="auto">
            <a:xfrm>
              <a:off x="3558988" y="1532966"/>
              <a:ext cx="1048871" cy="1452283"/>
            </a:xfrm>
            <a:prstGeom prst="rect">
              <a:avLst/>
            </a:prstGeom>
            <a:solidFill>
              <a:srgbClr val="66FFFF"/>
            </a:solidFill>
            <a:ln w="19050" cap="flat" cmpd="sng" algn="ctr">
              <a:noFill/>
              <a:prstDash val="solid"/>
              <a:round/>
              <a:headEnd type="none" w="med" len="med"/>
              <a:tailEnd type="none" w="med" len="med"/>
            </a:ln>
            <a:effectLst/>
            <a:scene3d>
              <a:camera prst="orthographicFront"/>
              <a:lightRig rig="threePt" dir="t"/>
            </a:scene3d>
            <a:sp3d>
              <a:bevelT w="88900" prst="coolSlant"/>
            </a:sp3d>
          </p:spPr>
          <p:txBody>
            <a:bodyPr rtlCol="0" anchor="ctr"/>
            <a:lstStyle/>
            <a:p>
              <a:pPr algn="ctr"/>
              <a:endParaRPr lang="en-US"/>
            </a:p>
          </p:txBody>
        </p:sp>
        <p:sp>
          <p:nvSpPr>
            <p:cNvPr id="42" name="Rectangle 41"/>
            <p:cNvSpPr/>
            <p:nvPr/>
          </p:nvSpPr>
          <p:spPr bwMode="auto">
            <a:xfrm>
              <a:off x="5011271" y="1541931"/>
              <a:ext cx="1048871" cy="1452283"/>
            </a:xfrm>
            <a:prstGeom prst="rect">
              <a:avLst/>
            </a:prstGeom>
            <a:solidFill>
              <a:srgbClr val="66FFFF"/>
            </a:solidFill>
            <a:ln w="19050" cap="flat" cmpd="sng" algn="ctr">
              <a:noFill/>
              <a:prstDash val="solid"/>
              <a:round/>
              <a:headEnd type="none" w="med" len="med"/>
              <a:tailEnd type="none" w="med" len="med"/>
            </a:ln>
            <a:effectLst/>
            <a:scene3d>
              <a:camera prst="orthographicFront"/>
              <a:lightRig rig="threePt" dir="t"/>
            </a:scene3d>
            <a:sp3d>
              <a:bevelT w="88900" prst="coolSlant"/>
            </a:sp3d>
          </p:spPr>
          <p:txBody>
            <a:bodyPr rtlCol="0" anchor="ctr"/>
            <a:lstStyle/>
            <a:p>
              <a:pPr algn="ctr"/>
              <a:endParaRPr lang="en-US"/>
            </a:p>
          </p:txBody>
        </p:sp>
        <p:sp>
          <p:nvSpPr>
            <p:cNvPr id="48" name="Rectangle 47"/>
            <p:cNvSpPr/>
            <p:nvPr/>
          </p:nvSpPr>
          <p:spPr bwMode="auto">
            <a:xfrm>
              <a:off x="6400800" y="1532963"/>
              <a:ext cx="1048871" cy="1452283"/>
            </a:xfrm>
            <a:prstGeom prst="rect">
              <a:avLst/>
            </a:prstGeom>
            <a:solidFill>
              <a:srgbClr val="66FFFF"/>
            </a:solidFill>
            <a:ln w="19050" cap="flat" cmpd="sng" algn="ctr">
              <a:noFill/>
              <a:prstDash val="solid"/>
              <a:round/>
              <a:headEnd type="none" w="med" len="med"/>
              <a:tailEnd type="none" w="med" len="med"/>
            </a:ln>
            <a:effectLst/>
            <a:scene3d>
              <a:camera prst="orthographicFront"/>
              <a:lightRig rig="threePt" dir="t"/>
            </a:scene3d>
            <a:sp3d>
              <a:bevelT w="88900" prst="coolSlant"/>
            </a:sp3d>
          </p:spPr>
          <p:txBody>
            <a:bodyPr rtlCol="0" anchor="ctr"/>
            <a:lstStyle/>
            <a:p>
              <a:pPr algn="ctr"/>
              <a:endParaRPr lang="en-US"/>
            </a:p>
          </p:txBody>
        </p:sp>
      </p:grpSp>
      <p:sp>
        <p:nvSpPr>
          <p:cNvPr id="2" name="Title 1"/>
          <p:cNvSpPr>
            <a:spLocks noGrp="1"/>
          </p:cNvSpPr>
          <p:nvPr>
            <p:ph type="title"/>
          </p:nvPr>
        </p:nvSpPr>
        <p:spPr/>
        <p:txBody>
          <a:bodyPr/>
          <a:lstStyle/>
          <a:p>
            <a:r>
              <a:rPr lang="en-US" smtClean="0"/>
              <a:t>Shared-Nothing</a:t>
            </a:r>
            <a:endParaRPr lang="en-US"/>
          </a:p>
        </p:txBody>
      </p:sp>
      <p:sp>
        <p:nvSpPr>
          <p:cNvPr id="3" name="Content Placeholder 2"/>
          <p:cNvSpPr>
            <a:spLocks noGrp="1"/>
          </p:cNvSpPr>
          <p:nvPr>
            <p:ph idx="1"/>
          </p:nvPr>
        </p:nvSpPr>
        <p:spPr>
          <a:xfrm>
            <a:off x="990600" y="4356848"/>
            <a:ext cx="7772400" cy="1990164"/>
          </a:xfrm>
        </p:spPr>
        <p:txBody>
          <a:bodyPr/>
          <a:lstStyle/>
          <a:p>
            <a:r>
              <a:rPr lang="en-US" dirty="0" smtClean="0"/>
              <a:t>Independent machines connected by network</a:t>
            </a:r>
          </a:p>
          <a:p>
            <a:pPr lvl="1"/>
            <a:r>
              <a:rPr lang="en-US" dirty="0" smtClean="0"/>
              <a:t>Each CPU can only access its local memory; if it needs data from a remote machine, it must send a message there</a:t>
            </a:r>
          </a:p>
          <a:p>
            <a:pPr lvl="1"/>
            <a:r>
              <a:rPr lang="en-US" dirty="0" smtClean="0"/>
              <a:t>Pros: Much better scalability</a:t>
            </a:r>
          </a:p>
          <a:p>
            <a:pPr lvl="1"/>
            <a:r>
              <a:rPr lang="en-US" dirty="0" smtClean="0"/>
              <a:t>Cons: Requires a different programming model</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2452774" y="1705580"/>
            <a:ext cx="533400" cy="533400"/>
          </a:xfrm>
          <a:prstGeom prst="rect">
            <a:avLst/>
          </a:prstGeom>
          <a:noFill/>
        </p:spPr>
      </p:pic>
      <p:pic>
        <p:nvPicPr>
          <p:cNvPr id="12" name="Picture 11" descr="memchip.gif"/>
          <p:cNvPicPr>
            <a:picLocks noChangeAspect="1"/>
          </p:cNvPicPr>
          <p:nvPr/>
        </p:nvPicPr>
        <p:blipFill>
          <a:blip r:embed="rId3" cstate="print"/>
          <a:stretch>
            <a:fillRect/>
          </a:stretch>
        </p:blipFill>
        <p:spPr>
          <a:xfrm>
            <a:off x="2396868" y="2637421"/>
            <a:ext cx="668397" cy="154961"/>
          </a:xfrm>
          <a:prstGeom prst="rect">
            <a:avLst/>
          </a:prstGeom>
        </p:spPr>
      </p:pic>
      <p:sp>
        <p:nvSpPr>
          <p:cNvPr id="33" name="Up-Down Arrow 32"/>
          <p:cNvSpPr/>
          <p:nvPr/>
        </p:nvSpPr>
        <p:spPr bwMode="auto">
          <a:xfrm>
            <a:off x="2645593" y="2425825"/>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6" name="Rectangle 35"/>
          <p:cNvSpPr/>
          <p:nvPr/>
        </p:nvSpPr>
        <p:spPr bwMode="auto">
          <a:xfrm>
            <a:off x="2445072" y="2209999"/>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50" name="Up-Down Arrow 49"/>
          <p:cNvSpPr/>
          <p:nvPr/>
        </p:nvSpPr>
        <p:spPr bwMode="auto">
          <a:xfrm>
            <a:off x="2656417" y="3448021"/>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1" name="Can 30"/>
          <p:cNvSpPr/>
          <p:nvPr/>
        </p:nvSpPr>
        <p:spPr bwMode="auto">
          <a:xfrm rot="5400000">
            <a:off x="4937437" y="1127440"/>
            <a:ext cx="80098" cy="5392605"/>
          </a:xfrm>
          <a:prstGeom prst="can">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37"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3842303" y="1696616"/>
            <a:ext cx="533400" cy="533400"/>
          </a:xfrm>
          <a:prstGeom prst="rect">
            <a:avLst/>
          </a:prstGeom>
          <a:noFill/>
        </p:spPr>
      </p:pic>
      <p:pic>
        <p:nvPicPr>
          <p:cNvPr id="38" name="Picture 37" descr="memchip.gif"/>
          <p:cNvPicPr>
            <a:picLocks noChangeAspect="1"/>
          </p:cNvPicPr>
          <p:nvPr/>
        </p:nvPicPr>
        <p:blipFill>
          <a:blip r:embed="rId3" cstate="print"/>
          <a:stretch>
            <a:fillRect/>
          </a:stretch>
        </p:blipFill>
        <p:spPr>
          <a:xfrm>
            <a:off x="3786397" y="2628457"/>
            <a:ext cx="668397" cy="154961"/>
          </a:xfrm>
          <a:prstGeom prst="rect">
            <a:avLst/>
          </a:prstGeom>
        </p:spPr>
      </p:pic>
      <p:pic>
        <p:nvPicPr>
          <p:cNvPr id="39" name="Picture 38" descr="memchip.gif"/>
          <p:cNvPicPr>
            <a:picLocks noChangeAspect="1"/>
          </p:cNvPicPr>
          <p:nvPr/>
        </p:nvPicPr>
        <p:blipFill>
          <a:blip r:embed="rId3" cstate="print"/>
          <a:stretch>
            <a:fillRect/>
          </a:stretch>
        </p:blipFill>
        <p:spPr>
          <a:xfrm>
            <a:off x="3793482" y="2831963"/>
            <a:ext cx="668397" cy="154961"/>
          </a:xfrm>
          <a:prstGeom prst="rect">
            <a:avLst/>
          </a:prstGeom>
        </p:spPr>
      </p:pic>
      <p:sp>
        <p:nvSpPr>
          <p:cNvPr id="40" name="Up-Down Arrow 39"/>
          <p:cNvSpPr/>
          <p:nvPr/>
        </p:nvSpPr>
        <p:spPr bwMode="auto">
          <a:xfrm>
            <a:off x="4035122" y="2416861"/>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1" name="Rectangle 40"/>
          <p:cNvSpPr/>
          <p:nvPr/>
        </p:nvSpPr>
        <p:spPr bwMode="auto">
          <a:xfrm>
            <a:off x="3834601" y="2201035"/>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pic>
        <p:nvPicPr>
          <p:cNvPr id="43"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5294586" y="1705581"/>
            <a:ext cx="533400" cy="533400"/>
          </a:xfrm>
          <a:prstGeom prst="rect">
            <a:avLst/>
          </a:prstGeom>
          <a:noFill/>
        </p:spPr>
      </p:pic>
      <p:pic>
        <p:nvPicPr>
          <p:cNvPr id="44" name="Picture 43" descr="memchip.gif"/>
          <p:cNvPicPr>
            <a:picLocks noChangeAspect="1"/>
          </p:cNvPicPr>
          <p:nvPr/>
        </p:nvPicPr>
        <p:blipFill>
          <a:blip r:embed="rId3" cstate="print"/>
          <a:stretch>
            <a:fillRect/>
          </a:stretch>
        </p:blipFill>
        <p:spPr>
          <a:xfrm>
            <a:off x="5238680" y="2637422"/>
            <a:ext cx="668397" cy="154961"/>
          </a:xfrm>
          <a:prstGeom prst="rect">
            <a:avLst/>
          </a:prstGeom>
        </p:spPr>
      </p:pic>
      <p:pic>
        <p:nvPicPr>
          <p:cNvPr id="45" name="Picture 44" descr="memchip.gif"/>
          <p:cNvPicPr>
            <a:picLocks noChangeAspect="1"/>
          </p:cNvPicPr>
          <p:nvPr/>
        </p:nvPicPr>
        <p:blipFill>
          <a:blip r:embed="rId3" cstate="print"/>
          <a:stretch>
            <a:fillRect/>
          </a:stretch>
        </p:blipFill>
        <p:spPr>
          <a:xfrm>
            <a:off x="5245765" y="2840928"/>
            <a:ext cx="668397" cy="154961"/>
          </a:xfrm>
          <a:prstGeom prst="rect">
            <a:avLst/>
          </a:prstGeom>
        </p:spPr>
      </p:pic>
      <p:sp>
        <p:nvSpPr>
          <p:cNvPr id="46" name="Up-Down Arrow 45"/>
          <p:cNvSpPr/>
          <p:nvPr/>
        </p:nvSpPr>
        <p:spPr bwMode="auto">
          <a:xfrm>
            <a:off x="5487405" y="2425826"/>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7" name="Rectangle 46"/>
          <p:cNvSpPr/>
          <p:nvPr/>
        </p:nvSpPr>
        <p:spPr bwMode="auto">
          <a:xfrm>
            <a:off x="5286884" y="2210000"/>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pic>
        <p:nvPicPr>
          <p:cNvPr id="49"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684115" y="1696613"/>
            <a:ext cx="533400" cy="533400"/>
          </a:xfrm>
          <a:prstGeom prst="rect">
            <a:avLst/>
          </a:prstGeom>
          <a:noFill/>
        </p:spPr>
      </p:pic>
      <p:pic>
        <p:nvPicPr>
          <p:cNvPr id="69" name="Picture 68" descr="memchip.gif"/>
          <p:cNvPicPr>
            <a:picLocks noChangeAspect="1"/>
          </p:cNvPicPr>
          <p:nvPr/>
        </p:nvPicPr>
        <p:blipFill>
          <a:blip r:embed="rId3" cstate="print"/>
          <a:stretch>
            <a:fillRect/>
          </a:stretch>
        </p:blipFill>
        <p:spPr>
          <a:xfrm>
            <a:off x="6628209" y="2628454"/>
            <a:ext cx="668397" cy="154961"/>
          </a:xfrm>
          <a:prstGeom prst="rect">
            <a:avLst/>
          </a:prstGeom>
        </p:spPr>
      </p:pic>
      <p:pic>
        <p:nvPicPr>
          <p:cNvPr id="70" name="Picture 69" descr="memchip.gif"/>
          <p:cNvPicPr>
            <a:picLocks noChangeAspect="1"/>
          </p:cNvPicPr>
          <p:nvPr/>
        </p:nvPicPr>
        <p:blipFill>
          <a:blip r:embed="rId3" cstate="print"/>
          <a:stretch>
            <a:fillRect/>
          </a:stretch>
        </p:blipFill>
        <p:spPr>
          <a:xfrm>
            <a:off x="6635294" y="2831960"/>
            <a:ext cx="668397" cy="154961"/>
          </a:xfrm>
          <a:prstGeom prst="rect">
            <a:avLst/>
          </a:prstGeom>
        </p:spPr>
      </p:pic>
      <p:sp>
        <p:nvSpPr>
          <p:cNvPr id="71" name="Up-Down Arrow 70"/>
          <p:cNvSpPr/>
          <p:nvPr/>
        </p:nvSpPr>
        <p:spPr bwMode="auto">
          <a:xfrm>
            <a:off x="6876934" y="2416858"/>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2" name="Rectangle 71"/>
          <p:cNvSpPr/>
          <p:nvPr/>
        </p:nvSpPr>
        <p:spPr bwMode="auto">
          <a:xfrm>
            <a:off x="6676413" y="2201032"/>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pic>
        <p:nvPicPr>
          <p:cNvPr id="74" name="Picture 73" descr="networkcard.gif"/>
          <p:cNvPicPr>
            <a:picLocks noChangeAspect="1"/>
          </p:cNvPicPr>
          <p:nvPr/>
        </p:nvPicPr>
        <p:blipFill>
          <a:blip r:embed="rId4" cstate="print"/>
          <a:stretch>
            <a:fillRect/>
          </a:stretch>
        </p:blipFill>
        <p:spPr>
          <a:xfrm>
            <a:off x="2344741" y="2895599"/>
            <a:ext cx="730432" cy="660867"/>
          </a:xfrm>
          <a:prstGeom prst="rect">
            <a:avLst/>
          </a:prstGeom>
        </p:spPr>
      </p:pic>
      <p:pic>
        <p:nvPicPr>
          <p:cNvPr id="13" name="Picture 12" descr="memchip.gif"/>
          <p:cNvPicPr>
            <a:picLocks noChangeAspect="1"/>
          </p:cNvPicPr>
          <p:nvPr/>
        </p:nvPicPr>
        <p:blipFill>
          <a:blip r:embed="rId3" cstate="print"/>
          <a:stretch>
            <a:fillRect/>
          </a:stretch>
        </p:blipFill>
        <p:spPr>
          <a:xfrm>
            <a:off x="2403953" y="2840927"/>
            <a:ext cx="668397" cy="154961"/>
          </a:xfrm>
          <a:prstGeom prst="rect">
            <a:avLst/>
          </a:prstGeom>
        </p:spPr>
      </p:pic>
      <p:sp>
        <p:nvSpPr>
          <p:cNvPr id="75" name="Up-Down Arrow 74"/>
          <p:cNvSpPr/>
          <p:nvPr/>
        </p:nvSpPr>
        <p:spPr bwMode="auto">
          <a:xfrm>
            <a:off x="4072840" y="3439056"/>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76" name="Picture 75" descr="networkcard.gif"/>
          <p:cNvPicPr>
            <a:picLocks noChangeAspect="1"/>
          </p:cNvPicPr>
          <p:nvPr/>
        </p:nvPicPr>
        <p:blipFill>
          <a:blip r:embed="rId4" cstate="print"/>
          <a:stretch>
            <a:fillRect/>
          </a:stretch>
        </p:blipFill>
        <p:spPr>
          <a:xfrm>
            <a:off x="3761164" y="2886634"/>
            <a:ext cx="730432" cy="660867"/>
          </a:xfrm>
          <a:prstGeom prst="rect">
            <a:avLst/>
          </a:prstGeom>
        </p:spPr>
      </p:pic>
      <p:sp>
        <p:nvSpPr>
          <p:cNvPr id="77" name="Up-Down Arrow 76"/>
          <p:cNvSpPr/>
          <p:nvPr/>
        </p:nvSpPr>
        <p:spPr bwMode="auto">
          <a:xfrm>
            <a:off x="5507193" y="3430092"/>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78" name="Picture 77" descr="networkcard.gif"/>
          <p:cNvPicPr>
            <a:picLocks noChangeAspect="1"/>
          </p:cNvPicPr>
          <p:nvPr/>
        </p:nvPicPr>
        <p:blipFill>
          <a:blip r:embed="rId4" cstate="print"/>
          <a:stretch>
            <a:fillRect/>
          </a:stretch>
        </p:blipFill>
        <p:spPr>
          <a:xfrm>
            <a:off x="5195517" y="2877670"/>
            <a:ext cx="730432" cy="660867"/>
          </a:xfrm>
          <a:prstGeom prst="rect">
            <a:avLst/>
          </a:prstGeom>
        </p:spPr>
      </p:pic>
      <p:sp>
        <p:nvSpPr>
          <p:cNvPr id="79" name="Up-Down Arrow 78"/>
          <p:cNvSpPr/>
          <p:nvPr/>
        </p:nvSpPr>
        <p:spPr bwMode="auto">
          <a:xfrm>
            <a:off x="6896722" y="3448021"/>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80" name="Picture 79" descr="networkcard.gif"/>
          <p:cNvPicPr>
            <a:picLocks noChangeAspect="1"/>
          </p:cNvPicPr>
          <p:nvPr/>
        </p:nvPicPr>
        <p:blipFill>
          <a:blip r:embed="rId4" cstate="print"/>
          <a:stretch>
            <a:fillRect/>
          </a:stretch>
        </p:blipFill>
        <p:spPr>
          <a:xfrm>
            <a:off x="6585046" y="2904564"/>
            <a:ext cx="730432" cy="660867"/>
          </a:xfrm>
          <a:prstGeom prst="rect">
            <a:avLst/>
          </a:prstGeom>
        </p:spPr>
      </p:pic>
      <p:sp>
        <p:nvSpPr>
          <p:cNvPr id="81" name="TextBox 80"/>
          <p:cNvSpPr txBox="1"/>
          <p:nvPr/>
        </p:nvSpPr>
        <p:spPr>
          <a:xfrm>
            <a:off x="4446340" y="3818964"/>
            <a:ext cx="938077" cy="338554"/>
          </a:xfrm>
          <a:prstGeom prst="rect">
            <a:avLst/>
          </a:prstGeom>
          <a:noFill/>
        </p:spPr>
        <p:txBody>
          <a:bodyPr wrap="none" rtlCol="0">
            <a:spAutoFit/>
          </a:bodyPr>
          <a:lstStyle/>
          <a:p>
            <a:r>
              <a:rPr lang="en-US" sz="1600" smtClean="0"/>
              <a:t>Network</a:t>
            </a:r>
            <a:endParaRPr lang="en-US" sz="1600"/>
          </a:p>
        </p:txBody>
      </p:sp>
      <p:sp>
        <p:nvSpPr>
          <p:cNvPr id="51" name="Content Placeholder 2"/>
          <p:cNvSpPr txBox="1">
            <a:spLocks/>
          </p:cNvSpPr>
          <p:nvPr/>
        </p:nvSpPr>
        <p:spPr bwMode="auto">
          <a:xfrm>
            <a:off x="992525" y="5509551"/>
            <a:ext cx="2028467" cy="1192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smtClean="0">
                <a:ln>
                  <a:noFill/>
                </a:ln>
                <a:solidFill>
                  <a:schemeClr val="tx1"/>
                </a:solidFill>
                <a:effectLst/>
                <a:uLnTx/>
                <a:uFillTx/>
                <a:latin typeface="+mn-lt"/>
              </a:rPr>
              <a:t>Pros:</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smtClean="0">
                <a:ln>
                  <a:noFill/>
                </a:ln>
                <a:solidFill>
                  <a:schemeClr val="tx1"/>
                </a:solidFill>
                <a:effectLst/>
                <a:uLnTx/>
                <a:uFillTx/>
                <a:latin typeface="+mn-lt"/>
              </a:rPr>
              <a:t>Cons:</a:t>
            </a:r>
            <a:endParaRPr kumimoji="0" lang="en-US" sz="2000" b="0" i="0" u="none" strike="noStrike" kern="0" cap="none" spc="0" normalizeH="0" baseline="0" noProof="0">
              <a:ln>
                <a:noFill/>
              </a:ln>
              <a:solidFill>
                <a:schemeClr val="tx1"/>
              </a:solidFill>
              <a:effectLst/>
              <a:uLnTx/>
              <a:uFillTx/>
              <a:latin typeface="+mn-lt"/>
            </a:endParaRPr>
          </a:p>
        </p:txBody>
      </p:sp>
    </p:spTree>
    <p:extLst>
      <p:ext uri="{BB962C8B-B14F-4D97-AF65-F5344CB8AC3E}">
        <p14:creationId xmlns:p14="http://schemas.microsoft.com/office/powerpoint/2010/main" val="1686347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the next two lectures</a:t>
            </a:r>
            <a:endParaRPr lang="en-US"/>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00CC00"/>
                </a:solidFill>
              </a:rPr>
              <a:t>Synchronization, consistency</a:t>
            </a:r>
          </a:p>
          <a:p>
            <a:pPr lvl="1"/>
            <a:r>
              <a:rPr lang="en-US" dirty="0" smtClean="0">
                <a:solidFill>
                  <a:srgbClr val="00CC00"/>
                </a:solidFill>
              </a:rPr>
              <a:t>Architectures</a:t>
            </a:r>
            <a:r>
              <a:rPr lang="en-US" dirty="0" smtClean="0">
                <a:solidFill>
                  <a:srgbClr val="00CC00"/>
                </a:solidFill>
              </a:rPr>
              <a:t>: SMP, NUMA, Shared-nothing</a:t>
            </a:r>
          </a:p>
          <a:p>
            <a:r>
              <a:rPr lang="en-US" dirty="0" smtClean="0">
                <a:solidFill>
                  <a:srgbClr val="FF9900"/>
                </a:solidFill>
              </a:rPr>
              <a:t>Wide</a:t>
            </a:r>
            <a:r>
              <a:rPr lang="en-US" dirty="0">
                <a:solidFill>
                  <a:srgbClr val="FF9900"/>
                </a:solidFill>
              </a:rPr>
              <a:t>-area network</a:t>
            </a:r>
          </a:p>
          <a:p>
            <a:pPr lvl="1"/>
            <a:r>
              <a:rPr lang="en-US" dirty="0">
                <a:solidFill>
                  <a:srgbClr val="FF9900"/>
                </a:solidFill>
              </a:rPr>
              <a:t>Latency, packet loss, bottlenecks, and why they matter</a:t>
            </a:r>
          </a:p>
          <a:p>
            <a:r>
              <a:rPr lang="en-US" dirty="0"/>
              <a:t>Distributed programming and its challenges</a:t>
            </a:r>
          </a:p>
          <a:p>
            <a:pPr lvl="1"/>
            <a:r>
              <a:rPr lang="en-US" dirty="0"/>
              <a:t>Faults, failures, and what we can do about them</a:t>
            </a:r>
          </a:p>
          <a:p>
            <a:pPr lvl="1"/>
            <a:r>
              <a:rPr lang="en-US" dirty="0"/>
              <a:t>Network partitions, CAP theorem, relaxed </a:t>
            </a:r>
            <a:r>
              <a:rPr lang="en-US" dirty="0" smtClean="0"/>
              <a:t>consistency</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8114172" y="3777760"/>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00325"/>
              <a:ext cx="526106" cy="246221"/>
            </a:xfrm>
            <a:prstGeom prst="rect">
              <a:avLst/>
            </a:prstGeom>
            <a:noFill/>
          </p:spPr>
          <p:txBody>
            <a:bodyPr wrap="none" rtlCol="0">
              <a:spAutoFit/>
            </a:bodyPr>
            <a:lstStyle/>
            <a:p>
              <a:r>
                <a:rPr lang="en-US" sz="1000" dirty="0" smtClean="0">
                  <a:latin typeface="Arial" pitchFamily="34" charset="0"/>
                  <a:cs typeface="Arial" pitchFamily="34" charset="0"/>
                </a:rPr>
                <a:t>NEXT</a:t>
              </a:r>
              <a:endParaRPr lang="en-US" sz="1000" dirty="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87158" y="2132181"/>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088579" y="2488862"/>
            <a:ext cx="495300" cy="495300"/>
          </a:xfrm>
          <a:prstGeom prst="rect">
            <a:avLst/>
          </a:prstGeom>
          <a:noFill/>
        </p:spPr>
      </p:pic>
      <p:pic>
        <p:nvPicPr>
          <p:cNvPr id="13"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745524" y="2868560"/>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724775" y="1671738"/>
            <a:ext cx="495300" cy="495300"/>
          </a:xfrm>
          <a:prstGeom prst="rect">
            <a:avLst/>
          </a:prstGeom>
          <a:noFill/>
        </p:spPr>
      </p:pic>
    </p:spTree>
    <p:extLst>
      <p:ext uri="{BB962C8B-B14F-4D97-AF65-F5344CB8AC3E}">
        <p14:creationId xmlns:p14="http://schemas.microsoft.com/office/powerpoint/2010/main" val="59619587"/>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life and times of a web request</a:t>
            </a:r>
            <a:endParaRPr lang="en-US"/>
          </a:p>
        </p:txBody>
      </p:sp>
      <p:sp>
        <p:nvSpPr>
          <p:cNvPr id="3" name="Content Placeholder 2"/>
          <p:cNvSpPr>
            <a:spLocks noGrp="1"/>
          </p:cNvSpPr>
          <p:nvPr>
            <p:ph idx="1"/>
          </p:nvPr>
        </p:nvSpPr>
        <p:spPr>
          <a:xfrm>
            <a:off x="990599" y="4582048"/>
            <a:ext cx="7902191" cy="1609201"/>
          </a:xfrm>
        </p:spPr>
        <p:txBody>
          <a:bodyPr/>
          <a:lstStyle/>
          <a:p>
            <a:r>
              <a:rPr lang="en-US" smtClean="0"/>
              <a:t>What happens when I open the web page 'www.google.com' in my browser?</a:t>
            </a:r>
          </a:p>
          <a:p>
            <a:pPr lvl="1"/>
            <a:r>
              <a:rPr lang="en-US" smtClean="0">
                <a:solidFill>
                  <a:srgbClr val="FF9900"/>
                </a:solidFill>
              </a:rPr>
              <a:t>First approximation: </a:t>
            </a:r>
            <a:r>
              <a:rPr lang="en-US" smtClean="0"/>
              <a:t>My computer contacts another computer in California and requests the web page from there</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8" name="Picture 51" descr="MCj04316160000[1]"/>
          <p:cNvPicPr>
            <a:picLocks noChangeAspect="1" noChangeArrowheads="1"/>
          </p:cNvPicPr>
          <p:nvPr/>
        </p:nvPicPr>
        <p:blipFill>
          <a:blip r:embed="rId2" cstate="print"/>
          <a:srcRect/>
          <a:stretch>
            <a:fillRect/>
          </a:stretch>
        </p:blipFill>
        <p:spPr bwMode="auto">
          <a:xfrm>
            <a:off x="1606408" y="2679314"/>
            <a:ext cx="736519" cy="736600"/>
          </a:xfrm>
          <a:prstGeom prst="rect">
            <a:avLst/>
          </a:prstGeom>
          <a:noFill/>
          <a:ln w="9525">
            <a:noFill/>
            <a:miter lim="800000"/>
            <a:headEnd/>
            <a:tailEnd/>
          </a:ln>
        </p:spPr>
      </p:pic>
      <p:cxnSp>
        <p:nvCxnSpPr>
          <p:cNvPr id="15" name="Straight Connector 14"/>
          <p:cNvCxnSpPr/>
          <p:nvPr/>
        </p:nvCxnSpPr>
        <p:spPr bwMode="auto">
          <a:xfrm rot="5400000" flipH="1" flipV="1">
            <a:off x="5677321" y="2110155"/>
            <a:ext cx="763674" cy="743576"/>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0" name="Straight Connector 19"/>
          <p:cNvCxnSpPr/>
          <p:nvPr/>
        </p:nvCxnSpPr>
        <p:spPr bwMode="auto">
          <a:xfrm flipV="1">
            <a:off x="6039061" y="2110154"/>
            <a:ext cx="2592476" cy="703387"/>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3" name="Straight Connector 22"/>
          <p:cNvCxnSpPr/>
          <p:nvPr/>
        </p:nvCxnSpPr>
        <p:spPr bwMode="auto">
          <a:xfrm>
            <a:off x="5988818" y="3044651"/>
            <a:ext cx="2632668" cy="894303"/>
          </a:xfrm>
          <a:prstGeom prst="line">
            <a:avLst/>
          </a:prstGeom>
          <a:solidFill>
            <a:schemeClr val="accent1"/>
          </a:solidFill>
          <a:ln w="9525" cap="flat" cmpd="sng" algn="ctr">
            <a:solidFill>
              <a:schemeClr val="tx1"/>
            </a:solidFill>
            <a:prstDash val="sysDash"/>
            <a:round/>
            <a:headEnd type="none" w="med" len="med"/>
            <a:tailEnd type="none" w="med" len="med"/>
          </a:ln>
          <a:effectLst/>
        </p:spPr>
      </p:cxnSp>
      <p:pic>
        <p:nvPicPr>
          <p:cNvPr id="13" name="Picture 12" descr="google.png"/>
          <p:cNvPicPr>
            <a:picLocks noChangeAspect="1"/>
          </p:cNvPicPr>
          <p:nvPr/>
        </p:nvPicPr>
        <p:blipFill>
          <a:blip r:embed="rId3" cstate="print"/>
          <a:stretch>
            <a:fillRect/>
          </a:stretch>
        </p:blipFill>
        <p:spPr>
          <a:xfrm>
            <a:off x="6427115" y="2090058"/>
            <a:ext cx="2202586" cy="1861980"/>
          </a:xfrm>
          <a:prstGeom prst="rect">
            <a:avLst/>
          </a:prstGeom>
        </p:spPr>
      </p:pic>
      <p:pic>
        <p:nvPicPr>
          <p:cNvPr id="11" name="Picture 9" descr="MCj04315760000[1]"/>
          <p:cNvPicPr>
            <a:picLocks noChangeAspect="1" noChangeArrowheads="1"/>
          </p:cNvPicPr>
          <p:nvPr/>
        </p:nvPicPr>
        <p:blipFill>
          <a:blip r:embed="rId4" cstate="print"/>
          <a:srcRect/>
          <a:stretch>
            <a:fillRect/>
          </a:stretch>
        </p:blipFill>
        <p:spPr bwMode="auto">
          <a:xfrm>
            <a:off x="5277810" y="2593122"/>
            <a:ext cx="874712" cy="881062"/>
          </a:xfrm>
          <a:prstGeom prst="rect">
            <a:avLst/>
          </a:prstGeom>
          <a:noFill/>
        </p:spPr>
      </p:pic>
      <p:cxnSp>
        <p:nvCxnSpPr>
          <p:cNvPr id="17" name="Straight Connector 16"/>
          <p:cNvCxnSpPr/>
          <p:nvPr/>
        </p:nvCxnSpPr>
        <p:spPr bwMode="auto">
          <a:xfrm rot="16200000" flipH="1">
            <a:off x="5707466" y="3225519"/>
            <a:ext cx="753625" cy="69334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8" name="Straight Arrow Connector 27"/>
          <p:cNvCxnSpPr/>
          <p:nvPr/>
        </p:nvCxnSpPr>
        <p:spPr bwMode="auto">
          <a:xfrm rot="10800000" flipV="1">
            <a:off x="2441750" y="2572377"/>
            <a:ext cx="2642717" cy="200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flipV="1">
            <a:off x="2431701" y="3275763"/>
            <a:ext cx="2692958" cy="2009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1" name="TextBox 30"/>
          <p:cNvSpPr txBox="1"/>
          <p:nvPr/>
        </p:nvSpPr>
        <p:spPr>
          <a:xfrm>
            <a:off x="1899337" y="2120203"/>
            <a:ext cx="3701270" cy="400110"/>
          </a:xfrm>
          <a:prstGeom prst="rect">
            <a:avLst/>
          </a:prstGeom>
          <a:noFill/>
        </p:spPr>
        <p:txBody>
          <a:bodyPr wrap="none" rtlCol="0">
            <a:spAutoFit/>
          </a:bodyPr>
          <a:lstStyle/>
          <a:p>
            <a:r>
              <a:rPr lang="en-US" smtClean="0"/>
              <a:t>"Please give me the web page"</a:t>
            </a:r>
            <a:endParaRPr lang="en-US"/>
          </a:p>
        </p:txBody>
      </p:sp>
      <p:sp>
        <p:nvSpPr>
          <p:cNvPr id="32" name="TextBox 31"/>
          <p:cNvSpPr txBox="1"/>
          <p:nvPr/>
        </p:nvSpPr>
        <p:spPr>
          <a:xfrm>
            <a:off x="1458192" y="3416439"/>
            <a:ext cx="1026435" cy="584775"/>
          </a:xfrm>
          <a:prstGeom prst="rect">
            <a:avLst/>
          </a:prstGeom>
          <a:noFill/>
        </p:spPr>
        <p:txBody>
          <a:bodyPr wrap="none" rtlCol="0">
            <a:spAutoFit/>
          </a:bodyPr>
          <a:lstStyle/>
          <a:p>
            <a:r>
              <a:rPr lang="en-US" sz="1600" smtClean="0"/>
              <a:t>Server in</a:t>
            </a:r>
            <a:br>
              <a:rPr lang="en-US" sz="1600" smtClean="0"/>
            </a:br>
            <a:r>
              <a:rPr lang="en-US" sz="1600" smtClean="0"/>
              <a:t>California</a:t>
            </a:r>
            <a:endParaRPr lang="en-US" sz="1600"/>
          </a:p>
        </p:txBody>
      </p:sp>
      <p:pic>
        <p:nvPicPr>
          <p:cNvPr id="37" name="Picture 36" descr="comp3.gif"/>
          <p:cNvPicPr>
            <a:picLocks noChangeAspect="1"/>
          </p:cNvPicPr>
          <p:nvPr/>
        </p:nvPicPr>
        <p:blipFill>
          <a:blip r:embed="rId5" cstate="print"/>
          <a:stretch>
            <a:fillRect/>
          </a:stretch>
        </p:blipFill>
        <p:spPr>
          <a:xfrm>
            <a:off x="3923805" y="3758084"/>
            <a:ext cx="719422" cy="170245"/>
          </a:xfrm>
          <a:prstGeom prst="rect">
            <a:avLst/>
          </a:prstGeom>
        </p:spPr>
      </p:pic>
      <p:pic>
        <p:nvPicPr>
          <p:cNvPr id="38" name="Picture 37" descr="comp4.gif"/>
          <p:cNvPicPr>
            <a:picLocks noChangeAspect="1"/>
          </p:cNvPicPr>
          <p:nvPr/>
        </p:nvPicPr>
        <p:blipFill>
          <a:blip r:embed="rId6" cstate="print"/>
          <a:stretch>
            <a:fillRect/>
          </a:stretch>
        </p:blipFill>
        <p:spPr>
          <a:xfrm>
            <a:off x="2934119" y="3692599"/>
            <a:ext cx="1678964" cy="114104"/>
          </a:xfrm>
          <a:prstGeom prst="rect">
            <a:avLst/>
          </a:prstGeom>
        </p:spPr>
      </p:pic>
      <p:pic>
        <p:nvPicPr>
          <p:cNvPr id="35" name="Picture 34" descr="comp1.gif"/>
          <p:cNvPicPr>
            <a:picLocks noChangeAspect="1"/>
          </p:cNvPicPr>
          <p:nvPr/>
        </p:nvPicPr>
        <p:blipFill>
          <a:blip r:embed="rId7" cstate="print"/>
          <a:stretch>
            <a:fillRect/>
          </a:stretch>
        </p:blipFill>
        <p:spPr>
          <a:xfrm>
            <a:off x="3044650" y="3409838"/>
            <a:ext cx="890901" cy="331498"/>
          </a:xfrm>
          <a:prstGeom prst="rect">
            <a:avLst/>
          </a:prstGeom>
        </p:spPr>
      </p:pic>
      <p:pic>
        <p:nvPicPr>
          <p:cNvPr id="36" name="Picture 35" descr="comp2.gif"/>
          <p:cNvPicPr>
            <a:picLocks noChangeAspect="1"/>
          </p:cNvPicPr>
          <p:nvPr/>
        </p:nvPicPr>
        <p:blipFill>
          <a:blip r:embed="rId8" cstate="print"/>
          <a:stretch>
            <a:fillRect/>
          </a:stretch>
        </p:blipFill>
        <p:spPr>
          <a:xfrm>
            <a:off x="3707842" y="3389904"/>
            <a:ext cx="526544" cy="146016"/>
          </a:xfrm>
          <a:prstGeom prst="rect">
            <a:avLst/>
          </a:prstGeom>
        </p:spPr>
      </p:pic>
    </p:spTree>
    <p:extLst>
      <p:ext uri="{BB962C8B-B14F-4D97-AF65-F5344CB8AC3E}">
        <p14:creationId xmlns:p14="http://schemas.microsoft.com/office/powerpoint/2010/main" val="1772082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par>
                          <p:cTn id="15" fill="hold">
                            <p:stCondLst>
                              <p:cond delay="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2" presetClass="entr" presetSubtype="8"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par>
                                <p:cTn id="38" presetID="22" presetClass="entr" presetSubtype="8"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left)">
                                      <p:cBhvr>
                                        <p:cTn id="40" dur="500"/>
                                        <p:tgtEl>
                                          <p:spTgt spid="23"/>
                                        </p:tgtEl>
                                      </p:cBhvr>
                                    </p:animEffect>
                                  </p:childTnLst>
                                </p:cTn>
                              </p:par>
                              <p:par>
                                <p:cTn id="41" presetID="22" presetClass="entr" presetSubtype="8"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1500"/>
                            </p:stCondLst>
                            <p:childTnLst>
                              <p:par>
                                <p:cTn id="45" presetID="1" presetClass="entr" presetSubtype="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934119" y="3389904"/>
            <a:ext cx="1709108" cy="538425"/>
            <a:chOff x="2934119" y="3389904"/>
            <a:chExt cx="1709108" cy="538425"/>
          </a:xfrm>
        </p:grpSpPr>
        <p:pic>
          <p:nvPicPr>
            <p:cNvPr id="25" name="Picture 24" descr="comp3.gif"/>
            <p:cNvPicPr>
              <a:picLocks noChangeAspect="1"/>
            </p:cNvPicPr>
            <p:nvPr/>
          </p:nvPicPr>
          <p:blipFill>
            <a:blip r:embed="rId3" cstate="print"/>
            <a:stretch>
              <a:fillRect/>
            </a:stretch>
          </p:blipFill>
          <p:spPr>
            <a:xfrm>
              <a:off x="3923805" y="3758084"/>
              <a:ext cx="719422" cy="170245"/>
            </a:xfrm>
            <a:prstGeom prst="rect">
              <a:avLst/>
            </a:prstGeom>
          </p:spPr>
        </p:pic>
        <p:pic>
          <p:nvPicPr>
            <p:cNvPr id="26" name="Picture 25" descr="comp4.gif"/>
            <p:cNvPicPr>
              <a:picLocks noChangeAspect="1"/>
            </p:cNvPicPr>
            <p:nvPr/>
          </p:nvPicPr>
          <p:blipFill>
            <a:blip r:embed="rId4" cstate="print"/>
            <a:stretch>
              <a:fillRect/>
            </a:stretch>
          </p:blipFill>
          <p:spPr>
            <a:xfrm>
              <a:off x="2934119" y="3692599"/>
              <a:ext cx="1678964" cy="114104"/>
            </a:xfrm>
            <a:prstGeom prst="rect">
              <a:avLst/>
            </a:prstGeom>
          </p:spPr>
        </p:pic>
        <p:pic>
          <p:nvPicPr>
            <p:cNvPr id="27" name="Picture 26" descr="comp1.gif"/>
            <p:cNvPicPr>
              <a:picLocks noChangeAspect="1"/>
            </p:cNvPicPr>
            <p:nvPr/>
          </p:nvPicPr>
          <p:blipFill>
            <a:blip r:embed="rId5" cstate="print"/>
            <a:stretch>
              <a:fillRect/>
            </a:stretch>
          </p:blipFill>
          <p:spPr>
            <a:xfrm>
              <a:off x="3044650" y="3409838"/>
              <a:ext cx="890901" cy="331498"/>
            </a:xfrm>
            <a:prstGeom prst="rect">
              <a:avLst/>
            </a:prstGeom>
          </p:spPr>
        </p:pic>
        <p:pic>
          <p:nvPicPr>
            <p:cNvPr id="29" name="Picture 28" descr="comp2.gif"/>
            <p:cNvPicPr>
              <a:picLocks noChangeAspect="1"/>
            </p:cNvPicPr>
            <p:nvPr/>
          </p:nvPicPr>
          <p:blipFill>
            <a:blip r:embed="rId6" cstate="print"/>
            <a:stretch>
              <a:fillRect/>
            </a:stretch>
          </p:blipFill>
          <p:spPr>
            <a:xfrm>
              <a:off x="3707842" y="3389904"/>
              <a:ext cx="526544" cy="146016"/>
            </a:xfrm>
            <a:prstGeom prst="rect">
              <a:avLst/>
            </a:prstGeom>
          </p:spPr>
        </p:pic>
      </p:grpSp>
      <p:sp>
        <p:nvSpPr>
          <p:cNvPr id="24" name="TextBox 23"/>
          <p:cNvSpPr txBox="1"/>
          <p:nvPr/>
        </p:nvSpPr>
        <p:spPr>
          <a:xfrm>
            <a:off x="1909065" y="1828373"/>
            <a:ext cx="3701270" cy="400110"/>
          </a:xfrm>
          <a:prstGeom prst="rect">
            <a:avLst/>
          </a:prstGeom>
          <a:noFill/>
        </p:spPr>
        <p:txBody>
          <a:bodyPr wrap="none" rtlCol="0">
            <a:spAutoFit/>
          </a:bodyPr>
          <a:lstStyle/>
          <a:p>
            <a:r>
              <a:rPr lang="en-US" smtClean="0"/>
              <a:t>"Please give me the web page"</a:t>
            </a:r>
            <a:endParaRPr lang="en-US"/>
          </a:p>
        </p:txBody>
      </p:sp>
      <p:sp>
        <p:nvSpPr>
          <p:cNvPr id="2" name="Title 1"/>
          <p:cNvSpPr>
            <a:spLocks noGrp="1"/>
          </p:cNvSpPr>
          <p:nvPr>
            <p:ph type="title"/>
          </p:nvPr>
        </p:nvSpPr>
        <p:spPr/>
        <p:txBody>
          <a:bodyPr/>
          <a:lstStyle/>
          <a:p>
            <a:r>
              <a:rPr lang="en-US" smtClean="0"/>
              <a:t>HTTP and HTML</a:t>
            </a:r>
            <a:endParaRPr lang="en-US"/>
          </a:p>
        </p:txBody>
      </p:sp>
      <p:sp>
        <p:nvSpPr>
          <p:cNvPr id="3" name="Content Placeholder 2"/>
          <p:cNvSpPr>
            <a:spLocks noGrp="1"/>
          </p:cNvSpPr>
          <p:nvPr>
            <p:ph idx="1"/>
          </p:nvPr>
        </p:nvSpPr>
        <p:spPr>
          <a:xfrm>
            <a:off x="990599" y="4149969"/>
            <a:ext cx="7902191" cy="2391507"/>
          </a:xfrm>
        </p:spPr>
        <p:txBody>
          <a:bodyPr/>
          <a:lstStyle/>
          <a:p>
            <a:r>
              <a:rPr lang="en-US" smtClean="0"/>
              <a:t>There are standardized protocols:</a:t>
            </a:r>
          </a:p>
          <a:p>
            <a:pPr lvl="1"/>
            <a:r>
              <a:rPr lang="en-US" smtClean="0">
                <a:solidFill>
                  <a:srgbClr val="FF9900"/>
                </a:solidFill>
              </a:rPr>
              <a:t>Hypertext Transfer Protocol (HTTP): </a:t>
            </a:r>
            <a:r>
              <a:rPr lang="en-US" smtClean="0"/>
              <a:t>Describes how web pages are requested</a:t>
            </a:r>
          </a:p>
          <a:p>
            <a:pPr lvl="1"/>
            <a:r>
              <a:rPr lang="en-US" smtClean="0">
                <a:solidFill>
                  <a:srgbClr val="FF9900"/>
                </a:solidFill>
              </a:rPr>
              <a:t>Hypertext Markup Language (HTML): </a:t>
            </a:r>
            <a:r>
              <a:rPr lang="en-US" smtClean="0"/>
              <a:t>The language the actual web page is written in</a:t>
            </a:r>
          </a:p>
          <a:p>
            <a:r>
              <a:rPr lang="en-US" smtClean="0"/>
              <a:t>How does the request make it to California?</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8" name="Picture 51" descr="MCj04316160000[1]"/>
          <p:cNvPicPr>
            <a:picLocks noChangeAspect="1" noChangeArrowheads="1"/>
          </p:cNvPicPr>
          <p:nvPr/>
        </p:nvPicPr>
        <p:blipFill>
          <a:blip r:embed="rId7" cstate="print"/>
          <a:srcRect/>
          <a:stretch>
            <a:fillRect/>
          </a:stretch>
        </p:blipFill>
        <p:spPr bwMode="auto">
          <a:xfrm>
            <a:off x="1606408" y="2377864"/>
            <a:ext cx="736519" cy="736600"/>
          </a:xfrm>
          <a:prstGeom prst="rect">
            <a:avLst/>
          </a:prstGeom>
          <a:noFill/>
          <a:ln w="9525">
            <a:noFill/>
            <a:miter lim="800000"/>
            <a:headEnd/>
            <a:tailEnd/>
          </a:ln>
        </p:spPr>
      </p:pic>
      <p:cxnSp>
        <p:nvCxnSpPr>
          <p:cNvPr id="15" name="Straight Connector 14"/>
          <p:cNvCxnSpPr/>
          <p:nvPr/>
        </p:nvCxnSpPr>
        <p:spPr bwMode="auto">
          <a:xfrm rot="5400000" flipH="1" flipV="1">
            <a:off x="5677321" y="1808705"/>
            <a:ext cx="763674" cy="743576"/>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0" name="Straight Connector 19"/>
          <p:cNvCxnSpPr/>
          <p:nvPr/>
        </p:nvCxnSpPr>
        <p:spPr bwMode="auto">
          <a:xfrm flipV="1">
            <a:off x="6039061" y="1808704"/>
            <a:ext cx="2592476" cy="703387"/>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3" name="Straight Connector 22"/>
          <p:cNvCxnSpPr/>
          <p:nvPr/>
        </p:nvCxnSpPr>
        <p:spPr bwMode="auto">
          <a:xfrm>
            <a:off x="5988818" y="2743201"/>
            <a:ext cx="2632668" cy="894303"/>
          </a:xfrm>
          <a:prstGeom prst="line">
            <a:avLst/>
          </a:prstGeom>
          <a:solidFill>
            <a:schemeClr val="accent1"/>
          </a:solidFill>
          <a:ln w="9525" cap="flat" cmpd="sng" algn="ctr">
            <a:solidFill>
              <a:schemeClr val="tx1"/>
            </a:solidFill>
            <a:prstDash val="sysDash"/>
            <a:round/>
            <a:headEnd type="none" w="med" len="med"/>
            <a:tailEnd type="none" w="med" len="med"/>
          </a:ln>
          <a:effectLst/>
        </p:spPr>
      </p:cxnSp>
      <p:pic>
        <p:nvPicPr>
          <p:cNvPr id="13" name="Picture 12" descr="google.png"/>
          <p:cNvPicPr>
            <a:picLocks noChangeAspect="1"/>
          </p:cNvPicPr>
          <p:nvPr/>
        </p:nvPicPr>
        <p:blipFill>
          <a:blip r:embed="rId8" cstate="print"/>
          <a:stretch>
            <a:fillRect/>
          </a:stretch>
        </p:blipFill>
        <p:spPr>
          <a:xfrm>
            <a:off x="6427115" y="1788608"/>
            <a:ext cx="2202586" cy="1861980"/>
          </a:xfrm>
          <a:prstGeom prst="rect">
            <a:avLst/>
          </a:prstGeom>
        </p:spPr>
      </p:pic>
      <p:pic>
        <p:nvPicPr>
          <p:cNvPr id="11" name="Picture 9" descr="MCj04315760000[1]"/>
          <p:cNvPicPr>
            <a:picLocks noChangeAspect="1" noChangeArrowheads="1"/>
          </p:cNvPicPr>
          <p:nvPr/>
        </p:nvPicPr>
        <p:blipFill>
          <a:blip r:embed="rId9" cstate="print"/>
          <a:srcRect/>
          <a:stretch>
            <a:fillRect/>
          </a:stretch>
        </p:blipFill>
        <p:spPr bwMode="auto">
          <a:xfrm>
            <a:off x="5277810" y="2291672"/>
            <a:ext cx="874712" cy="881062"/>
          </a:xfrm>
          <a:prstGeom prst="rect">
            <a:avLst/>
          </a:prstGeom>
          <a:noFill/>
        </p:spPr>
      </p:pic>
      <p:cxnSp>
        <p:nvCxnSpPr>
          <p:cNvPr id="17" name="Straight Connector 16"/>
          <p:cNvCxnSpPr/>
          <p:nvPr/>
        </p:nvCxnSpPr>
        <p:spPr bwMode="auto">
          <a:xfrm rot="16200000" flipH="1">
            <a:off x="5707466" y="2924069"/>
            <a:ext cx="753625" cy="69334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8" name="Straight Arrow Connector 27"/>
          <p:cNvCxnSpPr/>
          <p:nvPr/>
        </p:nvCxnSpPr>
        <p:spPr bwMode="auto">
          <a:xfrm rot="10800000" flipV="1">
            <a:off x="2441750" y="2270927"/>
            <a:ext cx="2642717" cy="200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1" name="TextBox 30"/>
          <p:cNvSpPr txBox="1"/>
          <p:nvPr/>
        </p:nvSpPr>
        <p:spPr>
          <a:xfrm>
            <a:off x="1974714" y="1879041"/>
            <a:ext cx="3618689" cy="338554"/>
          </a:xfrm>
          <a:prstGeom prst="rect">
            <a:avLst/>
          </a:prstGeom>
          <a:solidFill>
            <a:schemeClr val="bg1"/>
          </a:solidFill>
        </p:spPr>
        <p:txBody>
          <a:bodyPr wrap="square" rtlCol="0">
            <a:spAutoFit/>
          </a:bodyPr>
          <a:lstStyle/>
          <a:p>
            <a:r>
              <a:rPr lang="en-US" sz="1600" smtClean="0"/>
              <a:t>GET / HTTP/1.1</a:t>
            </a:r>
            <a:endParaRPr lang="en-US" sz="1600"/>
          </a:p>
        </p:txBody>
      </p:sp>
      <p:sp>
        <p:nvSpPr>
          <p:cNvPr id="32" name="TextBox 31"/>
          <p:cNvSpPr txBox="1"/>
          <p:nvPr/>
        </p:nvSpPr>
        <p:spPr>
          <a:xfrm>
            <a:off x="1458192" y="3114989"/>
            <a:ext cx="1026435" cy="584775"/>
          </a:xfrm>
          <a:prstGeom prst="rect">
            <a:avLst/>
          </a:prstGeom>
          <a:noFill/>
        </p:spPr>
        <p:txBody>
          <a:bodyPr wrap="none" rtlCol="0">
            <a:spAutoFit/>
          </a:bodyPr>
          <a:lstStyle/>
          <a:p>
            <a:r>
              <a:rPr lang="en-US" sz="1600" smtClean="0"/>
              <a:t>Server in</a:t>
            </a:r>
            <a:br>
              <a:rPr lang="en-US" sz="1600" smtClean="0"/>
            </a:br>
            <a:r>
              <a:rPr lang="en-US" sz="1600" smtClean="0"/>
              <a:t>California</a:t>
            </a:r>
            <a:endParaRPr lang="en-US" sz="1600"/>
          </a:p>
        </p:txBody>
      </p:sp>
      <p:sp>
        <p:nvSpPr>
          <p:cNvPr id="21" name="TextBox 20"/>
          <p:cNvSpPr txBox="1"/>
          <p:nvPr/>
        </p:nvSpPr>
        <p:spPr>
          <a:xfrm>
            <a:off x="2806647" y="3257341"/>
            <a:ext cx="2945678" cy="830997"/>
          </a:xfrm>
          <a:prstGeom prst="rect">
            <a:avLst/>
          </a:prstGeom>
          <a:solidFill>
            <a:schemeClr val="bg1"/>
          </a:solidFill>
        </p:spPr>
        <p:txBody>
          <a:bodyPr wrap="none" rtlCol="0">
            <a:spAutoFit/>
          </a:bodyPr>
          <a:lstStyle/>
          <a:p>
            <a:pPr algn="l"/>
            <a:r>
              <a:rPr lang="en-US" sz="1200" smtClean="0"/>
              <a:t>&lt;html&gt;</a:t>
            </a:r>
            <a:br>
              <a:rPr lang="en-US" sz="1200" smtClean="0"/>
            </a:br>
            <a:r>
              <a:rPr lang="en-US" sz="1200" smtClean="0"/>
              <a:t>  &lt;head&gt;&lt;title&gt;Google&lt;/title&gt;&lt;/head&gt;</a:t>
            </a:r>
            <a:br>
              <a:rPr lang="en-US" sz="1200" smtClean="0"/>
            </a:br>
            <a:r>
              <a:rPr lang="en-US" sz="1200" smtClean="0"/>
              <a:t>  &lt;body&gt;...&lt;/body&gt;</a:t>
            </a:r>
            <a:br>
              <a:rPr lang="en-US" sz="1200" smtClean="0"/>
            </a:br>
            <a:r>
              <a:rPr lang="en-US" sz="1200" smtClean="0"/>
              <a:t>&lt;/html&gt;</a:t>
            </a:r>
            <a:endParaRPr lang="en-US" sz="1200"/>
          </a:p>
        </p:txBody>
      </p:sp>
      <p:sp>
        <p:nvSpPr>
          <p:cNvPr id="22" name="TextBox 21"/>
          <p:cNvSpPr txBox="1"/>
          <p:nvPr/>
        </p:nvSpPr>
        <p:spPr>
          <a:xfrm>
            <a:off x="2809740" y="2986036"/>
            <a:ext cx="1763240" cy="338554"/>
          </a:xfrm>
          <a:prstGeom prst="rect">
            <a:avLst/>
          </a:prstGeom>
          <a:solidFill>
            <a:schemeClr val="bg1"/>
          </a:solidFill>
        </p:spPr>
        <p:txBody>
          <a:bodyPr wrap="none" rtlCol="0">
            <a:spAutoFit/>
          </a:bodyPr>
          <a:lstStyle/>
          <a:p>
            <a:r>
              <a:rPr lang="en-US" sz="1600" smtClean="0"/>
              <a:t>HTTP/1.1 200 OK</a:t>
            </a:r>
            <a:endParaRPr lang="en-US" sz="1600"/>
          </a:p>
        </p:txBody>
      </p:sp>
      <p:cxnSp>
        <p:nvCxnSpPr>
          <p:cNvPr id="30" name="Straight Arrow Connector 29"/>
          <p:cNvCxnSpPr/>
          <p:nvPr/>
        </p:nvCxnSpPr>
        <p:spPr bwMode="auto">
          <a:xfrm flipV="1">
            <a:off x="2431701" y="2974313"/>
            <a:ext cx="2692958" cy="2009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0875628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1" grpId="0" animBg="1"/>
      <p:bldP spid="2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Path properties: Bottleneck capacity</a:t>
            </a:r>
            <a:endParaRPr lang="en-US"/>
          </a:p>
        </p:txBody>
      </p:sp>
      <p:sp>
        <p:nvSpPr>
          <p:cNvPr id="3" name="Content Placeholder 2"/>
          <p:cNvSpPr>
            <a:spLocks noGrp="1"/>
          </p:cNvSpPr>
          <p:nvPr>
            <p:ph idx="1"/>
          </p:nvPr>
        </p:nvSpPr>
        <p:spPr>
          <a:xfrm>
            <a:off x="990600" y="4970834"/>
            <a:ext cx="7772400" cy="1663430"/>
          </a:xfrm>
        </p:spPr>
        <p:txBody>
          <a:bodyPr/>
          <a:lstStyle/>
          <a:p>
            <a:r>
              <a:rPr lang="en-US" smtClean="0"/>
              <a:t>How fast can we send data on our path?</a:t>
            </a:r>
          </a:p>
          <a:p>
            <a:pPr lvl="1"/>
            <a:r>
              <a:rPr lang="en-US" smtClean="0"/>
              <a:t>Limited by the bottleneck capacity</a:t>
            </a:r>
          </a:p>
          <a:p>
            <a:pPr lvl="1"/>
            <a:r>
              <a:rPr lang="en-US" smtClean="0"/>
              <a:t>What else does the available capacity depend on?</a:t>
            </a:r>
          </a:p>
          <a:p>
            <a:pPr lvl="1"/>
            <a:r>
              <a:rPr lang="en-US" smtClean="0"/>
              <a:t>Which links are usually the bottleneck links?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35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5"/>
          <p:cNvGrpSpPr/>
          <p:nvPr/>
        </p:nvGrpSpPr>
        <p:grpSpPr>
          <a:xfrm>
            <a:off x="2029769" y="1446463"/>
            <a:ext cx="5586882" cy="2370334"/>
            <a:chOff x="2029769" y="1689654"/>
            <a:chExt cx="5586882" cy="2370334"/>
          </a:xfrm>
        </p:grpSpPr>
        <p:sp>
          <p:nvSpPr>
            <p:cNvPr id="7" name="Cloud"/>
            <p:cNvSpPr>
              <a:spLocks noChangeAspect="1" noEditPoints="1" noChangeArrowheads="1"/>
            </p:cNvSpPr>
            <p:nvPr/>
          </p:nvSpPr>
          <p:spPr bwMode="auto">
            <a:xfrm rot="268469">
              <a:off x="2585727" y="2250686"/>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8" name="TextBox 7"/>
            <p:cNvSpPr txBox="1"/>
            <p:nvPr/>
          </p:nvSpPr>
          <p:spPr>
            <a:xfrm>
              <a:off x="3156860" y="2513761"/>
              <a:ext cx="184730" cy="307777"/>
            </a:xfrm>
            <a:prstGeom prst="rect">
              <a:avLst/>
            </a:prstGeom>
            <a:noFill/>
          </p:spPr>
          <p:txBody>
            <a:bodyPr wrap="none" rtlCol="0">
              <a:spAutoFit/>
            </a:bodyPr>
            <a:lstStyle/>
            <a:p>
              <a:endParaRPr lang="en-US" sz="1400"/>
            </a:p>
          </p:txBody>
        </p:sp>
        <p:sp>
          <p:nvSpPr>
            <p:cNvPr id="9" name="Cloud"/>
            <p:cNvSpPr>
              <a:spLocks noChangeAspect="1" noEditPoints="1" noChangeArrowheads="1"/>
            </p:cNvSpPr>
            <p:nvPr/>
          </p:nvSpPr>
          <p:spPr bwMode="auto">
            <a:xfrm rot="268469">
              <a:off x="4185091" y="1689654"/>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0" name="Cloud"/>
            <p:cNvSpPr>
              <a:spLocks noChangeAspect="1" noEditPoints="1" noChangeArrowheads="1"/>
            </p:cNvSpPr>
            <p:nvPr/>
          </p:nvSpPr>
          <p:spPr bwMode="auto">
            <a:xfrm rot="268469">
              <a:off x="5704067" y="2324376"/>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1" name="Cloud"/>
            <p:cNvSpPr>
              <a:spLocks noChangeAspect="1" noEditPoints="1" noChangeArrowheads="1"/>
            </p:cNvSpPr>
            <p:nvPr/>
          </p:nvSpPr>
          <p:spPr bwMode="auto">
            <a:xfrm rot="268469">
              <a:off x="3374524" y="3129919"/>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2" name="Cloud"/>
            <p:cNvSpPr>
              <a:spLocks noChangeAspect="1" noEditPoints="1" noChangeArrowheads="1"/>
            </p:cNvSpPr>
            <p:nvPr/>
          </p:nvSpPr>
          <p:spPr bwMode="auto">
            <a:xfrm rot="268469">
              <a:off x="4923644" y="3191884"/>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3" name="TextBox 12"/>
            <p:cNvSpPr txBox="1"/>
            <p:nvPr/>
          </p:nvSpPr>
          <p:spPr>
            <a:xfrm>
              <a:off x="6330465" y="2592473"/>
              <a:ext cx="184731" cy="307777"/>
            </a:xfrm>
            <a:prstGeom prst="rect">
              <a:avLst/>
            </a:prstGeom>
            <a:noFill/>
          </p:spPr>
          <p:txBody>
            <a:bodyPr wrap="none" rtlCol="0">
              <a:spAutoFit/>
            </a:bodyPr>
            <a:lstStyle/>
            <a:p>
              <a:endParaRPr lang="en-US" sz="1400"/>
            </a:p>
          </p:txBody>
        </p:sp>
        <p:sp>
          <p:nvSpPr>
            <p:cNvPr id="14" name="TextBox 13"/>
            <p:cNvSpPr txBox="1"/>
            <p:nvPr/>
          </p:nvSpPr>
          <p:spPr>
            <a:xfrm>
              <a:off x="4754551" y="1961102"/>
              <a:ext cx="184731" cy="307777"/>
            </a:xfrm>
            <a:prstGeom prst="rect">
              <a:avLst/>
            </a:prstGeom>
            <a:noFill/>
          </p:spPr>
          <p:txBody>
            <a:bodyPr wrap="none" rtlCol="0">
              <a:spAutoFit/>
            </a:bodyPr>
            <a:lstStyle/>
            <a:p>
              <a:endParaRPr lang="en-US" sz="1400"/>
            </a:p>
          </p:txBody>
        </p:sp>
        <p:sp>
          <p:nvSpPr>
            <p:cNvPr id="15" name="TextBox 14"/>
            <p:cNvSpPr txBox="1"/>
            <p:nvPr/>
          </p:nvSpPr>
          <p:spPr>
            <a:xfrm>
              <a:off x="3940633" y="3387968"/>
              <a:ext cx="184730" cy="307777"/>
            </a:xfrm>
            <a:prstGeom prst="rect">
              <a:avLst/>
            </a:prstGeom>
            <a:noFill/>
          </p:spPr>
          <p:txBody>
            <a:bodyPr wrap="none" rtlCol="0">
              <a:spAutoFit/>
            </a:bodyPr>
            <a:lstStyle/>
            <a:p>
              <a:endParaRPr lang="en-US" sz="1400"/>
            </a:p>
          </p:txBody>
        </p:sp>
        <p:sp>
          <p:nvSpPr>
            <p:cNvPr id="16" name="TextBox 15"/>
            <p:cNvSpPr txBox="1"/>
            <p:nvPr/>
          </p:nvSpPr>
          <p:spPr>
            <a:xfrm>
              <a:off x="5499802" y="3580561"/>
              <a:ext cx="184731" cy="307777"/>
            </a:xfrm>
            <a:prstGeom prst="rect">
              <a:avLst/>
            </a:prstGeom>
            <a:noFill/>
          </p:spPr>
          <p:txBody>
            <a:bodyPr wrap="none" rtlCol="0">
              <a:spAutoFit/>
            </a:bodyPr>
            <a:lstStyle/>
            <a:p>
              <a:endParaRPr lang="en-US" sz="1400"/>
            </a:p>
          </p:txBody>
        </p:sp>
        <p:cxnSp>
          <p:nvCxnSpPr>
            <p:cNvPr id="17" name="Straight Connector 16"/>
            <p:cNvCxnSpPr/>
            <p:nvPr/>
          </p:nvCxnSpPr>
          <p:spPr bwMode="auto">
            <a:xfrm rot="5400000">
              <a:off x="2297283" y="2409786"/>
              <a:ext cx="75948" cy="6109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flipH="1" flipV="1">
              <a:off x="2761325" y="2275366"/>
              <a:ext cx="281354" cy="5225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a:endCxn id="145" idx="4"/>
            </p:cNvCxnSpPr>
            <p:nvPr/>
          </p:nvCxnSpPr>
          <p:spPr bwMode="auto">
            <a:xfrm>
              <a:off x="3156843" y="2358057"/>
              <a:ext cx="633218" cy="1028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Straight Connector 19"/>
            <p:cNvCxnSpPr>
              <a:stCxn id="138" idx="4"/>
              <a:endCxn id="145" idx="4"/>
            </p:cNvCxnSpPr>
            <p:nvPr/>
          </p:nvCxnSpPr>
          <p:spPr bwMode="auto">
            <a:xfrm rot="5400000" flipH="1" flipV="1">
              <a:off x="3383103" y="2586472"/>
              <a:ext cx="532562" cy="2813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Straight Connector 20"/>
            <p:cNvCxnSpPr>
              <a:stCxn id="145" idx="4"/>
              <a:endCxn id="68" idx="4"/>
            </p:cNvCxnSpPr>
            <p:nvPr/>
          </p:nvCxnSpPr>
          <p:spPr bwMode="auto">
            <a:xfrm rot="5400000" flipH="1" flipV="1">
              <a:off x="3907292" y="2144345"/>
              <a:ext cx="199292" cy="4337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4230356" y="2230734"/>
              <a:ext cx="562708" cy="2914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Connector 22"/>
            <p:cNvCxnSpPr>
              <a:endCxn id="74" idx="0"/>
            </p:cNvCxnSpPr>
            <p:nvPr/>
          </p:nvCxnSpPr>
          <p:spPr bwMode="auto">
            <a:xfrm flipV="1">
              <a:off x="4772967" y="2212348"/>
              <a:ext cx="739373" cy="3097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Straight Connector 23"/>
            <p:cNvCxnSpPr>
              <a:stCxn id="74" idx="0"/>
              <a:endCxn id="88" idx="0"/>
            </p:cNvCxnSpPr>
            <p:nvPr/>
          </p:nvCxnSpPr>
          <p:spPr bwMode="auto">
            <a:xfrm rot="16200000" flipH="1">
              <a:off x="5457074" y="2267614"/>
              <a:ext cx="373464" cy="2629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a:stCxn id="89" idx="4"/>
              <a:endCxn id="96" idx="4"/>
            </p:cNvCxnSpPr>
            <p:nvPr/>
          </p:nvCxnSpPr>
          <p:spPr bwMode="auto">
            <a:xfrm rot="16200000" flipH="1">
              <a:off x="5583692" y="2777391"/>
              <a:ext cx="453851" cy="720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a:endCxn id="82" idx="4"/>
            </p:cNvCxnSpPr>
            <p:nvPr/>
          </p:nvCxnSpPr>
          <p:spPr bwMode="auto">
            <a:xfrm flipV="1">
              <a:off x="5797899" y="2496430"/>
              <a:ext cx="490397" cy="759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a:stCxn id="87" idx="0"/>
            </p:cNvCxnSpPr>
            <p:nvPr/>
          </p:nvCxnSpPr>
          <p:spPr bwMode="auto">
            <a:xfrm>
              <a:off x="6285977" y="2437684"/>
              <a:ext cx="1330674" cy="3055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a:stCxn id="96" idx="4"/>
              <a:endCxn id="103" idx="4"/>
            </p:cNvCxnSpPr>
            <p:nvPr/>
          </p:nvCxnSpPr>
          <p:spPr bwMode="auto">
            <a:xfrm rot="16200000" flipH="1">
              <a:off x="5786334" y="3100614"/>
              <a:ext cx="283028" cy="1624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a:stCxn id="103" idx="4"/>
              <a:endCxn id="114" idx="4"/>
            </p:cNvCxnSpPr>
            <p:nvPr/>
          </p:nvCxnSpPr>
          <p:spPr bwMode="auto">
            <a:xfrm rot="5400000">
              <a:off x="5714962" y="3049030"/>
              <a:ext cx="19788" cy="5684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a:stCxn id="114" idx="4"/>
            </p:cNvCxnSpPr>
            <p:nvPr/>
          </p:nvCxnSpPr>
          <p:spPr bwMode="auto">
            <a:xfrm flipH="1">
              <a:off x="5046105" y="3343140"/>
              <a:ext cx="394534" cy="1125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Straight Connector 30"/>
            <p:cNvCxnSpPr>
              <a:stCxn id="124" idx="4"/>
            </p:cNvCxnSpPr>
            <p:nvPr/>
          </p:nvCxnSpPr>
          <p:spPr bwMode="auto">
            <a:xfrm rot="5400000" flipH="1" flipV="1">
              <a:off x="4679340" y="3351823"/>
              <a:ext cx="262932" cy="4705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a:endCxn id="124" idx="4"/>
            </p:cNvCxnSpPr>
            <p:nvPr/>
          </p:nvCxnSpPr>
          <p:spPr bwMode="auto">
            <a:xfrm rot="16200000" flipH="1">
              <a:off x="4196591" y="3339672"/>
              <a:ext cx="573454" cy="184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 name="Straight Connector 32"/>
            <p:cNvCxnSpPr>
              <a:stCxn id="61" idx="4"/>
              <a:endCxn id="130" idx="0"/>
            </p:cNvCxnSpPr>
            <p:nvPr/>
          </p:nvCxnSpPr>
          <p:spPr bwMode="auto">
            <a:xfrm rot="5400000">
              <a:off x="3896229" y="2820935"/>
              <a:ext cx="163464" cy="83000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Straight Connector 33"/>
            <p:cNvCxnSpPr>
              <a:stCxn id="131" idx="4"/>
              <a:endCxn id="138" idx="4"/>
            </p:cNvCxnSpPr>
            <p:nvPr/>
          </p:nvCxnSpPr>
          <p:spPr bwMode="auto">
            <a:xfrm rot="5400000" flipH="1">
              <a:off x="3373054" y="3129083"/>
              <a:ext cx="324898" cy="5359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Straight Connector 34"/>
            <p:cNvCxnSpPr>
              <a:endCxn id="138" idx="4"/>
            </p:cNvCxnSpPr>
            <p:nvPr/>
          </p:nvCxnSpPr>
          <p:spPr bwMode="auto">
            <a:xfrm rot="16200000" flipH="1">
              <a:off x="2916661" y="2401384"/>
              <a:ext cx="316130" cy="86796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6" name="Group 235"/>
            <p:cNvGrpSpPr>
              <a:grpSpLocks/>
            </p:cNvGrpSpPr>
            <p:nvPr/>
          </p:nvGrpSpPr>
          <p:grpSpPr bwMode="auto">
            <a:xfrm>
              <a:off x="2530545" y="2614246"/>
              <a:ext cx="220400" cy="125255"/>
              <a:chOff x="1355" y="2644"/>
              <a:chExt cx="257" cy="147"/>
            </a:xfrm>
          </p:grpSpPr>
          <p:sp>
            <p:nvSpPr>
              <p:cNvPr id="158"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59"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60" name="Group 238"/>
              <p:cNvGrpSpPr>
                <a:grpSpLocks/>
              </p:cNvGrpSpPr>
              <p:nvPr/>
            </p:nvGrpSpPr>
            <p:grpSpPr bwMode="auto">
              <a:xfrm>
                <a:off x="1393" y="2645"/>
                <a:ext cx="166" cy="52"/>
                <a:chOff x="2242" y="2225"/>
                <a:chExt cx="626" cy="249"/>
              </a:xfrm>
            </p:grpSpPr>
            <p:sp>
              <p:nvSpPr>
                <p:cNvPr id="161"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62"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63"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64"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7" name="Group 235"/>
            <p:cNvGrpSpPr>
              <a:grpSpLocks/>
            </p:cNvGrpSpPr>
            <p:nvPr/>
          </p:nvGrpSpPr>
          <p:grpSpPr bwMode="auto">
            <a:xfrm>
              <a:off x="3053059" y="2332892"/>
              <a:ext cx="220400" cy="125255"/>
              <a:chOff x="1355" y="2644"/>
              <a:chExt cx="257" cy="147"/>
            </a:xfrm>
          </p:grpSpPr>
          <p:sp>
            <p:nvSpPr>
              <p:cNvPr id="151"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52"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53" name="Group 238"/>
              <p:cNvGrpSpPr>
                <a:grpSpLocks/>
              </p:cNvGrpSpPr>
              <p:nvPr/>
            </p:nvGrpSpPr>
            <p:grpSpPr bwMode="auto">
              <a:xfrm>
                <a:off x="1393" y="2645"/>
                <a:ext cx="166" cy="52"/>
                <a:chOff x="2242" y="2225"/>
                <a:chExt cx="626" cy="249"/>
              </a:xfrm>
            </p:grpSpPr>
            <p:sp>
              <p:nvSpPr>
                <p:cNvPr id="154"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5"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6"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7"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8" name="Group 83"/>
            <p:cNvGrpSpPr>
              <a:grpSpLocks/>
            </p:cNvGrpSpPr>
            <p:nvPr/>
          </p:nvGrpSpPr>
          <p:grpSpPr bwMode="auto">
            <a:xfrm>
              <a:off x="3620180" y="2363038"/>
              <a:ext cx="339762" cy="194338"/>
              <a:chOff x="2423" y="2253"/>
              <a:chExt cx="257" cy="147"/>
            </a:xfrm>
          </p:grpSpPr>
          <p:sp>
            <p:nvSpPr>
              <p:cNvPr id="144"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45"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46" name="Group 86"/>
              <p:cNvGrpSpPr>
                <a:grpSpLocks/>
              </p:cNvGrpSpPr>
              <p:nvPr/>
            </p:nvGrpSpPr>
            <p:grpSpPr bwMode="auto">
              <a:xfrm>
                <a:off x="2461" y="2254"/>
                <a:ext cx="166" cy="52"/>
                <a:chOff x="2242" y="2225"/>
                <a:chExt cx="626" cy="249"/>
              </a:xfrm>
            </p:grpSpPr>
            <p:sp>
              <p:nvSpPr>
                <p:cNvPr id="147"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8"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9"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0"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9" name="Group 83"/>
            <p:cNvGrpSpPr>
              <a:grpSpLocks/>
            </p:cNvGrpSpPr>
            <p:nvPr/>
          </p:nvGrpSpPr>
          <p:grpSpPr bwMode="auto">
            <a:xfrm>
              <a:off x="3338826" y="2895600"/>
              <a:ext cx="339762" cy="194338"/>
              <a:chOff x="2423" y="2253"/>
              <a:chExt cx="257" cy="147"/>
            </a:xfrm>
          </p:grpSpPr>
          <p:sp>
            <p:nvSpPr>
              <p:cNvPr id="13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3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39" name="Group 86"/>
              <p:cNvGrpSpPr>
                <a:grpSpLocks/>
              </p:cNvGrpSpPr>
              <p:nvPr/>
            </p:nvGrpSpPr>
            <p:grpSpPr bwMode="auto">
              <a:xfrm>
                <a:off x="2461" y="2254"/>
                <a:ext cx="166" cy="52"/>
                <a:chOff x="2242" y="2225"/>
                <a:chExt cx="626" cy="249"/>
              </a:xfrm>
            </p:grpSpPr>
            <p:sp>
              <p:nvSpPr>
                <p:cNvPr id="14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0" name="Group 83"/>
            <p:cNvGrpSpPr>
              <a:grpSpLocks/>
            </p:cNvGrpSpPr>
            <p:nvPr/>
          </p:nvGrpSpPr>
          <p:grpSpPr bwMode="auto">
            <a:xfrm>
              <a:off x="3392418" y="3220498"/>
              <a:ext cx="339762" cy="194338"/>
              <a:chOff x="2423" y="2253"/>
              <a:chExt cx="257" cy="147"/>
            </a:xfrm>
          </p:grpSpPr>
          <p:sp>
            <p:nvSpPr>
              <p:cNvPr id="13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3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32" name="Group 86"/>
              <p:cNvGrpSpPr>
                <a:grpSpLocks/>
              </p:cNvGrpSpPr>
              <p:nvPr/>
            </p:nvGrpSpPr>
            <p:grpSpPr bwMode="auto">
              <a:xfrm>
                <a:off x="2445" y="2254"/>
                <a:ext cx="166" cy="52"/>
                <a:chOff x="2242" y="2225"/>
                <a:chExt cx="626" cy="249"/>
              </a:xfrm>
            </p:grpSpPr>
            <p:sp>
              <p:nvSpPr>
                <p:cNvPr id="13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1" name="Group 83"/>
            <p:cNvGrpSpPr>
              <a:grpSpLocks/>
            </p:cNvGrpSpPr>
            <p:nvPr/>
          </p:nvGrpSpPr>
          <p:grpSpPr bwMode="auto">
            <a:xfrm>
              <a:off x="4405626" y="3620758"/>
              <a:ext cx="339762" cy="194338"/>
              <a:chOff x="2423" y="2253"/>
              <a:chExt cx="257" cy="147"/>
            </a:xfrm>
          </p:grpSpPr>
          <p:sp>
            <p:nvSpPr>
              <p:cNvPr id="123"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24"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25" name="Group 86"/>
              <p:cNvGrpSpPr>
                <a:grpSpLocks/>
              </p:cNvGrpSpPr>
              <p:nvPr/>
            </p:nvGrpSpPr>
            <p:grpSpPr bwMode="auto">
              <a:xfrm>
                <a:off x="2447" y="2254"/>
                <a:ext cx="166" cy="52"/>
                <a:chOff x="2242" y="2225"/>
                <a:chExt cx="626" cy="249"/>
              </a:xfrm>
            </p:grpSpPr>
            <p:sp>
              <p:nvSpPr>
                <p:cNvPr id="126"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7"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8"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9"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2" name="Group 83"/>
            <p:cNvGrpSpPr>
              <a:grpSpLocks/>
            </p:cNvGrpSpPr>
            <p:nvPr/>
          </p:nvGrpSpPr>
          <p:grpSpPr bwMode="auto">
            <a:xfrm>
              <a:off x="4876224" y="3357826"/>
              <a:ext cx="339762" cy="194338"/>
              <a:chOff x="2423" y="2253"/>
              <a:chExt cx="257" cy="147"/>
            </a:xfrm>
          </p:grpSpPr>
          <p:sp>
            <p:nvSpPr>
              <p:cNvPr id="116"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17"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18" name="Group 86"/>
              <p:cNvGrpSpPr>
                <a:grpSpLocks/>
              </p:cNvGrpSpPr>
              <p:nvPr/>
            </p:nvGrpSpPr>
            <p:grpSpPr bwMode="auto">
              <a:xfrm>
                <a:off x="2449" y="2254"/>
                <a:ext cx="166" cy="52"/>
                <a:chOff x="2242" y="2225"/>
                <a:chExt cx="626" cy="249"/>
              </a:xfrm>
            </p:grpSpPr>
            <p:sp>
              <p:nvSpPr>
                <p:cNvPr id="119" name="Freeform 118"/>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0" name="Freeform 119"/>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1" name="Freeform 120"/>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2" name="Freeform 121"/>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3" name="Group 235"/>
            <p:cNvGrpSpPr>
              <a:grpSpLocks/>
            </p:cNvGrpSpPr>
            <p:nvPr/>
          </p:nvGrpSpPr>
          <p:grpSpPr bwMode="auto">
            <a:xfrm>
              <a:off x="5406048" y="3319306"/>
              <a:ext cx="220400" cy="125255"/>
              <a:chOff x="1355" y="2644"/>
              <a:chExt cx="257" cy="147"/>
            </a:xfrm>
          </p:grpSpPr>
          <p:sp>
            <p:nvSpPr>
              <p:cNvPr id="109"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10"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11" name="Group 238"/>
              <p:cNvGrpSpPr>
                <a:grpSpLocks/>
              </p:cNvGrpSpPr>
              <p:nvPr/>
            </p:nvGrpSpPr>
            <p:grpSpPr bwMode="auto">
              <a:xfrm>
                <a:off x="1391" y="2645"/>
                <a:ext cx="166" cy="52"/>
                <a:chOff x="2242" y="2225"/>
                <a:chExt cx="626" cy="249"/>
              </a:xfrm>
            </p:grpSpPr>
            <p:sp>
              <p:nvSpPr>
                <p:cNvPr id="112"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3"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4"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5"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4" name="Group 83"/>
            <p:cNvGrpSpPr>
              <a:grpSpLocks/>
            </p:cNvGrpSpPr>
            <p:nvPr/>
          </p:nvGrpSpPr>
          <p:grpSpPr bwMode="auto">
            <a:xfrm>
              <a:off x="5839191" y="3225522"/>
              <a:ext cx="339762" cy="194338"/>
              <a:chOff x="2423" y="2253"/>
              <a:chExt cx="257" cy="147"/>
            </a:xfrm>
          </p:grpSpPr>
          <p:sp>
            <p:nvSpPr>
              <p:cNvPr id="102"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03"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04" name="Group 86"/>
              <p:cNvGrpSpPr>
                <a:grpSpLocks/>
              </p:cNvGrpSpPr>
              <p:nvPr/>
            </p:nvGrpSpPr>
            <p:grpSpPr bwMode="auto">
              <a:xfrm>
                <a:off x="2451" y="2254"/>
                <a:ext cx="166" cy="52"/>
                <a:chOff x="2242" y="2225"/>
                <a:chExt cx="626" cy="249"/>
              </a:xfrm>
            </p:grpSpPr>
            <p:sp>
              <p:nvSpPr>
                <p:cNvPr id="105"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6"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7"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8"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5" name="Group 83"/>
            <p:cNvGrpSpPr>
              <a:grpSpLocks/>
            </p:cNvGrpSpPr>
            <p:nvPr/>
          </p:nvGrpSpPr>
          <p:grpSpPr bwMode="auto">
            <a:xfrm>
              <a:off x="5676743" y="2942494"/>
              <a:ext cx="339762" cy="194338"/>
              <a:chOff x="2423" y="2253"/>
              <a:chExt cx="257" cy="147"/>
            </a:xfrm>
          </p:grpSpPr>
          <p:sp>
            <p:nvSpPr>
              <p:cNvPr id="95"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96"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97" name="Group 86"/>
              <p:cNvGrpSpPr>
                <a:grpSpLocks/>
              </p:cNvGrpSpPr>
              <p:nvPr/>
            </p:nvGrpSpPr>
            <p:grpSpPr bwMode="auto">
              <a:xfrm>
                <a:off x="2453" y="2254"/>
                <a:ext cx="166" cy="52"/>
                <a:chOff x="2242" y="2225"/>
                <a:chExt cx="626" cy="249"/>
              </a:xfrm>
            </p:grpSpPr>
            <p:sp>
              <p:nvSpPr>
                <p:cNvPr id="98"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9"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0"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1"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6" name="Group 83"/>
            <p:cNvGrpSpPr>
              <a:grpSpLocks/>
            </p:cNvGrpSpPr>
            <p:nvPr/>
          </p:nvGrpSpPr>
          <p:grpSpPr bwMode="auto">
            <a:xfrm>
              <a:off x="5604730" y="2488643"/>
              <a:ext cx="339762" cy="194338"/>
              <a:chOff x="2423" y="2253"/>
              <a:chExt cx="257" cy="147"/>
            </a:xfrm>
          </p:grpSpPr>
          <p:sp>
            <p:nvSpPr>
              <p:cNvPr id="8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8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90" name="Group 86"/>
              <p:cNvGrpSpPr>
                <a:grpSpLocks/>
              </p:cNvGrpSpPr>
              <p:nvPr/>
            </p:nvGrpSpPr>
            <p:grpSpPr bwMode="auto">
              <a:xfrm>
                <a:off x="2455" y="2254"/>
                <a:ext cx="166" cy="52"/>
                <a:chOff x="2242" y="2225"/>
                <a:chExt cx="626" cy="249"/>
              </a:xfrm>
            </p:grpSpPr>
            <p:sp>
              <p:nvSpPr>
                <p:cNvPr id="9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7" name="Group 235"/>
            <p:cNvGrpSpPr>
              <a:grpSpLocks/>
            </p:cNvGrpSpPr>
            <p:nvPr/>
          </p:nvGrpSpPr>
          <p:grpSpPr bwMode="auto">
            <a:xfrm>
              <a:off x="6178096" y="2433376"/>
              <a:ext cx="220400" cy="125255"/>
              <a:chOff x="1355" y="2644"/>
              <a:chExt cx="257" cy="147"/>
            </a:xfrm>
          </p:grpSpPr>
          <p:sp>
            <p:nvSpPr>
              <p:cNvPr id="81"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82"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83" name="Group 238"/>
              <p:cNvGrpSpPr>
                <a:grpSpLocks/>
              </p:cNvGrpSpPr>
              <p:nvPr/>
            </p:nvGrpSpPr>
            <p:grpSpPr bwMode="auto">
              <a:xfrm>
                <a:off x="1393" y="2645"/>
                <a:ext cx="166" cy="52"/>
                <a:chOff x="2242" y="2225"/>
                <a:chExt cx="626" cy="249"/>
              </a:xfrm>
            </p:grpSpPr>
            <p:sp>
              <p:nvSpPr>
                <p:cNvPr id="84"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5"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6"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7"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8" name="Group 83"/>
            <p:cNvGrpSpPr>
              <a:grpSpLocks/>
            </p:cNvGrpSpPr>
            <p:nvPr/>
          </p:nvGrpSpPr>
          <p:grpSpPr bwMode="auto">
            <a:xfrm>
              <a:off x="5341798" y="2115179"/>
              <a:ext cx="339762" cy="194338"/>
              <a:chOff x="2423" y="2253"/>
              <a:chExt cx="257" cy="147"/>
            </a:xfrm>
          </p:grpSpPr>
          <p:sp>
            <p:nvSpPr>
              <p:cNvPr id="74"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75"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76" name="Group 86"/>
              <p:cNvGrpSpPr>
                <a:grpSpLocks/>
              </p:cNvGrpSpPr>
              <p:nvPr/>
            </p:nvGrpSpPr>
            <p:grpSpPr bwMode="auto">
              <a:xfrm>
                <a:off x="2457" y="2254"/>
                <a:ext cx="166" cy="52"/>
                <a:chOff x="2242" y="2225"/>
                <a:chExt cx="626" cy="249"/>
              </a:xfrm>
            </p:grpSpPr>
            <p:sp>
              <p:nvSpPr>
                <p:cNvPr id="77"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8"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9"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0"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9" name="Group 83"/>
            <p:cNvGrpSpPr>
              <a:grpSpLocks/>
            </p:cNvGrpSpPr>
            <p:nvPr/>
          </p:nvGrpSpPr>
          <p:grpSpPr bwMode="auto">
            <a:xfrm>
              <a:off x="4053934" y="2163746"/>
              <a:ext cx="339762" cy="194338"/>
              <a:chOff x="2423" y="2253"/>
              <a:chExt cx="257" cy="147"/>
            </a:xfrm>
          </p:grpSpPr>
          <p:sp>
            <p:nvSpPr>
              <p:cNvPr id="6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6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69" name="Group 86"/>
              <p:cNvGrpSpPr>
                <a:grpSpLocks/>
              </p:cNvGrpSpPr>
              <p:nvPr/>
            </p:nvGrpSpPr>
            <p:grpSpPr bwMode="auto">
              <a:xfrm>
                <a:off x="2459" y="2254"/>
                <a:ext cx="166" cy="52"/>
                <a:chOff x="2242" y="2225"/>
                <a:chExt cx="626" cy="249"/>
              </a:xfrm>
            </p:grpSpPr>
            <p:sp>
              <p:nvSpPr>
                <p:cNvPr id="7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cxnSp>
          <p:nvCxnSpPr>
            <p:cNvPr id="50" name="Straight Connector 49"/>
            <p:cNvCxnSpPr>
              <a:stCxn id="66" idx="1"/>
            </p:cNvCxnSpPr>
            <p:nvPr/>
          </p:nvCxnSpPr>
          <p:spPr bwMode="auto">
            <a:xfrm flipV="1">
              <a:off x="4389453" y="2522136"/>
              <a:ext cx="403611" cy="54091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51" name="Group 83"/>
            <p:cNvGrpSpPr>
              <a:grpSpLocks/>
            </p:cNvGrpSpPr>
            <p:nvPr/>
          </p:nvGrpSpPr>
          <p:grpSpPr bwMode="auto">
            <a:xfrm>
              <a:off x="4223080" y="3056373"/>
              <a:ext cx="339762" cy="194338"/>
              <a:chOff x="2423" y="2253"/>
              <a:chExt cx="257" cy="147"/>
            </a:xfrm>
          </p:grpSpPr>
          <p:sp>
            <p:nvSpPr>
              <p:cNvPr id="6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6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62" name="Group 86"/>
              <p:cNvGrpSpPr>
                <a:grpSpLocks/>
              </p:cNvGrpSpPr>
              <p:nvPr/>
            </p:nvGrpSpPr>
            <p:grpSpPr bwMode="auto">
              <a:xfrm>
                <a:off x="2461" y="2254"/>
                <a:ext cx="166" cy="52"/>
                <a:chOff x="2242" y="2225"/>
                <a:chExt cx="626" cy="249"/>
              </a:xfrm>
            </p:grpSpPr>
            <p:sp>
              <p:nvSpPr>
                <p:cNvPr id="6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52" name="Group 83"/>
            <p:cNvGrpSpPr>
              <a:grpSpLocks/>
            </p:cNvGrpSpPr>
            <p:nvPr/>
          </p:nvGrpSpPr>
          <p:grpSpPr bwMode="auto">
            <a:xfrm>
              <a:off x="4604918" y="2433376"/>
              <a:ext cx="339762" cy="194338"/>
              <a:chOff x="2423" y="2253"/>
              <a:chExt cx="257" cy="147"/>
            </a:xfrm>
          </p:grpSpPr>
          <p:sp>
            <p:nvSpPr>
              <p:cNvPr id="53"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54"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55" name="Group 86"/>
              <p:cNvGrpSpPr>
                <a:grpSpLocks/>
              </p:cNvGrpSpPr>
              <p:nvPr/>
            </p:nvGrpSpPr>
            <p:grpSpPr bwMode="auto">
              <a:xfrm>
                <a:off x="2461" y="2254"/>
                <a:ext cx="166" cy="52"/>
                <a:chOff x="2242" y="2225"/>
                <a:chExt cx="626" cy="249"/>
              </a:xfrm>
            </p:grpSpPr>
            <p:sp>
              <p:nvSpPr>
                <p:cNvPr id="56"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7"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8"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9"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pic>
        <p:nvPicPr>
          <p:cNvPr id="166" name="Picture 9" descr="MCj04315760000[1]"/>
          <p:cNvPicPr>
            <a:picLocks noChangeAspect="1" noChangeArrowheads="1"/>
          </p:cNvPicPr>
          <p:nvPr/>
        </p:nvPicPr>
        <p:blipFill>
          <a:blip r:embed="rId2" cstate="print"/>
          <a:srcRect/>
          <a:stretch>
            <a:fillRect/>
          </a:stretch>
        </p:blipFill>
        <p:spPr bwMode="auto">
          <a:xfrm>
            <a:off x="7327674" y="2048481"/>
            <a:ext cx="874712" cy="881062"/>
          </a:xfrm>
          <a:prstGeom prst="rect">
            <a:avLst/>
          </a:prstGeom>
          <a:noFill/>
        </p:spPr>
      </p:pic>
      <p:pic>
        <p:nvPicPr>
          <p:cNvPr id="167" name="Picture 51" descr="MCj04316160000[1]"/>
          <p:cNvPicPr>
            <a:picLocks noChangeAspect="1" noChangeArrowheads="1"/>
          </p:cNvPicPr>
          <p:nvPr/>
        </p:nvPicPr>
        <p:blipFill>
          <a:blip r:embed="rId3" cstate="print"/>
          <a:srcRect/>
          <a:stretch>
            <a:fillRect/>
          </a:stretch>
        </p:blipFill>
        <p:spPr bwMode="auto">
          <a:xfrm>
            <a:off x="1606408" y="2134673"/>
            <a:ext cx="736519" cy="736600"/>
          </a:xfrm>
          <a:prstGeom prst="rect">
            <a:avLst/>
          </a:prstGeom>
          <a:noFill/>
          <a:ln w="9525">
            <a:noFill/>
            <a:miter lim="800000"/>
            <a:headEnd/>
            <a:tailEnd/>
          </a:ln>
        </p:spPr>
      </p:pic>
      <p:sp>
        <p:nvSpPr>
          <p:cNvPr id="178" name="TextBox 5"/>
          <p:cNvSpPr txBox="1"/>
          <p:nvPr/>
        </p:nvSpPr>
        <p:spPr>
          <a:xfrm>
            <a:off x="1590343" y="2871798"/>
            <a:ext cx="762132" cy="338554"/>
          </a:xfrm>
          <a:prstGeom prst="rect">
            <a:avLst/>
          </a:prstGeom>
          <a:noFill/>
        </p:spPr>
        <p:txBody>
          <a:bodyPr wrap="none" rtlCol="0">
            <a:spAutoFit/>
          </a:bodyPr>
          <a:lstStyle/>
          <a:p>
            <a:r>
              <a:rPr lang="en-US" sz="1600" smtClean="0"/>
              <a:t>Server</a:t>
            </a:r>
            <a:endParaRPr lang="en-US" sz="1600"/>
          </a:p>
        </p:txBody>
      </p:sp>
      <p:sp>
        <p:nvSpPr>
          <p:cNvPr id="179" name="TextBox 178"/>
          <p:cNvSpPr txBox="1"/>
          <p:nvPr/>
        </p:nvSpPr>
        <p:spPr>
          <a:xfrm>
            <a:off x="7385087" y="2752891"/>
            <a:ext cx="691408" cy="338554"/>
          </a:xfrm>
          <a:prstGeom prst="rect">
            <a:avLst/>
          </a:prstGeom>
          <a:noFill/>
        </p:spPr>
        <p:txBody>
          <a:bodyPr wrap="none" rtlCol="0">
            <a:spAutoFit/>
          </a:bodyPr>
          <a:lstStyle/>
          <a:p>
            <a:r>
              <a:rPr lang="en-US" sz="1600" smtClean="0"/>
              <a:t>Client</a:t>
            </a:r>
            <a:endParaRPr lang="en-US" sz="1600"/>
          </a:p>
        </p:txBody>
      </p:sp>
      <p:sp>
        <p:nvSpPr>
          <p:cNvPr id="181" name="Freeform 180"/>
          <p:cNvSpPr/>
          <p:nvPr/>
        </p:nvSpPr>
        <p:spPr bwMode="auto">
          <a:xfrm>
            <a:off x="2315183" y="4046706"/>
            <a:ext cx="5107021" cy="369651"/>
          </a:xfrm>
          <a:custGeom>
            <a:avLst/>
            <a:gdLst>
              <a:gd name="connsiteX0" fmla="*/ 0 w 5077838"/>
              <a:gd name="connsiteY0" fmla="*/ 282102 h 496111"/>
              <a:gd name="connsiteX1" fmla="*/ 350196 w 5077838"/>
              <a:gd name="connsiteY1" fmla="*/ 282102 h 496111"/>
              <a:gd name="connsiteX2" fmla="*/ 408562 w 5077838"/>
              <a:gd name="connsiteY2" fmla="*/ 155643 h 496111"/>
              <a:gd name="connsiteX3" fmla="*/ 943583 w 5077838"/>
              <a:gd name="connsiteY3" fmla="*/ 155643 h 496111"/>
              <a:gd name="connsiteX4" fmla="*/ 1011677 w 5077838"/>
              <a:gd name="connsiteY4" fmla="*/ 321013 h 496111"/>
              <a:gd name="connsiteX5" fmla="*/ 1566153 w 5077838"/>
              <a:gd name="connsiteY5" fmla="*/ 321013 h 496111"/>
              <a:gd name="connsiteX6" fmla="*/ 1682885 w 5077838"/>
              <a:gd name="connsiteY6" fmla="*/ 223736 h 496111"/>
              <a:gd name="connsiteX7" fmla="*/ 2042808 w 5077838"/>
              <a:gd name="connsiteY7" fmla="*/ 223736 h 496111"/>
              <a:gd name="connsiteX8" fmla="*/ 2217906 w 5077838"/>
              <a:gd name="connsiteY8" fmla="*/ 398834 h 496111"/>
              <a:gd name="connsiteX9" fmla="*/ 2645923 w 5077838"/>
              <a:gd name="connsiteY9" fmla="*/ 398834 h 496111"/>
              <a:gd name="connsiteX10" fmla="*/ 2704289 w 5077838"/>
              <a:gd name="connsiteY10" fmla="*/ 0 h 496111"/>
              <a:gd name="connsiteX11" fmla="*/ 3424136 w 5077838"/>
              <a:gd name="connsiteY11" fmla="*/ 0 h 496111"/>
              <a:gd name="connsiteX12" fmla="*/ 3472774 w 5077838"/>
              <a:gd name="connsiteY12" fmla="*/ 301557 h 496111"/>
              <a:gd name="connsiteX13" fmla="*/ 3725694 w 5077838"/>
              <a:gd name="connsiteY13" fmla="*/ 301557 h 496111"/>
              <a:gd name="connsiteX14" fmla="*/ 3803515 w 5077838"/>
              <a:gd name="connsiteY14" fmla="*/ 165370 h 496111"/>
              <a:gd name="connsiteX15" fmla="*/ 4202349 w 5077838"/>
              <a:gd name="connsiteY15" fmla="*/ 165370 h 496111"/>
              <a:gd name="connsiteX16" fmla="*/ 4299626 w 5077838"/>
              <a:gd name="connsiteY16" fmla="*/ 496111 h 496111"/>
              <a:gd name="connsiteX17" fmla="*/ 5077838 w 5077838"/>
              <a:gd name="connsiteY17" fmla="*/ 496111 h 496111"/>
              <a:gd name="connsiteX0" fmla="*/ 0 w 5077838"/>
              <a:gd name="connsiteY0" fmla="*/ 282102 h 496111"/>
              <a:gd name="connsiteX1" fmla="*/ 350196 w 5077838"/>
              <a:gd name="connsiteY1" fmla="*/ 282102 h 496111"/>
              <a:gd name="connsiteX2" fmla="*/ 408562 w 5077838"/>
              <a:gd name="connsiteY2" fmla="*/ 155643 h 496111"/>
              <a:gd name="connsiteX3" fmla="*/ 943583 w 5077838"/>
              <a:gd name="connsiteY3" fmla="*/ 155643 h 496111"/>
              <a:gd name="connsiteX4" fmla="*/ 1011677 w 5077838"/>
              <a:gd name="connsiteY4" fmla="*/ 321013 h 496111"/>
              <a:gd name="connsiteX5" fmla="*/ 1566153 w 5077838"/>
              <a:gd name="connsiteY5" fmla="*/ 321013 h 496111"/>
              <a:gd name="connsiteX6" fmla="*/ 1682885 w 5077838"/>
              <a:gd name="connsiteY6" fmla="*/ 223736 h 496111"/>
              <a:gd name="connsiteX7" fmla="*/ 2042808 w 5077838"/>
              <a:gd name="connsiteY7" fmla="*/ 223736 h 496111"/>
              <a:gd name="connsiteX8" fmla="*/ 2217906 w 5077838"/>
              <a:gd name="connsiteY8" fmla="*/ 398834 h 496111"/>
              <a:gd name="connsiteX9" fmla="*/ 2645923 w 5077838"/>
              <a:gd name="connsiteY9" fmla="*/ 398834 h 496111"/>
              <a:gd name="connsiteX10" fmla="*/ 2704289 w 5077838"/>
              <a:gd name="connsiteY10" fmla="*/ 0 h 496111"/>
              <a:gd name="connsiteX11" fmla="*/ 3424136 w 5077838"/>
              <a:gd name="connsiteY11" fmla="*/ 0 h 496111"/>
              <a:gd name="connsiteX12" fmla="*/ 3472774 w 5077838"/>
              <a:gd name="connsiteY12" fmla="*/ 301557 h 496111"/>
              <a:gd name="connsiteX13" fmla="*/ 3725694 w 5077838"/>
              <a:gd name="connsiteY13" fmla="*/ 301557 h 496111"/>
              <a:gd name="connsiteX14" fmla="*/ 3803515 w 5077838"/>
              <a:gd name="connsiteY14" fmla="*/ 165370 h 496111"/>
              <a:gd name="connsiteX15" fmla="*/ 4202349 w 5077838"/>
              <a:gd name="connsiteY15" fmla="*/ 165370 h 496111"/>
              <a:gd name="connsiteX16" fmla="*/ 4299626 w 5077838"/>
              <a:gd name="connsiteY16" fmla="*/ 311286 h 496111"/>
              <a:gd name="connsiteX17" fmla="*/ 5077838 w 5077838"/>
              <a:gd name="connsiteY17" fmla="*/ 496111 h 496111"/>
              <a:gd name="connsiteX0" fmla="*/ 0 w 5107021"/>
              <a:gd name="connsiteY0" fmla="*/ 282102 h 398834"/>
              <a:gd name="connsiteX1" fmla="*/ 350196 w 5107021"/>
              <a:gd name="connsiteY1" fmla="*/ 282102 h 398834"/>
              <a:gd name="connsiteX2" fmla="*/ 408562 w 5107021"/>
              <a:gd name="connsiteY2" fmla="*/ 155643 h 398834"/>
              <a:gd name="connsiteX3" fmla="*/ 943583 w 5107021"/>
              <a:gd name="connsiteY3" fmla="*/ 155643 h 398834"/>
              <a:gd name="connsiteX4" fmla="*/ 1011677 w 5107021"/>
              <a:gd name="connsiteY4" fmla="*/ 321013 h 398834"/>
              <a:gd name="connsiteX5" fmla="*/ 1566153 w 5107021"/>
              <a:gd name="connsiteY5" fmla="*/ 321013 h 398834"/>
              <a:gd name="connsiteX6" fmla="*/ 1682885 w 5107021"/>
              <a:gd name="connsiteY6" fmla="*/ 223736 h 398834"/>
              <a:gd name="connsiteX7" fmla="*/ 2042808 w 5107021"/>
              <a:gd name="connsiteY7" fmla="*/ 223736 h 398834"/>
              <a:gd name="connsiteX8" fmla="*/ 2217906 w 5107021"/>
              <a:gd name="connsiteY8" fmla="*/ 398834 h 398834"/>
              <a:gd name="connsiteX9" fmla="*/ 2645923 w 5107021"/>
              <a:gd name="connsiteY9" fmla="*/ 398834 h 398834"/>
              <a:gd name="connsiteX10" fmla="*/ 2704289 w 5107021"/>
              <a:gd name="connsiteY10" fmla="*/ 0 h 398834"/>
              <a:gd name="connsiteX11" fmla="*/ 3424136 w 5107021"/>
              <a:gd name="connsiteY11" fmla="*/ 0 h 398834"/>
              <a:gd name="connsiteX12" fmla="*/ 3472774 w 5107021"/>
              <a:gd name="connsiteY12" fmla="*/ 301557 h 398834"/>
              <a:gd name="connsiteX13" fmla="*/ 3725694 w 5107021"/>
              <a:gd name="connsiteY13" fmla="*/ 301557 h 398834"/>
              <a:gd name="connsiteX14" fmla="*/ 3803515 w 5107021"/>
              <a:gd name="connsiteY14" fmla="*/ 165370 h 398834"/>
              <a:gd name="connsiteX15" fmla="*/ 4202349 w 5107021"/>
              <a:gd name="connsiteY15" fmla="*/ 165370 h 398834"/>
              <a:gd name="connsiteX16" fmla="*/ 4299626 w 5107021"/>
              <a:gd name="connsiteY16" fmla="*/ 311286 h 398834"/>
              <a:gd name="connsiteX17" fmla="*/ 5107021 w 5107021"/>
              <a:gd name="connsiteY17" fmla="*/ 311285 h 398834"/>
              <a:gd name="connsiteX0" fmla="*/ 0 w 5107021"/>
              <a:gd name="connsiteY0" fmla="*/ 282102 h 476655"/>
              <a:gd name="connsiteX1" fmla="*/ 350196 w 5107021"/>
              <a:gd name="connsiteY1" fmla="*/ 282102 h 476655"/>
              <a:gd name="connsiteX2" fmla="*/ 408562 w 5107021"/>
              <a:gd name="connsiteY2" fmla="*/ 155643 h 476655"/>
              <a:gd name="connsiteX3" fmla="*/ 943583 w 5107021"/>
              <a:gd name="connsiteY3" fmla="*/ 155643 h 476655"/>
              <a:gd name="connsiteX4" fmla="*/ 1011677 w 5107021"/>
              <a:gd name="connsiteY4" fmla="*/ 321013 h 476655"/>
              <a:gd name="connsiteX5" fmla="*/ 1566153 w 5107021"/>
              <a:gd name="connsiteY5" fmla="*/ 321013 h 476655"/>
              <a:gd name="connsiteX6" fmla="*/ 1682885 w 5107021"/>
              <a:gd name="connsiteY6" fmla="*/ 223736 h 476655"/>
              <a:gd name="connsiteX7" fmla="*/ 2042808 w 5107021"/>
              <a:gd name="connsiteY7" fmla="*/ 223736 h 476655"/>
              <a:gd name="connsiteX8" fmla="*/ 2217906 w 5107021"/>
              <a:gd name="connsiteY8" fmla="*/ 398834 h 476655"/>
              <a:gd name="connsiteX9" fmla="*/ 2645923 w 5107021"/>
              <a:gd name="connsiteY9" fmla="*/ 398834 h 476655"/>
              <a:gd name="connsiteX10" fmla="*/ 2704289 w 5107021"/>
              <a:gd name="connsiteY10" fmla="*/ 0 h 476655"/>
              <a:gd name="connsiteX11" fmla="*/ 3424136 w 5107021"/>
              <a:gd name="connsiteY11" fmla="*/ 0 h 476655"/>
              <a:gd name="connsiteX12" fmla="*/ 3472774 w 5107021"/>
              <a:gd name="connsiteY12" fmla="*/ 301557 h 476655"/>
              <a:gd name="connsiteX13" fmla="*/ 3725694 w 5107021"/>
              <a:gd name="connsiteY13" fmla="*/ 476655 h 476655"/>
              <a:gd name="connsiteX14" fmla="*/ 3803515 w 5107021"/>
              <a:gd name="connsiteY14" fmla="*/ 165370 h 476655"/>
              <a:gd name="connsiteX15" fmla="*/ 4202349 w 5107021"/>
              <a:gd name="connsiteY15" fmla="*/ 165370 h 476655"/>
              <a:gd name="connsiteX16" fmla="*/ 4299626 w 5107021"/>
              <a:gd name="connsiteY16" fmla="*/ 311286 h 476655"/>
              <a:gd name="connsiteX17" fmla="*/ 5107021 w 5107021"/>
              <a:gd name="connsiteY17" fmla="*/ 311285 h 476655"/>
              <a:gd name="connsiteX0" fmla="*/ 0 w 5107021"/>
              <a:gd name="connsiteY0" fmla="*/ 282102 h 476655"/>
              <a:gd name="connsiteX1" fmla="*/ 350196 w 5107021"/>
              <a:gd name="connsiteY1" fmla="*/ 282102 h 476655"/>
              <a:gd name="connsiteX2" fmla="*/ 408562 w 5107021"/>
              <a:gd name="connsiteY2" fmla="*/ 155643 h 476655"/>
              <a:gd name="connsiteX3" fmla="*/ 943583 w 5107021"/>
              <a:gd name="connsiteY3" fmla="*/ 155643 h 476655"/>
              <a:gd name="connsiteX4" fmla="*/ 1011677 w 5107021"/>
              <a:gd name="connsiteY4" fmla="*/ 321013 h 476655"/>
              <a:gd name="connsiteX5" fmla="*/ 1566153 w 5107021"/>
              <a:gd name="connsiteY5" fmla="*/ 321013 h 476655"/>
              <a:gd name="connsiteX6" fmla="*/ 1682885 w 5107021"/>
              <a:gd name="connsiteY6" fmla="*/ 223736 h 476655"/>
              <a:gd name="connsiteX7" fmla="*/ 2042808 w 5107021"/>
              <a:gd name="connsiteY7" fmla="*/ 223736 h 476655"/>
              <a:gd name="connsiteX8" fmla="*/ 2217906 w 5107021"/>
              <a:gd name="connsiteY8" fmla="*/ 398834 h 476655"/>
              <a:gd name="connsiteX9" fmla="*/ 2645923 w 5107021"/>
              <a:gd name="connsiteY9" fmla="*/ 398834 h 476655"/>
              <a:gd name="connsiteX10" fmla="*/ 2704289 w 5107021"/>
              <a:gd name="connsiteY10" fmla="*/ 0 h 476655"/>
              <a:gd name="connsiteX11" fmla="*/ 3424136 w 5107021"/>
              <a:gd name="connsiteY11" fmla="*/ 0 h 476655"/>
              <a:gd name="connsiteX12" fmla="*/ 3472774 w 5107021"/>
              <a:gd name="connsiteY12" fmla="*/ 466927 h 476655"/>
              <a:gd name="connsiteX13" fmla="*/ 3725694 w 5107021"/>
              <a:gd name="connsiteY13" fmla="*/ 476655 h 476655"/>
              <a:gd name="connsiteX14" fmla="*/ 3803515 w 5107021"/>
              <a:gd name="connsiteY14" fmla="*/ 165370 h 476655"/>
              <a:gd name="connsiteX15" fmla="*/ 4202349 w 5107021"/>
              <a:gd name="connsiteY15" fmla="*/ 165370 h 476655"/>
              <a:gd name="connsiteX16" fmla="*/ 4299626 w 5107021"/>
              <a:gd name="connsiteY16" fmla="*/ 311286 h 476655"/>
              <a:gd name="connsiteX17" fmla="*/ 5107021 w 5107021"/>
              <a:gd name="connsiteY17" fmla="*/ 311285 h 4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07021" h="476655">
                <a:moveTo>
                  <a:pt x="0" y="282102"/>
                </a:moveTo>
                <a:lnTo>
                  <a:pt x="350196" y="282102"/>
                </a:lnTo>
                <a:lnTo>
                  <a:pt x="408562" y="155643"/>
                </a:lnTo>
                <a:lnTo>
                  <a:pt x="943583" y="155643"/>
                </a:lnTo>
                <a:lnTo>
                  <a:pt x="1011677" y="321013"/>
                </a:lnTo>
                <a:lnTo>
                  <a:pt x="1566153" y="321013"/>
                </a:lnTo>
                <a:lnTo>
                  <a:pt x="1682885" y="223736"/>
                </a:lnTo>
                <a:lnTo>
                  <a:pt x="2042808" y="223736"/>
                </a:lnTo>
                <a:lnTo>
                  <a:pt x="2217906" y="398834"/>
                </a:lnTo>
                <a:lnTo>
                  <a:pt x="2645923" y="398834"/>
                </a:lnTo>
                <a:lnTo>
                  <a:pt x="2704289" y="0"/>
                </a:lnTo>
                <a:lnTo>
                  <a:pt x="3424136" y="0"/>
                </a:lnTo>
                <a:lnTo>
                  <a:pt x="3472774" y="466927"/>
                </a:lnTo>
                <a:lnTo>
                  <a:pt x="3725694" y="476655"/>
                </a:lnTo>
                <a:lnTo>
                  <a:pt x="3803515" y="165370"/>
                </a:lnTo>
                <a:lnTo>
                  <a:pt x="4202349" y="165370"/>
                </a:lnTo>
                <a:lnTo>
                  <a:pt x="4299626" y="311286"/>
                </a:lnTo>
                <a:lnTo>
                  <a:pt x="5107021" y="311285"/>
                </a:lnTo>
              </a:path>
            </a:pathLst>
          </a:cu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3" name="Freeform 182"/>
          <p:cNvSpPr/>
          <p:nvPr/>
        </p:nvSpPr>
        <p:spPr bwMode="auto">
          <a:xfrm>
            <a:off x="2230734" y="1967766"/>
            <a:ext cx="5205046" cy="492369"/>
          </a:xfrm>
          <a:custGeom>
            <a:avLst/>
            <a:gdLst>
              <a:gd name="connsiteX0" fmla="*/ 5335675 w 5335675"/>
              <a:gd name="connsiteY0" fmla="*/ 512466 h 512466"/>
              <a:gd name="connsiteX1" fmla="*/ 5335675 w 5335675"/>
              <a:gd name="connsiteY1" fmla="*/ 512466 h 512466"/>
              <a:gd name="connsiteX2" fmla="*/ 5205046 w 5335675"/>
              <a:gd name="connsiteY2" fmla="*/ 472272 h 512466"/>
              <a:gd name="connsiteX3" fmla="*/ 4109776 w 5335675"/>
              <a:gd name="connsiteY3" fmla="*/ 251209 h 512466"/>
              <a:gd name="connsiteX4" fmla="*/ 3557117 w 5335675"/>
              <a:gd name="connsiteY4" fmla="*/ 371789 h 512466"/>
              <a:gd name="connsiteX5" fmla="*/ 3265714 w 5335675"/>
              <a:gd name="connsiteY5" fmla="*/ 0 h 512466"/>
              <a:gd name="connsiteX6" fmla="*/ 2532185 w 5335675"/>
              <a:gd name="connsiteY6" fmla="*/ 301450 h 512466"/>
              <a:gd name="connsiteX7" fmla="*/ 2049864 w 5335675"/>
              <a:gd name="connsiteY7" fmla="*/ 20096 h 512466"/>
              <a:gd name="connsiteX8" fmla="*/ 1517301 w 5335675"/>
              <a:gd name="connsiteY8" fmla="*/ 261257 h 512466"/>
              <a:gd name="connsiteX9" fmla="*/ 964642 w 5335675"/>
              <a:gd name="connsiteY9" fmla="*/ 160773 h 512466"/>
              <a:gd name="connsiteX10" fmla="*/ 411982 w 5335675"/>
              <a:gd name="connsiteY10" fmla="*/ 452176 h 512466"/>
              <a:gd name="connsiteX11" fmla="*/ 0 w 5335675"/>
              <a:gd name="connsiteY11" fmla="*/ 492369 h 512466"/>
              <a:gd name="connsiteX0" fmla="*/ 5335675 w 5335675"/>
              <a:gd name="connsiteY0" fmla="*/ 512466 h 512466"/>
              <a:gd name="connsiteX1" fmla="*/ 5164853 w 5335675"/>
              <a:gd name="connsiteY1" fmla="*/ 452176 h 512466"/>
              <a:gd name="connsiteX2" fmla="*/ 5205046 w 5335675"/>
              <a:gd name="connsiteY2" fmla="*/ 472272 h 512466"/>
              <a:gd name="connsiteX3" fmla="*/ 4109776 w 5335675"/>
              <a:gd name="connsiteY3" fmla="*/ 251209 h 512466"/>
              <a:gd name="connsiteX4" fmla="*/ 3557117 w 5335675"/>
              <a:gd name="connsiteY4" fmla="*/ 371789 h 512466"/>
              <a:gd name="connsiteX5" fmla="*/ 3265714 w 5335675"/>
              <a:gd name="connsiteY5" fmla="*/ 0 h 512466"/>
              <a:gd name="connsiteX6" fmla="*/ 2532185 w 5335675"/>
              <a:gd name="connsiteY6" fmla="*/ 301450 h 512466"/>
              <a:gd name="connsiteX7" fmla="*/ 2049864 w 5335675"/>
              <a:gd name="connsiteY7" fmla="*/ 20096 h 512466"/>
              <a:gd name="connsiteX8" fmla="*/ 1517301 w 5335675"/>
              <a:gd name="connsiteY8" fmla="*/ 261257 h 512466"/>
              <a:gd name="connsiteX9" fmla="*/ 964642 w 5335675"/>
              <a:gd name="connsiteY9" fmla="*/ 160773 h 512466"/>
              <a:gd name="connsiteX10" fmla="*/ 411982 w 5335675"/>
              <a:gd name="connsiteY10" fmla="*/ 452176 h 512466"/>
              <a:gd name="connsiteX11" fmla="*/ 0 w 5335675"/>
              <a:gd name="connsiteY11" fmla="*/ 492369 h 512466"/>
              <a:gd name="connsiteX0" fmla="*/ 5164853 w 5205046"/>
              <a:gd name="connsiteY0" fmla="*/ 452176 h 492369"/>
              <a:gd name="connsiteX1" fmla="*/ 5205046 w 5205046"/>
              <a:gd name="connsiteY1" fmla="*/ 472272 h 492369"/>
              <a:gd name="connsiteX2" fmla="*/ 4109776 w 5205046"/>
              <a:gd name="connsiteY2" fmla="*/ 251209 h 492369"/>
              <a:gd name="connsiteX3" fmla="*/ 3557117 w 5205046"/>
              <a:gd name="connsiteY3" fmla="*/ 371789 h 492369"/>
              <a:gd name="connsiteX4" fmla="*/ 3265714 w 5205046"/>
              <a:gd name="connsiteY4" fmla="*/ 0 h 492369"/>
              <a:gd name="connsiteX5" fmla="*/ 2532185 w 5205046"/>
              <a:gd name="connsiteY5" fmla="*/ 301450 h 492369"/>
              <a:gd name="connsiteX6" fmla="*/ 2049864 w 5205046"/>
              <a:gd name="connsiteY6" fmla="*/ 20096 h 492369"/>
              <a:gd name="connsiteX7" fmla="*/ 1517301 w 5205046"/>
              <a:gd name="connsiteY7" fmla="*/ 261257 h 492369"/>
              <a:gd name="connsiteX8" fmla="*/ 964642 w 5205046"/>
              <a:gd name="connsiteY8" fmla="*/ 160773 h 492369"/>
              <a:gd name="connsiteX9" fmla="*/ 411982 w 5205046"/>
              <a:gd name="connsiteY9" fmla="*/ 452176 h 492369"/>
              <a:gd name="connsiteX10" fmla="*/ 0 w 5205046"/>
              <a:gd name="connsiteY10" fmla="*/ 492369 h 4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05046" h="492369">
                <a:moveTo>
                  <a:pt x="5164853" y="452176"/>
                </a:moveTo>
                <a:lnTo>
                  <a:pt x="5205046" y="472272"/>
                </a:lnTo>
                <a:lnTo>
                  <a:pt x="4109776" y="251209"/>
                </a:lnTo>
                <a:lnTo>
                  <a:pt x="3557117" y="371789"/>
                </a:lnTo>
                <a:lnTo>
                  <a:pt x="3265714" y="0"/>
                </a:lnTo>
                <a:lnTo>
                  <a:pt x="2532185" y="301450"/>
                </a:lnTo>
                <a:lnTo>
                  <a:pt x="2049864" y="20096"/>
                </a:lnTo>
                <a:lnTo>
                  <a:pt x="1517301" y="261257"/>
                </a:lnTo>
                <a:lnTo>
                  <a:pt x="964642" y="160773"/>
                </a:lnTo>
                <a:lnTo>
                  <a:pt x="411982" y="452176"/>
                </a:lnTo>
                <a:lnTo>
                  <a:pt x="0" y="492369"/>
                </a:lnTo>
              </a:path>
            </a:pathLst>
          </a:custGeom>
          <a:noFill/>
          <a:ln w="38100" cap="flat" cmpd="sng" algn="ctr">
            <a:solidFill>
              <a:srgbClr val="FF0000"/>
            </a:solidFill>
            <a:prstDash val="solid"/>
            <a:round/>
            <a:headEnd type="stealth" w="med" len="med"/>
            <a:tailEnd type="stealth" w="med" len="med"/>
          </a:ln>
          <a:effectLst/>
        </p:spPr>
        <p:txBody>
          <a:bodyPr rtlCol="0" anchor="ctr"/>
          <a:lstStyle/>
          <a:p>
            <a:pPr algn="ctr"/>
            <a:endParaRPr lang="en-US"/>
          </a:p>
        </p:txBody>
      </p:sp>
      <p:grpSp>
        <p:nvGrpSpPr>
          <p:cNvPr id="191" name="Group 190"/>
          <p:cNvGrpSpPr/>
          <p:nvPr/>
        </p:nvGrpSpPr>
        <p:grpSpPr>
          <a:xfrm rot="20911089">
            <a:off x="1798178" y="4361543"/>
            <a:ext cx="635467" cy="215520"/>
            <a:chOff x="6243719" y="4322632"/>
            <a:chExt cx="635467" cy="215520"/>
          </a:xfrm>
        </p:grpSpPr>
        <p:sp>
          <p:nvSpPr>
            <p:cNvPr id="184" name="Rectangle 183"/>
            <p:cNvSpPr/>
            <p:nvPr/>
          </p:nvSpPr>
          <p:spPr bwMode="auto">
            <a:xfrm rot="652244">
              <a:off x="6768654" y="4427620"/>
              <a:ext cx="110532" cy="110532"/>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5" name="Rectangle 184"/>
            <p:cNvSpPr/>
            <p:nvPr/>
          </p:nvSpPr>
          <p:spPr bwMode="auto">
            <a:xfrm rot="652244">
              <a:off x="6599320" y="4393752"/>
              <a:ext cx="110532" cy="110532"/>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6" name="Rectangle 185"/>
            <p:cNvSpPr/>
            <p:nvPr/>
          </p:nvSpPr>
          <p:spPr bwMode="auto">
            <a:xfrm rot="652244">
              <a:off x="6413053" y="4356499"/>
              <a:ext cx="110532" cy="110532"/>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7" name="Rectangle 186"/>
            <p:cNvSpPr/>
            <p:nvPr/>
          </p:nvSpPr>
          <p:spPr bwMode="auto">
            <a:xfrm rot="652244">
              <a:off x="6243719" y="4322632"/>
              <a:ext cx="110532" cy="110532"/>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cxnSp>
        <p:nvCxnSpPr>
          <p:cNvPr id="193" name="Straight Arrow Connector 192"/>
          <p:cNvCxnSpPr/>
          <p:nvPr/>
        </p:nvCxnSpPr>
        <p:spPr bwMode="auto">
          <a:xfrm>
            <a:off x="2558374" y="4455268"/>
            <a:ext cx="311286" cy="158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95" name="Freeform 194"/>
          <p:cNvSpPr/>
          <p:nvPr/>
        </p:nvSpPr>
        <p:spPr bwMode="auto">
          <a:xfrm flipV="1">
            <a:off x="2311940" y="4510394"/>
            <a:ext cx="5107021" cy="369651"/>
          </a:xfrm>
          <a:custGeom>
            <a:avLst/>
            <a:gdLst>
              <a:gd name="connsiteX0" fmla="*/ 0 w 5077838"/>
              <a:gd name="connsiteY0" fmla="*/ 282102 h 496111"/>
              <a:gd name="connsiteX1" fmla="*/ 350196 w 5077838"/>
              <a:gd name="connsiteY1" fmla="*/ 282102 h 496111"/>
              <a:gd name="connsiteX2" fmla="*/ 408562 w 5077838"/>
              <a:gd name="connsiteY2" fmla="*/ 155643 h 496111"/>
              <a:gd name="connsiteX3" fmla="*/ 943583 w 5077838"/>
              <a:gd name="connsiteY3" fmla="*/ 155643 h 496111"/>
              <a:gd name="connsiteX4" fmla="*/ 1011677 w 5077838"/>
              <a:gd name="connsiteY4" fmla="*/ 321013 h 496111"/>
              <a:gd name="connsiteX5" fmla="*/ 1566153 w 5077838"/>
              <a:gd name="connsiteY5" fmla="*/ 321013 h 496111"/>
              <a:gd name="connsiteX6" fmla="*/ 1682885 w 5077838"/>
              <a:gd name="connsiteY6" fmla="*/ 223736 h 496111"/>
              <a:gd name="connsiteX7" fmla="*/ 2042808 w 5077838"/>
              <a:gd name="connsiteY7" fmla="*/ 223736 h 496111"/>
              <a:gd name="connsiteX8" fmla="*/ 2217906 w 5077838"/>
              <a:gd name="connsiteY8" fmla="*/ 398834 h 496111"/>
              <a:gd name="connsiteX9" fmla="*/ 2645923 w 5077838"/>
              <a:gd name="connsiteY9" fmla="*/ 398834 h 496111"/>
              <a:gd name="connsiteX10" fmla="*/ 2704289 w 5077838"/>
              <a:gd name="connsiteY10" fmla="*/ 0 h 496111"/>
              <a:gd name="connsiteX11" fmla="*/ 3424136 w 5077838"/>
              <a:gd name="connsiteY11" fmla="*/ 0 h 496111"/>
              <a:gd name="connsiteX12" fmla="*/ 3472774 w 5077838"/>
              <a:gd name="connsiteY12" fmla="*/ 301557 h 496111"/>
              <a:gd name="connsiteX13" fmla="*/ 3725694 w 5077838"/>
              <a:gd name="connsiteY13" fmla="*/ 301557 h 496111"/>
              <a:gd name="connsiteX14" fmla="*/ 3803515 w 5077838"/>
              <a:gd name="connsiteY14" fmla="*/ 165370 h 496111"/>
              <a:gd name="connsiteX15" fmla="*/ 4202349 w 5077838"/>
              <a:gd name="connsiteY15" fmla="*/ 165370 h 496111"/>
              <a:gd name="connsiteX16" fmla="*/ 4299626 w 5077838"/>
              <a:gd name="connsiteY16" fmla="*/ 496111 h 496111"/>
              <a:gd name="connsiteX17" fmla="*/ 5077838 w 5077838"/>
              <a:gd name="connsiteY17" fmla="*/ 496111 h 496111"/>
              <a:gd name="connsiteX0" fmla="*/ 0 w 5077838"/>
              <a:gd name="connsiteY0" fmla="*/ 282102 h 496111"/>
              <a:gd name="connsiteX1" fmla="*/ 350196 w 5077838"/>
              <a:gd name="connsiteY1" fmla="*/ 282102 h 496111"/>
              <a:gd name="connsiteX2" fmla="*/ 408562 w 5077838"/>
              <a:gd name="connsiteY2" fmla="*/ 155643 h 496111"/>
              <a:gd name="connsiteX3" fmla="*/ 943583 w 5077838"/>
              <a:gd name="connsiteY3" fmla="*/ 155643 h 496111"/>
              <a:gd name="connsiteX4" fmla="*/ 1011677 w 5077838"/>
              <a:gd name="connsiteY4" fmla="*/ 321013 h 496111"/>
              <a:gd name="connsiteX5" fmla="*/ 1566153 w 5077838"/>
              <a:gd name="connsiteY5" fmla="*/ 321013 h 496111"/>
              <a:gd name="connsiteX6" fmla="*/ 1682885 w 5077838"/>
              <a:gd name="connsiteY6" fmla="*/ 223736 h 496111"/>
              <a:gd name="connsiteX7" fmla="*/ 2042808 w 5077838"/>
              <a:gd name="connsiteY7" fmla="*/ 223736 h 496111"/>
              <a:gd name="connsiteX8" fmla="*/ 2217906 w 5077838"/>
              <a:gd name="connsiteY8" fmla="*/ 398834 h 496111"/>
              <a:gd name="connsiteX9" fmla="*/ 2645923 w 5077838"/>
              <a:gd name="connsiteY9" fmla="*/ 398834 h 496111"/>
              <a:gd name="connsiteX10" fmla="*/ 2704289 w 5077838"/>
              <a:gd name="connsiteY10" fmla="*/ 0 h 496111"/>
              <a:gd name="connsiteX11" fmla="*/ 3424136 w 5077838"/>
              <a:gd name="connsiteY11" fmla="*/ 0 h 496111"/>
              <a:gd name="connsiteX12" fmla="*/ 3472774 w 5077838"/>
              <a:gd name="connsiteY12" fmla="*/ 301557 h 496111"/>
              <a:gd name="connsiteX13" fmla="*/ 3725694 w 5077838"/>
              <a:gd name="connsiteY13" fmla="*/ 301557 h 496111"/>
              <a:gd name="connsiteX14" fmla="*/ 3803515 w 5077838"/>
              <a:gd name="connsiteY14" fmla="*/ 165370 h 496111"/>
              <a:gd name="connsiteX15" fmla="*/ 4202349 w 5077838"/>
              <a:gd name="connsiteY15" fmla="*/ 165370 h 496111"/>
              <a:gd name="connsiteX16" fmla="*/ 4299626 w 5077838"/>
              <a:gd name="connsiteY16" fmla="*/ 311286 h 496111"/>
              <a:gd name="connsiteX17" fmla="*/ 5077838 w 5077838"/>
              <a:gd name="connsiteY17" fmla="*/ 496111 h 496111"/>
              <a:gd name="connsiteX0" fmla="*/ 0 w 5107021"/>
              <a:gd name="connsiteY0" fmla="*/ 282102 h 398834"/>
              <a:gd name="connsiteX1" fmla="*/ 350196 w 5107021"/>
              <a:gd name="connsiteY1" fmla="*/ 282102 h 398834"/>
              <a:gd name="connsiteX2" fmla="*/ 408562 w 5107021"/>
              <a:gd name="connsiteY2" fmla="*/ 155643 h 398834"/>
              <a:gd name="connsiteX3" fmla="*/ 943583 w 5107021"/>
              <a:gd name="connsiteY3" fmla="*/ 155643 h 398834"/>
              <a:gd name="connsiteX4" fmla="*/ 1011677 w 5107021"/>
              <a:gd name="connsiteY4" fmla="*/ 321013 h 398834"/>
              <a:gd name="connsiteX5" fmla="*/ 1566153 w 5107021"/>
              <a:gd name="connsiteY5" fmla="*/ 321013 h 398834"/>
              <a:gd name="connsiteX6" fmla="*/ 1682885 w 5107021"/>
              <a:gd name="connsiteY6" fmla="*/ 223736 h 398834"/>
              <a:gd name="connsiteX7" fmla="*/ 2042808 w 5107021"/>
              <a:gd name="connsiteY7" fmla="*/ 223736 h 398834"/>
              <a:gd name="connsiteX8" fmla="*/ 2217906 w 5107021"/>
              <a:gd name="connsiteY8" fmla="*/ 398834 h 398834"/>
              <a:gd name="connsiteX9" fmla="*/ 2645923 w 5107021"/>
              <a:gd name="connsiteY9" fmla="*/ 398834 h 398834"/>
              <a:gd name="connsiteX10" fmla="*/ 2704289 w 5107021"/>
              <a:gd name="connsiteY10" fmla="*/ 0 h 398834"/>
              <a:gd name="connsiteX11" fmla="*/ 3424136 w 5107021"/>
              <a:gd name="connsiteY11" fmla="*/ 0 h 398834"/>
              <a:gd name="connsiteX12" fmla="*/ 3472774 w 5107021"/>
              <a:gd name="connsiteY12" fmla="*/ 301557 h 398834"/>
              <a:gd name="connsiteX13" fmla="*/ 3725694 w 5107021"/>
              <a:gd name="connsiteY13" fmla="*/ 301557 h 398834"/>
              <a:gd name="connsiteX14" fmla="*/ 3803515 w 5107021"/>
              <a:gd name="connsiteY14" fmla="*/ 165370 h 398834"/>
              <a:gd name="connsiteX15" fmla="*/ 4202349 w 5107021"/>
              <a:gd name="connsiteY15" fmla="*/ 165370 h 398834"/>
              <a:gd name="connsiteX16" fmla="*/ 4299626 w 5107021"/>
              <a:gd name="connsiteY16" fmla="*/ 311286 h 398834"/>
              <a:gd name="connsiteX17" fmla="*/ 5107021 w 5107021"/>
              <a:gd name="connsiteY17" fmla="*/ 311285 h 398834"/>
              <a:gd name="connsiteX0" fmla="*/ 0 w 5107021"/>
              <a:gd name="connsiteY0" fmla="*/ 282102 h 476655"/>
              <a:gd name="connsiteX1" fmla="*/ 350196 w 5107021"/>
              <a:gd name="connsiteY1" fmla="*/ 282102 h 476655"/>
              <a:gd name="connsiteX2" fmla="*/ 408562 w 5107021"/>
              <a:gd name="connsiteY2" fmla="*/ 155643 h 476655"/>
              <a:gd name="connsiteX3" fmla="*/ 943583 w 5107021"/>
              <a:gd name="connsiteY3" fmla="*/ 155643 h 476655"/>
              <a:gd name="connsiteX4" fmla="*/ 1011677 w 5107021"/>
              <a:gd name="connsiteY4" fmla="*/ 321013 h 476655"/>
              <a:gd name="connsiteX5" fmla="*/ 1566153 w 5107021"/>
              <a:gd name="connsiteY5" fmla="*/ 321013 h 476655"/>
              <a:gd name="connsiteX6" fmla="*/ 1682885 w 5107021"/>
              <a:gd name="connsiteY6" fmla="*/ 223736 h 476655"/>
              <a:gd name="connsiteX7" fmla="*/ 2042808 w 5107021"/>
              <a:gd name="connsiteY7" fmla="*/ 223736 h 476655"/>
              <a:gd name="connsiteX8" fmla="*/ 2217906 w 5107021"/>
              <a:gd name="connsiteY8" fmla="*/ 398834 h 476655"/>
              <a:gd name="connsiteX9" fmla="*/ 2645923 w 5107021"/>
              <a:gd name="connsiteY9" fmla="*/ 398834 h 476655"/>
              <a:gd name="connsiteX10" fmla="*/ 2704289 w 5107021"/>
              <a:gd name="connsiteY10" fmla="*/ 0 h 476655"/>
              <a:gd name="connsiteX11" fmla="*/ 3424136 w 5107021"/>
              <a:gd name="connsiteY11" fmla="*/ 0 h 476655"/>
              <a:gd name="connsiteX12" fmla="*/ 3472774 w 5107021"/>
              <a:gd name="connsiteY12" fmla="*/ 301557 h 476655"/>
              <a:gd name="connsiteX13" fmla="*/ 3725694 w 5107021"/>
              <a:gd name="connsiteY13" fmla="*/ 476655 h 476655"/>
              <a:gd name="connsiteX14" fmla="*/ 3803515 w 5107021"/>
              <a:gd name="connsiteY14" fmla="*/ 165370 h 476655"/>
              <a:gd name="connsiteX15" fmla="*/ 4202349 w 5107021"/>
              <a:gd name="connsiteY15" fmla="*/ 165370 h 476655"/>
              <a:gd name="connsiteX16" fmla="*/ 4299626 w 5107021"/>
              <a:gd name="connsiteY16" fmla="*/ 311286 h 476655"/>
              <a:gd name="connsiteX17" fmla="*/ 5107021 w 5107021"/>
              <a:gd name="connsiteY17" fmla="*/ 311285 h 476655"/>
              <a:gd name="connsiteX0" fmla="*/ 0 w 5107021"/>
              <a:gd name="connsiteY0" fmla="*/ 282102 h 476655"/>
              <a:gd name="connsiteX1" fmla="*/ 350196 w 5107021"/>
              <a:gd name="connsiteY1" fmla="*/ 282102 h 476655"/>
              <a:gd name="connsiteX2" fmla="*/ 408562 w 5107021"/>
              <a:gd name="connsiteY2" fmla="*/ 155643 h 476655"/>
              <a:gd name="connsiteX3" fmla="*/ 943583 w 5107021"/>
              <a:gd name="connsiteY3" fmla="*/ 155643 h 476655"/>
              <a:gd name="connsiteX4" fmla="*/ 1011677 w 5107021"/>
              <a:gd name="connsiteY4" fmla="*/ 321013 h 476655"/>
              <a:gd name="connsiteX5" fmla="*/ 1566153 w 5107021"/>
              <a:gd name="connsiteY5" fmla="*/ 321013 h 476655"/>
              <a:gd name="connsiteX6" fmla="*/ 1682885 w 5107021"/>
              <a:gd name="connsiteY6" fmla="*/ 223736 h 476655"/>
              <a:gd name="connsiteX7" fmla="*/ 2042808 w 5107021"/>
              <a:gd name="connsiteY7" fmla="*/ 223736 h 476655"/>
              <a:gd name="connsiteX8" fmla="*/ 2217906 w 5107021"/>
              <a:gd name="connsiteY8" fmla="*/ 398834 h 476655"/>
              <a:gd name="connsiteX9" fmla="*/ 2645923 w 5107021"/>
              <a:gd name="connsiteY9" fmla="*/ 398834 h 476655"/>
              <a:gd name="connsiteX10" fmla="*/ 2704289 w 5107021"/>
              <a:gd name="connsiteY10" fmla="*/ 0 h 476655"/>
              <a:gd name="connsiteX11" fmla="*/ 3424136 w 5107021"/>
              <a:gd name="connsiteY11" fmla="*/ 0 h 476655"/>
              <a:gd name="connsiteX12" fmla="*/ 3472774 w 5107021"/>
              <a:gd name="connsiteY12" fmla="*/ 466927 h 476655"/>
              <a:gd name="connsiteX13" fmla="*/ 3725694 w 5107021"/>
              <a:gd name="connsiteY13" fmla="*/ 476655 h 476655"/>
              <a:gd name="connsiteX14" fmla="*/ 3803515 w 5107021"/>
              <a:gd name="connsiteY14" fmla="*/ 165370 h 476655"/>
              <a:gd name="connsiteX15" fmla="*/ 4202349 w 5107021"/>
              <a:gd name="connsiteY15" fmla="*/ 165370 h 476655"/>
              <a:gd name="connsiteX16" fmla="*/ 4299626 w 5107021"/>
              <a:gd name="connsiteY16" fmla="*/ 311286 h 476655"/>
              <a:gd name="connsiteX17" fmla="*/ 5107021 w 5107021"/>
              <a:gd name="connsiteY17" fmla="*/ 311285 h 4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07021" h="476655">
                <a:moveTo>
                  <a:pt x="0" y="282102"/>
                </a:moveTo>
                <a:lnTo>
                  <a:pt x="350196" y="282102"/>
                </a:lnTo>
                <a:lnTo>
                  <a:pt x="408562" y="155643"/>
                </a:lnTo>
                <a:lnTo>
                  <a:pt x="943583" y="155643"/>
                </a:lnTo>
                <a:lnTo>
                  <a:pt x="1011677" y="321013"/>
                </a:lnTo>
                <a:lnTo>
                  <a:pt x="1566153" y="321013"/>
                </a:lnTo>
                <a:lnTo>
                  <a:pt x="1682885" y="223736"/>
                </a:lnTo>
                <a:lnTo>
                  <a:pt x="2042808" y="223736"/>
                </a:lnTo>
                <a:lnTo>
                  <a:pt x="2217906" y="398834"/>
                </a:lnTo>
                <a:lnTo>
                  <a:pt x="2645923" y="398834"/>
                </a:lnTo>
                <a:lnTo>
                  <a:pt x="2704289" y="0"/>
                </a:lnTo>
                <a:lnTo>
                  <a:pt x="3424136" y="0"/>
                </a:lnTo>
                <a:lnTo>
                  <a:pt x="3472774" y="466927"/>
                </a:lnTo>
                <a:lnTo>
                  <a:pt x="3725694" y="476655"/>
                </a:lnTo>
                <a:lnTo>
                  <a:pt x="3803515" y="165370"/>
                </a:lnTo>
                <a:lnTo>
                  <a:pt x="4202349" y="165370"/>
                </a:lnTo>
                <a:lnTo>
                  <a:pt x="4299626" y="311286"/>
                </a:lnTo>
                <a:lnTo>
                  <a:pt x="5107021" y="311285"/>
                </a:lnTo>
              </a:path>
            </a:pathLst>
          </a:cu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96" name="TextBox 195"/>
          <p:cNvSpPr txBox="1"/>
          <p:nvPr/>
        </p:nvSpPr>
        <p:spPr>
          <a:xfrm>
            <a:off x="5929952" y="3706237"/>
            <a:ext cx="1009700" cy="307777"/>
          </a:xfrm>
          <a:prstGeom prst="rect">
            <a:avLst/>
          </a:prstGeom>
          <a:noFill/>
        </p:spPr>
        <p:txBody>
          <a:bodyPr wrap="none" rtlCol="0">
            <a:spAutoFit/>
          </a:bodyPr>
          <a:lstStyle/>
          <a:p>
            <a:r>
              <a:rPr lang="en-US" sz="1400" smtClean="0">
                <a:solidFill>
                  <a:srgbClr val="FF0000"/>
                </a:solidFill>
              </a:rPr>
              <a:t>Bottleneck</a:t>
            </a:r>
            <a:endParaRPr lang="en-US" sz="1400">
              <a:solidFill>
                <a:srgbClr val="FF0000"/>
              </a:solidFill>
            </a:endParaRPr>
          </a:p>
        </p:txBody>
      </p:sp>
      <p:cxnSp>
        <p:nvCxnSpPr>
          <p:cNvPr id="198" name="Straight Arrow Connector 197"/>
          <p:cNvCxnSpPr/>
          <p:nvPr/>
        </p:nvCxnSpPr>
        <p:spPr bwMode="auto">
          <a:xfrm rot="5400000">
            <a:off x="5817142" y="4095347"/>
            <a:ext cx="389104" cy="19455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0585933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wipe(left)">
                                      <p:cBhvr>
                                        <p:cTn id="7" dur="500"/>
                                        <p:tgtEl>
                                          <p:spTgt spid="19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1"/>
                                        </p:tgtEl>
                                        <p:attrNameLst>
                                          <p:attrName>style.visibility</p:attrName>
                                        </p:attrNameLst>
                                      </p:cBhvr>
                                      <p:to>
                                        <p:strVal val="visible"/>
                                      </p:to>
                                    </p:set>
                                    <p:animEffect transition="in" filter="wipe(left)">
                                      <p:cBhvr>
                                        <p:cTn id="10" dur="500"/>
                                        <p:tgtEl>
                                          <p:spTgt spid="181"/>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9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9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6"/>
                                        </p:tgtEl>
                                        <p:attrNameLst>
                                          <p:attrName>style.visibility</p:attrName>
                                        </p:attrNameLst>
                                      </p:cBhvr>
                                      <p:to>
                                        <p:strVal val="visible"/>
                                      </p:to>
                                    </p:set>
                                  </p:childTnLst>
                                </p:cTn>
                              </p:par>
                            </p:childTnLst>
                          </p:cTn>
                        </p:par>
                        <p:par>
                          <p:cTn id="22" fill="hold">
                            <p:stCondLst>
                              <p:cond delay="0"/>
                            </p:stCondLst>
                            <p:childTnLst>
                              <p:par>
                                <p:cTn id="23" presetID="22" presetClass="entr" presetSubtype="1" fill="hold" nodeType="afterEffect">
                                  <p:stCondLst>
                                    <p:cond delay="0"/>
                                  </p:stCondLst>
                                  <p:childTnLst>
                                    <p:set>
                                      <p:cBhvr>
                                        <p:cTn id="24" dur="1" fill="hold">
                                          <p:stCondLst>
                                            <p:cond delay="0"/>
                                          </p:stCondLst>
                                        </p:cTn>
                                        <p:tgtEl>
                                          <p:spTgt spid="198"/>
                                        </p:tgtEl>
                                        <p:attrNameLst>
                                          <p:attrName>style.visibility</p:attrName>
                                        </p:attrNameLst>
                                      </p:cBhvr>
                                      <p:to>
                                        <p:strVal val="visible"/>
                                      </p:to>
                                    </p:set>
                                    <p:animEffect transition="in" filter="wipe(up)">
                                      <p:cBhvr>
                                        <p:cTn id="25" dur="500"/>
                                        <p:tgtEl>
                                          <p:spTgt spid="19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95" grpId="0" animBg="1"/>
      <p:bldP spid="19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Path properties: Propagation delay</a:t>
            </a:r>
            <a:endParaRPr lang="en-US"/>
          </a:p>
        </p:txBody>
      </p:sp>
      <p:sp>
        <p:nvSpPr>
          <p:cNvPr id="3" name="Content Placeholder 2"/>
          <p:cNvSpPr>
            <a:spLocks noGrp="1"/>
          </p:cNvSpPr>
          <p:nvPr>
            <p:ph idx="1"/>
          </p:nvPr>
        </p:nvSpPr>
        <p:spPr>
          <a:xfrm>
            <a:off x="990599" y="5724541"/>
            <a:ext cx="7832387" cy="612843"/>
          </a:xfrm>
        </p:spPr>
        <p:txBody>
          <a:bodyPr/>
          <a:lstStyle/>
          <a:p>
            <a:r>
              <a:rPr lang="en-US" smtClean="0"/>
              <a:t>Speed of light: 299 792 458 m/s</a:t>
            </a:r>
          </a:p>
          <a:p>
            <a:pPr lvl="1"/>
            <a:r>
              <a:rPr lang="en-US" smtClean="0"/>
              <a:t>Latency matters!</a:t>
            </a:r>
          </a:p>
          <a:p>
            <a:pPr lvl="1"/>
            <a:endParaRPr lang="en-US"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36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2469665" y="3414409"/>
            <a:ext cx="4871847" cy="2545312"/>
          </a:xfrm>
          <a:prstGeom prst="rect">
            <a:avLst/>
          </a:prstGeom>
          <a:noFill/>
        </p:spPr>
        <p:txBody>
          <a:bodyPr wrap="square" rtlCol="0">
            <a:spAutoFit/>
          </a:bodyPr>
          <a:lstStyle/>
          <a:p>
            <a:pPr algn="l"/>
            <a:r>
              <a:rPr lang="en-US" sz="700" b="1" smtClean="0">
                <a:latin typeface="Courier New" pitchFamily="49" charset="0"/>
                <a:cs typeface="Courier New" pitchFamily="49" charset="0"/>
              </a:rPr>
              <a:t>[ahae@ds01 ~]$ traceroute www.mpi-sws.org</a:t>
            </a:r>
          </a:p>
          <a:p>
            <a:pPr algn="l"/>
            <a:r>
              <a:rPr lang="en-US" sz="700" b="1" smtClean="0">
                <a:latin typeface="Courier New" pitchFamily="49" charset="0"/>
                <a:cs typeface="Courier New" pitchFamily="49" charset="0"/>
              </a:rPr>
              <a:t>traceroute to www.mpi-sws.org (139.19.1.156), 30 hops max, 60 byte packets</a:t>
            </a:r>
          </a:p>
          <a:p>
            <a:pPr algn="l"/>
            <a:r>
              <a:rPr lang="en-US" sz="700" b="1" smtClean="0">
                <a:latin typeface="Courier New" pitchFamily="49" charset="0"/>
                <a:cs typeface="Courier New" pitchFamily="49" charset="0"/>
              </a:rPr>
              <a:t> 1  SUBNET-46-ROUTER.seas.UPENN.EDU (158.130.46.1)  1.744 ms  2.134 ms  2.487 ms</a:t>
            </a:r>
          </a:p>
          <a:p>
            <a:pPr algn="l"/>
            <a:r>
              <a:rPr lang="en-US" sz="700" b="1" smtClean="0">
                <a:latin typeface="Courier New" pitchFamily="49" charset="0"/>
                <a:cs typeface="Courier New" pitchFamily="49" charset="0"/>
              </a:rPr>
              <a:t> 2  158.130.21.34 (158.130.21.34)  5.327 ms  5.395 ms  5.649 ms</a:t>
            </a:r>
          </a:p>
          <a:p>
            <a:pPr algn="l"/>
            <a:r>
              <a:rPr lang="en-US" sz="700" b="1" smtClean="0">
                <a:latin typeface="Courier New" pitchFamily="49" charset="0"/>
                <a:cs typeface="Courier New" pitchFamily="49" charset="0"/>
              </a:rPr>
              <a:t> 3  isc-uplink-2.seas.upenn.edu (158.130.128.2)  5.671 ms  5.825 ms  6.175 ms</a:t>
            </a:r>
          </a:p>
          <a:p>
            <a:pPr algn="l"/>
            <a:r>
              <a:rPr lang="en-US" sz="700" b="1" smtClean="0">
                <a:latin typeface="Courier New" pitchFamily="49" charset="0"/>
                <a:cs typeface="Courier New" pitchFamily="49" charset="0"/>
              </a:rPr>
              <a:t> 4  external3-core1.dccs.UPENN.EDU (128.91.9.2)  6.007 ms  6.283 ms  6.362 ms</a:t>
            </a:r>
          </a:p>
          <a:p>
            <a:pPr algn="l"/>
            <a:r>
              <a:rPr lang="en-US" sz="700" b="1" smtClean="0">
                <a:latin typeface="Courier New" pitchFamily="49" charset="0"/>
                <a:cs typeface="Courier New" pitchFamily="49" charset="0"/>
              </a:rPr>
              <a:t> 5  external-core2.dccs.upenn.edu (128.91.10.1)  6.830 ms  6.990 ms  7.080 ms</a:t>
            </a:r>
          </a:p>
          <a:p>
            <a:pPr algn="l"/>
            <a:r>
              <a:rPr lang="en-US" sz="700" b="1" smtClean="0">
                <a:latin typeface="Courier New" pitchFamily="49" charset="0"/>
                <a:cs typeface="Courier New" pitchFamily="49" charset="0"/>
              </a:rPr>
              <a:t> 6  local.upenn.magpi.net (216.27.100.73)  7.250 ms  3.429 ms  3.533 ms</a:t>
            </a:r>
          </a:p>
          <a:p>
            <a:pPr algn="l"/>
            <a:r>
              <a:rPr lang="en-US" sz="700" b="1" smtClean="0">
                <a:latin typeface="Courier New" pitchFamily="49" charset="0"/>
                <a:cs typeface="Courier New" pitchFamily="49" charset="0"/>
              </a:rPr>
              <a:t> 7  remote.internet2.magpi.net (216.27.100.54)  4.487 ms  3.002 ms  2.925 ms</a:t>
            </a:r>
          </a:p>
          <a:p>
            <a:pPr algn="l"/>
            <a:r>
              <a:rPr lang="en-US" sz="700" b="1" smtClean="0">
                <a:latin typeface="Courier New" pitchFamily="49" charset="0"/>
                <a:cs typeface="Courier New" pitchFamily="49" charset="0"/>
              </a:rPr>
              <a:t> 8  198.32.11.51 (198.32.11.51)  90.557 ms  90.806 ms  91.028 ms</a:t>
            </a:r>
          </a:p>
          <a:p>
            <a:pPr algn="l"/>
            <a:r>
              <a:rPr lang="en-US" sz="700" b="1" smtClean="0">
                <a:latin typeface="Courier New" pitchFamily="49" charset="0"/>
                <a:cs typeface="Courier New" pitchFamily="49" charset="0"/>
              </a:rPr>
              <a:t> 9  so-6-2-0.rt1.fra.de.geant2.net (62.40.112.57)  97.403 ms  97.473 ms  97.766 ms</a:t>
            </a:r>
          </a:p>
          <a:p>
            <a:pPr algn="l"/>
            <a:r>
              <a:rPr lang="en-US" sz="700" b="1" smtClean="0">
                <a:latin typeface="Courier New" pitchFamily="49" charset="0"/>
                <a:cs typeface="Courier New" pitchFamily="49" charset="0"/>
              </a:rPr>
              <a:t>10  dfn-gw.rt1.fra.de.geant2.net (62.40.124.34)  98.834 ms  98.890 ms  99.043 ms</a:t>
            </a:r>
          </a:p>
          <a:p>
            <a:pPr algn="l"/>
            <a:r>
              <a:rPr lang="en-US" sz="700" b="1" smtClean="0">
                <a:latin typeface="Courier New" pitchFamily="49" charset="0"/>
                <a:cs typeface="Courier New" pitchFamily="49" charset="0"/>
              </a:rPr>
              <a:t>11  xr-fzk1-te2-3.x-win.dfn.de (188.1.145.50)  100.627 ms  101.034 ms  101.387 ms</a:t>
            </a:r>
          </a:p>
          <a:p>
            <a:pPr algn="l"/>
            <a:r>
              <a:rPr lang="en-US" sz="700" b="1" smtClean="0">
                <a:latin typeface="Courier New" pitchFamily="49" charset="0"/>
                <a:cs typeface="Courier New" pitchFamily="49" charset="0"/>
              </a:rPr>
              <a:t>12  xr-kai1-te1-1.x-win.dfn.de (188.1.145.102)  103.985 ms  104.383 ms  104.528 ms</a:t>
            </a:r>
          </a:p>
          <a:p>
            <a:pPr algn="l"/>
            <a:r>
              <a:rPr lang="en-US" sz="700" b="1" smtClean="0">
                <a:latin typeface="Courier New" pitchFamily="49" charset="0"/>
                <a:cs typeface="Courier New" pitchFamily="49" charset="0"/>
              </a:rPr>
              <a:t>13  xr-saa1-te1-1.x-win.dfn.de (188.1.145.97)  103.636 ms  103.903 ms  104.139 ms</a:t>
            </a:r>
          </a:p>
          <a:p>
            <a:pPr algn="l"/>
            <a:r>
              <a:rPr lang="en-US" sz="700" b="1" smtClean="0">
                <a:latin typeface="Courier New" pitchFamily="49" charset="0"/>
                <a:cs typeface="Courier New" pitchFamily="49" charset="0"/>
              </a:rPr>
              <a:t>14  kr-0unisb.x-win.dfn.de (188.1.234.38)  103.983 ms  103.746 ms  103.853 ms</a:t>
            </a:r>
          </a:p>
          <a:p>
            <a:pPr algn="l"/>
            <a:r>
              <a:rPr lang="en-US" sz="700" b="1" smtClean="0">
                <a:latin typeface="Courier New" pitchFamily="49" charset="0"/>
                <a:cs typeface="Courier New" pitchFamily="49" charset="0"/>
              </a:rPr>
              <a:t>15  mpi2rz-hsrp2.net.uni-saarland.de (134.96.6.28)  104.469 ms  104.355 ms  104.491 ms</a:t>
            </a:r>
          </a:p>
          <a:p>
            <a:pPr algn="l"/>
            <a:r>
              <a:rPr lang="en-US" sz="700" b="1" smtClean="0">
                <a:latin typeface="Courier New" pitchFamily="49" charset="0"/>
                <a:cs typeface="Courier New" pitchFamily="49" charset="0"/>
              </a:rPr>
              <a:t>[ahae@ds01 ~]$ </a:t>
            </a:r>
          </a:p>
          <a:p>
            <a:pPr algn="l"/>
            <a:endParaRPr lang="en-US" sz="800" b="1">
              <a:latin typeface="Courier New" pitchFamily="49" charset="0"/>
              <a:cs typeface="Courier New" pitchFamily="49" charset="0"/>
            </a:endParaRPr>
          </a:p>
        </p:txBody>
      </p:sp>
      <p:pic>
        <p:nvPicPr>
          <p:cNvPr id="7" name="Picture 6" descr="pa-to-sb.jpg"/>
          <p:cNvPicPr>
            <a:picLocks noChangeAspect="1"/>
          </p:cNvPicPr>
          <p:nvPr/>
        </p:nvPicPr>
        <p:blipFill>
          <a:blip r:embed="rId2" cstate="print"/>
          <a:stretch>
            <a:fillRect/>
          </a:stretch>
        </p:blipFill>
        <p:spPr>
          <a:xfrm>
            <a:off x="2091733" y="1484310"/>
            <a:ext cx="5447205" cy="1793911"/>
          </a:xfrm>
          <a:prstGeom prst="rect">
            <a:avLst/>
          </a:prstGeom>
        </p:spPr>
      </p:pic>
      <p:grpSp>
        <p:nvGrpSpPr>
          <p:cNvPr id="15" name="Group 14"/>
          <p:cNvGrpSpPr/>
          <p:nvPr/>
        </p:nvGrpSpPr>
        <p:grpSpPr>
          <a:xfrm>
            <a:off x="3336587" y="1964987"/>
            <a:ext cx="3054485" cy="544749"/>
            <a:chOff x="3336587" y="1964987"/>
            <a:chExt cx="3054485" cy="544749"/>
          </a:xfrm>
        </p:grpSpPr>
        <p:cxnSp>
          <p:nvCxnSpPr>
            <p:cNvPr id="11" name="Straight Arrow Connector 10"/>
            <p:cNvCxnSpPr/>
            <p:nvPr/>
          </p:nvCxnSpPr>
          <p:spPr bwMode="auto">
            <a:xfrm flipV="1">
              <a:off x="3336587" y="2042809"/>
              <a:ext cx="3054485" cy="466927"/>
            </a:xfrm>
            <a:prstGeom prst="straightConnector1">
              <a:avLst/>
            </a:prstGeom>
            <a:solidFill>
              <a:schemeClr val="accent1"/>
            </a:solidFill>
            <a:ln w="19050" cap="flat" cmpd="sng" algn="ctr">
              <a:solidFill>
                <a:srgbClr val="FF0000"/>
              </a:solidFill>
              <a:prstDash val="solid"/>
              <a:round/>
              <a:headEnd type="arrow" w="med" len="med"/>
              <a:tailEnd type="arrow"/>
            </a:ln>
            <a:effectLst/>
          </p:spPr>
        </p:cxnSp>
        <p:sp>
          <p:nvSpPr>
            <p:cNvPr id="12" name="TextBox 11"/>
            <p:cNvSpPr txBox="1"/>
            <p:nvPr/>
          </p:nvSpPr>
          <p:spPr>
            <a:xfrm rot="21060426">
              <a:off x="3770684" y="1964987"/>
              <a:ext cx="2098651" cy="338554"/>
            </a:xfrm>
            <a:prstGeom prst="rect">
              <a:avLst/>
            </a:prstGeom>
            <a:noFill/>
          </p:spPr>
          <p:txBody>
            <a:bodyPr wrap="none" rtlCol="0">
              <a:spAutoFit/>
            </a:bodyPr>
            <a:lstStyle/>
            <a:p>
              <a:r>
                <a:rPr lang="en-US" sz="1600" smtClean="0">
                  <a:solidFill>
                    <a:srgbClr val="FF0000"/>
                  </a:solidFill>
                </a:rPr>
                <a:t>~6,270km (one way)</a:t>
              </a:r>
              <a:endParaRPr lang="en-US" sz="1600">
                <a:solidFill>
                  <a:srgbClr val="FF0000"/>
                </a:solidFill>
              </a:endParaRPr>
            </a:p>
          </p:txBody>
        </p:sp>
      </p:grpSp>
      <p:sp>
        <p:nvSpPr>
          <p:cNvPr id="13" name="Oval 12"/>
          <p:cNvSpPr/>
          <p:nvPr/>
        </p:nvSpPr>
        <p:spPr bwMode="auto">
          <a:xfrm>
            <a:off x="6566170" y="5418306"/>
            <a:ext cx="758757" cy="282102"/>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4" name="TextBox 13"/>
          <p:cNvSpPr txBox="1"/>
          <p:nvPr/>
        </p:nvSpPr>
        <p:spPr>
          <a:xfrm>
            <a:off x="7304725" y="5262664"/>
            <a:ext cx="1139543" cy="584775"/>
          </a:xfrm>
          <a:prstGeom prst="rect">
            <a:avLst/>
          </a:prstGeom>
          <a:noFill/>
        </p:spPr>
        <p:txBody>
          <a:bodyPr wrap="none" rtlCol="0">
            <a:spAutoFit/>
          </a:bodyPr>
          <a:lstStyle/>
          <a:p>
            <a:r>
              <a:rPr lang="en-US" sz="1600" smtClean="0">
                <a:solidFill>
                  <a:srgbClr val="FF0000"/>
                </a:solidFill>
              </a:rPr>
              <a:t>Round-trip</a:t>
            </a:r>
            <a:br>
              <a:rPr lang="en-US" sz="1600" smtClean="0">
                <a:solidFill>
                  <a:srgbClr val="FF0000"/>
                </a:solidFill>
              </a:rPr>
            </a:br>
            <a:r>
              <a:rPr lang="en-US" sz="1600" smtClean="0">
                <a:solidFill>
                  <a:srgbClr val="FF0000"/>
                </a:solidFill>
              </a:rPr>
              <a:t>time</a:t>
            </a:r>
            <a:endParaRPr lang="en-US" sz="1600">
              <a:solidFill>
                <a:srgbClr val="FF0000"/>
              </a:solidFill>
            </a:endParaRPr>
          </a:p>
        </p:txBody>
      </p:sp>
    </p:spTree>
    <p:extLst>
      <p:ext uri="{BB962C8B-B14F-4D97-AF65-F5344CB8AC3E}">
        <p14:creationId xmlns:p14="http://schemas.microsoft.com/office/powerpoint/2010/main" val="29357808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outVertical)">
                                      <p:cBhvr>
                                        <p:cTn id="19" dur="500"/>
                                        <p:tgtEl>
                                          <p:spTgt spid="15"/>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Path properties:</a:t>
            </a:r>
            <a:endParaRPr lang="en-US"/>
          </a:p>
        </p:txBody>
      </p:sp>
      <p:sp>
        <p:nvSpPr>
          <p:cNvPr id="3" name="Content Placeholder 2"/>
          <p:cNvSpPr>
            <a:spLocks noGrp="1"/>
          </p:cNvSpPr>
          <p:nvPr>
            <p:ph idx="1"/>
          </p:nvPr>
        </p:nvSpPr>
        <p:spPr>
          <a:xfrm>
            <a:off x="990600" y="1658938"/>
            <a:ext cx="7871298" cy="4532312"/>
          </a:xfrm>
        </p:spPr>
        <p:txBody>
          <a:bodyPr/>
          <a:lstStyle/>
          <a:p>
            <a:r>
              <a:rPr lang="en-US" smtClean="0"/>
              <a:t>What if we send packets too quickly?</a:t>
            </a:r>
          </a:p>
          <a:p>
            <a:pPr lvl="1"/>
            <a:r>
              <a:rPr lang="en-US" smtClean="0"/>
              <a:t>Router stores the packets in a queue until it can send them</a:t>
            </a:r>
          </a:p>
          <a:p>
            <a:pPr lvl="1"/>
            <a:r>
              <a:rPr lang="en-US" smtClean="0"/>
              <a:t>Consequence : End-to-end delay increases</a:t>
            </a:r>
          </a:p>
          <a:p>
            <a:pPr lvl="1"/>
            <a:r>
              <a:rPr lang="en-US" smtClean="0"/>
              <a:t>Where does this matter?</a:t>
            </a:r>
          </a:p>
          <a:p>
            <a:pPr lvl="1"/>
            <a:endParaRPr lang="en-US" smtClean="0"/>
          </a:p>
          <a:p>
            <a:r>
              <a:rPr lang="en-US" smtClean="0"/>
              <a:t>What if the router runs out of queue space?</a:t>
            </a:r>
          </a:p>
          <a:p>
            <a:pPr lvl="1"/>
            <a:r>
              <a:rPr lang="en-US" smtClean="0"/>
              <a:t>Packets are dropped and lost</a:t>
            </a:r>
          </a:p>
          <a:p>
            <a:pPr lvl="1"/>
            <a:endParaRPr lang="en-US" smtClean="0"/>
          </a:p>
          <a:p>
            <a:r>
              <a:rPr lang="en-US" smtClean="0"/>
              <a:t>Other reasons why packets might be dropped?</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itle 1"/>
          <p:cNvSpPr txBox="1">
            <a:spLocks/>
          </p:cNvSpPr>
          <p:nvPr/>
        </p:nvSpPr>
        <p:spPr bwMode="auto">
          <a:xfrm>
            <a:off x="4363273" y="648182"/>
            <a:ext cx="4120969" cy="66072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smtClean="0">
                <a:ln>
                  <a:noFill/>
                </a:ln>
                <a:solidFill>
                  <a:schemeClr val="tx2"/>
                </a:solidFill>
                <a:effectLst/>
                <a:uLnTx/>
                <a:uFillTx/>
                <a:latin typeface="+mj-lt"/>
                <a:ea typeface="+mj-ea"/>
                <a:cs typeface="+mj-cs"/>
              </a:rPr>
              <a:t>Queueing delay</a:t>
            </a:r>
            <a:endParaRPr kumimoji="0" lang="en-US" sz="3600" b="0" i="0" u="none" strike="noStrike" kern="0" cap="none" spc="0" normalizeH="0" baseline="0" noProof="0">
              <a:ln>
                <a:noFill/>
              </a:ln>
              <a:solidFill>
                <a:schemeClr val="tx2"/>
              </a:solidFill>
              <a:effectLst/>
              <a:uLnTx/>
              <a:uFillTx/>
              <a:latin typeface="+mj-lt"/>
              <a:ea typeface="+mj-ea"/>
              <a:cs typeface="+mj-cs"/>
            </a:endParaRPr>
          </a:p>
        </p:txBody>
      </p:sp>
      <p:sp>
        <p:nvSpPr>
          <p:cNvPr id="7" name="Title 1"/>
          <p:cNvSpPr txBox="1">
            <a:spLocks/>
          </p:cNvSpPr>
          <p:nvPr/>
        </p:nvSpPr>
        <p:spPr bwMode="auto">
          <a:xfrm>
            <a:off x="7467217" y="638538"/>
            <a:ext cx="1341116" cy="66072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smtClean="0">
                <a:ln>
                  <a:noFill/>
                </a:ln>
                <a:solidFill>
                  <a:schemeClr val="tx2"/>
                </a:solidFill>
                <a:effectLst/>
                <a:uLnTx/>
                <a:uFillTx/>
                <a:latin typeface="+mj-lt"/>
                <a:ea typeface="+mj-ea"/>
                <a:cs typeface="+mj-cs"/>
              </a:rPr>
              <a:t>, loss</a:t>
            </a:r>
            <a:endParaRPr kumimoji="0" lang="en-US" sz="3600" b="0" i="0" u="none" strike="noStrike" kern="0" cap="none" spc="0" normalizeH="0" baseline="0" noProof="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2855581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TCP</a:t>
            </a:r>
            <a:endParaRPr lang="en-US"/>
          </a:p>
        </p:txBody>
      </p:sp>
      <p:sp>
        <p:nvSpPr>
          <p:cNvPr id="3" name="Content Placeholder 2"/>
          <p:cNvSpPr>
            <a:spLocks noGrp="1"/>
          </p:cNvSpPr>
          <p:nvPr>
            <p:ph idx="1"/>
          </p:nvPr>
        </p:nvSpPr>
        <p:spPr>
          <a:xfrm>
            <a:off x="990600" y="3527289"/>
            <a:ext cx="8007485" cy="2844935"/>
          </a:xfrm>
        </p:spPr>
        <p:txBody>
          <a:bodyPr/>
          <a:lstStyle/>
          <a:p>
            <a:r>
              <a:rPr lang="en-US" smtClean="0">
                <a:solidFill>
                  <a:srgbClr val="FF9900"/>
                </a:solidFill>
              </a:rPr>
              <a:t>Transmission Control Protocol (TCP) </a:t>
            </a:r>
            <a:r>
              <a:rPr lang="en-US" smtClean="0"/>
              <a:t>provides abstraction of a reliable stream of bytes</a:t>
            </a:r>
          </a:p>
          <a:p>
            <a:pPr lvl="1"/>
            <a:r>
              <a:rPr lang="en-US" smtClean="0"/>
              <a:t>Ensures packets are delivered to application in correct order</a:t>
            </a:r>
          </a:p>
          <a:p>
            <a:pPr lvl="1"/>
            <a:r>
              <a:rPr lang="en-US" smtClean="0"/>
              <a:t>Retransmits lost packets</a:t>
            </a:r>
          </a:p>
          <a:p>
            <a:pPr lvl="1"/>
            <a:r>
              <a:rPr lang="en-US" smtClean="0"/>
              <a:t>Tracks available capacity and prevents packets from being sent too fast (congestion control)</a:t>
            </a:r>
          </a:p>
          <a:p>
            <a:pPr lvl="1"/>
            <a:r>
              <a:rPr lang="en-US" smtClean="0"/>
              <a:t>Prevents sender from overwhelming the receiver (flow control)</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10" name="Flowchart: Direct Access Storage 9"/>
          <p:cNvSpPr/>
          <p:nvPr/>
        </p:nvSpPr>
        <p:spPr bwMode="auto">
          <a:xfrm>
            <a:off x="4448175" y="2466976"/>
            <a:ext cx="1158766" cy="342900"/>
          </a:xfrm>
          <a:prstGeom prst="flowChartMagneticDrum">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16" name="Group 15"/>
          <p:cNvGrpSpPr/>
          <p:nvPr/>
        </p:nvGrpSpPr>
        <p:grpSpPr>
          <a:xfrm>
            <a:off x="3152775" y="2533650"/>
            <a:ext cx="1083879" cy="238125"/>
            <a:chOff x="3219450" y="2381250"/>
            <a:chExt cx="1257300" cy="276225"/>
          </a:xfrm>
        </p:grpSpPr>
        <p:sp>
          <p:nvSpPr>
            <p:cNvPr id="11" name="Rectangle 10"/>
            <p:cNvSpPr/>
            <p:nvPr/>
          </p:nvSpPr>
          <p:spPr bwMode="auto">
            <a:xfrm>
              <a:off x="3219450" y="2381250"/>
              <a:ext cx="266700" cy="257175"/>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1</a:t>
              </a:r>
              <a:endParaRPr lang="en-US" sz="1200"/>
            </a:p>
          </p:txBody>
        </p:sp>
        <p:sp>
          <p:nvSpPr>
            <p:cNvPr id="12" name="Rectangle 11"/>
            <p:cNvSpPr/>
            <p:nvPr/>
          </p:nvSpPr>
          <p:spPr bwMode="auto">
            <a:xfrm>
              <a:off x="3543300" y="2390775"/>
              <a:ext cx="266700" cy="257175"/>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2</a:t>
              </a:r>
              <a:endParaRPr lang="en-US" sz="1200"/>
            </a:p>
          </p:txBody>
        </p:sp>
        <p:sp>
          <p:nvSpPr>
            <p:cNvPr id="13" name="Rectangle 12"/>
            <p:cNvSpPr/>
            <p:nvPr/>
          </p:nvSpPr>
          <p:spPr bwMode="auto">
            <a:xfrm>
              <a:off x="3876675" y="2400300"/>
              <a:ext cx="266700" cy="257175"/>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3</a:t>
              </a:r>
              <a:endParaRPr lang="en-US" sz="1200"/>
            </a:p>
          </p:txBody>
        </p:sp>
        <p:sp>
          <p:nvSpPr>
            <p:cNvPr id="14" name="Rectangle 13"/>
            <p:cNvSpPr/>
            <p:nvPr/>
          </p:nvSpPr>
          <p:spPr bwMode="auto">
            <a:xfrm>
              <a:off x="4210050" y="2390775"/>
              <a:ext cx="266700" cy="257175"/>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4</a:t>
              </a:r>
              <a:endParaRPr lang="en-US" sz="1200"/>
            </a:p>
          </p:txBody>
        </p:sp>
      </p:grpSp>
      <p:sp>
        <p:nvSpPr>
          <p:cNvPr id="15" name="Rectangle 14"/>
          <p:cNvSpPr/>
          <p:nvPr/>
        </p:nvSpPr>
        <p:spPr bwMode="auto">
          <a:xfrm>
            <a:off x="1314450" y="2428875"/>
            <a:ext cx="1628775" cy="466724"/>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IP</a:t>
            </a:r>
            <a:endParaRPr lang="en-US"/>
          </a:p>
        </p:txBody>
      </p:sp>
      <p:sp>
        <p:nvSpPr>
          <p:cNvPr id="18" name="Rectangle 17"/>
          <p:cNvSpPr/>
          <p:nvPr/>
        </p:nvSpPr>
        <p:spPr bwMode="auto">
          <a:xfrm>
            <a:off x="5695950" y="2543175"/>
            <a:ext cx="229914" cy="221703"/>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1</a:t>
            </a:r>
            <a:endParaRPr lang="en-US" sz="1200"/>
          </a:p>
        </p:txBody>
      </p:sp>
      <p:sp>
        <p:nvSpPr>
          <p:cNvPr id="19" name="Rectangle 18"/>
          <p:cNvSpPr/>
          <p:nvPr/>
        </p:nvSpPr>
        <p:spPr bwMode="auto">
          <a:xfrm>
            <a:off x="6518056" y="2532336"/>
            <a:ext cx="229914" cy="221703"/>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2</a:t>
            </a:r>
            <a:endParaRPr lang="en-US" sz="1200"/>
          </a:p>
        </p:txBody>
      </p:sp>
      <p:sp>
        <p:nvSpPr>
          <p:cNvPr id="21" name="Rectangle 20"/>
          <p:cNvSpPr/>
          <p:nvPr/>
        </p:nvSpPr>
        <p:spPr bwMode="auto">
          <a:xfrm>
            <a:off x="6207015" y="2532336"/>
            <a:ext cx="229914" cy="221703"/>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4</a:t>
            </a:r>
            <a:endParaRPr lang="en-US" sz="1200"/>
          </a:p>
        </p:txBody>
      </p:sp>
      <p:sp>
        <p:nvSpPr>
          <p:cNvPr id="27" name="Rectangle 26"/>
          <p:cNvSpPr/>
          <p:nvPr/>
        </p:nvSpPr>
        <p:spPr bwMode="auto">
          <a:xfrm>
            <a:off x="7058025" y="2447925"/>
            <a:ext cx="1628775" cy="466724"/>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IP</a:t>
            </a:r>
            <a:endParaRPr lang="en-US"/>
          </a:p>
        </p:txBody>
      </p:sp>
      <p:sp>
        <p:nvSpPr>
          <p:cNvPr id="28" name="TextBox 27"/>
          <p:cNvSpPr txBox="1"/>
          <p:nvPr/>
        </p:nvSpPr>
        <p:spPr>
          <a:xfrm>
            <a:off x="1761302" y="2952750"/>
            <a:ext cx="815030" cy="338554"/>
          </a:xfrm>
          <a:prstGeom prst="rect">
            <a:avLst/>
          </a:prstGeom>
          <a:noFill/>
        </p:spPr>
        <p:txBody>
          <a:bodyPr wrap="none" rtlCol="0">
            <a:spAutoFit/>
          </a:bodyPr>
          <a:lstStyle/>
          <a:p>
            <a:r>
              <a:rPr lang="en-US" sz="1600" smtClean="0"/>
              <a:t>Sender</a:t>
            </a:r>
            <a:endParaRPr lang="en-US" sz="1600"/>
          </a:p>
        </p:txBody>
      </p:sp>
      <p:sp>
        <p:nvSpPr>
          <p:cNvPr id="29" name="TextBox 28"/>
          <p:cNvSpPr txBox="1"/>
          <p:nvPr/>
        </p:nvSpPr>
        <p:spPr>
          <a:xfrm>
            <a:off x="7430078" y="2990850"/>
            <a:ext cx="945580" cy="338554"/>
          </a:xfrm>
          <a:prstGeom prst="rect">
            <a:avLst/>
          </a:prstGeom>
          <a:noFill/>
        </p:spPr>
        <p:txBody>
          <a:bodyPr wrap="none" rtlCol="0">
            <a:spAutoFit/>
          </a:bodyPr>
          <a:lstStyle/>
          <a:p>
            <a:r>
              <a:rPr lang="en-US" sz="1600" smtClean="0"/>
              <a:t>Receiver</a:t>
            </a:r>
            <a:endParaRPr lang="en-US" sz="1600"/>
          </a:p>
        </p:txBody>
      </p:sp>
      <p:sp>
        <p:nvSpPr>
          <p:cNvPr id="32" name="Rectangle 31"/>
          <p:cNvSpPr/>
          <p:nvPr/>
        </p:nvSpPr>
        <p:spPr bwMode="auto">
          <a:xfrm>
            <a:off x="1314450" y="1885950"/>
            <a:ext cx="1628775" cy="466724"/>
          </a:xfrm>
          <a:prstGeom prst="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TCP</a:t>
            </a:r>
            <a:endParaRPr lang="en-US"/>
          </a:p>
        </p:txBody>
      </p:sp>
      <p:sp>
        <p:nvSpPr>
          <p:cNvPr id="33" name="Rectangle 32"/>
          <p:cNvSpPr/>
          <p:nvPr/>
        </p:nvSpPr>
        <p:spPr bwMode="auto">
          <a:xfrm>
            <a:off x="7058025" y="1905000"/>
            <a:ext cx="1628775" cy="466724"/>
          </a:xfrm>
          <a:prstGeom prst="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TCP</a:t>
            </a:r>
            <a:endParaRPr lang="en-US"/>
          </a:p>
        </p:txBody>
      </p:sp>
      <p:cxnSp>
        <p:nvCxnSpPr>
          <p:cNvPr id="35" name="Straight Arrow Connector 34"/>
          <p:cNvCxnSpPr/>
          <p:nvPr/>
        </p:nvCxnSpPr>
        <p:spPr bwMode="auto">
          <a:xfrm rot="5400000">
            <a:off x="2257426" y="1895475"/>
            <a:ext cx="600075" cy="95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pic>
        <p:nvPicPr>
          <p:cNvPr id="16386" name="Picture 2" descr="C:\Users\Andreas Haeberlen\AppData\Local\Microsoft\Windows\Temporary Internet Files\Content.IE5\4ZIVVKYE\MC900432605[1].png"/>
          <p:cNvPicPr>
            <a:picLocks noChangeAspect="1" noChangeArrowheads="1"/>
          </p:cNvPicPr>
          <p:nvPr/>
        </p:nvPicPr>
        <p:blipFill>
          <a:blip r:embed="rId3" cstate="print"/>
          <a:srcRect/>
          <a:stretch>
            <a:fillRect/>
          </a:stretch>
        </p:blipFill>
        <p:spPr bwMode="auto">
          <a:xfrm>
            <a:off x="2219325" y="1028700"/>
            <a:ext cx="685686" cy="685686"/>
          </a:xfrm>
          <a:prstGeom prst="rect">
            <a:avLst/>
          </a:prstGeom>
          <a:noFill/>
        </p:spPr>
      </p:pic>
      <p:cxnSp>
        <p:nvCxnSpPr>
          <p:cNvPr id="39" name="Straight Arrow Connector 38"/>
          <p:cNvCxnSpPr>
            <a:endCxn id="40" idx="2"/>
          </p:cNvCxnSpPr>
          <p:nvPr/>
        </p:nvCxnSpPr>
        <p:spPr bwMode="auto">
          <a:xfrm rot="16200000" flipV="1">
            <a:off x="8142996" y="1858083"/>
            <a:ext cx="515258" cy="1831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pic>
        <p:nvPicPr>
          <p:cNvPr id="40" name="Picture 2" descr="C:\Users\Andreas Haeberlen\AppData\Local\Microsoft\Windows\Temporary Internet Files\Content.IE5\4ZIVVKYE\MC900432605[1].png"/>
          <p:cNvPicPr>
            <a:picLocks noChangeAspect="1" noChangeArrowheads="1"/>
          </p:cNvPicPr>
          <p:nvPr/>
        </p:nvPicPr>
        <p:blipFill>
          <a:blip r:embed="rId3" cstate="print"/>
          <a:srcRect/>
          <a:stretch>
            <a:fillRect/>
          </a:stretch>
        </p:blipFill>
        <p:spPr bwMode="auto">
          <a:xfrm>
            <a:off x="8048625" y="923925"/>
            <a:ext cx="685686" cy="685686"/>
          </a:xfrm>
          <a:prstGeom prst="rect">
            <a:avLst/>
          </a:prstGeom>
          <a:noFill/>
        </p:spPr>
      </p:pic>
      <p:cxnSp>
        <p:nvCxnSpPr>
          <p:cNvPr id="30" name="Straight Arrow Connector 29"/>
          <p:cNvCxnSpPr/>
          <p:nvPr/>
        </p:nvCxnSpPr>
        <p:spPr bwMode="auto">
          <a:xfrm>
            <a:off x="3267075" y="2371725"/>
            <a:ext cx="355282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1" name="TextBox 30"/>
          <p:cNvSpPr txBox="1"/>
          <p:nvPr/>
        </p:nvSpPr>
        <p:spPr>
          <a:xfrm>
            <a:off x="4373398" y="2076450"/>
            <a:ext cx="1210588" cy="307777"/>
          </a:xfrm>
          <a:prstGeom prst="rect">
            <a:avLst/>
          </a:prstGeom>
          <a:noFill/>
        </p:spPr>
        <p:txBody>
          <a:bodyPr wrap="none" rtlCol="0">
            <a:spAutoFit/>
          </a:bodyPr>
          <a:lstStyle/>
          <a:p>
            <a:r>
              <a:rPr lang="en-US" sz="1400" smtClean="0"/>
              <a:t>Data packets</a:t>
            </a:r>
            <a:endParaRPr lang="en-US" sz="1400"/>
          </a:p>
        </p:txBody>
      </p:sp>
      <p:sp>
        <p:nvSpPr>
          <p:cNvPr id="36" name="Rectangle 35"/>
          <p:cNvSpPr/>
          <p:nvPr/>
        </p:nvSpPr>
        <p:spPr bwMode="auto">
          <a:xfrm>
            <a:off x="3381374" y="2962274"/>
            <a:ext cx="561975" cy="190501"/>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ACK 1</a:t>
            </a:r>
            <a:endParaRPr lang="en-US" sz="1000"/>
          </a:p>
        </p:txBody>
      </p:sp>
      <p:sp>
        <p:nvSpPr>
          <p:cNvPr id="37" name="Rectangle 36"/>
          <p:cNvSpPr/>
          <p:nvPr/>
        </p:nvSpPr>
        <p:spPr bwMode="auto">
          <a:xfrm>
            <a:off x="6210299" y="2962274"/>
            <a:ext cx="561975" cy="190501"/>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ACK 2</a:t>
            </a:r>
            <a:endParaRPr lang="en-US" sz="1000"/>
          </a:p>
        </p:txBody>
      </p:sp>
      <p:grpSp>
        <p:nvGrpSpPr>
          <p:cNvPr id="41" name="Group 40"/>
          <p:cNvGrpSpPr/>
          <p:nvPr/>
        </p:nvGrpSpPr>
        <p:grpSpPr>
          <a:xfrm>
            <a:off x="3257550" y="2886075"/>
            <a:ext cx="3552825" cy="307777"/>
            <a:chOff x="3257550" y="2886075"/>
            <a:chExt cx="3552825" cy="307777"/>
          </a:xfrm>
        </p:grpSpPr>
        <p:cxnSp>
          <p:nvCxnSpPr>
            <p:cNvPr id="34" name="Straight Arrow Connector 33"/>
            <p:cNvCxnSpPr/>
            <p:nvPr/>
          </p:nvCxnSpPr>
          <p:spPr bwMode="auto">
            <a:xfrm flipH="1">
              <a:off x="3257550" y="2895600"/>
              <a:ext cx="355282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8" name="TextBox 37"/>
            <p:cNvSpPr txBox="1"/>
            <p:nvPr/>
          </p:nvSpPr>
          <p:spPr>
            <a:xfrm>
              <a:off x="4266672" y="2886075"/>
              <a:ext cx="1614545" cy="307777"/>
            </a:xfrm>
            <a:prstGeom prst="rect">
              <a:avLst/>
            </a:prstGeom>
            <a:noFill/>
          </p:spPr>
          <p:txBody>
            <a:bodyPr wrap="none" rtlCol="0">
              <a:spAutoFit/>
            </a:bodyPr>
            <a:lstStyle/>
            <a:p>
              <a:r>
                <a:rPr lang="en-US" sz="1400" smtClean="0"/>
                <a:t>Acknowledgments</a:t>
              </a:r>
              <a:endParaRPr lang="en-US" sz="1400"/>
            </a:p>
          </p:txBody>
        </p:sp>
      </p:grpSp>
    </p:spTree>
    <p:extLst>
      <p:ext uri="{BB962C8B-B14F-4D97-AF65-F5344CB8AC3E}">
        <p14:creationId xmlns:p14="http://schemas.microsoft.com/office/powerpoint/2010/main" val="4273899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childTnLst>
                          </p:cTn>
                        </p:par>
                        <p:par>
                          <p:cTn id="40" fill="hold">
                            <p:stCondLst>
                              <p:cond delay="0"/>
                            </p:stCondLst>
                            <p:childTnLst>
                              <p:par>
                                <p:cTn id="41" presetID="22" presetClass="entr" presetSubtype="2"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500"/>
                                        <p:tgtEl>
                                          <p:spTgt spid="41"/>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32" grpId="0" animBg="1"/>
      <p:bldP spid="33" grpId="0" animBg="1"/>
      <p:bldP spid="36" grpId="0" animBg="1"/>
      <p:bldP spid="3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p:cNvCxnSpPr/>
          <p:nvPr/>
        </p:nvCxnSpPr>
        <p:spPr bwMode="auto">
          <a:xfrm rot="5400000">
            <a:off x="5248276" y="2152650"/>
            <a:ext cx="676275" cy="952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 name="Title 1"/>
          <p:cNvSpPr>
            <a:spLocks noGrp="1"/>
          </p:cNvSpPr>
          <p:nvPr>
            <p:ph type="title"/>
          </p:nvPr>
        </p:nvSpPr>
        <p:spPr/>
        <p:txBody>
          <a:bodyPr/>
          <a:lstStyle/>
          <a:p>
            <a:r>
              <a:rPr lang="en-US" smtClean="0"/>
              <a:t>TCP congestion control</a:t>
            </a:r>
            <a:endParaRPr lang="en-US"/>
          </a:p>
        </p:txBody>
      </p:sp>
      <p:sp>
        <p:nvSpPr>
          <p:cNvPr id="3" name="Content Placeholder 2"/>
          <p:cNvSpPr>
            <a:spLocks noGrp="1"/>
          </p:cNvSpPr>
          <p:nvPr>
            <p:ph idx="1"/>
          </p:nvPr>
        </p:nvSpPr>
        <p:spPr>
          <a:xfrm>
            <a:off x="990600" y="3486149"/>
            <a:ext cx="7772400" cy="3114675"/>
          </a:xfrm>
        </p:spPr>
        <p:txBody>
          <a:bodyPr/>
          <a:lstStyle/>
          <a:p>
            <a:r>
              <a:rPr lang="en-US" smtClean="0"/>
              <a:t>How fast should the sender send?</a:t>
            </a:r>
          </a:p>
          <a:p>
            <a:pPr lvl="1"/>
            <a:r>
              <a:rPr lang="en-US" smtClean="0"/>
              <a:t>Problem: Available capacity not known (and can vary)</a:t>
            </a:r>
          </a:p>
          <a:p>
            <a:r>
              <a:rPr lang="en-US" smtClean="0"/>
              <a:t>Solution: Congestion control</a:t>
            </a:r>
          </a:p>
          <a:p>
            <a:pPr lvl="1"/>
            <a:r>
              <a:rPr lang="en-US" smtClean="0"/>
              <a:t>Maintain a congestion window of max #packets in flight</a:t>
            </a:r>
          </a:p>
          <a:p>
            <a:pPr lvl="1"/>
            <a:r>
              <a:rPr lang="en-US" smtClean="0"/>
              <a:t>Slow start: Exponential increase until threshold</a:t>
            </a:r>
          </a:p>
          <a:p>
            <a:pPr lvl="2"/>
            <a:r>
              <a:rPr lang="en-US" smtClean="0"/>
              <a:t>Increase cwnd by one packet for each incoming ACK</a:t>
            </a:r>
          </a:p>
          <a:p>
            <a:pPr lvl="1"/>
            <a:r>
              <a:rPr lang="en-US" smtClean="0"/>
              <a:t>Congestion avoidance: Additive increase, multiplicative decrease (AIMD)</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Connector 6"/>
          <p:cNvCxnSpPr/>
          <p:nvPr/>
        </p:nvCxnSpPr>
        <p:spPr bwMode="auto">
          <a:xfrm>
            <a:off x="3124200" y="3267075"/>
            <a:ext cx="4057650" cy="0"/>
          </a:xfrm>
          <a:prstGeom prst="line">
            <a:avLst/>
          </a:prstGeom>
          <a:solidFill>
            <a:schemeClr val="accent1"/>
          </a:solidFill>
          <a:ln w="19050" cap="flat" cmpd="sng" algn="ctr">
            <a:solidFill>
              <a:schemeClr val="tx1"/>
            </a:solidFill>
            <a:prstDash val="solid"/>
            <a:round/>
            <a:headEnd type="none" w="med" len="med"/>
            <a:tailEnd type="arrow" w="med" len="med"/>
          </a:ln>
          <a:effectLst/>
        </p:spPr>
      </p:cxnSp>
      <p:cxnSp>
        <p:nvCxnSpPr>
          <p:cNvPr id="8" name="Straight Connector 7"/>
          <p:cNvCxnSpPr/>
          <p:nvPr/>
        </p:nvCxnSpPr>
        <p:spPr bwMode="auto">
          <a:xfrm rot="5400000" flipH="1" flipV="1">
            <a:off x="2257425" y="2409825"/>
            <a:ext cx="1733550" cy="0"/>
          </a:xfrm>
          <a:prstGeom prst="line">
            <a:avLst/>
          </a:prstGeom>
          <a:solidFill>
            <a:schemeClr val="accent1"/>
          </a:solidFill>
          <a:ln w="19050" cap="flat" cmpd="sng" algn="ctr">
            <a:solidFill>
              <a:schemeClr val="tx1"/>
            </a:solidFill>
            <a:prstDash val="solid"/>
            <a:round/>
            <a:headEnd type="none" w="med" len="med"/>
            <a:tailEnd type="arrow" w="med" len="med"/>
          </a:ln>
          <a:effectLst/>
        </p:spPr>
      </p:cxnSp>
      <p:sp>
        <p:nvSpPr>
          <p:cNvPr id="11" name="TextBox 10"/>
          <p:cNvSpPr txBox="1"/>
          <p:nvPr/>
        </p:nvSpPr>
        <p:spPr>
          <a:xfrm>
            <a:off x="1641198" y="1485900"/>
            <a:ext cx="1398139" cy="523220"/>
          </a:xfrm>
          <a:prstGeom prst="rect">
            <a:avLst/>
          </a:prstGeom>
          <a:noFill/>
        </p:spPr>
        <p:txBody>
          <a:bodyPr wrap="none" rtlCol="0">
            <a:spAutoFit/>
          </a:bodyPr>
          <a:lstStyle/>
          <a:p>
            <a:r>
              <a:rPr lang="en-US" sz="1400" smtClean="0"/>
              <a:t>Congestion</a:t>
            </a:r>
            <a:br>
              <a:rPr lang="en-US" sz="1400" smtClean="0"/>
            </a:br>
            <a:r>
              <a:rPr lang="en-US" sz="1400" smtClean="0"/>
              <a:t>window (cwnd)</a:t>
            </a:r>
            <a:endParaRPr lang="en-US" sz="1400"/>
          </a:p>
        </p:txBody>
      </p:sp>
      <p:sp>
        <p:nvSpPr>
          <p:cNvPr id="13" name="TextBox 12"/>
          <p:cNvSpPr txBox="1"/>
          <p:nvPr/>
        </p:nvSpPr>
        <p:spPr>
          <a:xfrm>
            <a:off x="6605318" y="3267075"/>
            <a:ext cx="575799" cy="307777"/>
          </a:xfrm>
          <a:prstGeom prst="rect">
            <a:avLst/>
          </a:prstGeom>
          <a:noFill/>
        </p:spPr>
        <p:txBody>
          <a:bodyPr wrap="none" rtlCol="0">
            <a:spAutoFit/>
          </a:bodyPr>
          <a:lstStyle/>
          <a:p>
            <a:r>
              <a:rPr lang="en-US" sz="1400" smtClean="0"/>
              <a:t>Time</a:t>
            </a:r>
            <a:endParaRPr lang="en-US" sz="1400"/>
          </a:p>
        </p:txBody>
      </p:sp>
      <p:sp>
        <p:nvSpPr>
          <p:cNvPr id="14" name="Freeform 13"/>
          <p:cNvSpPr/>
          <p:nvPr/>
        </p:nvSpPr>
        <p:spPr bwMode="auto">
          <a:xfrm>
            <a:off x="3124200" y="2181225"/>
            <a:ext cx="723900" cy="1085850"/>
          </a:xfrm>
          <a:custGeom>
            <a:avLst/>
            <a:gdLst>
              <a:gd name="connsiteX0" fmla="*/ 0 w 723900"/>
              <a:gd name="connsiteY0" fmla="*/ 1085850 h 1085850"/>
              <a:gd name="connsiteX1" fmla="*/ 542925 w 723900"/>
              <a:gd name="connsiteY1" fmla="*/ 771525 h 1085850"/>
              <a:gd name="connsiteX2" fmla="*/ 723900 w 723900"/>
              <a:gd name="connsiteY2" fmla="*/ 0 h 1085850"/>
            </a:gdLst>
            <a:ahLst/>
            <a:cxnLst>
              <a:cxn ang="0">
                <a:pos x="connsiteX0" y="connsiteY0"/>
              </a:cxn>
              <a:cxn ang="0">
                <a:pos x="connsiteX1" y="connsiteY1"/>
              </a:cxn>
              <a:cxn ang="0">
                <a:pos x="connsiteX2" y="connsiteY2"/>
              </a:cxn>
            </a:cxnLst>
            <a:rect l="l" t="t" r="r" b="b"/>
            <a:pathLst>
              <a:path w="723900" h="1085850">
                <a:moveTo>
                  <a:pt x="0" y="1085850"/>
                </a:moveTo>
                <a:cubicBezTo>
                  <a:pt x="211137" y="1019175"/>
                  <a:pt x="422275" y="952500"/>
                  <a:pt x="542925" y="771525"/>
                </a:cubicBezTo>
                <a:cubicBezTo>
                  <a:pt x="663575" y="590550"/>
                  <a:pt x="693737" y="295275"/>
                  <a:pt x="723900" y="0"/>
                </a:cubicBezTo>
              </a:path>
            </a:pathLst>
          </a:cu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16" name="Straight Connector 15"/>
          <p:cNvCxnSpPr/>
          <p:nvPr/>
        </p:nvCxnSpPr>
        <p:spPr bwMode="auto">
          <a:xfrm flipV="1">
            <a:off x="3848100" y="1800225"/>
            <a:ext cx="533400" cy="381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flipV="1">
            <a:off x="4610100" y="1800225"/>
            <a:ext cx="973455" cy="69532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flipV="1">
            <a:off x="5762625" y="2129518"/>
            <a:ext cx="485775" cy="34698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3" name="Oval 22"/>
          <p:cNvSpPr/>
          <p:nvPr/>
        </p:nvSpPr>
        <p:spPr bwMode="auto">
          <a:xfrm>
            <a:off x="4352925" y="1733550"/>
            <a:ext cx="114300" cy="114300"/>
          </a:xfrm>
          <a:prstGeom prst="ellipse">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4" name="Oval 23"/>
          <p:cNvSpPr/>
          <p:nvPr/>
        </p:nvSpPr>
        <p:spPr bwMode="auto">
          <a:xfrm>
            <a:off x="5534025" y="1752600"/>
            <a:ext cx="114300" cy="114300"/>
          </a:xfrm>
          <a:prstGeom prst="ellipse">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5" name="Oval 24"/>
          <p:cNvSpPr/>
          <p:nvPr/>
        </p:nvSpPr>
        <p:spPr bwMode="auto">
          <a:xfrm>
            <a:off x="6200775" y="2076450"/>
            <a:ext cx="114300" cy="114300"/>
          </a:xfrm>
          <a:prstGeom prst="ellipse">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52" name="Group 51"/>
          <p:cNvGrpSpPr/>
          <p:nvPr/>
        </p:nvGrpSpPr>
        <p:grpSpPr>
          <a:xfrm>
            <a:off x="6362700" y="2294166"/>
            <a:ext cx="647700" cy="468085"/>
            <a:chOff x="6362700" y="2294166"/>
            <a:chExt cx="647700" cy="468085"/>
          </a:xfrm>
        </p:grpSpPr>
        <p:cxnSp>
          <p:nvCxnSpPr>
            <p:cNvPr id="21" name="Straight Connector 20"/>
            <p:cNvCxnSpPr/>
            <p:nvPr/>
          </p:nvCxnSpPr>
          <p:spPr bwMode="auto">
            <a:xfrm flipV="1">
              <a:off x="6362700" y="2456090"/>
              <a:ext cx="428625" cy="30616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V="1">
              <a:off x="6800850" y="2294166"/>
              <a:ext cx="209550" cy="149678"/>
            </a:xfrm>
            <a:prstGeom prst="line">
              <a:avLst/>
            </a:prstGeom>
            <a:solidFill>
              <a:schemeClr val="accent1"/>
            </a:solidFill>
            <a:ln w="19050" cap="flat" cmpd="sng" algn="ctr">
              <a:solidFill>
                <a:schemeClr val="tx1"/>
              </a:solidFill>
              <a:prstDash val="sysDash"/>
              <a:round/>
              <a:headEnd type="none" w="med" len="med"/>
              <a:tailEnd type="none" w="med" len="med"/>
            </a:ln>
            <a:effectLst/>
          </p:spPr>
        </p:cxnSp>
      </p:grpSp>
      <p:cxnSp>
        <p:nvCxnSpPr>
          <p:cNvPr id="30" name="Straight Connector 29"/>
          <p:cNvCxnSpPr/>
          <p:nvPr/>
        </p:nvCxnSpPr>
        <p:spPr bwMode="auto">
          <a:xfrm>
            <a:off x="4295775" y="2514600"/>
            <a:ext cx="542925"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32" name="Straight Arrow Connector 31"/>
          <p:cNvCxnSpPr>
            <a:stCxn id="23" idx="4"/>
          </p:cNvCxnSpPr>
          <p:nvPr/>
        </p:nvCxnSpPr>
        <p:spPr bwMode="auto">
          <a:xfrm rot="5400000">
            <a:off x="4067176" y="2181225"/>
            <a:ext cx="676275" cy="952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33" name="Straight Connector 32"/>
          <p:cNvCxnSpPr/>
          <p:nvPr/>
        </p:nvCxnSpPr>
        <p:spPr bwMode="auto">
          <a:xfrm>
            <a:off x="5343525" y="2505075"/>
            <a:ext cx="542925"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36" name="TextBox 35"/>
          <p:cNvSpPr txBox="1"/>
          <p:nvPr/>
        </p:nvSpPr>
        <p:spPr>
          <a:xfrm>
            <a:off x="4363550" y="1952625"/>
            <a:ext cx="620683" cy="307777"/>
          </a:xfrm>
          <a:prstGeom prst="rect">
            <a:avLst/>
          </a:prstGeom>
          <a:noFill/>
        </p:spPr>
        <p:txBody>
          <a:bodyPr wrap="none" rtlCol="0">
            <a:spAutoFit/>
          </a:bodyPr>
          <a:lstStyle/>
          <a:p>
            <a:r>
              <a:rPr lang="en-US" sz="1400" smtClean="0">
                <a:solidFill>
                  <a:srgbClr val="FF0000"/>
                </a:solidFill>
              </a:rPr>
              <a:t>-50%</a:t>
            </a:r>
            <a:endParaRPr lang="en-US" sz="1400">
              <a:solidFill>
                <a:srgbClr val="FF0000"/>
              </a:solidFill>
            </a:endParaRPr>
          </a:p>
        </p:txBody>
      </p:sp>
      <p:sp>
        <p:nvSpPr>
          <p:cNvPr id="37" name="TextBox 36"/>
          <p:cNvSpPr txBox="1"/>
          <p:nvPr/>
        </p:nvSpPr>
        <p:spPr>
          <a:xfrm>
            <a:off x="5535125" y="1943100"/>
            <a:ext cx="620683" cy="307777"/>
          </a:xfrm>
          <a:prstGeom prst="rect">
            <a:avLst/>
          </a:prstGeom>
          <a:noFill/>
        </p:spPr>
        <p:txBody>
          <a:bodyPr wrap="none" rtlCol="0">
            <a:spAutoFit/>
          </a:bodyPr>
          <a:lstStyle/>
          <a:p>
            <a:r>
              <a:rPr lang="en-US" sz="1400" smtClean="0">
                <a:solidFill>
                  <a:srgbClr val="FF0000"/>
                </a:solidFill>
              </a:rPr>
              <a:t>-50%</a:t>
            </a:r>
            <a:endParaRPr lang="en-US" sz="1400">
              <a:solidFill>
                <a:srgbClr val="FF0000"/>
              </a:solidFill>
            </a:endParaRPr>
          </a:p>
        </p:txBody>
      </p:sp>
      <p:sp>
        <p:nvSpPr>
          <p:cNvPr id="38" name="TextBox 37"/>
          <p:cNvSpPr txBox="1"/>
          <p:nvPr/>
        </p:nvSpPr>
        <p:spPr>
          <a:xfrm>
            <a:off x="6211400" y="2209800"/>
            <a:ext cx="620683" cy="307777"/>
          </a:xfrm>
          <a:prstGeom prst="rect">
            <a:avLst/>
          </a:prstGeom>
          <a:noFill/>
        </p:spPr>
        <p:txBody>
          <a:bodyPr wrap="none" rtlCol="0">
            <a:spAutoFit/>
          </a:bodyPr>
          <a:lstStyle/>
          <a:p>
            <a:r>
              <a:rPr lang="en-US" sz="1400" smtClean="0">
                <a:solidFill>
                  <a:srgbClr val="FF0000"/>
                </a:solidFill>
              </a:rPr>
              <a:t>-50%</a:t>
            </a:r>
            <a:endParaRPr lang="en-US" sz="1400">
              <a:solidFill>
                <a:srgbClr val="FF0000"/>
              </a:solidFill>
            </a:endParaRPr>
          </a:p>
        </p:txBody>
      </p:sp>
      <p:cxnSp>
        <p:nvCxnSpPr>
          <p:cNvPr id="39" name="Straight Arrow Connector 38"/>
          <p:cNvCxnSpPr/>
          <p:nvPr/>
        </p:nvCxnSpPr>
        <p:spPr bwMode="auto">
          <a:xfrm rot="5400000">
            <a:off x="5953664" y="2467511"/>
            <a:ext cx="600075" cy="8453"/>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40" name="Straight Connector 39"/>
          <p:cNvCxnSpPr/>
          <p:nvPr/>
        </p:nvCxnSpPr>
        <p:spPr bwMode="auto">
          <a:xfrm>
            <a:off x="6010275" y="2762250"/>
            <a:ext cx="542925"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44" name="TextBox 43"/>
          <p:cNvSpPr txBox="1"/>
          <p:nvPr/>
        </p:nvSpPr>
        <p:spPr>
          <a:xfrm>
            <a:off x="1073299" y="2533650"/>
            <a:ext cx="1638589" cy="523220"/>
          </a:xfrm>
          <a:prstGeom prst="rect">
            <a:avLst/>
          </a:prstGeom>
          <a:noFill/>
        </p:spPr>
        <p:txBody>
          <a:bodyPr wrap="none" rtlCol="0">
            <a:spAutoFit/>
          </a:bodyPr>
          <a:lstStyle/>
          <a:p>
            <a:r>
              <a:rPr lang="en-US" sz="1400" smtClean="0">
                <a:solidFill>
                  <a:srgbClr val="FF0000"/>
                </a:solidFill>
              </a:rPr>
              <a:t>"Slow start" phase</a:t>
            </a:r>
            <a:br>
              <a:rPr lang="en-US" sz="1400" smtClean="0">
                <a:solidFill>
                  <a:srgbClr val="FF0000"/>
                </a:solidFill>
              </a:rPr>
            </a:br>
            <a:r>
              <a:rPr lang="en-US" sz="1400" smtClean="0">
                <a:solidFill>
                  <a:srgbClr val="FF0000"/>
                </a:solidFill>
              </a:rPr>
              <a:t>(actually fast!)</a:t>
            </a:r>
            <a:endParaRPr lang="en-US" sz="1400">
              <a:solidFill>
                <a:srgbClr val="FF0000"/>
              </a:solidFill>
            </a:endParaRPr>
          </a:p>
        </p:txBody>
      </p:sp>
      <p:cxnSp>
        <p:nvCxnSpPr>
          <p:cNvPr id="46" name="Straight Arrow Connector 45"/>
          <p:cNvCxnSpPr>
            <a:stCxn id="44" idx="3"/>
            <a:endCxn id="14" idx="1"/>
          </p:cNvCxnSpPr>
          <p:nvPr/>
        </p:nvCxnSpPr>
        <p:spPr bwMode="auto">
          <a:xfrm>
            <a:off x="2711888" y="2795260"/>
            <a:ext cx="955237" cy="15749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48" name="Straight Connector 47"/>
          <p:cNvCxnSpPr/>
          <p:nvPr/>
        </p:nvCxnSpPr>
        <p:spPr bwMode="auto">
          <a:xfrm>
            <a:off x="3495675" y="2190750"/>
            <a:ext cx="47625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49" name="TextBox 48"/>
          <p:cNvSpPr txBox="1"/>
          <p:nvPr/>
        </p:nvSpPr>
        <p:spPr>
          <a:xfrm>
            <a:off x="3062769" y="1838325"/>
            <a:ext cx="840999" cy="307777"/>
          </a:xfrm>
          <a:prstGeom prst="rect">
            <a:avLst/>
          </a:prstGeom>
          <a:noFill/>
        </p:spPr>
        <p:txBody>
          <a:bodyPr wrap="none" rtlCol="0">
            <a:spAutoFit/>
          </a:bodyPr>
          <a:lstStyle/>
          <a:p>
            <a:r>
              <a:rPr lang="en-US" sz="1400" smtClean="0">
                <a:solidFill>
                  <a:srgbClr val="FF0000"/>
                </a:solidFill>
              </a:rPr>
              <a:t>ssthresh</a:t>
            </a:r>
            <a:endParaRPr lang="en-US" sz="1400">
              <a:solidFill>
                <a:srgbClr val="FF0000"/>
              </a:solidFill>
            </a:endParaRPr>
          </a:p>
        </p:txBody>
      </p:sp>
      <p:cxnSp>
        <p:nvCxnSpPr>
          <p:cNvPr id="51" name="Straight Connector 50"/>
          <p:cNvCxnSpPr/>
          <p:nvPr/>
        </p:nvCxnSpPr>
        <p:spPr bwMode="auto">
          <a:xfrm rot="5400000" flipH="1" flipV="1">
            <a:off x="2967038" y="2376488"/>
            <a:ext cx="1762125"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53" name="TextBox 52"/>
          <p:cNvSpPr txBox="1"/>
          <p:nvPr/>
        </p:nvSpPr>
        <p:spPr>
          <a:xfrm>
            <a:off x="4153466" y="1285875"/>
            <a:ext cx="1059906" cy="307777"/>
          </a:xfrm>
          <a:prstGeom prst="rect">
            <a:avLst/>
          </a:prstGeom>
          <a:noFill/>
        </p:spPr>
        <p:txBody>
          <a:bodyPr wrap="none" rtlCol="0">
            <a:spAutoFit/>
          </a:bodyPr>
          <a:lstStyle/>
          <a:p>
            <a:r>
              <a:rPr lang="en-US" sz="1400" smtClean="0">
                <a:solidFill>
                  <a:srgbClr val="FF0000"/>
                </a:solidFill>
              </a:rPr>
              <a:t>packet loss</a:t>
            </a:r>
            <a:endParaRPr lang="en-US" sz="1400">
              <a:solidFill>
                <a:srgbClr val="FF0000"/>
              </a:solidFill>
            </a:endParaRPr>
          </a:p>
        </p:txBody>
      </p:sp>
      <p:cxnSp>
        <p:nvCxnSpPr>
          <p:cNvPr id="55" name="Straight Arrow Connector 54"/>
          <p:cNvCxnSpPr>
            <a:stCxn id="53" idx="2"/>
            <a:endCxn id="23" idx="7"/>
          </p:cNvCxnSpPr>
          <p:nvPr/>
        </p:nvCxnSpPr>
        <p:spPr bwMode="auto">
          <a:xfrm rot="5400000">
            <a:off x="4488635" y="1555504"/>
            <a:ext cx="156637" cy="232933"/>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6503822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3000"/>
                                        <p:tgtEl>
                                          <p:spTgt spid="16"/>
                                        </p:tgtEl>
                                      </p:cBhvr>
                                    </p:animEffect>
                                  </p:childTnLst>
                                </p:cTn>
                              </p:par>
                            </p:childTnLst>
                          </p:cTn>
                        </p:par>
                        <p:par>
                          <p:cTn id="52" fill="hold">
                            <p:stCondLst>
                              <p:cond delay="3000"/>
                            </p:stCondLst>
                            <p:childTnLst>
                              <p:par>
                                <p:cTn id="53" presetID="1"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par>
                          <p:cTn id="55" fill="hold">
                            <p:stCondLst>
                              <p:cond delay="3000"/>
                            </p:stCondLst>
                            <p:childTnLst>
                              <p:par>
                                <p:cTn id="56" presetID="1" presetClass="entr" presetSubtype="0" fill="hold" nodeType="afterEffect">
                                  <p:stCondLst>
                                    <p:cond delay="0"/>
                                  </p:stCondLst>
                                  <p:childTnLst>
                                    <p:set>
                                      <p:cBhvr>
                                        <p:cTn id="57" dur="1" fill="hold">
                                          <p:stCondLst>
                                            <p:cond delay="0"/>
                                          </p:stCondLst>
                                        </p:cTn>
                                        <p:tgtEl>
                                          <p:spTgt spid="5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up)">
                                      <p:cBhvr>
                                        <p:cTn id="64" dur="500"/>
                                        <p:tgtEl>
                                          <p:spTgt spid="32"/>
                                        </p:tgtEl>
                                      </p:cBhvr>
                                    </p:animEffec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left)">
                                      <p:cBhvr>
                                        <p:cTn id="74" dur="3000"/>
                                        <p:tgtEl>
                                          <p:spTgt spid="17"/>
                                        </p:tgtEl>
                                      </p:cBhvr>
                                    </p:animEffect>
                                  </p:childTnLst>
                                </p:cTn>
                              </p:par>
                            </p:childTnLst>
                          </p:cTn>
                        </p:par>
                        <p:par>
                          <p:cTn id="75" fill="hold">
                            <p:stCondLst>
                              <p:cond delay="3000"/>
                            </p:stCondLst>
                            <p:childTnLst>
                              <p:par>
                                <p:cTn id="76" presetID="1" presetClass="entr" presetSubtype="0"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par>
                          <p:cTn id="78" fill="hold">
                            <p:stCondLst>
                              <p:cond delay="3000"/>
                            </p:stCondLst>
                            <p:childTnLst>
                              <p:par>
                                <p:cTn id="79" presetID="22" presetClass="entr" presetSubtype="1" fill="hold" nodeType="after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up)">
                                      <p:cBhvr>
                                        <p:cTn id="81" dur="500"/>
                                        <p:tgtEl>
                                          <p:spTgt spid="34"/>
                                        </p:tgtEl>
                                      </p:cBhvr>
                                    </p:animEffect>
                                  </p:childTnLst>
                                </p:cTn>
                              </p:par>
                            </p:childTnLst>
                          </p:cTn>
                        </p:par>
                        <p:par>
                          <p:cTn id="82" fill="hold">
                            <p:stCondLst>
                              <p:cond delay="3500"/>
                            </p:stCondLst>
                            <p:childTnLst>
                              <p:par>
                                <p:cTn id="83" presetID="1" presetClass="entr" presetSubtype="0" fill="hold" nodeType="after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childTnLst>
                          </p:cTn>
                        </p:par>
                        <p:par>
                          <p:cTn id="87" fill="hold">
                            <p:stCondLst>
                              <p:cond delay="3500"/>
                            </p:stCondLst>
                            <p:childTnLst>
                              <p:par>
                                <p:cTn id="88" presetID="22" presetClass="entr" presetSubtype="8" fill="hold"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wipe(left)">
                                      <p:cBhvr>
                                        <p:cTn id="90" dur="3000"/>
                                        <p:tgtEl>
                                          <p:spTgt spid="19"/>
                                        </p:tgtEl>
                                      </p:cBhvr>
                                    </p:animEffect>
                                  </p:childTnLst>
                                </p:cTn>
                              </p:par>
                            </p:childTnLst>
                          </p:cTn>
                        </p:par>
                        <p:par>
                          <p:cTn id="91" fill="hold">
                            <p:stCondLst>
                              <p:cond delay="6500"/>
                            </p:stCondLst>
                            <p:childTnLst>
                              <p:par>
                                <p:cTn id="92" presetID="1" presetClass="entr" presetSubtype="0" fill="hold" grpId="0" nodeType="after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par>
                          <p:cTn id="94" fill="hold">
                            <p:stCondLst>
                              <p:cond delay="6500"/>
                            </p:stCondLst>
                            <p:childTnLst>
                              <p:par>
                                <p:cTn id="95" presetID="22" presetClass="entr" presetSubtype="1" fill="hold" nodeType="after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wipe(up)">
                                      <p:cBhvr>
                                        <p:cTn id="97" dur="500"/>
                                        <p:tgtEl>
                                          <p:spTgt spid="39"/>
                                        </p:tgtEl>
                                      </p:cBhvr>
                                    </p:animEffect>
                                  </p:childTnLst>
                                </p:cTn>
                              </p:par>
                            </p:childTnLst>
                          </p:cTn>
                        </p:par>
                        <p:par>
                          <p:cTn id="98" fill="hold">
                            <p:stCondLst>
                              <p:cond delay="7000"/>
                            </p:stCondLst>
                            <p:childTnLst>
                              <p:par>
                                <p:cTn id="99" presetID="1" presetClass="entr" presetSubtype="0" fill="hold" grpId="0" nodeType="after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childTnLst>
                          </p:cTn>
                        </p:par>
                        <p:par>
                          <p:cTn id="103" fill="hold">
                            <p:stCondLst>
                              <p:cond delay="7000"/>
                            </p:stCondLst>
                            <p:childTnLst>
                              <p:par>
                                <p:cTn id="104" presetID="22" presetClass="entr" presetSubtype="8" fill="hold" nodeType="after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wipe(left)">
                                      <p:cBhvr>
                                        <p:cTn id="10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23" grpId="0" animBg="1"/>
      <p:bldP spid="24" grpId="0" animBg="1"/>
      <p:bldP spid="25" grpId="0" animBg="1"/>
      <p:bldP spid="36" grpId="0"/>
      <p:bldP spid="37" grpId="0"/>
      <p:bldP spid="38" grpId="0"/>
      <p:bldP spid="44" grpId="0"/>
      <p:bldP spid="49" grpId="0"/>
      <p:bldP spid="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00CC00"/>
                </a:solidFill>
              </a:rPr>
              <a:t>Synchronization, consistency</a:t>
            </a:r>
          </a:p>
          <a:p>
            <a:pPr lvl="1"/>
            <a:r>
              <a:rPr lang="en-US" dirty="0" smtClean="0">
                <a:solidFill>
                  <a:srgbClr val="00CC00"/>
                </a:solidFill>
              </a:rPr>
              <a:t>Mutual exclusion, locking, issues related to locking</a:t>
            </a:r>
          </a:p>
          <a:p>
            <a:pPr lvl="1"/>
            <a:r>
              <a:rPr lang="en-US" dirty="0" smtClean="0">
                <a:solidFill>
                  <a:srgbClr val="00CC00"/>
                </a:solidFill>
              </a:rPr>
              <a:t>Architectures: SMP, NUMA, Shared-nothing</a:t>
            </a:r>
          </a:p>
          <a:p>
            <a:r>
              <a:rPr lang="en-US" dirty="0" smtClean="0">
                <a:solidFill>
                  <a:srgbClr val="FF9900"/>
                </a:solidFill>
              </a:rPr>
              <a:t>All about the Internet in 30 minutes</a:t>
            </a:r>
          </a:p>
          <a:p>
            <a:pPr lvl="1"/>
            <a:r>
              <a:rPr lang="en-US" dirty="0" smtClean="0">
                <a:solidFill>
                  <a:srgbClr val="FF9900"/>
                </a:solidFill>
              </a:rPr>
              <a:t>Structure; packet switching; some important protocols</a:t>
            </a:r>
          </a:p>
          <a:p>
            <a:pPr lvl="1"/>
            <a:r>
              <a:rPr lang="en-US" dirty="0" smtClean="0"/>
              <a:t>Latency, packet loss, bottlenecks, and why they matter</a:t>
            </a:r>
          </a:p>
          <a:p>
            <a:r>
              <a:rPr lang="en-US" dirty="0" smtClean="0"/>
              <a:t>Distributed programming and its challenges</a:t>
            </a:r>
          </a:p>
          <a:p>
            <a:pPr lvl="1"/>
            <a:r>
              <a:rPr lang="en-US" dirty="0" smtClean="0"/>
              <a:t>Faults</a:t>
            </a:r>
            <a:r>
              <a:rPr lang="en-US" dirty="0" smtClean="0"/>
              <a:t>, failures, and what we can do about </a:t>
            </a:r>
            <a:r>
              <a:rPr lang="en-US" dirty="0" smtClean="0"/>
              <a:t>them</a:t>
            </a:r>
          </a:p>
          <a:p>
            <a:pPr lvl="1"/>
            <a:r>
              <a:rPr lang="en-US" dirty="0"/>
              <a:t>Network partitions, CAP theorem, relaxed </a:t>
            </a:r>
            <a:r>
              <a:rPr lang="en-US" dirty="0" smtClean="0"/>
              <a:t>consistency</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7289461" y="3695295"/>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00325"/>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87158" y="2132181"/>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088579" y="2488862"/>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556162" y="2835815"/>
            <a:ext cx="495300" cy="495300"/>
          </a:xfrm>
          <a:prstGeom prst="rect">
            <a:avLst/>
          </a:prstGeom>
          <a:noFill/>
        </p:spPr>
      </p:pic>
      <p:pic>
        <p:nvPicPr>
          <p:cNvPr id="13"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745524" y="3231406"/>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724775" y="1671738"/>
            <a:ext cx="495300" cy="4953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Another reason why latency matters</a:t>
            </a:r>
            <a:endParaRPr lang="en-US"/>
          </a:p>
        </p:txBody>
      </p:sp>
      <p:sp>
        <p:nvSpPr>
          <p:cNvPr id="3" name="Content Placeholder 2"/>
          <p:cNvSpPr>
            <a:spLocks noGrp="1"/>
          </p:cNvSpPr>
          <p:nvPr>
            <p:ph idx="1"/>
          </p:nvPr>
        </p:nvSpPr>
        <p:spPr>
          <a:xfrm>
            <a:off x="990600" y="5562600"/>
            <a:ext cx="7772400" cy="628650"/>
          </a:xfrm>
        </p:spPr>
        <p:txBody>
          <a:bodyPr/>
          <a:lstStyle/>
          <a:p>
            <a:r>
              <a:rPr lang="en-US" smtClean="0"/>
              <a:t>The higher the RTT, the slower the process</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40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Connector 6"/>
          <p:cNvCxnSpPr/>
          <p:nvPr/>
        </p:nvCxnSpPr>
        <p:spPr bwMode="auto">
          <a:xfrm rot="5400000">
            <a:off x="400050" y="3362325"/>
            <a:ext cx="33528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rot="5400000">
            <a:off x="1433513" y="3338512"/>
            <a:ext cx="33242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 name="TextBox 9"/>
          <p:cNvSpPr txBox="1"/>
          <p:nvPr/>
        </p:nvSpPr>
        <p:spPr>
          <a:xfrm>
            <a:off x="1695832" y="1362075"/>
            <a:ext cx="736420" cy="307777"/>
          </a:xfrm>
          <a:prstGeom prst="rect">
            <a:avLst/>
          </a:prstGeom>
          <a:noFill/>
        </p:spPr>
        <p:txBody>
          <a:bodyPr wrap="none" rtlCol="0">
            <a:spAutoFit/>
          </a:bodyPr>
          <a:lstStyle/>
          <a:p>
            <a:r>
              <a:rPr lang="en-US" sz="1400" smtClean="0"/>
              <a:t>Sender</a:t>
            </a:r>
            <a:endParaRPr lang="en-US" sz="1400"/>
          </a:p>
        </p:txBody>
      </p:sp>
      <p:sp>
        <p:nvSpPr>
          <p:cNvPr id="11" name="TextBox 10"/>
          <p:cNvSpPr txBox="1"/>
          <p:nvPr/>
        </p:nvSpPr>
        <p:spPr>
          <a:xfrm>
            <a:off x="2627218" y="1362075"/>
            <a:ext cx="854849" cy="307777"/>
          </a:xfrm>
          <a:prstGeom prst="rect">
            <a:avLst/>
          </a:prstGeom>
          <a:noFill/>
        </p:spPr>
        <p:txBody>
          <a:bodyPr wrap="none" rtlCol="0">
            <a:spAutoFit/>
          </a:bodyPr>
          <a:lstStyle/>
          <a:p>
            <a:r>
              <a:rPr lang="en-US" sz="1400" smtClean="0"/>
              <a:t>Receiver</a:t>
            </a:r>
            <a:endParaRPr lang="en-US" sz="1400"/>
          </a:p>
        </p:txBody>
      </p:sp>
      <p:cxnSp>
        <p:nvCxnSpPr>
          <p:cNvPr id="33" name="Straight Connector 32"/>
          <p:cNvCxnSpPr/>
          <p:nvPr/>
        </p:nvCxnSpPr>
        <p:spPr bwMode="auto">
          <a:xfrm rot="5400000">
            <a:off x="3638550" y="3324225"/>
            <a:ext cx="32385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rot="5400000">
            <a:off x="5967413" y="3262312"/>
            <a:ext cx="31337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TextBox 34"/>
          <p:cNvSpPr txBox="1"/>
          <p:nvPr/>
        </p:nvSpPr>
        <p:spPr>
          <a:xfrm>
            <a:off x="4877182" y="1381125"/>
            <a:ext cx="736420" cy="307777"/>
          </a:xfrm>
          <a:prstGeom prst="rect">
            <a:avLst/>
          </a:prstGeom>
          <a:noFill/>
        </p:spPr>
        <p:txBody>
          <a:bodyPr wrap="none" rtlCol="0">
            <a:spAutoFit/>
          </a:bodyPr>
          <a:lstStyle/>
          <a:p>
            <a:r>
              <a:rPr lang="en-US" sz="1400" smtClean="0"/>
              <a:t>Sender</a:t>
            </a:r>
            <a:endParaRPr lang="en-US" sz="1400"/>
          </a:p>
        </p:txBody>
      </p:sp>
      <p:sp>
        <p:nvSpPr>
          <p:cNvPr id="36" name="TextBox 35"/>
          <p:cNvSpPr txBox="1"/>
          <p:nvPr/>
        </p:nvSpPr>
        <p:spPr>
          <a:xfrm>
            <a:off x="7065868" y="1381125"/>
            <a:ext cx="854849" cy="307777"/>
          </a:xfrm>
          <a:prstGeom prst="rect">
            <a:avLst/>
          </a:prstGeom>
          <a:noFill/>
        </p:spPr>
        <p:txBody>
          <a:bodyPr wrap="none" rtlCol="0">
            <a:spAutoFit/>
          </a:bodyPr>
          <a:lstStyle/>
          <a:p>
            <a:r>
              <a:rPr lang="en-US" sz="1400" smtClean="0"/>
              <a:t>Receiver</a:t>
            </a:r>
            <a:endParaRPr lang="en-US" sz="1400"/>
          </a:p>
        </p:txBody>
      </p:sp>
      <p:grpSp>
        <p:nvGrpSpPr>
          <p:cNvPr id="87" name="Group 86"/>
          <p:cNvGrpSpPr/>
          <p:nvPr/>
        </p:nvGrpSpPr>
        <p:grpSpPr>
          <a:xfrm>
            <a:off x="2047876" y="1790700"/>
            <a:ext cx="1066799" cy="3284356"/>
            <a:chOff x="2047876" y="1790700"/>
            <a:chExt cx="1066799" cy="3284356"/>
          </a:xfrm>
        </p:grpSpPr>
        <p:cxnSp>
          <p:nvCxnSpPr>
            <p:cNvPr id="13" name="Straight Arrow Connector 12"/>
            <p:cNvCxnSpPr/>
            <p:nvPr/>
          </p:nvCxnSpPr>
          <p:spPr bwMode="auto">
            <a:xfrm>
              <a:off x="2076450" y="1866900"/>
              <a:ext cx="1028700" cy="3429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rot="10800000" flipV="1">
              <a:off x="2066926" y="2314575"/>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2076450" y="2676525"/>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a:off x="2066925" y="2676525"/>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rot="10800000" flipV="1">
              <a:off x="2057401" y="2971800"/>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rot="10800000" flipV="1">
              <a:off x="2066926" y="3238500"/>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a:off x="2095500" y="3267075"/>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2066925" y="3276600"/>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2114550" y="3543300"/>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5" name="Straight Arrow Connector 24"/>
            <p:cNvCxnSpPr/>
            <p:nvPr/>
          </p:nvCxnSpPr>
          <p:spPr bwMode="auto">
            <a:xfrm>
              <a:off x="2085975" y="3543300"/>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rot="10800000" flipV="1">
              <a:off x="2066926" y="3571875"/>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rot="10800000" flipV="1">
              <a:off x="2047876" y="3762375"/>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rot="10800000" flipV="1">
              <a:off x="2066926" y="3848100"/>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rot="10800000" flipV="1">
              <a:off x="2076451" y="4019550"/>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2105025" y="3867150"/>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1" name="Straight Arrow Connector 30"/>
            <p:cNvCxnSpPr/>
            <p:nvPr/>
          </p:nvCxnSpPr>
          <p:spPr bwMode="auto">
            <a:xfrm>
              <a:off x="2076450" y="3876675"/>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2" name="TextBox 31"/>
            <p:cNvSpPr txBox="1"/>
            <p:nvPr/>
          </p:nvSpPr>
          <p:spPr>
            <a:xfrm rot="5400000">
              <a:off x="2494466" y="4667252"/>
              <a:ext cx="415499" cy="400110"/>
            </a:xfrm>
            <a:prstGeom prst="rect">
              <a:avLst/>
            </a:prstGeom>
            <a:noFill/>
          </p:spPr>
          <p:txBody>
            <a:bodyPr wrap="none" rtlCol="0">
              <a:spAutoFit/>
            </a:bodyPr>
            <a:lstStyle/>
            <a:p>
              <a:r>
                <a:rPr lang="en-US" smtClean="0"/>
                <a:t>...</a:t>
              </a:r>
              <a:endParaRPr lang="en-US"/>
            </a:p>
          </p:txBody>
        </p:sp>
        <p:cxnSp>
          <p:nvCxnSpPr>
            <p:cNvPr id="65" name="Straight Arrow Connector 64"/>
            <p:cNvCxnSpPr/>
            <p:nvPr/>
          </p:nvCxnSpPr>
          <p:spPr bwMode="auto">
            <a:xfrm rot="10800000" flipV="1">
              <a:off x="2076451" y="4162425"/>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6" name="Straight Arrow Connector 65"/>
            <p:cNvCxnSpPr/>
            <p:nvPr/>
          </p:nvCxnSpPr>
          <p:spPr bwMode="auto">
            <a:xfrm rot="10800000" flipV="1">
              <a:off x="2047876" y="4343400"/>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7" name="Straight Arrow Connector 66"/>
            <p:cNvCxnSpPr/>
            <p:nvPr/>
          </p:nvCxnSpPr>
          <p:spPr bwMode="auto">
            <a:xfrm>
              <a:off x="2105025" y="4067175"/>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8" name="Straight Arrow Connector 67"/>
            <p:cNvCxnSpPr/>
            <p:nvPr/>
          </p:nvCxnSpPr>
          <p:spPr bwMode="auto">
            <a:xfrm>
              <a:off x="2095500" y="4067175"/>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9" name="Straight Arrow Connector 68"/>
            <p:cNvCxnSpPr/>
            <p:nvPr/>
          </p:nvCxnSpPr>
          <p:spPr bwMode="auto">
            <a:xfrm>
              <a:off x="2095500" y="4162425"/>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0" name="Straight Arrow Connector 69"/>
            <p:cNvCxnSpPr/>
            <p:nvPr/>
          </p:nvCxnSpPr>
          <p:spPr bwMode="auto">
            <a:xfrm>
              <a:off x="2085975" y="4162425"/>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1" name="Straight Arrow Connector 70"/>
            <p:cNvCxnSpPr/>
            <p:nvPr/>
          </p:nvCxnSpPr>
          <p:spPr bwMode="auto">
            <a:xfrm>
              <a:off x="2095500" y="4314825"/>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2" name="Straight Arrow Connector 71"/>
            <p:cNvCxnSpPr/>
            <p:nvPr/>
          </p:nvCxnSpPr>
          <p:spPr bwMode="auto">
            <a:xfrm>
              <a:off x="2085975" y="4314825"/>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73" name="TextBox 72"/>
            <p:cNvSpPr txBox="1"/>
            <p:nvPr/>
          </p:nvSpPr>
          <p:spPr>
            <a:xfrm rot="1143210">
              <a:off x="2249616" y="1790700"/>
              <a:ext cx="657552" cy="276999"/>
            </a:xfrm>
            <a:prstGeom prst="rect">
              <a:avLst/>
            </a:prstGeom>
            <a:noFill/>
          </p:spPr>
          <p:txBody>
            <a:bodyPr wrap="none" rtlCol="0">
              <a:spAutoFit/>
            </a:bodyPr>
            <a:lstStyle/>
            <a:p>
              <a:r>
                <a:rPr lang="en-US" sz="1200" smtClean="0"/>
                <a:t>1-1460</a:t>
              </a:r>
              <a:endParaRPr lang="en-US" sz="1200"/>
            </a:p>
          </p:txBody>
        </p:sp>
        <p:sp>
          <p:nvSpPr>
            <p:cNvPr id="74" name="TextBox 73"/>
            <p:cNvSpPr txBox="1"/>
            <p:nvPr/>
          </p:nvSpPr>
          <p:spPr>
            <a:xfrm rot="1043054">
              <a:off x="2153159" y="2590800"/>
              <a:ext cx="907621" cy="276999"/>
            </a:xfrm>
            <a:prstGeom prst="rect">
              <a:avLst/>
            </a:prstGeom>
            <a:noFill/>
          </p:spPr>
          <p:txBody>
            <a:bodyPr wrap="none" rtlCol="0">
              <a:spAutoFit/>
            </a:bodyPr>
            <a:lstStyle/>
            <a:p>
              <a:r>
                <a:rPr lang="en-US" sz="1200" smtClean="0"/>
                <a:t>1461-2920</a:t>
              </a:r>
              <a:endParaRPr lang="en-US" sz="1200"/>
            </a:p>
          </p:txBody>
        </p:sp>
        <p:sp>
          <p:nvSpPr>
            <p:cNvPr id="75" name="TextBox 74"/>
            <p:cNvSpPr txBox="1"/>
            <p:nvPr/>
          </p:nvSpPr>
          <p:spPr>
            <a:xfrm rot="20614894">
              <a:off x="2128868" y="2219325"/>
              <a:ext cx="841897" cy="276999"/>
            </a:xfrm>
            <a:prstGeom prst="rect">
              <a:avLst/>
            </a:prstGeom>
            <a:noFill/>
          </p:spPr>
          <p:txBody>
            <a:bodyPr wrap="none" rtlCol="0">
              <a:spAutoFit/>
            </a:bodyPr>
            <a:lstStyle/>
            <a:p>
              <a:r>
                <a:rPr lang="en-US" sz="1200" smtClean="0"/>
                <a:t>ACK 1460</a:t>
              </a:r>
              <a:endParaRPr lang="en-US" sz="1200"/>
            </a:p>
          </p:txBody>
        </p:sp>
      </p:grpSp>
      <p:grpSp>
        <p:nvGrpSpPr>
          <p:cNvPr id="88" name="Group 87"/>
          <p:cNvGrpSpPr/>
          <p:nvPr/>
        </p:nvGrpSpPr>
        <p:grpSpPr>
          <a:xfrm>
            <a:off x="5229226" y="1885950"/>
            <a:ext cx="2314575" cy="3018713"/>
            <a:chOff x="5229226" y="1885950"/>
            <a:chExt cx="2314575" cy="3018713"/>
          </a:xfrm>
        </p:grpSpPr>
        <p:cxnSp>
          <p:nvCxnSpPr>
            <p:cNvPr id="37" name="Straight Arrow Connector 36"/>
            <p:cNvCxnSpPr/>
            <p:nvPr/>
          </p:nvCxnSpPr>
          <p:spPr bwMode="auto">
            <a:xfrm>
              <a:off x="5257800" y="1885950"/>
              <a:ext cx="2276475" cy="7588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rot="10800000" flipV="1">
              <a:off x="5238751" y="2665576"/>
              <a:ext cx="2295525" cy="68651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5257800" y="3362325"/>
              <a:ext cx="2245360" cy="6477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a:off x="5248275" y="3371850"/>
              <a:ext cx="2266950" cy="8382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0" name="Straight Arrow Connector 59"/>
            <p:cNvCxnSpPr/>
            <p:nvPr/>
          </p:nvCxnSpPr>
          <p:spPr bwMode="auto">
            <a:xfrm rot="10800000" flipV="1">
              <a:off x="5229226" y="3999076"/>
              <a:ext cx="2295525" cy="68651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76" name="TextBox 75"/>
            <p:cNvSpPr txBox="1"/>
            <p:nvPr/>
          </p:nvSpPr>
          <p:spPr>
            <a:xfrm rot="1143210">
              <a:off x="6002467" y="1990724"/>
              <a:ext cx="657552" cy="276999"/>
            </a:xfrm>
            <a:prstGeom prst="rect">
              <a:avLst/>
            </a:prstGeom>
            <a:noFill/>
          </p:spPr>
          <p:txBody>
            <a:bodyPr wrap="none" rtlCol="0">
              <a:spAutoFit/>
            </a:bodyPr>
            <a:lstStyle/>
            <a:p>
              <a:r>
                <a:rPr lang="en-US" sz="1200" smtClean="0"/>
                <a:t>1-1460</a:t>
              </a:r>
              <a:endParaRPr lang="en-US" sz="1200"/>
            </a:p>
          </p:txBody>
        </p:sp>
        <p:sp>
          <p:nvSpPr>
            <p:cNvPr id="77" name="TextBox 76"/>
            <p:cNvSpPr txBox="1"/>
            <p:nvPr/>
          </p:nvSpPr>
          <p:spPr>
            <a:xfrm rot="20614894">
              <a:off x="5891243" y="2771775"/>
              <a:ext cx="841897" cy="276999"/>
            </a:xfrm>
            <a:prstGeom prst="rect">
              <a:avLst/>
            </a:prstGeom>
            <a:noFill/>
          </p:spPr>
          <p:txBody>
            <a:bodyPr wrap="none" rtlCol="0">
              <a:spAutoFit/>
            </a:bodyPr>
            <a:lstStyle/>
            <a:p>
              <a:r>
                <a:rPr lang="en-US" sz="1200" smtClean="0"/>
                <a:t>ACK 1460</a:t>
              </a:r>
              <a:endParaRPr lang="en-US" sz="1200"/>
            </a:p>
          </p:txBody>
        </p:sp>
        <p:sp>
          <p:nvSpPr>
            <p:cNvPr id="78" name="TextBox 77"/>
            <p:cNvSpPr txBox="1"/>
            <p:nvPr/>
          </p:nvSpPr>
          <p:spPr>
            <a:xfrm rot="1043054">
              <a:off x="5953633" y="3429001"/>
              <a:ext cx="907621" cy="276999"/>
            </a:xfrm>
            <a:prstGeom prst="rect">
              <a:avLst/>
            </a:prstGeom>
            <a:noFill/>
          </p:spPr>
          <p:txBody>
            <a:bodyPr wrap="none" rtlCol="0">
              <a:spAutoFit/>
            </a:bodyPr>
            <a:lstStyle/>
            <a:p>
              <a:r>
                <a:rPr lang="en-US" sz="1200" smtClean="0"/>
                <a:t>1461-2920</a:t>
              </a:r>
              <a:endParaRPr lang="en-US" sz="1200"/>
            </a:p>
          </p:txBody>
        </p:sp>
        <p:sp>
          <p:nvSpPr>
            <p:cNvPr id="79" name="TextBox 78"/>
            <p:cNvSpPr txBox="1"/>
            <p:nvPr/>
          </p:nvSpPr>
          <p:spPr>
            <a:xfrm rot="1289994">
              <a:off x="5886959" y="3762377"/>
              <a:ext cx="907621" cy="276999"/>
            </a:xfrm>
            <a:prstGeom prst="rect">
              <a:avLst/>
            </a:prstGeom>
            <a:noFill/>
          </p:spPr>
          <p:txBody>
            <a:bodyPr wrap="none" rtlCol="0">
              <a:spAutoFit/>
            </a:bodyPr>
            <a:lstStyle/>
            <a:p>
              <a:r>
                <a:rPr lang="en-US" sz="1200" smtClean="0"/>
                <a:t>2921-4380</a:t>
              </a:r>
              <a:endParaRPr lang="en-US" sz="1200"/>
            </a:p>
          </p:txBody>
        </p:sp>
        <p:cxnSp>
          <p:nvCxnSpPr>
            <p:cNvPr id="80" name="Straight Arrow Connector 79"/>
            <p:cNvCxnSpPr/>
            <p:nvPr/>
          </p:nvCxnSpPr>
          <p:spPr bwMode="auto">
            <a:xfrm rot="10800000" flipV="1">
              <a:off x="5248276" y="4218151"/>
              <a:ext cx="2295525" cy="68651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1" name="TextBox 80"/>
            <p:cNvSpPr txBox="1"/>
            <p:nvPr/>
          </p:nvSpPr>
          <p:spPr>
            <a:xfrm rot="20614894">
              <a:off x="5681693" y="4133850"/>
              <a:ext cx="841897" cy="276999"/>
            </a:xfrm>
            <a:prstGeom prst="rect">
              <a:avLst/>
            </a:prstGeom>
            <a:noFill/>
          </p:spPr>
          <p:txBody>
            <a:bodyPr wrap="none" rtlCol="0">
              <a:spAutoFit/>
            </a:bodyPr>
            <a:lstStyle/>
            <a:p>
              <a:r>
                <a:rPr lang="en-US" sz="1200" smtClean="0"/>
                <a:t>ACK 2920</a:t>
              </a:r>
              <a:endParaRPr lang="en-US" sz="1200"/>
            </a:p>
          </p:txBody>
        </p:sp>
        <p:sp>
          <p:nvSpPr>
            <p:cNvPr id="82" name="TextBox 81"/>
            <p:cNvSpPr txBox="1"/>
            <p:nvPr/>
          </p:nvSpPr>
          <p:spPr>
            <a:xfrm rot="20614894">
              <a:off x="6034118" y="4524374"/>
              <a:ext cx="841897" cy="276999"/>
            </a:xfrm>
            <a:prstGeom prst="rect">
              <a:avLst/>
            </a:prstGeom>
            <a:noFill/>
          </p:spPr>
          <p:txBody>
            <a:bodyPr wrap="none" rtlCol="0">
              <a:spAutoFit/>
            </a:bodyPr>
            <a:lstStyle/>
            <a:p>
              <a:r>
                <a:rPr lang="en-US" sz="1200" smtClean="0"/>
                <a:t>ACK 4380</a:t>
              </a:r>
              <a:endParaRPr lang="en-US" sz="1200"/>
            </a:p>
          </p:txBody>
        </p:sp>
      </p:grpSp>
      <p:cxnSp>
        <p:nvCxnSpPr>
          <p:cNvPr id="84" name="Straight Arrow Connector 83"/>
          <p:cNvCxnSpPr/>
          <p:nvPr/>
        </p:nvCxnSpPr>
        <p:spPr bwMode="auto">
          <a:xfrm rot="5400000">
            <a:off x="2590800" y="2505075"/>
            <a:ext cx="1333500" cy="1588"/>
          </a:xfrm>
          <a:prstGeom prst="straightConnector1">
            <a:avLst/>
          </a:prstGeom>
          <a:solidFill>
            <a:schemeClr val="accent1"/>
          </a:solidFill>
          <a:ln w="19050" cap="flat" cmpd="sng" algn="ctr">
            <a:solidFill>
              <a:srgbClr val="00CC00"/>
            </a:solidFill>
            <a:prstDash val="solid"/>
            <a:round/>
            <a:headEnd type="none" w="med" len="med"/>
            <a:tailEnd type="arrow"/>
          </a:ln>
          <a:effectLst/>
        </p:spPr>
      </p:cxnSp>
      <p:cxnSp>
        <p:nvCxnSpPr>
          <p:cNvPr id="85" name="Straight Arrow Connector 84"/>
          <p:cNvCxnSpPr/>
          <p:nvPr/>
        </p:nvCxnSpPr>
        <p:spPr bwMode="auto">
          <a:xfrm rot="5400000">
            <a:off x="6525816" y="3076972"/>
            <a:ext cx="2399506" cy="1588"/>
          </a:xfrm>
          <a:prstGeom prst="straightConnector1">
            <a:avLst/>
          </a:prstGeom>
          <a:solidFill>
            <a:schemeClr val="accent1"/>
          </a:solidFill>
          <a:ln w="19050" cap="flat" cmpd="sng" algn="ctr">
            <a:solidFill>
              <a:srgbClr val="00CC00"/>
            </a:solidFill>
            <a:prstDash val="solid"/>
            <a:round/>
            <a:headEnd type="none" w="med" len="med"/>
            <a:tailEnd type="arrow"/>
          </a:ln>
          <a:effectLst/>
        </p:spPr>
      </p:cxnSp>
    </p:spTree>
    <p:extLst>
      <p:ext uri="{BB962C8B-B14F-4D97-AF65-F5344CB8AC3E}">
        <p14:creationId xmlns:p14="http://schemas.microsoft.com/office/powerpoint/2010/main" val="349993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wipe(up)">
                                      <p:cBhvr>
                                        <p:cTn id="17" dur="20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wipe(up)">
                                      <p:cBhvr>
                                        <p:cTn id="32" dur="2000"/>
                                        <p:tgtEl>
                                          <p:spTgt spid="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wipe(up)">
                                      <p:cBhvr>
                                        <p:cTn id="37" dur="500"/>
                                        <p:tgtEl>
                                          <p:spTgt spid="84"/>
                                        </p:tgtEl>
                                      </p:cBhvr>
                                    </p:animEffect>
                                  </p:childTnLst>
                                </p:cTn>
                              </p:par>
                              <p:par>
                                <p:cTn id="38" presetID="22" presetClass="entr" presetSubtype="1" fill="hold" nodeType="with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wipe(up)">
                                      <p:cBhvr>
                                        <p:cTn id="4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5" grpId="0"/>
      <p:bldP spid="3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a:t>
            </a:r>
            <a:r>
              <a:rPr lang="en-US" dirty="0" smtClean="0"/>
              <a:t>Wide-area network</a:t>
            </a:r>
            <a:endParaRPr lang="en-US" dirty="0"/>
          </a:p>
        </p:txBody>
      </p:sp>
      <p:sp>
        <p:nvSpPr>
          <p:cNvPr id="3" name="Content Placeholder 2"/>
          <p:cNvSpPr>
            <a:spLocks noGrp="1"/>
          </p:cNvSpPr>
          <p:nvPr>
            <p:ph idx="1"/>
          </p:nvPr>
        </p:nvSpPr>
        <p:spPr>
          <a:xfrm>
            <a:off x="990600" y="1658938"/>
            <a:ext cx="7861570" cy="4532312"/>
          </a:xfrm>
        </p:spPr>
        <p:txBody>
          <a:bodyPr/>
          <a:lstStyle/>
          <a:p>
            <a:r>
              <a:rPr lang="en-US" dirty="0" smtClean="0"/>
              <a:t>How </a:t>
            </a:r>
            <a:r>
              <a:rPr lang="en-US" dirty="0" smtClean="0"/>
              <a:t>does the network matter to applications?</a:t>
            </a:r>
          </a:p>
          <a:p>
            <a:pPr lvl="1"/>
            <a:r>
              <a:rPr lang="en-US" dirty="0" smtClean="0"/>
              <a:t>Propagation delay </a:t>
            </a:r>
            <a:r>
              <a:rPr lang="en-US" dirty="0" smtClean="0">
                <a:sym typeface="Symbol"/>
              </a:rPr>
              <a:t> Good to be physically close to customer</a:t>
            </a:r>
          </a:p>
          <a:p>
            <a:pPr lvl="1"/>
            <a:r>
              <a:rPr lang="en-US" dirty="0" smtClean="0">
                <a:sym typeface="Symbol"/>
              </a:rPr>
              <a:t>Bottlenecks  Transfer speed is limited</a:t>
            </a:r>
          </a:p>
          <a:p>
            <a:pPr lvl="1"/>
            <a:r>
              <a:rPr lang="en-US" dirty="0" err="1" smtClean="0">
                <a:sym typeface="Symbol"/>
              </a:rPr>
              <a:t>Queueing</a:t>
            </a:r>
            <a:r>
              <a:rPr lang="en-US" dirty="0" smtClean="0">
                <a:sym typeface="Symbol"/>
              </a:rPr>
              <a:t> delays, loss, reordering  Delay can vary</a:t>
            </a:r>
          </a:p>
          <a:p>
            <a:pPr lvl="1"/>
            <a:r>
              <a:rPr lang="en-US" dirty="0" smtClean="0">
                <a:sym typeface="Symbol"/>
              </a:rPr>
              <a:t>Some </a:t>
            </a:r>
            <a:r>
              <a:rPr lang="en-US" dirty="0" smtClean="0">
                <a:sym typeface="Symbol"/>
              </a:rPr>
              <a:t>of these can be taken care of by TCP</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41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69666501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00CC00"/>
                </a:solidFill>
              </a:rPr>
              <a:t>Synchronization, consistency</a:t>
            </a:r>
          </a:p>
          <a:p>
            <a:pPr lvl="1"/>
            <a:r>
              <a:rPr lang="en-US" dirty="0" smtClean="0">
                <a:solidFill>
                  <a:srgbClr val="00CC00"/>
                </a:solidFill>
              </a:rPr>
              <a:t>Architectures</a:t>
            </a:r>
            <a:r>
              <a:rPr lang="en-US" dirty="0" smtClean="0">
                <a:solidFill>
                  <a:srgbClr val="00CC00"/>
                </a:solidFill>
              </a:rPr>
              <a:t>: SMP, NUMA, Shared-nothing</a:t>
            </a:r>
          </a:p>
          <a:p>
            <a:r>
              <a:rPr lang="en-US" dirty="0" smtClean="0">
                <a:solidFill>
                  <a:srgbClr val="00CC00"/>
                </a:solidFill>
              </a:rPr>
              <a:t>Wide-area network</a:t>
            </a:r>
            <a:endParaRPr lang="en-US" dirty="0" smtClean="0">
              <a:solidFill>
                <a:srgbClr val="00CC00"/>
              </a:solidFill>
            </a:endParaRPr>
          </a:p>
          <a:p>
            <a:pPr lvl="1"/>
            <a:r>
              <a:rPr lang="en-US" dirty="0" smtClean="0">
                <a:solidFill>
                  <a:srgbClr val="00CC00"/>
                </a:solidFill>
              </a:rPr>
              <a:t>Latency</a:t>
            </a:r>
            <a:r>
              <a:rPr lang="en-US" dirty="0" smtClean="0">
                <a:solidFill>
                  <a:srgbClr val="00CC00"/>
                </a:solidFill>
              </a:rPr>
              <a:t>, packet loss, bottlenecks, and why they matter</a:t>
            </a:r>
          </a:p>
          <a:p>
            <a:r>
              <a:rPr lang="en-US" dirty="0" smtClean="0">
                <a:solidFill>
                  <a:srgbClr val="FF9900"/>
                </a:solidFill>
              </a:rPr>
              <a:t>Distributed programming and its challenges</a:t>
            </a:r>
          </a:p>
          <a:p>
            <a:pPr lvl="1"/>
            <a:r>
              <a:rPr lang="en-US" dirty="0" smtClean="0">
                <a:solidFill>
                  <a:srgbClr val="FF9900"/>
                </a:solidFill>
              </a:rPr>
              <a:t>Faults, failures, and what we can do about them</a:t>
            </a:r>
          </a:p>
          <a:p>
            <a:pPr lvl="1"/>
            <a:r>
              <a:rPr lang="en-US" dirty="0" smtClean="0"/>
              <a:t>Network partitions, CAP theorem, relaxed </a:t>
            </a:r>
            <a:r>
              <a:rPr lang="en-US" dirty="0" smtClean="0"/>
              <a:t>consistency</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42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7443888" y="4634907"/>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00325"/>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724405" y="1705352"/>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49888" y="2112395"/>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112383" y="2496290"/>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78824" y="2851592"/>
            <a:ext cx="495300" cy="495300"/>
          </a:xfrm>
          <a:prstGeom prst="rect">
            <a:avLst/>
          </a:prstGeom>
          <a:noFill/>
        </p:spPr>
      </p:pic>
      <p:pic>
        <p:nvPicPr>
          <p:cNvPr id="15"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085867" y="3293359"/>
            <a:ext cx="495300" cy="495300"/>
          </a:xfrm>
          <a:prstGeom prst="rect">
            <a:avLst/>
          </a:prstGeom>
          <a:noFill/>
        </p:spPr>
      </p:pic>
      <p:pic>
        <p:nvPicPr>
          <p:cNvPr id="17"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8096722" y="3762830"/>
            <a:ext cx="495300" cy="4953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Complications in wide-area networks</a:t>
            </a:r>
            <a:endParaRPr lang="en-US"/>
          </a:p>
        </p:txBody>
      </p:sp>
      <p:sp>
        <p:nvSpPr>
          <p:cNvPr id="3" name="Content Placeholder 2"/>
          <p:cNvSpPr>
            <a:spLocks noGrp="1"/>
          </p:cNvSpPr>
          <p:nvPr>
            <p:ph idx="1"/>
          </p:nvPr>
        </p:nvSpPr>
        <p:spPr/>
        <p:txBody>
          <a:bodyPr/>
          <a:lstStyle/>
          <a:p>
            <a:r>
              <a:rPr lang="en-US" smtClean="0"/>
              <a:t>Communication is slower, less reliable</a:t>
            </a:r>
          </a:p>
          <a:p>
            <a:pPr lvl="1"/>
            <a:r>
              <a:rPr lang="en-US" smtClean="0"/>
              <a:t>Latencies are higher, more variable</a:t>
            </a:r>
          </a:p>
          <a:p>
            <a:pPr lvl="1"/>
            <a:r>
              <a:rPr lang="en-US" smtClean="0"/>
              <a:t>Bottleneck capacity is lower</a:t>
            </a:r>
          </a:p>
          <a:p>
            <a:pPr lvl="1"/>
            <a:r>
              <a:rPr lang="en-US" smtClean="0"/>
              <a:t>Packet loss, reordering, queueing delays</a:t>
            </a:r>
          </a:p>
          <a:p>
            <a:pPr lvl="1"/>
            <a:endParaRPr lang="en-US" smtClean="0"/>
          </a:p>
          <a:p>
            <a:r>
              <a:rPr lang="en-US" smtClean="0"/>
              <a:t>Faults are more common</a:t>
            </a:r>
          </a:p>
          <a:p>
            <a:pPr lvl="1"/>
            <a:r>
              <a:rPr lang="en-US" smtClean="0"/>
              <a:t>Broken or malfunctioning nodes</a:t>
            </a:r>
          </a:p>
          <a:p>
            <a:pPr lvl="1"/>
            <a:r>
              <a:rPr lang="en-US" smtClean="0"/>
              <a:t>Network partitions</a:t>
            </a:r>
          </a:p>
          <a:p>
            <a:pPr lvl="1"/>
            <a:endParaRPr lang="en-US" smtClean="0"/>
          </a:p>
          <a:p>
            <a:endParaRPr lang="en-US" smtClean="0"/>
          </a:p>
          <a:p>
            <a:pPr lvl="1"/>
            <a:endParaRPr lang="en-US" smtClean="0"/>
          </a:p>
          <a:p>
            <a:pPr lvl="1"/>
            <a:endParaRPr lang="en-US"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43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2" descr="MMj02363570000[1]"/>
          <p:cNvPicPr>
            <a:picLocks noChangeAspect="1" noChangeArrowheads="1" noCrop="1"/>
          </p:cNvPicPr>
          <p:nvPr/>
        </p:nvPicPr>
        <p:blipFill>
          <a:blip r:embed="rId2" cstate="print"/>
          <a:srcRect/>
          <a:stretch>
            <a:fillRect/>
          </a:stretch>
        </p:blipFill>
        <p:spPr bwMode="auto">
          <a:xfrm>
            <a:off x="7107676" y="3803872"/>
            <a:ext cx="233802" cy="318866"/>
          </a:xfrm>
          <a:prstGeom prst="rect">
            <a:avLst/>
          </a:prstGeom>
          <a:noFill/>
        </p:spPr>
      </p:pic>
      <p:pic>
        <p:nvPicPr>
          <p:cNvPr id="69" name="Picture 2" descr="MMj02363570000[1]"/>
          <p:cNvPicPr>
            <a:picLocks noChangeAspect="1" noChangeArrowheads="1" noCrop="1"/>
          </p:cNvPicPr>
          <p:nvPr/>
        </p:nvPicPr>
        <p:blipFill>
          <a:blip r:embed="rId2" cstate="print"/>
          <a:srcRect/>
          <a:stretch>
            <a:fillRect/>
          </a:stretch>
        </p:blipFill>
        <p:spPr bwMode="auto">
          <a:xfrm>
            <a:off x="7081736" y="2347963"/>
            <a:ext cx="233802" cy="318866"/>
          </a:xfrm>
          <a:prstGeom prst="rect">
            <a:avLst/>
          </a:prstGeom>
          <a:noFill/>
        </p:spPr>
      </p:pic>
      <p:sp>
        <p:nvSpPr>
          <p:cNvPr id="2" name="Title 1"/>
          <p:cNvSpPr>
            <a:spLocks noGrp="1"/>
          </p:cNvSpPr>
          <p:nvPr>
            <p:ph type="title"/>
          </p:nvPr>
        </p:nvSpPr>
        <p:spPr/>
        <p:txBody>
          <a:bodyPr/>
          <a:lstStyle/>
          <a:p>
            <a:r>
              <a:rPr lang="en-US" smtClean="0"/>
              <a:t>Faults and failures</a:t>
            </a:r>
            <a:endParaRPr lang="en-US"/>
          </a:p>
        </p:txBody>
      </p:sp>
      <p:sp>
        <p:nvSpPr>
          <p:cNvPr id="3" name="Content Placeholder 2"/>
          <p:cNvSpPr>
            <a:spLocks noGrp="1"/>
          </p:cNvSpPr>
          <p:nvPr>
            <p:ph idx="1"/>
          </p:nvPr>
        </p:nvSpPr>
        <p:spPr>
          <a:xfrm>
            <a:off x="990600" y="5029200"/>
            <a:ext cx="7772400" cy="1531700"/>
          </a:xfrm>
        </p:spPr>
        <p:txBody>
          <a:bodyPr/>
          <a:lstStyle/>
          <a:p>
            <a:r>
              <a:rPr lang="en-US" smtClean="0"/>
              <a:t>Terminology:</a:t>
            </a:r>
          </a:p>
          <a:p>
            <a:pPr lvl="1"/>
            <a:r>
              <a:rPr lang="en-US" smtClean="0">
                <a:solidFill>
                  <a:srgbClr val="FF9900"/>
                </a:solidFill>
              </a:rPr>
              <a:t>Fault: </a:t>
            </a:r>
            <a:r>
              <a:rPr lang="en-US" smtClean="0"/>
              <a:t>Some component is not working correctly</a:t>
            </a:r>
          </a:p>
          <a:p>
            <a:pPr lvl="1"/>
            <a:r>
              <a:rPr lang="en-US" smtClean="0">
                <a:solidFill>
                  <a:srgbClr val="FF9900"/>
                </a:solidFill>
              </a:rPr>
              <a:t>Failure: </a:t>
            </a:r>
            <a:r>
              <a:rPr lang="en-US" smtClean="0"/>
              <a:t>System as a whole is not working correctly</a:t>
            </a:r>
          </a:p>
        </p:txBody>
      </p:sp>
      <p:sp>
        <p:nvSpPr>
          <p:cNvPr id="4" name="Slide Number Placeholder 3"/>
          <p:cNvSpPr>
            <a:spLocks noGrp="1"/>
          </p:cNvSpPr>
          <p:nvPr>
            <p:ph type="sldNum" sz="quarter" idx="10"/>
          </p:nvPr>
        </p:nvSpPr>
        <p:spPr/>
        <p:txBody>
          <a:bodyPr/>
          <a:lstStyle/>
          <a:p>
            <a:fld id="{103F590D-1EE3-4679-BAB2-47D8C4772F51}" type="slidenum">
              <a:rPr lang="en-GB" smtClean="0"/>
              <a:pPr/>
              <a:t>44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7" name="Rectangle 6"/>
          <p:cNvSpPr/>
          <p:nvPr/>
        </p:nvSpPr>
        <p:spPr bwMode="auto">
          <a:xfrm>
            <a:off x="3239306" y="2772384"/>
            <a:ext cx="505838" cy="233464"/>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X=5</a:t>
            </a:r>
            <a:endParaRPr lang="en-US" sz="1200"/>
          </a:p>
        </p:txBody>
      </p:sp>
      <p:sp>
        <p:nvSpPr>
          <p:cNvPr id="9" name="Rectangle 8"/>
          <p:cNvSpPr/>
          <p:nvPr/>
        </p:nvSpPr>
        <p:spPr bwMode="auto">
          <a:xfrm>
            <a:off x="3255518" y="3333345"/>
            <a:ext cx="505838" cy="233464"/>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X=5</a:t>
            </a:r>
            <a:endParaRPr lang="en-US" sz="1200"/>
          </a:p>
        </p:txBody>
      </p:sp>
      <p:sp>
        <p:nvSpPr>
          <p:cNvPr id="12" name="Rounded Rectangle 11"/>
          <p:cNvSpPr/>
          <p:nvPr/>
        </p:nvSpPr>
        <p:spPr bwMode="auto">
          <a:xfrm>
            <a:off x="1964983" y="2587559"/>
            <a:ext cx="1916349" cy="1196502"/>
          </a:xfrm>
          <a:prstGeom prst="roundRect">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pic>
        <p:nvPicPr>
          <p:cNvPr id="13" name="Picture 2" descr="MCj04326240000[1]"/>
          <p:cNvPicPr>
            <a:picLocks noChangeAspect="1" noChangeArrowheads="1"/>
          </p:cNvPicPr>
          <p:nvPr/>
        </p:nvPicPr>
        <p:blipFill>
          <a:blip r:embed="rId3" cstate="print"/>
          <a:srcRect/>
          <a:stretch>
            <a:fillRect/>
          </a:stretch>
        </p:blipFill>
        <p:spPr bwMode="auto">
          <a:xfrm flipH="1">
            <a:off x="480354" y="2915152"/>
            <a:ext cx="541337" cy="541337"/>
          </a:xfrm>
          <a:prstGeom prst="rect">
            <a:avLst/>
          </a:prstGeom>
          <a:noFill/>
        </p:spPr>
      </p:pic>
      <p:cxnSp>
        <p:nvCxnSpPr>
          <p:cNvPr id="15" name="Straight Connector 14"/>
          <p:cNvCxnSpPr/>
          <p:nvPr/>
        </p:nvCxnSpPr>
        <p:spPr bwMode="auto">
          <a:xfrm flipV="1">
            <a:off x="2315178" y="2879388"/>
            <a:ext cx="690664" cy="2723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305451" y="3142035"/>
            <a:ext cx="700391" cy="330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 name="Picture 51" descr="MCj04316160000[1]"/>
          <p:cNvPicPr>
            <a:picLocks noChangeAspect="1" noChangeArrowheads="1"/>
          </p:cNvPicPr>
          <p:nvPr/>
        </p:nvPicPr>
        <p:blipFill>
          <a:blip r:embed="rId4" cstate="print"/>
          <a:srcRect/>
          <a:stretch>
            <a:fillRect/>
          </a:stretch>
        </p:blipFill>
        <p:spPr bwMode="auto">
          <a:xfrm>
            <a:off x="2747744" y="2667428"/>
            <a:ext cx="481836" cy="481889"/>
          </a:xfrm>
          <a:prstGeom prst="rect">
            <a:avLst/>
          </a:prstGeom>
          <a:noFill/>
          <a:ln w="9525">
            <a:noFill/>
            <a:miter lim="800000"/>
            <a:headEnd/>
            <a:tailEnd/>
          </a:ln>
        </p:spPr>
      </p:pic>
      <p:pic>
        <p:nvPicPr>
          <p:cNvPr id="8" name="Picture 51" descr="MCj04316160000[1]"/>
          <p:cNvPicPr>
            <a:picLocks noChangeAspect="1" noChangeArrowheads="1"/>
          </p:cNvPicPr>
          <p:nvPr/>
        </p:nvPicPr>
        <p:blipFill>
          <a:blip r:embed="rId4" cstate="print"/>
          <a:srcRect/>
          <a:stretch>
            <a:fillRect/>
          </a:stretch>
        </p:blipFill>
        <p:spPr bwMode="auto">
          <a:xfrm>
            <a:off x="2754228" y="3218662"/>
            <a:ext cx="481836" cy="481889"/>
          </a:xfrm>
          <a:prstGeom prst="rect">
            <a:avLst/>
          </a:prstGeom>
          <a:noFill/>
          <a:ln w="9525">
            <a:noFill/>
            <a:miter lim="800000"/>
            <a:headEnd/>
            <a:tailEnd/>
          </a:ln>
        </p:spPr>
      </p:pic>
      <p:pic>
        <p:nvPicPr>
          <p:cNvPr id="11" name="Picture 51" descr="MCj04316160000[1]"/>
          <p:cNvPicPr>
            <a:picLocks noChangeAspect="1" noChangeArrowheads="1"/>
          </p:cNvPicPr>
          <p:nvPr/>
        </p:nvPicPr>
        <p:blipFill>
          <a:blip r:embed="rId4" cstate="print"/>
          <a:srcRect/>
          <a:stretch>
            <a:fillRect/>
          </a:stretch>
        </p:blipFill>
        <p:spPr bwMode="auto">
          <a:xfrm>
            <a:off x="2089505" y="2933318"/>
            <a:ext cx="481836" cy="481889"/>
          </a:xfrm>
          <a:prstGeom prst="rect">
            <a:avLst/>
          </a:prstGeom>
          <a:noFill/>
          <a:ln w="9525">
            <a:noFill/>
            <a:miter lim="800000"/>
            <a:headEnd/>
            <a:tailEnd/>
          </a:ln>
        </p:spPr>
      </p:pic>
      <p:cxnSp>
        <p:nvCxnSpPr>
          <p:cNvPr id="19" name="Straight Arrow Connector 18"/>
          <p:cNvCxnSpPr>
            <a:stCxn id="13" idx="1"/>
            <a:endCxn id="12" idx="1"/>
          </p:cNvCxnSpPr>
          <p:nvPr/>
        </p:nvCxnSpPr>
        <p:spPr bwMode="auto">
          <a:xfrm flipV="1">
            <a:off x="1021691" y="3185810"/>
            <a:ext cx="943292" cy="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1" name="TextBox 20"/>
          <p:cNvSpPr txBox="1"/>
          <p:nvPr/>
        </p:nvSpPr>
        <p:spPr>
          <a:xfrm>
            <a:off x="1028542" y="2898844"/>
            <a:ext cx="890308" cy="307777"/>
          </a:xfrm>
          <a:prstGeom prst="rect">
            <a:avLst/>
          </a:prstGeom>
          <a:noFill/>
        </p:spPr>
        <p:txBody>
          <a:bodyPr wrap="none" rtlCol="0">
            <a:spAutoFit/>
          </a:bodyPr>
          <a:lstStyle/>
          <a:p>
            <a:r>
              <a:rPr lang="en-US" sz="1400" smtClean="0"/>
              <a:t>Set X:=5</a:t>
            </a:r>
            <a:endParaRPr lang="en-US" sz="1400"/>
          </a:p>
        </p:txBody>
      </p:sp>
      <p:sp>
        <p:nvSpPr>
          <p:cNvPr id="22" name="Rectangle 21"/>
          <p:cNvSpPr/>
          <p:nvPr/>
        </p:nvSpPr>
        <p:spPr bwMode="auto">
          <a:xfrm>
            <a:off x="7418964" y="1271081"/>
            <a:ext cx="505838" cy="233464"/>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X=5</a:t>
            </a:r>
            <a:endParaRPr lang="en-US" sz="1200"/>
          </a:p>
        </p:txBody>
      </p:sp>
      <p:sp>
        <p:nvSpPr>
          <p:cNvPr id="23" name="Rectangle 22"/>
          <p:cNvSpPr/>
          <p:nvPr/>
        </p:nvSpPr>
        <p:spPr bwMode="auto">
          <a:xfrm>
            <a:off x="7435176" y="1832042"/>
            <a:ext cx="505838" cy="233464"/>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X=5</a:t>
            </a:r>
            <a:endParaRPr lang="en-US" sz="1200"/>
          </a:p>
        </p:txBody>
      </p:sp>
      <p:sp>
        <p:nvSpPr>
          <p:cNvPr id="24" name="Rounded Rectangle 23"/>
          <p:cNvSpPr/>
          <p:nvPr/>
        </p:nvSpPr>
        <p:spPr bwMode="auto">
          <a:xfrm>
            <a:off x="6144641" y="1086256"/>
            <a:ext cx="1916349" cy="1196502"/>
          </a:xfrm>
          <a:prstGeom prst="roundRect">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pic>
        <p:nvPicPr>
          <p:cNvPr id="25" name="Picture 2" descr="MCj04326240000[1]"/>
          <p:cNvPicPr>
            <a:picLocks noChangeAspect="1" noChangeArrowheads="1"/>
          </p:cNvPicPr>
          <p:nvPr/>
        </p:nvPicPr>
        <p:blipFill>
          <a:blip r:embed="rId3" cstate="print"/>
          <a:srcRect/>
          <a:stretch>
            <a:fillRect/>
          </a:stretch>
        </p:blipFill>
        <p:spPr bwMode="auto">
          <a:xfrm flipH="1">
            <a:off x="4543276" y="1413849"/>
            <a:ext cx="541337" cy="541337"/>
          </a:xfrm>
          <a:prstGeom prst="rect">
            <a:avLst/>
          </a:prstGeom>
          <a:noFill/>
        </p:spPr>
      </p:pic>
      <p:cxnSp>
        <p:nvCxnSpPr>
          <p:cNvPr id="26" name="Straight Connector 25"/>
          <p:cNvCxnSpPr/>
          <p:nvPr/>
        </p:nvCxnSpPr>
        <p:spPr bwMode="auto">
          <a:xfrm flipV="1">
            <a:off x="6494836" y="1378085"/>
            <a:ext cx="690664" cy="2723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6485109" y="1640732"/>
            <a:ext cx="700391" cy="330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8" name="Picture 51" descr="MCj04316160000[1]"/>
          <p:cNvPicPr>
            <a:picLocks noChangeAspect="1" noChangeArrowheads="1"/>
          </p:cNvPicPr>
          <p:nvPr/>
        </p:nvPicPr>
        <p:blipFill>
          <a:blip r:embed="rId4" cstate="print"/>
          <a:srcRect/>
          <a:stretch>
            <a:fillRect/>
          </a:stretch>
        </p:blipFill>
        <p:spPr bwMode="auto">
          <a:xfrm>
            <a:off x="6927402" y="1166125"/>
            <a:ext cx="481836" cy="481889"/>
          </a:xfrm>
          <a:prstGeom prst="rect">
            <a:avLst/>
          </a:prstGeom>
          <a:noFill/>
          <a:ln w="9525">
            <a:noFill/>
            <a:miter lim="800000"/>
            <a:headEnd/>
            <a:tailEnd/>
          </a:ln>
        </p:spPr>
      </p:pic>
      <p:pic>
        <p:nvPicPr>
          <p:cNvPr id="29" name="Picture 51" descr="MCj04316160000[1]"/>
          <p:cNvPicPr>
            <a:picLocks noChangeAspect="1" noChangeArrowheads="1"/>
          </p:cNvPicPr>
          <p:nvPr/>
        </p:nvPicPr>
        <p:blipFill>
          <a:blip r:embed="rId4" cstate="print"/>
          <a:srcRect/>
          <a:stretch>
            <a:fillRect/>
          </a:stretch>
        </p:blipFill>
        <p:spPr bwMode="auto">
          <a:xfrm>
            <a:off x="6933886" y="1717359"/>
            <a:ext cx="481836" cy="481889"/>
          </a:xfrm>
          <a:prstGeom prst="rect">
            <a:avLst/>
          </a:prstGeom>
          <a:noFill/>
          <a:ln w="9525">
            <a:noFill/>
            <a:miter lim="800000"/>
            <a:headEnd/>
            <a:tailEnd/>
          </a:ln>
        </p:spPr>
      </p:pic>
      <p:pic>
        <p:nvPicPr>
          <p:cNvPr id="30" name="Picture 51" descr="MCj04316160000[1]"/>
          <p:cNvPicPr>
            <a:picLocks noChangeAspect="1" noChangeArrowheads="1"/>
          </p:cNvPicPr>
          <p:nvPr/>
        </p:nvPicPr>
        <p:blipFill>
          <a:blip r:embed="rId4" cstate="print"/>
          <a:srcRect/>
          <a:stretch>
            <a:fillRect/>
          </a:stretch>
        </p:blipFill>
        <p:spPr bwMode="auto">
          <a:xfrm>
            <a:off x="6269163" y="1432015"/>
            <a:ext cx="481836" cy="481889"/>
          </a:xfrm>
          <a:prstGeom prst="rect">
            <a:avLst/>
          </a:prstGeom>
          <a:noFill/>
          <a:ln w="9525">
            <a:noFill/>
            <a:miter lim="800000"/>
            <a:headEnd/>
            <a:tailEnd/>
          </a:ln>
        </p:spPr>
      </p:pic>
      <p:cxnSp>
        <p:nvCxnSpPr>
          <p:cNvPr id="31" name="Straight Arrow Connector 30"/>
          <p:cNvCxnSpPr/>
          <p:nvPr/>
        </p:nvCxnSpPr>
        <p:spPr bwMode="auto">
          <a:xfrm flipV="1">
            <a:off x="5084613" y="1528859"/>
            <a:ext cx="1060028" cy="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2" name="TextBox 31"/>
          <p:cNvSpPr txBox="1"/>
          <p:nvPr/>
        </p:nvSpPr>
        <p:spPr>
          <a:xfrm>
            <a:off x="5064013" y="1241893"/>
            <a:ext cx="1023037" cy="307777"/>
          </a:xfrm>
          <a:prstGeom prst="rect">
            <a:avLst/>
          </a:prstGeom>
          <a:noFill/>
        </p:spPr>
        <p:txBody>
          <a:bodyPr wrap="none" rtlCol="0">
            <a:spAutoFit/>
          </a:bodyPr>
          <a:lstStyle/>
          <a:p>
            <a:r>
              <a:rPr lang="en-US" sz="1400" smtClean="0"/>
              <a:t>What is X?</a:t>
            </a:r>
            <a:endParaRPr lang="en-US" sz="1400"/>
          </a:p>
        </p:txBody>
      </p:sp>
      <p:cxnSp>
        <p:nvCxnSpPr>
          <p:cNvPr id="33" name="Straight Arrow Connector 32"/>
          <p:cNvCxnSpPr/>
          <p:nvPr/>
        </p:nvCxnSpPr>
        <p:spPr bwMode="auto">
          <a:xfrm flipV="1">
            <a:off x="5081370" y="1788263"/>
            <a:ext cx="1060028" cy="11"/>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sp>
        <p:nvSpPr>
          <p:cNvPr id="34" name="TextBox 33"/>
          <p:cNvSpPr txBox="1"/>
          <p:nvPr/>
        </p:nvSpPr>
        <p:spPr>
          <a:xfrm>
            <a:off x="5362683" y="1501297"/>
            <a:ext cx="516488" cy="307777"/>
          </a:xfrm>
          <a:prstGeom prst="rect">
            <a:avLst/>
          </a:prstGeom>
          <a:noFill/>
        </p:spPr>
        <p:txBody>
          <a:bodyPr wrap="none" rtlCol="0">
            <a:spAutoFit/>
          </a:bodyPr>
          <a:lstStyle/>
          <a:p>
            <a:r>
              <a:rPr lang="en-US" sz="1400" smtClean="0"/>
              <a:t>X=5</a:t>
            </a:r>
            <a:endParaRPr lang="en-US" sz="1400"/>
          </a:p>
        </p:txBody>
      </p:sp>
      <p:sp>
        <p:nvSpPr>
          <p:cNvPr id="35" name="Rectangle 34"/>
          <p:cNvSpPr/>
          <p:nvPr/>
        </p:nvSpPr>
        <p:spPr bwMode="auto">
          <a:xfrm>
            <a:off x="7444903" y="2717261"/>
            <a:ext cx="505838" cy="233464"/>
          </a:xfrm>
          <a:prstGeom prst="rect">
            <a:avLst/>
          </a:prstGeom>
          <a:solidFill>
            <a:srgbClr val="FF3399"/>
          </a:solidFill>
          <a:ln w="19050" cap="flat" cmpd="sng" algn="ctr">
            <a:solidFill>
              <a:schemeClr val="tx1"/>
            </a:solidFill>
            <a:prstDash val="solid"/>
            <a:round/>
            <a:headEnd type="none" w="med" len="med"/>
            <a:tailEnd type="none" w="med" len="med"/>
          </a:ln>
          <a:effectLst/>
        </p:spPr>
        <p:txBody>
          <a:bodyPr rtlCol="0" anchor="ctr"/>
          <a:lstStyle/>
          <a:p>
            <a:pPr algn="ctr"/>
            <a:endParaRPr lang="en-US" sz="1200"/>
          </a:p>
        </p:txBody>
      </p:sp>
      <p:sp>
        <p:nvSpPr>
          <p:cNvPr id="36" name="Rectangle 35"/>
          <p:cNvSpPr/>
          <p:nvPr/>
        </p:nvSpPr>
        <p:spPr bwMode="auto">
          <a:xfrm>
            <a:off x="7461115" y="3278222"/>
            <a:ext cx="505838" cy="233464"/>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X=5</a:t>
            </a:r>
            <a:endParaRPr lang="en-US" sz="1200"/>
          </a:p>
        </p:txBody>
      </p:sp>
      <p:sp>
        <p:nvSpPr>
          <p:cNvPr id="37" name="Rounded Rectangle 36"/>
          <p:cNvSpPr/>
          <p:nvPr/>
        </p:nvSpPr>
        <p:spPr bwMode="auto">
          <a:xfrm>
            <a:off x="6170580" y="2532436"/>
            <a:ext cx="1916349" cy="1196502"/>
          </a:xfrm>
          <a:prstGeom prst="roundRect">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pic>
        <p:nvPicPr>
          <p:cNvPr id="38" name="Picture 2" descr="MCj04326240000[1]"/>
          <p:cNvPicPr>
            <a:picLocks noChangeAspect="1" noChangeArrowheads="1"/>
          </p:cNvPicPr>
          <p:nvPr/>
        </p:nvPicPr>
        <p:blipFill>
          <a:blip r:embed="rId3" cstate="print"/>
          <a:srcRect/>
          <a:stretch>
            <a:fillRect/>
          </a:stretch>
        </p:blipFill>
        <p:spPr bwMode="auto">
          <a:xfrm flipH="1">
            <a:off x="4569215" y="2860029"/>
            <a:ext cx="541337" cy="541337"/>
          </a:xfrm>
          <a:prstGeom prst="rect">
            <a:avLst/>
          </a:prstGeom>
          <a:noFill/>
        </p:spPr>
      </p:pic>
      <p:cxnSp>
        <p:nvCxnSpPr>
          <p:cNvPr id="39" name="Straight Connector 38"/>
          <p:cNvCxnSpPr/>
          <p:nvPr/>
        </p:nvCxnSpPr>
        <p:spPr bwMode="auto">
          <a:xfrm flipV="1">
            <a:off x="6520775" y="2824265"/>
            <a:ext cx="690664" cy="2723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6511048" y="3086912"/>
            <a:ext cx="700391" cy="330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1" name="Picture 51" descr="MCj04316160000[1]"/>
          <p:cNvPicPr>
            <a:picLocks noChangeAspect="1" noChangeArrowheads="1"/>
          </p:cNvPicPr>
          <p:nvPr/>
        </p:nvPicPr>
        <p:blipFill>
          <a:blip r:embed="rId4" cstate="print"/>
          <a:srcRect/>
          <a:stretch>
            <a:fillRect/>
          </a:stretch>
        </p:blipFill>
        <p:spPr bwMode="auto">
          <a:xfrm>
            <a:off x="6953341" y="2612305"/>
            <a:ext cx="481836" cy="481889"/>
          </a:xfrm>
          <a:prstGeom prst="rect">
            <a:avLst/>
          </a:prstGeom>
          <a:noFill/>
          <a:ln w="9525">
            <a:noFill/>
            <a:miter lim="800000"/>
            <a:headEnd/>
            <a:tailEnd/>
          </a:ln>
        </p:spPr>
      </p:pic>
      <p:pic>
        <p:nvPicPr>
          <p:cNvPr id="42" name="Picture 51" descr="MCj04316160000[1]"/>
          <p:cNvPicPr>
            <a:picLocks noChangeAspect="1" noChangeArrowheads="1"/>
          </p:cNvPicPr>
          <p:nvPr/>
        </p:nvPicPr>
        <p:blipFill>
          <a:blip r:embed="rId4" cstate="print"/>
          <a:srcRect/>
          <a:stretch>
            <a:fillRect/>
          </a:stretch>
        </p:blipFill>
        <p:spPr bwMode="auto">
          <a:xfrm>
            <a:off x="6959825" y="3163539"/>
            <a:ext cx="481836" cy="481889"/>
          </a:xfrm>
          <a:prstGeom prst="rect">
            <a:avLst/>
          </a:prstGeom>
          <a:noFill/>
          <a:ln w="9525">
            <a:noFill/>
            <a:miter lim="800000"/>
            <a:headEnd/>
            <a:tailEnd/>
          </a:ln>
        </p:spPr>
      </p:pic>
      <p:pic>
        <p:nvPicPr>
          <p:cNvPr id="43" name="Picture 51" descr="MCj04316160000[1]"/>
          <p:cNvPicPr>
            <a:picLocks noChangeAspect="1" noChangeArrowheads="1"/>
          </p:cNvPicPr>
          <p:nvPr/>
        </p:nvPicPr>
        <p:blipFill>
          <a:blip r:embed="rId4" cstate="print"/>
          <a:srcRect/>
          <a:stretch>
            <a:fillRect/>
          </a:stretch>
        </p:blipFill>
        <p:spPr bwMode="auto">
          <a:xfrm>
            <a:off x="6295102" y="2878195"/>
            <a:ext cx="481836" cy="481889"/>
          </a:xfrm>
          <a:prstGeom prst="rect">
            <a:avLst/>
          </a:prstGeom>
          <a:noFill/>
          <a:ln w="9525">
            <a:noFill/>
            <a:miter lim="800000"/>
            <a:headEnd/>
            <a:tailEnd/>
          </a:ln>
        </p:spPr>
      </p:pic>
      <p:cxnSp>
        <p:nvCxnSpPr>
          <p:cNvPr id="44" name="Straight Arrow Connector 43"/>
          <p:cNvCxnSpPr/>
          <p:nvPr/>
        </p:nvCxnSpPr>
        <p:spPr bwMode="auto">
          <a:xfrm flipV="1">
            <a:off x="5110552" y="2975039"/>
            <a:ext cx="1060028" cy="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5" name="TextBox 44"/>
          <p:cNvSpPr txBox="1"/>
          <p:nvPr/>
        </p:nvSpPr>
        <p:spPr>
          <a:xfrm>
            <a:off x="5089952" y="2688073"/>
            <a:ext cx="1023037" cy="307777"/>
          </a:xfrm>
          <a:prstGeom prst="rect">
            <a:avLst/>
          </a:prstGeom>
          <a:noFill/>
        </p:spPr>
        <p:txBody>
          <a:bodyPr wrap="none" rtlCol="0">
            <a:spAutoFit/>
          </a:bodyPr>
          <a:lstStyle/>
          <a:p>
            <a:r>
              <a:rPr lang="en-US" sz="1400" smtClean="0"/>
              <a:t>What is X?</a:t>
            </a:r>
            <a:endParaRPr lang="en-US" sz="1400"/>
          </a:p>
        </p:txBody>
      </p:sp>
      <p:cxnSp>
        <p:nvCxnSpPr>
          <p:cNvPr id="46" name="Straight Arrow Connector 45"/>
          <p:cNvCxnSpPr/>
          <p:nvPr/>
        </p:nvCxnSpPr>
        <p:spPr bwMode="auto">
          <a:xfrm flipV="1">
            <a:off x="5107309" y="3234443"/>
            <a:ext cx="1060028" cy="11"/>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sp>
        <p:nvSpPr>
          <p:cNvPr id="47" name="TextBox 46"/>
          <p:cNvSpPr txBox="1"/>
          <p:nvPr/>
        </p:nvSpPr>
        <p:spPr>
          <a:xfrm>
            <a:off x="5388622" y="2947477"/>
            <a:ext cx="516488" cy="307777"/>
          </a:xfrm>
          <a:prstGeom prst="rect">
            <a:avLst/>
          </a:prstGeom>
          <a:noFill/>
        </p:spPr>
        <p:txBody>
          <a:bodyPr wrap="none" rtlCol="0">
            <a:spAutoFit/>
          </a:bodyPr>
          <a:lstStyle/>
          <a:p>
            <a:r>
              <a:rPr lang="en-US" sz="1400" smtClean="0"/>
              <a:t>X=5</a:t>
            </a:r>
            <a:endParaRPr lang="en-US" sz="1400"/>
          </a:p>
        </p:txBody>
      </p:sp>
      <p:sp>
        <p:nvSpPr>
          <p:cNvPr id="48" name="Rectangle 47"/>
          <p:cNvSpPr/>
          <p:nvPr/>
        </p:nvSpPr>
        <p:spPr bwMode="auto">
          <a:xfrm>
            <a:off x="7480568" y="4173170"/>
            <a:ext cx="505838" cy="233464"/>
          </a:xfrm>
          <a:prstGeom prst="rect">
            <a:avLst/>
          </a:prstGeom>
          <a:solidFill>
            <a:srgbClr val="FF3399"/>
          </a:solidFill>
          <a:ln w="19050" cap="flat" cmpd="sng" algn="ctr">
            <a:solidFill>
              <a:schemeClr val="tx1"/>
            </a:solidFill>
            <a:prstDash val="solid"/>
            <a:round/>
            <a:headEnd type="none" w="med" len="med"/>
            <a:tailEnd type="none" w="med" len="med"/>
          </a:ln>
          <a:effectLst/>
        </p:spPr>
        <p:txBody>
          <a:bodyPr rtlCol="0" anchor="ctr"/>
          <a:lstStyle/>
          <a:p>
            <a:pPr algn="ctr"/>
            <a:endParaRPr lang="en-US" sz="1200"/>
          </a:p>
        </p:txBody>
      </p:sp>
      <p:sp>
        <p:nvSpPr>
          <p:cNvPr id="49" name="Rectangle 48"/>
          <p:cNvSpPr/>
          <p:nvPr/>
        </p:nvSpPr>
        <p:spPr bwMode="auto">
          <a:xfrm>
            <a:off x="7496780" y="4734131"/>
            <a:ext cx="505838" cy="233464"/>
          </a:xfrm>
          <a:prstGeom prst="rect">
            <a:avLst/>
          </a:prstGeom>
          <a:solidFill>
            <a:srgbClr val="FF3399"/>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X=3</a:t>
            </a:r>
            <a:endParaRPr lang="en-US" sz="1200"/>
          </a:p>
        </p:txBody>
      </p:sp>
      <p:sp>
        <p:nvSpPr>
          <p:cNvPr id="50" name="Rounded Rectangle 49"/>
          <p:cNvSpPr/>
          <p:nvPr/>
        </p:nvSpPr>
        <p:spPr bwMode="auto">
          <a:xfrm>
            <a:off x="6206245" y="3988345"/>
            <a:ext cx="1916349" cy="1196502"/>
          </a:xfrm>
          <a:prstGeom prst="roundRect">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pic>
        <p:nvPicPr>
          <p:cNvPr id="51" name="Picture 2" descr="MCj04326240000[1]"/>
          <p:cNvPicPr>
            <a:picLocks noChangeAspect="1" noChangeArrowheads="1"/>
          </p:cNvPicPr>
          <p:nvPr/>
        </p:nvPicPr>
        <p:blipFill>
          <a:blip r:embed="rId3" cstate="print"/>
          <a:srcRect/>
          <a:stretch>
            <a:fillRect/>
          </a:stretch>
        </p:blipFill>
        <p:spPr bwMode="auto">
          <a:xfrm flipH="1">
            <a:off x="4604880" y="4315938"/>
            <a:ext cx="541337" cy="541337"/>
          </a:xfrm>
          <a:prstGeom prst="rect">
            <a:avLst/>
          </a:prstGeom>
          <a:noFill/>
        </p:spPr>
      </p:pic>
      <p:cxnSp>
        <p:nvCxnSpPr>
          <p:cNvPr id="52" name="Straight Connector 51"/>
          <p:cNvCxnSpPr/>
          <p:nvPr/>
        </p:nvCxnSpPr>
        <p:spPr bwMode="auto">
          <a:xfrm flipV="1">
            <a:off x="6556440" y="4280174"/>
            <a:ext cx="690664" cy="2723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6546713" y="4542821"/>
            <a:ext cx="700391" cy="330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4" name="Picture 51" descr="MCj04316160000[1]"/>
          <p:cNvPicPr>
            <a:picLocks noChangeAspect="1" noChangeArrowheads="1"/>
          </p:cNvPicPr>
          <p:nvPr/>
        </p:nvPicPr>
        <p:blipFill>
          <a:blip r:embed="rId4" cstate="print"/>
          <a:srcRect/>
          <a:stretch>
            <a:fillRect/>
          </a:stretch>
        </p:blipFill>
        <p:spPr bwMode="auto">
          <a:xfrm>
            <a:off x="6989006" y="4068214"/>
            <a:ext cx="481836" cy="481889"/>
          </a:xfrm>
          <a:prstGeom prst="rect">
            <a:avLst/>
          </a:prstGeom>
          <a:noFill/>
          <a:ln w="9525">
            <a:noFill/>
            <a:miter lim="800000"/>
            <a:headEnd/>
            <a:tailEnd/>
          </a:ln>
        </p:spPr>
      </p:pic>
      <p:pic>
        <p:nvPicPr>
          <p:cNvPr id="55" name="Picture 51" descr="MCj04316160000[1]"/>
          <p:cNvPicPr>
            <a:picLocks noChangeAspect="1" noChangeArrowheads="1"/>
          </p:cNvPicPr>
          <p:nvPr/>
        </p:nvPicPr>
        <p:blipFill>
          <a:blip r:embed="rId4" cstate="print"/>
          <a:srcRect/>
          <a:stretch>
            <a:fillRect/>
          </a:stretch>
        </p:blipFill>
        <p:spPr bwMode="auto">
          <a:xfrm>
            <a:off x="6995490" y="4619448"/>
            <a:ext cx="481836" cy="481889"/>
          </a:xfrm>
          <a:prstGeom prst="rect">
            <a:avLst/>
          </a:prstGeom>
          <a:noFill/>
          <a:ln w="9525">
            <a:noFill/>
            <a:miter lim="800000"/>
            <a:headEnd/>
            <a:tailEnd/>
          </a:ln>
        </p:spPr>
      </p:pic>
      <p:pic>
        <p:nvPicPr>
          <p:cNvPr id="56" name="Picture 51" descr="MCj04316160000[1]"/>
          <p:cNvPicPr>
            <a:picLocks noChangeAspect="1" noChangeArrowheads="1"/>
          </p:cNvPicPr>
          <p:nvPr/>
        </p:nvPicPr>
        <p:blipFill>
          <a:blip r:embed="rId4" cstate="print"/>
          <a:srcRect/>
          <a:stretch>
            <a:fillRect/>
          </a:stretch>
        </p:blipFill>
        <p:spPr bwMode="auto">
          <a:xfrm>
            <a:off x="6330767" y="4334104"/>
            <a:ext cx="481836" cy="481889"/>
          </a:xfrm>
          <a:prstGeom prst="rect">
            <a:avLst/>
          </a:prstGeom>
          <a:noFill/>
          <a:ln w="9525">
            <a:noFill/>
            <a:miter lim="800000"/>
            <a:headEnd/>
            <a:tailEnd/>
          </a:ln>
        </p:spPr>
      </p:pic>
      <p:cxnSp>
        <p:nvCxnSpPr>
          <p:cNvPr id="57" name="Straight Arrow Connector 56"/>
          <p:cNvCxnSpPr/>
          <p:nvPr/>
        </p:nvCxnSpPr>
        <p:spPr bwMode="auto">
          <a:xfrm flipV="1">
            <a:off x="5146217" y="4430948"/>
            <a:ext cx="1060028" cy="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58" name="TextBox 57"/>
          <p:cNvSpPr txBox="1"/>
          <p:nvPr/>
        </p:nvSpPr>
        <p:spPr>
          <a:xfrm>
            <a:off x="5125617" y="4143982"/>
            <a:ext cx="1023037" cy="307777"/>
          </a:xfrm>
          <a:prstGeom prst="rect">
            <a:avLst/>
          </a:prstGeom>
          <a:noFill/>
        </p:spPr>
        <p:txBody>
          <a:bodyPr wrap="none" rtlCol="0">
            <a:spAutoFit/>
          </a:bodyPr>
          <a:lstStyle/>
          <a:p>
            <a:r>
              <a:rPr lang="en-US" sz="1400" smtClean="0"/>
              <a:t>What is X?</a:t>
            </a:r>
            <a:endParaRPr lang="en-US" sz="1400"/>
          </a:p>
        </p:txBody>
      </p:sp>
      <p:cxnSp>
        <p:nvCxnSpPr>
          <p:cNvPr id="59" name="Straight Arrow Connector 58"/>
          <p:cNvCxnSpPr/>
          <p:nvPr/>
        </p:nvCxnSpPr>
        <p:spPr bwMode="auto">
          <a:xfrm flipV="1">
            <a:off x="5142974" y="4690352"/>
            <a:ext cx="1060028" cy="11"/>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sp>
        <p:nvSpPr>
          <p:cNvPr id="61" name="TextBox 60"/>
          <p:cNvSpPr txBox="1"/>
          <p:nvPr/>
        </p:nvSpPr>
        <p:spPr>
          <a:xfrm>
            <a:off x="5443748" y="4413112"/>
            <a:ext cx="516488" cy="307777"/>
          </a:xfrm>
          <a:prstGeom prst="rect">
            <a:avLst/>
          </a:prstGeom>
          <a:noFill/>
        </p:spPr>
        <p:txBody>
          <a:bodyPr wrap="none" rtlCol="0">
            <a:spAutoFit/>
          </a:bodyPr>
          <a:lstStyle/>
          <a:p>
            <a:r>
              <a:rPr lang="en-US" sz="1400" smtClean="0"/>
              <a:t>X=3</a:t>
            </a:r>
            <a:endParaRPr lang="en-US" sz="1400"/>
          </a:p>
        </p:txBody>
      </p:sp>
      <p:sp>
        <p:nvSpPr>
          <p:cNvPr id="63" name="Lightning Bolt 62"/>
          <p:cNvSpPr/>
          <p:nvPr/>
        </p:nvSpPr>
        <p:spPr bwMode="auto">
          <a:xfrm>
            <a:off x="7587576" y="2626468"/>
            <a:ext cx="233464" cy="437745"/>
          </a:xfrm>
          <a:prstGeom prst="lightningBol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64" name="TextBox 63"/>
          <p:cNvSpPr txBox="1"/>
          <p:nvPr/>
        </p:nvSpPr>
        <p:spPr>
          <a:xfrm>
            <a:off x="8095964" y="2859932"/>
            <a:ext cx="1035668" cy="584775"/>
          </a:xfrm>
          <a:prstGeom prst="rect">
            <a:avLst/>
          </a:prstGeom>
          <a:noFill/>
        </p:spPr>
        <p:txBody>
          <a:bodyPr wrap="none" rtlCol="0">
            <a:spAutoFit/>
          </a:bodyPr>
          <a:lstStyle/>
          <a:p>
            <a:r>
              <a:rPr lang="en-US" sz="1600" smtClean="0"/>
              <a:t>Fault</a:t>
            </a:r>
            <a:br>
              <a:rPr lang="en-US" sz="1600" smtClean="0"/>
            </a:br>
            <a:r>
              <a:rPr lang="en-US" sz="1600" smtClean="0"/>
              <a:t>(masked)</a:t>
            </a:r>
            <a:endParaRPr lang="en-US" sz="1600"/>
          </a:p>
        </p:txBody>
      </p:sp>
      <p:sp>
        <p:nvSpPr>
          <p:cNvPr id="65" name="TextBox 64"/>
          <p:cNvSpPr txBox="1"/>
          <p:nvPr/>
        </p:nvSpPr>
        <p:spPr>
          <a:xfrm>
            <a:off x="8245680" y="4228290"/>
            <a:ext cx="865943" cy="830997"/>
          </a:xfrm>
          <a:prstGeom prst="rect">
            <a:avLst/>
          </a:prstGeom>
          <a:noFill/>
        </p:spPr>
        <p:txBody>
          <a:bodyPr wrap="none" rtlCol="0">
            <a:spAutoFit/>
          </a:bodyPr>
          <a:lstStyle/>
          <a:p>
            <a:r>
              <a:rPr lang="en-US" sz="1600" smtClean="0"/>
              <a:t>Faults</a:t>
            </a:r>
            <a:br>
              <a:rPr lang="en-US" sz="1600" smtClean="0"/>
            </a:br>
            <a:r>
              <a:rPr lang="en-US" sz="1600" smtClean="0"/>
              <a:t>causing</a:t>
            </a:r>
            <a:br>
              <a:rPr lang="en-US" sz="1600" smtClean="0"/>
            </a:br>
            <a:r>
              <a:rPr lang="en-US" sz="1600" smtClean="0"/>
              <a:t>failure</a:t>
            </a:r>
            <a:endParaRPr lang="en-US" sz="1600"/>
          </a:p>
        </p:txBody>
      </p:sp>
      <p:sp>
        <p:nvSpPr>
          <p:cNvPr id="66" name="TextBox 65"/>
          <p:cNvSpPr txBox="1"/>
          <p:nvPr/>
        </p:nvSpPr>
        <p:spPr>
          <a:xfrm>
            <a:off x="8207334" y="1543456"/>
            <a:ext cx="837665" cy="338554"/>
          </a:xfrm>
          <a:prstGeom prst="rect">
            <a:avLst/>
          </a:prstGeom>
          <a:noFill/>
        </p:spPr>
        <p:txBody>
          <a:bodyPr wrap="none" rtlCol="0">
            <a:spAutoFit/>
          </a:bodyPr>
          <a:lstStyle/>
          <a:p>
            <a:r>
              <a:rPr lang="en-US" sz="1600" smtClean="0"/>
              <a:t>Correct</a:t>
            </a:r>
            <a:endParaRPr lang="en-US" sz="1600"/>
          </a:p>
        </p:txBody>
      </p:sp>
      <p:sp>
        <p:nvSpPr>
          <p:cNvPr id="67" name="Lightning Bolt 66"/>
          <p:cNvSpPr/>
          <p:nvPr/>
        </p:nvSpPr>
        <p:spPr bwMode="auto">
          <a:xfrm>
            <a:off x="7613516" y="4024009"/>
            <a:ext cx="233464" cy="437745"/>
          </a:xfrm>
          <a:prstGeom prst="lightningBol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1" name="Lightning Bolt 70"/>
          <p:cNvSpPr/>
          <p:nvPr/>
        </p:nvSpPr>
        <p:spPr bwMode="auto">
          <a:xfrm>
            <a:off x="7183121" y="4656307"/>
            <a:ext cx="141808" cy="265890"/>
          </a:xfrm>
          <a:prstGeom prst="lightningBol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4" name="Down Arrow 73"/>
          <p:cNvSpPr/>
          <p:nvPr/>
        </p:nvSpPr>
        <p:spPr bwMode="auto">
          <a:xfrm rot="16200000">
            <a:off x="4134255" y="2957211"/>
            <a:ext cx="350196" cy="408561"/>
          </a:xfrm>
          <a:prstGeom prst="downArrow">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5" name="Down Arrow 74"/>
          <p:cNvSpPr/>
          <p:nvPr/>
        </p:nvSpPr>
        <p:spPr bwMode="auto">
          <a:xfrm rot="13465503">
            <a:off x="4033736" y="1981202"/>
            <a:ext cx="350196" cy="408561"/>
          </a:xfrm>
          <a:prstGeom prst="downArrow">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6" name="Down Arrow 75"/>
          <p:cNvSpPr/>
          <p:nvPr/>
        </p:nvSpPr>
        <p:spPr bwMode="auto">
          <a:xfrm rot="18307350">
            <a:off x="4088858" y="3981857"/>
            <a:ext cx="350196" cy="408561"/>
          </a:xfrm>
          <a:prstGeom prst="downArrow">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3"/>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21" grpId="0"/>
      <p:bldP spid="22" grpId="0" animBg="1"/>
      <p:bldP spid="23" grpId="0" animBg="1"/>
      <p:bldP spid="24" grpId="0" animBg="1"/>
      <p:bldP spid="32" grpId="0"/>
      <p:bldP spid="34" grpId="0"/>
      <p:bldP spid="35" grpId="0" animBg="1"/>
      <p:bldP spid="36" grpId="0" animBg="1"/>
      <p:bldP spid="37" grpId="0" animBg="1"/>
      <p:bldP spid="45" grpId="0"/>
      <p:bldP spid="47" grpId="0"/>
      <p:bldP spid="48" grpId="0" animBg="1"/>
      <p:bldP spid="49" grpId="0" animBg="1"/>
      <p:bldP spid="50" grpId="0" animBg="1"/>
      <p:bldP spid="58" grpId="0"/>
      <p:bldP spid="61" grpId="0"/>
      <p:bldP spid="63" grpId="0" animBg="1"/>
      <p:bldP spid="64" grpId="0"/>
      <p:bldP spid="65" grpId="0"/>
      <p:bldP spid="66" grpId="0"/>
      <p:bldP spid="67" grpId="0" animBg="1"/>
      <p:bldP spid="71" grpId="0" animBg="1"/>
      <p:bldP spid="74" grpId="0" animBg="1"/>
      <p:bldP spid="75" grpId="0" animBg="1"/>
      <p:bldP spid="7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Faults in distributed systems</a:t>
            </a:r>
            <a:endParaRPr lang="en-US"/>
          </a:p>
        </p:txBody>
      </p:sp>
      <p:sp>
        <p:nvSpPr>
          <p:cNvPr id="3" name="Content Placeholder 2"/>
          <p:cNvSpPr>
            <a:spLocks noGrp="1"/>
          </p:cNvSpPr>
          <p:nvPr>
            <p:ph idx="1"/>
          </p:nvPr>
        </p:nvSpPr>
        <p:spPr>
          <a:xfrm>
            <a:off x="990600" y="1571625"/>
            <a:ext cx="7772400" cy="4981575"/>
          </a:xfrm>
        </p:spPr>
        <p:txBody>
          <a:bodyPr/>
          <a:lstStyle/>
          <a:p>
            <a:r>
              <a:rPr lang="en-US" dirty="0" smtClean="0"/>
              <a:t>What could possibly go wrong?</a:t>
            </a:r>
          </a:p>
          <a:p>
            <a:pPr lvl="1"/>
            <a:r>
              <a:rPr lang="en-US" dirty="0" smtClean="0"/>
              <a:t>Node loses power</a:t>
            </a:r>
          </a:p>
          <a:p>
            <a:pPr lvl="1"/>
            <a:r>
              <a:rPr lang="en-US" dirty="0" smtClean="0"/>
              <a:t>Hard disk fails</a:t>
            </a:r>
          </a:p>
          <a:p>
            <a:pPr lvl="1"/>
            <a:r>
              <a:rPr lang="en-US" dirty="0" smtClean="0"/>
              <a:t>Administrator accidentally erases data</a:t>
            </a:r>
          </a:p>
          <a:p>
            <a:pPr lvl="1"/>
            <a:r>
              <a:rPr lang="en-US" dirty="0" smtClean="0"/>
              <a:t>Administrator configures node incorrectly</a:t>
            </a:r>
          </a:p>
          <a:p>
            <a:pPr lvl="1"/>
            <a:r>
              <a:rPr lang="en-US" dirty="0" smtClean="0"/>
              <a:t>Software bug triggers</a:t>
            </a:r>
          </a:p>
          <a:p>
            <a:pPr lvl="1"/>
            <a:r>
              <a:rPr lang="en-US" dirty="0" smtClean="0"/>
              <a:t>Network overloaded, drops lots of packets</a:t>
            </a:r>
          </a:p>
          <a:p>
            <a:pPr lvl="1"/>
            <a:r>
              <a:rPr lang="en-US" dirty="0" smtClean="0"/>
              <a:t>Hacker breaks into some of the nodes</a:t>
            </a:r>
          </a:p>
          <a:p>
            <a:pPr lvl="1"/>
            <a:r>
              <a:rPr lang="en-US" dirty="0" smtClean="0"/>
              <a:t>Disgruntled employee manipulates node</a:t>
            </a:r>
          </a:p>
          <a:p>
            <a:pPr lvl="1"/>
            <a:r>
              <a:rPr lang="en-US" dirty="0" smtClean="0"/>
              <a:t>Fire breaks out in data center where node resides</a:t>
            </a:r>
          </a:p>
          <a:p>
            <a:pPr lvl="1"/>
            <a:r>
              <a:rPr lang="en-US" dirty="0" smtClean="0"/>
              <a:t>Police confiscates node because of illegal activity</a:t>
            </a:r>
          </a:p>
          <a:p>
            <a:pPr lvl="1"/>
            <a:r>
              <a:rPr lang="en-US" dirty="0" smtClean="0"/>
              <a:t>…</a:t>
            </a:r>
          </a:p>
        </p:txBody>
      </p:sp>
      <p:sp>
        <p:nvSpPr>
          <p:cNvPr id="4" name="Slide Number Placeholder 3"/>
          <p:cNvSpPr>
            <a:spLocks noGrp="1"/>
          </p:cNvSpPr>
          <p:nvPr>
            <p:ph type="sldNum" sz="quarter" idx="10"/>
          </p:nvPr>
        </p:nvSpPr>
        <p:spPr/>
        <p:txBody>
          <a:bodyPr/>
          <a:lstStyle/>
          <a:p>
            <a:fld id="{103F590D-1EE3-4679-BAB2-47D8C4772F51}" type="slidenum">
              <a:rPr lang="en-GB" smtClean="0"/>
              <a:pPr/>
              <a:t>45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misconceptions about faults</a:t>
            </a:r>
            <a:endParaRPr lang="en-US"/>
          </a:p>
        </p:txBody>
      </p:sp>
      <p:sp>
        <p:nvSpPr>
          <p:cNvPr id="3" name="Content Placeholder 2"/>
          <p:cNvSpPr>
            <a:spLocks noGrp="1"/>
          </p:cNvSpPr>
          <p:nvPr>
            <p:ph idx="1"/>
          </p:nvPr>
        </p:nvSpPr>
        <p:spPr/>
        <p:txBody>
          <a:bodyPr/>
          <a:lstStyle/>
          <a:p>
            <a:r>
              <a:rPr lang="en-US" dirty="0" smtClean="0"/>
              <a:t>"Faults are rare exceptions"</a:t>
            </a:r>
          </a:p>
          <a:p>
            <a:pPr lvl="1"/>
            <a:r>
              <a:rPr lang="en-US" dirty="0" smtClean="0"/>
              <a:t>NO! At scale, faults are occurring all the time</a:t>
            </a:r>
          </a:p>
          <a:p>
            <a:pPr lvl="1"/>
            <a:r>
              <a:rPr lang="en-US" dirty="0" smtClean="0"/>
              <a:t>Stopping the system while handling the fault is NOT an option – system needs to continue despite the fault</a:t>
            </a:r>
          </a:p>
          <a:p>
            <a:pPr lvl="1"/>
            <a:endParaRPr lang="en-US" dirty="0" smtClean="0"/>
          </a:p>
          <a:p>
            <a:r>
              <a:rPr lang="en-US" dirty="0" smtClean="0"/>
              <a:t>"Faulty machines always stop/crash"</a:t>
            </a:r>
          </a:p>
          <a:p>
            <a:pPr lvl="1"/>
            <a:r>
              <a:rPr lang="en-US" dirty="0" smtClean="0"/>
              <a:t>NO! There are many types of faults with different effects</a:t>
            </a:r>
          </a:p>
          <a:p>
            <a:pPr lvl="1"/>
            <a:r>
              <a:rPr lang="en-US" dirty="0" smtClean="0"/>
              <a:t>If your system is designed to handle only crash faults and another type of fault occurs, things can become very bad</a:t>
            </a:r>
          </a:p>
          <a:p>
            <a:pPr lvl="1"/>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46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MMj02363570000[1]"/>
          <p:cNvPicPr>
            <a:picLocks noChangeAspect="1" noChangeArrowheads="1" noCrop="1"/>
          </p:cNvPicPr>
          <p:nvPr/>
        </p:nvPicPr>
        <p:blipFill>
          <a:blip r:embed="rId2" cstate="print"/>
          <a:srcRect/>
          <a:stretch>
            <a:fillRect/>
          </a:stretch>
        </p:blipFill>
        <p:spPr bwMode="auto">
          <a:xfrm>
            <a:off x="7648575" y="732575"/>
            <a:ext cx="494701" cy="674688"/>
          </a:xfrm>
          <a:prstGeom prst="rect">
            <a:avLst/>
          </a:prstGeom>
          <a:noFill/>
        </p:spPr>
      </p:pic>
      <p:sp>
        <p:nvSpPr>
          <p:cNvPr id="2" name="Title 1"/>
          <p:cNvSpPr>
            <a:spLocks noGrp="1"/>
          </p:cNvSpPr>
          <p:nvPr>
            <p:ph type="title"/>
          </p:nvPr>
        </p:nvSpPr>
        <p:spPr/>
        <p:txBody>
          <a:bodyPr/>
          <a:lstStyle/>
          <a:p>
            <a:r>
              <a:rPr lang="en-US" smtClean="0"/>
              <a:t>Types of faults</a:t>
            </a:r>
            <a:endParaRPr lang="en-US"/>
          </a:p>
        </p:txBody>
      </p:sp>
      <p:sp>
        <p:nvSpPr>
          <p:cNvPr id="3" name="Content Placeholder 2"/>
          <p:cNvSpPr>
            <a:spLocks noGrp="1"/>
          </p:cNvSpPr>
          <p:nvPr>
            <p:ph idx="1"/>
          </p:nvPr>
        </p:nvSpPr>
        <p:spPr>
          <a:xfrm>
            <a:off x="990600" y="1313600"/>
            <a:ext cx="6524625" cy="5010150"/>
          </a:xfrm>
        </p:spPr>
        <p:txBody>
          <a:bodyPr/>
          <a:lstStyle/>
          <a:p>
            <a:r>
              <a:rPr lang="en-US" smtClean="0"/>
              <a:t>Crash faults</a:t>
            </a:r>
          </a:p>
          <a:p>
            <a:pPr lvl="1"/>
            <a:r>
              <a:rPr lang="en-US" smtClean="0"/>
              <a:t>Node simply stops</a:t>
            </a:r>
          </a:p>
          <a:p>
            <a:pPr lvl="1"/>
            <a:r>
              <a:rPr lang="en-US" smtClean="0"/>
              <a:t>Examples: OS crash, power loss</a:t>
            </a:r>
          </a:p>
          <a:p>
            <a:endParaRPr lang="en-US" sz="1800" smtClean="0"/>
          </a:p>
          <a:p>
            <a:r>
              <a:rPr lang="en-US" smtClean="0"/>
              <a:t>Rational behavior</a:t>
            </a:r>
          </a:p>
          <a:p>
            <a:pPr lvl="1"/>
            <a:r>
              <a:rPr lang="en-US" smtClean="0"/>
              <a:t>Owner manipulates node to increase profit</a:t>
            </a:r>
          </a:p>
          <a:p>
            <a:pPr lvl="1"/>
            <a:r>
              <a:rPr lang="en-US" smtClean="0"/>
              <a:t>Example: Traffic attraction attack (see next slide)</a:t>
            </a:r>
          </a:p>
          <a:p>
            <a:pPr lvl="1"/>
            <a:endParaRPr lang="en-US" sz="1800" smtClean="0"/>
          </a:p>
          <a:p>
            <a:r>
              <a:rPr lang="en-US" smtClean="0"/>
              <a:t>Byzantine faults</a:t>
            </a:r>
          </a:p>
          <a:p>
            <a:pPr lvl="1"/>
            <a:r>
              <a:rPr lang="en-US" smtClean="0"/>
              <a:t>Arbitrary - faulty node could do anything </a:t>
            </a:r>
            <a:br>
              <a:rPr lang="en-US" smtClean="0"/>
            </a:br>
            <a:r>
              <a:rPr lang="en-US" smtClean="0"/>
              <a:t>(stop, tamper with data, tell lies, attack </a:t>
            </a:r>
            <a:br>
              <a:rPr lang="en-US" smtClean="0"/>
            </a:br>
            <a:r>
              <a:rPr lang="en-US" smtClean="0"/>
              <a:t>other nodes, send spam, spy on user...)</a:t>
            </a:r>
          </a:p>
          <a:p>
            <a:pPr lvl="1"/>
            <a:r>
              <a:rPr lang="en-US" smtClean="0"/>
              <a:t>Example: Node compromised by a hacker, data corruption, hardware defect...</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47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p:cNvPicPr>
            <a:picLocks noChangeAspect="1" noChangeArrowheads="1"/>
          </p:cNvPicPr>
          <p:nvPr/>
        </p:nvPicPr>
        <p:blipFill>
          <a:blip r:embed="rId3" cstate="print"/>
          <a:srcRect/>
          <a:stretch>
            <a:fillRect/>
          </a:stretch>
        </p:blipFill>
        <p:spPr bwMode="auto">
          <a:xfrm>
            <a:off x="7372349" y="1262799"/>
            <a:ext cx="1133476" cy="1133476"/>
          </a:xfrm>
          <a:prstGeom prst="rect">
            <a:avLst/>
          </a:prstGeom>
          <a:noFill/>
          <a:ln w="9525">
            <a:noFill/>
            <a:round/>
            <a:headEnd/>
            <a:tailEnd/>
          </a:ln>
          <a:effectLst/>
        </p:spPr>
      </p:pic>
      <p:pic>
        <p:nvPicPr>
          <p:cNvPr id="9" name="Picture 8"/>
          <p:cNvPicPr>
            <a:picLocks noChangeAspect="1" noChangeArrowheads="1"/>
          </p:cNvPicPr>
          <p:nvPr/>
        </p:nvPicPr>
        <p:blipFill>
          <a:blip r:embed="rId3" cstate="print"/>
          <a:srcRect/>
          <a:stretch>
            <a:fillRect/>
          </a:stretch>
        </p:blipFill>
        <p:spPr bwMode="auto">
          <a:xfrm>
            <a:off x="7400924" y="3091599"/>
            <a:ext cx="1133476" cy="1133476"/>
          </a:xfrm>
          <a:prstGeom prst="rect">
            <a:avLst/>
          </a:prstGeom>
          <a:noFill/>
          <a:ln w="9525">
            <a:noFill/>
            <a:round/>
            <a:headEnd/>
            <a:tailEnd/>
          </a:ln>
          <a:effectLst/>
        </p:spPr>
      </p:pic>
      <p:pic>
        <p:nvPicPr>
          <p:cNvPr id="7" name="Picture 35" descr="bag_of_money_small_trans.gif"/>
          <p:cNvPicPr>
            <a:picLocks noChangeAspect="1"/>
          </p:cNvPicPr>
          <p:nvPr/>
        </p:nvPicPr>
        <p:blipFill>
          <a:blip r:embed="rId4" cstate="print"/>
          <a:srcRect/>
          <a:stretch>
            <a:fillRect/>
          </a:stretch>
        </p:blipFill>
        <p:spPr bwMode="auto">
          <a:xfrm>
            <a:off x="7858732" y="3539813"/>
            <a:ext cx="770917" cy="770917"/>
          </a:xfrm>
          <a:prstGeom prst="rect">
            <a:avLst/>
          </a:prstGeom>
          <a:noFill/>
          <a:ln w="9525">
            <a:noFill/>
            <a:miter lim="800000"/>
            <a:headEnd/>
            <a:tailEnd/>
          </a:ln>
        </p:spPr>
      </p:pic>
      <p:pic>
        <p:nvPicPr>
          <p:cNvPr id="10" name="Picture 9"/>
          <p:cNvPicPr>
            <a:picLocks noChangeAspect="1" noChangeArrowheads="1"/>
          </p:cNvPicPr>
          <p:nvPr/>
        </p:nvPicPr>
        <p:blipFill>
          <a:blip r:embed="rId3" cstate="print"/>
          <a:srcRect/>
          <a:stretch>
            <a:fillRect/>
          </a:stretch>
        </p:blipFill>
        <p:spPr bwMode="auto">
          <a:xfrm>
            <a:off x="7419974" y="4882299"/>
            <a:ext cx="1133476" cy="1133476"/>
          </a:xfrm>
          <a:prstGeom prst="rect">
            <a:avLst/>
          </a:prstGeom>
          <a:noFill/>
          <a:ln w="9525">
            <a:noFill/>
            <a:round/>
            <a:headEnd/>
            <a:tailEnd/>
          </a:ln>
          <a:effectLst/>
        </p:spPr>
      </p:pic>
      <p:pic>
        <p:nvPicPr>
          <p:cNvPr id="12" name="Picture 101" descr="MCj03491210000[1]"/>
          <p:cNvPicPr>
            <a:picLocks noChangeAspect="1" noChangeArrowheads="1"/>
          </p:cNvPicPr>
          <p:nvPr/>
        </p:nvPicPr>
        <p:blipFill>
          <a:blip r:embed="rId5" cstate="print"/>
          <a:srcRect/>
          <a:stretch>
            <a:fillRect/>
          </a:stretch>
        </p:blipFill>
        <p:spPr bwMode="auto">
          <a:xfrm>
            <a:off x="7820025" y="5246530"/>
            <a:ext cx="815975" cy="742258"/>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2" name="Straight Connector 311"/>
          <p:cNvCxnSpPr/>
          <p:nvPr/>
        </p:nvCxnSpPr>
        <p:spPr bwMode="auto">
          <a:xfrm flipV="1">
            <a:off x="5941454" y="3882980"/>
            <a:ext cx="800636" cy="474372"/>
          </a:xfrm>
          <a:prstGeom prst="line">
            <a:avLst/>
          </a:prstGeom>
          <a:solidFill>
            <a:schemeClr val="accent1"/>
          </a:solidFill>
          <a:ln w="76200" cap="flat" cmpd="sng" algn="ctr">
            <a:solidFill>
              <a:schemeClr val="tx1"/>
            </a:solidFill>
            <a:prstDash val="solid"/>
            <a:round/>
            <a:headEnd type="none" w="med" len="med"/>
            <a:tailEnd type="none" w="med" len="med"/>
          </a:ln>
          <a:effectLst/>
        </p:spPr>
      </p:cxnSp>
      <p:cxnSp>
        <p:nvCxnSpPr>
          <p:cNvPr id="310" name="Straight Connector 309"/>
          <p:cNvCxnSpPr/>
          <p:nvPr/>
        </p:nvCxnSpPr>
        <p:spPr bwMode="auto">
          <a:xfrm rot="16200000" flipV="1">
            <a:off x="6922394" y="2453425"/>
            <a:ext cx="592428" cy="51516"/>
          </a:xfrm>
          <a:prstGeom prst="line">
            <a:avLst/>
          </a:prstGeom>
          <a:solidFill>
            <a:schemeClr val="accent1"/>
          </a:solidFill>
          <a:ln w="76200" cap="flat" cmpd="sng" algn="ctr">
            <a:solidFill>
              <a:schemeClr val="tx1"/>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smtClean="0"/>
              <a:t>Rational fault example</a:t>
            </a:r>
            <a:endParaRPr lang="en-US"/>
          </a:p>
        </p:txBody>
      </p:sp>
      <p:sp>
        <p:nvSpPr>
          <p:cNvPr id="3" name="Content Placeholder 2"/>
          <p:cNvSpPr>
            <a:spLocks noGrp="1"/>
          </p:cNvSpPr>
          <p:nvPr>
            <p:ph idx="1"/>
          </p:nvPr>
        </p:nvSpPr>
        <p:spPr>
          <a:xfrm>
            <a:off x="990600" y="5486400"/>
            <a:ext cx="7772400" cy="514350"/>
          </a:xfrm>
        </p:spPr>
        <p:txBody>
          <a:bodyPr/>
          <a:lstStyle/>
          <a:p>
            <a:r>
              <a:rPr lang="en-US" smtClean="0"/>
              <a:t>System </a:t>
            </a:r>
            <a:r>
              <a:rPr lang="en-US" smtClean="0">
                <a:solidFill>
                  <a:srgbClr val="00CC00"/>
                </a:solidFill>
              </a:rPr>
              <a:t>+ control</a:t>
            </a:r>
            <a:r>
              <a:rPr lang="en-US" smtClean="0"/>
              <a:t> are distributed</a:t>
            </a:r>
          </a:p>
        </p:txBody>
      </p:sp>
      <p:sp>
        <p:nvSpPr>
          <p:cNvPr id="4" name="Slide Number Placeholder 3"/>
          <p:cNvSpPr>
            <a:spLocks noGrp="1"/>
          </p:cNvSpPr>
          <p:nvPr>
            <p:ph type="sldNum" sz="quarter" idx="10"/>
          </p:nvPr>
        </p:nvSpPr>
        <p:spPr/>
        <p:txBody>
          <a:bodyPr/>
          <a:lstStyle/>
          <a:p>
            <a:fld id="{103F590D-1EE3-4679-BAB2-47D8C4772F51}" type="slidenum">
              <a:rPr lang="en-GB" smtClean="0"/>
              <a:pPr/>
              <a:t>48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8" name="Cloud"/>
          <p:cNvSpPr>
            <a:spLocks noChangeAspect="1" noEditPoints="1" noChangeArrowheads="1"/>
          </p:cNvSpPr>
          <p:nvPr/>
        </p:nvSpPr>
        <p:spPr bwMode="auto">
          <a:xfrm>
            <a:off x="1028700" y="1617663"/>
            <a:ext cx="2430103" cy="143986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9" name="Cloud"/>
          <p:cNvSpPr>
            <a:spLocks noChangeAspect="1" noEditPoints="1" noChangeArrowheads="1"/>
          </p:cNvSpPr>
          <p:nvPr/>
        </p:nvSpPr>
        <p:spPr bwMode="auto">
          <a:xfrm>
            <a:off x="794659" y="3386123"/>
            <a:ext cx="3030285" cy="179547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0" name="Cloud"/>
          <p:cNvSpPr>
            <a:spLocks noChangeAspect="1" noEditPoints="1" noChangeArrowheads="1"/>
          </p:cNvSpPr>
          <p:nvPr/>
        </p:nvSpPr>
        <p:spPr bwMode="auto">
          <a:xfrm>
            <a:off x="3752851" y="2340151"/>
            <a:ext cx="2143124" cy="126982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1" name="Cloud"/>
          <p:cNvSpPr>
            <a:spLocks noChangeAspect="1" noEditPoints="1" noChangeArrowheads="1"/>
          </p:cNvSpPr>
          <p:nvPr/>
        </p:nvSpPr>
        <p:spPr bwMode="auto">
          <a:xfrm>
            <a:off x="5772150" y="1281099"/>
            <a:ext cx="2097896" cy="124302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2" name="Cloud"/>
          <p:cNvSpPr>
            <a:spLocks noChangeAspect="1" noEditPoints="1" noChangeArrowheads="1"/>
          </p:cNvSpPr>
          <p:nvPr/>
        </p:nvSpPr>
        <p:spPr bwMode="auto">
          <a:xfrm>
            <a:off x="4124325" y="3862374"/>
            <a:ext cx="2065745" cy="122397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3" name="Cloud"/>
          <p:cNvSpPr>
            <a:spLocks noChangeAspect="1" noEditPoints="1" noChangeArrowheads="1"/>
          </p:cNvSpPr>
          <p:nvPr/>
        </p:nvSpPr>
        <p:spPr bwMode="auto">
          <a:xfrm>
            <a:off x="6172200" y="2643173"/>
            <a:ext cx="2467636" cy="14621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pic>
        <p:nvPicPr>
          <p:cNvPr id="15" name="Picture 14" descr="MCj04326240000[1]"/>
          <p:cNvPicPr>
            <a:picLocks noChangeAspect="1" noChangeArrowheads="1"/>
          </p:cNvPicPr>
          <p:nvPr/>
        </p:nvPicPr>
        <p:blipFill>
          <a:blip r:embed="rId3" cstate="print"/>
          <a:srcRect/>
          <a:stretch>
            <a:fillRect/>
          </a:stretch>
        </p:blipFill>
        <p:spPr bwMode="auto">
          <a:xfrm>
            <a:off x="8031163" y="4529138"/>
            <a:ext cx="541337" cy="541337"/>
          </a:xfrm>
          <a:prstGeom prst="rect">
            <a:avLst/>
          </a:prstGeom>
          <a:noFill/>
        </p:spPr>
      </p:pic>
      <p:sp>
        <p:nvSpPr>
          <p:cNvPr id="16" name="Cloud"/>
          <p:cNvSpPr>
            <a:spLocks noChangeAspect="1" noEditPoints="1" noChangeArrowheads="1"/>
          </p:cNvSpPr>
          <p:nvPr/>
        </p:nvSpPr>
        <p:spPr bwMode="auto">
          <a:xfrm>
            <a:off x="3981451" y="1456409"/>
            <a:ext cx="1276349" cy="7562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pic>
        <p:nvPicPr>
          <p:cNvPr id="46" name="Picture 46" descr="MCj04326230000[1]"/>
          <p:cNvPicPr>
            <a:picLocks noChangeAspect="1" noChangeArrowheads="1"/>
          </p:cNvPicPr>
          <p:nvPr/>
        </p:nvPicPr>
        <p:blipFill>
          <a:blip r:embed="rId4" cstate="print"/>
          <a:srcRect/>
          <a:stretch>
            <a:fillRect/>
          </a:stretch>
        </p:blipFill>
        <p:spPr bwMode="auto">
          <a:xfrm>
            <a:off x="7159625" y="1416050"/>
            <a:ext cx="534988" cy="534988"/>
          </a:xfrm>
          <a:prstGeom prst="rect">
            <a:avLst/>
          </a:prstGeom>
          <a:noFill/>
        </p:spPr>
      </p:pic>
      <p:pic>
        <p:nvPicPr>
          <p:cNvPr id="47" name="Picture 46" descr="MCj04326230000[1]"/>
          <p:cNvPicPr>
            <a:picLocks noChangeAspect="1" noChangeArrowheads="1"/>
          </p:cNvPicPr>
          <p:nvPr/>
        </p:nvPicPr>
        <p:blipFill>
          <a:blip r:embed="rId4" cstate="print"/>
          <a:srcRect/>
          <a:stretch>
            <a:fillRect/>
          </a:stretch>
        </p:blipFill>
        <p:spPr bwMode="auto">
          <a:xfrm>
            <a:off x="7150100" y="3406775"/>
            <a:ext cx="534988" cy="534988"/>
          </a:xfrm>
          <a:prstGeom prst="rect">
            <a:avLst/>
          </a:prstGeom>
          <a:noFill/>
        </p:spPr>
      </p:pic>
      <p:pic>
        <p:nvPicPr>
          <p:cNvPr id="48" name="Picture 47" descr="MCj04326230000[1]"/>
          <p:cNvPicPr>
            <a:picLocks noChangeAspect="1" noChangeArrowheads="1"/>
          </p:cNvPicPr>
          <p:nvPr/>
        </p:nvPicPr>
        <p:blipFill>
          <a:blip r:embed="rId4" cstate="print"/>
          <a:srcRect/>
          <a:stretch>
            <a:fillRect/>
          </a:stretch>
        </p:blipFill>
        <p:spPr bwMode="auto">
          <a:xfrm>
            <a:off x="5273675" y="4340225"/>
            <a:ext cx="534988" cy="534988"/>
          </a:xfrm>
          <a:prstGeom prst="rect">
            <a:avLst/>
          </a:prstGeom>
          <a:noFill/>
        </p:spPr>
      </p:pic>
      <p:pic>
        <p:nvPicPr>
          <p:cNvPr id="49" name="Picture 48" descr="MCj04326230000[1]"/>
          <p:cNvPicPr>
            <a:picLocks noChangeAspect="1" noChangeArrowheads="1"/>
          </p:cNvPicPr>
          <p:nvPr/>
        </p:nvPicPr>
        <p:blipFill>
          <a:blip r:embed="rId4" cstate="print"/>
          <a:srcRect/>
          <a:stretch>
            <a:fillRect/>
          </a:stretch>
        </p:blipFill>
        <p:spPr bwMode="auto">
          <a:xfrm>
            <a:off x="2787650" y="4225925"/>
            <a:ext cx="534988" cy="534988"/>
          </a:xfrm>
          <a:prstGeom prst="rect">
            <a:avLst/>
          </a:prstGeom>
          <a:noFill/>
        </p:spPr>
      </p:pic>
      <p:pic>
        <p:nvPicPr>
          <p:cNvPr id="50" name="Picture 49" descr="MCj04326230000[1]"/>
          <p:cNvPicPr>
            <a:picLocks noChangeAspect="1" noChangeArrowheads="1"/>
          </p:cNvPicPr>
          <p:nvPr/>
        </p:nvPicPr>
        <p:blipFill>
          <a:blip r:embed="rId4" cstate="print"/>
          <a:srcRect/>
          <a:stretch>
            <a:fillRect/>
          </a:stretch>
        </p:blipFill>
        <p:spPr bwMode="auto">
          <a:xfrm>
            <a:off x="1473200" y="2349500"/>
            <a:ext cx="534988" cy="534988"/>
          </a:xfrm>
          <a:prstGeom prst="rect">
            <a:avLst/>
          </a:prstGeom>
          <a:noFill/>
        </p:spPr>
      </p:pic>
      <p:pic>
        <p:nvPicPr>
          <p:cNvPr id="51" name="Picture 50" descr="MCj04326230000[1]"/>
          <p:cNvPicPr>
            <a:picLocks noChangeAspect="1" noChangeArrowheads="1"/>
          </p:cNvPicPr>
          <p:nvPr/>
        </p:nvPicPr>
        <p:blipFill>
          <a:blip r:embed="rId4" cstate="print"/>
          <a:srcRect/>
          <a:stretch>
            <a:fillRect/>
          </a:stretch>
        </p:blipFill>
        <p:spPr bwMode="auto">
          <a:xfrm>
            <a:off x="4654550" y="1511300"/>
            <a:ext cx="534988" cy="534988"/>
          </a:xfrm>
          <a:prstGeom prst="rect">
            <a:avLst/>
          </a:prstGeom>
          <a:noFill/>
        </p:spPr>
      </p:pic>
      <p:cxnSp>
        <p:nvCxnSpPr>
          <p:cNvPr id="271" name="Straight Connector 270"/>
          <p:cNvCxnSpPr/>
          <p:nvPr/>
        </p:nvCxnSpPr>
        <p:spPr bwMode="auto">
          <a:xfrm rot="10800000">
            <a:off x="6943726" y="4905375"/>
            <a:ext cx="5810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3" name="Straight Connector 272"/>
          <p:cNvCxnSpPr/>
          <p:nvPr/>
        </p:nvCxnSpPr>
        <p:spPr bwMode="auto">
          <a:xfrm rot="16200000" flipV="1">
            <a:off x="6415200" y="4281599"/>
            <a:ext cx="1073914" cy="2123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7" name="Picture 48" descr="MCj04315760000[1]"/>
          <p:cNvPicPr>
            <a:picLocks noChangeAspect="1" noChangeArrowheads="1"/>
          </p:cNvPicPr>
          <p:nvPr/>
        </p:nvPicPr>
        <p:blipFill>
          <a:blip r:embed="rId5" cstate="print"/>
          <a:srcRect/>
          <a:stretch>
            <a:fillRect/>
          </a:stretch>
        </p:blipFill>
        <p:spPr bwMode="auto">
          <a:xfrm>
            <a:off x="7327900" y="4492625"/>
            <a:ext cx="669925" cy="674688"/>
          </a:xfrm>
          <a:prstGeom prst="rect">
            <a:avLst/>
          </a:prstGeom>
          <a:noFill/>
        </p:spPr>
      </p:pic>
      <p:pic>
        <p:nvPicPr>
          <p:cNvPr id="18" name="Picture 5"/>
          <p:cNvPicPr>
            <a:picLocks noChangeAspect="1" noChangeArrowheads="1"/>
          </p:cNvPicPr>
          <p:nvPr/>
        </p:nvPicPr>
        <p:blipFill>
          <a:blip r:embed="rId6" cstate="print"/>
          <a:srcRect/>
          <a:stretch>
            <a:fillRect/>
          </a:stretch>
        </p:blipFill>
        <p:spPr bwMode="auto">
          <a:xfrm>
            <a:off x="1162049" y="1562099"/>
            <a:ext cx="720725" cy="720725"/>
          </a:xfrm>
          <a:prstGeom prst="rect">
            <a:avLst/>
          </a:prstGeom>
          <a:noFill/>
          <a:ln w="9525">
            <a:noFill/>
            <a:round/>
            <a:headEnd/>
            <a:tailEnd/>
          </a:ln>
          <a:effectLst/>
        </p:spPr>
      </p:pic>
      <p:pic>
        <p:nvPicPr>
          <p:cNvPr id="19" name="Picture 5"/>
          <p:cNvPicPr>
            <a:picLocks noChangeAspect="1" noChangeArrowheads="1"/>
          </p:cNvPicPr>
          <p:nvPr/>
        </p:nvPicPr>
        <p:blipFill>
          <a:blip r:embed="rId6" cstate="print"/>
          <a:srcRect/>
          <a:stretch>
            <a:fillRect/>
          </a:stretch>
        </p:blipFill>
        <p:spPr bwMode="auto">
          <a:xfrm>
            <a:off x="1466849" y="1581149"/>
            <a:ext cx="720725" cy="720725"/>
          </a:xfrm>
          <a:prstGeom prst="rect">
            <a:avLst/>
          </a:prstGeom>
          <a:noFill/>
          <a:ln w="9525">
            <a:noFill/>
            <a:round/>
            <a:headEnd/>
            <a:tailEnd/>
          </a:ln>
          <a:effectLst/>
        </p:spPr>
      </p:pic>
      <p:pic>
        <p:nvPicPr>
          <p:cNvPr id="20" name="Picture 5"/>
          <p:cNvPicPr>
            <a:picLocks noChangeAspect="1" noChangeArrowheads="1"/>
          </p:cNvPicPr>
          <p:nvPr/>
        </p:nvPicPr>
        <p:blipFill>
          <a:blip r:embed="rId6" cstate="print"/>
          <a:srcRect/>
          <a:stretch>
            <a:fillRect/>
          </a:stretch>
        </p:blipFill>
        <p:spPr bwMode="auto">
          <a:xfrm>
            <a:off x="1771649" y="1600199"/>
            <a:ext cx="720725" cy="720725"/>
          </a:xfrm>
          <a:prstGeom prst="rect">
            <a:avLst/>
          </a:prstGeom>
          <a:noFill/>
          <a:ln w="9525">
            <a:noFill/>
            <a:round/>
            <a:headEnd/>
            <a:tailEnd/>
          </a:ln>
          <a:effectLst/>
        </p:spPr>
      </p:pic>
      <p:grpSp>
        <p:nvGrpSpPr>
          <p:cNvPr id="6" name="Group 111"/>
          <p:cNvGrpSpPr>
            <a:grpSpLocks/>
          </p:cNvGrpSpPr>
          <p:nvPr/>
        </p:nvGrpSpPr>
        <p:grpSpPr bwMode="auto">
          <a:xfrm>
            <a:off x="6661396" y="3629025"/>
            <a:ext cx="444254" cy="252472"/>
            <a:chOff x="1355" y="2644"/>
            <a:chExt cx="257" cy="147"/>
          </a:xfrm>
        </p:grpSpPr>
        <p:sp>
          <p:nvSpPr>
            <p:cNvPr id="254" name="AutoShape 112"/>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55" name="Oval 113"/>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7" name="Group 114"/>
            <p:cNvGrpSpPr>
              <a:grpSpLocks/>
            </p:cNvGrpSpPr>
            <p:nvPr/>
          </p:nvGrpSpPr>
          <p:grpSpPr bwMode="auto">
            <a:xfrm>
              <a:off x="1393" y="2645"/>
              <a:ext cx="166" cy="52"/>
              <a:chOff x="2242" y="2225"/>
              <a:chExt cx="626" cy="249"/>
            </a:xfrm>
          </p:grpSpPr>
          <p:sp>
            <p:nvSpPr>
              <p:cNvPr id="257" name="Freeform 115"/>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8" name="Freeform 116"/>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9" name="Freeform 117"/>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60" name="Freeform 118"/>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928194" name="Picture 2" descr="C:\Users\Andreas Haeberlen\AppData\Local\Microsoft\Windows\Temporary Internet Files\Content.IE5\FIT50DKV\MCj03985310000[1].wmf"/>
          <p:cNvPicPr>
            <a:picLocks noChangeAspect="1" noChangeArrowheads="1"/>
          </p:cNvPicPr>
          <p:nvPr/>
        </p:nvPicPr>
        <p:blipFill>
          <a:blip r:embed="rId7" cstate="print"/>
          <a:srcRect/>
          <a:stretch>
            <a:fillRect/>
          </a:stretch>
        </p:blipFill>
        <p:spPr bwMode="auto">
          <a:xfrm>
            <a:off x="6721243" y="4676775"/>
            <a:ext cx="495506" cy="306552"/>
          </a:xfrm>
          <a:prstGeom prst="rect">
            <a:avLst/>
          </a:prstGeom>
          <a:noFill/>
        </p:spPr>
      </p:pic>
      <p:pic>
        <p:nvPicPr>
          <p:cNvPr id="300" name="Picture 299" descr="MCj04326230000[1]"/>
          <p:cNvPicPr>
            <a:picLocks noChangeAspect="1" noChangeArrowheads="1"/>
          </p:cNvPicPr>
          <p:nvPr/>
        </p:nvPicPr>
        <p:blipFill>
          <a:blip r:embed="rId4" cstate="print"/>
          <a:srcRect/>
          <a:stretch>
            <a:fillRect/>
          </a:stretch>
        </p:blipFill>
        <p:spPr bwMode="auto">
          <a:xfrm>
            <a:off x="5178425" y="2835275"/>
            <a:ext cx="534988" cy="534988"/>
          </a:xfrm>
          <a:prstGeom prst="rect">
            <a:avLst/>
          </a:prstGeom>
          <a:noFill/>
        </p:spPr>
      </p:pic>
      <p:sp>
        <p:nvSpPr>
          <p:cNvPr id="303" name="Rounded Rectangular Callout 302"/>
          <p:cNvSpPr/>
          <p:nvPr/>
        </p:nvSpPr>
        <p:spPr bwMode="auto">
          <a:xfrm>
            <a:off x="4076163" y="2194371"/>
            <a:ext cx="1313645" cy="514350"/>
          </a:xfrm>
          <a:prstGeom prst="wedgeRoundRectCallout">
            <a:avLst>
              <a:gd name="adj1" fmla="val 42803"/>
              <a:gd name="adj2" fmla="val 78056"/>
              <a:gd name="adj3" fmla="val 16667"/>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a:t>
            </a:r>
            <a:endParaRPr lang="en-US"/>
          </a:p>
        </p:txBody>
      </p:sp>
      <p:sp>
        <p:nvSpPr>
          <p:cNvPr id="304" name="Rounded Rectangular Callout 303"/>
          <p:cNvSpPr/>
          <p:nvPr/>
        </p:nvSpPr>
        <p:spPr bwMode="auto">
          <a:xfrm>
            <a:off x="3943350" y="3695700"/>
            <a:ext cx="1200149" cy="514350"/>
          </a:xfrm>
          <a:prstGeom prst="wedgeRoundRectCallout">
            <a:avLst>
              <a:gd name="adj1" fmla="val 67402"/>
              <a:gd name="adj2" fmla="val 94722"/>
              <a:gd name="adj3" fmla="val 16667"/>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a:t>
            </a:r>
            <a:endParaRPr lang="en-US"/>
          </a:p>
        </p:txBody>
      </p:sp>
      <p:sp>
        <p:nvSpPr>
          <p:cNvPr id="305" name="Rounded Rectangular Callout 304"/>
          <p:cNvSpPr/>
          <p:nvPr/>
        </p:nvSpPr>
        <p:spPr bwMode="auto">
          <a:xfrm>
            <a:off x="7134224" y="742950"/>
            <a:ext cx="1200151" cy="457200"/>
          </a:xfrm>
          <a:prstGeom prst="wedgeRoundRectCallout">
            <a:avLst>
              <a:gd name="adj1" fmla="val -26181"/>
              <a:gd name="adj2" fmla="val 83611"/>
              <a:gd name="adj3" fmla="val 16667"/>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a:t>
            </a:r>
            <a:endParaRPr lang="en-US"/>
          </a:p>
        </p:txBody>
      </p:sp>
      <p:sp>
        <p:nvSpPr>
          <p:cNvPr id="311" name="TextBox 310"/>
          <p:cNvSpPr txBox="1"/>
          <p:nvPr/>
        </p:nvSpPr>
        <p:spPr>
          <a:xfrm>
            <a:off x="7223061" y="2311759"/>
            <a:ext cx="742511" cy="400110"/>
          </a:xfrm>
          <a:prstGeom prst="rect">
            <a:avLst/>
          </a:prstGeom>
          <a:noFill/>
        </p:spPr>
        <p:txBody>
          <a:bodyPr wrap="none" rtlCol="0">
            <a:spAutoFit/>
          </a:bodyPr>
          <a:lstStyle/>
          <a:p>
            <a:r>
              <a:rPr lang="en-US" smtClean="0">
                <a:solidFill>
                  <a:srgbClr val="00CC00"/>
                </a:solidFill>
              </a:rPr>
              <a:t>$$$$</a:t>
            </a:r>
            <a:endParaRPr lang="en-US">
              <a:solidFill>
                <a:srgbClr val="00CC00"/>
              </a:solidFill>
            </a:endParaRPr>
          </a:p>
        </p:txBody>
      </p:sp>
      <p:sp>
        <p:nvSpPr>
          <p:cNvPr id="314" name="TextBox 313"/>
          <p:cNvSpPr txBox="1"/>
          <p:nvPr/>
        </p:nvSpPr>
        <p:spPr>
          <a:xfrm>
            <a:off x="6247458" y="4086897"/>
            <a:ext cx="603049" cy="400110"/>
          </a:xfrm>
          <a:prstGeom prst="rect">
            <a:avLst/>
          </a:prstGeom>
          <a:noFill/>
        </p:spPr>
        <p:txBody>
          <a:bodyPr wrap="none" rtlCol="0">
            <a:spAutoFit/>
          </a:bodyPr>
          <a:lstStyle/>
          <a:p>
            <a:r>
              <a:rPr lang="en-US" smtClean="0">
                <a:solidFill>
                  <a:srgbClr val="00CC00"/>
                </a:solidFill>
              </a:rPr>
              <a:t>$$$</a:t>
            </a:r>
            <a:endParaRPr lang="en-US">
              <a:solidFill>
                <a:srgbClr val="00CC00"/>
              </a:solidFill>
            </a:endParaRPr>
          </a:p>
        </p:txBody>
      </p:sp>
      <p:sp>
        <p:nvSpPr>
          <p:cNvPr id="315" name="Freeform 314"/>
          <p:cNvSpPr/>
          <p:nvPr/>
        </p:nvSpPr>
        <p:spPr bwMode="auto">
          <a:xfrm>
            <a:off x="6961031" y="4900411"/>
            <a:ext cx="476518" cy="12879"/>
          </a:xfrm>
          <a:custGeom>
            <a:avLst/>
            <a:gdLst>
              <a:gd name="connsiteX0" fmla="*/ 476518 w 476518"/>
              <a:gd name="connsiteY0" fmla="*/ 12879 h 12879"/>
              <a:gd name="connsiteX1" fmla="*/ 0 w 476518"/>
              <a:gd name="connsiteY1" fmla="*/ 0 h 12879"/>
            </a:gdLst>
            <a:ahLst/>
            <a:cxnLst>
              <a:cxn ang="0">
                <a:pos x="connsiteX0" y="connsiteY0"/>
              </a:cxn>
              <a:cxn ang="0">
                <a:pos x="connsiteX1" y="connsiteY1"/>
              </a:cxn>
            </a:cxnLst>
            <a:rect l="l" t="t" r="r" b="b"/>
            <a:pathLst>
              <a:path w="476518" h="12879">
                <a:moveTo>
                  <a:pt x="476518" y="12879"/>
                </a:moveTo>
                <a:lnTo>
                  <a:pt x="0" y="0"/>
                </a:lnTo>
              </a:path>
            </a:pathLst>
          </a:custGeom>
          <a:solidFill>
            <a:schemeClr val="accent1"/>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16" name="Freeform 315"/>
          <p:cNvSpPr/>
          <p:nvPr/>
        </p:nvSpPr>
        <p:spPr bwMode="auto">
          <a:xfrm>
            <a:off x="2176530" y="1841679"/>
            <a:ext cx="5306095" cy="3090929"/>
          </a:xfrm>
          <a:custGeom>
            <a:avLst/>
            <a:gdLst>
              <a:gd name="connsiteX0" fmla="*/ 5537915 w 5537915"/>
              <a:gd name="connsiteY0" fmla="*/ 3090929 h 3090929"/>
              <a:gd name="connsiteX1" fmla="*/ 5035639 w 5537915"/>
              <a:gd name="connsiteY1" fmla="*/ 3045853 h 3090929"/>
              <a:gd name="connsiteX2" fmla="*/ 5009882 w 5537915"/>
              <a:gd name="connsiteY2" fmla="*/ 1667814 h 3090929"/>
              <a:gd name="connsiteX3" fmla="*/ 5312535 w 5537915"/>
              <a:gd name="connsiteY3" fmla="*/ 1094704 h 3090929"/>
              <a:gd name="connsiteX4" fmla="*/ 5222383 w 5537915"/>
              <a:gd name="connsiteY4" fmla="*/ 103031 h 3090929"/>
              <a:gd name="connsiteX5" fmla="*/ 2711003 w 5537915"/>
              <a:gd name="connsiteY5" fmla="*/ 0 h 3090929"/>
              <a:gd name="connsiteX6" fmla="*/ 624625 w 5537915"/>
              <a:gd name="connsiteY6" fmla="*/ 650383 h 3090929"/>
              <a:gd name="connsiteX7" fmla="*/ 0 w 5537915"/>
              <a:gd name="connsiteY7" fmla="*/ 251138 h 3090929"/>
              <a:gd name="connsiteX0" fmla="*/ 5306095 w 5306095"/>
              <a:gd name="connsiteY0" fmla="*/ 3090929 h 3090929"/>
              <a:gd name="connsiteX1" fmla="*/ 4803819 w 5306095"/>
              <a:gd name="connsiteY1" fmla="*/ 3045853 h 3090929"/>
              <a:gd name="connsiteX2" fmla="*/ 4778062 w 5306095"/>
              <a:gd name="connsiteY2" fmla="*/ 1667814 h 3090929"/>
              <a:gd name="connsiteX3" fmla="*/ 5080715 w 5306095"/>
              <a:gd name="connsiteY3" fmla="*/ 1094704 h 3090929"/>
              <a:gd name="connsiteX4" fmla="*/ 4990563 w 5306095"/>
              <a:gd name="connsiteY4" fmla="*/ 103031 h 3090929"/>
              <a:gd name="connsiteX5" fmla="*/ 2479183 w 5306095"/>
              <a:gd name="connsiteY5" fmla="*/ 0 h 3090929"/>
              <a:gd name="connsiteX6" fmla="*/ 392805 w 5306095"/>
              <a:gd name="connsiteY6" fmla="*/ 650383 h 3090929"/>
              <a:gd name="connsiteX7" fmla="*/ 0 w 5306095"/>
              <a:gd name="connsiteY7" fmla="*/ 386366 h 3090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6095" h="3090929">
                <a:moveTo>
                  <a:pt x="5306095" y="3090929"/>
                </a:moveTo>
                <a:lnTo>
                  <a:pt x="4803819" y="3045853"/>
                </a:lnTo>
                <a:lnTo>
                  <a:pt x="4778062" y="1667814"/>
                </a:lnTo>
                <a:lnTo>
                  <a:pt x="5080715" y="1094704"/>
                </a:lnTo>
                <a:lnTo>
                  <a:pt x="4990563" y="103031"/>
                </a:lnTo>
                <a:lnTo>
                  <a:pt x="2479183" y="0"/>
                </a:lnTo>
                <a:lnTo>
                  <a:pt x="392805" y="650383"/>
                </a:lnTo>
                <a:lnTo>
                  <a:pt x="0" y="386366"/>
                </a:lnTo>
              </a:path>
            </a:pathLst>
          </a:custGeom>
          <a:noFill/>
          <a:ln w="38100" cap="flat" cmpd="sng" algn="ctr">
            <a:solidFill>
              <a:srgbClr val="00CC00"/>
            </a:solidFill>
            <a:prstDash val="solid"/>
            <a:round/>
            <a:headEnd type="none" w="med" len="med"/>
            <a:tailEnd type="stealth" w="med" len="med"/>
          </a:ln>
          <a:effectLst/>
        </p:spPr>
        <p:txBody>
          <a:bodyPr rtlCol="0" anchor="ctr"/>
          <a:lstStyle/>
          <a:p>
            <a:pPr algn="ctr"/>
            <a:endParaRPr lang="en-US"/>
          </a:p>
        </p:txBody>
      </p:sp>
      <p:sp>
        <p:nvSpPr>
          <p:cNvPr id="302" name="Rounded Rectangular Callout 301"/>
          <p:cNvSpPr/>
          <p:nvPr/>
        </p:nvSpPr>
        <p:spPr bwMode="auto">
          <a:xfrm>
            <a:off x="6908441" y="2422435"/>
            <a:ext cx="1781175" cy="857250"/>
          </a:xfrm>
          <a:prstGeom prst="wedgeRoundRectCallou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 need connectivity!</a:t>
            </a:r>
            <a:endParaRPr lang="en-US"/>
          </a:p>
        </p:txBody>
      </p:sp>
      <p:sp>
        <p:nvSpPr>
          <p:cNvPr id="317" name="Rounded Rectangular Callout 316"/>
          <p:cNvSpPr/>
          <p:nvPr/>
        </p:nvSpPr>
        <p:spPr bwMode="auto">
          <a:xfrm>
            <a:off x="6690574" y="2414118"/>
            <a:ext cx="2453426" cy="857250"/>
          </a:xfrm>
          <a:prstGeom prst="wedgeRoundRectCallou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Who knows how to get to YouTube?</a:t>
            </a:r>
            <a:endParaRPr lang="en-US"/>
          </a:p>
        </p:txBody>
      </p:sp>
      <p:sp>
        <p:nvSpPr>
          <p:cNvPr id="318" name="Rounded Rectangular Callout 317"/>
          <p:cNvSpPr/>
          <p:nvPr/>
        </p:nvSpPr>
        <p:spPr bwMode="auto">
          <a:xfrm>
            <a:off x="6926686" y="416014"/>
            <a:ext cx="1779432" cy="857250"/>
          </a:xfrm>
          <a:prstGeom prst="wedgeRoundRectCallou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 have a good route</a:t>
            </a:r>
            <a:endParaRPr lang="en-US"/>
          </a:p>
        </p:txBody>
      </p:sp>
      <p:sp>
        <p:nvSpPr>
          <p:cNvPr id="319" name="Rounded Rectangular Callout 318"/>
          <p:cNvSpPr/>
          <p:nvPr/>
        </p:nvSpPr>
        <p:spPr bwMode="auto">
          <a:xfrm>
            <a:off x="4258613" y="3202144"/>
            <a:ext cx="1779432" cy="857250"/>
          </a:xfrm>
          <a:prstGeom prst="wedgeRoundRectCallout">
            <a:avLst>
              <a:gd name="adj1" fmla="val 20422"/>
              <a:gd name="adj2" fmla="val 80528"/>
              <a:gd name="adj3" fmla="val 16667"/>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 have an okay route</a:t>
            </a:r>
            <a:endParaRPr lang="en-US"/>
          </a:p>
        </p:txBody>
      </p:sp>
      <p:pic>
        <p:nvPicPr>
          <p:cNvPr id="320" name="Picture 12" descr="youtube"/>
          <p:cNvPicPr>
            <a:picLocks noChangeAspect="1" noChangeArrowheads="1"/>
          </p:cNvPicPr>
          <p:nvPr/>
        </p:nvPicPr>
        <p:blipFill>
          <a:blip r:embed="rId8" cstate="print"/>
          <a:srcRect/>
          <a:stretch>
            <a:fillRect/>
          </a:stretch>
        </p:blipFill>
        <p:spPr bwMode="auto">
          <a:xfrm>
            <a:off x="1531089" y="1330160"/>
            <a:ext cx="568168" cy="259330"/>
          </a:xfrm>
          <a:prstGeom prst="rect">
            <a:avLst/>
          </a:prstGeom>
          <a:noFill/>
        </p:spPr>
      </p:pic>
      <p:sp>
        <p:nvSpPr>
          <p:cNvPr id="53" name="Content Placeholder 2"/>
          <p:cNvSpPr txBox="1">
            <a:spLocks/>
          </p:cNvSpPr>
          <p:nvPr/>
        </p:nvSpPr>
        <p:spPr bwMode="auto">
          <a:xfrm>
            <a:off x="981075" y="5448299"/>
            <a:ext cx="7962900" cy="962025"/>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Alice'</a:t>
            </a:r>
            <a:r>
              <a:rPr lang="en-US" sz="2800" kern="0" smtClean="0">
                <a:latin typeface="+mn-lt"/>
              </a:rPr>
              <a:t>s provider can choose between several routes to the same destination</a:t>
            </a:r>
          </a:p>
        </p:txBody>
      </p:sp>
      <p:sp>
        <p:nvSpPr>
          <p:cNvPr id="321" name="Oval 320"/>
          <p:cNvSpPr/>
          <p:nvPr/>
        </p:nvSpPr>
        <p:spPr bwMode="auto">
          <a:xfrm>
            <a:off x="6515101" y="4229099"/>
            <a:ext cx="2352674" cy="1304925"/>
          </a:xfrm>
          <a:prstGeom prst="ellipse">
            <a:avLst/>
          </a:prstGeom>
          <a:noFill/>
          <a:ln w="28575" cap="flat" cmpd="sng" algn="ctr">
            <a:solidFill>
              <a:srgbClr val="FF0000"/>
            </a:solidFill>
            <a:prstDash val="dash"/>
            <a:round/>
            <a:headEnd type="none" w="med" len="med"/>
            <a:tailEnd type="none" w="med" len="med"/>
          </a:ln>
          <a:effectLst/>
        </p:spPr>
        <p:txBody>
          <a:bodyPr rtlCol="0" anchor="ctr"/>
          <a:lstStyle/>
          <a:p>
            <a:pPr algn="ctr"/>
            <a:endParaRPr lang="en-US"/>
          </a:p>
        </p:txBody>
      </p:sp>
      <p:sp>
        <p:nvSpPr>
          <p:cNvPr id="55" name="TextBox 54"/>
          <p:cNvSpPr txBox="1"/>
          <p:nvPr/>
        </p:nvSpPr>
        <p:spPr>
          <a:xfrm>
            <a:off x="7918990" y="5038725"/>
            <a:ext cx="710707" cy="400110"/>
          </a:xfrm>
          <a:prstGeom prst="rect">
            <a:avLst/>
          </a:prstGeom>
          <a:noFill/>
        </p:spPr>
        <p:txBody>
          <a:bodyPr wrap="none" rtlCol="0">
            <a:spAutoFit/>
          </a:bodyPr>
          <a:lstStyle/>
          <a:p>
            <a:r>
              <a:rPr lang="en-US" smtClean="0"/>
              <a:t>Alice</a:t>
            </a:r>
            <a:endParaRPr lang="en-US"/>
          </a:p>
        </p:txBody>
      </p:sp>
      <p:sp>
        <p:nvSpPr>
          <p:cNvPr id="56" name="TextBox 55"/>
          <p:cNvSpPr txBox="1"/>
          <p:nvPr/>
        </p:nvSpPr>
        <p:spPr>
          <a:xfrm>
            <a:off x="374176" y="6438900"/>
            <a:ext cx="8092280" cy="246221"/>
          </a:xfrm>
          <a:prstGeom prst="rect">
            <a:avLst/>
          </a:prstGeom>
          <a:noFill/>
        </p:spPr>
        <p:txBody>
          <a:bodyPr wrap="none" rtlCol="0">
            <a:spAutoFit/>
          </a:bodyPr>
          <a:lstStyle/>
          <a:p>
            <a:r>
              <a:rPr lang="en-US" sz="1000" smtClean="0"/>
              <a:t>Traffic attraction: see Goldberg et al., "Rationality and Traffic Attraction: Incentives for honestly announcing paths in BGP", SIGCOMM 2010</a:t>
            </a:r>
            <a:endParaRPr lang="en-US" sz="1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wipe(down)">
                                      <p:cBhvr>
                                        <p:cTn id="7" dur="500"/>
                                        <p:tgtEl>
                                          <p:spTgt spid="3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3"/>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300"/>
                                  </p:stCondLst>
                                  <p:childTnLst>
                                    <p:set>
                                      <p:cBhvr>
                                        <p:cTn id="14" dur="1" fill="hold">
                                          <p:stCondLst>
                                            <p:cond delay="0"/>
                                          </p:stCondLst>
                                        </p:cTn>
                                        <p:tgtEl>
                                          <p:spTgt spid="304"/>
                                        </p:tgtEl>
                                        <p:attrNameLst>
                                          <p:attrName>style.visibility</p:attrName>
                                        </p:attrNameLst>
                                      </p:cBhvr>
                                      <p:to>
                                        <p:strVal val="visible"/>
                                      </p:to>
                                    </p:set>
                                  </p:childTnLst>
                                </p:cTn>
                              </p:par>
                            </p:childTnLst>
                          </p:cTn>
                        </p:par>
                        <p:par>
                          <p:cTn id="15" fill="hold">
                            <p:stCondLst>
                              <p:cond delay="300"/>
                            </p:stCondLst>
                            <p:childTnLst>
                              <p:par>
                                <p:cTn id="16" presetID="1" presetClass="entr" presetSubtype="0" fill="hold" grpId="0" nodeType="afterEffect">
                                  <p:stCondLst>
                                    <p:cond delay="300"/>
                                  </p:stCondLst>
                                  <p:childTnLst>
                                    <p:set>
                                      <p:cBhvr>
                                        <p:cTn id="17" dur="1" fill="hold">
                                          <p:stCondLst>
                                            <p:cond delay="0"/>
                                          </p:stCondLst>
                                        </p:cTn>
                                        <p:tgtEl>
                                          <p:spTgt spid="30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305"/>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303"/>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302"/>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304"/>
                                        </p:tgtEl>
                                        <p:attrNameLst>
                                          <p:attrName>style.visibility</p:attrName>
                                        </p:attrNameLst>
                                      </p:cBhvr>
                                      <p:to>
                                        <p:strVal val="hidden"/>
                                      </p:to>
                                    </p:set>
                                  </p:childTnLst>
                                </p:cTn>
                              </p:par>
                            </p:childTnLst>
                          </p:cTn>
                        </p:par>
                        <p:par>
                          <p:cTn id="28" fill="hold">
                            <p:stCondLst>
                              <p:cond delay="0"/>
                            </p:stCondLst>
                            <p:childTnLst>
                              <p:par>
                                <p:cTn id="29" presetID="22" presetClass="entr" presetSubtype="2" fill="hold" nodeType="afterEffect">
                                  <p:stCondLst>
                                    <p:cond delay="0"/>
                                  </p:stCondLst>
                                  <p:childTnLst>
                                    <p:set>
                                      <p:cBhvr>
                                        <p:cTn id="30" dur="1" fill="hold">
                                          <p:stCondLst>
                                            <p:cond delay="0"/>
                                          </p:stCondLst>
                                        </p:cTn>
                                        <p:tgtEl>
                                          <p:spTgt spid="312"/>
                                        </p:tgtEl>
                                        <p:attrNameLst>
                                          <p:attrName>style.visibility</p:attrName>
                                        </p:attrNameLst>
                                      </p:cBhvr>
                                      <p:to>
                                        <p:strVal val="visible"/>
                                      </p:to>
                                    </p:set>
                                    <p:animEffect transition="in" filter="wipe(right)">
                                      <p:cBhvr>
                                        <p:cTn id="31" dur="500"/>
                                        <p:tgtEl>
                                          <p:spTgt spid="312"/>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314"/>
                                        </p:tgtEl>
                                        <p:attrNameLst>
                                          <p:attrName>style.visibility</p:attrName>
                                        </p:attrNameLst>
                                      </p:cBhvr>
                                      <p:to>
                                        <p:strVal val="visible"/>
                                      </p:to>
                                    </p:se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310"/>
                                        </p:tgtEl>
                                        <p:attrNameLst>
                                          <p:attrName>style.visibility</p:attrName>
                                        </p:attrNameLst>
                                      </p:cBhvr>
                                      <p:to>
                                        <p:strVal val="visible"/>
                                      </p:to>
                                    </p:set>
                                    <p:animEffect transition="in" filter="wipe(down)">
                                      <p:cBhvr>
                                        <p:cTn id="38" dur="500"/>
                                        <p:tgtEl>
                                          <p:spTgt spid="31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3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1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18"/>
                                        </p:tgtEl>
                                        <p:attrNameLst>
                                          <p:attrName>style.visibility</p:attrName>
                                        </p:attrNameLst>
                                      </p:cBhvr>
                                      <p:to>
                                        <p:strVal val="visible"/>
                                      </p:to>
                                    </p:set>
                                  </p:childTnLst>
                                </p:cTn>
                              </p:par>
                              <p:par>
                                <p:cTn id="48" presetID="1" presetClass="exit" presetSubtype="0" fill="hold" grpId="1" nodeType="withEffect">
                                  <p:stCondLst>
                                    <p:cond delay="0"/>
                                  </p:stCondLst>
                                  <p:childTnLst>
                                    <p:set>
                                      <p:cBhvr>
                                        <p:cTn id="49" dur="1" fill="hold">
                                          <p:stCondLst>
                                            <p:cond delay="0"/>
                                          </p:stCondLst>
                                        </p:cTn>
                                        <p:tgtEl>
                                          <p:spTgt spid="31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2" nodeType="clickEffect">
                                  <p:stCondLst>
                                    <p:cond delay="0"/>
                                  </p:stCondLst>
                                  <p:childTnLst>
                                    <p:set>
                                      <p:cBhvr>
                                        <p:cTn id="53" dur="1" fill="hold">
                                          <p:stCondLst>
                                            <p:cond delay="0"/>
                                          </p:stCondLst>
                                        </p:cTn>
                                        <p:tgtEl>
                                          <p:spTgt spid="318"/>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300"/>
                                  </p:stCondLst>
                                  <p:childTnLst>
                                    <p:set>
                                      <p:cBhvr>
                                        <p:cTn id="56" dur="1" fill="hold">
                                          <p:stCondLst>
                                            <p:cond delay="0"/>
                                          </p:stCondLst>
                                        </p:cTn>
                                        <p:tgtEl>
                                          <p:spTgt spid="3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1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19"/>
                                        </p:tgtEl>
                                        <p:attrNameLst>
                                          <p:attrName>style.visibility</p:attrName>
                                        </p:attrNameLst>
                                      </p:cBhvr>
                                      <p:to>
                                        <p:strVal val="hidden"/>
                                      </p:to>
                                    </p:set>
                                  </p:childTnLst>
                                </p:cTn>
                              </p:par>
                              <p:par>
                                <p:cTn id="63" presetID="1" presetClass="exit" presetSubtype="0" fill="hold" grpId="3" nodeType="withEffect">
                                  <p:stCondLst>
                                    <p:cond delay="0"/>
                                  </p:stCondLst>
                                  <p:childTnLst>
                                    <p:set>
                                      <p:cBhvr>
                                        <p:cTn id="64" dur="1" fill="hold">
                                          <p:stCondLst>
                                            <p:cond delay="0"/>
                                          </p:stCondLst>
                                        </p:cTn>
                                        <p:tgtEl>
                                          <p:spTgt spid="318"/>
                                        </p:tgtEl>
                                        <p:attrNameLst>
                                          <p:attrName>style.visibility</p:attrName>
                                        </p:attrNameLst>
                                      </p:cBhvr>
                                      <p:to>
                                        <p:strVal val="hidden"/>
                                      </p:to>
                                    </p:set>
                                  </p:childTnLst>
                                </p:cTn>
                              </p:par>
                            </p:childTnLst>
                          </p:cTn>
                        </p:par>
                        <p:par>
                          <p:cTn id="65" fill="hold">
                            <p:stCondLst>
                              <p:cond delay="0"/>
                            </p:stCondLst>
                            <p:childTnLst>
                              <p:par>
                                <p:cTn id="66" presetID="22" presetClass="entr" presetSubtype="2" fill="hold" grpId="0" nodeType="afterEffect">
                                  <p:stCondLst>
                                    <p:cond delay="0"/>
                                  </p:stCondLst>
                                  <p:childTnLst>
                                    <p:set>
                                      <p:cBhvr>
                                        <p:cTn id="67" dur="1" fill="hold">
                                          <p:stCondLst>
                                            <p:cond delay="0"/>
                                          </p:stCondLst>
                                        </p:cTn>
                                        <p:tgtEl>
                                          <p:spTgt spid="316"/>
                                        </p:tgtEl>
                                        <p:attrNameLst>
                                          <p:attrName>style.visibility</p:attrName>
                                        </p:attrNameLst>
                                      </p:cBhvr>
                                      <p:to>
                                        <p:strVal val="visible"/>
                                      </p:to>
                                    </p:set>
                                    <p:animEffect transition="in" filter="wipe(right)">
                                      <p:cBhvr>
                                        <p:cTn id="68" dur="10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animBg="1"/>
      <p:bldP spid="303" grpId="1" animBg="1"/>
      <p:bldP spid="304" grpId="0" animBg="1"/>
      <p:bldP spid="304" grpId="1" animBg="1"/>
      <p:bldP spid="305" grpId="0" animBg="1"/>
      <p:bldP spid="305" grpId="1" animBg="1"/>
      <p:bldP spid="311" grpId="0"/>
      <p:bldP spid="314" grpId="0"/>
      <p:bldP spid="316" grpId="0" animBg="1"/>
      <p:bldP spid="302" grpId="0" animBg="1"/>
      <p:bldP spid="302" grpId="1" animBg="1"/>
      <p:bldP spid="317" grpId="0" animBg="1"/>
      <p:bldP spid="317" grpId="1" animBg="1"/>
      <p:bldP spid="318" grpId="0" animBg="1"/>
      <p:bldP spid="318" grpId="1" animBg="1"/>
      <p:bldP spid="318" grpId="2" animBg="1"/>
      <p:bldP spid="318" grpId="3" animBg="1"/>
      <p:bldP spid="319" grpId="0" animBg="1"/>
      <p:bldP spid="319"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2" name="Straight Connector 311"/>
          <p:cNvCxnSpPr/>
          <p:nvPr/>
        </p:nvCxnSpPr>
        <p:spPr bwMode="auto">
          <a:xfrm flipV="1">
            <a:off x="5941454" y="3882980"/>
            <a:ext cx="800636" cy="474372"/>
          </a:xfrm>
          <a:prstGeom prst="line">
            <a:avLst/>
          </a:prstGeom>
          <a:solidFill>
            <a:schemeClr val="accent1"/>
          </a:solidFill>
          <a:ln w="76200" cap="flat" cmpd="sng" algn="ctr">
            <a:solidFill>
              <a:schemeClr val="tx1"/>
            </a:solidFill>
            <a:prstDash val="solid"/>
            <a:round/>
            <a:headEnd type="none" w="med" len="med"/>
            <a:tailEnd type="none" w="med" len="med"/>
          </a:ln>
          <a:effectLst/>
        </p:spPr>
      </p:cxnSp>
      <p:cxnSp>
        <p:nvCxnSpPr>
          <p:cNvPr id="310" name="Straight Connector 309"/>
          <p:cNvCxnSpPr/>
          <p:nvPr/>
        </p:nvCxnSpPr>
        <p:spPr bwMode="auto">
          <a:xfrm rot="16200000" flipV="1">
            <a:off x="6922394" y="2453425"/>
            <a:ext cx="592428" cy="51516"/>
          </a:xfrm>
          <a:prstGeom prst="line">
            <a:avLst/>
          </a:prstGeom>
          <a:solidFill>
            <a:schemeClr val="accent1"/>
          </a:solidFill>
          <a:ln w="76200" cap="flat" cmpd="sng" algn="ctr">
            <a:solidFill>
              <a:schemeClr val="tx1"/>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smtClean="0"/>
              <a:t>Rational fault example</a:t>
            </a:r>
            <a:endParaRPr lang="en-US"/>
          </a:p>
        </p:txBody>
      </p:sp>
      <p:sp>
        <p:nvSpPr>
          <p:cNvPr id="3" name="Content Placeholder 2"/>
          <p:cNvSpPr>
            <a:spLocks noGrp="1"/>
          </p:cNvSpPr>
          <p:nvPr>
            <p:ph idx="1"/>
          </p:nvPr>
        </p:nvSpPr>
        <p:spPr>
          <a:xfrm>
            <a:off x="990600" y="5486400"/>
            <a:ext cx="7772400" cy="1104900"/>
          </a:xfrm>
        </p:spPr>
        <p:txBody>
          <a:bodyPr/>
          <a:lstStyle/>
          <a:p>
            <a:r>
              <a:rPr lang="en-US" smtClean="0"/>
              <a:t>Networks have an incentive to make their routes appear better than they are</a:t>
            </a:r>
          </a:p>
          <a:p>
            <a:pPr>
              <a:buNone/>
            </a:pP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49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8" name="Cloud"/>
          <p:cNvSpPr>
            <a:spLocks noChangeAspect="1" noEditPoints="1" noChangeArrowheads="1"/>
          </p:cNvSpPr>
          <p:nvPr/>
        </p:nvSpPr>
        <p:spPr bwMode="auto">
          <a:xfrm>
            <a:off x="1028700" y="1617663"/>
            <a:ext cx="2430103" cy="143986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9" name="Cloud"/>
          <p:cNvSpPr>
            <a:spLocks noChangeAspect="1" noEditPoints="1" noChangeArrowheads="1"/>
          </p:cNvSpPr>
          <p:nvPr/>
        </p:nvSpPr>
        <p:spPr bwMode="auto">
          <a:xfrm>
            <a:off x="794659" y="3386123"/>
            <a:ext cx="3030285" cy="179547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0" name="Cloud"/>
          <p:cNvSpPr>
            <a:spLocks noChangeAspect="1" noEditPoints="1" noChangeArrowheads="1"/>
          </p:cNvSpPr>
          <p:nvPr/>
        </p:nvSpPr>
        <p:spPr bwMode="auto">
          <a:xfrm>
            <a:off x="3752851" y="2340151"/>
            <a:ext cx="2143124" cy="126982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1" name="Cloud"/>
          <p:cNvSpPr>
            <a:spLocks noChangeAspect="1" noEditPoints="1" noChangeArrowheads="1"/>
          </p:cNvSpPr>
          <p:nvPr/>
        </p:nvSpPr>
        <p:spPr bwMode="auto">
          <a:xfrm>
            <a:off x="5772150" y="1281099"/>
            <a:ext cx="2097896" cy="124302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2" name="Cloud"/>
          <p:cNvSpPr>
            <a:spLocks noChangeAspect="1" noEditPoints="1" noChangeArrowheads="1"/>
          </p:cNvSpPr>
          <p:nvPr/>
        </p:nvSpPr>
        <p:spPr bwMode="auto">
          <a:xfrm>
            <a:off x="4124325" y="3862374"/>
            <a:ext cx="2065745" cy="122397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3" name="Cloud"/>
          <p:cNvSpPr>
            <a:spLocks noChangeAspect="1" noEditPoints="1" noChangeArrowheads="1"/>
          </p:cNvSpPr>
          <p:nvPr/>
        </p:nvSpPr>
        <p:spPr bwMode="auto">
          <a:xfrm>
            <a:off x="6172200" y="2643173"/>
            <a:ext cx="2467636" cy="14621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pic>
        <p:nvPicPr>
          <p:cNvPr id="15" name="Picture 14" descr="MCj04326240000[1]"/>
          <p:cNvPicPr>
            <a:picLocks noChangeAspect="1" noChangeArrowheads="1"/>
          </p:cNvPicPr>
          <p:nvPr/>
        </p:nvPicPr>
        <p:blipFill>
          <a:blip r:embed="rId3" cstate="print"/>
          <a:srcRect/>
          <a:stretch>
            <a:fillRect/>
          </a:stretch>
        </p:blipFill>
        <p:spPr bwMode="auto">
          <a:xfrm>
            <a:off x="8031163" y="4529138"/>
            <a:ext cx="541337" cy="541337"/>
          </a:xfrm>
          <a:prstGeom prst="rect">
            <a:avLst/>
          </a:prstGeom>
          <a:noFill/>
        </p:spPr>
      </p:pic>
      <p:sp>
        <p:nvSpPr>
          <p:cNvPr id="16" name="Cloud"/>
          <p:cNvSpPr>
            <a:spLocks noChangeAspect="1" noEditPoints="1" noChangeArrowheads="1"/>
          </p:cNvSpPr>
          <p:nvPr/>
        </p:nvSpPr>
        <p:spPr bwMode="auto">
          <a:xfrm>
            <a:off x="3981451" y="1456409"/>
            <a:ext cx="1276349" cy="7562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pic>
        <p:nvPicPr>
          <p:cNvPr id="46" name="Picture 46" descr="MCj04326230000[1]"/>
          <p:cNvPicPr>
            <a:picLocks noChangeAspect="1" noChangeArrowheads="1"/>
          </p:cNvPicPr>
          <p:nvPr/>
        </p:nvPicPr>
        <p:blipFill>
          <a:blip r:embed="rId4" cstate="print"/>
          <a:srcRect/>
          <a:stretch>
            <a:fillRect/>
          </a:stretch>
        </p:blipFill>
        <p:spPr bwMode="auto">
          <a:xfrm>
            <a:off x="7159625" y="1416050"/>
            <a:ext cx="534988" cy="534988"/>
          </a:xfrm>
          <a:prstGeom prst="rect">
            <a:avLst/>
          </a:prstGeom>
          <a:noFill/>
        </p:spPr>
      </p:pic>
      <p:pic>
        <p:nvPicPr>
          <p:cNvPr id="47" name="Picture 46" descr="MCj04326230000[1]"/>
          <p:cNvPicPr>
            <a:picLocks noChangeAspect="1" noChangeArrowheads="1"/>
          </p:cNvPicPr>
          <p:nvPr/>
        </p:nvPicPr>
        <p:blipFill>
          <a:blip r:embed="rId4" cstate="print"/>
          <a:srcRect/>
          <a:stretch>
            <a:fillRect/>
          </a:stretch>
        </p:blipFill>
        <p:spPr bwMode="auto">
          <a:xfrm>
            <a:off x="7150100" y="3406775"/>
            <a:ext cx="534988" cy="534988"/>
          </a:xfrm>
          <a:prstGeom prst="rect">
            <a:avLst/>
          </a:prstGeom>
          <a:noFill/>
        </p:spPr>
      </p:pic>
      <p:pic>
        <p:nvPicPr>
          <p:cNvPr id="48" name="Picture 47" descr="MCj04326230000[1]"/>
          <p:cNvPicPr>
            <a:picLocks noChangeAspect="1" noChangeArrowheads="1"/>
          </p:cNvPicPr>
          <p:nvPr/>
        </p:nvPicPr>
        <p:blipFill>
          <a:blip r:embed="rId4" cstate="print"/>
          <a:srcRect/>
          <a:stretch>
            <a:fillRect/>
          </a:stretch>
        </p:blipFill>
        <p:spPr bwMode="auto">
          <a:xfrm>
            <a:off x="5273675" y="4340225"/>
            <a:ext cx="534988" cy="534988"/>
          </a:xfrm>
          <a:prstGeom prst="rect">
            <a:avLst/>
          </a:prstGeom>
          <a:noFill/>
        </p:spPr>
      </p:pic>
      <p:pic>
        <p:nvPicPr>
          <p:cNvPr id="49" name="Picture 48" descr="MCj04326230000[1]"/>
          <p:cNvPicPr>
            <a:picLocks noChangeAspect="1" noChangeArrowheads="1"/>
          </p:cNvPicPr>
          <p:nvPr/>
        </p:nvPicPr>
        <p:blipFill>
          <a:blip r:embed="rId4" cstate="print"/>
          <a:srcRect/>
          <a:stretch>
            <a:fillRect/>
          </a:stretch>
        </p:blipFill>
        <p:spPr bwMode="auto">
          <a:xfrm>
            <a:off x="2787650" y="4225925"/>
            <a:ext cx="534988" cy="534988"/>
          </a:xfrm>
          <a:prstGeom prst="rect">
            <a:avLst/>
          </a:prstGeom>
          <a:noFill/>
        </p:spPr>
      </p:pic>
      <p:pic>
        <p:nvPicPr>
          <p:cNvPr id="50" name="Picture 49" descr="MCj04326230000[1]"/>
          <p:cNvPicPr>
            <a:picLocks noChangeAspect="1" noChangeArrowheads="1"/>
          </p:cNvPicPr>
          <p:nvPr/>
        </p:nvPicPr>
        <p:blipFill>
          <a:blip r:embed="rId4" cstate="print"/>
          <a:srcRect/>
          <a:stretch>
            <a:fillRect/>
          </a:stretch>
        </p:blipFill>
        <p:spPr bwMode="auto">
          <a:xfrm>
            <a:off x="1473200" y="2349500"/>
            <a:ext cx="534988" cy="534988"/>
          </a:xfrm>
          <a:prstGeom prst="rect">
            <a:avLst/>
          </a:prstGeom>
          <a:noFill/>
        </p:spPr>
      </p:pic>
      <p:cxnSp>
        <p:nvCxnSpPr>
          <p:cNvPr id="271" name="Straight Connector 270"/>
          <p:cNvCxnSpPr/>
          <p:nvPr/>
        </p:nvCxnSpPr>
        <p:spPr bwMode="auto">
          <a:xfrm rot="10800000">
            <a:off x="6943726" y="4905375"/>
            <a:ext cx="5810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3" name="Straight Connector 272"/>
          <p:cNvCxnSpPr/>
          <p:nvPr/>
        </p:nvCxnSpPr>
        <p:spPr bwMode="auto">
          <a:xfrm rot="16200000" flipV="1">
            <a:off x="6415200" y="4281599"/>
            <a:ext cx="1073914" cy="2123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7" name="Picture 48" descr="MCj04315760000[1]"/>
          <p:cNvPicPr>
            <a:picLocks noChangeAspect="1" noChangeArrowheads="1"/>
          </p:cNvPicPr>
          <p:nvPr/>
        </p:nvPicPr>
        <p:blipFill>
          <a:blip r:embed="rId5" cstate="print"/>
          <a:srcRect/>
          <a:stretch>
            <a:fillRect/>
          </a:stretch>
        </p:blipFill>
        <p:spPr bwMode="auto">
          <a:xfrm>
            <a:off x="7327900" y="4492625"/>
            <a:ext cx="669925" cy="674688"/>
          </a:xfrm>
          <a:prstGeom prst="rect">
            <a:avLst/>
          </a:prstGeom>
          <a:noFill/>
        </p:spPr>
      </p:pic>
      <p:pic>
        <p:nvPicPr>
          <p:cNvPr id="18" name="Picture 5"/>
          <p:cNvPicPr>
            <a:picLocks noChangeAspect="1" noChangeArrowheads="1"/>
          </p:cNvPicPr>
          <p:nvPr/>
        </p:nvPicPr>
        <p:blipFill>
          <a:blip r:embed="rId6" cstate="print"/>
          <a:srcRect/>
          <a:stretch>
            <a:fillRect/>
          </a:stretch>
        </p:blipFill>
        <p:spPr bwMode="auto">
          <a:xfrm>
            <a:off x="1162049" y="1562099"/>
            <a:ext cx="720725" cy="720725"/>
          </a:xfrm>
          <a:prstGeom prst="rect">
            <a:avLst/>
          </a:prstGeom>
          <a:noFill/>
          <a:ln w="9525">
            <a:noFill/>
            <a:round/>
            <a:headEnd/>
            <a:tailEnd/>
          </a:ln>
          <a:effectLst/>
        </p:spPr>
      </p:pic>
      <p:pic>
        <p:nvPicPr>
          <p:cNvPr id="19" name="Picture 5"/>
          <p:cNvPicPr>
            <a:picLocks noChangeAspect="1" noChangeArrowheads="1"/>
          </p:cNvPicPr>
          <p:nvPr/>
        </p:nvPicPr>
        <p:blipFill>
          <a:blip r:embed="rId6" cstate="print"/>
          <a:srcRect/>
          <a:stretch>
            <a:fillRect/>
          </a:stretch>
        </p:blipFill>
        <p:spPr bwMode="auto">
          <a:xfrm>
            <a:off x="1466849" y="1581149"/>
            <a:ext cx="720725" cy="720725"/>
          </a:xfrm>
          <a:prstGeom prst="rect">
            <a:avLst/>
          </a:prstGeom>
          <a:noFill/>
          <a:ln w="9525">
            <a:noFill/>
            <a:round/>
            <a:headEnd/>
            <a:tailEnd/>
          </a:ln>
          <a:effectLst/>
        </p:spPr>
      </p:pic>
      <p:pic>
        <p:nvPicPr>
          <p:cNvPr id="20" name="Picture 5"/>
          <p:cNvPicPr>
            <a:picLocks noChangeAspect="1" noChangeArrowheads="1"/>
          </p:cNvPicPr>
          <p:nvPr/>
        </p:nvPicPr>
        <p:blipFill>
          <a:blip r:embed="rId6" cstate="print"/>
          <a:srcRect/>
          <a:stretch>
            <a:fillRect/>
          </a:stretch>
        </p:blipFill>
        <p:spPr bwMode="auto">
          <a:xfrm>
            <a:off x="1771649" y="1600199"/>
            <a:ext cx="720725" cy="720725"/>
          </a:xfrm>
          <a:prstGeom prst="rect">
            <a:avLst/>
          </a:prstGeom>
          <a:noFill/>
          <a:ln w="9525">
            <a:noFill/>
            <a:round/>
            <a:headEnd/>
            <a:tailEnd/>
          </a:ln>
          <a:effectLst/>
        </p:spPr>
      </p:pic>
      <p:grpSp>
        <p:nvGrpSpPr>
          <p:cNvPr id="6" name="Group 111"/>
          <p:cNvGrpSpPr>
            <a:grpSpLocks/>
          </p:cNvGrpSpPr>
          <p:nvPr/>
        </p:nvGrpSpPr>
        <p:grpSpPr bwMode="auto">
          <a:xfrm>
            <a:off x="6661396" y="3629025"/>
            <a:ext cx="444254" cy="252472"/>
            <a:chOff x="1355" y="2644"/>
            <a:chExt cx="257" cy="147"/>
          </a:xfrm>
        </p:grpSpPr>
        <p:sp>
          <p:nvSpPr>
            <p:cNvPr id="254" name="AutoShape 112"/>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55" name="Oval 113"/>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7" name="Group 114"/>
            <p:cNvGrpSpPr>
              <a:grpSpLocks/>
            </p:cNvGrpSpPr>
            <p:nvPr/>
          </p:nvGrpSpPr>
          <p:grpSpPr bwMode="auto">
            <a:xfrm>
              <a:off x="1393" y="2645"/>
              <a:ext cx="166" cy="52"/>
              <a:chOff x="2242" y="2225"/>
              <a:chExt cx="626" cy="249"/>
            </a:xfrm>
          </p:grpSpPr>
          <p:sp>
            <p:nvSpPr>
              <p:cNvPr id="257" name="Freeform 115"/>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8" name="Freeform 116"/>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9" name="Freeform 117"/>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60" name="Freeform 118"/>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928194" name="Picture 2" descr="C:\Users\Andreas Haeberlen\AppData\Local\Microsoft\Windows\Temporary Internet Files\Content.IE5\FIT50DKV\MCj03985310000[1].wmf"/>
          <p:cNvPicPr>
            <a:picLocks noChangeAspect="1" noChangeArrowheads="1"/>
          </p:cNvPicPr>
          <p:nvPr/>
        </p:nvPicPr>
        <p:blipFill>
          <a:blip r:embed="rId7" cstate="print"/>
          <a:srcRect/>
          <a:stretch>
            <a:fillRect/>
          </a:stretch>
        </p:blipFill>
        <p:spPr bwMode="auto">
          <a:xfrm>
            <a:off x="6721243" y="4676775"/>
            <a:ext cx="495506" cy="306552"/>
          </a:xfrm>
          <a:prstGeom prst="rect">
            <a:avLst/>
          </a:prstGeom>
          <a:noFill/>
        </p:spPr>
      </p:pic>
      <p:pic>
        <p:nvPicPr>
          <p:cNvPr id="300" name="Picture 299" descr="MCj04326230000[1]"/>
          <p:cNvPicPr>
            <a:picLocks noChangeAspect="1" noChangeArrowheads="1"/>
          </p:cNvPicPr>
          <p:nvPr/>
        </p:nvPicPr>
        <p:blipFill>
          <a:blip r:embed="rId4" cstate="print"/>
          <a:srcRect/>
          <a:stretch>
            <a:fillRect/>
          </a:stretch>
        </p:blipFill>
        <p:spPr bwMode="auto">
          <a:xfrm>
            <a:off x="5178425" y="2835275"/>
            <a:ext cx="534988" cy="534988"/>
          </a:xfrm>
          <a:prstGeom prst="rect">
            <a:avLst/>
          </a:prstGeom>
          <a:noFill/>
        </p:spPr>
      </p:pic>
      <p:sp>
        <p:nvSpPr>
          <p:cNvPr id="311" name="TextBox 310"/>
          <p:cNvSpPr txBox="1"/>
          <p:nvPr/>
        </p:nvSpPr>
        <p:spPr>
          <a:xfrm>
            <a:off x="7223061" y="2311759"/>
            <a:ext cx="742511" cy="400110"/>
          </a:xfrm>
          <a:prstGeom prst="rect">
            <a:avLst/>
          </a:prstGeom>
          <a:noFill/>
        </p:spPr>
        <p:txBody>
          <a:bodyPr wrap="none" rtlCol="0">
            <a:spAutoFit/>
          </a:bodyPr>
          <a:lstStyle/>
          <a:p>
            <a:r>
              <a:rPr lang="en-US" smtClean="0">
                <a:solidFill>
                  <a:srgbClr val="00CC00"/>
                </a:solidFill>
              </a:rPr>
              <a:t>$$$$</a:t>
            </a:r>
            <a:endParaRPr lang="en-US">
              <a:solidFill>
                <a:srgbClr val="00CC00"/>
              </a:solidFill>
            </a:endParaRPr>
          </a:p>
        </p:txBody>
      </p:sp>
      <p:sp>
        <p:nvSpPr>
          <p:cNvPr id="314" name="TextBox 313"/>
          <p:cNvSpPr txBox="1"/>
          <p:nvPr/>
        </p:nvSpPr>
        <p:spPr>
          <a:xfrm>
            <a:off x="6247458" y="4086897"/>
            <a:ext cx="603049" cy="400110"/>
          </a:xfrm>
          <a:prstGeom prst="rect">
            <a:avLst/>
          </a:prstGeom>
          <a:noFill/>
        </p:spPr>
        <p:txBody>
          <a:bodyPr wrap="none" rtlCol="0">
            <a:spAutoFit/>
          </a:bodyPr>
          <a:lstStyle/>
          <a:p>
            <a:r>
              <a:rPr lang="en-US" smtClean="0">
                <a:solidFill>
                  <a:srgbClr val="00CC00"/>
                </a:solidFill>
              </a:rPr>
              <a:t>$$$</a:t>
            </a:r>
            <a:endParaRPr lang="en-US">
              <a:solidFill>
                <a:srgbClr val="00CC00"/>
              </a:solidFill>
            </a:endParaRPr>
          </a:p>
        </p:txBody>
      </p:sp>
      <p:sp>
        <p:nvSpPr>
          <p:cNvPr id="315" name="Freeform 314"/>
          <p:cNvSpPr/>
          <p:nvPr/>
        </p:nvSpPr>
        <p:spPr bwMode="auto">
          <a:xfrm>
            <a:off x="6961031" y="4900411"/>
            <a:ext cx="476518" cy="12879"/>
          </a:xfrm>
          <a:custGeom>
            <a:avLst/>
            <a:gdLst>
              <a:gd name="connsiteX0" fmla="*/ 476518 w 476518"/>
              <a:gd name="connsiteY0" fmla="*/ 12879 h 12879"/>
              <a:gd name="connsiteX1" fmla="*/ 0 w 476518"/>
              <a:gd name="connsiteY1" fmla="*/ 0 h 12879"/>
            </a:gdLst>
            <a:ahLst/>
            <a:cxnLst>
              <a:cxn ang="0">
                <a:pos x="connsiteX0" y="connsiteY0"/>
              </a:cxn>
              <a:cxn ang="0">
                <a:pos x="connsiteX1" y="connsiteY1"/>
              </a:cxn>
            </a:cxnLst>
            <a:rect l="l" t="t" r="r" b="b"/>
            <a:pathLst>
              <a:path w="476518" h="12879">
                <a:moveTo>
                  <a:pt x="476518" y="12879"/>
                </a:moveTo>
                <a:lnTo>
                  <a:pt x="0" y="0"/>
                </a:lnTo>
              </a:path>
            </a:pathLst>
          </a:custGeom>
          <a:solidFill>
            <a:schemeClr val="accent1"/>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320" name="Picture 12" descr="youtube"/>
          <p:cNvPicPr>
            <a:picLocks noChangeAspect="1" noChangeArrowheads="1"/>
          </p:cNvPicPr>
          <p:nvPr/>
        </p:nvPicPr>
        <p:blipFill>
          <a:blip r:embed="rId8" cstate="print"/>
          <a:srcRect/>
          <a:stretch>
            <a:fillRect/>
          </a:stretch>
        </p:blipFill>
        <p:spPr bwMode="auto">
          <a:xfrm>
            <a:off x="1531089" y="1330160"/>
            <a:ext cx="568168" cy="259330"/>
          </a:xfrm>
          <a:prstGeom prst="rect">
            <a:avLst/>
          </a:prstGeom>
          <a:noFill/>
        </p:spPr>
      </p:pic>
      <p:sp>
        <p:nvSpPr>
          <p:cNvPr id="52" name="Freeform 51"/>
          <p:cNvSpPr/>
          <p:nvPr/>
        </p:nvSpPr>
        <p:spPr bwMode="auto">
          <a:xfrm>
            <a:off x="6954592" y="3715555"/>
            <a:ext cx="521594" cy="1229932"/>
          </a:xfrm>
          <a:custGeom>
            <a:avLst/>
            <a:gdLst>
              <a:gd name="connsiteX0" fmla="*/ 521594 w 521594"/>
              <a:gd name="connsiteY0" fmla="*/ 1229932 h 1229932"/>
              <a:gd name="connsiteX1" fmla="*/ 25758 w 521594"/>
              <a:gd name="connsiteY1" fmla="*/ 1178417 h 1229932"/>
              <a:gd name="connsiteX2" fmla="*/ 0 w 521594"/>
              <a:gd name="connsiteY2" fmla="*/ 0 h 1229932"/>
              <a:gd name="connsiteX0" fmla="*/ 521594 w 521594"/>
              <a:gd name="connsiteY0" fmla="*/ 1229932 h 1229932"/>
              <a:gd name="connsiteX1" fmla="*/ 515154 w 521594"/>
              <a:gd name="connsiteY1" fmla="*/ 1204175 h 1229932"/>
              <a:gd name="connsiteX2" fmla="*/ 25758 w 521594"/>
              <a:gd name="connsiteY2" fmla="*/ 1178417 h 1229932"/>
              <a:gd name="connsiteX3" fmla="*/ 0 w 521594"/>
              <a:gd name="connsiteY3" fmla="*/ 0 h 1229932"/>
            </a:gdLst>
            <a:ahLst/>
            <a:cxnLst>
              <a:cxn ang="0">
                <a:pos x="connsiteX0" y="connsiteY0"/>
              </a:cxn>
              <a:cxn ang="0">
                <a:pos x="connsiteX1" y="connsiteY1"/>
              </a:cxn>
              <a:cxn ang="0">
                <a:pos x="connsiteX2" y="connsiteY2"/>
              </a:cxn>
              <a:cxn ang="0">
                <a:pos x="connsiteX3" y="connsiteY3"/>
              </a:cxn>
            </a:cxnLst>
            <a:rect l="l" t="t" r="r" b="b"/>
            <a:pathLst>
              <a:path w="521594" h="1229932">
                <a:moveTo>
                  <a:pt x="521594" y="1229932"/>
                </a:moveTo>
                <a:lnTo>
                  <a:pt x="515154" y="1204175"/>
                </a:lnTo>
                <a:lnTo>
                  <a:pt x="25758" y="1178417"/>
                </a:lnTo>
                <a:lnTo>
                  <a:pt x="0" y="0"/>
                </a:lnTo>
              </a:path>
            </a:pathLst>
          </a:custGeom>
          <a:noFill/>
          <a:ln w="38100" cap="flat" cmpd="sng" algn="ctr">
            <a:solidFill>
              <a:srgbClr val="00CC00"/>
            </a:solidFill>
            <a:prstDash val="solid"/>
            <a:round/>
            <a:headEnd type="none" w="med" len="med"/>
            <a:tailEnd type="none" w="med" len="med"/>
          </a:ln>
          <a:effectLst/>
        </p:spPr>
        <p:txBody>
          <a:bodyPr rtlCol="0" anchor="ctr"/>
          <a:lstStyle/>
          <a:p>
            <a:pPr algn="ctr"/>
            <a:endParaRPr lang="en-US"/>
          </a:p>
        </p:txBody>
      </p:sp>
      <p:grpSp>
        <p:nvGrpSpPr>
          <p:cNvPr id="14" name="Group 62"/>
          <p:cNvGrpSpPr/>
          <p:nvPr/>
        </p:nvGrpSpPr>
        <p:grpSpPr>
          <a:xfrm>
            <a:off x="2208727" y="1848118"/>
            <a:ext cx="5048518" cy="1854559"/>
            <a:chOff x="2208727" y="1848118"/>
            <a:chExt cx="5048518" cy="1854559"/>
          </a:xfrm>
        </p:grpSpPr>
        <p:sp>
          <p:nvSpPr>
            <p:cNvPr id="53" name="Freeform 52"/>
            <p:cNvSpPr/>
            <p:nvPr/>
          </p:nvSpPr>
          <p:spPr bwMode="auto">
            <a:xfrm>
              <a:off x="4642833" y="1854559"/>
              <a:ext cx="2614412" cy="1848118"/>
            </a:xfrm>
            <a:custGeom>
              <a:avLst/>
              <a:gdLst>
                <a:gd name="connsiteX0" fmla="*/ 2305318 w 2595093"/>
                <a:gd name="connsiteY0" fmla="*/ 1860997 h 1860997"/>
                <a:gd name="connsiteX1" fmla="*/ 2286000 w 2595093"/>
                <a:gd name="connsiteY1" fmla="*/ 1680693 h 1860997"/>
                <a:gd name="connsiteX2" fmla="*/ 2595093 w 2595093"/>
                <a:gd name="connsiteY2" fmla="*/ 1081825 h 1860997"/>
                <a:gd name="connsiteX3" fmla="*/ 2511380 w 2595093"/>
                <a:gd name="connsiteY3" fmla="*/ 103031 h 1860997"/>
                <a:gd name="connsiteX4" fmla="*/ 0 w 2595093"/>
                <a:gd name="connsiteY4" fmla="*/ 0 h 1860997"/>
                <a:gd name="connsiteX0" fmla="*/ 2324637 w 2614412"/>
                <a:gd name="connsiteY0" fmla="*/ 1848118 h 1848118"/>
                <a:gd name="connsiteX1" fmla="*/ 2305319 w 2614412"/>
                <a:gd name="connsiteY1" fmla="*/ 1667814 h 1848118"/>
                <a:gd name="connsiteX2" fmla="*/ 2614412 w 2614412"/>
                <a:gd name="connsiteY2" fmla="*/ 1068946 h 1848118"/>
                <a:gd name="connsiteX3" fmla="*/ 2530699 w 2614412"/>
                <a:gd name="connsiteY3" fmla="*/ 90152 h 1848118"/>
                <a:gd name="connsiteX4" fmla="*/ 0 w 2614412"/>
                <a:gd name="connsiteY4" fmla="*/ 0 h 184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4412" h="1848118">
                  <a:moveTo>
                    <a:pt x="2324637" y="1848118"/>
                  </a:moveTo>
                  <a:lnTo>
                    <a:pt x="2305319" y="1667814"/>
                  </a:lnTo>
                  <a:lnTo>
                    <a:pt x="2614412" y="1068946"/>
                  </a:lnTo>
                  <a:lnTo>
                    <a:pt x="2530699" y="90152"/>
                  </a:lnTo>
                  <a:lnTo>
                    <a:pt x="0" y="0"/>
                  </a:lnTo>
                </a:path>
              </a:pathLst>
            </a:custGeom>
            <a:noFill/>
            <a:ln w="38100" cap="flat" cmpd="sng" algn="ctr">
              <a:solidFill>
                <a:srgbClr val="00CC00"/>
              </a:solidFill>
              <a:prstDash val="solid"/>
              <a:round/>
              <a:headEnd type="none" w="med" len="med"/>
              <a:tailEnd type="none" w="med" len="med"/>
            </a:ln>
            <a:effectLst/>
          </p:spPr>
          <p:txBody>
            <a:bodyPr rtlCol="0" anchor="ctr"/>
            <a:lstStyle/>
            <a:p>
              <a:pPr algn="ctr"/>
              <a:endParaRPr lang="en-US"/>
            </a:p>
          </p:txBody>
        </p:sp>
        <p:sp>
          <p:nvSpPr>
            <p:cNvPr id="54" name="Freeform 53"/>
            <p:cNvSpPr/>
            <p:nvPr/>
          </p:nvSpPr>
          <p:spPr bwMode="auto">
            <a:xfrm>
              <a:off x="2208727" y="1848118"/>
              <a:ext cx="2446986" cy="656823"/>
            </a:xfrm>
            <a:custGeom>
              <a:avLst/>
              <a:gdLst>
                <a:gd name="connsiteX0" fmla="*/ 2446986 w 2446986"/>
                <a:gd name="connsiteY0" fmla="*/ 0 h 656823"/>
                <a:gd name="connsiteX1" fmla="*/ 347729 w 2446986"/>
                <a:gd name="connsiteY1" fmla="*/ 656823 h 656823"/>
                <a:gd name="connsiteX2" fmla="*/ 0 w 2446986"/>
                <a:gd name="connsiteY2" fmla="*/ 405685 h 656823"/>
              </a:gdLst>
              <a:ahLst/>
              <a:cxnLst>
                <a:cxn ang="0">
                  <a:pos x="connsiteX0" y="connsiteY0"/>
                </a:cxn>
                <a:cxn ang="0">
                  <a:pos x="connsiteX1" y="connsiteY1"/>
                </a:cxn>
                <a:cxn ang="0">
                  <a:pos x="connsiteX2" y="connsiteY2"/>
                </a:cxn>
              </a:cxnLst>
              <a:rect l="l" t="t" r="r" b="b"/>
              <a:pathLst>
                <a:path w="2446986" h="656823">
                  <a:moveTo>
                    <a:pt x="2446986" y="0"/>
                  </a:moveTo>
                  <a:lnTo>
                    <a:pt x="347729" y="656823"/>
                  </a:lnTo>
                  <a:lnTo>
                    <a:pt x="0" y="405685"/>
                  </a:lnTo>
                </a:path>
              </a:pathLst>
            </a:custGeom>
            <a:noFill/>
            <a:ln w="38100" cap="flat" cmpd="sng" algn="ctr">
              <a:solidFill>
                <a:srgbClr val="00CC00"/>
              </a:solidFill>
              <a:prstDash val="solid"/>
              <a:round/>
              <a:headEnd type="none" w="med" len="med"/>
              <a:tailEnd type="stealth" w="med" len="med"/>
            </a:ln>
            <a:effectLst/>
          </p:spPr>
          <p:txBody>
            <a:bodyPr rtlCol="0" anchor="ctr"/>
            <a:lstStyle/>
            <a:p>
              <a:pPr algn="ctr"/>
              <a:endParaRPr lang="en-US"/>
            </a:p>
          </p:txBody>
        </p:sp>
      </p:grpSp>
      <p:sp>
        <p:nvSpPr>
          <p:cNvPr id="64" name="Rounded Rectangular Callout 63"/>
          <p:cNvSpPr/>
          <p:nvPr/>
        </p:nvSpPr>
        <p:spPr bwMode="auto">
          <a:xfrm>
            <a:off x="3423633" y="3084490"/>
            <a:ext cx="2197994" cy="789907"/>
          </a:xfrm>
          <a:prstGeom prst="wedgeRoundRectCallout">
            <a:avLst>
              <a:gd name="adj1" fmla="val 41248"/>
              <a:gd name="adj2" fmla="val 105237"/>
              <a:gd name="adj3" fmla="val 16667"/>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 have a GREAT route to YouTube</a:t>
            </a:r>
            <a:endParaRPr lang="en-US"/>
          </a:p>
        </p:txBody>
      </p:sp>
      <p:sp>
        <p:nvSpPr>
          <p:cNvPr id="65" name="Freeform 64"/>
          <p:cNvSpPr/>
          <p:nvPr/>
        </p:nvSpPr>
        <p:spPr bwMode="auto">
          <a:xfrm>
            <a:off x="3251915" y="3767071"/>
            <a:ext cx="3696237" cy="785612"/>
          </a:xfrm>
          <a:custGeom>
            <a:avLst/>
            <a:gdLst>
              <a:gd name="connsiteX0" fmla="*/ 4758744 w 4758744"/>
              <a:gd name="connsiteY0" fmla="*/ 1513267 h 2298879"/>
              <a:gd name="connsiteX1" fmla="*/ 3792829 w 4758744"/>
              <a:gd name="connsiteY1" fmla="*/ 2073498 h 2298879"/>
              <a:gd name="connsiteX2" fmla="*/ 3129567 w 4758744"/>
              <a:gd name="connsiteY2" fmla="*/ 1906073 h 2298879"/>
              <a:gd name="connsiteX3" fmla="*/ 2640169 w 4758744"/>
              <a:gd name="connsiteY3" fmla="*/ 2298879 h 2298879"/>
              <a:gd name="connsiteX4" fmla="*/ 2350395 w 4758744"/>
              <a:gd name="connsiteY4" fmla="*/ 611746 h 2298879"/>
              <a:gd name="connsiteX5" fmla="*/ 1062507 w 4758744"/>
              <a:gd name="connsiteY5" fmla="*/ 1500389 h 2298879"/>
              <a:gd name="connsiteX6" fmla="*/ 0 w 4758744"/>
              <a:gd name="connsiteY6" fmla="*/ 1938270 h 2298879"/>
              <a:gd name="connsiteX7" fmla="*/ 32198 w 4758744"/>
              <a:gd name="connsiteY7" fmla="*/ 0 h 2298879"/>
              <a:gd name="connsiteX0" fmla="*/ 4758744 w 4758744"/>
              <a:gd name="connsiteY0" fmla="*/ 1719329 h 2504941"/>
              <a:gd name="connsiteX1" fmla="*/ 3792829 w 4758744"/>
              <a:gd name="connsiteY1" fmla="*/ 2279560 h 2504941"/>
              <a:gd name="connsiteX2" fmla="*/ 3129567 w 4758744"/>
              <a:gd name="connsiteY2" fmla="*/ 2112135 h 2504941"/>
              <a:gd name="connsiteX3" fmla="*/ 2640169 w 4758744"/>
              <a:gd name="connsiteY3" fmla="*/ 2504941 h 2504941"/>
              <a:gd name="connsiteX4" fmla="*/ 2350395 w 4758744"/>
              <a:gd name="connsiteY4" fmla="*/ 817808 h 2504941"/>
              <a:gd name="connsiteX5" fmla="*/ 4391696 w 4758744"/>
              <a:gd name="connsiteY5" fmla="*/ 0 h 2504941"/>
              <a:gd name="connsiteX6" fmla="*/ 0 w 4758744"/>
              <a:gd name="connsiteY6" fmla="*/ 2144332 h 2504941"/>
              <a:gd name="connsiteX7" fmla="*/ 32198 w 4758744"/>
              <a:gd name="connsiteY7" fmla="*/ 206062 h 2504941"/>
              <a:gd name="connsiteX0" fmla="*/ 4758744 w 4758744"/>
              <a:gd name="connsiteY0" fmla="*/ 1719329 h 2504941"/>
              <a:gd name="connsiteX1" fmla="*/ 3792829 w 4758744"/>
              <a:gd name="connsiteY1" fmla="*/ 2279560 h 2504941"/>
              <a:gd name="connsiteX2" fmla="*/ 3129567 w 4758744"/>
              <a:gd name="connsiteY2" fmla="*/ 2112135 h 2504941"/>
              <a:gd name="connsiteX3" fmla="*/ 2640169 w 4758744"/>
              <a:gd name="connsiteY3" fmla="*/ 2504941 h 2504941"/>
              <a:gd name="connsiteX4" fmla="*/ 1062507 w 4758744"/>
              <a:gd name="connsiteY4" fmla="*/ 1938270 h 2504941"/>
              <a:gd name="connsiteX5" fmla="*/ 4391696 w 4758744"/>
              <a:gd name="connsiteY5" fmla="*/ 0 h 2504941"/>
              <a:gd name="connsiteX6" fmla="*/ 0 w 4758744"/>
              <a:gd name="connsiteY6" fmla="*/ 2144332 h 2504941"/>
              <a:gd name="connsiteX7" fmla="*/ 32198 w 4758744"/>
              <a:gd name="connsiteY7" fmla="*/ 206062 h 2504941"/>
              <a:gd name="connsiteX0" fmla="*/ 4758744 w 4758744"/>
              <a:gd name="connsiteY0" fmla="*/ 1513267 h 2298879"/>
              <a:gd name="connsiteX1" fmla="*/ 3792829 w 4758744"/>
              <a:gd name="connsiteY1" fmla="*/ 2073498 h 2298879"/>
              <a:gd name="connsiteX2" fmla="*/ 3129567 w 4758744"/>
              <a:gd name="connsiteY2" fmla="*/ 1906073 h 2298879"/>
              <a:gd name="connsiteX3" fmla="*/ 2640169 w 4758744"/>
              <a:gd name="connsiteY3" fmla="*/ 2298879 h 2298879"/>
              <a:gd name="connsiteX4" fmla="*/ 1062507 w 4758744"/>
              <a:gd name="connsiteY4" fmla="*/ 1732208 h 2298879"/>
              <a:gd name="connsiteX5" fmla="*/ 2723882 w 4758744"/>
              <a:gd name="connsiteY5" fmla="*/ 701898 h 2298879"/>
              <a:gd name="connsiteX6" fmla="*/ 0 w 4758744"/>
              <a:gd name="connsiteY6" fmla="*/ 1938270 h 2298879"/>
              <a:gd name="connsiteX7" fmla="*/ 32198 w 4758744"/>
              <a:gd name="connsiteY7" fmla="*/ 0 h 2298879"/>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691684 w 4726546"/>
              <a:gd name="connsiteY5" fmla="*/ 882203 h 2479184"/>
              <a:gd name="connsiteX6" fmla="*/ 4468969 w 4726546"/>
              <a:gd name="connsiteY6" fmla="*/ 0 h 2479184"/>
              <a:gd name="connsiteX7" fmla="*/ 0 w 4726546"/>
              <a:gd name="connsiteY7" fmla="*/ 180305 h 2479184"/>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343954 w 4726546"/>
              <a:gd name="connsiteY5" fmla="*/ 611747 h 2479184"/>
              <a:gd name="connsiteX6" fmla="*/ 4468969 w 4726546"/>
              <a:gd name="connsiteY6" fmla="*/ 0 h 2479184"/>
              <a:gd name="connsiteX7" fmla="*/ 0 w 4726546"/>
              <a:gd name="connsiteY7" fmla="*/ 180305 h 2479184"/>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343954 w 4726546"/>
              <a:gd name="connsiteY5" fmla="*/ 611747 h 2479184"/>
              <a:gd name="connsiteX6" fmla="*/ 4468969 w 4726546"/>
              <a:gd name="connsiteY6" fmla="*/ 0 h 2479184"/>
              <a:gd name="connsiteX7" fmla="*/ 2492062 w 4726546"/>
              <a:gd name="connsiteY7" fmla="*/ 64395 h 2479184"/>
              <a:gd name="connsiteX8" fmla="*/ 0 w 4726546"/>
              <a:gd name="connsiteY8" fmla="*/ 180305 h 2479184"/>
              <a:gd name="connsiteX0" fmla="*/ 4726546 w 4726546"/>
              <a:gd name="connsiteY0" fmla="*/ 1931830 h 2717442"/>
              <a:gd name="connsiteX1" fmla="*/ 3760631 w 4726546"/>
              <a:gd name="connsiteY1" fmla="*/ 2492061 h 2717442"/>
              <a:gd name="connsiteX2" fmla="*/ 3097369 w 4726546"/>
              <a:gd name="connsiteY2" fmla="*/ 2324636 h 2717442"/>
              <a:gd name="connsiteX3" fmla="*/ 2607971 w 4726546"/>
              <a:gd name="connsiteY3" fmla="*/ 2717442 h 2717442"/>
              <a:gd name="connsiteX4" fmla="*/ 1030309 w 4726546"/>
              <a:gd name="connsiteY4" fmla="*/ 2150771 h 2717442"/>
              <a:gd name="connsiteX5" fmla="*/ 2343954 w 4726546"/>
              <a:gd name="connsiteY5" fmla="*/ 850005 h 2717442"/>
              <a:gd name="connsiteX6" fmla="*/ 4468969 w 4726546"/>
              <a:gd name="connsiteY6" fmla="*/ 238258 h 2717442"/>
              <a:gd name="connsiteX7" fmla="*/ 2414789 w 4726546"/>
              <a:gd name="connsiteY7" fmla="*/ 0 h 2717442"/>
              <a:gd name="connsiteX8" fmla="*/ 0 w 4726546"/>
              <a:gd name="connsiteY8" fmla="*/ 418563 h 2717442"/>
              <a:gd name="connsiteX0" fmla="*/ 4726546 w 4726546"/>
              <a:gd name="connsiteY0" fmla="*/ 1931830 h 2717442"/>
              <a:gd name="connsiteX1" fmla="*/ 3760631 w 4726546"/>
              <a:gd name="connsiteY1" fmla="*/ 2492061 h 2717442"/>
              <a:gd name="connsiteX2" fmla="*/ 3097369 w 4726546"/>
              <a:gd name="connsiteY2" fmla="*/ 2324636 h 2717442"/>
              <a:gd name="connsiteX3" fmla="*/ 2607971 w 4726546"/>
              <a:gd name="connsiteY3" fmla="*/ 2717442 h 2717442"/>
              <a:gd name="connsiteX4" fmla="*/ 1030309 w 4726546"/>
              <a:gd name="connsiteY4" fmla="*/ 2150771 h 2717442"/>
              <a:gd name="connsiteX5" fmla="*/ 2343954 w 4726546"/>
              <a:gd name="connsiteY5" fmla="*/ 850005 h 2717442"/>
              <a:gd name="connsiteX6" fmla="*/ 4675031 w 4726546"/>
              <a:gd name="connsiteY6" fmla="*/ 270455 h 2717442"/>
              <a:gd name="connsiteX7" fmla="*/ 2414789 w 4726546"/>
              <a:gd name="connsiteY7" fmla="*/ 0 h 2717442"/>
              <a:gd name="connsiteX8" fmla="*/ 0 w 4726546"/>
              <a:gd name="connsiteY8" fmla="*/ 418563 h 2717442"/>
              <a:gd name="connsiteX0" fmla="*/ 4726546 w 4726546"/>
              <a:gd name="connsiteY0" fmla="*/ 2041300 h 2826912"/>
              <a:gd name="connsiteX1" fmla="*/ 3760631 w 4726546"/>
              <a:gd name="connsiteY1" fmla="*/ 2601531 h 2826912"/>
              <a:gd name="connsiteX2" fmla="*/ 3097369 w 4726546"/>
              <a:gd name="connsiteY2" fmla="*/ 2434106 h 2826912"/>
              <a:gd name="connsiteX3" fmla="*/ 2607971 w 4726546"/>
              <a:gd name="connsiteY3" fmla="*/ 2826912 h 2826912"/>
              <a:gd name="connsiteX4" fmla="*/ 1030309 w 4726546"/>
              <a:gd name="connsiteY4" fmla="*/ 2260241 h 2826912"/>
              <a:gd name="connsiteX5" fmla="*/ 2343954 w 4726546"/>
              <a:gd name="connsiteY5" fmla="*/ 959475 h 2826912"/>
              <a:gd name="connsiteX6" fmla="*/ 4675031 w 4726546"/>
              <a:gd name="connsiteY6" fmla="*/ 379925 h 2826912"/>
              <a:gd name="connsiteX7" fmla="*/ 2556457 w 4726546"/>
              <a:gd name="connsiteY7" fmla="*/ 0 h 2826912"/>
              <a:gd name="connsiteX8" fmla="*/ 0 w 4726546"/>
              <a:gd name="connsiteY8" fmla="*/ 528033 h 2826912"/>
              <a:gd name="connsiteX0" fmla="*/ 4726546 w 4726546"/>
              <a:gd name="connsiteY0" fmla="*/ 2041300 h 2826912"/>
              <a:gd name="connsiteX1" fmla="*/ 3760631 w 4726546"/>
              <a:gd name="connsiteY1" fmla="*/ 2601531 h 2826912"/>
              <a:gd name="connsiteX2" fmla="*/ 3097369 w 4726546"/>
              <a:gd name="connsiteY2" fmla="*/ 2434106 h 2826912"/>
              <a:gd name="connsiteX3" fmla="*/ 2607971 w 4726546"/>
              <a:gd name="connsiteY3" fmla="*/ 2826912 h 2826912"/>
              <a:gd name="connsiteX4" fmla="*/ 1030309 w 4726546"/>
              <a:gd name="connsiteY4" fmla="*/ 2260241 h 2826912"/>
              <a:gd name="connsiteX5" fmla="*/ 2343954 w 4726546"/>
              <a:gd name="connsiteY5" fmla="*/ 959475 h 2826912"/>
              <a:gd name="connsiteX6" fmla="*/ 2556457 w 4726546"/>
              <a:gd name="connsiteY6" fmla="*/ 0 h 2826912"/>
              <a:gd name="connsiteX7" fmla="*/ 0 w 4726546"/>
              <a:gd name="connsiteY7" fmla="*/ 528033 h 2826912"/>
              <a:gd name="connsiteX0" fmla="*/ 4726546 w 4726546"/>
              <a:gd name="connsiteY0" fmla="*/ 1513267 h 2298879"/>
              <a:gd name="connsiteX1" fmla="*/ 3760631 w 4726546"/>
              <a:gd name="connsiteY1" fmla="*/ 2073498 h 2298879"/>
              <a:gd name="connsiteX2" fmla="*/ 3097369 w 4726546"/>
              <a:gd name="connsiteY2" fmla="*/ 1906073 h 2298879"/>
              <a:gd name="connsiteX3" fmla="*/ 2607971 w 4726546"/>
              <a:gd name="connsiteY3" fmla="*/ 2298879 h 2298879"/>
              <a:gd name="connsiteX4" fmla="*/ 1030309 w 4726546"/>
              <a:gd name="connsiteY4" fmla="*/ 1732208 h 2298879"/>
              <a:gd name="connsiteX5" fmla="*/ 2343954 w 4726546"/>
              <a:gd name="connsiteY5" fmla="*/ 431442 h 2298879"/>
              <a:gd name="connsiteX6" fmla="*/ 0 w 4726546"/>
              <a:gd name="connsiteY6" fmla="*/ 0 h 2298879"/>
              <a:gd name="connsiteX0" fmla="*/ 4726546 w 4726546"/>
              <a:gd name="connsiteY0" fmla="*/ 1513267 h 2298879"/>
              <a:gd name="connsiteX1" fmla="*/ 3760631 w 4726546"/>
              <a:gd name="connsiteY1" fmla="*/ 2073498 h 2298879"/>
              <a:gd name="connsiteX2" fmla="*/ 3097369 w 4726546"/>
              <a:gd name="connsiteY2" fmla="*/ 1906073 h 2298879"/>
              <a:gd name="connsiteX3" fmla="*/ 2607971 w 4726546"/>
              <a:gd name="connsiteY3" fmla="*/ 2298879 h 2298879"/>
              <a:gd name="connsiteX4" fmla="*/ 1030309 w 4726546"/>
              <a:gd name="connsiteY4" fmla="*/ 1732208 h 2298879"/>
              <a:gd name="connsiteX5" fmla="*/ 0 w 4726546"/>
              <a:gd name="connsiteY5" fmla="*/ 0 h 2298879"/>
              <a:gd name="connsiteX0" fmla="*/ 3696237 w 3696237"/>
              <a:gd name="connsiteY0" fmla="*/ 0 h 785612"/>
              <a:gd name="connsiteX1" fmla="*/ 2730322 w 3696237"/>
              <a:gd name="connsiteY1" fmla="*/ 560231 h 785612"/>
              <a:gd name="connsiteX2" fmla="*/ 2067060 w 3696237"/>
              <a:gd name="connsiteY2" fmla="*/ 392806 h 785612"/>
              <a:gd name="connsiteX3" fmla="*/ 1577662 w 3696237"/>
              <a:gd name="connsiteY3" fmla="*/ 785612 h 785612"/>
              <a:gd name="connsiteX4" fmla="*/ 0 w 3696237"/>
              <a:gd name="connsiteY4" fmla="*/ 218941 h 78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237" h="785612">
                <a:moveTo>
                  <a:pt x="3696237" y="0"/>
                </a:moveTo>
                <a:lnTo>
                  <a:pt x="2730322" y="560231"/>
                </a:lnTo>
                <a:lnTo>
                  <a:pt x="2067060" y="392806"/>
                </a:lnTo>
                <a:lnTo>
                  <a:pt x="1577662" y="785612"/>
                </a:lnTo>
                <a:lnTo>
                  <a:pt x="0" y="218941"/>
                </a:lnTo>
              </a:path>
            </a:pathLst>
          </a:custGeom>
          <a:noFill/>
          <a:ln w="38100" cap="flat" cmpd="sng" algn="ctr">
            <a:solidFill>
              <a:srgbClr val="00CC00"/>
            </a:solidFill>
            <a:prstDash val="solid"/>
            <a:round/>
            <a:headEnd type="none" w="med" len="med"/>
            <a:tailEnd type="none" w="med" len="med"/>
          </a:ln>
          <a:effectLst/>
        </p:spPr>
        <p:txBody>
          <a:bodyPr rtlCol="0" anchor="ctr"/>
          <a:lstStyle/>
          <a:p>
            <a:pPr algn="ctr"/>
            <a:endParaRPr lang="en-US"/>
          </a:p>
        </p:txBody>
      </p:sp>
      <p:pic>
        <p:nvPicPr>
          <p:cNvPr id="51" name="Picture 50" descr="MCj04326230000[1]"/>
          <p:cNvPicPr>
            <a:picLocks noChangeAspect="1" noChangeArrowheads="1"/>
          </p:cNvPicPr>
          <p:nvPr/>
        </p:nvPicPr>
        <p:blipFill>
          <a:blip r:embed="rId4" cstate="print"/>
          <a:srcRect/>
          <a:stretch>
            <a:fillRect/>
          </a:stretch>
        </p:blipFill>
        <p:spPr bwMode="auto">
          <a:xfrm>
            <a:off x="4068561" y="1575694"/>
            <a:ext cx="534988" cy="534988"/>
          </a:xfrm>
          <a:prstGeom prst="rect">
            <a:avLst/>
          </a:prstGeom>
          <a:noFill/>
        </p:spPr>
      </p:pic>
      <p:sp>
        <p:nvSpPr>
          <p:cNvPr id="66" name="Oval 65"/>
          <p:cNvSpPr/>
          <p:nvPr/>
        </p:nvSpPr>
        <p:spPr bwMode="auto">
          <a:xfrm>
            <a:off x="6515101" y="4229099"/>
            <a:ext cx="2352674" cy="1304925"/>
          </a:xfrm>
          <a:prstGeom prst="ellipse">
            <a:avLst/>
          </a:prstGeom>
          <a:noFill/>
          <a:ln w="28575" cap="flat" cmpd="sng" algn="ctr">
            <a:solidFill>
              <a:srgbClr val="FF0000"/>
            </a:solidFill>
            <a:prstDash val="dash"/>
            <a:round/>
            <a:headEnd type="none" w="med" len="med"/>
            <a:tailEnd type="none" w="med" len="med"/>
          </a:ln>
          <a:effectLst/>
        </p:spPr>
        <p:txBody>
          <a:bodyPr rtlCol="0" anchor="ctr"/>
          <a:lstStyle/>
          <a:p>
            <a:pPr algn="ctr"/>
            <a:endParaRPr lang="en-US"/>
          </a:p>
        </p:txBody>
      </p:sp>
      <p:sp>
        <p:nvSpPr>
          <p:cNvPr id="55" name="Cloud Callout 54"/>
          <p:cNvSpPr/>
          <p:nvPr/>
        </p:nvSpPr>
        <p:spPr bwMode="auto">
          <a:xfrm>
            <a:off x="2962275" y="2781300"/>
            <a:ext cx="2619375" cy="1181100"/>
          </a:xfrm>
          <a:prstGeom prst="cloudCallout">
            <a:avLst>
              <a:gd name="adj1" fmla="val 41847"/>
              <a:gd name="adj2" fmla="val 79435"/>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 wish my route had been chosen</a:t>
            </a:r>
            <a:endParaRPr lang="en-US"/>
          </a:p>
        </p:txBody>
      </p:sp>
      <p:sp>
        <p:nvSpPr>
          <p:cNvPr id="56" name="Freeform 55"/>
          <p:cNvSpPr/>
          <p:nvPr/>
        </p:nvSpPr>
        <p:spPr bwMode="auto">
          <a:xfrm>
            <a:off x="2231130" y="2253803"/>
            <a:ext cx="2296329" cy="1732208"/>
          </a:xfrm>
          <a:custGeom>
            <a:avLst/>
            <a:gdLst>
              <a:gd name="connsiteX0" fmla="*/ 4758744 w 4758744"/>
              <a:gd name="connsiteY0" fmla="*/ 1513267 h 2298879"/>
              <a:gd name="connsiteX1" fmla="*/ 3792829 w 4758744"/>
              <a:gd name="connsiteY1" fmla="*/ 2073498 h 2298879"/>
              <a:gd name="connsiteX2" fmla="*/ 3129567 w 4758744"/>
              <a:gd name="connsiteY2" fmla="*/ 1906073 h 2298879"/>
              <a:gd name="connsiteX3" fmla="*/ 2640169 w 4758744"/>
              <a:gd name="connsiteY3" fmla="*/ 2298879 h 2298879"/>
              <a:gd name="connsiteX4" fmla="*/ 2350395 w 4758744"/>
              <a:gd name="connsiteY4" fmla="*/ 611746 h 2298879"/>
              <a:gd name="connsiteX5" fmla="*/ 1062507 w 4758744"/>
              <a:gd name="connsiteY5" fmla="*/ 1500389 h 2298879"/>
              <a:gd name="connsiteX6" fmla="*/ 0 w 4758744"/>
              <a:gd name="connsiteY6" fmla="*/ 1938270 h 2298879"/>
              <a:gd name="connsiteX7" fmla="*/ 32198 w 4758744"/>
              <a:gd name="connsiteY7" fmla="*/ 0 h 2298879"/>
              <a:gd name="connsiteX0" fmla="*/ 4758744 w 4758744"/>
              <a:gd name="connsiteY0" fmla="*/ 1719329 h 2504941"/>
              <a:gd name="connsiteX1" fmla="*/ 3792829 w 4758744"/>
              <a:gd name="connsiteY1" fmla="*/ 2279560 h 2504941"/>
              <a:gd name="connsiteX2" fmla="*/ 3129567 w 4758744"/>
              <a:gd name="connsiteY2" fmla="*/ 2112135 h 2504941"/>
              <a:gd name="connsiteX3" fmla="*/ 2640169 w 4758744"/>
              <a:gd name="connsiteY3" fmla="*/ 2504941 h 2504941"/>
              <a:gd name="connsiteX4" fmla="*/ 2350395 w 4758744"/>
              <a:gd name="connsiteY4" fmla="*/ 817808 h 2504941"/>
              <a:gd name="connsiteX5" fmla="*/ 4391696 w 4758744"/>
              <a:gd name="connsiteY5" fmla="*/ 0 h 2504941"/>
              <a:gd name="connsiteX6" fmla="*/ 0 w 4758744"/>
              <a:gd name="connsiteY6" fmla="*/ 2144332 h 2504941"/>
              <a:gd name="connsiteX7" fmla="*/ 32198 w 4758744"/>
              <a:gd name="connsiteY7" fmla="*/ 206062 h 2504941"/>
              <a:gd name="connsiteX0" fmla="*/ 4758744 w 4758744"/>
              <a:gd name="connsiteY0" fmla="*/ 1719329 h 2504941"/>
              <a:gd name="connsiteX1" fmla="*/ 3792829 w 4758744"/>
              <a:gd name="connsiteY1" fmla="*/ 2279560 h 2504941"/>
              <a:gd name="connsiteX2" fmla="*/ 3129567 w 4758744"/>
              <a:gd name="connsiteY2" fmla="*/ 2112135 h 2504941"/>
              <a:gd name="connsiteX3" fmla="*/ 2640169 w 4758744"/>
              <a:gd name="connsiteY3" fmla="*/ 2504941 h 2504941"/>
              <a:gd name="connsiteX4" fmla="*/ 1062507 w 4758744"/>
              <a:gd name="connsiteY4" fmla="*/ 1938270 h 2504941"/>
              <a:gd name="connsiteX5" fmla="*/ 4391696 w 4758744"/>
              <a:gd name="connsiteY5" fmla="*/ 0 h 2504941"/>
              <a:gd name="connsiteX6" fmla="*/ 0 w 4758744"/>
              <a:gd name="connsiteY6" fmla="*/ 2144332 h 2504941"/>
              <a:gd name="connsiteX7" fmla="*/ 32198 w 4758744"/>
              <a:gd name="connsiteY7" fmla="*/ 206062 h 2504941"/>
              <a:gd name="connsiteX0" fmla="*/ 4758744 w 4758744"/>
              <a:gd name="connsiteY0" fmla="*/ 1513267 h 2298879"/>
              <a:gd name="connsiteX1" fmla="*/ 3792829 w 4758744"/>
              <a:gd name="connsiteY1" fmla="*/ 2073498 h 2298879"/>
              <a:gd name="connsiteX2" fmla="*/ 3129567 w 4758744"/>
              <a:gd name="connsiteY2" fmla="*/ 1906073 h 2298879"/>
              <a:gd name="connsiteX3" fmla="*/ 2640169 w 4758744"/>
              <a:gd name="connsiteY3" fmla="*/ 2298879 h 2298879"/>
              <a:gd name="connsiteX4" fmla="*/ 1062507 w 4758744"/>
              <a:gd name="connsiteY4" fmla="*/ 1732208 h 2298879"/>
              <a:gd name="connsiteX5" fmla="*/ 2723882 w 4758744"/>
              <a:gd name="connsiteY5" fmla="*/ 701898 h 2298879"/>
              <a:gd name="connsiteX6" fmla="*/ 0 w 4758744"/>
              <a:gd name="connsiteY6" fmla="*/ 1938270 h 2298879"/>
              <a:gd name="connsiteX7" fmla="*/ 32198 w 4758744"/>
              <a:gd name="connsiteY7" fmla="*/ 0 h 2298879"/>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691684 w 4726546"/>
              <a:gd name="connsiteY5" fmla="*/ 882203 h 2479184"/>
              <a:gd name="connsiteX6" fmla="*/ 4468969 w 4726546"/>
              <a:gd name="connsiteY6" fmla="*/ 0 h 2479184"/>
              <a:gd name="connsiteX7" fmla="*/ 0 w 4726546"/>
              <a:gd name="connsiteY7" fmla="*/ 180305 h 2479184"/>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343954 w 4726546"/>
              <a:gd name="connsiteY5" fmla="*/ 611747 h 2479184"/>
              <a:gd name="connsiteX6" fmla="*/ 4468969 w 4726546"/>
              <a:gd name="connsiteY6" fmla="*/ 0 h 2479184"/>
              <a:gd name="connsiteX7" fmla="*/ 0 w 4726546"/>
              <a:gd name="connsiteY7" fmla="*/ 180305 h 2479184"/>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343954 w 4726546"/>
              <a:gd name="connsiteY5" fmla="*/ 611747 h 2479184"/>
              <a:gd name="connsiteX6" fmla="*/ 4468969 w 4726546"/>
              <a:gd name="connsiteY6" fmla="*/ 0 h 2479184"/>
              <a:gd name="connsiteX7" fmla="*/ 2492062 w 4726546"/>
              <a:gd name="connsiteY7" fmla="*/ 64395 h 2479184"/>
              <a:gd name="connsiteX8" fmla="*/ 0 w 4726546"/>
              <a:gd name="connsiteY8" fmla="*/ 180305 h 2479184"/>
              <a:gd name="connsiteX0" fmla="*/ 4726546 w 4726546"/>
              <a:gd name="connsiteY0" fmla="*/ 1931830 h 2717442"/>
              <a:gd name="connsiteX1" fmla="*/ 3760631 w 4726546"/>
              <a:gd name="connsiteY1" fmla="*/ 2492061 h 2717442"/>
              <a:gd name="connsiteX2" fmla="*/ 3097369 w 4726546"/>
              <a:gd name="connsiteY2" fmla="*/ 2324636 h 2717442"/>
              <a:gd name="connsiteX3" fmla="*/ 2607971 w 4726546"/>
              <a:gd name="connsiteY3" fmla="*/ 2717442 h 2717442"/>
              <a:gd name="connsiteX4" fmla="*/ 1030309 w 4726546"/>
              <a:gd name="connsiteY4" fmla="*/ 2150771 h 2717442"/>
              <a:gd name="connsiteX5" fmla="*/ 2343954 w 4726546"/>
              <a:gd name="connsiteY5" fmla="*/ 850005 h 2717442"/>
              <a:gd name="connsiteX6" fmla="*/ 4468969 w 4726546"/>
              <a:gd name="connsiteY6" fmla="*/ 238258 h 2717442"/>
              <a:gd name="connsiteX7" fmla="*/ 2414789 w 4726546"/>
              <a:gd name="connsiteY7" fmla="*/ 0 h 2717442"/>
              <a:gd name="connsiteX8" fmla="*/ 0 w 4726546"/>
              <a:gd name="connsiteY8" fmla="*/ 418563 h 2717442"/>
              <a:gd name="connsiteX0" fmla="*/ 4726546 w 4726546"/>
              <a:gd name="connsiteY0" fmla="*/ 1931830 h 2717442"/>
              <a:gd name="connsiteX1" fmla="*/ 3760631 w 4726546"/>
              <a:gd name="connsiteY1" fmla="*/ 2492061 h 2717442"/>
              <a:gd name="connsiteX2" fmla="*/ 3097369 w 4726546"/>
              <a:gd name="connsiteY2" fmla="*/ 2324636 h 2717442"/>
              <a:gd name="connsiteX3" fmla="*/ 2607971 w 4726546"/>
              <a:gd name="connsiteY3" fmla="*/ 2717442 h 2717442"/>
              <a:gd name="connsiteX4" fmla="*/ 1030309 w 4726546"/>
              <a:gd name="connsiteY4" fmla="*/ 2150771 h 2717442"/>
              <a:gd name="connsiteX5" fmla="*/ 2343954 w 4726546"/>
              <a:gd name="connsiteY5" fmla="*/ 850005 h 2717442"/>
              <a:gd name="connsiteX6" fmla="*/ 4675031 w 4726546"/>
              <a:gd name="connsiteY6" fmla="*/ 270455 h 2717442"/>
              <a:gd name="connsiteX7" fmla="*/ 2414789 w 4726546"/>
              <a:gd name="connsiteY7" fmla="*/ 0 h 2717442"/>
              <a:gd name="connsiteX8" fmla="*/ 0 w 4726546"/>
              <a:gd name="connsiteY8" fmla="*/ 418563 h 2717442"/>
              <a:gd name="connsiteX0" fmla="*/ 4726546 w 4726546"/>
              <a:gd name="connsiteY0" fmla="*/ 2041300 h 2826912"/>
              <a:gd name="connsiteX1" fmla="*/ 3760631 w 4726546"/>
              <a:gd name="connsiteY1" fmla="*/ 2601531 h 2826912"/>
              <a:gd name="connsiteX2" fmla="*/ 3097369 w 4726546"/>
              <a:gd name="connsiteY2" fmla="*/ 2434106 h 2826912"/>
              <a:gd name="connsiteX3" fmla="*/ 2607971 w 4726546"/>
              <a:gd name="connsiteY3" fmla="*/ 2826912 h 2826912"/>
              <a:gd name="connsiteX4" fmla="*/ 1030309 w 4726546"/>
              <a:gd name="connsiteY4" fmla="*/ 2260241 h 2826912"/>
              <a:gd name="connsiteX5" fmla="*/ 2343954 w 4726546"/>
              <a:gd name="connsiteY5" fmla="*/ 959475 h 2826912"/>
              <a:gd name="connsiteX6" fmla="*/ 4675031 w 4726546"/>
              <a:gd name="connsiteY6" fmla="*/ 379925 h 2826912"/>
              <a:gd name="connsiteX7" fmla="*/ 2556457 w 4726546"/>
              <a:gd name="connsiteY7" fmla="*/ 0 h 2826912"/>
              <a:gd name="connsiteX8" fmla="*/ 0 w 4726546"/>
              <a:gd name="connsiteY8" fmla="*/ 528033 h 2826912"/>
              <a:gd name="connsiteX0" fmla="*/ 4726546 w 4726546"/>
              <a:gd name="connsiteY0" fmla="*/ 2041300 h 2826912"/>
              <a:gd name="connsiteX1" fmla="*/ 3760631 w 4726546"/>
              <a:gd name="connsiteY1" fmla="*/ 2601531 h 2826912"/>
              <a:gd name="connsiteX2" fmla="*/ 3097369 w 4726546"/>
              <a:gd name="connsiteY2" fmla="*/ 2434106 h 2826912"/>
              <a:gd name="connsiteX3" fmla="*/ 2607971 w 4726546"/>
              <a:gd name="connsiteY3" fmla="*/ 2826912 h 2826912"/>
              <a:gd name="connsiteX4" fmla="*/ 1030309 w 4726546"/>
              <a:gd name="connsiteY4" fmla="*/ 2260241 h 2826912"/>
              <a:gd name="connsiteX5" fmla="*/ 2343954 w 4726546"/>
              <a:gd name="connsiteY5" fmla="*/ 959475 h 2826912"/>
              <a:gd name="connsiteX6" fmla="*/ 2556457 w 4726546"/>
              <a:gd name="connsiteY6" fmla="*/ 0 h 2826912"/>
              <a:gd name="connsiteX7" fmla="*/ 0 w 4726546"/>
              <a:gd name="connsiteY7" fmla="*/ 528033 h 2826912"/>
              <a:gd name="connsiteX0" fmla="*/ 4726546 w 4726546"/>
              <a:gd name="connsiteY0" fmla="*/ 1513267 h 2298879"/>
              <a:gd name="connsiteX1" fmla="*/ 3760631 w 4726546"/>
              <a:gd name="connsiteY1" fmla="*/ 2073498 h 2298879"/>
              <a:gd name="connsiteX2" fmla="*/ 3097369 w 4726546"/>
              <a:gd name="connsiteY2" fmla="*/ 1906073 h 2298879"/>
              <a:gd name="connsiteX3" fmla="*/ 2607971 w 4726546"/>
              <a:gd name="connsiteY3" fmla="*/ 2298879 h 2298879"/>
              <a:gd name="connsiteX4" fmla="*/ 1030309 w 4726546"/>
              <a:gd name="connsiteY4" fmla="*/ 1732208 h 2298879"/>
              <a:gd name="connsiteX5" fmla="*/ 2343954 w 4726546"/>
              <a:gd name="connsiteY5" fmla="*/ 431442 h 2298879"/>
              <a:gd name="connsiteX6" fmla="*/ 0 w 4726546"/>
              <a:gd name="connsiteY6" fmla="*/ 0 h 2298879"/>
              <a:gd name="connsiteX0" fmla="*/ 4726546 w 4726546"/>
              <a:gd name="connsiteY0" fmla="*/ 1513267 h 2073498"/>
              <a:gd name="connsiteX1" fmla="*/ 3760631 w 4726546"/>
              <a:gd name="connsiteY1" fmla="*/ 2073498 h 2073498"/>
              <a:gd name="connsiteX2" fmla="*/ 3097369 w 4726546"/>
              <a:gd name="connsiteY2" fmla="*/ 1906073 h 2073498"/>
              <a:gd name="connsiteX3" fmla="*/ 1030309 w 4726546"/>
              <a:gd name="connsiteY3" fmla="*/ 1732208 h 2073498"/>
              <a:gd name="connsiteX4" fmla="*/ 2343954 w 4726546"/>
              <a:gd name="connsiteY4" fmla="*/ 431442 h 2073498"/>
              <a:gd name="connsiteX5" fmla="*/ 0 w 4726546"/>
              <a:gd name="connsiteY5" fmla="*/ 0 h 2073498"/>
              <a:gd name="connsiteX0" fmla="*/ 4726546 w 4726546"/>
              <a:gd name="connsiteY0" fmla="*/ 1513267 h 2073498"/>
              <a:gd name="connsiteX1" fmla="*/ 3760631 w 4726546"/>
              <a:gd name="connsiteY1" fmla="*/ 2073498 h 2073498"/>
              <a:gd name="connsiteX2" fmla="*/ 1030309 w 4726546"/>
              <a:gd name="connsiteY2" fmla="*/ 1732208 h 2073498"/>
              <a:gd name="connsiteX3" fmla="*/ 2343954 w 4726546"/>
              <a:gd name="connsiteY3" fmla="*/ 431442 h 2073498"/>
              <a:gd name="connsiteX4" fmla="*/ 0 w 4726546"/>
              <a:gd name="connsiteY4" fmla="*/ 0 h 2073498"/>
              <a:gd name="connsiteX0" fmla="*/ 4726546 w 4726546"/>
              <a:gd name="connsiteY0" fmla="*/ 1513267 h 1732208"/>
              <a:gd name="connsiteX1" fmla="*/ 1030309 w 4726546"/>
              <a:gd name="connsiteY1" fmla="*/ 1732208 h 1732208"/>
              <a:gd name="connsiteX2" fmla="*/ 2343954 w 4726546"/>
              <a:gd name="connsiteY2" fmla="*/ 431442 h 1732208"/>
              <a:gd name="connsiteX3" fmla="*/ 0 w 4726546"/>
              <a:gd name="connsiteY3" fmla="*/ 0 h 1732208"/>
              <a:gd name="connsiteX0" fmla="*/ 1030309 w 2343954"/>
              <a:gd name="connsiteY0" fmla="*/ 1732208 h 1732208"/>
              <a:gd name="connsiteX1" fmla="*/ 2343954 w 2343954"/>
              <a:gd name="connsiteY1" fmla="*/ 431442 h 1732208"/>
              <a:gd name="connsiteX2" fmla="*/ 0 w 2343954"/>
              <a:gd name="connsiteY2" fmla="*/ 0 h 1732208"/>
              <a:gd name="connsiteX0" fmla="*/ 1030309 w 2296329"/>
              <a:gd name="connsiteY0" fmla="*/ 1732208 h 1732208"/>
              <a:gd name="connsiteX1" fmla="*/ 2296329 w 2296329"/>
              <a:gd name="connsiteY1" fmla="*/ 660042 h 1732208"/>
              <a:gd name="connsiteX2" fmla="*/ 0 w 2296329"/>
              <a:gd name="connsiteY2" fmla="*/ 0 h 1732208"/>
            </a:gdLst>
            <a:ahLst/>
            <a:cxnLst>
              <a:cxn ang="0">
                <a:pos x="connsiteX0" y="connsiteY0"/>
              </a:cxn>
              <a:cxn ang="0">
                <a:pos x="connsiteX1" y="connsiteY1"/>
              </a:cxn>
              <a:cxn ang="0">
                <a:pos x="connsiteX2" y="connsiteY2"/>
              </a:cxn>
            </a:cxnLst>
            <a:rect l="l" t="t" r="r" b="b"/>
            <a:pathLst>
              <a:path w="2296329" h="1732208">
                <a:moveTo>
                  <a:pt x="1030309" y="1732208"/>
                </a:moveTo>
                <a:lnTo>
                  <a:pt x="2296329" y="660042"/>
                </a:lnTo>
                <a:lnTo>
                  <a:pt x="0" y="0"/>
                </a:lnTo>
              </a:path>
            </a:pathLst>
          </a:custGeom>
          <a:noFill/>
          <a:ln w="38100" cap="flat" cmpd="sng" algn="ctr">
            <a:solidFill>
              <a:srgbClr val="00CC00"/>
            </a:solidFill>
            <a:prstDash val="solid"/>
            <a:round/>
            <a:headEnd type="none" w="med" len="med"/>
            <a:tailEnd type="stealth" w="med" len="med"/>
          </a:ln>
          <a:effectLst/>
        </p:spPr>
        <p:txBody>
          <a:bodyPr rtlCol="0" anchor="ctr"/>
          <a:lstStyle/>
          <a:p>
            <a:pPr algn="ctr"/>
            <a:endParaRPr lang="en-US"/>
          </a:p>
        </p:txBody>
      </p:sp>
      <p:sp>
        <p:nvSpPr>
          <p:cNvPr id="57" name="TextBox 56"/>
          <p:cNvSpPr txBox="1"/>
          <p:nvPr/>
        </p:nvSpPr>
        <p:spPr>
          <a:xfrm>
            <a:off x="7918990" y="5038725"/>
            <a:ext cx="710707" cy="400110"/>
          </a:xfrm>
          <a:prstGeom prst="rect">
            <a:avLst/>
          </a:prstGeom>
          <a:noFill/>
        </p:spPr>
        <p:txBody>
          <a:bodyPr wrap="none" rtlCol="0">
            <a:spAutoFit/>
          </a:bodyPr>
          <a:lstStyle/>
          <a:p>
            <a:r>
              <a:rPr lang="en-US" smtClean="0"/>
              <a:t>Alice</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5"/>
                                        </p:tgtEl>
                                        <p:attrNameLst>
                                          <p:attrName>style.visibility</p:attrName>
                                        </p:attrNameLst>
                                      </p:cBhvr>
                                      <p:to>
                                        <p:strVal val="hidden"/>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8" fill="hold" nodeType="clickEffect">
                                  <p:stCondLst>
                                    <p:cond delay="0"/>
                                  </p:stCondLst>
                                  <p:childTnLst>
                                    <p:animEffect transition="out" filter="wipe(left)">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par>
                          <p:cTn id="20" fill="hold">
                            <p:stCondLst>
                              <p:cond delay="500"/>
                            </p:stCondLst>
                            <p:childTnLst>
                              <p:par>
                                <p:cTn id="21" presetID="1" presetClass="exit" presetSubtype="0" fill="hold" grpId="1" nodeType="afterEffect">
                                  <p:stCondLst>
                                    <p:cond delay="0"/>
                                  </p:stCondLst>
                                  <p:childTnLst>
                                    <p:set>
                                      <p:cBhvr>
                                        <p:cTn id="22" dur="1" fill="hold">
                                          <p:stCondLst>
                                            <p:cond delay="0"/>
                                          </p:stCondLst>
                                        </p:cTn>
                                        <p:tgtEl>
                                          <p:spTgt spid="64"/>
                                        </p:tgtEl>
                                        <p:attrNameLst>
                                          <p:attrName>style.visibility</p:attrName>
                                        </p:attrNameLst>
                                      </p:cBhvr>
                                      <p:to>
                                        <p:strVal val="hidden"/>
                                      </p:to>
                                    </p:se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wipe(right)">
                                      <p:cBhvr>
                                        <p:cTn id="26" dur="1000"/>
                                        <p:tgtEl>
                                          <p:spTgt spid="65"/>
                                        </p:tgtEl>
                                      </p:cBhvr>
                                    </p:animEffect>
                                  </p:childTnLst>
                                </p:cTn>
                              </p:par>
                            </p:childTnLst>
                          </p:cTn>
                        </p:par>
                        <p:par>
                          <p:cTn id="27" fill="hold">
                            <p:stCondLst>
                              <p:cond delay="1500"/>
                            </p:stCondLst>
                            <p:childTnLst>
                              <p:par>
                                <p:cTn id="28" presetID="22" presetClass="entr" presetSubtype="4" fill="hold" grpId="0" nodeType="after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wipe(down)">
                                      <p:cBhvr>
                                        <p:cTn id="30"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4" grpId="1" animBg="1"/>
      <p:bldP spid="65" grpId="0" animBg="1"/>
      <p:bldP spid="55" grpId="0" animBg="1"/>
      <p:bldP spid="55" grpId="1" animBg="1"/>
      <p:bldP spid="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Building </a:t>
            </a:r>
            <a:r>
              <a:rPr lang="en-US" dirty="0"/>
              <a:t>f</a:t>
            </a:r>
            <a:r>
              <a:rPr lang="en-US" dirty="0" smtClean="0"/>
              <a:t>ast, scalable </a:t>
            </a:r>
            <a:r>
              <a:rPr lang="en-US" dirty="0"/>
              <a:t>s</a:t>
            </a:r>
            <a:r>
              <a:rPr lang="en-US" dirty="0" smtClean="0"/>
              <a:t>ystems</a:t>
            </a:r>
            <a:endParaRPr lang="en-US" dirty="0"/>
          </a:p>
        </p:txBody>
      </p:sp>
      <p:sp>
        <p:nvSpPr>
          <p:cNvPr id="3" name="Content Placeholder 2"/>
          <p:cNvSpPr>
            <a:spLocks noGrp="1"/>
          </p:cNvSpPr>
          <p:nvPr>
            <p:ph idx="1"/>
          </p:nvPr>
        </p:nvSpPr>
        <p:spPr/>
        <p:txBody>
          <a:bodyPr/>
          <a:lstStyle/>
          <a:p>
            <a:r>
              <a:rPr lang="en-US" dirty="0" smtClean="0"/>
              <a:t>What are the hard problems?</a:t>
            </a:r>
          </a:p>
          <a:p>
            <a:endParaRPr lang="en-US" dirty="0"/>
          </a:p>
          <a:p>
            <a:r>
              <a:rPr lang="en-US" dirty="0" smtClean="0"/>
              <a:t>How do they affect what we can do?</a:t>
            </a:r>
          </a:p>
          <a:p>
            <a:endParaRPr lang="en-US" dirty="0" smtClean="0"/>
          </a:p>
          <a:p>
            <a:r>
              <a:rPr lang="en-US" dirty="0" smtClean="0"/>
              <a:t>How do we write the software? How do we speed it up?</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4226704648"/>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examples of Byzantine faults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lax-meltdown.jpg"/>
          <p:cNvPicPr>
            <a:picLocks noChangeAspect="1"/>
          </p:cNvPicPr>
          <p:nvPr/>
        </p:nvPicPr>
        <p:blipFill>
          <a:blip r:embed="rId2" cstate="print"/>
          <a:stretch>
            <a:fillRect/>
          </a:stretch>
        </p:blipFill>
        <p:spPr>
          <a:xfrm>
            <a:off x="1514475" y="1562100"/>
            <a:ext cx="6842794" cy="4610100"/>
          </a:xfrm>
          <a:prstGeom prst="rect">
            <a:avLst/>
          </a:prstGeom>
        </p:spPr>
      </p:pic>
      <p:sp>
        <p:nvSpPr>
          <p:cNvPr id="9" name="TextBox 8"/>
          <p:cNvSpPr txBox="1"/>
          <p:nvPr/>
        </p:nvSpPr>
        <p:spPr>
          <a:xfrm>
            <a:off x="726176" y="6305550"/>
            <a:ext cx="7704931" cy="307777"/>
          </a:xfrm>
          <a:prstGeom prst="rect">
            <a:avLst/>
          </a:prstGeom>
          <a:noFill/>
        </p:spPr>
        <p:txBody>
          <a:bodyPr wrap="none" rtlCol="0">
            <a:spAutoFit/>
          </a:bodyPr>
          <a:lstStyle/>
          <a:p>
            <a:r>
              <a:rPr lang="en-US" sz="1400" smtClean="0"/>
              <a:t>http://consumerist.com/2007/08/lax-meltdown-caused-by-a-single-network-interface-card.html</a:t>
            </a:r>
            <a:endParaRPr lang="en-US" sz="1400"/>
          </a:p>
        </p:txBody>
      </p:sp>
      <p:sp>
        <p:nvSpPr>
          <p:cNvPr id="10" name="Rectangle 9"/>
          <p:cNvSpPr/>
          <p:nvPr/>
        </p:nvSpPr>
        <p:spPr bwMode="auto">
          <a:xfrm>
            <a:off x="5044787" y="2278203"/>
            <a:ext cx="2478842" cy="189332"/>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1" name="Rectangle 10"/>
          <p:cNvSpPr/>
          <p:nvPr/>
        </p:nvSpPr>
        <p:spPr bwMode="auto">
          <a:xfrm>
            <a:off x="5338380" y="2477667"/>
            <a:ext cx="2655895" cy="189332"/>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2" name="Rectangle 11"/>
          <p:cNvSpPr/>
          <p:nvPr/>
        </p:nvSpPr>
        <p:spPr bwMode="auto">
          <a:xfrm>
            <a:off x="6380629" y="3826855"/>
            <a:ext cx="759759" cy="189332"/>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3" name="Rectangle 12"/>
          <p:cNvSpPr/>
          <p:nvPr/>
        </p:nvSpPr>
        <p:spPr bwMode="auto">
          <a:xfrm>
            <a:off x="3850342" y="4739015"/>
            <a:ext cx="788893" cy="189332"/>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examples of Byzantine faults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8" name="TextBox 7"/>
          <p:cNvSpPr txBox="1"/>
          <p:nvPr/>
        </p:nvSpPr>
        <p:spPr>
          <a:xfrm>
            <a:off x="2531445" y="6305550"/>
            <a:ext cx="4094391" cy="307777"/>
          </a:xfrm>
          <a:prstGeom prst="rect">
            <a:avLst/>
          </a:prstGeom>
          <a:noFill/>
        </p:spPr>
        <p:txBody>
          <a:bodyPr wrap="none" rtlCol="0">
            <a:spAutoFit/>
          </a:bodyPr>
          <a:lstStyle/>
          <a:p>
            <a:r>
              <a:rPr lang="en-US" sz="1400" smtClean="0"/>
              <a:t>http://status.aws.amazon.com/s3-20080720.html</a:t>
            </a:r>
            <a:endParaRPr lang="en-US" sz="1400"/>
          </a:p>
        </p:txBody>
      </p:sp>
      <p:pic>
        <p:nvPicPr>
          <p:cNvPr id="9" name="Picture 8" descr="s3-outage.jpg"/>
          <p:cNvPicPr>
            <a:picLocks noChangeAspect="1"/>
          </p:cNvPicPr>
          <p:nvPr/>
        </p:nvPicPr>
        <p:blipFill>
          <a:blip r:embed="rId3" cstate="print"/>
          <a:stretch>
            <a:fillRect/>
          </a:stretch>
        </p:blipFill>
        <p:spPr>
          <a:xfrm>
            <a:off x="1157287" y="1495425"/>
            <a:ext cx="7705725" cy="4762500"/>
          </a:xfrm>
          <a:prstGeom prst="rect">
            <a:avLst/>
          </a:prstGeom>
        </p:spPr>
      </p:pic>
      <p:sp>
        <p:nvSpPr>
          <p:cNvPr id="11" name="Rectangle 10"/>
          <p:cNvSpPr/>
          <p:nvPr/>
        </p:nvSpPr>
        <p:spPr bwMode="auto">
          <a:xfrm>
            <a:off x="6100379" y="4053212"/>
            <a:ext cx="2115773"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2" name="Rectangle 11"/>
          <p:cNvSpPr/>
          <p:nvPr/>
        </p:nvSpPr>
        <p:spPr bwMode="auto">
          <a:xfrm>
            <a:off x="1626992" y="4198890"/>
            <a:ext cx="2602108"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3" name="Rectangle 12"/>
          <p:cNvSpPr/>
          <p:nvPr/>
        </p:nvSpPr>
        <p:spPr bwMode="auto">
          <a:xfrm>
            <a:off x="4166245" y="4727808"/>
            <a:ext cx="3364108"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4" name="Rectangle 13"/>
          <p:cNvSpPr/>
          <p:nvPr/>
        </p:nvSpPr>
        <p:spPr bwMode="auto">
          <a:xfrm>
            <a:off x="1783875" y="2493355"/>
            <a:ext cx="703831"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5" name="Rectangle 14"/>
          <p:cNvSpPr/>
          <p:nvPr/>
        </p:nvSpPr>
        <p:spPr bwMode="auto">
          <a:xfrm>
            <a:off x="3590263" y="6000795"/>
            <a:ext cx="703831"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examples of Byzantine faults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gfs-outage.jpg"/>
          <p:cNvPicPr>
            <a:picLocks noChangeAspect="1"/>
          </p:cNvPicPr>
          <p:nvPr/>
        </p:nvPicPr>
        <p:blipFill>
          <a:blip r:embed="rId3" cstate="print"/>
          <a:stretch>
            <a:fillRect/>
          </a:stretch>
        </p:blipFill>
        <p:spPr>
          <a:xfrm>
            <a:off x="2228850" y="1681162"/>
            <a:ext cx="5217076" cy="4110038"/>
          </a:xfrm>
          <a:prstGeom prst="rect">
            <a:avLst/>
          </a:prstGeom>
        </p:spPr>
      </p:pic>
      <p:sp>
        <p:nvSpPr>
          <p:cNvPr id="7" name="TextBox 6"/>
          <p:cNvSpPr txBox="1"/>
          <p:nvPr/>
        </p:nvSpPr>
        <p:spPr>
          <a:xfrm>
            <a:off x="1463846" y="6305550"/>
            <a:ext cx="6229590" cy="307777"/>
          </a:xfrm>
          <a:prstGeom prst="rect">
            <a:avLst/>
          </a:prstGeom>
          <a:noFill/>
        </p:spPr>
        <p:txBody>
          <a:bodyPr wrap="none" rtlCol="0">
            <a:spAutoFit/>
          </a:bodyPr>
          <a:lstStyle/>
          <a:p>
            <a:r>
              <a:rPr lang="en-US" sz="1400" smtClean="0"/>
              <a:t>http://groups.google.com/group/google-appengine/msg/ba95ded980c8c179</a:t>
            </a:r>
            <a:endParaRPr lang="en-US" sz="1400"/>
          </a:p>
        </p:txBody>
      </p:sp>
      <p:sp>
        <p:nvSpPr>
          <p:cNvPr id="10" name="Rectangle 9"/>
          <p:cNvSpPr/>
          <p:nvPr/>
        </p:nvSpPr>
        <p:spPr bwMode="auto">
          <a:xfrm>
            <a:off x="5648325" y="1743075"/>
            <a:ext cx="1407383"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1" name="Rectangle 10"/>
          <p:cNvSpPr/>
          <p:nvPr/>
        </p:nvSpPr>
        <p:spPr bwMode="auto">
          <a:xfrm>
            <a:off x="2247384" y="3055207"/>
            <a:ext cx="2139265"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2" name="Rectangle 11"/>
          <p:cNvSpPr/>
          <p:nvPr/>
        </p:nvSpPr>
        <p:spPr bwMode="auto">
          <a:xfrm>
            <a:off x="4726459" y="2867797"/>
            <a:ext cx="2036805"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3" name="Rectangle 12"/>
          <p:cNvSpPr/>
          <p:nvPr/>
        </p:nvSpPr>
        <p:spPr bwMode="auto">
          <a:xfrm>
            <a:off x="6011564" y="3053147"/>
            <a:ext cx="846438"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4" name="Rectangle 13"/>
          <p:cNvSpPr/>
          <p:nvPr/>
        </p:nvSpPr>
        <p:spPr bwMode="auto">
          <a:xfrm>
            <a:off x="2555790" y="4916957"/>
            <a:ext cx="2479587"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5" name="Rectangle 14"/>
          <p:cNvSpPr/>
          <p:nvPr/>
        </p:nvSpPr>
        <p:spPr bwMode="auto">
          <a:xfrm>
            <a:off x="3245710" y="5495666"/>
            <a:ext cx="1072977"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faults</a:t>
            </a:r>
            <a:endParaRPr lang="en-US" dirty="0"/>
          </a:p>
        </p:txBody>
      </p:sp>
      <p:sp>
        <p:nvSpPr>
          <p:cNvPr id="3" name="Content Placeholder 2"/>
          <p:cNvSpPr>
            <a:spLocks noGrp="1"/>
          </p:cNvSpPr>
          <p:nvPr>
            <p:ph idx="1"/>
          </p:nvPr>
        </p:nvSpPr>
        <p:spPr/>
        <p:txBody>
          <a:bodyPr/>
          <a:lstStyle/>
          <a:p>
            <a:r>
              <a:rPr lang="en-US" dirty="0" smtClean="0"/>
              <a:t>A single problem can cause many faults</a:t>
            </a:r>
          </a:p>
          <a:p>
            <a:pPr lvl="1"/>
            <a:r>
              <a:rPr lang="en-US" dirty="0" smtClean="0"/>
              <a:t>Example: Overloaded machine crashes, increases load on other machines </a:t>
            </a:r>
            <a:r>
              <a:rPr lang="en-US" dirty="0" smtClean="0">
                <a:sym typeface="Symbol"/>
              </a:rPr>
              <a:t> </a:t>
            </a:r>
            <a:r>
              <a:rPr lang="en-US" dirty="0" smtClean="0"/>
              <a:t>domino effect</a:t>
            </a:r>
          </a:p>
          <a:p>
            <a:pPr lvl="1"/>
            <a:r>
              <a:rPr lang="en-US" dirty="0" smtClean="0"/>
              <a:t>Example: Bug is triggered in a program that is used on lots of machines</a:t>
            </a:r>
          </a:p>
          <a:p>
            <a:pPr lvl="1"/>
            <a:r>
              <a:rPr lang="en-US" dirty="0" smtClean="0"/>
              <a:t>Example: Hacker manages to break into many computers due to a shared vulnerability</a:t>
            </a:r>
          </a:p>
          <a:p>
            <a:pPr lvl="1"/>
            <a:r>
              <a:rPr lang="en-US" dirty="0" smtClean="0"/>
              <a:t>Example: Machines may be connected to the same power grid, cooled by the same A/C, managed by the same admin</a:t>
            </a:r>
          </a:p>
          <a:p>
            <a:pPr lvl="1"/>
            <a:r>
              <a:rPr lang="en-US" dirty="0" smtClean="0"/>
              <a:t>...</a:t>
            </a:r>
          </a:p>
          <a:p>
            <a:pPr lvl="1"/>
            <a:endParaRPr lang="en-US" dirty="0" smtClean="0"/>
          </a:p>
          <a:p>
            <a:r>
              <a:rPr lang="en-US" dirty="0" smtClean="0"/>
              <a:t>Why is this problematic?</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Faults and failures</a:t>
            </a:r>
            <a:endParaRPr lang="en-US"/>
          </a:p>
        </p:txBody>
      </p:sp>
      <p:sp>
        <p:nvSpPr>
          <p:cNvPr id="3" name="Content Placeholder 2"/>
          <p:cNvSpPr>
            <a:spLocks noGrp="1"/>
          </p:cNvSpPr>
          <p:nvPr>
            <p:ph idx="1"/>
          </p:nvPr>
        </p:nvSpPr>
        <p:spPr>
          <a:xfrm>
            <a:off x="990600" y="1458408"/>
            <a:ext cx="7772400" cy="4640242"/>
          </a:xfrm>
        </p:spPr>
        <p:txBody>
          <a:bodyPr/>
          <a:lstStyle/>
          <a:p>
            <a:r>
              <a:rPr lang="en-US" dirty="0" smtClean="0"/>
              <a:t>Faults happen all the time</a:t>
            </a:r>
          </a:p>
          <a:p>
            <a:pPr lvl="1"/>
            <a:r>
              <a:rPr lang="en-US" dirty="0" smtClean="0"/>
              <a:t>Hardware malfunction, software bug, manipulation, hacker break-ins, misconfiguration, ...</a:t>
            </a:r>
          </a:p>
          <a:p>
            <a:pPr lvl="1"/>
            <a:r>
              <a:rPr lang="en-US" dirty="0" smtClean="0"/>
              <a:t>NOT a rare occurrence at scale – must design system to handle them</a:t>
            </a:r>
            <a:br>
              <a:rPr lang="en-US" dirty="0" smtClean="0"/>
            </a:br>
            <a:endParaRPr lang="en-US" sz="1000" dirty="0" smtClean="0"/>
          </a:p>
          <a:p>
            <a:r>
              <a:rPr lang="en-US" dirty="0" smtClean="0"/>
              <a:t>All faults are NOT independent crash faults</a:t>
            </a:r>
          </a:p>
          <a:p>
            <a:pPr lvl="1"/>
            <a:r>
              <a:rPr lang="en-US" dirty="0" smtClean="0"/>
              <a:t>Faults can be correlated</a:t>
            </a:r>
          </a:p>
          <a:p>
            <a:pPr lvl="1"/>
            <a:r>
              <a:rPr lang="en-US" dirty="0" smtClean="0"/>
              <a:t>Rational and Byzantine faults are real</a:t>
            </a:r>
          </a:p>
          <a:p>
            <a:pPr lvl="1"/>
            <a:endParaRPr lang="en-US" sz="1000" dirty="0" smtClean="0"/>
          </a:p>
          <a:p>
            <a:r>
              <a:rPr lang="en-US" dirty="0" smtClean="0"/>
              <a:t>Three common fault models:</a:t>
            </a:r>
          </a:p>
          <a:p>
            <a:pPr lvl="1"/>
            <a:r>
              <a:rPr lang="en-US" dirty="0" smtClean="0"/>
              <a:t>Crash fault model: Faulty machines simply stop</a:t>
            </a:r>
          </a:p>
          <a:p>
            <a:pPr lvl="1"/>
            <a:r>
              <a:rPr lang="en-US" dirty="0" smtClean="0"/>
              <a:t>Rational model: Machines manipulated by selfish owners</a:t>
            </a:r>
          </a:p>
          <a:p>
            <a:pPr lvl="1"/>
            <a:r>
              <a:rPr lang="en-US" dirty="0" smtClean="0"/>
              <a:t>Byzantine fault model: Faulty machines could do anything</a:t>
            </a:r>
          </a:p>
          <a:p>
            <a:pPr lvl="1"/>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54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can we do?</a:t>
            </a:r>
            <a:endParaRPr lang="en-US"/>
          </a:p>
        </p:txBody>
      </p:sp>
      <p:sp>
        <p:nvSpPr>
          <p:cNvPr id="3" name="Content Placeholder 2"/>
          <p:cNvSpPr>
            <a:spLocks noGrp="1"/>
          </p:cNvSpPr>
          <p:nvPr>
            <p:ph idx="1"/>
          </p:nvPr>
        </p:nvSpPr>
        <p:spPr>
          <a:xfrm>
            <a:off x="990600" y="1446835"/>
            <a:ext cx="7772400" cy="4744415"/>
          </a:xfrm>
        </p:spPr>
        <p:txBody>
          <a:bodyPr/>
          <a:lstStyle/>
          <a:p>
            <a:r>
              <a:rPr lang="en-US" dirty="0" smtClean="0"/>
              <a:t>Prevention and avoidance</a:t>
            </a:r>
          </a:p>
          <a:p>
            <a:pPr lvl="1"/>
            <a:r>
              <a:rPr lang="en-US" dirty="0" smtClean="0"/>
              <a:t>Example: Prevent crashes with software verification</a:t>
            </a:r>
          </a:p>
          <a:p>
            <a:pPr lvl="2"/>
            <a:r>
              <a:rPr lang="en-US" dirty="0" smtClean="0"/>
              <a:t>See formal methods at AWS</a:t>
            </a:r>
            <a:r>
              <a:rPr lang="en-US" dirty="0"/>
              <a:t>: </a:t>
            </a:r>
            <a:r>
              <a:rPr lang="en-US" sz="1200" dirty="0">
                <a:hlinkClick r:id="rId2"/>
              </a:rPr>
              <a:t>http://research.microsoft.com/en-us/um/people/lamport/tla/formal-methods-</a:t>
            </a:r>
            <a:r>
              <a:rPr lang="en-US" sz="1200" dirty="0" smtClean="0">
                <a:hlinkClick r:id="rId2"/>
              </a:rPr>
              <a:t>amazon.pdf</a:t>
            </a:r>
            <a:endParaRPr lang="en-US" dirty="0" smtClean="0"/>
          </a:p>
          <a:p>
            <a:pPr lvl="1"/>
            <a:r>
              <a:rPr lang="en-US" dirty="0" smtClean="0"/>
              <a:t>Example: Provide incentives for participation</a:t>
            </a:r>
          </a:p>
          <a:p>
            <a:r>
              <a:rPr lang="en-US" dirty="0" smtClean="0"/>
              <a:t>Detection</a:t>
            </a:r>
          </a:p>
          <a:p>
            <a:pPr lvl="1"/>
            <a:r>
              <a:rPr lang="en-US" dirty="0" smtClean="0"/>
              <a:t>Example: Cross-check network's route announcements with other information to see whether it is lying, and hold it accountable if it is (e.g., sue for breach of contract)</a:t>
            </a:r>
          </a:p>
          <a:p>
            <a:r>
              <a:rPr lang="en-US" dirty="0" smtClean="0"/>
              <a:t>Masking</a:t>
            </a:r>
          </a:p>
          <a:p>
            <a:pPr lvl="1"/>
            <a:r>
              <a:rPr lang="en-US" dirty="0" smtClean="0"/>
              <a:t>Example: Store replicas of the data on multiple nodes; if data is lost or corrupted on one of them, we still have the other copies</a:t>
            </a:r>
          </a:p>
          <a:p>
            <a:r>
              <a:rPr lang="en-US" dirty="0" smtClean="0"/>
              <a:t>Mitigation</a:t>
            </a:r>
          </a:p>
          <a:p>
            <a:endParaRPr lang="en-US" dirty="0" smtClean="0"/>
          </a:p>
          <a:p>
            <a:pPr>
              <a:buNone/>
            </a:pPr>
            <a:r>
              <a:rPr lang="en-US" dirty="0" smtClean="0"/>
              <a:t>	</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4" name="Straight Connector 153"/>
          <p:cNvCxnSpPr>
            <a:stCxn id="88" idx="0"/>
          </p:cNvCxnSpPr>
          <p:nvPr/>
        </p:nvCxnSpPr>
        <p:spPr bwMode="auto">
          <a:xfrm rot="16200000" flipH="1">
            <a:off x="6787753" y="2996804"/>
            <a:ext cx="244726" cy="7530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0" name="Straight Arrow Connector 199"/>
          <p:cNvCxnSpPr>
            <a:endCxn id="57" idx="4"/>
          </p:cNvCxnSpPr>
          <p:nvPr/>
        </p:nvCxnSpPr>
        <p:spPr bwMode="auto">
          <a:xfrm rot="5400000" flipH="1" flipV="1">
            <a:off x="2848485" y="3187880"/>
            <a:ext cx="545411" cy="1303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 name="Title 1"/>
          <p:cNvSpPr>
            <a:spLocks noGrp="1"/>
          </p:cNvSpPr>
          <p:nvPr>
            <p:ph type="title"/>
          </p:nvPr>
        </p:nvSpPr>
        <p:spPr/>
        <p:txBody>
          <a:bodyPr/>
          <a:lstStyle/>
          <a:p>
            <a:r>
              <a:rPr lang="en-US" smtClean="0"/>
              <a:t>Masking faults with replication</a:t>
            </a:r>
            <a:endParaRPr lang="en-US"/>
          </a:p>
        </p:txBody>
      </p:sp>
      <p:sp>
        <p:nvSpPr>
          <p:cNvPr id="206" name="Content Placeholder 205"/>
          <p:cNvSpPr>
            <a:spLocks noGrp="1"/>
          </p:cNvSpPr>
          <p:nvPr>
            <p:ph idx="1"/>
          </p:nvPr>
        </p:nvSpPr>
        <p:spPr>
          <a:xfrm>
            <a:off x="990600" y="4333875"/>
            <a:ext cx="7772400" cy="2228849"/>
          </a:xfrm>
        </p:spPr>
        <p:txBody>
          <a:bodyPr/>
          <a:lstStyle/>
          <a:p>
            <a:r>
              <a:rPr lang="en-US" dirty="0" smtClean="0"/>
              <a:t>Alice can store her data on both servers</a:t>
            </a:r>
          </a:p>
          <a:p>
            <a:r>
              <a:rPr lang="en-US" dirty="0" smtClean="0"/>
              <a:t>Bob can get the data from either server</a:t>
            </a:r>
          </a:p>
          <a:p>
            <a:pPr lvl="1"/>
            <a:r>
              <a:rPr lang="en-US" dirty="0" smtClean="0"/>
              <a:t>A single crash fault on a server does not lead to a failure</a:t>
            </a:r>
          </a:p>
          <a:p>
            <a:pPr lvl="1"/>
            <a:r>
              <a:rPr lang="en-US" dirty="0" smtClean="0">
                <a:solidFill>
                  <a:srgbClr val="FF9900"/>
                </a:solidFill>
              </a:rPr>
              <a:t>Availability</a:t>
            </a:r>
            <a:r>
              <a:rPr lang="en-US" dirty="0" smtClean="0"/>
              <a:t> is maintained</a:t>
            </a:r>
          </a:p>
          <a:p>
            <a:pPr lvl="1"/>
            <a:r>
              <a:rPr lang="en-US" dirty="0" smtClean="0"/>
              <a:t>What about other types of faults, or multiple faults?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Cloud"/>
          <p:cNvSpPr>
            <a:spLocks noChangeAspect="1" noEditPoints="1" noChangeArrowheads="1"/>
          </p:cNvSpPr>
          <p:nvPr/>
        </p:nvSpPr>
        <p:spPr bwMode="auto">
          <a:xfrm rot="268469">
            <a:off x="2204726" y="2178945"/>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7" name="TextBox 6"/>
          <p:cNvSpPr txBox="1"/>
          <p:nvPr/>
        </p:nvSpPr>
        <p:spPr>
          <a:xfrm>
            <a:off x="2775859" y="2442020"/>
            <a:ext cx="184730" cy="307777"/>
          </a:xfrm>
          <a:prstGeom prst="rect">
            <a:avLst/>
          </a:prstGeom>
          <a:noFill/>
        </p:spPr>
        <p:txBody>
          <a:bodyPr wrap="none" rtlCol="0">
            <a:spAutoFit/>
          </a:bodyPr>
          <a:lstStyle/>
          <a:p>
            <a:endParaRPr lang="en-US" sz="1400"/>
          </a:p>
        </p:txBody>
      </p:sp>
      <p:sp>
        <p:nvSpPr>
          <p:cNvPr id="8" name="Cloud"/>
          <p:cNvSpPr>
            <a:spLocks noChangeAspect="1" noEditPoints="1" noChangeArrowheads="1"/>
          </p:cNvSpPr>
          <p:nvPr/>
        </p:nvSpPr>
        <p:spPr bwMode="auto">
          <a:xfrm rot="268469">
            <a:off x="4708965" y="1617913"/>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9" name="Cloud"/>
          <p:cNvSpPr>
            <a:spLocks noChangeAspect="1" noEditPoints="1" noChangeArrowheads="1"/>
          </p:cNvSpPr>
          <p:nvPr/>
        </p:nvSpPr>
        <p:spPr bwMode="auto">
          <a:xfrm rot="268469">
            <a:off x="6227941" y="2252635"/>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0" name="Cloud"/>
          <p:cNvSpPr>
            <a:spLocks noChangeAspect="1" noEditPoints="1" noChangeArrowheads="1"/>
          </p:cNvSpPr>
          <p:nvPr/>
        </p:nvSpPr>
        <p:spPr bwMode="auto">
          <a:xfrm rot="268469">
            <a:off x="3898398" y="3058178"/>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1" name="Cloud"/>
          <p:cNvSpPr>
            <a:spLocks noChangeAspect="1" noEditPoints="1" noChangeArrowheads="1"/>
          </p:cNvSpPr>
          <p:nvPr/>
        </p:nvSpPr>
        <p:spPr bwMode="auto">
          <a:xfrm rot="268469">
            <a:off x="5447518" y="3120143"/>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2" name="TextBox 11"/>
          <p:cNvSpPr txBox="1"/>
          <p:nvPr/>
        </p:nvSpPr>
        <p:spPr>
          <a:xfrm>
            <a:off x="6854339" y="2520732"/>
            <a:ext cx="184731" cy="307777"/>
          </a:xfrm>
          <a:prstGeom prst="rect">
            <a:avLst/>
          </a:prstGeom>
          <a:noFill/>
        </p:spPr>
        <p:txBody>
          <a:bodyPr wrap="none" rtlCol="0">
            <a:spAutoFit/>
          </a:bodyPr>
          <a:lstStyle/>
          <a:p>
            <a:endParaRPr lang="en-US" sz="1400"/>
          </a:p>
        </p:txBody>
      </p:sp>
      <p:sp>
        <p:nvSpPr>
          <p:cNvPr id="13" name="TextBox 12"/>
          <p:cNvSpPr txBox="1"/>
          <p:nvPr/>
        </p:nvSpPr>
        <p:spPr>
          <a:xfrm>
            <a:off x="5278425" y="1889361"/>
            <a:ext cx="184731" cy="307777"/>
          </a:xfrm>
          <a:prstGeom prst="rect">
            <a:avLst/>
          </a:prstGeom>
          <a:noFill/>
        </p:spPr>
        <p:txBody>
          <a:bodyPr wrap="none" rtlCol="0">
            <a:spAutoFit/>
          </a:bodyPr>
          <a:lstStyle/>
          <a:p>
            <a:endParaRPr lang="en-US" sz="1400"/>
          </a:p>
        </p:txBody>
      </p:sp>
      <p:sp>
        <p:nvSpPr>
          <p:cNvPr id="14" name="TextBox 13"/>
          <p:cNvSpPr txBox="1"/>
          <p:nvPr/>
        </p:nvSpPr>
        <p:spPr>
          <a:xfrm>
            <a:off x="6023676" y="3508820"/>
            <a:ext cx="184731" cy="307777"/>
          </a:xfrm>
          <a:prstGeom prst="rect">
            <a:avLst/>
          </a:prstGeom>
          <a:noFill/>
        </p:spPr>
        <p:txBody>
          <a:bodyPr wrap="none" rtlCol="0">
            <a:spAutoFit/>
          </a:bodyPr>
          <a:lstStyle/>
          <a:p>
            <a:endParaRPr lang="en-US" sz="1400"/>
          </a:p>
        </p:txBody>
      </p:sp>
      <p:cxnSp>
        <p:nvCxnSpPr>
          <p:cNvPr id="15" name="Straight Connector 14"/>
          <p:cNvCxnSpPr/>
          <p:nvPr/>
        </p:nvCxnSpPr>
        <p:spPr bwMode="auto">
          <a:xfrm rot="5400000">
            <a:off x="1916282" y="2338045"/>
            <a:ext cx="75948" cy="6109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rot="5400000" flipH="1" flipV="1">
            <a:off x="2380324" y="2203625"/>
            <a:ext cx="281354" cy="5225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775842" y="2286316"/>
            <a:ext cx="633218" cy="1028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flipH="1" flipV="1">
            <a:off x="3002102" y="2514731"/>
            <a:ext cx="532562" cy="2813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flipV="1">
            <a:off x="3578941" y="2189835"/>
            <a:ext cx="1168747" cy="150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4754230" y="2158993"/>
            <a:ext cx="562708" cy="2914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5296841" y="2140607"/>
            <a:ext cx="739373" cy="3097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rot="16200000" flipH="1">
            <a:off x="5980948" y="2195873"/>
            <a:ext cx="373464" cy="2629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rot="16200000" flipH="1">
            <a:off x="6107566" y="2705650"/>
            <a:ext cx="453851" cy="720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flipV="1">
            <a:off x="6321773" y="2424689"/>
            <a:ext cx="490397" cy="759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rot="16200000" flipH="1">
            <a:off x="6310208" y="3028873"/>
            <a:ext cx="283028" cy="1624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rot="5400000">
            <a:off x="6238836" y="2977289"/>
            <a:ext cx="19788" cy="5684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H="1">
            <a:off x="5569979" y="3271399"/>
            <a:ext cx="394534" cy="1125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rot="5400000" flipH="1" flipV="1">
            <a:off x="5203214" y="3280082"/>
            <a:ext cx="262932" cy="4705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rot="16200000" flipH="1">
            <a:off x="4720465" y="3267931"/>
            <a:ext cx="573454" cy="184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rot="16200000" flipH="1">
            <a:off x="2535660" y="2329643"/>
            <a:ext cx="316130" cy="86796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1" name="Group 235"/>
          <p:cNvGrpSpPr>
            <a:grpSpLocks/>
          </p:cNvGrpSpPr>
          <p:nvPr/>
        </p:nvGrpSpPr>
        <p:grpSpPr bwMode="auto">
          <a:xfrm>
            <a:off x="2149544" y="2542505"/>
            <a:ext cx="220400" cy="125255"/>
            <a:chOff x="1355" y="2644"/>
            <a:chExt cx="257" cy="147"/>
          </a:xfrm>
        </p:grpSpPr>
        <p:sp>
          <p:nvSpPr>
            <p:cNvPr id="32"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33"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34" name="Group 238"/>
            <p:cNvGrpSpPr>
              <a:grpSpLocks/>
            </p:cNvGrpSpPr>
            <p:nvPr/>
          </p:nvGrpSpPr>
          <p:grpSpPr bwMode="auto">
            <a:xfrm>
              <a:off x="1389" y="2645"/>
              <a:ext cx="166" cy="52"/>
              <a:chOff x="2242" y="2225"/>
              <a:chExt cx="626" cy="249"/>
            </a:xfrm>
          </p:grpSpPr>
          <p:sp>
            <p:nvSpPr>
              <p:cNvPr id="35"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6"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7"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8"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9" name="Group 235"/>
          <p:cNvGrpSpPr>
            <a:grpSpLocks/>
          </p:cNvGrpSpPr>
          <p:nvPr/>
        </p:nvGrpSpPr>
        <p:grpSpPr bwMode="auto">
          <a:xfrm>
            <a:off x="2672058" y="2261151"/>
            <a:ext cx="220400" cy="125255"/>
            <a:chOff x="1355" y="2644"/>
            <a:chExt cx="257" cy="147"/>
          </a:xfrm>
        </p:grpSpPr>
        <p:sp>
          <p:nvSpPr>
            <p:cNvPr id="40"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41"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42" name="Group 238"/>
            <p:cNvGrpSpPr>
              <a:grpSpLocks/>
            </p:cNvGrpSpPr>
            <p:nvPr/>
          </p:nvGrpSpPr>
          <p:grpSpPr bwMode="auto">
            <a:xfrm>
              <a:off x="1389" y="2645"/>
              <a:ext cx="166" cy="52"/>
              <a:chOff x="2242" y="2225"/>
              <a:chExt cx="626" cy="249"/>
            </a:xfrm>
          </p:grpSpPr>
          <p:sp>
            <p:nvSpPr>
              <p:cNvPr id="43"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4"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5"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6"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7" name="Group 83"/>
          <p:cNvGrpSpPr>
            <a:grpSpLocks/>
          </p:cNvGrpSpPr>
          <p:nvPr/>
        </p:nvGrpSpPr>
        <p:grpSpPr bwMode="auto">
          <a:xfrm>
            <a:off x="3239179" y="2291297"/>
            <a:ext cx="339762" cy="194338"/>
            <a:chOff x="2423" y="2253"/>
            <a:chExt cx="257" cy="147"/>
          </a:xfrm>
        </p:grpSpPr>
        <p:sp>
          <p:nvSpPr>
            <p:cNvPr id="4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4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50" name="Group 86"/>
            <p:cNvGrpSpPr>
              <a:grpSpLocks/>
            </p:cNvGrpSpPr>
            <p:nvPr/>
          </p:nvGrpSpPr>
          <p:grpSpPr bwMode="auto">
            <a:xfrm>
              <a:off x="2457" y="2254"/>
              <a:ext cx="166" cy="52"/>
              <a:chOff x="2242" y="2225"/>
              <a:chExt cx="626" cy="249"/>
            </a:xfrm>
          </p:grpSpPr>
          <p:sp>
            <p:nvSpPr>
              <p:cNvPr id="5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55" name="Group 83"/>
          <p:cNvGrpSpPr>
            <a:grpSpLocks/>
          </p:cNvGrpSpPr>
          <p:nvPr/>
        </p:nvGrpSpPr>
        <p:grpSpPr bwMode="auto">
          <a:xfrm>
            <a:off x="2957825" y="2823859"/>
            <a:ext cx="339762" cy="194338"/>
            <a:chOff x="2423" y="2253"/>
            <a:chExt cx="257" cy="147"/>
          </a:xfrm>
        </p:grpSpPr>
        <p:sp>
          <p:nvSpPr>
            <p:cNvPr id="56"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57"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58" name="Group 86"/>
            <p:cNvGrpSpPr>
              <a:grpSpLocks/>
            </p:cNvGrpSpPr>
            <p:nvPr/>
          </p:nvGrpSpPr>
          <p:grpSpPr bwMode="auto">
            <a:xfrm>
              <a:off x="2457" y="2254"/>
              <a:ext cx="166" cy="52"/>
              <a:chOff x="2242" y="2225"/>
              <a:chExt cx="626" cy="249"/>
            </a:xfrm>
          </p:grpSpPr>
          <p:sp>
            <p:nvSpPr>
              <p:cNvPr id="59"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0"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1"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2"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63" name="Group 83"/>
          <p:cNvGrpSpPr>
            <a:grpSpLocks/>
          </p:cNvGrpSpPr>
          <p:nvPr/>
        </p:nvGrpSpPr>
        <p:grpSpPr bwMode="auto">
          <a:xfrm>
            <a:off x="4929500" y="3549017"/>
            <a:ext cx="339762" cy="194338"/>
            <a:chOff x="2423" y="2253"/>
            <a:chExt cx="257" cy="147"/>
          </a:xfrm>
        </p:grpSpPr>
        <p:sp>
          <p:nvSpPr>
            <p:cNvPr id="64"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65"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66" name="Group 86"/>
            <p:cNvGrpSpPr>
              <a:grpSpLocks/>
            </p:cNvGrpSpPr>
            <p:nvPr/>
          </p:nvGrpSpPr>
          <p:grpSpPr bwMode="auto">
            <a:xfrm>
              <a:off x="2443" y="2254"/>
              <a:ext cx="166" cy="52"/>
              <a:chOff x="2242" y="2225"/>
              <a:chExt cx="626" cy="249"/>
            </a:xfrm>
          </p:grpSpPr>
          <p:sp>
            <p:nvSpPr>
              <p:cNvPr id="67"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8"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9"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0"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71" name="Group 83"/>
          <p:cNvGrpSpPr>
            <a:grpSpLocks/>
          </p:cNvGrpSpPr>
          <p:nvPr/>
        </p:nvGrpSpPr>
        <p:grpSpPr bwMode="auto">
          <a:xfrm>
            <a:off x="5400098" y="3286085"/>
            <a:ext cx="339762" cy="194338"/>
            <a:chOff x="2423" y="2253"/>
            <a:chExt cx="257" cy="147"/>
          </a:xfrm>
        </p:grpSpPr>
        <p:sp>
          <p:nvSpPr>
            <p:cNvPr id="72"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73"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74" name="Group 86"/>
            <p:cNvGrpSpPr>
              <a:grpSpLocks/>
            </p:cNvGrpSpPr>
            <p:nvPr/>
          </p:nvGrpSpPr>
          <p:grpSpPr bwMode="auto">
            <a:xfrm>
              <a:off x="2445" y="2254"/>
              <a:ext cx="166" cy="52"/>
              <a:chOff x="2242" y="2225"/>
              <a:chExt cx="626" cy="249"/>
            </a:xfrm>
          </p:grpSpPr>
          <p:sp>
            <p:nvSpPr>
              <p:cNvPr id="75" name="Freeform 74"/>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6" name="Freeform 75"/>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7" name="Freeform 76"/>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8" name="Freeform 77"/>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79" name="Group 235"/>
          <p:cNvGrpSpPr>
            <a:grpSpLocks/>
          </p:cNvGrpSpPr>
          <p:nvPr/>
        </p:nvGrpSpPr>
        <p:grpSpPr bwMode="auto">
          <a:xfrm>
            <a:off x="5929922" y="3247565"/>
            <a:ext cx="220400" cy="125255"/>
            <a:chOff x="1355" y="2644"/>
            <a:chExt cx="257" cy="147"/>
          </a:xfrm>
        </p:grpSpPr>
        <p:sp>
          <p:nvSpPr>
            <p:cNvPr id="80"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81"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82" name="Group 238"/>
            <p:cNvGrpSpPr>
              <a:grpSpLocks/>
            </p:cNvGrpSpPr>
            <p:nvPr/>
          </p:nvGrpSpPr>
          <p:grpSpPr bwMode="auto">
            <a:xfrm>
              <a:off x="1387" y="2645"/>
              <a:ext cx="166" cy="52"/>
              <a:chOff x="2242" y="2225"/>
              <a:chExt cx="626" cy="249"/>
            </a:xfrm>
          </p:grpSpPr>
          <p:sp>
            <p:nvSpPr>
              <p:cNvPr id="83"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4"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5"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6"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87" name="Group 83"/>
          <p:cNvGrpSpPr>
            <a:grpSpLocks/>
          </p:cNvGrpSpPr>
          <p:nvPr/>
        </p:nvGrpSpPr>
        <p:grpSpPr bwMode="auto">
          <a:xfrm>
            <a:off x="6363065" y="3153781"/>
            <a:ext cx="339762" cy="194338"/>
            <a:chOff x="2423" y="2253"/>
            <a:chExt cx="257" cy="147"/>
          </a:xfrm>
        </p:grpSpPr>
        <p:sp>
          <p:nvSpPr>
            <p:cNvPr id="8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8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90" name="Group 86"/>
            <p:cNvGrpSpPr>
              <a:grpSpLocks/>
            </p:cNvGrpSpPr>
            <p:nvPr/>
          </p:nvGrpSpPr>
          <p:grpSpPr bwMode="auto">
            <a:xfrm>
              <a:off x="2447" y="2254"/>
              <a:ext cx="166" cy="52"/>
              <a:chOff x="2242" y="2225"/>
              <a:chExt cx="626" cy="249"/>
            </a:xfrm>
          </p:grpSpPr>
          <p:sp>
            <p:nvSpPr>
              <p:cNvPr id="9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95" name="Group 83"/>
          <p:cNvGrpSpPr>
            <a:grpSpLocks/>
          </p:cNvGrpSpPr>
          <p:nvPr/>
        </p:nvGrpSpPr>
        <p:grpSpPr bwMode="auto">
          <a:xfrm>
            <a:off x="6200617" y="2870753"/>
            <a:ext cx="339762" cy="194338"/>
            <a:chOff x="2423" y="2253"/>
            <a:chExt cx="257" cy="147"/>
          </a:xfrm>
        </p:grpSpPr>
        <p:sp>
          <p:nvSpPr>
            <p:cNvPr id="96"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97"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98" name="Group 86"/>
            <p:cNvGrpSpPr>
              <a:grpSpLocks/>
            </p:cNvGrpSpPr>
            <p:nvPr/>
          </p:nvGrpSpPr>
          <p:grpSpPr bwMode="auto">
            <a:xfrm>
              <a:off x="2449" y="2254"/>
              <a:ext cx="166" cy="52"/>
              <a:chOff x="2242" y="2225"/>
              <a:chExt cx="626" cy="249"/>
            </a:xfrm>
          </p:grpSpPr>
          <p:sp>
            <p:nvSpPr>
              <p:cNvPr id="99"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0"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1"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2"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03" name="Group 83"/>
          <p:cNvGrpSpPr>
            <a:grpSpLocks/>
          </p:cNvGrpSpPr>
          <p:nvPr/>
        </p:nvGrpSpPr>
        <p:grpSpPr bwMode="auto">
          <a:xfrm>
            <a:off x="6128604" y="2416902"/>
            <a:ext cx="339762" cy="194338"/>
            <a:chOff x="2423" y="2253"/>
            <a:chExt cx="257" cy="147"/>
          </a:xfrm>
        </p:grpSpPr>
        <p:sp>
          <p:nvSpPr>
            <p:cNvPr id="104"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05"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06" name="Group 86"/>
            <p:cNvGrpSpPr>
              <a:grpSpLocks/>
            </p:cNvGrpSpPr>
            <p:nvPr/>
          </p:nvGrpSpPr>
          <p:grpSpPr bwMode="auto">
            <a:xfrm>
              <a:off x="2451" y="2254"/>
              <a:ext cx="166" cy="52"/>
              <a:chOff x="2242" y="2225"/>
              <a:chExt cx="626" cy="249"/>
            </a:xfrm>
          </p:grpSpPr>
          <p:sp>
            <p:nvSpPr>
              <p:cNvPr id="107"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8"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9"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0"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11" name="Group 235"/>
          <p:cNvGrpSpPr>
            <a:grpSpLocks/>
          </p:cNvGrpSpPr>
          <p:nvPr/>
        </p:nvGrpSpPr>
        <p:grpSpPr bwMode="auto">
          <a:xfrm>
            <a:off x="6701970" y="2361635"/>
            <a:ext cx="220400" cy="125255"/>
            <a:chOff x="1355" y="2644"/>
            <a:chExt cx="257" cy="147"/>
          </a:xfrm>
        </p:grpSpPr>
        <p:sp>
          <p:nvSpPr>
            <p:cNvPr id="112"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13"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14" name="Group 238"/>
            <p:cNvGrpSpPr>
              <a:grpSpLocks/>
            </p:cNvGrpSpPr>
            <p:nvPr/>
          </p:nvGrpSpPr>
          <p:grpSpPr bwMode="auto">
            <a:xfrm>
              <a:off x="1389" y="2645"/>
              <a:ext cx="166" cy="52"/>
              <a:chOff x="2242" y="2225"/>
              <a:chExt cx="626" cy="249"/>
            </a:xfrm>
          </p:grpSpPr>
          <p:sp>
            <p:nvSpPr>
              <p:cNvPr id="115"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6"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7"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8"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19" name="Group 83"/>
          <p:cNvGrpSpPr>
            <a:grpSpLocks/>
          </p:cNvGrpSpPr>
          <p:nvPr/>
        </p:nvGrpSpPr>
        <p:grpSpPr bwMode="auto">
          <a:xfrm>
            <a:off x="5865672" y="2043438"/>
            <a:ext cx="339762" cy="194338"/>
            <a:chOff x="2423" y="2253"/>
            <a:chExt cx="257" cy="147"/>
          </a:xfrm>
        </p:grpSpPr>
        <p:sp>
          <p:nvSpPr>
            <p:cNvPr id="12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2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22" name="Group 86"/>
            <p:cNvGrpSpPr>
              <a:grpSpLocks/>
            </p:cNvGrpSpPr>
            <p:nvPr/>
          </p:nvGrpSpPr>
          <p:grpSpPr bwMode="auto">
            <a:xfrm>
              <a:off x="2453" y="2254"/>
              <a:ext cx="166" cy="52"/>
              <a:chOff x="2242" y="2225"/>
              <a:chExt cx="626" cy="249"/>
            </a:xfrm>
          </p:grpSpPr>
          <p:sp>
            <p:nvSpPr>
              <p:cNvPr id="12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27" name="Group 83"/>
          <p:cNvGrpSpPr>
            <a:grpSpLocks/>
          </p:cNvGrpSpPr>
          <p:nvPr/>
        </p:nvGrpSpPr>
        <p:grpSpPr bwMode="auto">
          <a:xfrm>
            <a:off x="4577808" y="2092005"/>
            <a:ext cx="339762" cy="194338"/>
            <a:chOff x="2423" y="2253"/>
            <a:chExt cx="257" cy="147"/>
          </a:xfrm>
        </p:grpSpPr>
        <p:sp>
          <p:nvSpPr>
            <p:cNvPr id="12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2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30" name="Group 86"/>
            <p:cNvGrpSpPr>
              <a:grpSpLocks/>
            </p:cNvGrpSpPr>
            <p:nvPr/>
          </p:nvGrpSpPr>
          <p:grpSpPr bwMode="auto">
            <a:xfrm>
              <a:off x="2455" y="2254"/>
              <a:ext cx="166" cy="52"/>
              <a:chOff x="2242" y="2225"/>
              <a:chExt cx="626" cy="249"/>
            </a:xfrm>
          </p:grpSpPr>
          <p:sp>
            <p:nvSpPr>
              <p:cNvPr id="13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cxnSp>
        <p:nvCxnSpPr>
          <p:cNvPr id="135" name="Straight Connector 134"/>
          <p:cNvCxnSpPr/>
          <p:nvPr/>
        </p:nvCxnSpPr>
        <p:spPr bwMode="auto">
          <a:xfrm flipV="1">
            <a:off x="4913327" y="2450395"/>
            <a:ext cx="403611" cy="54091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36" name="Group 83"/>
          <p:cNvGrpSpPr>
            <a:grpSpLocks/>
          </p:cNvGrpSpPr>
          <p:nvPr/>
        </p:nvGrpSpPr>
        <p:grpSpPr bwMode="auto">
          <a:xfrm>
            <a:off x="4746954" y="2984632"/>
            <a:ext cx="339762" cy="194338"/>
            <a:chOff x="2423" y="2253"/>
            <a:chExt cx="257" cy="147"/>
          </a:xfrm>
        </p:grpSpPr>
        <p:sp>
          <p:nvSpPr>
            <p:cNvPr id="13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3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39" name="Group 86"/>
            <p:cNvGrpSpPr>
              <a:grpSpLocks/>
            </p:cNvGrpSpPr>
            <p:nvPr/>
          </p:nvGrpSpPr>
          <p:grpSpPr bwMode="auto">
            <a:xfrm>
              <a:off x="2457" y="2254"/>
              <a:ext cx="166" cy="52"/>
              <a:chOff x="2242" y="2225"/>
              <a:chExt cx="626" cy="249"/>
            </a:xfrm>
          </p:grpSpPr>
          <p:sp>
            <p:nvSpPr>
              <p:cNvPr id="14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44" name="Group 83"/>
          <p:cNvGrpSpPr>
            <a:grpSpLocks/>
          </p:cNvGrpSpPr>
          <p:nvPr/>
        </p:nvGrpSpPr>
        <p:grpSpPr bwMode="auto">
          <a:xfrm>
            <a:off x="5128792" y="2361635"/>
            <a:ext cx="339762" cy="194338"/>
            <a:chOff x="2423" y="2253"/>
            <a:chExt cx="257" cy="147"/>
          </a:xfrm>
        </p:grpSpPr>
        <p:sp>
          <p:nvSpPr>
            <p:cNvPr id="145"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46"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47" name="Group 86"/>
            <p:cNvGrpSpPr>
              <a:grpSpLocks/>
            </p:cNvGrpSpPr>
            <p:nvPr/>
          </p:nvGrpSpPr>
          <p:grpSpPr bwMode="auto">
            <a:xfrm>
              <a:off x="2457" y="2254"/>
              <a:ext cx="166" cy="52"/>
              <a:chOff x="2242" y="2225"/>
              <a:chExt cx="626" cy="249"/>
            </a:xfrm>
          </p:grpSpPr>
          <p:sp>
            <p:nvSpPr>
              <p:cNvPr id="148"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9"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0"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1"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52" name="Picture 51" descr="MCj04316160000[1]"/>
          <p:cNvPicPr>
            <a:picLocks noChangeAspect="1" noChangeArrowheads="1"/>
          </p:cNvPicPr>
          <p:nvPr/>
        </p:nvPicPr>
        <p:blipFill>
          <a:blip r:embed="rId2" cstate="print"/>
          <a:srcRect/>
          <a:stretch>
            <a:fillRect/>
          </a:stretch>
        </p:blipFill>
        <p:spPr bwMode="auto">
          <a:xfrm>
            <a:off x="1225407" y="2306123"/>
            <a:ext cx="736519" cy="736600"/>
          </a:xfrm>
          <a:prstGeom prst="rect">
            <a:avLst/>
          </a:prstGeom>
          <a:noFill/>
          <a:ln w="9525">
            <a:noFill/>
            <a:miter lim="800000"/>
            <a:headEnd/>
            <a:tailEnd/>
          </a:ln>
        </p:spPr>
      </p:pic>
      <p:sp>
        <p:nvSpPr>
          <p:cNvPr id="153" name="TextBox 5"/>
          <p:cNvSpPr txBox="1"/>
          <p:nvPr/>
        </p:nvSpPr>
        <p:spPr>
          <a:xfrm>
            <a:off x="1115567" y="2947998"/>
            <a:ext cx="949684" cy="338554"/>
          </a:xfrm>
          <a:prstGeom prst="rect">
            <a:avLst/>
          </a:prstGeom>
          <a:noFill/>
        </p:spPr>
        <p:txBody>
          <a:bodyPr wrap="none" rtlCol="0">
            <a:spAutoFit/>
          </a:bodyPr>
          <a:lstStyle/>
          <a:p>
            <a:r>
              <a:rPr lang="en-US" sz="1600" smtClean="0"/>
              <a:t>Server A</a:t>
            </a:r>
            <a:endParaRPr lang="en-US" sz="1600"/>
          </a:p>
        </p:txBody>
      </p:sp>
      <p:pic>
        <p:nvPicPr>
          <p:cNvPr id="155" name="Picture 51" descr="MCj04316160000[1]"/>
          <p:cNvPicPr>
            <a:picLocks noChangeAspect="1" noChangeArrowheads="1"/>
          </p:cNvPicPr>
          <p:nvPr/>
        </p:nvPicPr>
        <p:blipFill>
          <a:blip r:embed="rId2" cstate="print"/>
          <a:srcRect/>
          <a:stretch>
            <a:fillRect/>
          </a:stretch>
        </p:blipFill>
        <p:spPr bwMode="auto">
          <a:xfrm>
            <a:off x="6921357" y="3239573"/>
            <a:ext cx="736519" cy="736600"/>
          </a:xfrm>
          <a:prstGeom prst="rect">
            <a:avLst/>
          </a:prstGeom>
          <a:noFill/>
          <a:ln w="9525">
            <a:noFill/>
            <a:miter lim="800000"/>
            <a:headEnd/>
            <a:tailEnd/>
          </a:ln>
        </p:spPr>
      </p:pic>
      <p:sp>
        <p:nvSpPr>
          <p:cNvPr id="156" name="TextBox 5"/>
          <p:cNvSpPr txBox="1"/>
          <p:nvPr/>
        </p:nvSpPr>
        <p:spPr>
          <a:xfrm>
            <a:off x="6811517" y="3862398"/>
            <a:ext cx="949684" cy="338554"/>
          </a:xfrm>
          <a:prstGeom prst="rect">
            <a:avLst/>
          </a:prstGeom>
          <a:noFill/>
        </p:spPr>
        <p:txBody>
          <a:bodyPr wrap="none" rtlCol="0">
            <a:spAutoFit/>
          </a:bodyPr>
          <a:lstStyle/>
          <a:p>
            <a:r>
              <a:rPr lang="en-US" sz="1600" smtClean="0"/>
              <a:t>Server B</a:t>
            </a:r>
            <a:endParaRPr lang="en-US" sz="1600"/>
          </a:p>
        </p:txBody>
      </p:sp>
      <p:cxnSp>
        <p:nvCxnSpPr>
          <p:cNvPr id="158" name="Straight Connector 157"/>
          <p:cNvCxnSpPr>
            <a:endCxn id="112" idx="4"/>
          </p:cNvCxnSpPr>
          <p:nvPr/>
        </p:nvCxnSpPr>
        <p:spPr bwMode="auto">
          <a:xfrm rot="10800000">
            <a:off x="6922371" y="2424263"/>
            <a:ext cx="1031005" cy="32846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59" name="Picture 9" descr="MCj04315760000[1]"/>
          <p:cNvPicPr>
            <a:picLocks noChangeAspect="1" noChangeArrowheads="1"/>
          </p:cNvPicPr>
          <p:nvPr/>
        </p:nvPicPr>
        <p:blipFill>
          <a:blip r:embed="rId3" cstate="print"/>
          <a:srcRect/>
          <a:stretch>
            <a:fillRect/>
          </a:stretch>
        </p:blipFill>
        <p:spPr bwMode="auto">
          <a:xfrm>
            <a:off x="7765824" y="2282147"/>
            <a:ext cx="874712" cy="881062"/>
          </a:xfrm>
          <a:prstGeom prst="rect">
            <a:avLst/>
          </a:prstGeom>
          <a:noFill/>
        </p:spPr>
      </p:pic>
      <p:pic>
        <p:nvPicPr>
          <p:cNvPr id="161" name="Picture 19" descr="greenguy"/>
          <p:cNvPicPr>
            <a:picLocks noChangeAspect="1" noChangeArrowheads="1"/>
          </p:cNvPicPr>
          <p:nvPr/>
        </p:nvPicPr>
        <p:blipFill>
          <a:blip r:embed="rId4" cstate="print">
            <a:lum bright="14000" contrast="-10000"/>
          </a:blip>
          <a:srcRect/>
          <a:stretch>
            <a:fillRect/>
          </a:stretch>
        </p:blipFill>
        <p:spPr bwMode="auto">
          <a:xfrm flipH="1">
            <a:off x="8602663" y="2486399"/>
            <a:ext cx="541337" cy="541338"/>
          </a:xfrm>
          <a:prstGeom prst="rect">
            <a:avLst/>
          </a:prstGeom>
          <a:noFill/>
          <a:ln w="9525">
            <a:noFill/>
            <a:miter lim="800000"/>
            <a:headEnd/>
            <a:tailEnd/>
          </a:ln>
        </p:spPr>
      </p:pic>
      <p:pic>
        <p:nvPicPr>
          <p:cNvPr id="162" name="Picture 2" descr="MCj04326240000[1]"/>
          <p:cNvPicPr>
            <a:picLocks noChangeAspect="1" noChangeArrowheads="1"/>
          </p:cNvPicPr>
          <p:nvPr/>
        </p:nvPicPr>
        <p:blipFill>
          <a:blip r:embed="rId5" cstate="print"/>
          <a:srcRect/>
          <a:stretch>
            <a:fillRect/>
          </a:stretch>
        </p:blipFill>
        <p:spPr bwMode="auto">
          <a:xfrm flipH="1">
            <a:off x="2236601" y="3219544"/>
            <a:ext cx="541337" cy="541337"/>
          </a:xfrm>
          <a:prstGeom prst="rect">
            <a:avLst/>
          </a:prstGeom>
          <a:noFill/>
        </p:spPr>
      </p:pic>
      <p:sp>
        <p:nvSpPr>
          <p:cNvPr id="163" name="TextBox 162"/>
          <p:cNvSpPr txBox="1"/>
          <p:nvPr/>
        </p:nvSpPr>
        <p:spPr>
          <a:xfrm>
            <a:off x="2266319" y="3739402"/>
            <a:ext cx="553548" cy="307777"/>
          </a:xfrm>
          <a:prstGeom prst="rect">
            <a:avLst/>
          </a:prstGeom>
          <a:noFill/>
        </p:spPr>
        <p:txBody>
          <a:bodyPr wrap="none" rtlCol="0">
            <a:spAutoFit/>
          </a:bodyPr>
          <a:lstStyle/>
          <a:p>
            <a:r>
              <a:rPr lang="en-US" sz="1400" smtClean="0"/>
              <a:t>Alice</a:t>
            </a:r>
            <a:endParaRPr lang="en-US" sz="1400"/>
          </a:p>
        </p:txBody>
      </p:sp>
      <p:sp>
        <p:nvSpPr>
          <p:cNvPr id="164" name="TextBox 163"/>
          <p:cNvSpPr txBox="1"/>
          <p:nvPr/>
        </p:nvSpPr>
        <p:spPr>
          <a:xfrm>
            <a:off x="8614090" y="2993090"/>
            <a:ext cx="488532" cy="307777"/>
          </a:xfrm>
          <a:prstGeom prst="rect">
            <a:avLst/>
          </a:prstGeom>
          <a:noFill/>
        </p:spPr>
        <p:txBody>
          <a:bodyPr wrap="none" rtlCol="0">
            <a:spAutoFit/>
          </a:bodyPr>
          <a:lstStyle/>
          <a:p>
            <a:r>
              <a:rPr lang="en-US" sz="1400" smtClean="0"/>
              <a:t>Bob</a:t>
            </a:r>
            <a:endParaRPr lang="en-US" sz="1400"/>
          </a:p>
        </p:txBody>
      </p:sp>
      <p:cxnSp>
        <p:nvCxnSpPr>
          <p:cNvPr id="191" name="Straight Connector 190"/>
          <p:cNvCxnSpPr>
            <a:stCxn id="179" idx="4"/>
            <a:endCxn id="184" idx="4"/>
          </p:cNvCxnSpPr>
          <p:nvPr/>
        </p:nvCxnSpPr>
        <p:spPr bwMode="auto">
          <a:xfrm flipV="1">
            <a:off x="4149857" y="3338984"/>
            <a:ext cx="405412" cy="1906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3" name="Straight Connector 192"/>
          <p:cNvCxnSpPr>
            <a:stCxn id="187" idx="4"/>
            <a:endCxn id="138" idx="4"/>
          </p:cNvCxnSpPr>
          <p:nvPr/>
        </p:nvCxnSpPr>
        <p:spPr bwMode="auto">
          <a:xfrm flipV="1">
            <a:off x="4538667" y="3082462"/>
            <a:ext cx="378168" cy="21860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5" name="Straight Connector 194"/>
          <p:cNvCxnSpPr>
            <a:stCxn id="187" idx="5"/>
            <a:endCxn id="65" idx="4"/>
          </p:cNvCxnSpPr>
          <p:nvPr/>
        </p:nvCxnSpPr>
        <p:spPr bwMode="auto">
          <a:xfrm>
            <a:off x="4538562" y="3301095"/>
            <a:ext cx="560819" cy="34575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82" name="Group 235"/>
          <p:cNvGrpSpPr>
            <a:grpSpLocks/>
          </p:cNvGrpSpPr>
          <p:nvPr/>
        </p:nvGrpSpPr>
        <p:grpSpPr bwMode="auto">
          <a:xfrm>
            <a:off x="4445069" y="3275930"/>
            <a:ext cx="220400" cy="125255"/>
            <a:chOff x="1355" y="2644"/>
            <a:chExt cx="257" cy="147"/>
          </a:xfrm>
        </p:grpSpPr>
        <p:sp>
          <p:nvSpPr>
            <p:cNvPr id="183"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84"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85" name="Group 238"/>
            <p:cNvGrpSpPr>
              <a:grpSpLocks/>
            </p:cNvGrpSpPr>
            <p:nvPr/>
          </p:nvGrpSpPr>
          <p:grpSpPr bwMode="auto">
            <a:xfrm>
              <a:off x="1385" y="2645"/>
              <a:ext cx="166" cy="52"/>
              <a:chOff x="2242" y="2225"/>
              <a:chExt cx="626" cy="249"/>
            </a:xfrm>
          </p:grpSpPr>
          <p:sp>
            <p:nvSpPr>
              <p:cNvPr id="186"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7"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8"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9"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74" name="Group 235"/>
          <p:cNvGrpSpPr>
            <a:grpSpLocks/>
          </p:cNvGrpSpPr>
          <p:nvPr/>
        </p:nvGrpSpPr>
        <p:grpSpPr bwMode="auto">
          <a:xfrm>
            <a:off x="4054544" y="3504530"/>
            <a:ext cx="220400" cy="125255"/>
            <a:chOff x="1355" y="2644"/>
            <a:chExt cx="257" cy="147"/>
          </a:xfrm>
        </p:grpSpPr>
        <p:sp>
          <p:nvSpPr>
            <p:cNvPr id="175"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76"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77" name="Group 238"/>
            <p:cNvGrpSpPr>
              <a:grpSpLocks/>
            </p:cNvGrpSpPr>
            <p:nvPr/>
          </p:nvGrpSpPr>
          <p:grpSpPr bwMode="auto">
            <a:xfrm>
              <a:off x="1387" y="2645"/>
              <a:ext cx="166" cy="52"/>
              <a:chOff x="2242" y="2225"/>
              <a:chExt cx="626" cy="249"/>
            </a:xfrm>
          </p:grpSpPr>
          <p:sp>
            <p:nvSpPr>
              <p:cNvPr id="178"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79"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0"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1"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65" name="Picture 59" descr="MCj04316320000[1]"/>
          <p:cNvPicPr>
            <a:picLocks noChangeAspect="1" noChangeArrowheads="1"/>
          </p:cNvPicPr>
          <p:nvPr/>
        </p:nvPicPr>
        <p:blipFill>
          <a:blip r:embed="rId6" cstate="print"/>
          <a:srcRect/>
          <a:stretch>
            <a:fillRect/>
          </a:stretch>
        </p:blipFill>
        <p:spPr bwMode="auto">
          <a:xfrm>
            <a:off x="2801938" y="3200400"/>
            <a:ext cx="541337" cy="541338"/>
          </a:xfrm>
          <a:prstGeom prst="rect">
            <a:avLst/>
          </a:prstGeom>
          <a:noFill/>
          <a:ln w="9525">
            <a:noFill/>
            <a:miter lim="800000"/>
            <a:headEnd/>
            <a:tailEnd/>
          </a:ln>
        </p:spPr>
      </p:pic>
      <p:pic>
        <p:nvPicPr>
          <p:cNvPr id="208" name="Picture 2" descr="C:\Users\Andreas Haeberlen\AppData\Local\Microsoft\Windows\Temporary Internet Files\Content.IE5\4ZIVVKYE\MC900432605[1].png"/>
          <p:cNvPicPr>
            <a:picLocks noChangeAspect="1" noChangeArrowheads="1"/>
          </p:cNvPicPr>
          <p:nvPr/>
        </p:nvPicPr>
        <p:blipFill>
          <a:blip r:embed="rId7" cstate="print"/>
          <a:srcRect/>
          <a:stretch>
            <a:fillRect/>
          </a:stretch>
        </p:blipFill>
        <p:spPr bwMode="auto">
          <a:xfrm>
            <a:off x="1381125" y="2409825"/>
            <a:ext cx="428511" cy="428511"/>
          </a:xfrm>
          <a:prstGeom prst="rect">
            <a:avLst/>
          </a:prstGeom>
          <a:noFill/>
        </p:spPr>
      </p:pic>
      <p:pic>
        <p:nvPicPr>
          <p:cNvPr id="210" name="Picture 2" descr="C:\Users\Andreas Haeberlen\AppData\Local\Microsoft\Windows\Temporary Internet Files\Content.IE5\4ZIVVKYE\MC900432605[1].png"/>
          <p:cNvPicPr>
            <a:picLocks noChangeAspect="1" noChangeArrowheads="1"/>
          </p:cNvPicPr>
          <p:nvPr/>
        </p:nvPicPr>
        <p:blipFill>
          <a:blip r:embed="rId7" cstate="print"/>
          <a:srcRect/>
          <a:stretch>
            <a:fillRect/>
          </a:stretch>
        </p:blipFill>
        <p:spPr bwMode="auto">
          <a:xfrm>
            <a:off x="7058025" y="3381375"/>
            <a:ext cx="428511" cy="428511"/>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1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2.5E-6 4.44444E-6 L -0.45833 0.04027 " pathEditMode="relative" rAng="0" ptsTypes="AA">
                                      <p:cBhvr>
                                        <p:cTn id="12" dur="500" fill="hold"/>
                                        <p:tgtEl>
                                          <p:spTgt spid="210"/>
                                        </p:tgtEl>
                                        <p:attrNameLst>
                                          <p:attrName>ppt_x</p:attrName>
                                          <p:attrName>ppt_y</p:attrName>
                                        </p:attrNameLst>
                                      </p:cBhvr>
                                      <p:rCtr x="-22900" y="2000"/>
                                    </p:animMotion>
                                  </p:childTnLst>
                                </p:cTn>
                              </p:par>
                              <p:par>
                                <p:cTn id="13" presetID="35" presetClass="path" presetSubtype="0" accel="50000" decel="50000" fill="hold" nodeType="withEffect">
                                  <p:stCondLst>
                                    <p:cond delay="0"/>
                                  </p:stCondLst>
                                  <p:childTnLst>
                                    <p:animMotion origin="layout" path="M 8.33333E-7 1.11111E-6 L 0.16458 0.18472 " pathEditMode="relative" rAng="0" ptsTypes="AA">
                                      <p:cBhvr>
                                        <p:cTn id="14" dur="500" fill="hold"/>
                                        <p:tgtEl>
                                          <p:spTgt spid="208"/>
                                        </p:tgtEl>
                                        <p:attrNameLst>
                                          <p:attrName>ppt_x</p:attrName>
                                          <p:attrName>ppt_y</p:attrName>
                                        </p:attrNameLst>
                                      </p:cBhvr>
                                      <p:rCtr x="8200" y="9200"/>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1625 0.18195 L 0.16875 0.04028 L 0.07916 -0.00417 L 0.00312 -0.00139 " pathEditMode="relative" ptsTypes="AAAA">
                                      <p:cBhvr>
                                        <p:cTn id="24" dur="3000" fill="hold"/>
                                        <p:tgtEl>
                                          <p:spTgt spid="208"/>
                                        </p:tgtEl>
                                        <p:attrNameLst>
                                          <p:attrName>ppt_x</p:attrName>
                                          <p:attrName>ppt_y</p:attrName>
                                        </p:attrNameLst>
                                      </p:cBhvr>
                                    </p:animMotion>
                                  </p:childTnLst>
                                </p:cTn>
                              </p:par>
                              <p:par>
                                <p:cTn id="25" presetID="0" presetClass="path" presetSubtype="0" accel="50000" decel="50000" fill="hold" nodeType="withEffect">
                                  <p:stCondLst>
                                    <p:cond delay="0"/>
                                  </p:stCondLst>
                                  <p:childTnLst>
                                    <p:animMotion origin="layout" path="M -0.45833 0.04027 L -0.45 -0.10001 L -0.42292 -0.1764 L -0.27187 -0.20695 L -0.21354 -0.16668 L -0.13125 -0.2139 L -0.10625 -0.15556 L -0.09792 -0.09168 L -0.07812 -0.05001 L 0.00104 -5.55556E-6 " pathEditMode="relative" ptsTypes="AAAAAAAAAA">
                                      <p:cBhvr>
                                        <p:cTn id="26" dur="3000" fill="hold"/>
                                        <p:tgtEl>
                                          <p:spTgt spid="210"/>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6">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Maintaining consistency</a:t>
            </a:r>
            <a:endParaRPr lang="en-US"/>
          </a:p>
        </p:txBody>
      </p:sp>
      <p:sp>
        <p:nvSpPr>
          <p:cNvPr id="3" name="Content Placeholder 2"/>
          <p:cNvSpPr>
            <a:spLocks noGrp="1"/>
          </p:cNvSpPr>
          <p:nvPr>
            <p:ph idx="1"/>
          </p:nvPr>
        </p:nvSpPr>
        <p:spPr>
          <a:xfrm>
            <a:off x="990600" y="4132162"/>
            <a:ext cx="7772400" cy="2059087"/>
          </a:xfrm>
        </p:spPr>
        <p:txBody>
          <a:bodyPr/>
          <a:lstStyle/>
          <a:p>
            <a:r>
              <a:rPr lang="en-US" smtClean="0"/>
              <a:t>What if multiple clients are accessing the same set of replicas?</a:t>
            </a:r>
          </a:p>
          <a:p>
            <a:pPr lvl="1"/>
            <a:r>
              <a:rPr lang="en-US" smtClean="0"/>
              <a:t>Requests may be ordered differently by different replicas</a:t>
            </a:r>
          </a:p>
          <a:p>
            <a:pPr lvl="1"/>
            <a:r>
              <a:rPr lang="en-US" smtClean="0"/>
              <a:t>Result: Inconsistency! (remember race conditions?)</a:t>
            </a:r>
          </a:p>
          <a:p>
            <a:pPr lvl="1"/>
            <a:r>
              <a:rPr lang="en-US" smtClean="0"/>
              <a:t>For what types of requests can this happen?</a:t>
            </a:r>
          </a:p>
          <a:p>
            <a:pPr lvl="1"/>
            <a:r>
              <a:rPr lang="en-US" smtClean="0"/>
              <a:t>What do we need to do to maintain consistency?</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6" name="Straight Connector 5"/>
          <p:cNvCxnSpPr/>
          <p:nvPr/>
        </p:nvCxnSpPr>
        <p:spPr bwMode="auto">
          <a:xfrm rot="16200000" flipH="1">
            <a:off x="6787752" y="2915780"/>
            <a:ext cx="244726" cy="7530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 name="Straight Arrow Connector 6"/>
          <p:cNvCxnSpPr/>
          <p:nvPr/>
        </p:nvCxnSpPr>
        <p:spPr bwMode="auto">
          <a:xfrm rot="5400000" flipH="1" flipV="1">
            <a:off x="2848484" y="3106856"/>
            <a:ext cx="545411" cy="1303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 name="Cloud"/>
          <p:cNvSpPr>
            <a:spLocks noChangeAspect="1" noEditPoints="1" noChangeArrowheads="1"/>
          </p:cNvSpPr>
          <p:nvPr/>
        </p:nvSpPr>
        <p:spPr bwMode="auto">
          <a:xfrm rot="268469">
            <a:off x="2204725" y="2097921"/>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9" name="TextBox 8"/>
          <p:cNvSpPr txBox="1"/>
          <p:nvPr/>
        </p:nvSpPr>
        <p:spPr>
          <a:xfrm>
            <a:off x="2775858" y="2360996"/>
            <a:ext cx="184730" cy="307777"/>
          </a:xfrm>
          <a:prstGeom prst="rect">
            <a:avLst/>
          </a:prstGeom>
          <a:noFill/>
        </p:spPr>
        <p:txBody>
          <a:bodyPr wrap="none" rtlCol="0">
            <a:spAutoFit/>
          </a:bodyPr>
          <a:lstStyle/>
          <a:p>
            <a:endParaRPr lang="en-US" sz="1400"/>
          </a:p>
        </p:txBody>
      </p:sp>
      <p:sp>
        <p:nvSpPr>
          <p:cNvPr id="10" name="Cloud"/>
          <p:cNvSpPr>
            <a:spLocks noChangeAspect="1" noEditPoints="1" noChangeArrowheads="1"/>
          </p:cNvSpPr>
          <p:nvPr/>
        </p:nvSpPr>
        <p:spPr bwMode="auto">
          <a:xfrm rot="268469">
            <a:off x="4708964" y="1536889"/>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1" name="Cloud"/>
          <p:cNvSpPr>
            <a:spLocks noChangeAspect="1" noEditPoints="1" noChangeArrowheads="1"/>
          </p:cNvSpPr>
          <p:nvPr/>
        </p:nvSpPr>
        <p:spPr bwMode="auto">
          <a:xfrm rot="268469">
            <a:off x="6227940" y="2171611"/>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2" name="Cloud"/>
          <p:cNvSpPr>
            <a:spLocks noChangeAspect="1" noEditPoints="1" noChangeArrowheads="1"/>
          </p:cNvSpPr>
          <p:nvPr/>
        </p:nvSpPr>
        <p:spPr bwMode="auto">
          <a:xfrm rot="268469">
            <a:off x="3898397" y="2977154"/>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3" name="Cloud"/>
          <p:cNvSpPr>
            <a:spLocks noChangeAspect="1" noEditPoints="1" noChangeArrowheads="1"/>
          </p:cNvSpPr>
          <p:nvPr/>
        </p:nvSpPr>
        <p:spPr bwMode="auto">
          <a:xfrm rot="268469">
            <a:off x="5447517" y="3039119"/>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4" name="TextBox 13"/>
          <p:cNvSpPr txBox="1"/>
          <p:nvPr/>
        </p:nvSpPr>
        <p:spPr>
          <a:xfrm>
            <a:off x="6854338" y="2439708"/>
            <a:ext cx="184731" cy="307777"/>
          </a:xfrm>
          <a:prstGeom prst="rect">
            <a:avLst/>
          </a:prstGeom>
          <a:noFill/>
        </p:spPr>
        <p:txBody>
          <a:bodyPr wrap="none" rtlCol="0">
            <a:spAutoFit/>
          </a:bodyPr>
          <a:lstStyle/>
          <a:p>
            <a:endParaRPr lang="en-US" sz="1400"/>
          </a:p>
        </p:txBody>
      </p:sp>
      <p:sp>
        <p:nvSpPr>
          <p:cNvPr id="15" name="TextBox 14"/>
          <p:cNvSpPr txBox="1"/>
          <p:nvPr/>
        </p:nvSpPr>
        <p:spPr>
          <a:xfrm>
            <a:off x="5278424" y="1808337"/>
            <a:ext cx="184731" cy="307777"/>
          </a:xfrm>
          <a:prstGeom prst="rect">
            <a:avLst/>
          </a:prstGeom>
          <a:noFill/>
        </p:spPr>
        <p:txBody>
          <a:bodyPr wrap="none" rtlCol="0">
            <a:spAutoFit/>
          </a:bodyPr>
          <a:lstStyle/>
          <a:p>
            <a:endParaRPr lang="en-US" sz="1400"/>
          </a:p>
        </p:txBody>
      </p:sp>
      <p:sp>
        <p:nvSpPr>
          <p:cNvPr id="16" name="TextBox 15"/>
          <p:cNvSpPr txBox="1"/>
          <p:nvPr/>
        </p:nvSpPr>
        <p:spPr>
          <a:xfrm>
            <a:off x="6023675" y="3427796"/>
            <a:ext cx="184731" cy="307777"/>
          </a:xfrm>
          <a:prstGeom prst="rect">
            <a:avLst/>
          </a:prstGeom>
          <a:noFill/>
        </p:spPr>
        <p:txBody>
          <a:bodyPr wrap="none" rtlCol="0">
            <a:spAutoFit/>
          </a:bodyPr>
          <a:lstStyle/>
          <a:p>
            <a:endParaRPr lang="en-US" sz="1400"/>
          </a:p>
        </p:txBody>
      </p:sp>
      <p:cxnSp>
        <p:nvCxnSpPr>
          <p:cNvPr id="17" name="Straight Connector 16"/>
          <p:cNvCxnSpPr/>
          <p:nvPr/>
        </p:nvCxnSpPr>
        <p:spPr bwMode="auto">
          <a:xfrm rot="5400000">
            <a:off x="1916281" y="2257021"/>
            <a:ext cx="75948" cy="6109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flipH="1" flipV="1">
            <a:off x="2380323" y="2122601"/>
            <a:ext cx="281354" cy="5225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2775841" y="2205292"/>
            <a:ext cx="633218" cy="1028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rot="5400000" flipH="1" flipV="1">
            <a:off x="3002101" y="2433707"/>
            <a:ext cx="532562" cy="2813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3578940" y="2108811"/>
            <a:ext cx="1168747" cy="150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4754229" y="2077969"/>
            <a:ext cx="562708" cy="2914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V="1">
            <a:off x="5296840" y="2059583"/>
            <a:ext cx="739373" cy="3097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rot="16200000" flipH="1">
            <a:off x="5980947" y="2114849"/>
            <a:ext cx="373464" cy="2629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rot="16200000" flipH="1">
            <a:off x="6107565" y="2624626"/>
            <a:ext cx="453851" cy="720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V="1">
            <a:off x="6321772" y="2343665"/>
            <a:ext cx="490397" cy="759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rot="16200000" flipH="1">
            <a:off x="6310207" y="2947849"/>
            <a:ext cx="283028" cy="1624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rot="5400000">
            <a:off x="6238835" y="2896265"/>
            <a:ext cx="19788" cy="5684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H="1">
            <a:off x="5569978" y="3190375"/>
            <a:ext cx="394534" cy="1125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rot="5400000" flipH="1" flipV="1">
            <a:off x="5203213" y="3199058"/>
            <a:ext cx="262932" cy="4705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rot="16200000" flipH="1">
            <a:off x="4720464" y="3186907"/>
            <a:ext cx="573454" cy="184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rot="16200000" flipH="1">
            <a:off x="2535659" y="2248619"/>
            <a:ext cx="316130" cy="86796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3" name="Group 235"/>
          <p:cNvGrpSpPr>
            <a:grpSpLocks/>
          </p:cNvGrpSpPr>
          <p:nvPr/>
        </p:nvGrpSpPr>
        <p:grpSpPr bwMode="auto">
          <a:xfrm>
            <a:off x="2149543" y="2461481"/>
            <a:ext cx="220400" cy="125255"/>
            <a:chOff x="1355" y="2644"/>
            <a:chExt cx="257" cy="147"/>
          </a:xfrm>
        </p:grpSpPr>
        <p:sp>
          <p:nvSpPr>
            <p:cNvPr id="34"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35"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36" name="Group 238"/>
            <p:cNvGrpSpPr>
              <a:grpSpLocks/>
            </p:cNvGrpSpPr>
            <p:nvPr/>
          </p:nvGrpSpPr>
          <p:grpSpPr bwMode="auto">
            <a:xfrm>
              <a:off x="1387" y="2645"/>
              <a:ext cx="166" cy="52"/>
              <a:chOff x="2242" y="2225"/>
              <a:chExt cx="626" cy="249"/>
            </a:xfrm>
          </p:grpSpPr>
          <p:sp>
            <p:nvSpPr>
              <p:cNvPr id="37"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8"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9"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0"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1" name="Group 235"/>
          <p:cNvGrpSpPr>
            <a:grpSpLocks/>
          </p:cNvGrpSpPr>
          <p:nvPr/>
        </p:nvGrpSpPr>
        <p:grpSpPr bwMode="auto">
          <a:xfrm>
            <a:off x="2672057" y="2180127"/>
            <a:ext cx="220400" cy="125255"/>
            <a:chOff x="1355" y="2644"/>
            <a:chExt cx="257" cy="147"/>
          </a:xfrm>
        </p:grpSpPr>
        <p:sp>
          <p:nvSpPr>
            <p:cNvPr id="42"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43"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44" name="Group 238"/>
            <p:cNvGrpSpPr>
              <a:grpSpLocks/>
            </p:cNvGrpSpPr>
            <p:nvPr/>
          </p:nvGrpSpPr>
          <p:grpSpPr bwMode="auto">
            <a:xfrm>
              <a:off x="1387" y="2645"/>
              <a:ext cx="166" cy="52"/>
              <a:chOff x="2242" y="2225"/>
              <a:chExt cx="626" cy="249"/>
            </a:xfrm>
          </p:grpSpPr>
          <p:sp>
            <p:nvSpPr>
              <p:cNvPr id="45"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6"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7"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8"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9" name="Group 83"/>
          <p:cNvGrpSpPr>
            <a:grpSpLocks/>
          </p:cNvGrpSpPr>
          <p:nvPr/>
        </p:nvGrpSpPr>
        <p:grpSpPr bwMode="auto">
          <a:xfrm>
            <a:off x="3239178" y="2210273"/>
            <a:ext cx="339762" cy="194338"/>
            <a:chOff x="2423" y="2253"/>
            <a:chExt cx="257" cy="147"/>
          </a:xfrm>
        </p:grpSpPr>
        <p:sp>
          <p:nvSpPr>
            <p:cNvPr id="5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5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52" name="Group 86"/>
            <p:cNvGrpSpPr>
              <a:grpSpLocks/>
            </p:cNvGrpSpPr>
            <p:nvPr/>
          </p:nvGrpSpPr>
          <p:grpSpPr bwMode="auto">
            <a:xfrm>
              <a:off x="2455" y="2254"/>
              <a:ext cx="166" cy="52"/>
              <a:chOff x="2242" y="2225"/>
              <a:chExt cx="626" cy="249"/>
            </a:xfrm>
          </p:grpSpPr>
          <p:sp>
            <p:nvSpPr>
              <p:cNvPr id="5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57" name="Group 83"/>
          <p:cNvGrpSpPr>
            <a:grpSpLocks/>
          </p:cNvGrpSpPr>
          <p:nvPr/>
        </p:nvGrpSpPr>
        <p:grpSpPr bwMode="auto">
          <a:xfrm>
            <a:off x="2957824" y="2742835"/>
            <a:ext cx="339762" cy="194338"/>
            <a:chOff x="2423" y="2253"/>
            <a:chExt cx="257" cy="147"/>
          </a:xfrm>
        </p:grpSpPr>
        <p:sp>
          <p:nvSpPr>
            <p:cNvPr id="5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5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60" name="Group 86"/>
            <p:cNvGrpSpPr>
              <a:grpSpLocks/>
            </p:cNvGrpSpPr>
            <p:nvPr/>
          </p:nvGrpSpPr>
          <p:grpSpPr bwMode="auto">
            <a:xfrm>
              <a:off x="2455" y="2254"/>
              <a:ext cx="166" cy="52"/>
              <a:chOff x="2242" y="2225"/>
              <a:chExt cx="626" cy="249"/>
            </a:xfrm>
          </p:grpSpPr>
          <p:sp>
            <p:nvSpPr>
              <p:cNvPr id="6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65" name="Group 83"/>
          <p:cNvGrpSpPr>
            <a:grpSpLocks/>
          </p:cNvGrpSpPr>
          <p:nvPr/>
        </p:nvGrpSpPr>
        <p:grpSpPr bwMode="auto">
          <a:xfrm>
            <a:off x="4929499" y="3467993"/>
            <a:ext cx="339762" cy="194338"/>
            <a:chOff x="2423" y="2253"/>
            <a:chExt cx="257" cy="147"/>
          </a:xfrm>
        </p:grpSpPr>
        <p:sp>
          <p:nvSpPr>
            <p:cNvPr id="66"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67"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68" name="Group 86"/>
            <p:cNvGrpSpPr>
              <a:grpSpLocks/>
            </p:cNvGrpSpPr>
            <p:nvPr/>
          </p:nvGrpSpPr>
          <p:grpSpPr bwMode="auto">
            <a:xfrm>
              <a:off x="2441" y="2254"/>
              <a:ext cx="166" cy="52"/>
              <a:chOff x="2242" y="2225"/>
              <a:chExt cx="626" cy="249"/>
            </a:xfrm>
          </p:grpSpPr>
          <p:sp>
            <p:nvSpPr>
              <p:cNvPr id="69"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0"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1"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2"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73" name="Group 83"/>
          <p:cNvGrpSpPr>
            <a:grpSpLocks/>
          </p:cNvGrpSpPr>
          <p:nvPr/>
        </p:nvGrpSpPr>
        <p:grpSpPr bwMode="auto">
          <a:xfrm>
            <a:off x="5400097" y="3205061"/>
            <a:ext cx="339762" cy="194338"/>
            <a:chOff x="2423" y="2253"/>
            <a:chExt cx="257" cy="147"/>
          </a:xfrm>
        </p:grpSpPr>
        <p:sp>
          <p:nvSpPr>
            <p:cNvPr id="74"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75"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76" name="Group 86"/>
            <p:cNvGrpSpPr>
              <a:grpSpLocks/>
            </p:cNvGrpSpPr>
            <p:nvPr/>
          </p:nvGrpSpPr>
          <p:grpSpPr bwMode="auto">
            <a:xfrm>
              <a:off x="2443" y="2254"/>
              <a:ext cx="166" cy="52"/>
              <a:chOff x="2242" y="2225"/>
              <a:chExt cx="626" cy="249"/>
            </a:xfrm>
          </p:grpSpPr>
          <p:sp>
            <p:nvSpPr>
              <p:cNvPr id="77" name="Freeform 76"/>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8" name="Freeform 77"/>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9" name="Freeform 78"/>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0" name="Freeform 79"/>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81" name="Group 235"/>
          <p:cNvGrpSpPr>
            <a:grpSpLocks/>
          </p:cNvGrpSpPr>
          <p:nvPr/>
        </p:nvGrpSpPr>
        <p:grpSpPr bwMode="auto">
          <a:xfrm>
            <a:off x="5929921" y="3166541"/>
            <a:ext cx="220400" cy="125255"/>
            <a:chOff x="1355" y="2644"/>
            <a:chExt cx="257" cy="147"/>
          </a:xfrm>
        </p:grpSpPr>
        <p:sp>
          <p:nvSpPr>
            <p:cNvPr id="82"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83"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84" name="Group 238"/>
            <p:cNvGrpSpPr>
              <a:grpSpLocks/>
            </p:cNvGrpSpPr>
            <p:nvPr/>
          </p:nvGrpSpPr>
          <p:grpSpPr bwMode="auto">
            <a:xfrm>
              <a:off x="1385" y="2645"/>
              <a:ext cx="166" cy="52"/>
              <a:chOff x="2242" y="2225"/>
              <a:chExt cx="626" cy="249"/>
            </a:xfrm>
          </p:grpSpPr>
          <p:sp>
            <p:nvSpPr>
              <p:cNvPr id="85"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6"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7"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8"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89" name="Group 83"/>
          <p:cNvGrpSpPr>
            <a:grpSpLocks/>
          </p:cNvGrpSpPr>
          <p:nvPr/>
        </p:nvGrpSpPr>
        <p:grpSpPr bwMode="auto">
          <a:xfrm>
            <a:off x="6363064" y="3072757"/>
            <a:ext cx="339762" cy="194338"/>
            <a:chOff x="2423" y="2253"/>
            <a:chExt cx="257" cy="147"/>
          </a:xfrm>
        </p:grpSpPr>
        <p:sp>
          <p:nvSpPr>
            <p:cNvPr id="9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9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92" name="Group 86"/>
            <p:cNvGrpSpPr>
              <a:grpSpLocks/>
            </p:cNvGrpSpPr>
            <p:nvPr/>
          </p:nvGrpSpPr>
          <p:grpSpPr bwMode="auto">
            <a:xfrm>
              <a:off x="2445" y="2254"/>
              <a:ext cx="166" cy="52"/>
              <a:chOff x="2242" y="2225"/>
              <a:chExt cx="626" cy="249"/>
            </a:xfrm>
          </p:grpSpPr>
          <p:sp>
            <p:nvSpPr>
              <p:cNvPr id="9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97" name="Group 83"/>
          <p:cNvGrpSpPr>
            <a:grpSpLocks/>
          </p:cNvGrpSpPr>
          <p:nvPr/>
        </p:nvGrpSpPr>
        <p:grpSpPr bwMode="auto">
          <a:xfrm>
            <a:off x="6200616" y="2789729"/>
            <a:ext cx="339762" cy="194338"/>
            <a:chOff x="2423" y="2253"/>
            <a:chExt cx="257" cy="147"/>
          </a:xfrm>
        </p:grpSpPr>
        <p:sp>
          <p:nvSpPr>
            <p:cNvPr id="9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9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00" name="Group 86"/>
            <p:cNvGrpSpPr>
              <a:grpSpLocks/>
            </p:cNvGrpSpPr>
            <p:nvPr/>
          </p:nvGrpSpPr>
          <p:grpSpPr bwMode="auto">
            <a:xfrm>
              <a:off x="2447" y="2254"/>
              <a:ext cx="166" cy="52"/>
              <a:chOff x="2242" y="2225"/>
              <a:chExt cx="626" cy="249"/>
            </a:xfrm>
          </p:grpSpPr>
          <p:sp>
            <p:nvSpPr>
              <p:cNvPr id="10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05" name="Group 83"/>
          <p:cNvGrpSpPr>
            <a:grpSpLocks/>
          </p:cNvGrpSpPr>
          <p:nvPr/>
        </p:nvGrpSpPr>
        <p:grpSpPr bwMode="auto">
          <a:xfrm>
            <a:off x="6128603" y="2335878"/>
            <a:ext cx="339762" cy="194338"/>
            <a:chOff x="2423" y="2253"/>
            <a:chExt cx="257" cy="147"/>
          </a:xfrm>
        </p:grpSpPr>
        <p:sp>
          <p:nvSpPr>
            <p:cNvPr id="106"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07"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08" name="Group 86"/>
            <p:cNvGrpSpPr>
              <a:grpSpLocks/>
            </p:cNvGrpSpPr>
            <p:nvPr/>
          </p:nvGrpSpPr>
          <p:grpSpPr bwMode="auto">
            <a:xfrm>
              <a:off x="2449" y="2254"/>
              <a:ext cx="166" cy="52"/>
              <a:chOff x="2242" y="2225"/>
              <a:chExt cx="626" cy="249"/>
            </a:xfrm>
          </p:grpSpPr>
          <p:sp>
            <p:nvSpPr>
              <p:cNvPr id="109"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0"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1"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2"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13" name="Group 235"/>
          <p:cNvGrpSpPr>
            <a:grpSpLocks/>
          </p:cNvGrpSpPr>
          <p:nvPr/>
        </p:nvGrpSpPr>
        <p:grpSpPr bwMode="auto">
          <a:xfrm>
            <a:off x="6701969" y="2280611"/>
            <a:ext cx="220400" cy="125255"/>
            <a:chOff x="1355" y="2644"/>
            <a:chExt cx="257" cy="147"/>
          </a:xfrm>
        </p:grpSpPr>
        <p:sp>
          <p:nvSpPr>
            <p:cNvPr id="114"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15"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16" name="Group 238"/>
            <p:cNvGrpSpPr>
              <a:grpSpLocks/>
            </p:cNvGrpSpPr>
            <p:nvPr/>
          </p:nvGrpSpPr>
          <p:grpSpPr bwMode="auto">
            <a:xfrm>
              <a:off x="1387" y="2645"/>
              <a:ext cx="166" cy="52"/>
              <a:chOff x="2242" y="2225"/>
              <a:chExt cx="626" cy="249"/>
            </a:xfrm>
          </p:grpSpPr>
          <p:sp>
            <p:nvSpPr>
              <p:cNvPr id="117"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8"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9"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0"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21" name="Group 83"/>
          <p:cNvGrpSpPr>
            <a:grpSpLocks/>
          </p:cNvGrpSpPr>
          <p:nvPr/>
        </p:nvGrpSpPr>
        <p:grpSpPr bwMode="auto">
          <a:xfrm>
            <a:off x="5865671" y="1962414"/>
            <a:ext cx="339762" cy="194338"/>
            <a:chOff x="2423" y="2253"/>
            <a:chExt cx="257" cy="147"/>
          </a:xfrm>
        </p:grpSpPr>
        <p:sp>
          <p:nvSpPr>
            <p:cNvPr id="122"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23"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24" name="Group 86"/>
            <p:cNvGrpSpPr>
              <a:grpSpLocks/>
            </p:cNvGrpSpPr>
            <p:nvPr/>
          </p:nvGrpSpPr>
          <p:grpSpPr bwMode="auto">
            <a:xfrm>
              <a:off x="2451" y="2254"/>
              <a:ext cx="166" cy="52"/>
              <a:chOff x="2242" y="2225"/>
              <a:chExt cx="626" cy="249"/>
            </a:xfrm>
          </p:grpSpPr>
          <p:sp>
            <p:nvSpPr>
              <p:cNvPr id="125"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6"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7"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8"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29" name="Group 83"/>
          <p:cNvGrpSpPr>
            <a:grpSpLocks/>
          </p:cNvGrpSpPr>
          <p:nvPr/>
        </p:nvGrpSpPr>
        <p:grpSpPr bwMode="auto">
          <a:xfrm>
            <a:off x="4577807" y="2010981"/>
            <a:ext cx="339762" cy="194338"/>
            <a:chOff x="2423" y="2253"/>
            <a:chExt cx="257" cy="147"/>
          </a:xfrm>
        </p:grpSpPr>
        <p:sp>
          <p:nvSpPr>
            <p:cNvPr id="13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3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32" name="Group 86"/>
            <p:cNvGrpSpPr>
              <a:grpSpLocks/>
            </p:cNvGrpSpPr>
            <p:nvPr/>
          </p:nvGrpSpPr>
          <p:grpSpPr bwMode="auto">
            <a:xfrm>
              <a:off x="2453" y="2254"/>
              <a:ext cx="166" cy="52"/>
              <a:chOff x="2242" y="2225"/>
              <a:chExt cx="626" cy="249"/>
            </a:xfrm>
          </p:grpSpPr>
          <p:sp>
            <p:nvSpPr>
              <p:cNvPr id="13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cxnSp>
        <p:nvCxnSpPr>
          <p:cNvPr id="137" name="Straight Connector 136"/>
          <p:cNvCxnSpPr/>
          <p:nvPr/>
        </p:nvCxnSpPr>
        <p:spPr bwMode="auto">
          <a:xfrm flipV="1">
            <a:off x="4913326" y="2369371"/>
            <a:ext cx="403611" cy="54091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38" name="Group 83"/>
          <p:cNvGrpSpPr>
            <a:grpSpLocks/>
          </p:cNvGrpSpPr>
          <p:nvPr/>
        </p:nvGrpSpPr>
        <p:grpSpPr bwMode="auto">
          <a:xfrm>
            <a:off x="4746953" y="2903608"/>
            <a:ext cx="339762" cy="194338"/>
            <a:chOff x="2423" y="2253"/>
            <a:chExt cx="257" cy="147"/>
          </a:xfrm>
        </p:grpSpPr>
        <p:sp>
          <p:nvSpPr>
            <p:cNvPr id="139"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40"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41" name="Group 86"/>
            <p:cNvGrpSpPr>
              <a:grpSpLocks/>
            </p:cNvGrpSpPr>
            <p:nvPr/>
          </p:nvGrpSpPr>
          <p:grpSpPr bwMode="auto">
            <a:xfrm>
              <a:off x="2455" y="2254"/>
              <a:ext cx="166" cy="52"/>
              <a:chOff x="2242" y="2225"/>
              <a:chExt cx="626" cy="249"/>
            </a:xfrm>
          </p:grpSpPr>
          <p:sp>
            <p:nvSpPr>
              <p:cNvPr id="142"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3"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4"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5"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46" name="Group 83"/>
          <p:cNvGrpSpPr>
            <a:grpSpLocks/>
          </p:cNvGrpSpPr>
          <p:nvPr/>
        </p:nvGrpSpPr>
        <p:grpSpPr bwMode="auto">
          <a:xfrm>
            <a:off x="5128791" y="2280611"/>
            <a:ext cx="339762" cy="194338"/>
            <a:chOff x="2423" y="2253"/>
            <a:chExt cx="257" cy="147"/>
          </a:xfrm>
        </p:grpSpPr>
        <p:sp>
          <p:nvSpPr>
            <p:cNvPr id="14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4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49" name="Group 86"/>
            <p:cNvGrpSpPr>
              <a:grpSpLocks/>
            </p:cNvGrpSpPr>
            <p:nvPr/>
          </p:nvGrpSpPr>
          <p:grpSpPr bwMode="auto">
            <a:xfrm>
              <a:off x="2455" y="2254"/>
              <a:ext cx="166" cy="52"/>
              <a:chOff x="2242" y="2225"/>
              <a:chExt cx="626" cy="249"/>
            </a:xfrm>
          </p:grpSpPr>
          <p:sp>
            <p:nvSpPr>
              <p:cNvPr id="15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54" name="Picture 51" descr="MCj04316160000[1]"/>
          <p:cNvPicPr>
            <a:picLocks noChangeAspect="1" noChangeArrowheads="1"/>
          </p:cNvPicPr>
          <p:nvPr/>
        </p:nvPicPr>
        <p:blipFill>
          <a:blip r:embed="rId2" cstate="print"/>
          <a:srcRect/>
          <a:stretch>
            <a:fillRect/>
          </a:stretch>
        </p:blipFill>
        <p:spPr bwMode="auto">
          <a:xfrm>
            <a:off x="1225406" y="2225099"/>
            <a:ext cx="736519" cy="736600"/>
          </a:xfrm>
          <a:prstGeom prst="rect">
            <a:avLst/>
          </a:prstGeom>
          <a:noFill/>
          <a:ln w="9525">
            <a:noFill/>
            <a:miter lim="800000"/>
            <a:headEnd/>
            <a:tailEnd/>
          </a:ln>
        </p:spPr>
      </p:pic>
      <p:sp>
        <p:nvSpPr>
          <p:cNvPr id="155" name="TextBox 5"/>
          <p:cNvSpPr txBox="1"/>
          <p:nvPr/>
        </p:nvSpPr>
        <p:spPr>
          <a:xfrm>
            <a:off x="1115566" y="2866974"/>
            <a:ext cx="949684" cy="338554"/>
          </a:xfrm>
          <a:prstGeom prst="rect">
            <a:avLst/>
          </a:prstGeom>
          <a:noFill/>
        </p:spPr>
        <p:txBody>
          <a:bodyPr wrap="none" rtlCol="0">
            <a:spAutoFit/>
          </a:bodyPr>
          <a:lstStyle/>
          <a:p>
            <a:r>
              <a:rPr lang="en-US" sz="1600" smtClean="0"/>
              <a:t>Server A</a:t>
            </a:r>
            <a:endParaRPr lang="en-US" sz="1600"/>
          </a:p>
        </p:txBody>
      </p:sp>
      <p:pic>
        <p:nvPicPr>
          <p:cNvPr id="156" name="Picture 51" descr="MCj04316160000[1]"/>
          <p:cNvPicPr>
            <a:picLocks noChangeAspect="1" noChangeArrowheads="1"/>
          </p:cNvPicPr>
          <p:nvPr/>
        </p:nvPicPr>
        <p:blipFill>
          <a:blip r:embed="rId2" cstate="print"/>
          <a:srcRect/>
          <a:stretch>
            <a:fillRect/>
          </a:stretch>
        </p:blipFill>
        <p:spPr bwMode="auto">
          <a:xfrm>
            <a:off x="6921356" y="3158549"/>
            <a:ext cx="736519" cy="736600"/>
          </a:xfrm>
          <a:prstGeom prst="rect">
            <a:avLst/>
          </a:prstGeom>
          <a:noFill/>
          <a:ln w="9525">
            <a:noFill/>
            <a:miter lim="800000"/>
            <a:headEnd/>
            <a:tailEnd/>
          </a:ln>
        </p:spPr>
      </p:pic>
      <p:sp>
        <p:nvSpPr>
          <p:cNvPr id="157" name="TextBox 5"/>
          <p:cNvSpPr txBox="1"/>
          <p:nvPr/>
        </p:nvSpPr>
        <p:spPr>
          <a:xfrm>
            <a:off x="6811516" y="3781374"/>
            <a:ext cx="949684" cy="338554"/>
          </a:xfrm>
          <a:prstGeom prst="rect">
            <a:avLst/>
          </a:prstGeom>
          <a:noFill/>
        </p:spPr>
        <p:txBody>
          <a:bodyPr wrap="none" rtlCol="0">
            <a:spAutoFit/>
          </a:bodyPr>
          <a:lstStyle/>
          <a:p>
            <a:r>
              <a:rPr lang="en-US" sz="1600" smtClean="0"/>
              <a:t>Server B</a:t>
            </a:r>
            <a:endParaRPr lang="en-US" sz="1600"/>
          </a:p>
        </p:txBody>
      </p:sp>
      <p:cxnSp>
        <p:nvCxnSpPr>
          <p:cNvPr id="158" name="Straight Connector 157"/>
          <p:cNvCxnSpPr/>
          <p:nvPr/>
        </p:nvCxnSpPr>
        <p:spPr bwMode="auto">
          <a:xfrm rot="10800000">
            <a:off x="6922370" y="2343239"/>
            <a:ext cx="1031005" cy="32846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59" name="Picture 9" descr="MCj04315760000[1]"/>
          <p:cNvPicPr>
            <a:picLocks noChangeAspect="1" noChangeArrowheads="1"/>
          </p:cNvPicPr>
          <p:nvPr/>
        </p:nvPicPr>
        <p:blipFill>
          <a:blip r:embed="rId3" cstate="print"/>
          <a:srcRect/>
          <a:stretch>
            <a:fillRect/>
          </a:stretch>
        </p:blipFill>
        <p:spPr bwMode="auto">
          <a:xfrm>
            <a:off x="7765823" y="2201123"/>
            <a:ext cx="874712" cy="881062"/>
          </a:xfrm>
          <a:prstGeom prst="rect">
            <a:avLst/>
          </a:prstGeom>
          <a:noFill/>
        </p:spPr>
      </p:pic>
      <p:pic>
        <p:nvPicPr>
          <p:cNvPr id="161" name="Picture 19" descr="greenguy"/>
          <p:cNvPicPr>
            <a:picLocks noChangeAspect="1" noChangeArrowheads="1"/>
          </p:cNvPicPr>
          <p:nvPr/>
        </p:nvPicPr>
        <p:blipFill>
          <a:blip r:embed="rId4" cstate="print">
            <a:lum bright="14000" contrast="-10000"/>
          </a:blip>
          <a:srcRect/>
          <a:stretch>
            <a:fillRect/>
          </a:stretch>
        </p:blipFill>
        <p:spPr bwMode="auto">
          <a:xfrm flipH="1">
            <a:off x="8602662" y="2405375"/>
            <a:ext cx="541337" cy="541338"/>
          </a:xfrm>
          <a:prstGeom prst="rect">
            <a:avLst/>
          </a:prstGeom>
          <a:noFill/>
          <a:ln w="9525">
            <a:noFill/>
            <a:miter lim="800000"/>
            <a:headEnd/>
            <a:tailEnd/>
          </a:ln>
        </p:spPr>
      </p:pic>
      <p:pic>
        <p:nvPicPr>
          <p:cNvPr id="162" name="Picture 2" descr="MCj04326240000[1]"/>
          <p:cNvPicPr>
            <a:picLocks noChangeAspect="1" noChangeArrowheads="1"/>
          </p:cNvPicPr>
          <p:nvPr/>
        </p:nvPicPr>
        <p:blipFill>
          <a:blip r:embed="rId5" cstate="print"/>
          <a:srcRect/>
          <a:stretch>
            <a:fillRect/>
          </a:stretch>
        </p:blipFill>
        <p:spPr bwMode="auto">
          <a:xfrm flipH="1">
            <a:off x="2236600" y="3138520"/>
            <a:ext cx="541337" cy="541337"/>
          </a:xfrm>
          <a:prstGeom prst="rect">
            <a:avLst/>
          </a:prstGeom>
          <a:noFill/>
        </p:spPr>
      </p:pic>
      <p:sp>
        <p:nvSpPr>
          <p:cNvPr id="163" name="TextBox 162"/>
          <p:cNvSpPr txBox="1"/>
          <p:nvPr/>
        </p:nvSpPr>
        <p:spPr>
          <a:xfrm>
            <a:off x="2266318" y="3658378"/>
            <a:ext cx="553548" cy="307777"/>
          </a:xfrm>
          <a:prstGeom prst="rect">
            <a:avLst/>
          </a:prstGeom>
          <a:noFill/>
        </p:spPr>
        <p:txBody>
          <a:bodyPr wrap="none" rtlCol="0">
            <a:spAutoFit/>
          </a:bodyPr>
          <a:lstStyle/>
          <a:p>
            <a:r>
              <a:rPr lang="en-US" sz="1400" smtClean="0"/>
              <a:t>Alice</a:t>
            </a:r>
            <a:endParaRPr lang="en-US" sz="1400"/>
          </a:p>
        </p:txBody>
      </p:sp>
      <p:sp>
        <p:nvSpPr>
          <p:cNvPr id="164" name="TextBox 163"/>
          <p:cNvSpPr txBox="1"/>
          <p:nvPr/>
        </p:nvSpPr>
        <p:spPr>
          <a:xfrm>
            <a:off x="8614089" y="2912066"/>
            <a:ext cx="488532" cy="307777"/>
          </a:xfrm>
          <a:prstGeom prst="rect">
            <a:avLst/>
          </a:prstGeom>
          <a:noFill/>
        </p:spPr>
        <p:txBody>
          <a:bodyPr wrap="none" rtlCol="0">
            <a:spAutoFit/>
          </a:bodyPr>
          <a:lstStyle/>
          <a:p>
            <a:r>
              <a:rPr lang="en-US" sz="1400" smtClean="0"/>
              <a:t>Bob</a:t>
            </a:r>
            <a:endParaRPr lang="en-US" sz="1400"/>
          </a:p>
        </p:txBody>
      </p:sp>
      <p:cxnSp>
        <p:nvCxnSpPr>
          <p:cNvPr id="165" name="Straight Connector 164"/>
          <p:cNvCxnSpPr/>
          <p:nvPr/>
        </p:nvCxnSpPr>
        <p:spPr bwMode="auto">
          <a:xfrm flipV="1">
            <a:off x="4149856" y="3257960"/>
            <a:ext cx="405412" cy="1906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6" name="Straight Connector 165"/>
          <p:cNvCxnSpPr/>
          <p:nvPr/>
        </p:nvCxnSpPr>
        <p:spPr bwMode="auto">
          <a:xfrm flipV="1">
            <a:off x="4538666" y="3001438"/>
            <a:ext cx="378168" cy="21860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7" name="Straight Connector 166"/>
          <p:cNvCxnSpPr/>
          <p:nvPr/>
        </p:nvCxnSpPr>
        <p:spPr bwMode="auto">
          <a:xfrm>
            <a:off x="4538561" y="3220071"/>
            <a:ext cx="560819" cy="34575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68" name="Group 235"/>
          <p:cNvGrpSpPr>
            <a:grpSpLocks/>
          </p:cNvGrpSpPr>
          <p:nvPr/>
        </p:nvGrpSpPr>
        <p:grpSpPr bwMode="auto">
          <a:xfrm>
            <a:off x="4445068" y="3194906"/>
            <a:ext cx="220400" cy="125255"/>
            <a:chOff x="1355" y="2644"/>
            <a:chExt cx="257" cy="147"/>
          </a:xfrm>
        </p:grpSpPr>
        <p:sp>
          <p:nvSpPr>
            <p:cNvPr id="169"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70"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71" name="Group 238"/>
            <p:cNvGrpSpPr>
              <a:grpSpLocks/>
            </p:cNvGrpSpPr>
            <p:nvPr/>
          </p:nvGrpSpPr>
          <p:grpSpPr bwMode="auto">
            <a:xfrm>
              <a:off x="1383" y="2645"/>
              <a:ext cx="166" cy="52"/>
              <a:chOff x="2242" y="2225"/>
              <a:chExt cx="626" cy="249"/>
            </a:xfrm>
          </p:grpSpPr>
          <p:sp>
            <p:nvSpPr>
              <p:cNvPr id="172"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73"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74"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75"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76" name="Group 235"/>
          <p:cNvGrpSpPr>
            <a:grpSpLocks/>
          </p:cNvGrpSpPr>
          <p:nvPr/>
        </p:nvGrpSpPr>
        <p:grpSpPr bwMode="auto">
          <a:xfrm>
            <a:off x="4054543" y="3423506"/>
            <a:ext cx="220400" cy="125255"/>
            <a:chOff x="1355" y="2644"/>
            <a:chExt cx="257" cy="147"/>
          </a:xfrm>
        </p:grpSpPr>
        <p:sp>
          <p:nvSpPr>
            <p:cNvPr id="177"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78"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79" name="Group 238"/>
            <p:cNvGrpSpPr>
              <a:grpSpLocks/>
            </p:cNvGrpSpPr>
            <p:nvPr/>
          </p:nvGrpSpPr>
          <p:grpSpPr bwMode="auto">
            <a:xfrm>
              <a:off x="1385" y="2645"/>
              <a:ext cx="166" cy="52"/>
              <a:chOff x="2242" y="2225"/>
              <a:chExt cx="626" cy="249"/>
            </a:xfrm>
          </p:grpSpPr>
          <p:sp>
            <p:nvSpPr>
              <p:cNvPr id="180"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1"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2"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3"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84" name="Picture 59" descr="MCj04316320000[1]"/>
          <p:cNvPicPr>
            <a:picLocks noChangeAspect="1" noChangeArrowheads="1"/>
          </p:cNvPicPr>
          <p:nvPr/>
        </p:nvPicPr>
        <p:blipFill>
          <a:blip r:embed="rId6" cstate="print"/>
          <a:srcRect/>
          <a:stretch>
            <a:fillRect/>
          </a:stretch>
        </p:blipFill>
        <p:spPr bwMode="auto">
          <a:xfrm>
            <a:off x="2801937" y="3119376"/>
            <a:ext cx="541337" cy="541338"/>
          </a:xfrm>
          <a:prstGeom prst="rect">
            <a:avLst/>
          </a:prstGeom>
          <a:noFill/>
          <a:ln w="9525">
            <a:noFill/>
            <a:miter lim="800000"/>
            <a:headEnd/>
            <a:tailEnd/>
          </a:ln>
        </p:spPr>
      </p:pic>
      <p:sp>
        <p:nvSpPr>
          <p:cNvPr id="185" name="TextBox 184"/>
          <p:cNvSpPr txBox="1"/>
          <p:nvPr/>
        </p:nvSpPr>
        <p:spPr>
          <a:xfrm>
            <a:off x="7634186" y="3483975"/>
            <a:ext cx="750526" cy="400110"/>
          </a:xfrm>
          <a:prstGeom prst="rect">
            <a:avLst/>
          </a:prstGeom>
          <a:noFill/>
        </p:spPr>
        <p:txBody>
          <a:bodyPr wrap="none" rtlCol="0">
            <a:spAutoFit/>
          </a:bodyPr>
          <a:lstStyle/>
          <a:p>
            <a:r>
              <a:rPr lang="en-US" smtClean="0">
                <a:solidFill>
                  <a:srgbClr val="FF9900"/>
                </a:solidFill>
              </a:rPr>
              <a:t>X:=5</a:t>
            </a:r>
            <a:endParaRPr lang="en-US">
              <a:solidFill>
                <a:srgbClr val="FF9900"/>
              </a:solidFill>
            </a:endParaRPr>
          </a:p>
        </p:txBody>
      </p:sp>
      <p:sp>
        <p:nvSpPr>
          <p:cNvPr id="186" name="TextBox 185"/>
          <p:cNvSpPr txBox="1"/>
          <p:nvPr/>
        </p:nvSpPr>
        <p:spPr>
          <a:xfrm>
            <a:off x="7612966" y="3208112"/>
            <a:ext cx="750526" cy="400110"/>
          </a:xfrm>
          <a:prstGeom prst="rect">
            <a:avLst/>
          </a:prstGeom>
          <a:noFill/>
        </p:spPr>
        <p:txBody>
          <a:bodyPr wrap="none" rtlCol="0">
            <a:spAutoFit/>
          </a:bodyPr>
          <a:lstStyle/>
          <a:p>
            <a:r>
              <a:rPr lang="en-US" smtClean="0">
                <a:solidFill>
                  <a:srgbClr val="00CC00"/>
                </a:solidFill>
              </a:rPr>
              <a:t>X:=7</a:t>
            </a:r>
            <a:endParaRPr lang="en-US">
              <a:solidFill>
                <a:srgbClr val="00CC00"/>
              </a:solidFill>
            </a:endParaRPr>
          </a:p>
        </p:txBody>
      </p:sp>
      <p:sp>
        <p:nvSpPr>
          <p:cNvPr id="187" name="TextBox 186"/>
          <p:cNvSpPr txBox="1"/>
          <p:nvPr/>
        </p:nvSpPr>
        <p:spPr>
          <a:xfrm>
            <a:off x="1235314" y="3080791"/>
            <a:ext cx="750526" cy="400110"/>
          </a:xfrm>
          <a:prstGeom prst="rect">
            <a:avLst/>
          </a:prstGeom>
          <a:noFill/>
        </p:spPr>
        <p:txBody>
          <a:bodyPr wrap="none" rtlCol="0">
            <a:spAutoFit/>
          </a:bodyPr>
          <a:lstStyle/>
          <a:p>
            <a:r>
              <a:rPr lang="en-US" smtClean="0">
                <a:solidFill>
                  <a:srgbClr val="FF9900"/>
                </a:solidFill>
              </a:rPr>
              <a:t>X:=5</a:t>
            </a:r>
            <a:endParaRPr lang="en-US">
              <a:solidFill>
                <a:srgbClr val="FF9900"/>
              </a:solidFill>
            </a:endParaRPr>
          </a:p>
        </p:txBody>
      </p:sp>
      <p:sp>
        <p:nvSpPr>
          <p:cNvPr id="188" name="TextBox 187"/>
          <p:cNvSpPr txBox="1"/>
          <p:nvPr/>
        </p:nvSpPr>
        <p:spPr>
          <a:xfrm>
            <a:off x="1237244" y="3360514"/>
            <a:ext cx="750526" cy="400110"/>
          </a:xfrm>
          <a:prstGeom prst="rect">
            <a:avLst/>
          </a:prstGeom>
          <a:noFill/>
        </p:spPr>
        <p:txBody>
          <a:bodyPr wrap="none" rtlCol="0">
            <a:spAutoFit/>
          </a:bodyPr>
          <a:lstStyle/>
          <a:p>
            <a:r>
              <a:rPr lang="en-US" smtClean="0">
                <a:solidFill>
                  <a:srgbClr val="00CC00"/>
                </a:solidFill>
              </a:rPr>
              <a:t>X:=7</a:t>
            </a:r>
            <a:endParaRPr lang="en-US">
              <a:solidFill>
                <a:srgbClr val="00CC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p:bldP spid="186" grpId="0"/>
      <p:bldP spid="187" grpId="0"/>
      <p:bldP spid="18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consistency</a:t>
            </a:r>
            <a:endParaRPr lang="en-US"/>
          </a:p>
        </p:txBody>
      </p:sp>
      <p:sp>
        <p:nvSpPr>
          <p:cNvPr id="3" name="Content Placeholder 2"/>
          <p:cNvSpPr>
            <a:spLocks noGrp="1"/>
          </p:cNvSpPr>
          <p:nvPr>
            <p:ph idx="1"/>
          </p:nvPr>
        </p:nvSpPr>
        <p:spPr>
          <a:xfrm>
            <a:off x="990600" y="1658938"/>
            <a:ext cx="7898757" cy="4532312"/>
          </a:xfrm>
        </p:spPr>
        <p:txBody>
          <a:bodyPr/>
          <a:lstStyle/>
          <a:p>
            <a:r>
              <a:rPr lang="en-US" dirty="0" smtClean="0"/>
              <a:t>Strong consistency</a:t>
            </a:r>
          </a:p>
          <a:p>
            <a:pPr lvl="1"/>
            <a:r>
              <a:rPr lang="en-US" dirty="0" smtClean="0"/>
              <a:t>After an update completes, any subsequent access will return the updated value</a:t>
            </a:r>
          </a:p>
          <a:p>
            <a:r>
              <a:rPr lang="en-US" dirty="0" smtClean="0"/>
              <a:t>Weak consistency</a:t>
            </a:r>
          </a:p>
          <a:p>
            <a:pPr lvl="1"/>
            <a:r>
              <a:rPr lang="en-US" dirty="0" smtClean="0"/>
              <a:t>Updated value not guaranteed to be returned immediately,  only after some conditions are met (inconsistency window)</a:t>
            </a:r>
          </a:p>
          <a:p>
            <a:r>
              <a:rPr lang="en-US" dirty="0" smtClean="0"/>
              <a:t>Eventual consistency</a:t>
            </a:r>
          </a:p>
          <a:p>
            <a:pPr lvl="1"/>
            <a:r>
              <a:rPr lang="en-US" dirty="0" smtClean="0"/>
              <a:t>A specific type of weak consistency</a:t>
            </a:r>
          </a:p>
          <a:p>
            <a:pPr lvl="1"/>
            <a:r>
              <a:rPr lang="en-US" dirty="0" smtClean="0"/>
              <a:t>If no new updates are made to the object, eventually all accesses will return the last updated value</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 variations</a:t>
            </a:r>
            <a:endParaRPr lang="en-US" dirty="0"/>
          </a:p>
        </p:txBody>
      </p:sp>
      <p:sp>
        <p:nvSpPr>
          <p:cNvPr id="3" name="Content Placeholder 2"/>
          <p:cNvSpPr>
            <a:spLocks noGrp="1"/>
          </p:cNvSpPr>
          <p:nvPr>
            <p:ph idx="1"/>
          </p:nvPr>
        </p:nvSpPr>
        <p:spPr/>
        <p:txBody>
          <a:bodyPr/>
          <a:lstStyle/>
          <a:p>
            <a:r>
              <a:rPr lang="en-US" dirty="0" smtClean="0"/>
              <a:t>Causal consistency</a:t>
            </a:r>
          </a:p>
          <a:p>
            <a:pPr lvl="1"/>
            <a:r>
              <a:rPr lang="en-US" dirty="0" smtClean="0"/>
              <a:t>If client A </a:t>
            </a:r>
            <a:r>
              <a:rPr lang="en-US" dirty="0"/>
              <a:t>has communicated to </a:t>
            </a:r>
            <a:r>
              <a:rPr lang="en-US" dirty="0" smtClean="0"/>
              <a:t>client </a:t>
            </a:r>
            <a:r>
              <a:rPr lang="en-US" dirty="0"/>
              <a:t>B that it has updated a data item, a subsequent access by </a:t>
            </a:r>
            <a:r>
              <a:rPr lang="en-US" dirty="0" smtClean="0"/>
              <a:t>B </a:t>
            </a:r>
            <a:r>
              <a:rPr lang="en-US" dirty="0"/>
              <a:t>will return the updated value, and a write is guaranteed to supersede the earlier </a:t>
            </a:r>
            <a:r>
              <a:rPr lang="en-US" dirty="0" smtClean="0"/>
              <a:t>write. Client </a:t>
            </a:r>
            <a:r>
              <a:rPr lang="en-US" dirty="0"/>
              <a:t>C that has no causal relationship to </a:t>
            </a:r>
            <a:r>
              <a:rPr lang="en-US" dirty="0" smtClean="0"/>
              <a:t>client </a:t>
            </a:r>
            <a:r>
              <a:rPr lang="en-US" dirty="0"/>
              <a:t>A is subject to the normal eventual consistency </a:t>
            </a:r>
            <a:r>
              <a:rPr lang="en-US" dirty="0" smtClean="0"/>
              <a:t>rules</a:t>
            </a:r>
          </a:p>
          <a:p>
            <a:r>
              <a:rPr lang="en-US" dirty="0" smtClean="0"/>
              <a:t>Read-your-writes consistency</a:t>
            </a:r>
          </a:p>
          <a:p>
            <a:pPr lvl="1"/>
            <a:r>
              <a:rPr lang="en-US" dirty="0" smtClean="0"/>
              <a:t>Client A</a:t>
            </a:r>
            <a:r>
              <a:rPr lang="en-US" dirty="0"/>
              <a:t>, after it has updated a data item, always accesses the updated value and will never see an older </a:t>
            </a:r>
            <a:r>
              <a:rPr lang="en-US" dirty="0" smtClean="0"/>
              <a:t>value</a:t>
            </a:r>
          </a:p>
          <a:p>
            <a:r>
              <a:rPr lang="en-US" dirty="0" smtClean="0"/>
              <a:t>Session consistency</a:t>
            </a:r>
          </a:p>
          <a:p>
            <a:pPr lvl="1"/>
            <a:r>
              <a:rPr lang="en-US" dirty="0" smtClean="0"/>
              <a:t>Like previous case but in the context of a session, for as long as the sessions remains alive</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35895187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scalability?</a:t>
            </a:r>
            <a:endParaRPr lang="en-US"/>
          </a:p>
        </p:txBody>
      </p:sp>
      <p:sp>
        <p:nvSpPr>
          <p:cNvPr id="3" name="Content Placeholder 2"/>
          <p:cNvSpPr>
            <a:spLocks noGrp="1"/>
          </p:cNvSpPr>
          <p:nvPr>
            <p:ph idx="1"/>
          </p:nvPr>
        </p:nvSpPr>
        <p:spPr/>
        <p:txBody>
          <a:bodyPr/>
          <a:lstStyle/>
          <a:p>
            <a:r>
              <a:rPr lang="en-US" smtClean="0"/>
              <a:t>A system is </a:t>
            </a:r>
            <a:r>
              <a:rPr lang="en-US" smtClean="0">
                <a:solidFill>
                  <a:srgbClr val="FF9900"/>
                </a:solidFill>
              </a:rPr>
              <a:t>scalable</a:t>
            </a:r>
            <a:r>
              <a:rPr lang="en-US" smtClean="0"/>
              <a:t> if it can easily adapt to increased (or reduced) demand</a:t>
            </a:r>
          </a:p>
          <a:p>
            <a:pPr lvl="1"/>
            <a:r>
              <a:rPr lang="en-US" smtClean="0"/>
              <a:t>Example: A storage system might start with a capacity of just 10TB but can grow to many PB by adding more nodes</a:t>
            </a:r>
          </a:p>
          <a:p>
            <a:pPr lvl="1"/>
            <a:r>
              <a:rPr lang="en-US" smtClean="0"/>
              <a:t>Scalability is usually limited by some sort of </a:t>
            </a:r>
            <a:r>
              <a:rPr lang="en-US" smtClean="0">
                <a:solidFill>
                  <a:srgbClr val="FF9900"/>
                </a:solidFill>
              </a:rPr>
              <a:t>bottleneck</a:t>
            </a:r>
          </a:p>
          <a:p>
            <a:endParaRPr lang="en-US" smtClean="0"/>
          </a:p>
          <a:p>
            <a:r>
              <a:rPr lang="en-US" smtClean="0"/>
              <a:t>Often, scalability also means...</a:t>
            </a:r>
          </a:p>
          <a:p>
            <a:pPr lvl="1"/>
            <a:r>
              <a:rPr lang="en-US" smtClean="0"/>
              <a:t>the ability to operate at a very large scale</a:t>
            </a:r>
            <a:endParaRPr lang="vi-VN" smtClean="0"/>
          </a:p>
          <a:p>
            <a:pPr lvl="1"/>
            <a:r>
              <a:rPr lang="vi-VN" smtClean="0"/>
              <a:t>the ability to grow efficiently </a:t>
            </a:r>
          </a:p>
          <a:p>
            <a:pPr lvl="2"/>
            <a:r>
              <a:rPr lang="vi-VN" smtClean="0"/>
              <a:t>Example: </a:t>
            </a:r>
            <a:r>
              <a:rPr lang="en-US" smtClean="0"/>
              <a:t>4x as many nodes </a:t>
            </a:r>
            <a:r>
              <a:rPr lang="en-US" smtClean="0">
                <a:sym typeface="Symbol"/>
              </a:rPr>
              <a:t> ~4x capacity (not just 2x!)</a:t>
            </a:r>
            <a:endParaRPr lang="vi-VN"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0063004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 variations</a:t>
            </a:r>
            <a:endParaRPr lang="en-US" dirty="0"/>
          </a:p>
        </p:txBody>
      </p:sp>
      <p:sp>
        <p:nvSpPr>
          <p:cNvPr id="3" name="Content Placeholder 2"/>
          <p:cNvSpPr>
            <a:spLocks noGrp="1"/>
          </p:cNvSpPr>
          <p:nvPr>
            <p:ph idx="1"/>
          </p:nvPr>
        </p:nvSpPr>
        <p:spPr/>
        <p:txBody>
          <a:bodyPr/>
          <a:lstStyle/>
          <a:p>
            <a:r>
              <a:rPr lang="en-US" dirty="0" smtClean="0"/>
              <a:t>Monotonic read consistency</a:t>
            </a:r>
            <a:endParaRPr lang="en-US" dirty="0" smtClean="0"/>
          </a:p>
          <a:p>
            <a:pPr lvl="1"/>
            <a:r>
              <a:rPr lang="en-US" dirty="0" smtClean="0"/>
              <a:t>If client A </a:t>
            </a:r>
            <a:r>
              <a:rPr lang="en-US" dirty="0"/>
              <a:t>has </a:t>
            </a:r>
            <a:r>
              <a:rPr lang="en-US" dirty="0"/>
              <a:t>has seen a </a:t>
            </a:r>
            <a:r>
              <a:rPr lang="en-US" dirty="0" smtClean="0"/>
              <a:t>particular </a:t>
            </a:r>
            <a:r>
              <a:rPr lang="en-US" dirty="0"/>
              <a:t>value for the object, any subsequent accesses will never return any previous </a:t>
            </a:r>
            <a:r>
              <a:rPr lang="en-US" dirty="0" smtClean="0"/>
              <a:t>values</a:t>
            </a:r>
            <a:endParaRPr lang="en-US" dirty="0"/>
          </a:p>
          <a:p>
            <a:r>
              <a:rPr lang="en-US" dirty="0" smtClean="0"/>
              <a:t>Monotonic write </a:t>
            </a:r>
            <a:r>
              <a:rPr lang="en-US" dirty="0" smtClean="0"/>
              <a:t>consistency</a:t>
            </a:r>
          </a:p>
          <a:p>
            <a:pPr lvl="1"/>
            <a:r>
              <a:rPr lang="en-US" dirty="0"/>
              <a:t>In this case the system guarantees to serialize the writes by the same </a:t>
            </a:r>
            <a:r>
              <a:rPr lang="en-US" dirty="0" smtClean="0"/>
              <a:t>process</a:t>
            </a:r>
          </a:p>
          <a:p>
            <a:pPr lvl="1"/>
            <a:r>
              <a:rPr lang="en-US" dirty="0" smtClean="0"/>
              <a:t>Systems </a:t>
            </a:r>
            <a:r>
              <a:rPr lang="en-US" dirty="0"/>
              <a:t>that do not guarantee this level of consistency are notoriously hard to </a:t>
            </a:r>
            <a:r>
              <a:rPr lang="en-US" dirty="0" smtClean="0"/>
              <a:t>program</a:t>
            </a:r>
          </a:p>
          <a:p>
            <a:endParaRPr lang="en-US" dirty="0"/>
          </a:p>
          <a:p>
            <a:r>
              <a:rPr lang="en-US" dirty="0" smtClean="0"/>
              <a:t>Few consistency properties can be combined</a:t>
            </a:r>
          </a:p>
          <a:p>
            <a:pPr lvl="1"/>
            <a:r>
              <a:rPr lang="en-US" dirty="0"/>
              <a:t>monotonic reads </a:t>
            </a:r>
            <a:r>
              <a:rPr lang="en-US" dirty="0"/>
              <a:t>+</a:t>
            </a:r>
            <a:r>
              <a:rPr lang="en-US" dirty="0" smtClean="0"/>
              <a:t> </a:t>
            </a:r>
            <a:r>
              <a:rPr lang="en-US" dirty="0"/>
              <a:t>read-your</a:t>
            </a:r>
            <a:r>
              <a:rPr lang="en-US" dirty="0" smtClean="0"/>
              <a:t>-writes most desirable for eventual consistency. Why?</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60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2395176259"/>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Storage system</a:t>
            </a:r>
            <a:endParaRPr lang="en-US"/>
          </a:p>
        </p:txBody>
      </p:sp>
      <p:sp>
        <p:nvSpPr>
          <p:cNvPr id="3" name="Content Placeholder 2"/>
          <p:cNvSpPr>
            <a:spLocks noGrp="1"/>
          </p:cNvSpPr>
          <p:nvPr>
            <p:ph idx="1"/>
          </p:nvPr>
        </p:nvSpPr>
        <p:spPr>
          <a:xfrm>
            <a:off x="990600" y="1551008"/>
            <a:ext cx="7772400" cy="4640242"/>
          </a:xfrm>
        </p:spPr>
        <p:txBody>
          <a:bodyPr/>
          <a:lstStyle/>
          <a:p>
            <a:r>
              <a:rPr lang="en-US" smtClean="0"/>
              <a:t>Scenario: Replicated storage</a:t>
            </a:r>
          </a:p>
          <a:p>
            <a:pPr lvl="1"/>
            <a:r>
              <a:rPr lang="en-US" smtClean="0"/>
              <a:t>We have </a:t>
            </a:r>
            <a:r>
              <a:rPr lang="en-US" smtClean="0">
                <a:solidFill>
                  <a:srgbClr val="FF9900"/>
                </a:solidFill>
              </a:rPr>
              <a:t>N</a:t>
            </a:r>
            <a:r>
              <a:rPr lang="en-US" smtClean="0"/>
              <a:t> nodes that can store data</a:t>
            </a:r>
          </a:p>
          <a:p>
            <a:pPr lvl="1"/>
            <a:r>
              <a:rPr lang="en-US" smtClean="0"/>
              <a:t>Data contains a monotonically </a:t>
            </a:r>
            <a:br>
              <a:rPr lang="en-US" smtClean="0"/>
            </a:br>
            <a:r>
              <a:rPr lang="en-US" smtClean="0"/>
              <a:t>increasing timestamp</a:t>
            </a:r>
          </a:p>
          <a:p>
            <a:r>
              <a:rPr lang="en-US" smtClean="0"/>
              <a:t>To write a value:</a:t>
            </a:r>
          </a:p>
          <a:p>
            <a:pPr lvl="1"/>
            <a:r>
              <a:rPr lang="en-US" smtClean="0"/>
              <a:t>Pick </a:t>
            </a:r>
            <a:r>
              <a:rPr lang="en-US" smtClean="0">
                <a:solidFill>
                  <a:srgbClr val="FF9900"/>
                </a:solidFill>
              </a:rPr>
              <a:t>W</a:t>
            </a:r>
            <a:r>
              <a:rPr lang="en-US" smtClean="0"/>
              <a:t> replicas and write the value to each, using a fresh timestamp (say, the current wallclock time)</a:t>
            </a:r>
          </a:p>
          <a:p>
            <a:r>
              <a:rPr lang="en-US" smtClean="0"/>
              <a:t>To read a value:	</a:t>
            </a:r>
          </a:p>
          <a:p>
            <a:pPr lvl="1"/>
            <a:r>
              <a:rPr lang="en-US" smtClean="0"/>
              <a:t>Pick </a:t>
            </a:r>
            <a:r>
              <a:rPr lang="en-US" smtClean="0">
                <a:solidFill>
                  <a:srgbClr val="FF9900"/>
                </a:solidFill>
              </a:rPr>
              <a:t>R</a:t>
            </a:r>
            <a:r>
              <a:rPr lang="en-US" smtClean="0"/>
              <a:t> replicas and read the value from each</a:t>
            </a:r>
          </a:p>
          <a:p>
            <a:pPr lvl="1"/>
            <a:r>
              <a:rPr lang="en-US" smtClean="0"/>
              <a:t>Return the value with the highest timestamp</a:t>
            </a:r>
          </a:p>
          <a:p>
            <a:pPr lvl="1"/>
            <a:r>
              <a:rPr lang="en-US" smtClean="0"/>
              <a:t>If any replicas had a lower timestamp, send them </a:t>
            </a:r>
            <a:br>
              <a:rPr lang="en-US" smtClean="0"/>
            </a:br>
            <a:r>
              <a:rPr lang="en-US" smtClean="0"/>
              <a:t>the newer value</a:t>
            </a:r>
          </a:p>
        </p:txBody>
      </p:sp>
      <p:sp>
        <p:nvSpPr>
          <p:cNvPr id="4" name="Slide Number Placeholder 3"/>
          <p:cNvSpPr>
            <a:spLocks noGrp="1"/>
          </p:cNvSpPr>
          <p:nvPr>
            <p:ph type="sldNum" sz="quarter" idx="10"/>
          </p:nvPr>
        </p:nvSpPr>
        <p:spPr/>
        <p:txBody>
          <a:bodyPr/>
          <a:lstStyle/>
          <a:p>
            <a:fld id="{103F590D-1EE3-4679-BAB2-47D8C4772F51}" type="slidenum">
              <a:rPr lang="en-GB" smtClean="0"/>
              <a:pPr/>
              <a:t>61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9" name="Oval 8"/>
          <p:cNvSpPr/>
          <p:nvPr/>
        </p:nvSpPr>
        <p:spPr bwMode="auto">
          <a:xfrm>
            <a:off x="6377649" y="1967697"/>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a:off x="6391152" y="2733555"/>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Oval 10"/>
          <p:cNvSpPr/>
          <p:nvPr/>
        </p:nvSpPr>
        <p:spPr bwMode="auto">
          <a:xfrm>
            <a:off x="7319056" y="1971555"/>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Oval 11"/>
          <p:cNvSpPr/>
          <p:nvPr/>
        </p:nvSpPr>
        <p:spPr bwMode="auto">
          <a:xfrm>
            <a:off x="8258534" y="1973484"/>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3" name="Oval 12"/>
          <p:cNvSpPr/>
          <p:nvPr/>
        </p:nvSpPr>
        <p:spPr bwMode="auto">
          <a:xfrm>
            <a:off x="7342206" y="2735484"/>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4" name="Oval 13"/>
          <p:cNvSpPr/>
          <p:nvPr/>
        </p:nvSpPr>
        <p:spPr bwMode="auto">
          <a:xfrm>
            <a:off x="8258535" y="2725838"/>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5" name="TextBox 14"/>
          <p:cNvSpPr txBox="1"/>
          <p:nvPr/>
        </p:nvSpPr>
        <p:spPr>
          <a:xfrm>
            <a:off x="6385392" y="1990845"/>
            <a:ext cx="516488" cy="523220"/>
          </a:xfrm>
          <a:prstGeom prst="rect">
            <a:avLst/>
          </a:prstGeom>
          <a:noFill/>
        </p:spPr>
        <p:txBody>
          <a:bodyPr wrap="none" rtlCol="0">
            <a:spAutoFit/>
          </a:bodyPr>
          <a:lstStyle/>
          <a:p>
            <a:r>
              <a:rPr lang="en-US" sz="1400" smtClean="0">
                <a:solidFill>
                  <a:schemeClr val="bg1"/>
                </a:solidFill>
              </a:rPr>
              <a:t>X=3</a:t>
            </a:r>
            <a:br>
              <a:rPr lang="en-US" sz="1400" smtClean="0">
                <a:solidFill>
                  <a:schemeClr val="bg1"/>
                </a:solidFill>
              </a:rPr>
            </a:br>
            <a:r>
              <a:rPr lang="en-US" sz="1400" smtClean="0">
                <a:solidFill>
                  <a:schemeClr val="bg1"/>
                </a:solidFill>
              </a:rPr>
              <a:t>v1</a:t>
            </a:r>
            <a:endParaRPr lang="en-US" sz="1400">
              <a:solidFill>
                <a:schemeClr val="bg1"/>
              </a:solidFill>
            </a:endParaRPr>
          </a:p>
        </p:txBody>
      </p:sp>
      <p:sp>
        <p:nvSpPr>
          <p:cNvPr id="16" name="TextBox 15"/>
          <p:cNvSpPr txBox="1"/>
          <p:nvPr/>
        </p:nvSpPr>
        <p:spPr>
          <a:xfrm>
            <a:off x="7348020" y="2756704"/>
            <a:ext cx="516488" cy="523220"/>
          </a:xfrm>
          <a:prstGeom prst="rect">
            <a:avLst/>
          </a:prstGeom>
          <a:noFill/>
        </p:spPr>
        <p:txBody>
          <a:bodyPr wrap="none" rtlCol="0">
            <a:spAutoFit/>
          </a:bodyPr>
          <a:lstStyle/>
          <a:p>
            <a:r>
              <a:rPr lang="en-US" sz="1400" smtClean="0">
                <a:solidFill>
                  <a:schemeClr val="bg1"/>
                </a:solidFill>
              </a:rPr>
              <a:t>X=3</a:t>
            </a:r>
            <a:br>
              <a:rPr lang="en-US" sz="1400" smtClean="0">
                <a:solidFill>
                  <a:schemeClr val="bg1"/>
                </a:solidFill>
              </a:rPr>
            </a:br>
            <a:r>
              <a:rPr lang="en-US" sz="1400" smtClean="0">
                <a:solidFill>
                  <a:schemeClr val="bg1"/>
                </a:solidFill>
              </a:rPr>
              <a:t>v1</a:t>
            </a:r>
            <a:endParaRPr lang="en-US" sz="1400">
              <a:solidFill>
                <a:schemeClr val="bg1"/>
              </a:solidFill>
            </a:endParaRPr>
          </a:p>
        </p:txBody>
      </p:sp>
      <p:sp>
        <p:nvSpPr>
          <p:cNvPr id="17" name="TextBox 16"/>
          <p:cNvSpPr txBox="1"/>
          <p:nvPr/>
        </p:nvSpPr>
        <p:spPr>
          <a:xfrm>
            <a:off x="7326800" y="1983130"/>
            <a:ext cx="516488" cy="523220"/>
          </a:xfrm>
          <a:prstGeom prst="rect">
            <a:avLst/>
          </a:prstGeom>
          <a:noFill/>
        </p:spPr>
        <p:txBody>
          <a:bodyPr wrap="none" rtlCol="0">
            <a:spAutoFit/>
          </a:bodyPr>
          <a:lstStyle/>
          <a:p>
            <a:r>
              <a:rPr lang="en-US" sz="1400" smtClean="0">
                <a:solidFill>
                  <a:schemeClr val="bg1"/>
                </a:solidFill>
              </a:rPr>
              <a:t>X=3</a:t>
            </a:r>
            <a:br>
              <a:rPr lang="en-US" sz="1400" smtClean="0">
                <a:solidFill>
                  <a:schemeClr val="bg1"/>
                </a:solidFill>
              </a:rPr>
            </a:br>
            <a:r>
              <a:rPr lang="en-US" sz="1400" smtClean="0">
                <a:solidFill>
                  <a:schemeClr val="bg1"/>
                </a:solidFill>
              </a:rPr>
              <a:t>v1</a:t>
            </a:r>
            <a:endParaRPr lang="en-US" sz="1400">
              <a:solidFill>
                <a:schemeClr val="bg1"/>
              </a:solidFill>
            </a:endParaRPr>
          </a:p>
        </p:txBody>
      </p:sp>
      <p:sp>
        <p:nvSpPr>
          <p:cNvPr id="18" name="TextBox 17"/>
          <p:cNvSpPr txBox="1"/>
          <p:nvPr/>
        </p:nvSpPr>
        <p:spPr>
          <a:xfrm>
            <a:off x="8254704" y="2725839"/>
            <a:ext cx="516488" cy="523220"/>
          </a:xfrm>
          <a:prstGeom prst="rect">
            <a:avLst/>
          </a:prstGeom>
          <a:noFill/>
        </p:spPr>
        <p:txBody>
          <a:bodyPr wrap="none" rtlCol="0">
            <a:spAutoFit/>
          </a:bodyPr>
          <a:lstStyle/>
          <a:p>
            <a:r>
              <a:rPr lang="en-US" sz="1400" smtClean="0">
                <a:solidFill>
                  <a:schemeClr val="bg1"/>
                </a:solidFill>
              </a:rPr>
              <a:t>X=5</a:t>
            </a:r>
            <a:br>
              <a:rPr lang="en-US" sz="1400" smtClean="0">
                <a:solidFill>
                  <a:schemeClr val="bg1"/>
                </a:solidFill>
              </a:rPr>
            </a:br>
            <a:r>
              <a:rPr lang="en-US" sz="1400" smtClean="0">
                <a:solidFill>
                  <a:schemeClr val="bg1"/>
                </a:solidFill>
              </a:rPr>
              <a:t>v2</a:t>
            </a:r>
            <a:endParaRPr lang="en-US" sz="1400">
              <a:solidFill>
                <a:schemeClr val="bg1"/>
              </a:solidFill>
            </a:endParaRPr>
          </a:p>
        </p:txBody>
      </p:sp>
      <p:sp>
        <p:nvSpPr>
          <p:cNvPr id="19" name="TextBox 18"/>
          <p:cNvSpPr txBox="1"/>
          <p:nvPr/>
        </p:nvSpPr>
        <p:spPr>
          <a:xfrm>
            <a:off x="6393109" y="2739343"/>
            <a:ext cx="516488" cy="523220"/>
          </a:xfrm>
          <a:prstGeom prst="rect">
            <a:avLst/>
          </a:prstGeom>
          <a:noFill/>
        </p:spPr>
        <p:txBody>
          <a:bodyPr wrap="none" rtlCol="0">
            <a:spAutoFit/>
          </a:bodyPr>
          <a:lstStyle/>
          <a:p>
            <a:r>
              <a:rPr lang="en-US" sz="1400" smtClean="0">
                <a:solidFill>
                  <a:schemeClr val="bg1"/>
                </a:solidFill>
              </a:rPr>
              <a:t>X=2</a:t>
            </a:r>
            <a:br>
              <a:rPr lang="en-US" sz="1400" smtClean="0">
                <a:solidFill>
                  <a:schemeClr val="bg1"/>
                </a:solidFill>
              </a:rPr>
            </a:br>
            <a:r>
              <a:rPr lang="en-US" sz="1400" smtClean="0">
                <a:solidFill>
                  <a:schemeClr val="bg1"/>
                </a:solidFill>
              </a:rPr>
              <a:t>v4</a:t>
            </a:r>
            <a:endParaRPr lang="en-US" sz="1400">
              <a:solidFill>
                <a:schemeClr val="bg1"/>
              </a:solidFill>
            </a:endParaRPr>
          </a:p>
        </p:txBody>
      </p:sp>
      <p:sp>
        <p:nvSpPr>
          <p:cNvPr id="20" name="TextBox 19"/>
          <p:cNvSpPr txBox="1"/>
          <p:nvPr/>
        </p:nvSpPr>
        <p:spPr>
          <a:xfrm>
            <a:off x="8270136" y="1988918"/>
            <a:ext cx="516488" cy="523220"/>
          </a:xfrm>
          <a:prstGeom prst="rect">
            <a:avLst/>
          </a:prstGeom>
          <a:noFill/>
        </p:spPr>
        <p:txBody>
          <a:bodyPr wrap="none" rtlCol="0">
            <a:spAutoFit/>
          </a:bodyPr>
          <a:lstStyle/>
          <a:p>
            <a:r>
              <a:rPr lang="en-US" sz="1400" smtClean="0">
                <a:solidFill>
                  <a:schemeClr val="bg1"/>
                </a:solidFill>
              </a:rPr>
              <a:t>X=5</a:t>
            </a:r>
            <a:br>
              <a:rPr lang="en-US" sz="1400" smtClean="0">
                <a:solidFill>
                  <a:schemeClr val="bg1"/>
                </a:solidFill>
              </a:rPr>
            </a:br>
            <a:r>
              <a:rPr lang="en-US" sz="1400" smtClean="0">
                <a:solidFill>
                  <a:schemeClr val="bg1"/>
                </a:solidFill>
              </a:rPr>
              <a:t>v2</a:t>
            </a:r>
            <a:endParaRPr lang="en-US" sz="1400">
              <a:solidFill>
                <a:schemeClr val="bg1"/>
              </a:solidFill>
            </a:endParaRPr>
          </a:p>
        </p:txBody>
      </p:sp>
      <p:sp>
        <p:nvSpPr>
          <p:cNvPr id="21" name="TextBox 20"/>
          <p:cNvSpPr txBox="1"/>
          <p:nvPr/>
        </p:nvSpPr>
        <p:spPr>
          <a:xfrm>
            <a:off x="8018488" y="1277074"/>
            <a:ext cx="986616" cy="400110"/>
          </a:xfrm>
          <a:prstGeom prst="rect">
            <a:avLst/>
          </a:prstGeom>
          <a:noFill/>
        </p:spPr>
        <p:txBody>
          <a:bodyPr wrap="square" rtlCol="0">
            <a:spAutoFit/>
          </a:bodyPr>
          <a:lstStyle/>
          <a:p>
            <a:r>
              <a:rPr lang="en-US" smtClean="0">
                <a:solidFill>
                  <a:srgbClr val="00B0F0"/>
                </a:solidFill>
              </a:rPr>
              <a:t>Replica</a:t>
            </a:r>
            <a:endParaRPr lang="en-US">
              <a:solidFill>
                <a:srgbClr val="00B0F0"/>
              </a:solidFill>
            </a:endParaRPr>
          </a:p>
        </p:txBody>
      </p:sp>
      <p:cxnSp>
        <p:nvCxnSpPr>
          <p:cNvPr id="22" name="Straight Arrow Connector 21"/>
          <p:cNvCxnSpPr>
            <a:stCxn id="21" idx="2"/>
            <a:endCxn id="20" idx="0"/>
          </p:cNvCxnSpPr>
          <p:nvPr/>
        </p:nvCxnSpPr>
        <p:spPr bwMode="auto">
          <a:xfrm>
            <a:off x="8511796" y="1677184"/>
            <a:ext cx="16584" cy="311734"/>
          </a:xfrm>
          <a:prstGeom prst="straightConnector1">
            <a:avLst/>
          </a:prstGeom>
          <a:solidFill>
            <a:schemeClr val="accent1"/>
          </a:solidFill>
          <a:ln w="19050" cap="flat" cmpd="sng" algn="ctr">
            <a:solidFill>
              <a:srgbClr val="00B0F0"/>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set N, R, and W</a:t>
            </a:r>
            <a:endParaRPr lang="en-US" dirty="0"/>
          </a:p>
        </p:txBody>
      </p:sp>
      <p:sp>
        <p:nvSpPr>
          <p:cNvPr id="3" name="Content Placeholder 2"/>
          <p:cNvSpPr>
            <a:spLocks noGrp="1"/>
          </p:cNvSpPr>
          <p:nvPr>
            <p:ph idx="1"/>
          </p:nvPr>
        </p:nvSpPr>
        <p:spPr>
          <a:xfrm>
            <a:off x="990600" y="1658937"/>
            <a:ext cx="7772400" cy="4799735"/>
          </a:xfrm>
        </p:spPr>
        <p:txBody>
          <a:bodyPr/>
          <a:lstStyle/>
          <a:p>
            <a:r>
              <a:rPr lang="en-US" dirty="0" smtClean="0"/>
              <a:t>For strong consistency?</a:t>
            </a:r>
          </a:p>
          <a:p>
            <a:pPr lvl="1"/>
            <a:r>
              <a:rPr lang="en-US" dirty="0" smtClean="0"/>
              <a:t>What happens otherwise?</a:t>
            </a:r>
          </a:p>
          <a:p>
            <a:pPr lvl="1"/>
            <a:r>
              <a:rPr lang="en-US" dirty="0" smtClean="0"/>
              <a:t>Will the data ever become</a:t>
            </a:r>
            <a:br>
              <a:rPr lang="en-US" dirty="0" smtClean="0"/>
            </a:br>
            <a:r>
              <a:rPr lang="en-US" dirty="0" smtClean="0"/>
              <a:t>consistent again?</a:t>
            </a:r>
          </a:p>
          <a:p>
            <a:r>
              <a:rPr lang="en-US" dirty="0" smtClean="0"/>
              <a:t>To avoid conflicting writes?</a:t>
            </a:r>
          </a:p>
          <a:p>
            <a:r>
              <a:rPr lang="en-US" dirty="0" smtClean="0"/>
              <a:t>To make reads fast? Writes?</a:t>
            </a:r>
          </a:p>
          <a:p>
            <a:r>
              <a:rPr lang="en-US" dirty="0" smtClean="0"/>
              <a:t>To minimize the risk of </a:t>
            </a:r>
            <a:br>
              <a:rPr lang="en-US" dirty="0" smtClean="0"/>
            </a:br>
            <a:r>
              <a:rPr lang="en-US" dirty="0" smtClean="0"/>
              <a:t>data loss?</a:t>
            </a:r>
          </a:p>
          <a:p>
            <a:r>
              <a:rPr lang="en-US" dirty="0" smtClean="0"/>
              <a:t>Let's do some examples!</a:t>
            </a:r>
          </a:p>
          <a:p>
            <a:pPr lvl="1"/>
            <a:r>
              <a:rPr lang="en-US" dirty="0" smtClean="0"/>
              <a:t>N=2, W=2, R=1</a:t>
            </a:r>
          </a:p>
          <a:p>
            <a:pPr lvl="1"/>
            <a:r>
              <a:rPr lang="en-US" dirty="0" smtClean="0"/>
              <a:t>N=2, W=1, R=1</a:t>
            </a:r>
          </a:p>
          <a:p>
            <a:endParaRPr lang="en-US" dirty="0" smtClean="0"/>
          </a:p>
          <a:p>
            <a:pPr lvl="1"/>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62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23" name="Group 22"/>
          <p:cNvGrpSpPr/>
          <p:nvPr/>
        </p:nvGrpSpPr>
        <p:grpSpPr>
          <a:xfrm>
            <a:off x="5963040" y="1020501"/>
            <a:ext cx="2810573" cy="2921461"/>
            <a:chOff x="5963040" y="1020501"/>
            <a:chExt cx="2810573" cy="2921461"/>
          </a:xfrm>
        </p:grpSpPr>
        <p:sp>
          <p:nvSpPr>
            <p:cNvPr id="6" name="Oval 5"/>
            <p:cNvSpPr/>
            <p:nvPr/>
          </p:nvSpPr>
          <p:spPr bwMode="auto">
            <a:xfrm>
              <a:off x="6169454" y="1805649"/>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 name="Oval 6"/>
            <p:cNvSpPr/>
            <p:nvPr/>
          </p:nvSpPr>
          <p:spPr bwMode="auto">
            <a:xfrm>
              <a:off x="6182957" y="2571507"/>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Oval 7"/>
            <p:cNvSpPr/>
            <p:nvPr/>
          </p:nvSpPr>
          <p:spPr bwMode="auto">
            <a:xfrm>
              <a:off x="7110861" y="1809507"/>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Oval 8"/>
            <p:cNvSpPr/>
            <p:nvPr/>
          </p:nvSpPr>
          <p:spPr bwMode="auto">
            <a:xfrm>
              <a:off x="8050339" y="1811436"/>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a:off x="7134011" y="2573436"/>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Oval 10"/>
            <p:cNvSpPr/>
            <p:nvPr/>
          </p:nvSpPr>
          <p:spPr bwMode="auto">
            <a:xfrm>
              <a:off x="8050340" y="2563790"/>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Rounded Rectangle 11"/>
            <p:cNvSpPr/>
            <p:nvPr/>
          </p:nvSpPr>
          <p:spPr bwMode="auto">
            <a:xfrm>
              <a:off x="6030558" y="1713052"/>
              <a:ext cx="2662178" cy="717630"/>
            </a:xfrm>
            <a:prstGeom prst="roundRect">
              <a:avLst/>
            </a:prstGeom>
            <a:noFill/>
            <a:ln w="3810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3" name="Rounded Rectangle 12"/>
            <p:cNvSpPr/>
            <p:nvPr/>
          </p:nvSpPr>
          <p:spPr bwMode="auto">
            <a:xfrm>
              <a:off x="5963040" y="1633958"/>
              <a:ext cx="900896" cy="1606952"/>
            </a:xfrm>
            <a:prstGeom prst="roundRect">
              <a:avLst/>
            </a:prstGeom>
            <a:noFill/>
            <a:ln w="38100" cap="flat" cmpd="sng" algn="ctr">
              <a:solidFill>
                <a:srgbClr val="33CC33"/>
              </a:solidFill>
              <a:prstDash val="solid"/>
              <a:round/>
              <a:headEnd type="none" w="med" len="med"/>
              <a:tailEnd type="none" w="med" len="med"/>
            </a:ln>
            <a:effectLst/>
          </p:spPr>
          <p:txBody>
            <a:bodyPr rtlCol="0" anchor="ctr"/>
            <a:lstStyle/>
            <a:p>
              <a:pPr algn="ctr"/>
              <a:endParaRPr lang="en-US"/>
            </a:p>
          </p:txBody>
        </p:sp>
        <p:sp>
          <p:nvSpPr>
            <p:cNvPr id="14" name="TextBox 13"/>
            <p:cNvSpPr txBox="1"/>
            <p:nvPr/>
          </p:nvSpPr>
          <p:spPr>
            <a:xfrm>
              <a:off x="6408732" y="3541852"/>
              <a:ext cx="1164294" cy="400110"/>
            </a:xfrm>
            <a:prstGeom prst="rect">
              <a:avLst/>
            </a:prstGeom>
            <a:noFill/>
          </p:spPr>
          <p:txBody>
            <a:bodyPr wrap="none" rtlCol="0">
              <a:spAutoFit/>
            </a:bodyPr>
            <a:lstStyle/>
            <a:p>
              <a:r>
                <a:rPr lang="en-US" smtClean="0">
                  <a:solidFill>
                    <a:srgbClr val="33CC33"/>
                  </a:solidFill>
                </a:rPr>
                <a:t>Read set</a:t>
              </a:r>
              <a:endParaRPr lang="en-US">
                <a:solidFill>
                  <a:srgbClr val="33CC33"/>
                </a:solidFill>
              </a:endParaRPr>
            </a:p>
          </p:txBody>
        </p:sp>
        <p:sp>
          <p:nvSpPr>
            <p:cNvPr id="15" name="TextBox 14"/>
            <p:cNvSpPr txBox="1"/>
            <p:nvPr/>
          </p:nvSpPr>
          <p:spPr>
            <a:xfrm>
              <a:off x="7573540" y="1020501"/>
              <a:ext cx="1200073" cy="400110"/>
            </a:xfrm>
            <a:prstGeom prst="rect">
              <a:avLst/>
            </a:prstGeom>
            <a:noFill/>
          </p:spPr>
          <p:txBody>
            <a:bodyPr wrap="none" rtlCol="0">
              <a:spAutoFit/>
            </a:bodyPr>
            <a:lstStyle/>
            <a:p>
              <a:r>
                <a:rPr lang="en-US" smtClean="0">
                  <a:solidFill>
                    <a:srgbClr val="FF0000"/>
                  </a:solidFill>
                </a:rPr>
                <a:t>Write set</a:t>
              </a:r>
              <a:endParaRPr lang="en-US">
                <a:solidFill>
                  <a:srgbClr val="FF0000"/>
                </a:solidFill>
              </a:endParaRPr>
            </a:p>
          </p:txBody>
        </p:sp>
        <p:cxnSp>
          <p:nvCxnSpPr>
            <p:cNvPr id="18" name="Straight Arrow Connector 17"/>
            <p:cNvCxnSpPr/>
            <p:nvPr/>
          </p:nvCxnSpPr>
          <p:spPr bwMode="auto">
            <a:xfrm flipH="1" flipV="1">
              <a:off x="6576499" y="3305536"/>
              <a:ext cx="310438" cy="305765"/>
            </a:xfrm>
            <a:prstGeom prst="straightConnector1">
              <a:avLst/>
            </a:prstGeom>
            <a:solidFill>
              <a:schemeClr val="accent1"/>
            </a:solidFill>
            <a:ln w="19050" cap="flat" cmpd="sng" algn="ctr">
              <a:solidFill>
                <a:srgbClr val="33CC33"/>
              </a:solidFill>
              <a:prstDash val="solid"/>
              <a:round/>
              <a:headEnd type="none" w="med" len="med"/>
              <a:tailEnd type="arrow"/>
            </a:ln>
            <a:effectLst/>
          </p:spPr>
        </p:cxnSp>
        <p:cxnSp>
          <p:nvCxnSpPr>
            <p:cNvPr id="19" name="Straight Arrow Connector 18"/>
            <p:cNvCxnSpPr>
              <a:stCxn id="15" idx="2"/>
            </p:cNvCxnSpPr>
            <p:nvPr/>
          </p:nvCxnSpPr>
          <p:spPr bwMode="auto">
            <a:xfrm flipH="1">
              <a:off x="7882359" y="1420611"/>
              <a:ext cx="291218" cy="234569"/>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consistency: Quorum principle</a:t>
            </a:r>
            <a:endParaRPr lang="en-US" dirty="0"/>
          </a:p>
        </p:txBody>
      </p:sp>
      <p:sp>
        <p:nvSpPr>
          <p:cNvPr id="3" name="Content Placeholder 2"/>
          <p:cNvSpPr>
            <a:spLocks noGrp="1"/>
          </p:cNvSpPr>
          <p:nvPr>
            <p:ph idx="1"/>
          </p:nvPr>
        </p:nvSpPr>
        <p:spPr/>
        <p:txBody>
          <a:bodyPr/>
          <a:lstStyle/>
          <a:p>
            <a:r>
              <a:rPr lang="en-US" dirty="0" smtClean="0"/>
              <a:t>Majority quorum</a:t>
            </a:r>
          </a:p>
          <a:p>
            <a:pPr lvl="1"/>
            <a:r>
              <a:rPr lang="en-US" dirty="0" smtClean="0"/>
              <a:t>Always write to and read from a majority of nodes</a:t>
            </a:r>
          </a:p>
          <a:p>
            <a:pPr lvl="2"/>
            <a:r>
              <a:rPr lang="en-US" dirty="0" smtClean="0"/>
              <a:t>At least one node knows the most recent value</a:t>
            </a:r>
          </a:p>
          <a:p>
            <a:pPr lvl="1"/>
            <a:r>
              <a:rPr lang="en-US" dirty="0" smtClean="0"/>
              <a:t>Pro: tolerate up to </a:t>
            </a:r>
            <a:r>
              <a:rPr lang="en-US" dirty="0" smtClean="0">
                <a:latin typeface="Cambria Math"/>
                <a:cs typeface="Cambria Math"/>
              </a:rPr>
              <a:t>⌈</a:t>
            </a:r>
            <a:r>
              <a:rPr lang="en-US" dirty="0" smtClean="0"/>
              <a:t>N/2</a:t>
            </a:r>
            <a:r>
              <a:rPr lang="en-US" dirty="0">
                <a:latin typeface="Cambria Math"/>
                <a:cs typeface="Cambria Math"/>
              </a:rPr>
              <a:t>⌉</a:t>
            </a:r>
            <a:r>
              <a:rPr lang="en-US" dirty="0"/>
              <a:t> </a:t>
            </a:r>
            <a:r>
              <a:rPr lang="en-US" dirty="0" smtClean="0"/>
              <a:t>- 1 crashes</a:t>
            </a:r>
          </a:p>
          <a:p>
            <a:pPr lvl="1"/>
            <a:r>
              <a:rPr lang="en-US" dirty="0" smtClean="0"/>
              <a:t>Con: have to read/write </a:t>
            </a:r>
            <a:r>
              <a:rPr lang="en-US" dirty="0" smtClean="0">
                <a:latin typeface="Cambria Math"/>
                <a:cs typeface="Cambria Math"/>
              </a:rPr>
              <a:t>⌊</a:t>
            </a:r>
            <a:r>
              <a:rPr lang="en-US" dirty="0" smtClean="0"/>
              <a:t>N/2</a:t>
            </a:r>
            <a:r>
              <a:rPr lang="en-US" dirty="0" smtClean="0">
                <a:latin typeface="Cambria Math"/>
                <a:cs typeface="Cambria Math"/>
              </a:rPr>
              <a:t>⌋</a:t>
            </a:r>
            <a:r>
              <a:rPr lang="en-US" dirty="0" smtClean="0"/>
              <a:t> + 1 values</a:t>
            </a:r>
          </a:p>
          <a:p>
            <a:endParaRPr lang="en-US" dirty="0"/>
          </a:p>
          <a:p>
            <a:endParaRPr lang="en-US" dirty="0" smtClean="0"/>
          </a:p>
          <a:p>
            <a:r>
              <a:rPr lang="en-US" dirty="0" smtClean="0"/>
              <a:t>Read/write quorums</a:t>
            </a:r>
          </a:p>
          <a:p>
            <a:pPr lvl="1"/>
            <a:r>
              <a:rPr lang="en-US" dirty="0" smtClean="0"/>
              <a:t>Read R nodes, write W nodes, </a:t>
            </a:r>
            <a:r>
              <a:rPr lang="en-US" dirty="0" err="1" smtClean="0"/>
              <a:t>s.t.</a:t>
            </a:r>
            <a:r>
              <a:rPr lang="en-US" dirty="0" smtClean="0"/>
              <a:t> R + W &gt; N</a:t>
            </a:r>
          </a:p>
          <a:p>
            <a:pPr lvl="1"/>
            <a:r>
              <a:rPr lang="en-US" dirty="0" smtClean="0"/>
              <a:t>Pro: adjust performance of reads/writes</a:t>
            </a:r>
          </a:p>
          <a:p>
            <a:pPr lvl="1"/>
            <a:r>
              <a:rPr lang="en-US" dirty="0" smtClean="0"/>
              <a:t>Con: availability can suffer</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63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grpSp>
        <p:nvGrpSpPr>
          <p:cNvPr id="19" name="Group 18"/>
          <p:cNvGrpSpPr/>
          <p:nvPr/>
        </p:nvGrpSpPr>
        <p:grpSpPr>
          <a:xfrm>
            <a:off x="1171808" y="3629611"/>
            <a:ext cx="6975023" cy="881226"/>
            <a:chOff x="1163561" y="2945152"/>
            <a:chExt cx="6975023" cy="881226"/>
          </a:xfrm>
        </p:grpSpPr>
        <p:sp>
          <p:nvSpPr>
            <p:cNvPr id="7" name="Oval 6"/>
            <p:cNvSpPr/>
            <p:nvPr/>
          </p:nvSpPr>
          <p:spPr bwMode="auto">
            <a:xfrm>
              <a:off x="4355087" y="3116843"/>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Oval 7"/>
            <p:cNvSpPr/>
            <p:nvPr/>
          </p:nvSpPr>
          <p:spPr bwMode="auto">
            <a:xfrm>
              <a:off x="2488245" y="3124022"/>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Oval 8"/>
            <p:cNvSpPr/>
            <p:nvPr/>
          </p:nvSpPr>
          <p:spPr bwMode="auto">
            <a:xfrm>
              <a:off x="5296494" y="3120701"/>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a:off x="6235972" y="3122630"/>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Oval 10"/>
            <p:cNvSpPr/>
            <p:nvPr/>
          </p:nvSpPr>
          <p:spPr bwMode="auto">
            <a:xfrm>
              <a:off x="3439299" y="3125951"/>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3" name="Rounded Rectangle 12"/>
            <p:cNvSpPr/>
            <p:nvPr/>
          </p:nvSpPr>
          <p:spPr bwMode="auto">
            <a:xfrm>
              <a:off x="4216191" y="3024246"/>
              <a:ext cx="2662178" cy="717630"/>
            </a:xfrm>
            <a:prstGeom prst="roundRect">
              <a:avLst/>
            </a:prstGeom>
            <a:noFill/>
            <a:ln w="3810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4" name="Rounded Rectangle 13"/>
            <p:cNvSpPr/>
            <p:nvPr/>
          </p:nvSpPr>
          <p:spPr bwMode="auto">
            <a:xfrm>
              <a:off x="2375172" y="2945152"/>
              <a:ext cx="2674397" cy="881226"/>
            </a:xfrm>
            <a:prstGeom prst="roundRect">
              <a:avLst/>
            </a:prstGeom>
            <a:noFill/>
            <a:ln w="38100" cap="flat" cmpd="sng" algn="ctr">
              <a:solidFill>
                <a:srgbClr val="33CC33"/>
              </a:solidFill>
              <a:prstDash val="solid"/>
              <a:round/>
              <a:headEnd type="none" w="med" len="med"/>
              <a:tailEnd type="none" w="med" len="med"/>
            </a:ln>
            <a:effectLst/>
          </p:spPr>
          <p:txBody>
            <a:bodyPr rtlCol="0" anchor="ctr"/>
            <a:lstStyle/>
            <a:p>
              <a:pPr algn="ctr"/>
              <a:endParaRPr lang="en-US"/>
            </a:p>
          </p:txBody>
        </p:sp>
        <p:sp>
          <p:nvSpPr>
            <p:cNvPr id="15" name="TextBox 14"/>
            <p:cNvSpPr txBox="1"/>
            <p:nvPr/>
          </p:nvSpPr>
          <p:spPr>
            <a:xfrm>
              <a:off x="1163561" y="3189332"/>
              <a:ext cx="1164294" cy="400110"/>
            </a:xfrm>
            <a:prstGeom prst="rect">
              <a:avLst/>
            </a:prstGeom>
            <a:noFill/>
          </p:spPr>
          <p:txBody>
            <a:bodyPr wrap="none" rtlCol="0">
              <a:spAutoFit/>
            </a:bodyPr>
            <a:lstStyle/>
            <a:p>
              <a:r>
                <a:rPr lang="en-US" dirty="0" smtClean="0">
                  <a:solidFill>
                    <a:srgbClr val="33CC33"/>
                  </a:solidFill>
                </a:rPr>
                <a:t>Read set</a:t>
              </a:r>
              <a:endParaRPr lang="en-US" dirty="0">
                <a:solidFill>
                  <a:srgbClr val="33CC33"/>
                </a:solidFill>
              </a:endParaRPr>
            </a:p>
          </p:txBody>
        </p:sp>
        <p:sp>
          <p:nvSpPr>
            <p:cNvPr id="16" name="TextBox 15"/>
            <p:cNvSpPr txBox="1"/>
            <p:nvPr/>
          </p:nvSpPr>
          <p:spPr>
            <a:xfrm>
              <a:off x="6938511" y="3189332"/>
              <a:ext cx="1200073" cy="400110"/>
            </a:xfrm>
            <a:prstGeom prst="rect">
              <a:avLst/>
            </a:prstGeom>
            <a:noFill/>
          </p:spPr>
          <p:txBody>
            <a:bodyPr wrap="none" rtlCol="0">
              <a:spAutoFit/>
            </a:bodyPr>
            <a:lstStyle/>
            <a:p>
              <a:r>
                <a:rPr lang="en-US" dirty="0" smtClean="0">
                  <a:solidFill>
                    <a:srgbClr val="FF0000"/>
                  </a:solidFill>
                </a:rPr>
                <a:t>Write set</a:t>
              </a:r>
              <a:endParaRPr lang="en-US" dirty="0">
                <a:solidFill>
                  <a:srgbClr val="FF0000"/>
                </a:solidFill>
              </a:endParaRPr>
            </a:p>
          </p:txBody>
        </p:sp>
      </p:grpSp>
    </p:spTree>
    <p:extLst>
      <p:ext uri="{BB962C8B-B14F-4D97-AF65-F5344CB8AC3E}">
        <p14:creationId xmlns:p14="http://schemas.microsoft.com/office/powerpoint/2010/main" val="2366793470"/>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Consensus</a:t>
            </a:r>
            <a:endParaRPr lang="en-US"/>
          </a:p>
        </p:txBody>
      </p:sp>
      <p:sp>
        <p:nvSpPr>
          <p:cNvPr id="3" name="Content Placeholder 2"/>
          <p:cNvSpPr>
            <a:spLocks noGrp="1"/>
          </p:cNvSpPr>
          <p:nvPr>
            <p:ph idx="1"/>
          </p:nvPr>
        </p:nvSpPr>
        <p:spPr>
          <a:xfrm>
            <a:off x="990600" y="1533525"/>
            <a:ext cx="7772400" cy="4933950"/>
          </a:xfrm>
        </p:spPr>
        <p:txBody>
          <a:bodyPr/>
          <a:lstStyle/>
          <a:p>
            <a:r>
              <a:rPr lang="en-US" smtClean="0"/>
              <a:t>Replicas need to agree on a single order in which to execute client requests</a:t>
            </a:r>
          </a:p>
          <a:p>
            <a:pPr lvl="1"/>
            <a:r>
              <a:rPr lang="en-US" smtClean="0"/>
              <a:t>How can we do this?</a:t>
            </a:r>
          </a:p>
          <a:p>
            <a:pPr lvl="1"/>
            <a:r>
              <a:rPr lang="en-US" smtClean="0"/>
              <a:t>Does the specific order matter?</a:t>
            </a:r>
          </a:p>
          <a:p>
            <a:pPr lvl="1"/>
            <a:endParaRPr lang="en-US" sz="1400" smtClean="0"/>
          </a:p>
          <a:p>
            <a:r>
              <a:rPr lang="en-US" smtClean="0"/>
              <a:t>Problem: What if some replicas are faulty?</a:t>
            </a:r>
          </a:p>
          <a:p>
            <a:pPr lvl="1"/>
            <a:r>
              <a:rPr lang="en-US" smtClean="0"/>
              <a:t>Crash fault: Replica does not respond; no progress (bad)</a:t>
            </a:r>
          </a:p>
          <a:p>
            <a:pPr lvl="1"/>
            <a:r>
              <a:rPr lang="en-US" smtClean="0"/>
              <a:t>Byzantine fault: Replica might tell lies, corrupt order (worse)</a:t>
            </a:r>
          </a:p>
          <a:p>
            <a:pPr lvl="1"/>
            <a:endParaRPr lang="en-US" sz="1400" smtClean="0"/>
          </a:p>
          <a:p>
            <a:r>
              <a:rPr lang="en-US" smtClean="0"/>
              <a:t>Solution: Consensus protocol</a:t>
            </a:r>
          </a:p>
          <a:p>
            <a:pPr lvl="1"/>
            <a:r>
              <a:rPr lang="en-US" smtClean="0"/>
              <a:t>Paxos (for crash faults), PBFT (for Byzantine faults)</a:t>
            </a:r>
          </a:p>
          <a:p>
            <a:pPr lvl="1"/>
            <a:r>
              <a:rPr lang="en-US" smtClean="0"/>
              <a:t>Works as long as no more than a certain fraction of the replicas are faulty (PBFT: one third)</a:t>
            </a:r>
          </a:p>
        </p:txBody>
      </p:sp>
      <p:sp>
        <p:nvSpPr>
          <p:cNvPr id="4" name="Slide Number Placeholder 3"/>
          <p:cNvSpPr>
            <a:spLocks noGrp="1"/>
          </p:cNvSpPr>
          <p:nvPr>
            <p:ph type="sldNum" sz="quarter" idx="10"/>
          </p:nvPr>
        </p:nvSpPr>
        <p:spPr/>
        <p:txBody>
          <a:bodyPr/>
          <a:lstStyle/>
          <a:p>
            <a:fld id="{103F590D-1EE3-4679-BAB2-47D8C4772F51}" type="slidenum">
              <a:rPr lang="en-GB" smtClean="0"/>
              <a:pPr/>
              <a:t>64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ndreas Haeberlen\AppData\Local\Microsoft\Windows\Temporary Internet Files\Content.IE5\E59EXI2R\MCj04415360000[1].png"/>
          <p:cNvPicPr>
            <a:picLocks noChangeAspect="1" noChangeArrowheads="1"/>
          </p:cNvPicPr>
          <p:nvPr/>
        </p:nvPicPr>
        <p:blipFill>
          <a:blip r:embed="rId3" cstate="print"/>
          <a:srcRect/>
          <a:stretch>
            <a:fillRect/>
          </a:stretch>
        </p:blipFill>
        <p:spPr bwMode="auto">
          <a:xfrm>
            <a:off x="5796298" y="1438275"/>
            <a:ext cx="2147323" cy="2117499"/>
          </a:xfrm>
          <a:prstGeom prst="rect">
            <a:avLst/>
          </a:prstGeom>
          <a:noFill/>
        </p:spPr>
      </p:pic>
      <p:sp>
        <p:nvSpPr>
          <p:cNvPr id="2" name="Title 1"/>
          <p:cNvSpPr>
            <a:spLocks noGrp="1"/>
          </p:cNvSpPr>
          <p:nvPr>
            <p:ph type="title"/>
          </p:nvPr>
        </p:nvSpPr>
        <p:spPr/>
        <p:txBody>
          <a:bodyPr/>
          <a:lstStyle/>
          <a:p>
            <a:r>
              <a:rPr lang="en-US" smtClean="0"/>
              <a:t>How do consensus protocols work?</a:t>
            </a:r>
            <a:endParaRPr lang="en-US"/>
          </a:p>
        </p:txBody>
      </p:sp>
      <p:sp>
        <p:nvSpPr>
          <p:cNvPr id="3" name="Content Placeholder 2"/>
          <p:cNvSpPr>
            <a:spLocks noGrp="1"/>
          </p:cNvSpPr>
          <p:nvPr>
            <p:ph idx="1"/>
          </p:nvPr>
        </p:nvSpPr>
        <p:spPr>
          <a:xfrm>
            <a:off x="990600" y="3886200"/>
            <a:ext cx="7772400" cy="2457449"/>
          </a:xfrm>
        </p:spPr>
        <p:txBody>
          <a:bodyPr/>
          <a:lstStyle/>
          <a:p>
            <a:r>
              <a:rPr lang="en-US" smtClean="0"/>
              <a:t>Idea: Correct replicas 'outvote' faulty ones</a:t>
            </a:r>
          </a:p>
          <a:p>
            <a:pPr lvl="1"/>
            <a:r>
              <a:rPr lang="en-US" smtClean="0"/>
              <a:t>Clients send requests to each of the replicas</a:t>
            </a:r>
          </a:p>
          <a:p>
            <a:pPr lvl="1"/>
            <a:r>
              <a:rPr lang="en-US" smtClean="0"/>
              <a:t>Replicas coordinate and each return a result</a:t>
            </a:r>
          </a:p>
          <a:p>
            <a:pPr lvl="1"/>
            <a:r>
              <a:rPr lang="en-US" smtClean="0"/>
              <a:t>Client chooses one of the results, e.g., the one that is returned by the largest number of replicas</a:t>
            </a:r>
          </a:p>
          <a:p>
            <a:pPr lvl="1"/>
            <a:r>
              <a:rPr lang="en-US" smtClean="0"/>
              <a:t>If a small fraction of the replicas returns the wrong result, or no result at all, they are 'outvoted' by the other replicas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65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Rectangle 7"/>
          <p:cNvSpPr>
            <a:spLocks noChangeArrowheads="1"/>
          </p:cNvSpPr>
          <p:nvPr/>
        </p:nvSpPr>
        <p:spPr bwMode="auto">
          <a:xfrm>
            <a:off x="6137275" y="1930400"/>
            <a:ext cx="254000" cy="254000"/>
          </a:xfrm>
          <a:prstGeom prst="rect">
            <a:avLst/>
          </a:prstGeom>
          <a:solidFill>
            <a:schemeClr val="accent1"/>
          </a:solidFill>
          <a:ln w="19050" algn="ctr">
            <a:solidFill>
              <a:schemeClr val="tx1"/>
            </a:solidFill>
            <a:miter lim="800000"/>
            <a:headEnd/>
            <a:tailEnd/>
          </a:ln>
          <a:effectLst/>
        </p:spPr>
        <p:txBody>
          <a:bodyPr wrap="none" anchor="ctr"/>
          <a:lstStyle/>
          <a:p>
            <a:endParaRPr lang="en-US"/>
          </a:p>
        </p:txBody>
      </p:sp>
      <p:sp>
        <p:nvSpPr>
          <p:cNvPr id="7" name="Rectangle 8"/>
          <p:cNvSpPr>
            <a:spLocks noChangeArrowheads="1"/>
          </p:cNvSpPr>
          <p:nvPr/>
        </p:nvSpPr>
        <p:spPr bwMode="auto">
          <a:xfrm>
            <a:off x="4216400" y="1874838"/>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8" name="Rectangle 9"/>
          <p:cNvSpPr>
            <a:spLocks noChangeArrowheads="1"/>
          </p:cNvSpPr>
          <p:nvPr/>
        </p:nvSpPr>
        <p:spPr bwMode="auto">
          <a:xfrm>
            <a:off x="4368800" y="2027238"/>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9" name="Rectangle 10"/>
          <p:cNvSpPr>
            <a:spLocks noChangeArrowheads="1"/>
          </p:cNvSpPr>
          <p:nvPr/>
        </p:nvSpPr>
        <p:spPr bwMode="auto">
          <a:xfrm>
            <a:off x="4322763" y="2108200"/>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0" name="Rectangle 11"/>
          <p:cNvSpPr>
            <a:spLocks noChangeArrowheads="1"/>
          </p:cNvSpPr>
          <p:nvPr/>
        </p:nvSpPr>
        <p:spPr bwMode="auto">
          <a:xfrm>
            <a:off x="6289675" y="2082800"/>
            <a:ext cx="254000" cy="254000"/>
          </a:xfrm>
          <a:prstGeom prst="rect">
            <a:avLst/>
          </a:prstGeom>
          <a:solidFill>
            <a:schemeClr val="accent1"/>
          </a:solidFill>
          <a:ln w="19050" algn="ctr">
            <a:solidFill>
              <a:schemeClr val="tx1"/>
            </a:solidFill>
            <a:miter lim="800000"/>
            <a:headEnd/>
            <a:tailEnd/>
          </a:ln>
          <a:effectLst/>
        </p:spPr>
        <p:txBody>
          <a:bodyPr wrap="none" anchor="ctr"/>
          <a:lstStyle/>
          <a:p>
            <a:endParaRPr lang="en-US"/>
          </a:p>
        </p:txBody>
      </p:sp>
      <p:sp>
        <p:nvSpPr>
          <p:cNvPr id="11" name="Rectangle 12"/>
          <p:cNvSpPr>
            <a:spLocks noChangeArrowheads="1"/>
          </p:cNvSpPr>
          <p:nvPr/>
        </p:nvSpPr>
        <p:spPr bwMode="auto">
          <a:xfrm>
            <a:off x="6442075" y="2235200"/>
            <a:ext cx="254000" cy="254000"/>
          </a:xfrm>
          <a:prstGeom prst="rect">
            <a:avLst/>
          </a:prstGeom>
          <a:solidFill>
            <a:schemeClr val="accent1"/>
          </a:solidFill>
          <a:ln w="19050" algn="ctr">
            <a:solidFill>
              <a:schemeClr val="tx1"/>
            </a:solidFill>
            <a:miter lim="800000"/>
            <a:headEnd/>
            <a:tailEnd/>
          </a:ln>
          <a:effectLst/>
        </p:spPr>
        <p:txBody>
          <a:bodyPr wrap="none" anchor="ctr"/>
          <a:lstStyle/>
          <a:p>
            <a:endParaRPr lang="en-US"/>
          </a:p>
        </p:txBody>
      </p:sp>
      <p:sp>
        <p:nvSpPr>
          <p:cNvPr id="12" name="Rectangle 13"/>
          <p:cNvSpPr>
            <a:spLocks noChangeArrowheads="1"/>
          </p:cNvSpPr>
          <p:nvPr/>
        </p:nvSpPr>
        <p:spPr bwMode="auto">
          <a:xfrm>
            <a:off x="6594475" y="2387600"/>
            <a:ext cx="254000" cy="254000"/>
          </a:xfrm>
          <a:prstGeom prst="rect">
            <a:avLst/>
          </a:prstGeom>
          <a:solidFill>
            <a:schemeClr val="accent1"/>
          </a:solidFill>
          <a:ln w="19050" algn="ctr">
            <a:solidFill>
              <a:schemeClr val="tx1"/>
            </a:solidFill>
            <a:miter lim="800000"/>
            <a:headEnd/>
            <a:tailEnd/>
          </a:ln>
          <a:effectLst/>
        </p:spPr>
        <p:txBody>
          <a:bodyPr wrap="none" anchor="ctr"/>
          <a:lstStyle/>
          <a:p>
            <a:endParaRPr lang="en-US"/>
          </a:p>
        </p:txBody>
      </p:sp>
      <p:sp>
        <p:nvSpPr>
          <p:cNvPr id="13" name="Rectangle 14"/>
          <p:cNvSpPr>
            <a:spLocks noChangeArrowheads="1"/>
          </p:cNvSpPr>
          <p:nvPr/>
        </p:nvSpPr>
        <p:spPr bwMode="auto">
          <a:xfrm>
            <a:off x="3062288" y="1906588"/>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4" name="Rectangle 15"/>
          <p:cNvSpPr>
            <a:spLocks noChangeArrowheads="1"/>
          </p:cNvSpPr>
          <p:nvPr/>
        </p:nvSpPr>
        <p:spPr bwMode="auto">
          <a:xfrm>
            <a:off x="3262313" y="2079625"/>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5" name="Rectangle 16"/>
          <p:cNvSpPr>
            <a:spLocks noChangeArrowheads="1"/>
          </p:cNvSpPr>
          <p:nvPr/>
        </p:nvSpPr>
        <p:spPr bwMode="auto">
          <a:xfrm>
            <a:off x="3179763" y="1971675"/>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6" name="Rectangle 17"/>
          <p:cNvSpPr>
            <a:spLocks noChangeArrowheads="1"/>
          </p:cNvSpPr>
          <p:nvPr/>
        </p:nvSpPr>
        <p:spPr bwMode="auto">
          <a:xfrm>
            <a:off x="3136900" y="2984500"/>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7" name="Rectangle 18"/>
          <p:cNvSpPr>
            <a:spLocks noChangeArrowheads="1"/>
          </p:cNvSpPr>
          <p:nvPr/>
        </p:nvSpPr>
        <p:spPr bwMode="auto">
          <a:xfrm>
            <a:off x="3289300" y="3136900"/>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8" name="Rectangle 19"/>
          <p:cNvSpPr>
            <a:spLocks noChangeArrowheads="1"/>
          </p:cNvSpPr>
          <p:nvPr/>
        </p:nvSpPr>
        <p:spPr bwMode="auto">
          <a:xfrm>
            <a:off x="3187700" y="3089275"/>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9" name="Rectangle 20"/>
          <p:cNvSpPr>
            <a:spLocks noChangeArrowheads="1"/>
          </p:cNvSpPr>
          <p:nvPr/>
        </p:nvSpPr>
        <p:spPr bwMode="auto">
          <a:xfrm>
            <a:off x="4329113" y="3098800"/>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20" name="Rectangle 21"/>
          <p:cNvSpPr>
            <a:spLocks noChangeArrowheads="1"/>
          </p:cNvSpPr>
          <p:nvPr/>
        </p:nvSpPr>
        <p:spPr bwMode="auto">
          <a:xfrm>
            <a:off x="4248150" y="2998788"/>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21" name="Rectangle 22"/>
          <p:cNvSpPr>
            <a:spLocks noChangeArrowheads="1"/>
          </p:cNvSpPr>
          <p:nvPr/>
        </p:nvSpPr>
        <p:spPr bwMode="auto">
          <a:xfrm>
            <a:off x="4348163" y="3154363"/>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pic>
        <p:nvPicPr>
          <p:cNvPr id="22" name="Picture 23" descr="MCj04316160000[1]"/>
          <p:cNvPicPr>
            <a:picLocks noChangeAspect="1" noChangeArrowheads="1"/>
          </p:cNvPicPr>
          <p:nvPr/>
        </p:nvPicPr>
        <p:blipFill>
          <a:blip r:embed="rId4" cstate="print"/>
          <a:srcRect/>
          <a:stretch>
            <a:fillRect/>
          </a:stretch>
        </p:blipFill>
        <p:spPr bwMode="auto">
          <a:xfrm>
            <a:off x="2924175" y="1754188"/>
            <a:ext cx="700088" cy="700087"/>
          </a:xfrm>
          <a:prstGeom prst="rect">
            <a:avLst/>
          </a:prstGeom>
          <a:noFill/>
        </p:spPr>
      </p:pic>
      <p:pic>
        <p:nvPicPr>
          <p:cNvPr id="23" name="Picture 24" descr="MCj04316160000[1]"/>
          <p:cNvPicPr>
            <a:picLocks noChangeAspect="1" noChangeArrowheads="1"/>
          </p:cNvPicPr>
          <p:nvPr/>
        </p:nvPicPr>
        <p:blipFill>
          <a:blip r:embed="rId4" cstate="print"/>
          <a:srcRect/>
          <a:stretch>
            <a:fillRect/>
          </a:stretch>
        </p:blipFill>
        <p:spPr bwMode="auto">
          <a:xfrm>
            <a:off x="4029075" y="1754188"/>
            <a:ext cx="700088" cy="700087"/>
          </a:xfrm>
          <a:prstGeom prst="rect">
            <a:avLst/>
          </a:prstGeom>
          <a:noFill/>
        </p:spPr>
      </p:pic>
      <p:pic>
        <p:nvPicPr>
          <p:cNvPr id="24" name="Picture 25" descr="MCj04316160000[1]"/>
          <p:cNvPicPr>
            <a:picLocks noChangeAspect="1" noChangeArrowheads="1"/>
          </p:cNvPicPr>
          <p:nvPr/>
        </p:nvPicPr>
        <p:blipFill>
          <a:blip r:embed="rId4" cstate="print"/>
          <a:srcRect/>
          <a:stretch>
            <a:fillRect/>
          </a:stretch>
        </p:blipFill>
        <p:spPr bwMode="auto">
          <a:xfrm>
            <a:off x="2928938" y="2851150"/>
            <a:ext cx="700087" cy="700088"/>
          </a:xfrm>
          <a:prstGeom prst="rect">
            <a:avLst/>
          </a:prstGeom>
          <a:noFill/>
        </p:spPr>
      </p:pic>
      <p:pic>
        <p:nvPicPr>
          <p:cNvPr id="25" name="Picture 26" descr="MCj04316160000[1]"/>
          <p:cNvPicPr>
            <a:picLocks noChangeAspect="1" noChangeArrowheads="1"/>
          </p:cNvPicPr>
          <p:nvPr/>
        </p:nvPicPr>
        <p:blipFill>
          <a:blip r:embed="rId4" cstate="print"/>
          <a:srcRect/>
          <a:stretch>
            <a:fillRect/>
          </a:stretch>
        </p:blipFill>
        <p:spPr bwMode="auto">
          <a:xfrm>
            <a:off x="4025900" y="2859088"/>
            <a:ext cx="700088" cy="700087"/>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300"/>
                                  </p:stCondLst>
                                  <p:childTnLst>
                                    <p:set>
                                      <p:cBhvr>
                                        <p:cTn id="9" dur="1" fill="hold">
                                          <p:stCondLst>
                                            <p:cond delay="0"/>
                                          </p:stCondLst>
                                        </p:cTn>
                                        <p:tgtEl>
                                          <p:spTgt spid="25"/>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par>
                          <p:cTn id="29" fill="hold">
                            <p:stCondLst>
                              <p:cond delay="0"/>
                            </p:stCondLst>
                            <p:childTnLst>
                              <p:par>
                                <p:cTn id="30" presetID="35" presetClass="path" presetSubtype="0" accel="50000" decel="50000" fill="hold" grpId="1" nodeType="afterEffect">
                                  <p:stCondLst>
                                    <p:cond delay="0"/>
                                  </p:stCondLst>
                                  <p:childTnLst>
                                    <p:animMotion origin="layout" path="M 2.22222E-6 4.64955E-7 L -0.20747 4.64955E-7 " pathEditMode="relative" rAng="0" ptsTypes="AA">
                                      <p:cBhvr>
                                        <p:cTn id="31" dur="1000" fill="hold"/>
                                        <p:tgtEl>
                                          <p:spTgt spid="6"/>
                                        </p:tgtEl>
                                        <p:attrNameLst>
                                          <p:attrName>ppt_x</p:attrName>
                                          <p:attrName>ppt_y</p:attrName>
                                        </p:attrNameLst>
                                      </p:cBhvr>
                                      <p:rCtr x="-104" y="0"/>
                                    </p:animMotion>
                                  </p:childTnLst>
                                </p:cTn>
                              </p:par>
                              <p:par>
                                <p:cTn id="32" presetID="35" presetClass="path" presetSubtype="0" accel="50000" decel="50000" fill="hold" grpId="1" nodeType="withEffect">
                                  <p:stCondLst>
                                    <p:cond delay="0"/>
                                  </p:stCondLst>
                                  <p:childTnLst>
                                    <p:animMotion origin="layout" path="M -0.01562 -0.02221 L -0.34097 0.1374 " pathEditMode="relative" rAng="0" ptsTypes="AA">
                                      <p:cBhvr>
                                        <p:cTn id="33" dur="1000" fill="hold"/>
                                        <p:tgtEl>
                                          <p:spTgt spid="10"/>
                                        </p:tgtEl>
                                        <p:attrNameLst>
                                          <p:attrName>ppt_x</p:attrName>
                                          <p:attrName>ppt_y</p:attrName>
                                        </p:attrNameLst>
                                      </p:cBhvr>
                                      <p:rCtr x="-163" y="80"/>
                                    </p:animMotion>
                                  </p:childTnLst>
                                </p:cTn>
                              </p:par>
                              <p:par>
                                <p:cTn id="34" presetID="35" presetClass="path" presetSubtype="0" accel="50000" decel="50000" fill="hold" grpId="1" nodeType="withEffect">
                                  <p:stCondLst>
                                    <p:cond delay="0"/>
                                  </p:stCondLst>
                                  <p:childTnLst>
                                    <p:animMotion origin="layout" path="M -0.03472 -0.04349 L -0.36198 -0.0384 " pathEditMode="relative" rAng="0" ptsTypes="AA">
                                      <p:cBhvr>
                                        <p:cTn id="35" dur="1000" fill="hold"/>
                                        <p:tgtEl>
                                          <p:spTgt spid="11"/>
                                        </p:tgtEl>
                                        <p:attrNameLst>
                                          <p:attrName>ppt_x</p:attrName>
                                          <p:attrName>ppt_y</p:attrName>
                                        </p:attrNameLst>
                                      </p:cBhvr>
                                      <p:rCtr x="-164" y="3"/>
                                    </p:animMotion>
                                  </p:childTnLst>
                                </p:cTn>
                              </p:par>
                              <p:par>
                                <p:cTn id="36" presetID="35" presetClass="path" presetSubtype="0" accel="50000" decel="50000" fill="hold" grpId="1" nodeType="withEffect">
                                  <p:stCondLst>
                                    <p:cond delay="0"/>
                                  </p:stCondLst>
                                  <p:childTnLst>
                                    <p:animMotion origin="layout" path="M -0.05243 -0.06593 L -0.2441 0.09368 " pathEditMode="relative" rAng="0" ptsTypes="AA">
                                      <p:cBhvr>
                                        <p:cTn id="37" dur="1000" fill="hold"/>
                                        <p:tgtEl>
                                          <p:spTgt spid="12"/>
                                        </p:tgtEl>
                                        <p:attrNameLst>
                                          <p:attrName>ppt_x</p:attrName>
                                          <p:attrName>ppt_y</p:attrName>
                                        </p:attrNameLst>
                                      </p:cBhvr>
                                      <p:rCtr x="-96" y="80"/>
                                    </p:animMotion>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childTnLst>
                                </p:cTn>
                              </p:par>
                            </p:childTnLst>
                          </p:cTn>
                        </p:par>
                        <p:par>
                          <p:cTn id="66" fill="hold">
                            <p:stCondLst>
                              <p:cond delay="0"/>
                            </p:stCondLst>
                            <p:childTnLst>
                              <p:par>
                                <p:cTn id="67" presetID="35" presetClass="path" presetSubtype="0" accel="50000" decel="50000" fill="hold" grpId="1" nodeType="afterEffect">
                                  <p:stCondLst>
                                    <p:cond delay="0"/>
                                  </p:stCondLst>
                                  <p:childTnLst>
                                    <p:animMotion origin="layout" path="M 1.66667E-6 -4.24705E-6 L -0.11146 -4.24705E-6 " pathEditMode="relative" rAng="0" ptsTypes="AA">
                                      <p:cBhvr>
                                        <p:cTn id="68" dur="2000" fill="hold"/>
                                        <p:tgtEl>
                                          <p:spTgt spid="7"/>
                                        </p:tgtEl>
                                        <p:attrNameLst>
                                          <p:attrName>ppt_x</p:attrName>
                                          <p:attrName>ppt_y</p:attrName>
                                        </p:attrNameLst>
                                      </p:cBhvr>
                                      <p:rCtr x="-56" y="0"/>
                                    </p:animMotion>
                                  </p:childTnLst>
                                </p:cTn>
                              </p:par>
                              <p:par>
                                <p:cTn id="69" presetID="35" presetClass="path" presetSubtype="0" accel="50000" decel="50000" fill="hold" grpId="1" nodeType="withEffect">
                                  <p:stCondLst>
                                    <p:cond delay="0"/>
                                  </p:stCondLst>
                                  <p:childTnLst>
                                    <p:animMotion origin="layout" path="M -0.01059 -0.00949 L -0.14392 0.14619 " pathEditMode="relative" rAng="0" ptsTypes="AA">
                                      <p:cBhvr>
                                        <p:cTn id="70" dur="2000" fill="hold"/>
                                        <p:tgtEl>
                                          <p:spTgt spid="8"/>
                                        </p:tgtEl>
                                        <p:attrNameLst>
                                          <p:attrName>ppt_x</p:attrName>
                                          <p:attrName>ppt_y</p:attrName>
                                        </p:attrNameLst>
                                      </p:cBhvr>
                                      <p:rCtr x="-67" y="78"/>
                                    </p:animMotion>
                                  </p:childTnLst>
                                </p:cTn>
                              </p:par>
                              <p:par>
                                <p:cTn id="71" presetID="35" presetClass="path" presetSubtype="0" accel="50000" decel="50000" fill="hold" grpId="1" nodeType="withEffect">
                                  <p:stCondLst>
                                    <p:cond delay="0"/>
                                  </p:stCondLst>
                                  <p:childTnLst>
                                    <p:animMotion origin="layout" path="M -0.00555 -0.02128 L -0.00607 0.11705 " pathEditMode="relative" rAng="0" ptsTypes="AA">
                                      <p:cBhvr>
                                        <p:cTn id="72" dur="2000" fill="hold"/>
                                        <p:tgtEl>
                                          <p:spTgt spid="9"/>
                                        </p:tgtEl>
                                        <p:attrNameLst>
                                          <p:attrName>ppt_x</p:attrName>
                                          <p:attrName>ppt_y</p:attrName>
                                        </p:attrNameLst>
                                      </p:cBhvr>
                                      <p:rCtr x="0" y="69"/>
                                    </p:animMotion>
                                  </p:childTnLst>
                                </p:cTn>
                              </p:par>
                              <p:par>
                                <p:cTn id="73" presetID="35" presetClass="path" presetSubtype="0" accel="50000" decel="50000" fill="hold" grpId="1" nodeType="withEffect">
                                  <p:stCondLst>
                                    <p:cond delay="0"/>
                                  </p:stCondLst>
                                  <p:childTnLst>
                                    <p:animMotion origin="layout" path="M 0.00955 0.00509 L 0.01198 0.1802 " pathEditMode="relative" rAng="0" ptsTypes="AA">
                                      <p:cBhvr>
                                        <p:cTn id="74" dur="2000" fill="hold"/>
                                        <p:tgtEl>
                                          <p:spTgt spid="13"/>
                                        </p:tgtEl>
                                        <p:attrNameLst>
                                          <p:attrName>ppt_x</p:attrName>
                                          <p:attrName>ppt_y</p:attrName>
                                        </p:attrNameLst>
                                      </p:cBhvr>
                                      <p:rCtr x="1" y="87"/>
                                    </p:animMotion>
                                  </p:childTnLst>
                                </p:cTn>
                              </p:par>
                              <p:par>
                                <p:cTn id="75" presetID="35" presetClass="path" presetSubtype="0" accel="50000" decel="50000" fill="hold" grpId="1" nodeType="withEffect">
                                  <p:stCondLst>
                                    <p:cond delay="0"/>
                                  </p:stCondLst>
                                  <p:childTnLst>
                                    <p:animMotion origin="layout" path="M -2.77778E-7 4.24011E-6 L 0.11927 0.16863 " pathEditMode="relative" rAng="0" ptsTypes="AA">
                                      <p:cBhvr>
                                        <p:cTn id="76" dur="2000" fill="hold"/>
                                        <p:tgtEl>
                                          <p:spTgt spid="14"/>
                                        </p:tgtEl>
                                        <p:attrNameLst>
                                          <p:attrName>ppt_x</p:attrName>
                                          <p:attrName>ppt_y</p:attrName>
                                        </p:attrNameLst>
                                      </p:cBhvr>
                                      <p:rCtr x="60" y="84"/>
                                    </p:animMotion>
                                  </p:childTnLst>
                                </p:cTn>
                              </p:par>
                              <p:par>
                                <p:cTn id="77" presetID="35" presetClass="path" presetSubtype="0" accel="50000" decel="50000" fill="hold" grpId="1" nodeType="withEffect">
                                  <p:stCondLst>
                                    <p:cond delay="0"/>
                                  </p:stCondLst>
                                  <p:childTnLst>
                                    <p:animMotion origin="layout" path="M -2.5E-6 4.05737E-6 L 0.13403 -0.00024 " pathEditMode="relative" rAng="0" ptsTypes="AA">
                                      <p:cBhvr>
                                        <p:cTn id="78" dur="2000" fill="hold"/>
                                        <p:tgtEl>
                                          <p:spTgt spid="15"/>
                                        </p:tgtEl>
                                        <p:attrNameLst>
                                          <p:attrName>ppt_x</p:attrName>
                                          <p:attrName>ppt_y</p:attrName>
                                        </p:attrNameLst>
                                      </p:cBhvr>
                                      <p:rCtr x="67" y="0"/>
                                    </p:animMotion>
                                  </p:childTnLst>
                                </p:cTn>
                              </p:par>
                              <p:par>
                                <p:cTn id="79" presetID="35" presetClass="path" presetSubtype="0" accel="50000" decel="50000" fill="hold" grpId="1" nodeType="withEffect">
                                  <p:stCondLst>
                                    <p:cond delay="0"/>
                                  </p:stCondLst>
                                  <p:childTnLst>
                                    <p:animMotion origin="layout" path="M 0.00295 0.01203 L 0.12708 0.01087 " pathEditMode="relative" rAng="0" ptsTypes="AA">
                                      <p:cBhvr>
                                        <p:cTn id="80" dur="2000" fill="hold"/>
                                        <p:tgtEl>
                                          <p:spTgt spid="16"/>
                                        </p:tgtEl>
                                        <p:attrNameLst>
                                          <p:attrName>ppt_x</p:attrName>
                                          <p:attrName>ppt_y</p:attrName>
                                        </p:attrNameLst>
                                      </p:cBhvr>
                                      <p:rCtr x="62" y="-1"/>
                                    </p:animMotion>
                                  </p:childTnLst>
                                </p:cTn>
                              </p:par>
                              <p:par>
                                <p:cTn id="81" presetID="35" presetClass="path" presetSubtype="0" accel="50000" decel="50000" fill="hold" grpId="1" nodeType="withEffect">
                                  <p:stCondLst>
                                    <p:cond delay="0"/>
                                  </p:stCondLst>
                                  <p:childTnLst>
                                    <p:animMotion origin="layout" path="M -0.0099 -0.00926 L 0.11024 -0.1846 " pathEditMode="relative" rAng="0" ptsTypes="AA">
                                      <p:cBhvr>
                                        <p:cTn id="82" dur="2000" fill="hold"/>
                                        <p:tgtEl>
                                          <p:spTgt spid="17"/>
                                        </p:tgtEl>
                                        <p:attrNameLst>
                                          <p:attrName>ppt_x</p:attrName>
                                          <p:attrName>ppt_y</p:attrName>
                                        </p:attrNameLst>
                                      </p:cBhvr>
                                      <p:rCtr x="60" y="-88"/>
                                    </p:animMotion>
                                  </p:childTnLst>
                                </p:cTn>
                              </p:par>
                              <p:par>
                                <p:cTn id="83" presetID="35" presetClass="path" presetSubtype="0" accel="50000" decel="50000" fill="hold" grpId="1" nodeType="withEffect">
                                  <p:stCondLst>
                                    <p:cond delay="0"/>
                                  </p:stCondLst>
                                  <p:childTnLst>
                                    <p:animMotion origin="layout" path="M 3.88889E-6 2.66713E-6 L -0.00052 -0.17419 " pathEditMode="relative" rAng="0" ptsTypes="AA">
                                      <p:cBhvr>
                                        <p:cTn id="84" dur="2000" fill="hold"/>
                                        <p:tgtEl>
                                          <p:spTgt spid="18"/>
                                        </p:tgtEl>
                                        <p:attrNameLst>
                                          <p:attrName>ppt_x</p:attrName>
                                          <p:attrName>ppt_y</p:attrName>
                                        </p:attrNameLst>
                                      </p:cBhvr>
                                      <p:rCtr x="0" y="-87"/>
                                    </p:animMotion>
                                  </p:childTnLst>
                                </p:cTn>
                              </p:par>
                              <p:par>
                                <p:cTn id="85" presetID="35" presetClass="path" presetSubtype="0" accel="50000" decel="50000" fill="hold" grpId="1" nodeType="withEffect">
                                  <p:stCondLst>
                                    <p:cond delay="0"/>
                                  </p:stCondLst>
                                  <p:childTnLst>
                                    <p:animMotion origin="layout" path="M -0.00104 -0.00417 L -0.12639 -0.00394 " pathEditMode="relative" rAng="0" ptsTypes="AA">
                                      <p:cBhvr>
                                        <p:cTn id="86" dur="2000" fill="hold"/>
                                        <p:tgtEl>
                                          <p:spTgt spid="19"/>
                                        </p:tgtEl>
                                        <p:attrNameLst>
                                          <p:attrName>ppt_x</p:attrName>
                                          <p:attrName>ppt_y</p:attrName>
                                        </p:attrNameLst>
                                      </p:cBhvr>
                                      <p:rCtr x="-63" y="0"/>
                                    </p:animMotion>
                                  </p:childTnLst>
                                </p:cTn>
                              </p:par>
                              <p:par>
                                <p:cTn id="87" presetID="35" presetClass="path" presetSubtype="0" accel="50000" decel="50000" fill="hold" grpId="1" nodeType="withEffect">
                                  <p:stCondLst>
                                    <p:cond delay="0"/>
                                  </p:stCondLst>
                                  <p:childTnLst>
                                    <p:animMotion origin="layout" path="M 0.00555 0.00879 L -0.12084 -0.16493 " pathEditMode="relative" rAng="0" ptsTypes="AA">
                                      <p:cBhvr>
                                        <p:cTn id="88" dur="2000" fill="hold"/>
                                        <p:tgtEl>
                                          <p:spTgt spid="20"/>
                                        </p:tgtEl>
                                        <p:attrNameLst>
                                          <p:attrName>ppt_x</p:attrName>
                                          <p:attrName>ppt_y</p:attrName>
                                        </p:attrNameLst>
                                      </p:cBhvr>
                                      <p:rCtr x="-63" y="-87"/>
                                    </p:animMotion>
                                  </p:childTnLst>
                                </p:cTn>
                              </p:par>
                              <p:par>
                                <p:cTn id="89" presetID="35" presetClass="path" presetSubtype="0" accel="50000" decel="50000" fill="hold" grpId="1" nodeType="withEffect">
                                  <p:stCondLst>
                                    <p:cond delay="0"/>
                                  </p:stCondLst>
                                  <p:childTnLst>
                                    <p:animMotion origin="layout" path="M -0.00538 -0.01388 L -0.00694 -0.19338 " pathEditMode="relative" rAng="0" ptsTypes="AA">
                                      <p:cBhvr>
                                        <p:cTn id="90" dur="2000" fill="hold"/>
                                        <p:tgtEl>
                                          <p:spTgt spid="21"/>
                                        </p:tgtEl>
                                        <p:attrNameLst>
                                          <p:attrName>ppt_x</p:attrName>
                                          <p:attrName>ppt_y</p:attrName>
                                        </p:attrNameLst>
                                      </p:cBhvr>
                                      <p:rCtr x="-1" y="-90"/>
                                    </p:animMotion>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grpId="2" nodeType="clickEffect">
                                  <p:stCondLst>
                                    <p:cond delay="0"/>
                                  </p:stCondLst>
                                  <p:childTnLst>
                                    <p:animMotion origin="layout" path="M -0.32864 0.00602 L 0.01407 0.0412 " pathEditMode="relative" rAng="0" ptsTypes="AA">
                                      <p:cBhvr>
                                        <p:cTn id="94" dur="2000" fill="hold"/>
                                        <p:tgtEl>
                                          <p:spTgt spid="6"/>
                                        </p:tgtEl>
                                        <p:attrNameLst>
                                          <p:attrName>ppt_x</p:attrName>
                                          <p:attrName>ppt_y</p:attrName>
                                        </p:attrNameLst>
                                      </p:cBhvr>
                                      <p:rCtr x="171" y="18"/>
                                    </p:animMotion>
                                  </p:childTnLst>
                                </p:cTn>
                              </p:par>
                              <p:par>
                                <p:cTn id="95" presetID="63" presetClass="path" presetSubtype="0" accel="50000" decel="50000" fill="hold" grpId="2" nodeType="withEffect">
                                  <p:stCondLst>
                                    <p:cond delay="0"/>
                                  </p:stCondLst>
                                  <p:childTnLst>
                                    <p:animMotion origin="layout" path="M -0.34098 0.1375 L 0.01805 0.02685 " pathEditMode="relative" rAng="0" ptsTypes="AA">
                                      <p:cBhvr>
                                        <p:cTn id="96" dur="2000" fill="hold"/>
                                        <p:tgtEl>
                                          <p:spTgt spid="10"/>
                                        </p:tgtEl>
                                        <p:attrNameLst>
                                          <p:attrName>ppt_x</p:attrName>
                                          <p:attrName>ppt_y</p:attrName>
                                        </p:attrNameLst>
                                      </p:cBhvr>
                                      <p:rCtr x="180" y="-55"/>
                                    </p:animMotion>
                                  </p:childTnLst>
                                </p:cTn>
                              </p:par>
                              <p:par>
                                <p:cTn id="97" presetID="63" presetClass="path" presetSubtype="0" accel="50000" decel="50000" fill="hold" grpId="2" nodeType="withEffect">
                                  <p:stCondLst>
                                    <p:cond delay="0"/>
                                  </p:stCondLst>
                                  <p:childTnLst>
                                    <p:animMotion origin="layout" path="M -0.22743 0.11597 L 0.02118 0.02871 " pathEditMode="relative" rAng="0" ptsTypes="AA">
                                      <p:cBhvr>
                                        <p:cTn id="98" dur="2000" fill="hold"/>
                                        <p:tgtEl>
                                          <p:spTgt spid="11"/>
                                        </p:tgtEl>
                                        <p:attrNameLst>
                                          <p:attrName>ppt_x</p:attrName>
                                          <p:attrName>ppt_y</p:attrName>
                                        </p:attrNameLst>
                                      </p:cBhvr>
                                      <p:rCtr x="124" y="-44"/>
                                    </p:animMotion>
                                  </p:childTnLst>
                                </p:cTn>
                              </p:par>
                              <p:par>
                                <p:cTn id="99" presetID="63" presetClass="path" presetSubtype="0" accel="50000" decel="50000" fill="hold" grpId="2" nodeType="withEffect">
                                  <p:stCondLst>
                                    <p:cond delay="0"/>
                                  </p:stCondLst>
                                  <p:childTnLst>
                                    <p:animMotion origin="layout" path="M -0.25747 -0.06667 L -0.03385 -0.04422 " pathEditMode="relative" rAng="0" ptsTypes="AA">
                                      <p:cBhvr>
                                        <p:cTn id="100" dur="2000" fill="hold"/>
                                        <p:tgtEl>
                                          <p:spTgt spid="12"/>
                                        </p:tgtEl>
                                        <p:attrNameLst>
                                          <p:attrName>ppt_x</p:attrName>
                                          <p:attrName>ppt_y</p:attrName>
                                        </p:attrNameLst>
                                      </p:cBhvr>
                                      <p:rCtr x="112" y="11"/>
                                    </p:animMotion>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
                                            <p:txEl>
                                              <p:pRg st="3" end="3"/>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8" grpId="0" animBg="1"/>
      <p:bldP spid="8" grpId="1" animBg="1"/>
      <p:bldP spid="9" grpId="0" animBg="1"/>
      <p:bldP spid="9" grpId="1" animBg="1"/>
      <p:bldP spid="10" grpId="0" animBg="1"/>
      <p:bldP spid="10" grpId="1" animBg="1"/>
      <p:bldP spid="10" grpId="2" animBg="1"/>
      <p:bldP spid="11" grpId="0" animBg="1"/>
      <p:bldP spid="11" grpId="1" animBg="1"/>
      <p:bldP spid="11" grpId="2" animBg="1"/>
      <p:bldP spid="12" grpId="0" animBg="1"/>
      <p:bldP spid="12" grpId="1" animBg="1"/>
      <p:bldP spid="12" grpId="2"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00CC00"/>
                </a:solidFill>
              </a:rPr>
              <a:t>Synchronization, consistency</a:t>
            </a:r>
          </a:p>
          <a:p>
            <a:pPr lvl="1"/>
            <a:r>
              <a:rPr lang="en-US" dirty="0" smtClean="0">
                <a:solidFill>
                  <a:srgbClr val="00CC00"/>
                </a:solidFill>
              </a:rPr>
              <a:t>Architectures</a:t>
            </a:r>
            <a:r>
              <a:rPr lang="en-US" dirty="0" smtClean="0">
                <a:solidFill>
                  <a:srgbClr val="00CC00"/>
                </a:solidFill>
              </a:rPr>
              <a:t>: SMP, NUMA, Shared-nothing</a:t>
            </a:r>
          </a:p>
          <a:p>
            <a:r>
              <a:rPr lang="en-US" dirty="0" smtClean="0">
                <a:solidFill>
                  <a:srgbClr val="00CC00"/>
                </a:solidFill>
              </a:rPr>
              <a:t>Wide-area network</a:t>
            </a:r>
            <a:endParaRPr lang="en-US" dirty="0" smtClean="0">
              <a:solidFill>
                <a:srgbClr val="00CC00"/>
              </a:solidFill>
            </a:endParaRPr>
          </a:p>
          <a:p>
            <a:pPr lvl="1"/>
            <a:r>
              <a:rPr lang="en-US" dirty="0" smtClean="0">
                <a:solidFill>
                  <a:srgbClr val="00CC00"/>
                </a:solidFill>
              </a:rPr>
              <a:t>Latency</a:t>
            </a:r>
            <a:r>
              <a:rPr lang="en-US" dirty="0" smtClean="0">
                <a:solidFill>
                  <a:srgbClr val="00CC00"/>
                </a:solidFill>
              </a:rPr>
              <a:t>, packet loss, bottlenecks, and why they </a:t>
            </a:r>
            <a:r>
              <a:rPr lang="en-US" dirty="0" smtClean="0">
                <a:solidFill>
                  <a:srgbClr val="00CC00"/>
                </a:solidFill>
              </a:rPr>
              <a:t>matter</a:t>
            </a:r>
          </a:p>
          <a:p>
            <a:r>
              <a:rPr lang="en-US" dirty="0">
                <a:solidFill>
                  <a:srgbClr val="33CC33"/>
                </a:solidFill>
              </a:rPr>
              <a:t>Distributed programming and its challenges</a:t>
            </a:r>
          </a:p>
          <a:p>
            <a:pPr lvl="1"/>
            <a:r>
              <a:rPr lang="en-US" dirty="0">
                <a:solidFill>
                  <a:srgbClr val="33CC33"/>
                </a:solidFill>
              </a:rPr>
              <a:t>Faults, failures, and what we can do about them</a:t>
            </a:r>
          </a:p>
          <a:p>
            <a:pPr lvl="1"/>
            <a:r>
              <a:rPr lang="en-US" dirty="0">
                <a:solidFill>
                  <a:srgbClr val="FF9900"/>
                </a:solidFill>
              </a:rPr>
              <a:t>Network partitions, CAP theorem, relaxed </a:t>
            </a:r>
            <a:r>
              <a:rPr lang="en-US" dirty="0" smtClean="0">
                <a:solidFill>
                  <a:srgbClr val="FF9900"/>
                </a:solidFill>
              </a:rPr>
              <a:t>consistency</a:t>
            </a:r>
            <a:endParaRPr lang="en-US" dirty="0">
              <a:solidFill>
                <a:srgbClr val="FF9900"/>
              </a:solidFill>
            </a:endParaRPr>
          </a:p>
        </p:txBody>
      </p:sp>
      <p:sp>
        <p:nvSpPr>
          <p:cNvPr id="4" name="Slide Number Placeholder 3"/>
          <p:cNvSpPr>
            <a:spLocks noGrp="1"/>
          </p:cNvSpPr>
          <p:nvPr>
            <p:ph type="sldNum" sz="quarter" idx="10"/>
          </p:nvPr>
        </p:nvSpPr>
        <p:spPr/>
        <p:txBody>
          <a:bodyPr/>
          <a:lstStyle/>
          <a:p>
            <a:fld id="{103F590D-1EE3-4679-BAB2-47D8C4772F51}" type="slidenum">
              <a:rPr lang="en-GB" smtClean="0"/>
              <a:pPr/>
              <a:t>66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724405" y="1705352"/>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49888" y="2112395"/>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112383" y="2496290"/>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78824" y="2851592"/>
            <a:ext cx="495300" cy="495300"/>
          </a:xfrm>
          <a:prstGeom prst="rect">
            <a:avLst/>
          </a:prstGeom>
          <a:noFill/>
        </p:spPr>
      </p:pic>
      <p:pic>
        <p:nvPicPr>
          <p:cNvPr id="15"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085867" y="3293359"/>
            <a:ext cx="495300" cy="495300"/>
          </a:xfrm>
          <a:prstGeom prst="rect">
            <a:avLst/>
          </a:prstGeom>
          <a:noFill/>
        </p:spPr>
      </p:pic>
      <p:pic>
        <p:nvPicPr>
          <p:cNvPr id="17"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8096722" y="3771074"/>
            <a:ext cx="495300" cy="495300"/>
          </a:xfrm>
          <a:prstGeom prst="rect">
            <a:avLst/>
          </a:prstGeom>
          <a:noFill/>
        </p:spPr>
      </p:pic>
      <p:grpSp>
        <p:nvGrpSpPr>
          <p:cNvPr id="18" name="Group 6"/>
          <p:cNvGrpSpPr/>
          <p:nvPr/>
        </p:nvGrpSpPr>
        <p:grpSpPr>
          <a:xfrm>
            <a:off x="7941599" y="4998650"/>
            <a:ext cx="698320" cy="419100"/>
            <a:chOff x="6143624" y="2514600"/>
            <a:chExt cx="698320" cy="419100"/>
          </a:xfrm>
        </p:grpSpPr>
        <p:sp>
          <p:nvSpPr>
            <p:cNvPr id="19" name="Right Arrow 18"/>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0" name="TextBox 19"/>
            <p:cNvSpPr txBox="1"/>
            <p:nvPr/>
          </p:nvSpPr>
          <p:spPr>
            <a:xfrm>
              <a:off x="6315838" y="2600325"/>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2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359801" y="4616568"/>
            <a:ext cx="495300" cy="495300"/>
          </a:xfrm>
          <a:prstGeom prst="rect">
            <a:avLst/>
          </a:prstGeom>
          <a:noFill/>
        </p:spPr>
      </p:pic>
    </p:spTree>
    <p:extLst>
      <p:ext uri="{BB962C8B-B14F-4D97-AF65-F5344CB8AC3E}">
        <p14:creationId xmlns:p14="http://schemas.microsoft.com/office/powerpoint/2010/main" val="703291987"/>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itle 355"/>
          <p:cNvSpPr>
            <a:spLocks noGrp="1"/>
          </p:cNvSpPr>
          <p:nvPr>
            <p:ph type="title"/>
          </p:nvPr>
        </p:nvSpPr>
        <p:spPr/>
        <p:txBody>
          <a:bodyPr/>
          <a:lstStyle/>
          <a:p>
            <a:r>
              <a:rPr lang="en-US" smtClean="0"/>
              <a:t>Network partitions</a:t>
            </a:r>
            <a:endParaRPr lang="en-US"/>
          </a:p>
        </p:txBody>
      </p:sp>
      <p:sp>
        <p:nvSpPr>
          <p:cNvPr id="3" name="Content Placeholder 2"/>
          <p:cNvSpPr>
            <a:spLocks noGrp="1"/>
          </p:cNvSpPr>
          <p:nvPr>
            <p:ph idx="1"/>
          </p:nvPr>
        </p:nvSpPr>
        <p:spPr>
          <a:xfrm>
            <a:off x="990600" y="4667249"/>
            <a:ext cx="7772400" cy="1647825"/>
          </a:xfrm>
        </p:spPr>
        <p:txBody>
          <a:bodyPr/>
          <a:lstStyle/>
          <a:p>
            <a:r>
              <a:rPr lang="en-US" smtClean="0"/>
              <a:t>Network can partition</a:t>
            </a:r>
          </a:p>
          <a:p>
            <a:pPr lvl="1"/>
            <a:r>
              <a:rPr lang="en-US" smtClean="0"/>
              <a:t>Hardware fault, router misconfigured, undersea cable cut, ...</a:t>
            </a:r>
          </a:p>
          <a:p>
            <a:pPr lvl="1"/>
            <a:r>
              <a:rPr lang="en-US" smtClean="0"/>
              <a:t>Result: Gobal connectivity is lost</a:t>
            </a:r>
          </a:p>
          <a:p>
            <a:pPr lvl="1"/>
            <a:r>
              <a:rPr lang="en-US" smtClean="0"/>
              <a:t>What does this mean for the properties of our system?</a:t>
            </a:r>
          </a:p>
          <a:p>
            <a:pPr lvl="1"/>
            <a:endParaRPr lang="en-US" smtClean="0"/>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177" name="Straight Connector 176"/>
          <p:cNvCxnSpPr/>
          <p:nvPr/>
        </p:nvCxnSpPr>
        <p:spPr bwMode="auto">
          <a:xfrm rot="16200000" flipH="1">
            <a:off x="6787752" y="3120202"/>
            <a:ext cx="244726" cy="7530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8" name="Straight Arrow Connector 177"/>
          <p:cNvCxnSpPr/>
          <p:nvPr/>
        </p:nvCxnSpPr>
        <p:spPr bwMode="auto">
          <a:xfrm rot="5400000" flipH="1" flipV="1">
            <a:off x="2848484" y="3311278"/>
            <a:ext cx="545411" cy="1303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79" name="Cloud"/>
          <p:cNvSpPr>
            <a:spLocks noChangeAspect="1" noEditPoints="1" noChangeArrowheads="1"/>
          </p:cNvSpPr>
          <p:nvPr/>
        </p:nvSpPr>
        <p:spPr bwMode="auto">
          <a:xfrm rot="268469">
            <a:off x="2204725" y="2302343"/>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80" name="TextBox 179"/>
          <p:cNvSpPr txBox="1"/>
          <p:nvPr/>
        </p:nvSpPr>
        <p:spPr>
          <a:xfrm>
            <a:off x="2775858" y="2565418"/>
            <a:ext cx="184730" cy="307777"/>
          </a:xfrm>
          <a:prstGeom prst="rect">
            <a:avLst/>
          </a:prstGeom>
          <a:noFill/>
        </p:spPr>
        <p:txBody>
          <a:bodyPr wrap="none" rtlCol="0">
            <a:spAutoFit/>
          </a:bodyPr>
          <a:lstStyle/>
          <a:p>
            <a:endParaRPr lang="en-US" sz="1400"/>
          </a:p>
        </p:txBody>
      </p:sp>
      <p:sp>
        <p:nvSpPr>
          <p:cNvPr id="181" name="Cloud"/>
          <p:cNvSpPr>
            <a:spLocks noChangeAspect="1" noEditPoints="1" noChangeArrowheads="1"/>
          </p:cNvSpPr>
          <p:nvPr/>
        </p:nvSpPr>
        <p:spPr bwMode="auto">
          <a:xfrm rot="268469">
            <a:off x="4708964" y="1741311"/>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82" name="Cloud"/>
          <p:cNvSpPr>
            <a:spLocks noChangeAspect="1" noEditPoints="1" noChangeArrowheads="1"/>
          </p:cNvSpPr>
          <p:nvPr/>
        </p:nvSpPr>
        <p:spPr bwMode="auto">
          <a:xfrm rot="268469">
            <a:off x="6227940" y="2376033"/>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83" name="Cloud"/>
          <p:cNvSpPr>
            <a:spLocks noChangeAspect="1" noEditPoints="1" noChangeArrowheads="1"/>
          </p:cNvSpPr>
          <p:nvPr/>
        </p:nvSpPr>
        <p:spPr bwMode="auto">
          <a:xfrm rot="268469">
            <a:off x="3898397" y="3181576"/>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84" name="Cloud"/>
          <p:cNvSpPr>
            <a:spLocks noChangeAspect="1" noEditPoints="1" noChangeArrowheads="1"/>
          </p:cNvSpPr>
          <p:nvPr/>
        </p:nvSpPr>
        <p:spPr bwMode="auto">
          <a:xfrm rot="268469">
            <a:off x="5447517" y="3243541"/>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85" name="TextBox 184"/>
          <p:cNvSpPr txBox="1"/>
          <p:nvPr/>
        </p:nvSpPr>
        <p:spPr>
          <a:xfrm>
            <a:off x="6854338" y="2644130"/>
            <a:ext cx="184731" cy="307777"/>
          </a:xfrm>
          <a:prstGeom prst="rect">
            <a:avLst/>
          </a:prstGeom>
          <a:noFill/>
        </p:spPr>
        <p:txBody>
          <a:bodyPr wrap="none" rtlCol="0">
            <a:spAutoFit/>
          </a:bodyPr>
          <a:lstStyle/>
          <a:p>
            <a:endParaRPr lang="en-US" sz="1400"/>
          </a:p>
        </p:txBody>
      </p:sp>
      <p:sp>
        <p:nvSpPr>
          <p:cNvPr id="186" name="TextBox 185"/>
          <p:cNvSpPr txBox="1"/>
          <p:nvPr/>
        </p:nvSpPr>
        <p:spPr>
          <a:xfrm>
            <a:off x="5278424" y="2012759"/>
            <a:ext cx="184731" cy="307777"/>
          </a:xfrm>
          <a:prstGeom prst="rect">
            <a:avLst/>
          </a:prstGeom>
          <a:noFill/>
        </p:spPr>
        <p:txBody>
          <a:bodyPr wrap="none" rtlCol="0">
            <a:spAutoFit/>
          </a:bodyPr>
          <a:lstStyle/>
          <a:p>
            <a:endParaRPr lang="en-US" sz="1400"/>
          </a:p>
        </p:txBody>
      </p:sp>
      <p:sp>
        <p:nvSpPr>
          <p:cNvPr id="187" name="TextBox 186"/>
          <p:cNvSpPr txBox="1"/>
          <p:nvPr/>
        </p:nvSpPr>
        <p:spPr>
          <a:xfrm>
            <a:off x="6023675" y="3632218"/>
            <a:ext cx="184731" cy="307777"/>
          </a:xfrm>
          <a:prstGeom prst="rect">
            <a:avLst/>
          </a:prstGeom>
          <a:noFill/>
        </p:spPr>
        <p:txBody>
          <a:bodyPr wrap="none" rtlCol="0">
            <a:spAutoFit/>
          </a:bodyPr>
          <a:lstStyle/>
          <a:p>
            <a:endParaRPr lang="en-US" sz="1400"/>
          </a:p>
        </p:txBody>
      </p:sp>
      <p:cxnSp>
        <p:nvCxnSpPr>
          <p:cNvPr id="188" name="Straight Connector 187"/>
          <p:cNvCxnSpPr/>
          <p:nvPr/>
        </p:nvCxnSpPr>
        <p:spPr bwMode="auto">
          <a:xfrm rot="5400000">
            <a:off x="1916281" y="2461443"/>
            <a:ext cx="75948" cy="6109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9" name="Straight Connector 188"/>
          <p:cNvCxnSpPr/>
          <p:nvPr/>
        </p:nvCxnSpPr>
        <p:spPr bwMode="auto">
          <a:xfrm rot="5400000" flipH="1" flipV="1">
            <a:off x="2380323" y="2327023"/>
            <a:ext cx="281354" cy="5225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0" name="Straight Connector 189"/>
          <p:cNvCxnSpPr/>
          <p:nvPr/>
        </p:nvCxnSpPr>
        <p:spPr bwMode="auto">
          <a:xfrm>
            <a:off x="2775841" y="2409714"/>
            <a:ext cx="633218" cy="1028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rot="5400000" flipH="1" flipV="1">
            <a:off x="3002101" y="2638129"/>
            <a:ext cx="532562" cy="2813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flipV="1">
            <a:off x="3578940" y="2313233"/>
            <a:ext cx="1168747" cy="150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a:off x="4754229" y="2282391"/>
            <a:ext cx="562708" cy="2914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4" name="Straight Connector 193"/>
          <p:cNvCxnSpPr/>
          <p:nvPr/>
        </p:nvCxnSpPr>
        <p:spPr bwMode="auto">
          <a:xfrm flipV="1">
            <a:off x="5296840" y="2264005"/>
            <a:ext cx="739373" cy="3097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5" name="Straight Connector 194"/>
          <p:cNvCxnSpPr/>
          <p:nvPr/>
        </p:nvCxnSpPr>
        <p:spPr bwMode="auto">
          <a:xfrm rot="16200000" flipH="1">
            <a:off x="5980947" y="2319271"/>
            <a:ext cx="373464" cy="2629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6" name="Straight Connector 195"/>
          <p:cNvCxnSpPr/>
          <p:nvPr/>
        </p:nvCxnSpPr>
        <p:spPr bwMode="auto">
          <a:xfrm rot="16200000" flipH="1">
            <a:off x="6107565" y="2829048"/>
            <a:ext cx="453851" cy="720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flipV="1">
            <a:off x="6321772" y="2548087"/>
            <a:ext cx="490397" cy="759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8" name="Straight Connector 197"/>
          <p:cNvCxnSpPr/>
          <p:nvPr/>
        </p:nvCxnSpPr>
        <p:spPr bwMode="auto">
          <a:xfrm rot="16200000" flipH="1">
            <a:off x="6310207" y="3152271"/>
            <a:ext cx="283028" cy="1624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9" name="Straight Connector 198"/>
          <p:cNvCxnSpPr/>
          <p:nvPr/>
        </p:nvCxnSpPr>
        <p:spPr bwMode="auto">
          <a:xfrm rot="5400000">
            <a:off x="6238835" y="3100687"/>
            <a:ext cx="19788" cy="5684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flipH="1">
            <a:off x="5569978" y="3394797"/>
            <a:ext cx="394534" cy="1125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rot="5400000" flipH="1" flipV="1">
            <a:off x="5203213" y="3403480"/>
            <a:ext cx="262932" cy="4705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2" name="Straight Connector 201"/>
          <p:cNvCxnSpPr/>
          <p:nvPr/>
        </p:nvCxnSpPr>
        <p:spPr bwMode="auto">
          <a:xfrm rot="16200000" flipH="1">
            <a:off x="4720464" y="3391329"/>
            <a:ext cx="573454" cy="184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3" name="Straight Connector 202"/>
          <p:cNvCxnSpPr/>
          <p:nvPr/>
        </p:nvCxnSpPr>
        <p:spPr bwMode="auto">
          <a:xfrm rot="16200000" flipH="1">
            <a:off x="2535659" y="2453041"/>
            <a:ext cx="316130" cy="86796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204" name="Group 235"/>
          <p:cNvGrpSpPr>
            <a:grpSpLocks/>
          </p:cNvGrpSpPr>
          <p:nvPr/>
        </p:nvGrpSpPr>
        <p:grpSpPr bwMode="auto">
          <a:xfrm>
            <a:off x="2149543" y="2665903"/>
            <a:ext cx="220400" cy="125255"/>
            <a:chOff x="1355" y="2644"/>
            <a:chExt cx="257" cy="147"/>
          </a:xfrm>
        </p:grpSpPr>
        <p:sp>
          <p:nvSpPr>
            <p:cNvPr id="205"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06"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207" name="Group 238"/>
            <p:cNvGrpSpPr>
              <a:grpSpLocks/>
            </p:cNvGrpSpPr>
            <p:nvPr/>
          </p:nvGrpSpPr>
          <p:grpSpPr bwMode="auto">
            <a:xfrm>
              <a:off x="1385" y="2645"/>
              <a:ext cx="166" cy="52"/>
              <a:chOff x="2242" y="2225"/>
              <a:chExt cx="626" cy="249"/>
            </a:xfrm>
          </p:grpSpPr>
          <p:sp>
            <p:nvSpPr>
              <p:cNvPr id="208"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09"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10"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11"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12" name="Group 235"/>
          <p:cNvGrpSpPr>
            <a:grpSpLocks/>
          </p:cNvGrpSpPr>
          <p:nvPr/>
        </p:nvGrpSpPr>
        <p:grpSpPr bwMode="auto">
          <a:xfrm>
            <a:off x="2672057" y="2384549"/>
            <a:ext cx="220400" cy="125255"/>
            <a:chOff x="1355" y="2644"/>
            <a:chExt cx="257" cy="147"/>
          </a:xfrm>
        </p:grpSpPr>
        <p:sp>
          <p:nvSpPr>
            <p:cNvPr id="213"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14"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215" name="Group 238"/>
            <p:cNvGrpSpPr>
              <a:grpSpLocks/>
            </p:cNvGrpSpPr>
            <p:nvPr/>
          </p:nvGrpSpPr>
          <p:grpSpPr bwMode="auto">
            <a:xfrm>
              <a:off x="1385" y="2645"/>
              <a:ext cx="166" cy="52"/>
              <a:chOff x="2242" y="2225"/>
              <a:chExt cx="626" cy="249"/>
            </a:xfrm>
          </p:grpSpPr>
          <p:sp>
            <p:nvSpPr>
              <p:cNvPr id="216"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17"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18"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19"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20" name="Group 83"/>
          <p:cNvGrpSpPr>
            <a:grpSpLocks/>
          </p:cNvGrpSpPr>
          <p:nvPr/>
        </p:nvGrpSpPr>
        <p:grpSpPr bwMode="auto">
          <a:xfrm>
            <a:off x="3239178" y="2414695"/>
            <a:ext cx="339762" cy="194338"/>
            <a:chOff x="2423" y="2253"/>
            <a:chExt cx="257" cy="147"/>
          </a:xfrm>
        </p:grpSpPr>
        <p:sp>
          <p:nvSpPr>
            <p:cNvPr id="221"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22"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23" name="Group 86"/>
            <p:cNvGrpSpPr>
              <a:grpSpLocks/>
            </p:cNvGrpSpPr>
            <p:nvPr/>
          </p:nvGrpSpPr>
          <p:grpSpPr bwMode="auto">
            <a:xfrm>
              <a:off x="2453" y="2254"/>
              <a:ext cx="166" cy="52"/>
              <a:chOff x="2242" y="2225"/>
              <a:chExt cx="626" cy="249"/>
            </a:xfrm>
          </p:grpSpPr>
          <p:sp>
            <p:nvSpPr>
              <p:cNvPr id="224"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25"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26"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27"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28" name="Group 83"/>
          <p:cNvGrpSpPr>
            <a:grpSpLocks/>
          </p:cNvGrpSpPr>
          <p:nvPr/>
        </p:nvGrpSpPr>
        <p:grpSpPr bwMode="auto">
          <a:xfrm>
            <a:off x="2957824" y="2947257"/>
            <a:ext cx="339762" cy="194338"/>
            <a:chOff x="2423" y="2253"/>
            <a:chExt cx="257" cy="147"/>
          </a:xfrm>
        </p:grpSpPr>
        <p:sp>
          <p:nvSpPr>
            <p:cNvPr id="229"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30"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31" name="Group 86"/>
            <p:cNvGrpSpPr>
              <a:grpSpLocks/>
            </p:cNvGrpSpPr>
            <p:nvPr/>
          </p:nvGrpSpPr>
          <p:grpSpPr bwMode="auto">
            <a:xfrm>
              <a:off x="2453" y="2254"/>
              <a:ext cx="166" cy="52"/>
              <a:chOff x="2242" y="2225"/>
              <a:chExt cx="626" cy="249"/>
            </a:xfrm>
          </p:grpSpPr>
          <p:sp>
            <p:nvSpPr>
              <p:cNvPr id="232"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33"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34"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35"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36" name="Group 83"/>
          <p:cNvGrpSpPr>
            <a:grpSpLocks/>
          </p:cNvGrpSpPr>
          <p:nvPr/>
        </p:nvGrpSpPr>
        <p:grpSpPr bwMode="auto">
          <a:xfrm>
            <a:off x="4929499" y="3672415"/>
            <a:ext cx="339762" cy="194338"/>
            <a:chOff x="2423" y="2253"/>
            <a:chExt cx="257" cy="147"/>
          </a:xfrm>
        </p:grpSpPr>
        <p:sp>
          <p:nvSpPr>
            <p:cNvPr id="23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3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39" name="Group 86"/>
            <p:cNvGrpSpPr>
              <a:grpSpLocks/>
            </p:cNvGrpSpPr>
            <p:nvPr/>
          </p:nvGrpSpPr>
          <p:grpSpPr bwMode="auto">
            <a:xfrm>
              <a:off x="2439" y="2254"/>
              <a:ext cx="166" cy="52"/>
              <a:chOff x="2242" y="2225"/>
              <a:chExt cx="626" cy="249"/>
            </a:xfrm>
          </p:grpSpPr>
          <p:sp>
            <p:nvSpPr>
              <p:cNvPr id="24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4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4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4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44" name="Group 83"/>
          <p:cNvGrpSpPr>
            <a:grpSpLocks/>
          </p:cNvGrpSpPr>
          <p:nvPr/>
        </p:nvGrpSpPr>
        <p:grpSpPr bwMode="auto">
          <a:xfrm>
            <a:off x="5400097" y="3409483"/>
            <a:ext cx="339762" cy="194338"/>
            <a:chOff x="2423" y="2253"/>
            <a:chExt cx="257" cy="147"/>
          </a:xfrm>
        </p:grpSpPr>
        <p:sp>
          <p:nvSpPr>
            <p:cNvPr id="245"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46"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47" name="Group 86"/>
            <p:cNvGrpSpPr>
              <a:grpSpLocks/>
            </p:cNvGrpSpPr>
            <p:nvPr/>
          </p:nvGrpSpPr>
          <p:grpSpPr bwMode="auto">
            <a:xfrm>
              <a:off x="2441" y="2254"/>
              <a:ext cx="166" cy="52"/>
              <a:chOff x="2242" y="2225"/>
              <a:chExt cx="626" cy="249"/>
            </a:xfrm>
          </p:grpSpPr>
          <p:sp>
            <p:nvSpPr>
              <p:cNvPr id="248" name="Freeform 24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49" name="Freeform 24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0" name="Freeform 24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1" name="Freeform 25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52" name="Group 235"/>
          <p:cNvGrpSpPr>
            <a:grpSpLocks/>
          </p:cNvGrpSpPr>
          <p:nvPr/>
        </p:nvGrpSpPr>
        <p:grpSpPr bwMode="auto">
          <a:xfrm>
            <a:off x="5929921" y="3370963"/>
            <a:ext cx="220400" cy="125255"/>
            <a:chOff x="1355" y="2644"/>
            <a:chExt cx="257" cy="147"/>
          </a:xfrm>
        </p:grpSpPr>
        <p:sp>
          <p:nvSpPr>
            <p:cNvPr id="253"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54"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255" name="Group 238"/>
            <p:cNvGrpSpPr>
              <a:grpSpLocks/>
            </p:cNvGrpSpPr>
            <p:nvPr/>
          </p:nvGrpSpPr>
          <p:grpSpPr bwMode="auto">
            <a:xfrm>
              <a:off x="1383" y="2645"/>
              <a:ext cx="166" cy="52"/>
              <a:chOff x="2242" y="2225"/>
              <a:chExt cx="626" cy="249"/>
            </a:xfrm>
          </p:grpSpPr>
          <p:sp>
            <p:nvSpPr>
              <p:cNvPr id="256"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7"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8"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9"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60" name="Group 83"/>
          <p:cNvGrpSpPr>
            <a:grpSpLocks/>
          </p:cNvGrpSpPr>
          <p:nvPr/>
        </p:nvGrpSpPr>
        <p:grpSpPr bwMode="auto">
          <a:xfrm>
            <a:off x="6363064" y="3277179"/>
            <a:ext cx="339762" cy="194338"/>
            <a:chOff x="2423" y="2253"/>
            <a:chExt cx="257" cy="147"/>
          </a:xfrm>
        </p:grpSpPr>
        <p:sp>
          <p:nvSpPr>
            <p:cNvPr id="261"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62"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63" name="Group 86"/>
            <p:cNvGrpSpPr>
              <a:grpSpLocks/>
            </p:cNvGrpSpPr>
            <p:nvPr/>
          </p:nvGrpSpPr>
          <p:grpSpPr bwMode="auto">
            <a:xfrm>
              <a:off x="2443" y="2254"/>
              <a:ext cx="166" cy="52"/>
              <a:chOff x="2242" y="2225"/>
              <a:chExt cx="626" cy="249"/>
            </a:xfrm>
          </p:grpSpPr>
          <p:sp>
            <p:nvSpPr>
              <p:cNvPr id="264"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65"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66"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67"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68" name="Group 83"/>
          <p:cNvGrpSpPr>
            <a:grpSpLocks/>
          </p:cNvGrpSpPr>
          <p:nvPr/>
        </p:nvGrpSpPr>
        <p:grpSpPr bwMode="auto">
          <a:xfrm>
            <a:off x="6200616" y="2994151"/>
            <a:ext cx="339762" cy="194338"/>
            <a:chOff x="2423" y="2253"/>
            <a:chExt cx="257" cy="147"/>
          </a:xfrm>
        </p:grpSpPr>
        <p:sp>
          <p:nvSpPr>
            <p:cNvPr id="269"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70"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71" name="Group 86"/>
            <p:cNvGrpSpPr>
              <a:grpSpLocks/>
            </p:cNvGrpSpPr>
            <p:nvPr/>
          </p:nvGrpSpPr>
          <p:grpSpPr bwMode="auto">
            <a:xfrm>
              <a:off x="2445" y="2254"/>
              <a:ext cx="166" cy="52"/>
              <a:chOff x="2242" y="2225"/>
              <a:chExt cx="626" cy="249"/>
            </a:xfrm>
          </p:grpSpPr>
          <p:sp>
            <p:nvSpPr>
              <p:cNvPr id="272"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73"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74"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75"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76" name="Group 83"/>
          <p:cNvGrpSpPr>
            <a:grpSpLocks/>
          </p:cNvGrpSpPr>
          <p:nvPr/>
        </p:nvGrpSpPr>
        <p:grpSpPr bwMode="auto">
          <a:xfrm>
            <a:off x="6128603" y="2540300"/>
            <a:ext cx="339762" cy="194338"/>
            <a:chOff x="2423" y="2253"/>
            <a:chExt cx="257" cy="147"/>
          </a:xfrm>
        </p:grpSpPr>
        <p:sp>
          <p:nvSpPr>
            <p:cNvPr id="27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7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79" name="Group 86"/>
            <p:cNvGrpSpPr>
              <a:grpSpLocks/>
            </p:cNvGrpSpPr>
            <p:nvPr/>
          </p:nvGrpSpPr>
          <p:grpSpPr bwMode="auto">
            <a:xfrm>
              <a:off x="2447" y="2254"/>
              <a:ext cx="166" cy="52"/>
              <a:chOff x="2242" y="2225"/>
              <a:chExt cx="626" cy="249"/>
            </a:xfrm>
          </p:grpSpPr>
          <p:sp>
            <p:nvSpPr>
              <p:cNvPr id="28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8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8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8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84" name="Group 235"/>
          <p:cNvGrpSpPr>
            <a:grpSpLocks/>
          </p:cNvGrpSpPr>
          <p:nvPr/>
        </p:nvGrpSpPr>
        <p:grpSpPr bwMode="auto">
          <a:xfrm>
            <a:off x="6701969" y="2485033"/>
            <a:ext cx="220400" cy="125255"/>
            <a:chOff x="1355" y="2644"/>
            <a:chExt cx="257" cy="147"/>
          </a:xfrm>
        </p:grpSpPr>
        <p:sp>
          <p:nvSpPr>
            <p:cNvPr id="285"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86"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287" name="Group 238"/>
            <p:cNvGrpSpPr>
              <a:grpSpLocks/>
            </p:cNvGrpSpPr>
            <p:nvPr/>
          </p:nvGrpSpPr>
          <p:grpSpPr bwMode="auto">
            <a:xfrm>
              <a:off x="1385" y="2645"/>
              <a:ext cx="166" cy="52"/>
              <a:chOff x="2242" y="2225"/>
              <a:chExt cx="626" cy="249"/>
            </a:xfrm>
          </p:grpSpPr>
          <p:sp>
            <p:nvSpPr>
              <p:cNvPr id="288"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89"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90"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91"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92" name="Group 83"/>
          <p:cNvGrpSpPr>
            <a:grpSpLocks/>
          </p:cNvGrpSpPr>
          <p:nvPr/>
        </p:nvGrpSpPr>
        <p:grpSpPr bwMode="auto">
          <a:xfrm>
            <a:off x="5865671" y="2166836"/>
            <a:ext cx="339762" cy="194338"/>
            <a:chOff x="2423" y="2253"/>
            <a:chExt cx="257" cy="147"/>
          </a:xfrm>
        </p:grpSpPr>
        <p:sp>
          <p:nvSpPr>
            <p:cNvPr id="293"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94"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95" name="Group 86"/>
            <p:cNvGrpSpPr>
              <a:grpSpLocks/>
            </p:cNvGrpSpPr>
            <p:nvPr/>
          </p:nvGrpSpPr>
          <p:grpSpPr bwMode="auto">
            <a:xfrm>
              <a:off x="2449" y="2254"/>
              <a:ext cx="166" cy="52"/>
              <a:chOff x="2242" y="2225"/>
              <a:chExt cx="626" cy="249"/>
            </a:xfrm>
          </p:grpSpPr>
          <p:sp>
            <p:nvSpPr>
              <p:cNvPr id="296"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97"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98"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99"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00" name="Group 83"/>
          <p:cNvGrpSpPr>
            <a:grpSpLocks/>
          </p:cNvGrpSpPr>
          <p:nvPr/>
        </p:nvGrpSpPr>
        <p:grpSpPr bwMode="auto">
          <a:xfrm>
            <a:off x="4577807" y="2215403"/>
            <a:ext cx="339762" cy="194338"/>
            <a:chOff x="2423" y="2253"/>
            <a:chExt cx="257" cy="147"/>
          </a:xfrm>
        </p:grpSpPr>
        <p:sp>
          <p:nvSpPr>
            <p:cNvPr id="301"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302"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303" name="Group 86"/>
            <p:cNvGrpSpPr>
              <a:grpSpLocks/>
            </p:cNvGrpSpPr>
            <p:nvPr/>
          </p:nvGrpSpPr>
          <p:grpSpPr bwMode="auto">
            <a:xfrm>
              <a:off x="2451" y="2254"/>
              <a:ext cx="166" cy="52"/>
              <a:chOff x="2242" y="2225"/>
              <a:chExt cx="626" cy="249"/>
            </a:xfrm>
          </p:grpSpPr>
          <p:sp>
            <p:nvSpPr>
              <p:cNvPr id="304"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05"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06"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07"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cxnSp>
        <p:nvCxnSpPr>
          <p:cNvPr id="308" name="Straight Connector 307"/>
          <p:cNvCxnSpPr/>
          <p:nvPr/>
        </p:nvCxnSpPr>
        <p:spPr bwMode="auto">
          <a:xfrm flipV="1">
            <a:off x="4913326" y="2573793"/>
            <a:ext cx="403611" cy="54091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09" name="Group 83"/>
          <p:cNvGrpSpPr>
            <a:grpSpLocks/>
          </p:cNvGrpSpPr>
          <p:nvPr/>
        </p:nvGrpSpPr>
        <p:grpSpPr bwMode="auto">
          <a:xfrm>
            <a:off x="4746953" y="3108030"/>
            <a:ext cx="339762" cy="194338"/>
            <a:chOff x="2423" y="2253"/>
            <a:chExt cx="257" cy="147"/>
          </a:xfrm>
        </p:grpSpPr>
        <p:sp>
          <p:nvSpPr>
            <p:cNvPr id="31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31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312" name="Group 86"/>
            <p:cNvGrpSpPr>
              <a:grpSpLocks/>
            </p:cNvGrpSpPr>
            <p:nvPr/>
          </p:nvGrpSpPr>
          <p:grpSpPr bwMode="auto">
            <a:xfrm>
              <a:off x="2453" y="2254"/>
              <a:ext cx="166" cy="52"/>
              <a:chOff x="2242" y="2225"/>
              <a:chExt cx="626" cy="249"/>
            </a:xfrm>
          </p:grpSpPr>
          <p:sp>
            <p:nvSpPr>
              <p:cNvPr id="31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1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1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1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17" name="Group 83"/>
          <p:cNvGrpSpPr>
            <a:grpSpLocks/>
          </p:cNvGrpSpPr>
          <p:nvPr/>
        </p:nvGrpSpPr>
        <p:grpSpPr bwMode="auto">
          <a:xfrm>
            <a:off x="5128791" y="2485033"/>
            <a:ext cx="339762" cy="194338"/>
            <a:chOff x="2423" y="2253"/>
            <a:chExt cx="257" cy="147"/>
          </a:xfrm>
        </p:grpSpPr>
        <p:sp>
          <p:nvSpPr>
            <p:cNvPr id="31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31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320" name="Group 86"/>
            <p:cNvGrpSpPr>
              <a:grpSpLocks/>
            </p:cNvGrpSpPr>
            <p:nvPr/>
          </p:nvGrpSpPr>
          <p:grpSpPr bwMode="auto">
            <a:xfrm>
              <a:off x="2453" y="2254"/>
              <a:ext cx="166" cy="52"/>
              <a:chOff x="2242" y="2225"/>
              <a:chExt cx="626" cy="249"/>
            </a:xfrm>
          </p:grpSpPr>
          <p:sp>
            <p:nvSpPr>
              <p:cNvPr id="32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2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2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2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325" name="Picture 51" descr="MCj04316160000[1]"/>
          <p:cNvPicPr>
            <a:picLocks noChangeAspect="1" noChangeArrowheads="1"/>
          </p:cNvPicPr>
          <p:nvPr/>
        </p:nvPicPr>
        <p:blipFill>
          <a:blip r:embed="rId2" cstate="print"/>
          <a:srcRect/>
          <a:stretch>
            <a:fillRect/>
          </a:stretch>
        </p:blipFill>
        <p:spPr bwMode="auto">
          <a:xfrm>
            <a:off x="1225406" y="2429521"/>
            <a:ext cx="736519" cy="736600"/>
          </a:xfrm>
          <a:prstGeom prst="rect">
            <a:avLst/>
          </a:prstGeom>
          <a:noFill/>
          <a:ln w="9525">
            <a:noFill/>
            <a:miter lim="800000"/>
            <a:headEnd/>
            <a:tailEnd/>
          </a:ln>
        </p:spPr>
      </p:pic>
      <p:sp>
        <p:nvSpPr>
          <p:cNvPr id="326" name="TextBox 5"/>
          <p:cNvSpPr txBox="1"/>
          <p:nvPr/>
        </p:nvSpPr>
        <p:spPr>
          <a:xfrm>
            <a:off x="1115566" y="3071396"/>
            <a:ext cx="949684" cy="338554"/>
          </a:xfrm>
          <a:prstGeom prst="rect">
            <a:avLst/>
          </a:prstGeom>
          <a:noFill/>
        </p:spPr>
        <p:txBody>
          <a:bodyPr wrap="none" rtlCol="0">
            <a:spAutoFit/>
          </a:bodyPr>
          <a:lstStyle/>
          <a:p>
            <a:r>
              <a:rPr lang="en-US" sz="1600" smtClean="0"/>
              <a:t>Server A</a:t>
            </a:r>
            <a:endParaRPr lang="en-US" sz="1600"/>
          </a:p>
        </p:txBody>
      </p:sp>
      <p:pic>
        <p:nvPicPr>
          <p:cNvPr id="327" name="Picture 51" descr="MCj04316160000[1]"/>
          <p:cNvPicPr>
            <a:picLocks noChangeAspect="1" noChangeArrowheads="1"/>
          </p:cNvPicPr>
          <p:nvPr/>
        </p:nvPicPr>
        <p:blipFill>
          <a:blip r:embed="rId2" cstate="print"/>
          <a:srcRect/>
          <a:stretch>
            <a:fillRect/>
          </a:stretch>
        </p:blipFill>
        <p:spPr bwMode="auto">
          <a:xfrm>
            <a:off x="6921356" y="3362971"/>
            <a:ext cx="736519" cy="736600"/>
          </a:xfrm>
          <a:prstGeom prst="rect">
            <a:avLst/>
          </a:prstGeom>
          <a:noFill/>
          <a:ln w="9525">
            <a:noFill/>
            <a:miter lim="800000"/>
            <a:headEnd/>
            <a:tailEnd/>
          </a:ln>
        </p:spPr>
      </p:pic>
      <p:sp>
        <p:nvSpPr>
          <p:cNvPr id="328" name="TextBox 5"/>
          <p:cNvSpPr txBox="1"/>
          <p:nvPr/>
        </p:nvSpPr>
        <p:spPr>
          <a:xfrm>
            <a:off x="6811516" y="3985796"/>
            <a:ext cx="949684" cy="338554"/>
          </a:xfrm>
          <a:prstGeom prst="rect">
            <a:avLst/>
          </a:prstGeom>
          <a:noFill/>
        </p:spPr>
        <p:txBody>
          <a:bodyPr wrap="none" rtlCol="0">
            <a:spAutoFit/>
          </a:bodyPr>
          <a:lstStyle/>
          <a:p>
            <a:r>
              <a:rPr lang="en-US" sz="1600" smtClean="0"/>
              <a:t>Server B</a:t>
            </a:r>
            <a:endParaRPr lang="en-US" sz="1600"/>
          </a:p>
        </p:txBody>
      </p:sp>
      <p:cxnSp>
        <p:nvCxnSpPr>
          <p:cNvPr id="329" name="Straight Connector 328"/>
          <p:cNvCxnSpPr/>
          <p:nvPr/>
        </p:nvCxnSpPr>
        <p:spPr bwMode="auto">
          <a:xfrm rot="10800000">
            <a:off x="6922370" y="2547661"/>
            <a:ext cx="1031005" cy="32846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30" name="Picture 9" descr="MCj04315760000[1]"/>
          <p:cNvPicPr>
            <a:picLocks noChangeAspect="1" noChangeArrowheads="1"/>
          </p:cNvPicPr>
          <p:nvPr/>
        </p:nvPicPr>
        <p:blipFill>
          <a:blip r:embed="rId3" cstate="print"/>
          <a:srcRect/>
          <a:stretch>
            <a:fillRect/>
          </a:stretch>
        </p:blipFill>
        <p:spPr bwMode="auto">
          <a:xfrm>
            <a:off x="7765823" y="2405545"/>
            <a:ext cx="874712" cy="881062"/>
          </a:xfrm>
          <a:prstGeom prst="rect">
            <a:avLst/>
          </a:prstGeom>
          <a:noFill/>
        </p:spPr>
      </p:pic>
      <p:sp>
        <p:nvSpPr>
          <p:cNvPr id="331" name="TextBox 330"/>
          <p:cNvSpPr txBox="1"/>
          <p:nvPr/>
        </p:nvSpPr>
        <p:spPr>
          <a:xfrm>
            <a:off x="3134670" y="1628348"/>
            <a:ext cx="1421095" cy="523220"/>
          </a:xfrm>
          <a:prstGeom prst="rect">
            <a:avLst/>
          </a:prstGeom>
          <a:noFill/>
        </p:spPr>
        <p:txBody>
          <a:bodyPr wrap="none" rtlCol="0">
            <a:spAutoFit/>
          </a:bodyPr>
          <a:lstStyle/>
          <a:p>
            <a:r>
              <a:rPr lang="en-US" sz="1400" smtClean="0">
                <a:solidFill>
                  <a:srgbClr val="FF0000"/>
                </a:solidFill>
              </a:rPr>
              <a:t>What if this link</a:t>
            </a:r>
            <a:br>
              <a:rPr lang="en-US" sz="1400" smtClean="0">
                <a:solidFill>
                  <a:srgbClr val="FF0000"/>
                </a:solidFill>
              </a:rPr>
            </a:br>
            <a:r>
              <a:rPr lang="en-US" sz="1400" smtClean="0">
                <a:solidFill>
                  <a:srgbClr val="FF0000"/>
                </a:solidFill>
              </a:rPr>
              <a:t>breaks?</a:t>
            </a:r>
            <a:endParaRPr lang="en-US" sz="1400">
              <a:solidFill>
                <a:srgbClr val="FF0000"/>
              </a:solidFill>
            </a:endParaRPr>
          </a:p>
        </p:txBody>
      </p:sp>
      <p:pic>
        <p:nvPicPr>
          <p:cNvPr id="332" name="Picture 19" descr="greenguy"/>
          <p:cNvPicPr>
            <a:picLocks noChangeAspect="1" noChangeArrowheads="1"/>
          </p:cNvPicPr>
          <p:nvPr/>
        </p:nvPicPr>
        <p:blipFill>
          <a:blip r:embed="rId4" cstate="print">
            <a:lum bright="14000" contrast="-10000"/>
          </a:blip>
          <a:srcRect/>
          <a:stretch>
            <a:fillRect/>
          </a:stretch>
        </p:blipFill>
        <p:spPr bwMode="auto">
          <a:xfrm flipH="1">
            <a:off x="8602662" y="2609797"/>
            <a:ext cx="541337" cy="541338"/>
          </a:xfrm>
          <a:prstGeom prst="rect">
            <a:avLst/>
          </a:prstGeom>
          <a:noFill/>
          <a:ln w="9525">
            <a:noFill/>
            <a:miter lim="800000"/>
            <a:headEnd/>
            <a:tailEnd/>
          </a:ln>
        </p:spPr>
      </p:pic>
      <p:pic>
        <p:nvPicPr>
          <p:cNvPr id="333" name="Picture 2" descr="MCj04326240000[1]"/>
          <p:cNvPicPr>
            <a:picLocks noChangeAspect="1" noChangeArrowheads="1"/>
          </p:cNvPicPr>
          <p:nvPr/>
        </p:nvPicPr>
        <p:blipFill>
          <a:blip r:embed="rId5" cstate="print"/>
          <a:srcRect/>
          <a:stretch>
            <a:fillRect/>
          </a:stretch>
        </p:blipFill>
        <p:spPr bwMode="auto">
          <a:xfrm flipH="1">
            <a:off x="2236600" y="3342942"/>
            <a:ext cx="541337" cy="541337"/>
          </a:xfrm>
          <a:prstGeom prst="rect">
            <a:avLst/>
          </a:prstGeom>
          <a:noFill/>
        </p:spPr>
      </p:pic>
      <p:sp>
        <p:nvSpPr>
          <p:cNvPr id="334" name="TextBox 333"/>
          <p:cNvSpPr txBox="1"/>
          <p:nvPr/>
        </p:nvSpPr>
        <p:spPr>
          <a:xfrm>
            <a:off x="2266318" y="3862800"/>
            <a:ext cx="553548" cy="307777"/>
          </a:xfrm>
          <a:prstGeom prst="rect">
            <a:avLst/>
          </a:prstGeom>
          <a:noFill/>
        </p:spPr>
        <p:txBody>
          <a:bodyPr wrap="none" rtlCol="0">
            <a:spAutoFit/>
          </a:bodyPr>
          <a:lstStyle/>
          <a:p>
            <a:r>
              <a:rPr lang="en-US" sz="1400" smtClean="0"/>
              <a:t>Alice</a:t>
            </a:r>
            <a:endParaRPr lang="en-US" sz="1400"/>
          </a:p>
        </p:txBody>
      </p:sp>
      <p:sp>
        <p:nvSpPr>
          <p:cNvPr id="335" name="TextBox 334"/>
          <p:cNvSpPr txBox="1"/>
          <p:nvPr/>
        </p:nvSpPr>
        <p:spPr>
          <a:xfrm>
            <a:off x="8614089" y="3116488"/>
            <a:ext cx="488532" cy="307777"/>
          </a:xfrm>
          <a:prstGeom prst="rect">
            <a:avLst/>
          </a:prstGeom>
          <a:noFill/>
        </p:spPr>
        <p:txBody>
          <a:bodyPr wrap="none" rtlCol="0">
            <a:spAutoFit/>
          </a:bodyPr>
          <a:lstStyle/>
          <a:p>
            <a:r>
              <a:rPr lang="en-US" sz="1400" smtClean="0"/>
              <a:t>Bob</a:t>
            </a:r>
            <a:endParaRPr lang="en-US" sz="1400"/>
          </a:p>
        </p:txBody>
      </p:sp>
      <p:cxnSp>
        <p:nvCxnSpPr>
          <p:cNvPr id="336" name="Straight Connector 335"/>
          <p:cNvCxnSpPr/>
          <p:nvPr/>
        </p:nvCxnSpPr>
        <p:spPr bwMode="auto">
          <a:xfrm flipV="1">
            <a:off x="4149856" y="3462382"/>
            <a:ext cx="405412" cy="1906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7" name="Straight Connector 336"/>
          <p:cNvCxnSpPr/>
          <p:nvPr/>
        </p:nvCxnSpPr>
        <p:spPr bwMode="auto">
          <a:xfrm flipV="1">
            <a:off x="4538666" y="3205860"/>
            <a:ext cx="378168" cy="21860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8" name="Straight Connector 337"/>
          <p:cNvCxnSpPr/>
          <p:nvPr/>
        </p:nvCxnSpPr>
        <p:spPr bwMode="auto">
          <a:xfrm>
            <a:off x="4538561" y="3424493"/>
            <a:ext cx="560819" cy="34575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39" name="Group 235"/>
          <p:cNvGrpSpPr>
            <a:grpSpLocks/>
          </p:cNvGrpSpPr>
          <p:nvPr/>
        </p:nvGrpSpPr>
        <p:grpSpPr bwMode="auto">
          <a:xfrm>
            <a:off x="4445068" y="3399328"/>
            <a:ext cx="220400" cy="125255"/>
            <a:chOff x="1355" y="2644"/>
            <a:chExt cx="257" cy="147"/>
          </a:xfrm>
        </p:grpSpPr>
        <p:sp>
          <p:nvSpPr>
            <p:cNvPr id="340"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341"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342" name="Group 238"/>
            <p:cNvGrpSpPr>
              <a:grpSpLocks/>
            </p:cNvGrpSpPr>
            <p:nvPr/>
          </p:nvGrpSpPr>
          <p:grpSpPr bwMode="auto">
            <a:xfrm>
              <a:off x="1381" y="2645"/>
              <a:ext cx="166" cy="52"/>
              <a:chOff x="2242" y="2225"/>
              <a:chExt cx="626" cy="249"/>
            </a:xfrm>
          </p:grpSpPr>
          <p:sp>
            <p:nvSpPr>
              <p:cNvPr id="343"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44"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45"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46"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47" name="Group 235"/>
          <p:cNvGrpSpPr>
            <a:grpSpLocks/>
          </p:cNvGrpSpPr>
          <p:nvPr/>
        </p:nvGrpSpPr>
        <p:grpSpPr bwMode="auto">
          <a:xfrm>
            <a:off x="4054543" y="3627928"/>
            <a:ext cx="220400" cy="125255"/>
            <a:chOff x="1355" y="2644"/>
            <a:chExt cx="257" cy="147"/>
          </a:xfrm>
        </p:grpSpPr>
        <p:sp>
          <p:nvSpPr>
            <p:cNvPr id="348"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349"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350" name="Group 238"/>
            <p:cNvGrpSpPr>
              <a:grpSpLocks/>
            </p:cNvGrpSpPr>
            <p:nvPr/>
          </p:nvGrpSpPr>
          <p:grpSpPr bwMode="auto">
            <a:xfrm>
              <a:off x="1383" y="2645"/>
              <a:ext cx="166" cy="52"/>
              <a:chOff x="2242" y="2225"/>
              <a:chExt cx="626" cy="249"/>
            </a:xfrm>
          </p:grpSpPr>
          <p:sp>
            <p:nvSpPr>
              <p:cNvPr id="351"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52"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53"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54"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355" name="Picture 59" descr="MCj04316320000[1]"/>
          <p:cNvPicPr>
            <a:picLocks noChangeAspect="1" noChangeArrowheads="1"/>
          </p:cNvPicPr>
          <p:nvPr/>
        </p:nvPicPr>
        <p:blipFill>
          <a:blip r:embed="rId6" cstate="print"/>
          <a:srcRect/>
          <a:stretch>
            <a:fillRect/>
          </a:stretch>
        </p:blipFill>
        <p:spPr bwMode="auto">
          <a:xfrm>
            <a:off x="2801937" y="3323798"/>
            <a:ext cx="541337" cy="541338"/>
          </a:xfrm>
          <a:prstGeom prst="rect">
            <a:avLst/>
          </a:prstGeom>
          <a:noFill/>
          <a:ln w="9525">
            <a:noFill/>
            <a:miter lim="800000"/>
            <a:headEnd/>
            <a:tailEnd/>
          </a:ln>
        </p:spPr>
      </p:pic>
      <p:cxnSp>
        <p:nvCxnSpPr>
          <p:cNvPr id="358" name="Straight Arrow Connector 357"/>
          <p:cNvCxnSpPr>
            <a:stCxn id="331" idx="2"/>
          </p:cNvCxnSpPr>
          <p:nvPr/>
        </p:nvCxnSpPr>
        <p:spPr bwMode="auto">
          <a:xfrm rot="16200000" flipH="1">
            <a:off x="3769918" y="2226868"/>
            <a:ext cx="267782" cy="11718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192"/>
                                        </p:tgtEl>
                                      </p:cBhvr>
                                    </p:animEffect>
                                    <p:set>
                                      <p:cBhvr>
                                        <p:cTn id="13" dur="1" fill="hold">
                                          <p:stCondLst>
                                            <p:cond delay="499"/>
                                          </p:stCondLst>
                                        </p:cTn>
                                        <p:tgtEl>
                                          <p:spTgt spid="192"/>
                                        </p:tgtEl>
                                        <p:attrNameLst>
                                          <p:attrName>style.visibility</p:attrName>
                                        </p:attrNameLst>
                                      </p:cBhvr>
                                      <p:to>
                                        <p:strVal val="hidden"/>
                                      </p:to>
                                    </p:set>
                                  </p:childTnLst>
                                </p:cTn>
                              </p:par>
                              <p:par>
                                <p:cTn id="14" presetID="9" presetClass="exit" presetSubtype="0" fill="hold" grpId="1" nodeType="withEffect">
                                  <p:stCondLst>
                                    <p:cond delay="0"/>
                                  </p:stCondLst>
                                  <p:childTnLst>
                                    <p:animEffect transition="out" filter="dissolve">
                                      <p:cBhvr>
                                        <p:cTn id="15" dur="500"/>
                                        <p:tgtEl>
                                          <p:spTgt spid="331"/>
                                        </p:tgtEl>
                                      </p:cBhvr>
                                    </p:animEffect>
                                    <p:set>
                                      <p:cBhvr>
                                        <p:cTn id="16" dur="1" fill="hold">
                                          <p:stCondLst>
                                            <p:cond delay="499"/>
                                          </p:stCondLst>
                                        </p:cTn>
                                        <p:tgtEl>
                                          <p:spTgt spid="331"/>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358"/>
                                        </p:tgtEl>
                                      </p:cBhvr>
                                    </p:animEffect>
                                    <p:set>
                                      <p:cBhvr>
                                        <p:cTn id="19" dur="1" fill="hold">
                                          <p:stCondLst>
                                            <p:cond delay="499"/>
                                          </p:stCondLst>
                                        </p:cTn>
                                        <p:tgtEl>
                                          <p:spTgt spid="358"/>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 grpId="0"/>
      <p:bldP spid="331"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CAP theorem</a:t>
            </a:r>
            <a:endParaRPr lang="en-US"/>
          </a:p>
        </p:txBody>
      </p:sp>
      <p:sp>
        <p:nvSpPr>
          <p:cNvPr id="3" name="Content Placeholder 2"/>
          <p:cNvSpPr>
            <a:spLocks noGrp="1"/>
          </p:cNvSpPr>
          <p:nvPr>
            <p:ph idx="1"/>
          </p:nvPr>
        </p:nvSpPr>
        <p:spPr/>
        <p:txBody>
          <a:bodyPr/>
          <a:lstStyle/>
          <a:p>
            <a:r>
              <a:rPr lang="en-US" dirty="0" smtClean="0"/>
              <a:t>What we want from a web system:</a:t>
            </a:r>
          </a:p>
          <a:p>
            <a:pPr lvl="1"/>
            <a:r>
              <a:rPr lang="en-US" dirty="0" smtClean="0">
                <a:solidFill>
                  <a:srgbClr val="FF9900"/>
                </a:solidFill>
              </a:rPr>
              <a:t>Consistency: </a:t>
            </a:r>
            <a:r>
              <a:rPr lang="en-US" dirty="0" smtClean="0"/>
              <a:t>All clients single up-to-data copy of the data, even in the presence of concurrent updates</a:t>
            </a:r>
          </a:p>
          <a:p>
            <a:pPr lvl="1"/>
            <a:r>
              <a:rPr lang="en-US" dirty="0" smtClean="0">
                <a:solidFill>
                  <a:srgbClr val="FF9900"/>
                </a:solidFill>
              </a:rPr>
              <a:t>Availability: </a:t>
            </a:r>
            <a:r>
              <a:rPr lang="en-US" dirty="0" smtClean="0"/>
              <a:t>Every request (including updates) received by a non-failing node in the system must result in a response, even when faults occur</a:t>
            </a:r>
          </a:p>
          <a:p>
            <a:pPr lvl="1"/>
            <a:r>
              <a:rPr lang="en-US" dirty="0" smtClean="0">
                <a:solidFill>
                  <a:srgbClr val="FF9900"/>
                </a:solidFill>
              </a:rPr>
              <a:t>Partition-tolerance: </a:t>
            </a:r>
            <a:r>
              <a:rPr lang="en-US" dirty="0" smtClean="0"/>
              <a:t>Consistency and availability hold even when the network partitions</a:t>
            </a:r>
          </a:p>
          <a:p>
            <a:endParaRPr lang="en-US" dirty="0" smtClean="0"/>
          </a:p>
          <a:p>
            <a:r>
              <a:rPr lang="en-US" dirty="0" smtClean="0"/>
              <a:t>Can we get all three?</a:t>
            </a:r>
          </a:p>
          <a:p>
            <a:pPr lvl="1"/>
            <a:r>
              <a:rPr lang="en-US" dirty="0" smtClean="0">
                <a:solidFill>
                  <a:srgbClr val="FF9900"/>
                </a:solidFill>
              </a:rPr>
              <a:t>CAP theorem:</a:t>
            </a:r>
            <a:r>
              <a:rPr lang="en-US" dirty="0" smtClean="0"/>
              <a:t> We can get </a:t>
            </a:r>
            <a:r>
              <a:rPr lang="en-US" u="sng" dirty="0" smtClean="0"/>
              <a:t>at most two</a:t>
            </a:r>
            <a:r>
              <a:rPr lang="en-US" dirty="0" smtClean="0"/>
              <a:t> out of the three</a:t>
            </a:r>
          </a:p>
          <a:p>
            <a:pPr lvl="2"/>
            <a:r>
              <a:rPr lang="en-US" dirty="0" smtClean="0"/>
              <a:t>Which ones should we choose for a given system?</a:t>
            </a:r>
          </a:p>
          <a:p>
            <a:pPr lvl="1"/>
            <a:r>
              <a:rPr lang="en-US" dirty="0" smtClean="0"/>
              <a:t>Conjecture by Brewer; proven by Gilbert and Lynch</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68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Visual CAP</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69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
        <p:nvSpPr>
          <p:cNvPr id="7" name="TextBox 6"/>
          <p:cNvSpPr txBox="1"/>
          <p:nvPr/>
        </p:nvSpPr>
        <p:spPr>
          <a:xfrm>
            <a:off x="3571540" y="1335937"/>
            <a:ext cx="466794" cy="646331"/>
          </a:xfrm>
          <a:prstGeom prst="rect">
            <a:avLst/>
          </a:prstGeom>
          <a:noFill/>
        </p:spPr>
        <p:txBody>
          <a:bodyPr wrap="none" rtlCol="0">
            <a:spAutoFit/>
          </a:bodyPr>
          <a:lstStyle/>
          <a:p>
            <a:r>
              <a:rPr lang="en-US" sz="3600" dirty="0" smtClean="0">
                <a:solidFill>
                  <a:srgbClr val="FF9900"/>
                </a:solidFill>
              </a:rPr>
              <a:t>A</a:t>
            </a:r>
            <a:endParaRPr lang="en-US" sz="3600" dirty="0">
              <a:solidFill>
                <a:srgbClr val="FF9900"/>
              </a:solidFill>
            </a:endParaRPr>
          </a:p>
        </p:txBody>
      </p:sp>
      <p:sp>
        <p:nvSpPr>
          <p:cNvPr id="8" name="TextBox 7"/>
          <p:cNvSpPr txBox="1"/>
          <p:nvPr/>
        </p:nvSpPr>
        <p:spPr>
          <a:xfrm>
            <a:off x="1803395" y="4234419"/>
            <a:ext cx="461935" cy="646331"/>
          </a:xfrm>
          <a:prstGeom prst="rect">
            <a:avLst/>
          </a:prstGeom>
          <a:noFill/>
        </p:spPr>
        <p:txBody>
          <a:bodyPr wrap="none" rtlCol="0">
            <a:spAutoFit/>
          </a:bodyPr>
          <a:lstStyle/>
          <a:p>
            <a:r>
              <a:rPr lang="en-US" sz="3600" dirty="0" smtClean="0">
                <a:solidFill>
                  <a:srgbClr val="FF9900"/>
                </a:solidFill>
              </a:rPr>
              <a:t>C</a:t>
            </a:r>
            <a:endParaRPr lang="en-US" sz="3600" dirty="0">
              <a:solidFill>
                <a:srgbClr val="FF9900"/>
              </a:solidFill>
            </a:endParaRPr>
          </a:p>
        </p:txBody>
      </p:sp>
      <p:sp>
        <p:nvSpPr>
          <p:cNvPr id="9" name="TextBox 8"/>
          <p:cNvSpPr txBox="1"/>
          <p:nvPr/>
        </p:nvSpPr>
        <p:spPr>
          <a:xfrm>
            <a:off x="5377532" y="4234442"/>
            <a:ext cx="439168" cy="646331"/>
          </a:xfrm>
          <a:prstGeom prst="rect">
            <a:avLst/>
          </a:prstGeom>
          <a:noFill/>
        </p:spPr>
        <p:txBody>
          <a:bodyPr wrap="none" rtlCol="0">
            <a:spAutoFit/>
          </a:bodyPr>
          <a:lstStyle/>
          <a:p>
            <a:r>
              <a:rPr lang="en-US" sz="3600" dirty="0" smtClean="0">
                <a:solidFill>
                  <a:srgbClr val="FF9900"/>
                </a:solidFill>
              </a:rPr>
              <a:t>P</a:t>
            </a:r>
            <a:endParaRPr lang="en-US" sz="3600" dirty="0">
              <a:solidFill>
                <a:srgbClr val="FF9900"/>
              </a:solidFill>
            </a:endParaRPr>
          </a:p>
        </p:txBody>
      </p:sp>
      <p:cxnSp>
        <p:nvCxnSpPr>
          <p:cNvPr id="11" name="Straight Connector 10"/>
          <p:cNvCxnSpPr/>
          <p:nvPr/>
        </p:nvCxnSpPr>
        <p:spPr bwMode="auto">
          <a:xfrm flipV="1">
            <a:off x="2116833" y="1881755"/>
            <a:ext cx="1454707" cy="235266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flipV="1">
            <a:off x="4038334" y="1881755"/>
            <a:ext cx="1443324" cy="23526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347800" y="4557585"/>
            <a:ext cx="2914274" cy="2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TextBox 17"/>
          <p:cNvSpPr txBox="1"/>
          <p:nvPr/>
        </p:nvSpPr>
        <p:spPr>
          <a:xfrm>
            <a:off x="3220288" y="3257370"/>
            <a:ext cx="1166505" cy="400110"/>
          </a:xfrm>
          <a:prstGeom prst="rect">
            <a:avLst/>
          </a:prstGeom>
          <a:noFill/>
        </p:spPr>
        <p:txBody>
          <a:bodyPr wrap="none" rtlCol="0">
            <a:spAutoFit/>
          </a:bodyPr>
          <a:lstStyle/>
          <a:p>
            <a:r>
              <a:rPr lang="en-US" dirty="0" smtClean="0"/>
              <a:t>Pick Two</a:t>
            </a:r>
            <a:endParaRPr lang="en-US" dirty="0"/>
          </a:p>
        </p:txBody>
      </p:sp>
      <p:sp>
        <p:nvSpPr>
          <p:cNvPr id="19" name="TextBox 18"/>
          <p:cNvSpPr txBox="1"/>
          <p:nvPr/>
        </p:nvSpPr>
        <p:spPr>
          <a:xfrm>
            <a:off x="4646461" y="1575082"/>
            <a:ext cx="3171814" cy="923330"/>
          </a:xfrm>
          <a:prstGeom prst="rect">
            <a:avLst/>
          </a:prstGeom>
          <a:noFill/>
        </p:spPr>
        <p:txBody>
          <a:bodyPr wrap="square" rtlCol="0">
            <a:spAutoFit/>
          </a:bodyPr>
          <a:lstStyle/>
          <a:p>
            <a:r>
              <a:rPr lang="en-US" sz="1800" b="1" dirty="0" smtClean="0"/>
              <a:t>Availability</a:t>
            </a:r>
            <a:r>
              <a:rPr lang="en-US" sz="1800" dirty="0" smtClean="0"/>
              <a:t>: Each client can always read and write despite node failures</a:t>
            </a:r>
            <a:endParaRPr lang="en-US" sz="1800" dirty="0"/>
          </a:p>
        </p:txBody>
      </p:sp>
      <p:sp>
        <p:nvSpPr>
          <p:cNvPr id="20" name="TextBox 19"/>
          <p:cNvSpPr txBox="1"/>
          <p:nvPr/>
        </p:nvSpPr>
        <p:spPr>
          <a:xfrm>
            <a:off x="370155" y="5001345"/>
            <a:ext cx="3171814" cy="923330"/>
          </a:xfrm>
          <a:prstGeom prst="rect">
            <a:avLst/>
          </a:prstGeom>
          <a:noFill/>
        </p:spPr>
        <p:txBody>
          <a:bodyPr wrap="square" rtlCol="0">
            <a:spAutoFit/>
          </a:bodyPr>
          <a:lstStyle/>
          <a:p>
            <a:r>
              <a:rPr lang="en-US" sz="1800" b="1" dirty="0" smtClean="0"/>
              <a:t>Consistency</a:t>
            </a:r>
            <a:r>
              <a:rPr lang="en-US" sz="1800" dirty="0" smtClean="0"/>
              <a:t>: All clients always have the same view of the data at the same time</a:t>
            </a:r>
            <a:endParaRPr lang="en-US" sz="1800" dirty="0"/>
          </a:p>
        </p:txBody>
      </p:sp>
      <p:sp>
        <p:nvSpPr>
          <p:cNvPr id="21" name="TextBox 20"/>
          <p:cNvSpPr txBox="1"/>
          <p:nvPr/>
        </p:nvSpPr>
        <p:spPr>
          <a:xfrm>
            <a:off x="4841062" y="5001345"/>
            <a:ext cx="3261567" cy="923330"/>
          </a:xfrm>
          <a:prstGeom prst="rect">
            <a:avLst/>
          </a:prstGeom>
          <a:noFill/>
        </p:spPr>
        <p:txBody>
          <a:bodyPr wrap="square" rtlCol="0">
            <a:spAutoFit/>
          </a:bodyPr>
          <a:lstStyle/>
          <a:p>
            <a:r>
              <a:rPr lang="en-US" sz="1800" b="1" dirty="0" smtClean="0"/>
              <a:t>Partition-tolerance</a:t>
            </a:r>
            <a:r>
              <a:rPr lang="en-US" sz="1800" dirty="0" smtClean="0"/>
              <a:t>: The system continues to operate despite arbitrary message loss</a:t>
            </a:r>
            <a:endParaRPr lang="en-US" sz="1800" dirty="0"/>
          </a:p>
        </p:txBody>
      </p:sp>
      <p:sp>
        <p:nvSpPr>
          <p:cNvPr id="22" name="TextBox 21"/>
          <p:cNvSpPr txBox="1"/>
          <p:nvPr/>
        </p:nvSpPr>
        <p:spPr>
          <a:xfrm>
            <a:off x="3477081" y="4618043"/>
            <a:ext cx="652918" cy="400110"/>
          </a:xfrm>
          <a:prstGeom prst="rect">
            <a:avLst/>
          </a:prstGeom>
          <a:noFill/>
        </p:spPr>
        <p:txBody>
          <a:bodyPr wrap="none" rtlCol="0">
            <a:spAutoFit/>
          </a:bodyPr>
          <a:lstStyle/>
          <a:p>
            <a:r>
              <a:rPr lang="en-US" dirty="0" smtClean="0"/>
              <a:t>C&amp;P</a:t>
            </a:r>
            <a:endParaRPr lang="en-US" dirty="0"/>
          </a:p>
        </p:txBody>
      </p:sp>
      <p:sp>
        <p:nvSpPr>
          <p:cNvPr id="23" name="TextBox 22"/>
          <p:cNvSpPr txBox="1"/>
          <p:nvPr/>
        </p:nvSpPr>
        <p:spPr>
          <a:xfrm>
            <a:off x="2122304" y="2733557"/>
            <a:ext cx="665316" cy="400110"/>
          </a:xfrm>
          <a:prstGeom prst="rect">
            <a:avLst/>
          </a:prstGeom>
          <a:noFill/>
        </p:spPr>
        <p:txBody>
          <a:bodyPr wrap="none" rtlCol="0">
            <a:spAutoFit/>
          </a:bodyPr>
          <a:lstStyle/>
          <a:p>
            <a:r>
              <a:rPr lang="en-US" dirty="0" smtClean="0"/>
              <a:t>C&amp;A</a:t>
            </a:r>
            <a:endParaRPr lang="en-US" dirty="0"/>
          </a:p>
        </p:txBody>
      </p:sp>
      <p:sp>
        <p:nvSpPr>
          <p:cNvPr id="24" name="TextBox 23"/>
          <p:cNvSpPr txBox="1"/>
          <p:nvPr/>
        </p:nvSpPr>
        <p:spPr>
          <a:xfrm>
            <a:off x="4841934" y="2733557"/>
            <a:ext cx="652668" cy="400110"/>
          </a:xfrm>
          <a:prstGeom prst="rect">
            <a:avLst/>
          </a:prstGeom>
          <a:noFill/>
        </p:spPr>
        <p:txBody>
          <a:bodyPr wrap="none" rtlCol="0">
            <a:spAutoFit/>
          </a:bodyPr>
          <a:lstStyle/>
          <a:p>
            <a:r>
              <a:rPr lang="en-US" dirty="0"/>
              <a:t>A</a:t>
            </a:r>
            <a:r>
              <a:rPr lang="en-US" dirty="0" smtClean="0"/>
              <a:t>&amp;P</a:t>
            </a:r>
            <a:endParaRPr lang="en-US" dirty="0"/>
          </a:p>
        </p:txBody>
      </p:sp>
    </p:spTree>
    <p:extLst>
      <p:ext uri="{BB962C8B-B14F-4D97-AF65-F5344CB8AC3E}">
        <p14:creationId xmlns:p14="http://schemas.microsoft.com/office/powerpoint/2010/main" val="242204232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obvious way to scale</a:t>
            </a:r>
            <a:endParaRPr lang="en-US" dirty="0"/>
          </a:p>
        </p:txBody>
      </p:sp>
      <p:sp>
        <p:nvSpPr>
          <p:cNvPr id="3" name="Content Placeholder 2"/>
          <p:cNvSpPr>
            <a:spLocks noGrp="1"/>
          </p:cNvSpPr>
          <p:nvPr>
            <p:ph idx="1"/>
          </p:nvPr>
        </p:nvSpPr>
        <p:spPr/>
        <p:txBody>
          <a:bodyPr/>
          <a:lstStyle/>
          <a:p>
            <a:endParaRPr lang="en-US" dirty="0" smtClean="0"/>
          </a:p>
          <a:p>
            <a:r>
              <a:rPr lang="en-US" dirty="0" smtClean="0"/>
              <a:t>Throw more hardware at the problem!</a:t>
            </a:r>
          </a:p>
          <a:p>
            <a:endParaRPr lang="en-US" dirty="0"/>
          </a:p>
          <a:p>
            <a:r>
              <a:rPr lang="en-US" dirty="0" smtClean="0"/>
              <a:t>go from one processor to many</a:t>
            </a:r>
          </a:p>
          <a:p>
            <a:endParaRPr lang="en-US" dirty="0"/>
          </a:p>
          <a:p>
            <a:r>
              <a:rPr lang="en-US" dirty="0" smtClean="0"/>
              <a:t>go from one computer to many</a:t>
            </a:r>
          </a:p>
          <a:p>
            <a:endParaRPr lang="en-US" dirty="0"/>
          </a:p>
          <a:p>
            <a:r>
              <a:rPr lang="en-US" dirty="0" smtClean="0"/>
              <a:t>… but what are the challenges?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886277040"/>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CAP choices</a:t>
            </a:r>
            <a:endParaRPr lang="en-US"/>
          </a:p>
        </p:txBody>
      </p:sp>
      <p:sp>
        <p:nvSpPr>
          <p:cNvPr id="3" name="Content Placeholder 2"/>
          <p:cNvSpPr>
            <a:spLocks noGrp="1"/>
          </p:cNvSpPr>
          <p:nvPr>
            <p:ph idx="1"/>
          </p:nvPr>
        </p:nvSpPr>
        <p:spPr>
          <a:xfrm>
            <a:off x="990600" y="1658938"/>
            <a:ext cx="7945056" cy="4532312"/>
          </a:xfrm>
        </p:spPr>
        <p:txBody>
          <a:bodyPr/>
          <a:lstStyle/>
          <a:p>
            <a:r>
              <a:rPr lang="en-US" smtClean="0"/>
              <a:t>Example #1: Consistency &amp; Partition tolerance</a:t>
            </a:r>
          </a:p>
          <a:p>
            <a:pPr lvl="1"/>
            <a:r>
              <a:rPr lang="en-US" smtClean="0"/>
              <a:t>Many replicas + consensus protocol</a:t>
            </a:r>
          </a:p>
          <a:p>
            <a:pPr lvl="1"/>
            <a:r>
              <a:rPr lang="en-US" smtClean="0"/>
              <a:t>Do not accept new write requests during partitions</a:t>
            </a:r>
          </a:p>
          <a:p>
            <a:pPr lvl="1"/>
            <a:r>
              <a:rPr lang="en-US" smtClean="0"/>
              <a:t>Certain functions may become unavailable</a:t>
            </a:r>
          </a:p>
          <a:p>
            <a:pPr lvl="1"/>
            <a:endParaRPr lang="en-US" smtClean="0"/>
          </a:p>
          <a:p>
            <a:r>
              <a:rPr lang="en-US" smtClean="0"/>
              <a:t>Example #2: Availability &amp; Partition tolerance</a:t>
            </a:r>
          </a:p>
          <a:p>
            <a:pPr lvl="1"/>
            <a:r>
              <a:rPr lang="en-US" smtClean="0"/>
              <a:t>Many replicas + relaxed consistency</a:t>
            </a:r>
          </a:p>
          <a:p>
            <a:pPr lvl="1"/>
            <a:r>
              <a:rPr lang="en-US" smtClean="0"/>
              <a:t>Continue accepting write requests </a:t>
            </a:r>
          </a:p>
          <a:p>
            <a:pPr lvl="1"/>
            <a:r>
              <a:rPr lang="en-US" smtClean="0"/>
              <a:t>Clients may see inconsistent state during partitions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70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of 3” view is misleading</a:t>
            </a:r>
            <a:endParaRPr lang="en-US" dirty="0"/>
          </a:p>
        </p:txBody>
      </p:sp>
      <p:sp>
        <p:nvSpPr>
          <p:cNvPr id="3" name="Content Placeholder 2"/>
          <p:cNvSpPr>
            <a:spLocks noGrp="1"/>
          </p:cNvSpPr>
          <p:nvPr>
            <p:ph idx="1"/>
          </p:nvPr>
        </p:nvSpPr>
        <p:spPr/>
        <p:txBody>
          <a:bodyPr/>
          <a:lstStyle/>
          <a:p>
            <a:r>
              <a:rPr lang="en-US" dirty="0" smtClean="0"/>
              <a:t>Meaning of C&amp;A over P is unclear</a:t>
            </a:r>
          </a:p>
          <a:p>
            <a:pPr lvl="1"/>
            <a:r>
              <a:rPr lang="en-US" dirty="0" smtClean="0"/>
              <a:t>If a partition occurs, the choice must be reverted to C or A</a:t>
            </a:r>
          </a:p>
          <a:p>
            <a:pPr lvl="1"/>
            <a:r>
              <a:rPr lang="en-US" dirty="0" smtClean="0"/>
              <a:t>No reason to forfeit C or A when system is not partitioned</a:t>
            </a:r>
          </a:p>
          <a:p>
            <a:r>
              <a:rPr lang="en-US" dirty="0" smtClean="0"/>
              <a:t>Choice of C and A can occur many times within the same system at fine granularity</a:t>
            </a:r>
          </a:p>
          <a:p>
            <a:r>
              <a:rPr lang="en-US" dirty="0"/>
              <a:t>Three properties are more of a </a:t>
            </a:r>
            <a:r>
              <a:rPr lang="en-US" dirty="0" smtClean="0"/>
              <a:t>continuous</a:t>
            </a:r>
          </a:p>
          <a:p>
            <a:pPr lvl="1"/>
            <a:r>
              <a:rPr lang="en-US" dirty="0" smtClean="0"/>
              <a:t>Availability is 0 to 100</a:t>
            </a:r>
          </a:p>
          <a:p>
            <a:pPr lvl="1"/>
            <a:r>
              <a:rPr lang="en-US" dirty="0" smtClean="0"/>
              <a:t>Many levels of consistency</a:t>
            </a:r>
          </a:p>
          <a:p>
            <a:pPr lvl="1"/>
            <a:r>
              <a:rPr lang="en-US" dirty="0"/>
              <a:t>D</a:t>
            </a:r>
            <a:r>
              <a:rPr lang="en-US" dirty="0" smtClean="0"/>
              <a:t>isagreement </a:t>
            </a:r>
            <a:r>
              <a:rPr lang="en-US" dirty="0"/>
              <a:t>within the system </a:t>
            </a:r>
            <a:r>
              <a:rPr lang="en-US" dirty="0" smtClean="0"/>
              <a:t>whether </a:t>
            </a:r>
            <a:r>
              <a:rPr lang="en-US" dirty="0"/>
              <a:t>a partition </a:t>
            </a:r>
            <a:r>
              <a:rPr lang="en-US" dirty="0" smtClean="0"/>
              <a:t>exists</a:t>
            </a:r>
          </a:p>
          <a:p>
            <a:r>
              <a:rPr lang="en-US" dirty="0"/>
              <a:t>The modern CAP goal should be to maximize </a:t>
            </a:r>
            <a:r>
              <a:rPr lang="en-US" dirty="0" smtClean="0"/>
              <a:t>application-specific combinations </a:t>
            </a:r>
            <a:r>
              <a:rPr lang="en-US" dirty="0"/>
              <a:t>of </a:t>
            </a:r>
            <a:r>
              <a:rPr lang="en-US" dirty="0" smtClean="0"/>
              <a:t>C </a:t>
            </a:r>
            <a:r>
              <a:rPr lang="en-US" dirty="0"/>
              <a:t>and </a:t>
            </a:r>
            <a:r>
              <a:rPr lang="en-US" dirty="0" smtClean="0"/>
              <a:t>A</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96834830"/>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partitions</a:t>
            </a:r>
            <a:endParaRPr lang="en-US" dirty="0"/>
          </a:p>
        </p:txBody>
      </p:sp>
      <p:sp>
        <p:nvSpPr>
          <p:cNvPr id="3" name="Content Placeholder 2"/>
          <p:cNvSpPr>
            <a:spLocks noGrp="1"/>
          </p:cNvSpPr>
          <p:nvPr>
            <p:ph idx="1"/>
          </p:nvPr>
        </p:nvSpPr>
        <p:spPr/>
        <p:txBody>
          <a:bodyPr/>
          <a:lstStyle/>
          <a:p>
            <a:r>
              <a:rPr lang="en-US" dirty="0" smtClean="0"/>
              <a:t>Detect partition</a:t>
            </a:r>
          </a:p>
          <a:p>
            <a:r>
              <a:rPr lang="en-US" dirty="0" smtClean="0"/>
              <a:t>Enter an explicit partition mode that can limit some operations</a:t>
            </a:r>
          </a:p>
          <a:p>
            <a:r>
              <a:rPr lang="en-US" dirty="0" smtClean="0"/>
              <a:t>Initiate partition recovery when communication is restored</a:t>
            </a:r>
          </a:p>
          <a:p>
            <a:pPr lvl="1"/>
            <a:r>
              <a:rPr lang="en-US" dirty="0" smtClean="0"/>
              <a:t>Restore consistency and compensate for mistakes made while the system was partitioned</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grpSp>
        <p:nvGrpSpPr>
          <p:cNvPr id="86" name="Group 85"/>
          <p:cNvGrpSpPr/>
          <p:nvPr/>
        </p:nvGrpSpPr>
        <p:grpSpPr>
          <a:xfrm>
            <a:off x="1113649" y="4815946"/>
            <a:ext cx="6743809" cy="1647361"/>
            <a:chOff x="445632" y="4964383"/>
            <a:chExt cx="6743809" cy="1647361"/>
          </a:xfrm>
        </p:grpSpPr>
        <p:sp>
          <p:nvSpPr>
            <p:cNvPr id="7" name="Oval 6"/>
            <p:cNvSpPr/>
            <p:nvPr/>
          </p:nvSpPr>
          <p:spPr bwMode="auto">
            <a:xfrm>
              <a:off x="1020255"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Oval 7"/>
            <p:cNvSpPr/>
            <p:nvPr/>
          </p:nvSpPr>
          <p:spPr bwMode="auto">
            <a:xfrm>
              <a:off x="1487819"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Oval 8"/>
            <p:cNvSpPr/>
            <p:nvPr/>
          </p:nvSpPr>
          <p:spPr bwMode="auto">
            <a:xfrm>
              <a:off x="1955383"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a:off x="2653867"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Oval 10"/>
            <p:cNvSpPr/>
            <p:nvPr/>
          </p:nvSpPr>
          <p:spPr bwMode="auto">
            <a:xfrm>
              <a:off x="3121431"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Oval 11"/>
            <p:cNvSpPr/>
            <p:nvPr/>
          </p:nvSpPr>
          <p:spPr bwMode="auto">
            <a:xfrm>
              <a:off x="3588995"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3" name="Oval 12"/>
            <p:cNvSpPr/>
            <p:nvPr/>
          </p:nvSpPr>
          <p:spPr bwMode="auto">
            <a:xfrm>
              <a:off x="5824782"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4" name="Oval 13"/>
            <p:cNvSpPr/>
            <p:nvPr/>
          </p:nvSpPr>
          <p:spPr bwMode="auto">
            <a:xfrm>
              <a:off x="6292346"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5" name="Oval 14"/>
            <p:cNvSpPr/>
            <p:nvPr/>
          </p:nvSpPr>
          <p:spPr bwMode="auto">
            <a:xfrm>
              <a:off x="6759910"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 name="Oval 15"/>
            <p:cNvSpPr/>
            <p:nvPr/>
          </p:nvSpPr>
          <p:spPr bwMode="auto">
            <a:xfrm>
              <a:off x="4246243" y="5224686"/>
              <a:ext cx="1393764" cy="679972"/>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z="1600" dirty="0" smtClean="0"/>
                <a:t>Partition recovery</a:t>
              </a:r>
              <a:endParaRPr lang="en-US" sz="1600" dirty="0"/>
            </a:p>
          </p:txBody>
        </p:sp>
        <p:sp>
          <p:nvSpPr>
            <p:cNvPr id="17" name="Oval 16"/>
            <p:cNvSpPr/>
            <p:nvPr/>
          </p:nvSpPr>
          <p:spPr bwMode="auto">
            <a:xfrm>
              <a:off x="2657818" y="607046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 name="Oval 17"/>
            <p:cNvSpPr/>
            <p:nvPr/>
          </p:nvSpPr>
          <p:spPr bwMode="auto">
            <a:xfrm>
              <a:off x="3125382" y="607046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9" name="Oval 18"/>
            <p:cNvSpPr/>
            <p:nvPr/>
          </p:nvSpPr>
          <p:spPr bwMode="auto">
            <a:xfrm>
              <a:off x="3592946" y="607046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21" name="Straight Connector 20"/>
            <p:cNvCxnSpPr>
              <a:stCxn id="7" idx="6"/>
              <a:endCxn id="8" idx="2"/>
            </p:cNvCxnSpPr>
            <p:nvPr/>
          </p:nvCxnSpPr>
          <p:spPr bwMode="auto">
            <a:xfrm>
              <a:off x="1303044"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Straight Connector 21"/>
            <p:cNvCxnSpPr>
              <a:stCxn id="9" idx="2"/>
              <a:endCxn id="8" idx="6"/>
            </p:cNvCxnSpPr>
            <p:nvPr/>
          </p:nvCxnSpPr>
          <p:spPr bwMode="auto">
            <a:xfrm flipH="1">
              <a:off x="1770608"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a:stCxn id="9" idx="6"/>
              <a:endCxn id="10" idx="2"/>
            </p:cNvCxnSpPr>
            <p:nvPr/>
          </p:nvCxnSpPr>
          <p:spPr bwMode="auto">
            <a:xfrm>
              <a:off x="2238172" y="5564673"/>
              <a:ext cx="41569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a:stCxn id="9" idx="5"/>
            </p:cNvCxnSpPr>
            <p:nvPr/>
          </p:nvCxnSpPr>
          <p:spPr bwMode="auto">
            <a:xfrm>
              <a:off x="2196759" y="5664654"/>
              <a:ext cx="335108" cy="5532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a:stCxn id="17" idx="6"/>
              <a:endCxn id="18" idx="2"/>
            </p:cNvCxnSpPr>
            <p:nvPr/>
          </p:nvCxnSpPr>
          <p:spPr bwMode="auto">
            <a:xfrm>
              <a:off x="2940607" y="621186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Straight Connector 34"/>
            <p:cNvCxnSpPr>
              <a:stCxn id="18" idx="6"/>
              <a:endCxn id="19" idx="2"/>
            </p:cNvCxnSpPr>
            <p:nvPr/>
          </p:nvCxnSpPr>
          <p:spPr bwMode="auto">
            <a:xfrm>
              <a:off x="3408171" y="621186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8" name="Straight Connector 37"/>
            <p:cNvCxnSpPr>
              <a:stCxn id="10" idx="6"/>
              <a:endCxn id="11" idx="2"/>
            </p:cNvCxnSpPr>
            <p:nvPr/>
          </p:nvCxnSpPr>
          <p:spPr bwMode="auto">
            <a:xfrm>
              <a:off x="2936656"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a:stCxn id="11" idx="6"/>
              <a:endCxn id="12" idx="2"/>
            </p:cNvCxnSpPr>
            <p:nvPr/>
          </p:nvCxnSpPr>
          <p:spPr bwMode="auto">
            <a:xfrm>
              <a:off x="3404220"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a:stCxn id="12" idx="6"/>
              <a:endCxn id="16" idx="2"/>
            </p:cNvCxnSpPr>
            <p:nvPr/>
          </p:nvCxnSpPr>
          <p:spPr bwMode="auto">
            <a:xfrm flipV="1">
              <a:off x="3871784" y="5564672"/>
              <a:ext cx="374459"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Straight Connector 46"/>
            <p:cNvCxnSpPr>
              <a:endCxn id="17" idx="2"/>
            </p:cNvCxnSpPr>
            <p:nvPr/>
          </p:nvCxnSpPr>
          <p:spPr bwMode="auto">
            <a:xfrm>
              <a:off x="2515373" y="6209619"/>
              <a:ext cx="142445" cy="224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3880100" y="6213582"/>
              <a:ext cx="3506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Straight Connector 50"/>
            <p:cNvCxnSpPr>
              <a:endCxn id="16" idx="3"/>
            </p:cNvCxnSpPr>
            <p:nvPr/>
          </p:nvCxnSpPr>
          <p:spPr bwMode="auto">
            <a:xfrm flipV="1">
              <a:off x="4239019" y="5805078"/>
              <a:ext cx="211336" cy="40454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4" name="Straight Connector 53"/>
            <p:cNvCxnSpPr>
              <a:stCxn id="16" idx="6"/>
              <a:endCxn id="13" idx="2"/>
            </p:cNvCxnSpPr>
            <p:nvPr/>
          </p:nvCxnSpPr>
          <p:spPr bwMode="auto">
            <a:xfrm>
              <a:off x="5640007" y="5564672"/>
              <a:ext cx="184775"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Straight Connector 56"/>
            <p:cNvCxnSpPr>
              <a:stCxn id="13" idx="6"/>
              <a:endCxn id="14" idx="2"/>
            </p:cNvCxnSpPr>
            <p:nvPr/>
          </p:nvCxnSpPr>
          <p:spPr bwMode="auto">
            <a:xfrm>
              <a:off x="6107571"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a:stCxn id="14" idx="6"/>
              <a:endCxn id="15" idx="2"/>
            </p:cNvCxnSpPr>
            <p:nvPr/>
          </p:nvCxnSpPr>
          <p:spPr bwMode="auto">
            <a:xfrm>
              <a:off x="6575135"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878146" y="5562108"/>
              <a:ext cx="142445" cy="224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a:off x="7046996" y="5562108"/>
              <a:ext cx="142445" cy="224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flipV="1">
              <a:off x="2523111" y="5228284"/>
              <a:ext cx="0" cy="1071545"/>
            </a:xfrm>
            <a:prstGeom prst="line">
              <a:avLst/>
            </a:prstGeom>
            <a:solidFill>
              <a:schemeClr val="accent1"/>
            </a:solidFill>
            <a:ln w="19050" cap="flat" cmpd="sng" algn="ctr">
              <a:solidFill>
                <a:schemeClr val="tx1"/>
              </a:solidFill>
              <a:prstDash val="sysDash"/>
              <a:round/>
              <a:headEnd type="none" w="med" len="med"/>
              <a:tailEnd type="none" w="med" len="med"/>
            </a:ln>
            <a:effectLst/>
          </p:spPr>
        </p:cxnSp>
        <p:cxnSp>
          <p:nvCxnSpPr>
            <p:cNvPr id="71" name="Straight Connector 70"/>
            <p:cNvCxnSpPr/>
            <p:nvPr/>
          </p:nvCxnSpPr>
          <p:spPr bwMode="auto">
            <a:xfrm flipV="1">
              <a:off x="4234218" y="5232247"/>
              <a:ext cx="0" cy="1071545"/>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74" name="TextBox 73"/>
            <p:cNvSpPr txBox="1"/>
            <p:nvPr/>
          </p:nvSpPr>
          <p:spPr>
            <a:xfrm>
              <a:off x="866046" y="4964383"/>
              <a:ext cx="992692" cy="369332"/>
            </a:xfrm>
            <a:prstGeom prst="rect">
              <a:avLst/>
            </a:prstGeom>
            <a:noFill/>
          </p:spPr>
          <p:txBody>
            <a:bodyPr wrap="none" rtlCol="0">
              <a:spAutoFit/>
            </a:bodyPr>
            <a:lstStyle/>
            <a:p>
              <a:r>
                <a:rPr lang="en-US" sz="1800" dirty="0" smtClean="0"/>
                <a:t>State: S</a:t>
              </a:r>
              <a:endParaRPr lang="en-US" sz="1800" dirty="0"/>
            </a:p>
          </p:txBody>
        </p:sp>
        <p:sp>
          <p:nvSpPr>
            <p:cNvPr id="75" name="TextBox 74"/>
            <p:cNvSpPr txBox="1"/>
            <p:nvPr/>
          </p:nvSpPr>
          <p:spPr>
            <a:xfrm>
              <a:off x="445632" y="5677545"/>
              <a:ext cx="1643499" cy="338554"/>
            </a:xfrm>
            <a:prstGeom prst="rect">
              <a:avLst/>
            </a:prstGeom>
            <a:noFill/>
          </p:spPr>
          <p:txBody>
            <a:bodyPr wrap="none" rtlCol="0">
              <a:spAutoFit/>
            </a:bodyPr>
            <a:lstStyle/>
            <a:p>
              <a:r>
                <a:rPr lang="en-US" sz="1600" dirty="0" smtClean="0"/>
                <a:t>Operations on S</a:t>
              </a:r>
              <a:endParaRPr lang="en-US" sz="1600" dirty="0"/>
            </a:p>
          </p:txBody>
        </p:sp>
        <p:sp>
          <p:nvSpPr>
            <p:cNvPr id="76" name="TextBox 75"/>
            <p:cNvSpPr txBox="1"/>
            <p:nvPr/>
          </p:nvSpPr>
          <p:spPr>
            <a:xfrm>
              <a:off x="2720326" y="4964383"/>
              <a:ext cx="1118703" cy="369332"/>
            </a:xfrm>
            <a:prstGeom prst="rect">
              <a:avLst/>
            </a:prstGeom>
            <a:noFill/>
          </p:spPr>
          <p:txBody>
            <a:bodyPr wrap="none" rtlCol="0">
              <a:spAutoFit/>
            </a:bodyPr>
            <a:lstStyle/>
            <a:p>
              <a:r>
                <a:rPr lang="en-US" sz="1800" dirty="0" smtClean="0"/>
                <a:t>State: S1</a:t>
              </a:r>
              <a:endParaRPr lang="en-US" sz="1800" dirty="0"/>
            </a:p>
          </p:txBody>
        </p:sp>
        <p:sp>
          <p:nvSpPr>
            <p:cNvPr id="77" name="TextBox 76"/>
            <p:cNvSpPr txBox="1"/>
            <p:nvPr/>
          </p:nvSpPr>
          <p:spPr>
            <a:xfrm>
              <a:off x="2793491" y="5735270"/>
              <a:ext cx="1120820" cy="369332"/>
            </a:xfrm>
            <a:prstGeom prst="rect">
              <a:avLst/>
            </a:prstGeom>
            <a:noFill/>
          </p:spPr>
          <p:txBody>
            <a:bodyPr wrap="none" rtlCol="0">
              <a:spAutoFit/>
            </a:bodyPr>
            <a:lstStyle/>
            <a:p>
              <a:r>
                <a:rPr lang="en-US" sz="1800" dirty="0" smtClean="0"/>
                <a:t>State: S2</a:t>
              </a:r>
              <a:endParaRPr lang="en-US" sz="1800" dirty="0"/>
            </a:p>
          </p:txBody>
        </p:sp>
        <p:sp>
          <p:nvSpPr>
            <p:cNvPr id="78" name="TextBox 77"/>
            <p:cNvSpPr txBox="1"/>
            <p:nvPr/>
          </p:nvSpPr>
          <p:spPr>
            <a:xfrm>
              <a:off x="5802764" y="4964383"/>
              <a:ext cx="1056700" cy="369332"/>
            </a:xfrm>
            <a:prstGeom prst="rect">
              <a:avLst/>
            </a:prstGeom>
            <a:noFill/>
          </p:spPr>
          <p:txBody>
            <a:bodyPr wrap="none" rtlCol="0">
              <a:spAutoFit/>
            </a:bodyPr>
            <a:lstStyle/>
            <a:p>
              <a:r>
                <a:rPr lang="en-US" sz="1800" dirty="0" smtClean="0"/>
                <a:t>State: S’</a:t>
              </a:r>
              <a:endParaRPr lang="en-US" sz="1800" dirty="0"/>
            </a:p>
          </p:txBody>
        </p:sp>
        <p:cxnSp>
          <p:nvCxnSpPr>
            <p:cNvPr id="79" name="Straight Connector 78"/>
            <p:cNvCxnSpPr/>
            <p:nvPr/>
          </p:nvCxnSpPr>
          <p:spPr bwMode="auto">
            <a:xfrm>
              <a:off x="897842" y="6442766"/>
              <a:ext cx="916526" cy="0"/>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sp>
          <p:nvSpPr>
            <p:cNvPr id="81" name="TextBox 80"/>
            <p:cNvSpPr txBox="1"/>
            <p:nvPr/>
          </p:nvSpPr>
          <p:spPr>
            <a:xfrm>
              <a:off x="911034" y="6126828"/>
              <a:ext cx="588648" cy="307777"/>
            </a:xfrm>
            <a:prstGeom prst="rect">
              <a:avLst/>
            </a:prstGeom>
            <a:noFill/>
          </p:spPr>
          <p:txBody>
            <a:bodyPr wrap="none" rtlCol="0">
              <a:spAutoFit/>
            </a:bodyPr>
            <a:lstStyle/>
            <a:p>
              <a:r>
                <a:rPr lang="en-US" sz="1400" dirty="0" smtClean="0"/>
                <a:t>Time</a:t>
              </a:r>
              <a:endParaRPr lang="en-US" sz="1400" dirty="0"/>
            </a:p>
          </p:txBody>
        </p:sp>
        <p:cxnSp>
          <p:nvCxnSpPr>
            <p:cNvPr id="82" name="Straight Connector 81"/>
            <p:cNvCxnSpPr/>
            <p:nvPr/>
          </p:nvCxnSpPr>
          <p:spPr bwMode="auto">
            <a:xfrm>
              <a:off x="3986217" y="6471469"/>
              <a:ext cx="261052" cy="0"/>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sp>
          <p:nvSpPr>
            <p:cNvPr id="83" name="TextBox 82"/>
            <p:cNvSpPr txBox="1"/>
            <p:nvPr/>
          </p:nvSpPr>
          <p:spPr>
            <a:xfrm>
              <a:off x="2718222" y="6303967"/>
              <a:ext cx="1336661" cy="307777"/>
            </a:xfrm>
            <a:prstGeom prst="rect">
              <a:avLst/>
            </a:prstGeom>
            <a:noFill/>
          </p:spPr>
          <p:txBody>
            <a:bodyPr wrap="none" rtlCol="0">
              <a:spAutoFit/>
            </a:bodyPr>
            <a:lstStyle/>
            <a:p>
              <a:r>
                <a:rPr lang="en-US" sz="1400" dirty="0" smtClean="0"/>
                <a:t>Partition mode</a:t>
              </a:r>
              <a:endParaRPr lang="en-US" sz="1400" dirty="0"/>
            </a:p>
          </p:txBody>
        </p:sp>
        <p:cxnSp>
          <p:nvCxnSpPr>
            <p:cNvPr id="85" name="Straight Connector 84"/>
            <p:cNvCxnSpPr/>
            <p:nvPr/>
          </p:nvCxnSpPr>
          <p:spPr bwMode="auto">
            <a:xfrm>
              <a:off x="2513933" y="6475432"/>
              <a:ext cx="261052" cy="0"/>
            </a:xfrm>
            <a:prstGeom prst="line">
              <a:avLst/>
            </a:prstGeom>
            <a:solidFill>
              <a:schemeClr val="accent1"/>
            </a:solidFill>
            <a:ln w="19050" cap="flat" cmpd="sng" algn="ctr">
              <a:solidFill>
                <a:schemeClr val="tx1"/>
              </a:solidFill>
              <a:prstDash val="solid"/>
              <a:round/>
              <a:headEnd type="triangle" w="med" len="med"/>
              <a:tailEnd type="none" w="med" len="med"/>
            </a:ln>
            <a:effectLst/>
          </p:spPr>
        </p:cxnSp>
      </p:grpSp>
    </p:spTree>
    <p:extLst>
      <p:ext uri="{BB962C8B-B14F-4D97-AF65-F5344CB8AC3E}">
        <p14:creationId xmlns:p14="http://schemas.microsoft.com/office/powerpoint/2010/main" val="46746882"/>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operations should proceed?</a:t>
            </a:r>
            <a:endParaRPr lang="en-US" dirty="0"/>
          </a:p>
        </p:txBody>
      </p:sp>
      <p:sp>
        <p:nvSpPr>
          <p:cNvPr id="3" name="Content Placeholder 2"/>
          <p:cNvSpPr>
            <a:spLocks noGrp="1"/>
          </p:cNvSpPr>
          <p:nvPr>
            <p:ph idx="1"/>
          </p:nvPr>
        </p:nvSpPr>
        <p:spPr/>
        <p:txBody>
          <a:bodyPr/>
          <a:lstStyle/>
          <a:p>
            <a:r>
              <a:rPr lang="en-US" dirty="0" smtClean="0"/>
              <a:t>Depends primarily on the invariants that the system intends to maintain</a:t>
            </a:r>
          </a:p>
          <a:p>
            <a:r>
              <a:rPr lang="en-US" dirty="0" smtClean="0"/>
              <a:t>If an operation is allowed and turns out to violate an invariant, the system must restore the invariant during recovery</a:t>
            </a:r>
          </a:p>
          <a:p>
            <a:pPr lvl="1"/>
            <a:r>
              <a:rPr lang="en-US" dirty="0" smtClean="0"/>
              <a:t>Example: 2 objects are added with the same (unique) key; to restore, we check for duplicate keys and merge objects</a:t>
            </a:r>
          </a:p>
          <a:p>
            <a:r>
              <a:rPr lang="en-US" dirty="0" smtClean="0"/>
              <a:t>If invariant cannot be violated, system must prohibit or modify the operation (e.g. </a:t>
            </a:r>
            <a:r>
              <a:rPr lang="en-US" dirty="0"/>
              <a:t>record the intent and execute it </a:t>
            </a:r>
            <a:r>
              <a:rPr lang="en-US" dirty="0" smtClean="0"/>
              <a:t>after)</a:t>
            </a:r>
          </a:p>
          <a:p>
            <a:pPr lvl="1"/>
            <a:r>
              <a:rPr lang="en-US" dirty="0" smtClean="0"/>
              <a:t>Example: delay charging the credit card; user does not see system is </a:t>
            </a:r>
            <a:r>
              <a:rPr lang="en-US" smtClean="0"/>
              <a:t>not available</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2505452768"/>
      </p:ext>
    </p:extLst>
  </p:cSld>
  <p:clrMapOvr>
    <a:masterClrMapping/>
  </p:clrMapOvr>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bwMode="auto">
          <a:xfrm rot="16200000" flipV="1">
            <a:off x="3472405" y="2430683"/>
            <a:ext cx="682906" cy="21991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4109012" y="1782501"/>
            <a:ext cx="137738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2534855" y="2071868"/>
            <a:ext cx="659757" cy="35881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6250328" y="1886673"/>
            <a:ext cx="821803" cy="52086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smtClean="0"/>
              <a:t>Eventual consistency</a:t>
            </a:r>
            <a:endParaRPr lang="en-US"/>
          </a:p>
        </p:txBody>
      </p:sp>
      <p:sp>
        <p:nvSpPr>
          <p:cNvPr id="3" name="Content Placeholder 2"/>
          <p:cNvSpPr>
            <a:spLocks noGrp="1"/>
          </p:cNvSpPr>
          <p:nvPr>
            <p:ph idx="1"/>
          </p:nvPr>
        </p:nvSpPr>
        <p:spPr>
          <a:xfrm>
            <a:off x="990600" y="3692323"/>
            <a:ext cx="7772400" cy="2649397"/>
          </a:xfrm>
        </p:spPr>
        <p:txBody>
          <a:bodyPr/>
          <a:lstStyle/>
          <a:p>
            <a:r>
              <a:rPr lang="en-US" smtClean="0"/>
              <a:t>Idea: Optimistically allow updates</a:t>
            </a:r>
          </a:p>
          <a:p>
            <a:pPr lvl="1"/>
            <a:r>
              <a:rPr lang="en-US" smtClean="0"/>
              <a:t>Don't coordinate with ALL replicas before returning response</a:t>
            </a:r>
          </a:p>
          <a:p>
            <a:pPr lvl="1"/>
            <a:r>
              <a:rPr lang="en-US" smtClean="0"/>
              <a:t>But ensure that updates reach all replicas </a:t>
            </a:r>
            <a:r>
              <a:rPr lang="en-US" smtClean="0">
                <a:solidFill>
                  <a:srgbClr val="FF9900"/>
                </a:solidFill>
              </a:rPr>
              <a:t>eventually</a:t>
            </a:r>
          </a:p>
          <a:p>
            <a:pPr lvl="2"/>
            <a:r>
              <a:rPr lang="en-US" smtClean="0"/>
              <a:t>What do we do if conflicting updates were made to different replicas?</a:t>
            </a:r>
          </a:p>
          <a:p>
            <a:pPr lvl="1"/>
            <a:r>
              <a:rPr lang="en-US" smtClean="0"/>
              <a:t>Good: Decouples replicas. Better performance, availability under partitions</a:t>
            </a:r>
          </a:p>
          <a:p>
            <a:pPr lvl="1"/>
            <a:r>
              <a:rPr lang="en-US" smtClean="0"/>
              <a:t>(Potentially) bad: Clients can see inconsistent state</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74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Cloud"/>
          <p:cNvSpPr>
            <a:spLocks noChangeAspect="1" noEditPoints="1" noChangeArrowheads="1"/>
          </p:cNvSpPr>
          <p:nvPr/>
        </p:nvSpPr>
        <p:spPr bwMode="auto">
          <a:xfrm rot="268469">
            <a:off x="2995909" y="1579264"/>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7" name="Cloud"/>
          <p:cNvSpPr>
            <a:spLocks noChangeAspect="1" noEditPoints="1" noChangeArrowheads="1"/>
          </p:cNvSpPr>
          <p:nvPr/>
        </p:nvSpPr>
        <p:spPr bwMode="auto">
          <a:xfrm rot="268469">
            <a:off x="5185455" y="1558045"/>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pic>
        <p:nvPicPr>
          <p:cNvPr id="8" name="Picture 51" descr="MCj04316160000[1]"/>
          <p:cNvPicPr>
            <a:picLocks noChangeAspect="1" noChangeArrowheads="1"/>
          </p:cNvPicPr>
          <p:nvPr/>
        </p:nvPicPr>
        <p:blipFill>
          <a:blip r:embed="rId2" cstate="print"/>
          <a:srcRect/>
          <a:stretch>
            <a:fillRect/>
          </a:stretch>
        </p:blipFill>
        <p:spPr bwMode="auto">
          <a:xfrm>
            <a:off x="2105081" y="2035981"/>
            <a:ext cx="736519" cy="736600"/>
          </a:xfrm>
          <a:prstGeom prst="rect">
            <a:avLst/>
          </a:prstGeom>
          <a:noFill/>
          <a:ln w="9525">
            <a:noFill/>
            <a:miter lim="800000"/>
            <a:headEnd/>
            <a:tailEnd/>
          </a:ln>
        </p:spPr>
      </p:pic>
      <p:sp>
        <p:nvSpPr>
          <p:cNvPr id="9" name="TextBox 5"/>
          <p:cNvSpPr txBox="1"/>
          <p:nvPr/>
        </p:nvSpPr>
        <p:spPr>
          <a:xfrm>
            <a:off x="1995241" y="2677856"/>
            <a:ext cx="949684" cy="338554"/>
          </a:xfrm>
          <a:prstGeom prst="rect">
            <a:avLst/>
          </a:prstGeom>
          <a:noFill/>
        </p:spPr>
        <p:txBody>
          <a:bodyPr wrap="none" rtlCol="0">
            <a:spAutoFit/>
          </a:bodyPr>
          <a:lstStyle/>
          <a:p>
            <a:r>
              <a:rPr lang="en-US" sz="1600" smtClean="0"/>
              <a:t>Server A</a:t>
            </a:r>
            <a:endParaRPr lang="en-US" sz="1600"/>
          </a:p>
        </p:txBody>
      </p:sp>
      <p:pic>
        <p:nvPicPr>
          <p:cNvPr id="10" name="Picture 51" descr="MCj04316160000[1]"/>
          <p:cNvPicPr>
            <a:picLocks noChangeAspect="1" noChangeArrowheads="1"/>
          </p:cNvPicPr>
          <p:nvPr/>
        </p:nvPicPr>
        <p:blipFill>
          <a:blip r:embed="rId2" cstate="print"/>
          <a:srcRect/>
          <a:stretch>
            <a:fillRect/>
          </a:stretch>
        </p:blipFill>
        <p:spPr bwMode="auto">
          <a:xfrm>
            <a:off x="6597987" y="1933738"/>
            <a:ext cx="736519" cy="736600"/>
          </a:xfrm>
          <a:prstGeom prst="rect">
            <a:avLst/>
          </a:prstGeom>
          <a:noFill/>
          <a:ln w="9525">
            <a:noFill/>
            <a:miter lim="800000"/>
            <a:headEnd/>
            <a:tailEnd/>
          </a:ln>
        </p:spPr>
      </p:pic>
      <p:sp>
        <p:nvSpPr>
          <p:cNvPr id="11" name="TextBox 5"/>
          <p:cNvSpPr txBox="1"/>
          <p:nvPr/>
        </p:nvSpPr>
        <p:spPr>
          <a:xfrm>
            <a:off x="6489750" y="2575613"/>
            <a:ext cx="946478" cy="338554"/>
          </a:xfrm>
          <a:prstGeom prst="rect">
            <a:avLst/>
          </a:prstGeom>
          <a:noFill/>
        </p:spPr>
        <p:txBody>
          <a:bodyPr wrap="none" rtlCol="0">
            <a:spAutoFit/>
          </a:bodyPr>
          <a:lstStyle/>
          <a:p>
            <a:r>
              <a:rPr lang="en-US" sz="1600" smtClean="0"/>
              <a:t>Server B</a:t>
            </a:r>
            <a:endParaRPr lang="en-US" sz="1600"/>
          </a:p>
        </p:txBody>
      </p:sp>
      <p:pic>
        <p:nvPicPr>
          <p:cNvPr id="12" name="Picture 2" descr="MCj04326240000[1]"/>
          <p:cNvPicPr>
            <a:picLocks noChangeAspect="1" noChangeArrowheads="1"/>
          </p:cNvPicPr>
          <p:nvPr/>
        </p:nvPicPr>
        <p:blipFill>
          <a:blip r:embed="rId3" cstate="print"/>
          <a:srcRect/>
          <a:stretch>
            <a:fillRect/>
          </a:stretch>
        </p:blipFill>
        <p:spPr bwMode="auto">
          <a:xfrm flipH="1">
            <a:off x="4424214" y="2694759"/>
            <a:ext cx="541337" cy="541337"/>
          </a:xfrm>
          <a:prstGeom prst="rect">
            <a:avLst/>
          </a:prstGeom>
          <a:noFill/>
        </p:spPr>
      </p:pic>
      <p:sp>
        <p:nvSpPr>
          <p:cNvPr id="13" name="TextBox 12"/>
          <p:cNvSpPr txBox="1"/>
          <p:nvPr/>
        </p:nvSpPr>
        <p:spPr>
          <a:xfrm>
            <a:off x="4453932" y="3214617"/>
            <a:ext cx="553548" cy="307777"/>
          </a:xfrm>
          <a:prstGeom prst="rect">
            <a:avLst/>
          </a:prstGeom>
          <a:noFill/>
        </p:spPr>
        <p:txBody>
          <a:bodyPr wrap="none" rtlCol="0">
            <a:spAutoFit/>
          </a:bodyPr>
          <a:lstStyle/>
          <a:p>
            <a:r>
              <a:rPr lang="en-US" sz="1400" smtClean="0"/>
              <a:t>Alice</a:t>
            </a:r>
            <a:endParaRPr lang="en-US" sz="1400"/>
          </a:p>
        </p:txBody>
      </p:sp>
      <p:pic>
        <p:nvPicPr>
          <p:cNvPr id="14" name="Picture 9" descr="MCj04315760000[1]"/>
          <p:cNvPicPr>
            <a:picLocks noChangeAspect="1" noChangeArrowheads="1"/>
          </p:cNvPicPr>
          <p:nvPr/>
        </p:nvPicPr>
        <p:blipFill>
          <a:blip r:embed="rId4" cstate="print"/>
          <a:srcRect/>
          <a:stretch>
            <a:fillRect/>
          </a:stretch>
        </p:blipFill>
        <p:spPr bwMode="auto">
          <a:xfrm>
            <a:off x="3610511" y="2521292"/>
            <a:ext cx="874712" cy="881062"/>
          </a:xfrm>
          <a:prstGeom prst="rect">
            <a:avLst/>
          </a:prstGeom>
          <a:noFill/>
        </p:spPr>
      </p:pic>
      <p:pic>
        <p:nvPicPr>
          <p:cNvPr id="17410" name="Picture 2" descr="C:\Users\Andreas Haeberlen\AppData\Local\Microsoft\Windows\Temporary Internet Files\Content.IE5\XC8QYFDJ\MC900439798[1].png"/>
          <p:cNvPicPr>
            <a:picLocks noChangeAspect="1" noChangeArrowheads="1"/>
          </p:cNvPicPr>
          <p:nvPr/>
        </p:nvPicPr>
        <p:blipFill>
          <a:blip r:embed="rId5" cstate="print"/>
          <a:srcRect/>
          <a:stretch>
            <a:fillRect/>
          </a:stretch>
        </p:blipFill>
        <p:spPr bwMode="auto">
          <a:xfrm>
            <a:off x="5063923" y="2803965"/>
            <a:ext cx="399327" cy="399327"/>
          </a:xfrm>
          <a:prstGeom prst="rect">
            <a:avLst/>
          </a:prstGeom>
          <a:noFill/>
        </p:spPr>
      </p:pic>
      <p:pic>
        <p:nvPicPr>
          <p:cNvPr id="17411" name="Picture 3" descr="C:\Users\Andreas Haeberlen\AppData\Local\Microsoft\Windows\Temporary Internet Files\Content.IE5\D49R5GBN\MC900351436[1].wmf"/>
          <p:cNvPicPr>
            <a:picLocks noChangeAspect="1" noChangeArrowheads="1"/>
          </p:cNvPicPr>
          <p:nvPr/>
        </p:nvPicPr>
        <p:blipFill>
          <a:blip r:embed="rId6" cstate="print"/>
          <a:srcRect/>
          <a:stretch>
            <a:fillRect/>
          </a:stretch>
        </p:blipFill>
        <p:spPr bwMode="auto">
          <a:xfrm>
            <a:off x="5279398" y="1898248"/>
            <a:ext cx="355141" cy="552700"/>
          </a:xfrm>
          <a:prstGeom prst="rect">
            <a:avLst/>
          </a:prstGeom>
          <a:noFill/>
        </p:spPr>
      </p:pic>
      <p:sp>
        <p:nvSpPr>
          <p:cNvPr id="17" name="Freeform 16"/>
          <p:cNvSpPr/>
          <p:nvPr/>
        </p:nvSpPr>
        <p:spPr bwMode="auto">
          <a:xfrm>
            <a:off x="5335928" y="2500131"/>
            <a:ext cx="173620" cy="335666"/>
          </a:xfrm>
          <a:custGeom>
            <a:avLst/>
            <a:gdLst>
              <a:gd name="connsiteX0" fmla="*/ 104172 w 173620"/>
              <a:gd name="connsiteY0" fmla="*/ 335666 h 335666"/>
              <a:gd name="connsiteX1" fmla="*/ 0 w 173620"/>
              <a:gd name="connsiteY1" fmla="*/ 150471 h 335666"/>
              <a:gd name="connsiteX2" fmla="*/ 173620 w 173620"/>
              <a:gd name="connsiteY2" fmla="*/ 208344 h 335666"/>
              <a:gd name="connsiteX3" fmla="*/ 104172 w 173620"/>
              <a:gd name="connsiteY3" fmla="*/ 0 h 335666"/>
            </a:gdLst>
            <a:ahLst/>
            <a:cxnLst>
              <a:cxn ang="0">
                <a:pos x="connsiteX0" y="connsiteY0"/>
              </a:cxn>
              <a:cxn ang="0">
                <a:pos x="connsiteX1" y="connsiteY1"/>
              </a:cxn>
              <a:cxn ang="0">
                <a:pos x="connsiteX2" y="connsiteY2"/>
              </a:cxn>
              <a:cxn ang="0">
                <a:pos x="connsiteX3" y="connsiteY3"/>
              </a:cxn>
            </a:cxnLst>
            <a:rect l="l" t="t" r="r" b="b"/>
            <a:pathLst>
              <a:path w="173620" h="335666">
                <a:moveTo>
                  <a:pt x="104172" y="335666"/>
                </a:moveTo>
                <a:lnTo>
                  <a:pt x="0" y="150471"/>
                </a:lnTo>
                <a:lnTo>
                  <a:pt x="173620" y="208344"/>
                </a:lnTo>
                <a:lnTo>
                  <a:pt x="104172" y="0"/>
                </a:lnTo>
              </a:path>
            </a:pathLst>
          </a:custGeom>
          <a:noFill/>
          <a:ln w="19050" cap="flat" cmpd="sng" algn="ctr">
            <a:solidFill>
              <a:srgbClr val="FFC000"/>
            </a:solidFill>
            <a:prstDash val="solid"/>
            <a:round/>
            <a:headEnd type="none" w="med" len="med"/>
            <a:tailEnd type="none" w="med" len="med"/>
          </a:ln>
          <a:effectLst/>
        </p:spPr>
        <p:txBody>
          <a:bodyPr rtlCol="0" anchor="ctr"/>
          <a:lstStyle/>
          <a:p>
            <a:pPr algn="ctr"/>
            <a:endParaRPr lang="en-US"/>
          </a:p>
        </p:txBody>
      </p:sp>
      <p:pic>
        <p:nvPicPr>
          <p:cNvPr id="17412" name="Picture 4" descr="C:\Users\Andreas Haeberlen\AppData\Local\Microsoft\Windows\Temporary Internet Files\Content.IE5\9HYAWBUU\MC900359489[1].wmf"/>
          <p:cNvPicPr>
            <a:picLocks noChangeAspect="1" noChangeArrowheads="1"/>
          </p:cNvPicPr>
          <p:nvPr/>
        </p:nvPicPr>
        <p:blipFill>
          <a:blip r:embed="rId7" cstate="print"/>
          <a:srcRect/>
          <a:stretch>
            <a:fillRect/>
          </a:stretch>
        </p:blipFill>
        <p:spPr bwMode="auto">
          <a:xfrm>
            <a:off x="1180618" y="1876012"/>
            <a:ext cx="939812" cy="971967"/>
          </a:xfrm>
          <a:prstGeom prst="rect">
            <a:avLst/>
          </a:prstGeom>
          <a:noFill/>
        </p:spPr>
      </p:pic>
      <p:pic>
        <p:nvPicPr>
          <p:cNvPr id="27" name="Picture 4" descr="C:\Users\Andreas Haeberlen\AppData\Local\Microsoft\Windows\Temporary Internet Files\Content.IE5\9HYAWBUU\MC900359489[1].wmf"/>
          <p:cNvPicPr>
            <a:picLocks noChangeAspect="1" noChangeArrowheads="1"/>
          </p:cNvPicPr>
          <p:nvPr/>
        </p:nvPicPr>
        <p:blipFill>
          <a:blip r:embed="rId7" cstate="print"/>
          <a:srcRect/>
          <a:stretch>
            <a:fillRect/>
          </a:stretch>
        </p:blipFill>
        <p:spPr bwMode="auto">
          <a:xfrm flipH="1">
            <a:off x="7328705" y="1739045"/>
            <a:ext cx="939812" cy="971967"/>
          </a:xfrm>
          <a:prstGeom prst="rect">
            <a:avLst/>
          </a:prstGeom>
          <a:noFill/>
        </p:spPr>
      </p:pic>
      <p:pic>
        <p:nvPicPr>
          <p:cNvPr id="17417" name="Picture 9" descr="C:\Users\Andreas Haeberlen\AppData\Local\Microsoft\Windows\Temporary Internet Files\Content.IE5\NRR5JRIL\MC900326288[1].wmf"/>
          <p:cNvPicPr>
            <a:picLocks noChangeAspect="1" noChangeArrowheads="1"/>
          </p:cNvPicPr>
          <p:nvPr/>
        </p:nvPicPr>
        <p:blipFill>
          <a:blip r:embed="rId8" cstate="print"/>
          <a:srcRect/>
          <a:stretch>
            <a:fillRect/>
          </a:stretch>
        </p:blipFill>
        <p:spPr bwMode="auto">
          <a:xfrm>
            <a:off x="1405555" y="1678328"/>
            <a:ext cx="791806" cy="436366"/>
          </a:xfrm>
          <a:prstGeom prst="rect">
            <a:avLst/>
          </a:prstGeom>
          <a:noFill/>
        </p:spPr>
      </p:pic>
      <p:pic>
        <p:nvPicPr>
          <p:cNvPr id="17418" name="Picture 10" descr="C:\Users\Andreas Haeberlen\AppData\Local\Microsoft\Windows\Temporary Internet Files\Content.IE5\40YUB0NL\MC900264388[1].wmf"/>
          <p:cNvPicPr>
            <a:picLocks noChangeAspect="1" noChangeArrowheads="1"/>
          </p:cNvPicPr>
          <p:nvPr/>
        </p:nvPicPr>
        <p:blipFill>
          <a:blip r:embed="rId9" cstate="print"/>
          <a:srcRect/>
          <a:stretch>
            <a:fillRect/>
          </a:stretch>
        </p:blipFill>
        <p:spPr bwMode="auto">
          <a:xfrm>
            <a:off x="7272686" y="1597306"/>
            <a:ext cx="656128" cy="364012"/>
          </a:xfrm>
          <a:prstGeom prst="rect">
            <a:avLst/>
          </a:prstGeom>
          <a:noFill/>
        </p:spPr>
      </p:pic>
      <p:pic>
        <p:nvPicPr>
          <p:cNvPr id="34" name="Picture 9" descr="C:\Users\Andreas Haeberlen\AppData\Local\Microsoft\Windows\Temporary Internet Files\Content.IE5\NRR5JRIL\MC900326288[1].wmf"/>
          <p:cNvPicPr>
            <a:picLocks noChangeAspect="1" noChangeArrowheads="1"/>
          </p:cNvPicPr>
          <p:nvPr/>
        </p:nvPicPr>
        <p:blipFill>
          <a:blip r:embed="rId8" cstate="print"/>
          <a:srcRect/>
          <a:stretch>
            <a:fillRect/>
          </a:stretch>
        </p:blipFill>
        <p:spPr bwMode="auto">
          <a:xfrm>
            <a:off x="7171676" y="1089948"/>
            <a:ext cx="791806" cy="436366"/>
          </a:xfrm>
          <a:prstGeom prst="rect">
            <a:avLst/>
          </a:prstGeom>
          <a:noFill/>
        </p:spPr>
      </p:pic>
      <p:pic>
        <p:nvPicPr>
          <p:cNvPr id="35" name="Picture 10" descr="C:\Users\Andreas Haeberlen\AppData\Local\Microsoft\Windows\Temporary Internet Files\Content.IE5\40YUB0NL\MC900264388[1].wmf"/>
          <p:cNvPicPr>
            <a:picLocks noChangeAspect="1" noChangeArrowheads="1"/>
          </p:cNvPicPr>
          <p:nvPr/>
        </p:nvPicPr>
        <p:blipFill>
          <a:blip r:embed="rId9" cstate="print"/>
          <a:srcRect/>
          <a:stretch>
            <a:fillRect/>
          </a:stretch>
        </p:blipFill>
        <p:spPr bwMode="auto">
          <a:xfrm>
            <a:off x="1429400" y="1275144"/>
            <a:ext cx="656128" cy="364012"/>
          </a:xfrm>
          <a:prstGeom prst="rect">
            <a:avLst/>
          </a:prstGeom>
          <a:noFill/>
        </p:spPr>
      </p:pic>
      <p:pic>
        <p:nvPicPr>
          <p:cNvPr id="17419" name="Picture 11" descr="C:\Users\Andreas Haeberlen\AppData\Local\Microsoft\Windows\Temporary Internet Files\Content.IE5\6OL76X0Y\MC900437051[1].png"/>
          <p:cNvPicPr>
            <a:picLocks noChangeAspect="1" noChangeArrowheads="1"/>
          </p:cNvPicPr>
          <p:nvPr/>
        </p:nvPicPr>
        <p:blipFill>
          <a:blip r:embed="rId10" cstate="print"/>
          <a:srcRect/>
          <a:stretch>
            <a:fillRect/>
          </a:stretch>
        </p:blipFill>
        <p:spPr bwMode="auto">
          <a:xfrm>
            <a:off x="1455517" y="2129742"/>
            <a:ext cx="512902" cy="512902"/>
          </a:xfrm>
          <a:prstGeom prst="rect">
            <a:avLst/>
          </a:prstGeom>
          <a:noFill/>
        </p:spPr>
      </p:pic>
      <p:pic>
        <p:nvPicPr>
          <p:cNvPr id="37" name="Picture 11" descr="C:\Users\Andreas Haeberlen\AppData\Local\Microsoft\Windows\Temporary Internet Files\Content.IE5\6OL76X0Y\MC900437051[1].png"/>
          <p:cNvPicPr>
            <a:picLocks noChangeAspect="1" noChangeArrowheads="1"/>
          </p:cNvPicPr>
          <p:nvPr/>
        </p:nvPicPr>
        <p:blipFill>
          <a:blip r:embed="rId10" cstate="print"/>
          <a:srcRect/>
          <a:stretch>
            <a:fillRect/>
          </a:stretch>
        </p:blipFill>
        <p:spPr bwMode="auto">
          <a:xfrm>
            <a:off x="7522580" y="1958051"/>
            <a:ext cx="512902" cy="512902"/>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4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4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nodeType="clickEffect">
                                  <p:stCondLst>
                                    <p:cond delay="0"/>
                                  </p:stCondLst>
                                  <p:childTnLst>
                                    <p:animEffect transition="out" filter="dissolve">
                                      <p:cBhvr>
                                        <p:cTn id="44" dur="500"/>
                                        <p:tgtEl>
                                          <p:spTgt spid="19"/>
                                        </p:tgtEl>
                                      </p:cBhvr>
                                    </p:animEffect>
                                    <p:set>
                                      <p:cBhvr>
                                        <p:cTn id="45" dur="1" fill="hold">
                                          <p:stCondLst>
                                            <p:cond delay="499"/>
                                          </p:stCondLst>
                                        </p:cTn>
                                        <p:tgtEl>
                                          <p:spTgt spid="1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74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74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2" end="2"/>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par>
                          <p:cTn id="65" fill="hold">
                            <p:stCondLst>
                              <p:cond delay="500"/>
                            </p:stCondLst>
                            <p:childTnLst>
                              <p:par>
                                <p:cTn id="66" presetID="1" presetClass="entr" presetSubtype="0" fill="hold" nodeType="afterEffect">
                                  <p:stCondLst>
                                    <p:cond delay="500"/>
                                  </p:stCondLst>
                                  <p:childTnLst>
                                    <p:set>
                                      <p:cBhvr>
                                        <p:cTn id="67" dur="1" fill="hold">
                                          <p:stCondLst>
                                            <p:cond delay="0"/>
                                          </p:stCondLst>
                                        </p:cTn>
                                        <p:tgtEl>
                                          <p:spTgt spid="35"/>
                                        </p:tgtEl>
                                        <p:attrNameLst>
                                          <p:attrName>style.visibility</p:attrName>
                                        </p:attrNameLst>
                                      </p:cBhvr>
                                      <p:to>
                                        <p:strVal val="visible"/>
                                      </p:to>
                                    </p:set>
                                  </p:childTnLst>
                                </p:cTn>
                              </p:par>
                            </p:childTnLst>
                          </p:cTn>
                        </p:par>
                        <p:par>
                          <p:cTn id="68" fill="hold">
                            <p:stCondLst>
                              <p:cond delay="1000"/>
                            </p:stCondLst>
                            <p:childTnLst>
                              <p:par>
                                <p:cTn id="69" presetID="1" presetClass="entr" presetSubtype="0" fill="hold" nodeType="afterEffect">
                                  <p:stCondLst>
                                    <p:cond delay="50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1" grpId="0"/>
      <p:bldP spid="1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recovery</a:t>
            </a:r>
            <a:endParaRPr lang="en-US" dirty="0"/>
          </a:p>
        </p:txBody>
      </p:sp>
      <p:sp>
        <p:nvSpPr>
          <p:cNvPr id="3" name="Content Placeholder 2"/>
          <p:cNvSpPr>
            <a:spLocks noGrp="1"/>
          </p:cNvSpPr>
          <p:nvPr>
            <p:ph idx="1"/>
          </p:nvPr>
        </p:nvSpPr>
        <p:spPr/>
        <p:txBody>
          <a:bodyPr/>
          <a:lstStyle/>
          <a:p>
            <a:r>
              <a:rPr lang="en-US" dirty="0" smtClean="0"/>
              <a:t>State </a:t>
            </a:r>
            <a:r>
              <a:rPr lang="en-US" dirty="0"/>
              <a:t>on both sides must become </a:t>
            </a:r>
            <a:r>
              <a:rPr lang="en-US" dirty="0" smtClean="0"/>
              <a:t>consistent</a:t>
            </a:r>
          </a:p>
          <a:p>
            <a:r>
              <a:rPr lang="en-US" dirty="0" smtClean="0"/>
              <a:t>Compensation </a:t>
            </a:r>
            <a:r>
              <a:rPr lang="en-US" dirty="0"/>
              <a:t>for </a:t>
            </a:r>
            <a:r>
              <a:rPr lang="en-US" dirty="0" smtClean="0"/>
              <a:t>mistakes during partition</a:t>
            </a:r>
            <a:endParaRPr lang="en-US" dirty="0"/>
          </a:p>
          <a:p>
            <a:r>
              <a:rPr lang="en-US" dirty="0"/>
              <a:t>S</a:t>
            </a:r>
            <a:r>
              <a:rPr lang="en-US" dirty="0" smtClean="0"/>
              <a:t>tart </a:t>
            </a:r>
            <a:r>
              <a:rPr lang="en-US" dirty="0"/>
              <a:t>from </a:t>
            </a:r>
            <a:r>
              <a:rPr lang="en-US" dirty="0" smtClean="0"/>
              <a:t>state </a:t>
            </a:r>
            <a:r>
              <a:rPr lang="en-US" dirty="0"/>
              <a:t>at the time of the partition and roll forward both sets of operations in some </a:t>
            </a:r>
            <a:r>
              <a:rPr lang="en-US" dirty="0" smtClean="0"/>
              <a:t>way, </a:t>
            </a:r>
            <a:r>
              <a:rPr lang="en-US" dirty="0"/>
              <a:t>maintaining </a:t>
            </a:r>
            <a:r>
              <a:rPr lang="en-US" dirty="0" smtClean="0"/>
              <a:t>consistency</a:t>
            </a:r>
          </a:p>
          <a:p>
            <a:r>
              <a:rPr lang="en-US" dirty="0" smtClean="0"/>
              <a:t>The </a:t>
            </a:r>
            <a:r>
              <a:rPr lang="en-US" dirty="0"/>
              <a:t>system must also merge </a:t>
            </a:r>
            <a:r>
              <a:rPr lang="en-US" dirty="0" smtClean="0"/>
              <a:t>conflicts</a:t>
            </a:r>
          </a:p>
          <a:p>
            <a:pPr lvl="1"/>
            <a:r>
              <a:rPr lang="en-US" dirty="0"/>
              <a:t>constraint certain operations during partition mode so that conflicts can always be merged </a:t>
            </a:r>
            <a:r>
              <a:rPr lang="en-US" dirty="0" smtClean="0"/>
              <a:t>automatically</a:t>
            </a:r>
          </a:p>
          <a:p>
            <a:pPr lvl="1"/>
            <a:r>
              <a:rPr lang="en-US" dirty="0"/>
              <a:t>detect conflicts and report them to a </a:t>
            </a:r>
            <a:r>
              <a:rPr lang="en-US" dirty="0" smtClean="0"/>
              <a:t>human</a:t>
            </a:r>
          </a:p>
          <a:p>
            <a:pPr lvl="1"/>
            <a:r>
              <a:rPr lang="en-US" dirty="0" smtClean="0"/>
              <a:t>use commutative </a:t>
            </a:r>
            <a:r>
              <a:rPr lang="en-US" dirty="0"/>
              <a:t>operations </a:t>
            </a:r>
            <a:r>
              <a:rPr lang="en-US" dirty="0" smtClean="0"/>
              <a:t>as </a:t>
            </a:r>
            <a:r>
              <a:rPr lang="en-US" dirty="0"/>
              <a:t>a general framework for automatic state </a:t>
            </a:r>
            <a:r>
              <a:rPr lang="en-US" dirty="0" smtClean="0"/>
              <a:t>convergence</a:t>
            </a:r>
          </a:p>
          <a:p>
            <a:pPr lvl="2"/>
            <a:r>
              <a:rPr lang="en-US" dirty="0"/>
              <a:t>commutative replicated data types (CRDTs)</a:t>
            </a:r>
            <a:endParaRPr lang="en-US" dirty="0"/>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269039728"/>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Compensate for mistakes</a:t>
            </a:r>
            <a:endParaRPr lang="en-US" dirty="0"/>
          </a:p>
        </p:txBody>
      </p:sp>
      <p:sp>
        <p:nvSpPr>
          <p:cNvPr id="3" name="Content Placeholder 2"/>
          <p:cNvSpPr>
            <a:spLocks noGrp="1"/>
          </p:cNvSpPr>
          <p:nvPr>
            <p:ph idx="1"/>
          </p:nvPr>
        </p:nvSpPr>
        <p:spPr/>
        <p:txBody>
          <a:bodyPr/>
          <a:lstStyle/>
          <a:p>
            <a:r>
              <a:rPr lang="en-US" dirty="0"/>
              <a:t>T</a:t>
            </a:r>
            <a:r>
              <a:rPr lang="en-US" dirty="0" smtClean="0"/>
              <a:t>racking </a:t>
            </a:r>
            <a:r>
              <a:rPr lang="en-US" dirty="0"/>
              <a:t>and limitation of partition</a:t>
            </a:r>
            <a:r>
              <a:rPr lang="en-US" dirty="0" smtClean="0"/>
              <a:t>-mode </a:t>
            </a:r>
            <a:r>
              <a:rPr lang="en-US" dirty="0"/>
              <a:t>operations ensures the knowledge of which </a:t>
            </a:r>
            <a:r>
              <a:rPr lang="en-US" dirty="0" smtClean="0"/>
              <a:t>invariants </a:t>
            </a:r>
            <a:r>
              <a:rPr lang="en-US" dirty="0"/>
              <a:t>could have been violated </a:t>
            </a:r>
            <a:endParaRPr lang="en-US" dirty="0"/>
          </a:p>
          <a:p>
            <a:pPr lvl="1"/>
            <a:r>
              <a:rPr lang="en-US" dirty="0"/>
              <a:t>trivial ways such as “last writer wins</a:t>
            </a:r>
            <a:r>
              <a:rPr lang="en-US" dirty="0" smtClean="0"/>
              <a:t>”, </a:t>
            </a:r>
            <a:r>
              <a:rPr lang="en-US" dirty="0"/>
              <a:t>smarter approaches that merge </a:t>
            </a:r>
            <a:r>
              <a:rPr lang="en-US" dirty="0" smtClean="0"/>
              <a:t>operations</a:t>
            </a:r>
            <a:r>
              <a:rPr lang="en-US" dirty="0"/>
              <a:t>, and human escalation </a:t>
            </a:r>
            <a:endParaRPr lang="en-US" dirty="0"/>
          </a:p>
          <a:p>
            <a:r>
              <a:rPr lang="en-US" dirty="0" smtClean="0"/>
              <a:t>For externalized mistakes typically requires some history about externalized outputs</a:t>
            </a:r>
          </a:p>
          <a:p>
            <a:r>
              <a:rPr lang="en-US" dirty="0" smtClean="0"/>
              <a:t>System </a:t>
            </a:r>
            <a:r>
              <a:rPr lang="en-US" dirty="0"/>
              <a:t>could execute orders </a:t>
            </a:r>
            <a:r>
              <a:rPr lang="en-US" dirty="0" smtClean="0"/>
              <a:t>twice</a:t>
            </a:r>
          </a:p>
          <a:p>
            <a:pPr lvl="1"/>
            <a:r>
              <a:rPr lang="en-US" dirty="0" smtClean="0"/>
              <a:t>If </a:t>
            </a:r>
            <a:r>
              <a:rPr lang="en-US" dirty="0"/>
              <a:t>the system can distinguish two intentional orders from two duplicate orders, it can cancel one of the </a:t>
            </a:r>
            <a:r>
              <a:rPr lang="en-US" dirty="0" smtClean="0"/>
              <a:t>duplicates</a:t>
            </a:r>
          </a:p>
          <a:p>
            <a:pPr lvl="1"/>
            <a:r>
              <a:rPr lang="en-US" dirty="0" smtClean="0"/>
              <a:t>If </a:t>
            </a:r>
            <a:r>
              <a:rPr lang="en-US" dirty="0"/>
              <a:t>externalized, </a:t>
            </a:r>
            <a:r>
              <a:rPr lang="en-US" dirty="0" smtClean="0"/>
              <a:t>send an </a:t>
            </a:r>
            <a:r>
              <a:rPr lang="en-US" dirty="0"/>
              <a:t>e-mail </a:t>
            </a:r>
            <a:r>
              <a:rPr lang="en-US" dirty="0" smtClean="0"/>
              <a:t>explaining </a:t>
            </a:r>
            <a:r>
              <a:rPr lang="en-US" dirty="0"/>
              <a:t>the </a:t>
            </a:r>
            <a:r>
              <a:rPr lang="en-US" dirty="0" smtClean="0"/>
              <a:t>order was accidentally </a:t>
            </a:r>
            <a:r>
              <a:rPr lang="en-US" dirty="0"/>
              <a:t>executed </a:t>
            </a:r>
            <a:r>
              <a:rPr lang="en-US" dirty="0" smtClean="0"/>
              <a:t>twice </a:t>
            </a:r>
            <a:r>
              <a:rPr lang="en-US" dirty="0"/>
              <a:t>but that the mistake has been fixed and to attach a coupon for a </a:t>
            </a:r>
            <a:r>
              <a:rPr lang="en-US" dirty="0" smtClean="0"/>
              <a:t>discount</a:t>
            </a:r>
            <a:endParaRPr lang="en-US" dirty="0"/>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708817948"/>
      </p:ext>
    </p:extLst>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Relaxed consistency: ACID vs. BASE</a:t>
            </a:r>
            <a:endParaRPr lang="en-US"/>
          </a:p>
        </p:txBody>
      </p:sp>
      <p:sp>
        <p:nvSpPr>
          <p:cNvPr id="3" name="Content Placeholder 2"/>
          <p:cNvSpPr>
            <a:spLocks noGrp="1"/>
          </p:cNvSpPr>
          <p:nvPr>
            <p:ph idx="1"/>
          </p:nvPr>
        </p:nvSpPr>
        <p:spPr/>
        <p:txBody>
          <a:bodyPr/>
          <a:lstStyle/>
          <a:p>
            <a:r>
              <a:rPr lang="en-US" dirty="0" smtClean="0"/>
              <a:t>Classical database systems: ACID semantics</a:t>
            </a:r>
          </a:p>
          <a:p>
            <a:pPr lvl="1"/>
            <a:r>
              <a:rPr lang="en-US" dirty="0" smtClean="0"/>
              <a:t>Atomicity</a:t>
            </a:r>
          </a:p>
          <a:p>
            <a:pPr lvl="1"/>
            <a:r>
              <a:rPr lang="en-US" dirty="0" smtClean="0"/>
              <a:t>Consistency</a:t>
            </a:r>
          </a:p>
          <a:p>
            <a:pPr lvl="1"/>
            <a:r>
              <a:rPr lang="en-US" dirty="0" smtClean="0"/>
              <a:t>Isolation</a:t>
            </a:r>
          </a:p>
          <a:p>
            <a:pPr lvl="1"/>
            <a:r>
              <a:rPr lang="en-US" dirty="0" smtClean="0"/>
              <a:t>Durability</a:t>
            </a:r>
          </a:p>
          <a:p>
            <a:pPr lvl="1"/>
            <a:endParaRPr lang="en-US" dirty="0" smtClean="0"/>
          </a:p>
          <a:p>
            <a:r>
              <a:rPr lang="en-US" dirty="0" smtClean="0"/>
              <a:t>Modern Internet systems: BASE semantics</a:t>
            </a:r>
          </a:p>
          <a:p>
            <a:pPr lvl="1"/>
            <a:r>
              <a:rPr lang="en-US" dirty="0" smtClean="0"/>
              <a:t>Basically Available</a:t>
            </a:r>
          </a:p>
          <a:p>
            <a:pPr lvl="1"/>
            <a:r>
              <a:rPr lang="en-US" dirty="0" smtClean="0"/>
              <a:t>Soft-state</a:t>
            </a:r>
            <a:endParaRPr lang="en-US" dirty="0" smtClean="0"/>
          </a:p>
          <a:p>
            <a:pPr lvl="1"/>
            <a:r>
              <a:rPr lang="en-US" dirty="0" smtClean="0"/>
              <a:t>Eventually consistent</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Consistency and partitions</a:t>
            </a:r>
            <a:endParaRPr lang="en-US"/>
          </a:p>
        </p:txBody>
      </p:sp>
      <p:sp>
        <p:nvSpPr>
          <p:cNvPr id="3" name="Content Placeholder 2"/>
          <p:cNvSpPr>
            <a:spLocks noGrp="1"/>
          </p:cNvSpPr>
          <p:nvPr>
            <p:ph idx="1"/>
          </p:nvPr>
        </p:nvSpPr>
        <p:spPr/>
        <p:txBody>
          <a:bodyPr/>
          <a:lstStyle/>
          <a:p>
            <a:r>
              <a:rPr lang="en-US" dirty="0" smtClean="0"/>
              <a:t>Use replication to mask limited # of faults</a:t>
            </a:r>
          </a:p>
          <a:p>
            <a:pPr lvl="1"/>
            <a:r>
              <a:rPr lang="en-US" dirty="0" smtClean="0"/>
              <a:t>Can achieve strong consistency by having replicas agree on a common request ordering</a:t>
            </a:r>
          </a:p>
          <a:p>
            <a:pPr lvl="1"/>
            <a:r>
              <a:rPr lang="en-US" dirty="0" smtClean="0"/>
              <a:t>Even non-crash faults can be handled, as long as there are not too many of them (typical limit: 1/3)</a:t>
            </a:r>
          </a:p>
          <a:p>
            <a:endParaRPr lang="en-US" dirty="0" smtClean="0"/>
          </a:p>
          <a:p>
            <a:r>
              <a:rPr lang="en-US" dirty="0" smtClean="0"/>
              <a:t>Partition tolerance, availability, consistency?</a:t>
            </a:r>
          </a:p>
          <a:p>
            <a:pPr lvl="1"/>
            <a:r>
              <a:rPr lang="en-US" dirty="0" smtClean="0"/>
              <a:t>Can't have all three (CAP theorem)</a:t>
            </a:r>
          </a:p>
          <a:p>
            <a:pPr lvl="1"/>
            <a:r>
              <a:rPr lang="en-US" dirty="0" smtClean="0"/>
              <a:t>Typically trade-off between C and A</a:t>
            </a:r>
            <a:endParaRPr lang="en-US" dirty="0" smtClean="0"/>
          </a:p>
          <a:p>
            <a:pPr lvl="1"/>
            <a:r>
              <a:rPr lang="en-US" dirty="0" smtClean="0"/>
              <a:t>If service works with weaker consistency guarantees, such as eventual consistency, can get a compromise (BASE</a:t>
            </a:r>
            <a:r>
              <a:rPr lang="en-US" dirty="0" smtClean="0"/>
              <a:t>)</a:t>
            </a:r>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78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00CC00"/>
                </a:solidFill>
              </a:rPr>
              <a:t>Synchronization, consistency</a:t>
            </a:r>
          </a:p>
          <a:p>
            <a:pPr lvl="1"/>
            <a:r>
              <a:rPr lang="en-US" dirty="0" smtClean="0">
                <a:solidFill>
                  <a:srgbClr val="00CC00"/>
                </a:solidFill>
              </a:rPr>
              <a:t>Architectures</a:t>
            </a:r>
            <a:r>
              <a:rPr lang="en-US" dirty="0" smtClean="0">
                <a:solidFill>
                  <a:srgbClr val="00CC00"/>
                </a:solidFill>
              </a:rPr>
              <a:t>: SMP, NUMA, Shared-nothing</a:t>
            </a:r>
          </a:p>
          <a:p>
            <a:r>
              <a:rPr lang="en-US" dirty="0" smtClean="0">
                <a:solidFill>
                  <a:srgbClr val="00CC00"/>
                </a:solidFill>
              </a:rPr>
              <a:t>Wide-area network</a:t>
            </a:r>
            <a:endParaRPr lang="en-US" dirty="0" smtClean="0">
              <a:solidFill>
                <a:srgbClr val="00CC00"/>
              </a:solidFill>
            </a:endParaRPr>
          </a:p>
          <a:p>
            <a:pPr lvl="1"/>
            <a:r>
              <a:rPr lang="en-US" dirty="0" smtClean="0">
                <a:solidFill>
                  <a:srgbClr val="00CC00"/>
                </a:solidFill>
              </a:rPr>
              <a:t>Latency</a:t>
            </a:r>
            <a:r>
              <a:rPr lang="en-US" dirty="0" smtClean="0">
                <a:solidFill>
                  <a:srgbClr val="00CC00"/>
                </a:solidFill>
              </a:rPr>
              <a:t>, packet loss, bottlenecks, and why they matter</a:t>
            </a:r>
          </a:p>
          <a:p>
            <a:r>
              <a:rPr lang="en-US" dirty="0" smtClean="0">
                <a:solidFill>
                  <a:srgbClr val="33CC33"/>
                </a:solidFill>
              </a:rPr>
              <a:t>Distributed programming and its challenges</a:t>
            </a:r>
          </a:p>
          <a:p>
            <a:pPr lvl="1"/>
            <a:r>
              <a:rPr lang="en-US" dirty="0" smtClean="0">
                <a:solidFill>
                  <a:srgbClr val="33CC33"/>
                </a:solidFill>
              </a:rPr>
              <a:t>Faults, failures, and what we can do about them</a:t>
            </a:r>
          </a:p>
          <a:p>
            <a:pPr lvl="1"/>
            <a:r>
              <a:rPr lang="en-US" dirty="0" smtClean="0">
                <a:solidFill>
                  <a:srgbClr val="33CC33"/>
                </a:solidFill>
              </a:rPr>
              <a:t>Network partitions, CAP theorem, relaxed consistency</a:t>
            </a:r>
          </a:p>
          <a:p>
            <a:pPr lvl="1"/>
            <a:endParaRPr lang="en-US" dirty="0">
              <a:solidFill>
                <a:srgbClr val="33CC33"/>
              </a:solidFill>
            </a:endParaRPr>
          </a:p>
        </p:txBody>
      </p:sp>
      <p:sp>
        <p:nvSpPr>
          <p:cNvPr id="4" name="Slide Number Placeholder 3"/>
          <p:cNvSpPr>
            <a:spLocks noGrp="1"/>
          </p:cNvSpPr>
          <p:nvPr>
            <p:ph type="sldNum" sz="quarter" idx="10"/>
          </p:nvPr>
        </p:nvSpPr>
        <p:spPr/>
        <p:txBody>
          <a:bodyPr/>
          <a:lstStyle/>
          <a:p>
            <a:fld id="{103F590D-1EE3-4679-BAB2-47D8C4772F51}" type="slidenum">
              <a:rPr lang="en-GB" smtClean="0"/>
              <a:pPr/>
              <a:t>79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724405" y="1705352"/>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49888" y="2112395"/>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112383" y="2496290"/>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78824" y="2752645"/>
            <a:ext cx="495300" cy="495300"/>
          </a:xfrm>
          <a:prstGeom prst="rect">
            <a:avLst/>
          </a:prstGeom>
          <a:noFill/>
        </p:spPr>
      </p:pic>
      <p:pic>
        <p:nvPicPr>
          <p:cNvPr id="15"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085867" y="3194412"/>
            <a:ext cx="495300" cy="495300"/>
          </a:xfrm>
          <a:prstGeom prst="rect">
            <a:avLst/>
          </a:prstGeom>
          <a:noFill/>
        </p:spPr>
      </p:pic>
      <p:pic>
        <p:nvPicPr>
          <p:cNvPr id="17"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8096722" y="3746348"/>
            <a:ext cx="495300" cy="495300"/>
          </a:xfrm>
          <a:prstGeom prst="rect">
            <a:avLst/>
          </a:prstGeom>
          <a:noFill/>
        </p:spPr>
      </p:pic>
      <p:pic>
        <p:nvPicPr>
          <p:cNvPr id="18"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8330145" y="4153391"/>
            <a:ext cx="495300" cy="495300"/>
          </a:xfrm>
          <a:prstGeom prst="rect">
            <a:avLst/>
          </a:prstGeom>
          <a:noFill/>
        </p:spPr>
      </p:pic>
      <p:pic>
        <p:nvPicPr>
          <p:cNvPr id="19"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359801" y="4583584"/>
            <a:ext cx="495300" cy="495300"/>
          </a:xfrm>
          <a:prstGeom prst="rect">
            <a:avLst/>
          </a:prstGeom>
          <a:noFill/>
        </p:spPr>
      </p:pic>
      <p:pic>
        <p:nvPicPr>
          <p:cNvPr id="2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963613" y="4886455"/>
            <a:ext cx="495300" cy="4953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Scale increases complexity</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s1_cut.jpg"/>
          <p:cNvPicPr>
            <a:picLocks noChangeAspect="1"/>
          </p:cNvPicPr>
          <p:nvPr/>
        </p:nvPicPr>
        <p:blipFill>
          <a:blip r:embed="rId2" cstate="print"/>
          <a:stretch>
            <a:fillRect/>
          </a:stretch>
        </p:blipFill>
        <p:spPr>
          <a:xfrm>
            <a:off x="1670523" y="2403825"/>
            <a:ext cx="529644" cy="626745"/>
          </a:xfrm>
          <a:prstGeom prst="rect">
            <a:avLst/>
          </a:prstGeom>
        </p:spPr>
      </p:pic>
      <p:pic>
        <p:nvPicPr>
          <p:cNvPr id="7" name="Picture 6" descr="s2_cut.jpg"/>
          <p:cNvPicPr>
            <a:picLocks noChangeAspect="1"/>
          </p:cNvPicPr>
          <p:nvPr/>
        </p:nvPicPr>
        <p:blipFill>
          <a:blip r:embed="rId3" cstate="print"/>
          <a:stretch>
            <a:fillRect/>
          </a:stretch>
        </p:blipFill>
        <p:spPr>
          <a:xfrm flipH="1">
            <a:off x="3083667" y="2149827"/>
            <a:ext cx="826852" cy="904857"/>
          </a:xfrm>
          <a:prstGeom prst="rect">
            <a:avLst/>
          </a:prstGeom>
        </p:spPr>
      </p:pic>
      <p:pic>
        <p:nvPicPr>
          <p:cNvPr id="8" name="Picture 7" descr="cluster.jpg"/>
          <p:cNvPicPr>
            <a:picLocks noChangeAspect="1"/>
          </p:cNvPicPr>
          <p:nvPr/>
        </p:nvPicPr>
        <p:blipFill>
          <a:blip r:embed="rId4" cstate="print"/>
          <a:stretch>
            <a:fillRect/>
          </a:stretch>
        </p:blipFill>
        <p:spPr>
          <a:xfrm flipH="1">
            <a:off x="4800637" y="1938235"/>
            <a:ext cx="898393" cy="1249765"/>
          </a:xfrm>
          <a:prstGeom prst="rect">
            <a:avLst/>
          </a:prstGeom>
        </p:spPr>
      </p:pic>
      <p:sp>
        <p:nvSpPr>
          <p:cNvPr id="9" name="TextBox 8"/>
          <p:cNvSpPr txBox="1"/>
          <p:nvPr/>
        </p:nvSpPr>
        <p:spPr>
          <a:xfrm>
            <a:off x="1295601" y="3232015"/>
            <a:ext cx="1233589" cy="523220"/>
          </a:xfrm>
          <a:prstGeom prst="rect">
            <a:avLst/>
          </a:prstGeom>
          <a:noFill/>
        </p:spPr>
        <p:txBody>
          <a:bodyPr wrap="square" rtlCol="0">
            <a:spAutoFit/>
          </a:bodyPr>
          <a:lstStyle/>
          <a:p>
            <a:r>
              <a:rPr lang="en-US" sz="1400" smtClean="0"/>
              <a:t>Single-core</a:t>
            </a:r>
            <a:br>
              <a:rPr lang="en-US" sz="1400" smtClean="0"/>
            </a:br>
            <a:r>
              <a:rPr lang="en-US" sz="1400" smtClean="0"/>
              <a:t>machine</a:t>
            </a:r>
            <a:endParaRPr lang="en-US" sz="1400"/>
          </a:p>
        </p:txBody>
      </p:sp>
      <p:sp>
        <p:nvSpPr>
          <p:cNvPr id="10" name="TextBox 9"/>
          <p:cNvSpPr txBox="1"/>
          <p:nvPr/>
        </p:nvSpPr>
        <p:spPr>
          <a:xfrm>
            <a:off x="4682857" y="3388062"/>
            <a:ext cx="1133474" cy="307777"/>
          </a:xfrm>
          <a:prstGeom prst="rect">
            <a:avLst/>
          </a:prstGeom>
          <a:noFill/>
        </p:spPr>
        <p:txBody>
          <a:bodyPr wrap="square" rtlCol="0">
            <a:spAutoFit/>
          </a:bodyPr>
          <a:lstStyle/>
          <a:p>
            <a:r>
              <a:rPr lang="en-US" sz="1400" smtClean="0"/>
              <a:t>Cluster</a:t>
            </a:r>
            <a:endParaRPr lang="en-US" sz="1400"/>
          </a:p>
        </p:txBody>
      </p:sp>
      <p:sp>
        <p:nvSpPr>
          <p:cNvPr id="32" name="TextBox 31"/>
          <p:cNvSpPr txBox="1"/>
          <p:nvPr/>
        </p:nvSpPr>
        <p:spPr>
          <a:xfrm>
            <a:off x="2948089" y="3209723"/>
            <a:ext cx="1133474" cy="523220"/>
          </a:xfrm>
          <a:prstGeom prst="rect">
            <a:avLst/>
          </a:prstGeom>
          <a:noFill/>
        </p:spPr>
        <p:txBody>
          <a:bodyPr wrap="square" rtlCol="0">
            <a:spAutoFit/>
          </a:bodyPr>
          <a:lstStyle/>
          <a:p>
            <a:r>
              <a:rPr lang="en-US" sz="1400" dirty="0" smtClean="0"/>
              <a:t>Multi-core</a:t>
            </a:r>
            <a:br>
              <a:rPr lang="en-US" sz="1400" dirty="0" smtClean="0"/>
            </a:br>
            <a:r>
              <a:rPr lang="en-US" sz="1400" dirty="0" smtClean="0"/>
              <a:t>server</a:t>
            </a:r>
            <a:endParaRPr lang="en-US" sz="1400" dirty="0"/>
          </a:p>
        </p:txBody>
      </p:sp>
      <p:sp>
        <p:nvSpPr>
          <p:cNvPr id="33" name="TextBox 32"/>
          <p:cNvSpPr txBox="1"/>
          <p:nvPr/>
        </p:nvSpPr>
        <p:spPr>
          <a:xfrm>
            <a:off x="6420866" y="3219449"/>
            <a:ext cx="2178386" cy="523220"/>
          </a:xfrm>
          <a:prstGeom prst="rect">
            <a:avLst/>
          </a:prstGeom>
          <a:noFill/>
        </p:spPr>
        <p:txBody>
          <a:bodyPr wrap="square" rtlCol="0">
            <a:spAutoFit/>
          </a:bodyPr>
          <a:lstStyle/>
          <a:p>
            <a:r>
              <a:rPr lang="en-US" sz="1400" smtClean="0"/>
              <a:t>Large-scale distributed system</a:t>
            </a:r>
            <a:endParaRPr lang="en-US" sz="1400"/>
          </a:p>
        </p:txBody>
      </p:sp>
      <p:cxnSp>
        <p:nvCxnSpPr>
          <p:cNvPr id="35" name="Straight Connector 34"/>
          <p:cNvCxnSpPr/>
          <p:nvPr/>
        </p:nvCxnSpPr>
        <p:spPr bwMode="auto">
          <a:xfrm>
            <a:off x="6712085" y="1624519"/>
            <a:ext cx="875489" cy="48638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rot="10800000">
            <a:off x="7665397" y="2140085"/>
            <a:ext cx="719847" cy="4572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rot="5400000" flipH="1" flipV="1">
            <a:off x="7169285" y="2470825"/>
            <a:ext cx="710120" cy="972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flipV="1">
            <a:off x="6634264" y="2081719"/>
            <a:ext cx="856034" cy="4280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rot="5400000">
            <a:off x="7120648" y="1682885"/>
            <a:ext cx="768485" cy="680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rot="10800000" flipV="1">
            <a:off x="7597302" y="1546696"/>
            <a:ext cx="690664" cy="42801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0" name="Cloud"/>
          <p:cNvSpPr>
            <a:spLocks noChangeAspect="1" noEditPoints="1" noChangeArrowheads="1"/>
          </p:cNvSpPr>
          <p:nvPr/>
        </p:nvSpPr>
        <p:spPr bwMode="auto">
          <a:xfrm rot="268469">
            <a:off x="6953580" y="1690535"/>
            <a:ext cx="1129196" cy="7568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31" name="TextBox 30"/>
          <p:cNvSpPr txBox="1"/>
          <p:nvPr/>
        </p:nvSpPr>
        <p:spPr>
          <a:xfrm>
            <a:off x="7075444" y="1828799"/>
            <a:ext cx="878254" cy="461665"/>
          </a:xfrm>
          <a:prstGeom prst="rect">
            <a:avLst/>
          </a:prstGeom>
          <a:noFill/>
        </p:spPr>
        <p:txBody>
          <a:bodyPr wrap="none" rtlCol="0">
            <a:spAutoFit/>
          </a:bodyPr>
          <a:lstStyle/>
          <a:p>
            <a:r>
              <a:rPr lang="en-US" sz="1200" smtClean="0"/>
              <a:t>Wide-area</a:t>
            </a:r>
            <a:br>
              <a:rPr lang="en-US" sz="1200" smtClean="0"/>
            </a:br>
            <a:r>
              <a:rPr lang="en-US" sz="1200" smtClean="0"/>
              <a:t>network</a:t>
            </a:r>
            <a:endParaRPr lang="en-US" sz="1200"/>
          </a:p>
        </p:txBody>
      </p:sp>
      <p:sp>
        <p:nvSpPr>
          <p:cNvPr id="46" name="Right Arrow 45"/>
          <p:cNvSpPr/>
          <p:nvPr/>
        </p:nvSpPr>
        <p:spPr bwMode="auto">
          <a:xfrm>
            <a:off x="1955260" y="3881334"/>
            <a:ext cx="6011694" cy="603116"/>
          </a:xfrm>
          <a:prstGeom prst="rightArrow">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More challenges</a:t>
            </a:r>
            <a:endParaRPr lang="en-US"/>
          </a:p>
        </p:txBody>
      </p:sp>
      <p:sp>
        <p:nvSpPr>
          <p:cNvPr id="47" name="TextBox 46"/>
          <p:cNvSpPr txBox="1"/>
          <p:nvPr/>
        </p:nvSpPr>
        <p:spPr>
          <a:xfrm>
            <a:off x="1314699" y="4679002"/>
            <a:ext cx="1368584" cy="338554"/>
          </a:xfrm>
          <a:prstGeom prst="rect">
            <a:avLst/>
          </a:prstGeom>
          <a:noFill/>
        </p:spPr>
        <p:txBody>
          <a:bodyPr wrap="none" rtlCol="0">
            <a:spAutoFit/>
          </a:bodyPr>
          <a:lstStyle/>
          <a:p>
            <a:r>
              <a:rPr lang="en-US" sz="1600" dirty="0" smtClean="0"/>
              <a:t>Time-sharing</a:t>
            </a:r>
            <a:endParaRPr lang="en-US" sz="1600" dirty="0"/>
          </a:p>
        </p:txBody>
      </p:sp>
      <p:sp>
        <p:nvSpPr>
          <p:cNvPr id="48" name="TextBox 47"/>
          <p:cNvSpPr txBox="1"/>
          <p:nvPr/>
        </p:nvSpPr>
        <p:spPr>
          <a:xfrm>
            <a:off x="2932383" y="4695216"/>
            <a:ext cx="1278492" cy="584775"/>
          </a:xfrm>
          <a:prstGeom prst="rect">
            <a:avLst/>
          </a:prstGeom>
          <a:noFill/>
        </p:spPr>
        <p:txBody>
          <a:bodyPr wrap="none" rtlCol="0">
            <a:spAutoFit/>
          </a:bodyPr>
          <a:lstStyle/>
          <a:p>
            <a:r>
              <a:rPr lang="en-US" sz="1600" dirty="0" smtClean="0"/>
              <a:t>True</a:t>
            </a:r>
            <a:br>
              <a:rPr lang="en-US" sz="1600" dirty="0" smtClean="0"/>
            </a:br>
            <a:r>
              <a:rPr lang="en-US" sz="1600" dirty="0" smtClean="0"/>
              <a:t>concurrency</a:t>
            </a:r>
            <a:endParaRPr lang="en-US" sz="1600" dirty="0"/>
          </a:p>
        </p:txBody>
      </p:sp>
      <p:sp>
        <p:nvSpPr>
          <p:cNvPr id="49" name="TextBox 48"/>
          <p:cNvSpPr txBox="1"/>
          <p:nvPr/>
        </p:nvSpPr>
        <p:spPr>
          <a:xfrm>
            <a:off x="4369315" y="4691977"/>
            <a:ext cx="1919564" cy="1175706"/>
          </a:xfrm>
          <a:prstGeom prst="rect">
            <a:avLst/>
          </a:prstGeom>
          <a:noFill/>
        </p:spPr>
        <p:txBody>
          <a:bodyPr wrap="none" rtlCol="0">
            <a:spAutoFit/>
          </a:bodyPr>
          <a:lstStyle/>
          <a:p>
            <a:r>
              <a:rPr lang="en-US" sz="1600" smtClean="0"/>
              <a:t>Network</a:t>
            </a:r>
          </a:p>
          <a:p>
            <a:r>
              <a:rPr lang="en-US" sz="1600" smtClean="0"/>
              <a:t>Message passing</a:t>
            </a:r>
          </a:p>
          <a:p>
            <a:r>
              <a:rPr lang="en-US" sz="1600" smtClean="0"/>
              <a:t>More failure modes</a:t>
            </a:r>
            <a:br>
              <a:rPr lang="en-US" sz="1600" smtClean="0"/>
            </a:br>
            <a:r>
              <a:rPr lang="en-US" sz="1600" smtClean="0"/>
              <a:t>(faulty nodes, ...)</a:t>
            </a:r>
            <a:endParaRPr lang="en-US" sz="1600"/>
          </a:p>
        </p:txBody>
      </p:sp>
      <p:sp>
        <p:nvSpPr>
          <p:cNvPr id="50" name="TextBox 49"/>
          <p:cNvSpPr txBox="1"/>
          <p:nvPr/>
        </p:nvSpPr>
        <p:spPr>
          <a:xfrm>
            <a:off x="6591855" y="4688729"/>
            <a:ext cx="1942711" cy="1175706"/>
          </a:xfrm>
          <a:prstGeom prst="rect">
            <a:avLst/>
          </a:prstGeom>
          <a:noFill/>
        </p:spPr>
        <p:txBody>
          <a:bodyPr wrap="none" rtlCol="0">
            <a:spAutoFit/>
          </a:bodyPr>
          <a:lstStyle/>
          <a:p>
            <a:r>
              <a:rPr lang="en-US" sz="1600" smtClean="0"/>
              <a:t>Wide-area network</a:t>
            </a:r>
          </a:p>
          <a:p>
            <a:r>
              <a:rPr lang="en-US" sz="1600" smtClean="0"/>
              <a:t>Even more failure</a:t>
            </a:r>
            <a:br>
              <a:rPr lang="en-US" sz="1600" smtClean="0"/>
            </a:br>
            <a:r>
              <a:rPr lang="en-US" sz="1600" smtClean="0"/>
              <a:t>modes</a:t>
            </a:r>
          </a:p>
          <a:p>
            <a:r>
              <a:rPr lang="en-US" sz="1600" smtClean="0"/>
              <a:t>Incentives, laws, ...</a:t>
            </a:r>
            <a:endParaRPr lang="en-US" sz="1600"/>
          </a:p>
        </p:txBody>
      </p:sp>
      <p:pic>
        <p:nvPicPr>
          <p:cNvPr id="24" name="Picture 23" descr="s1_cut.jpg"/>
          <p:cNvPicPr>
            <a:picLocks noChangeAspect="1"/>
          </p:cNvPicPr>
          <p:nvPr/>
        </p:nvPicPr>
        <p:blipFill>
          <a:blip r:embed="rId2" cstate="print"/>
          <a:stretch>
            <a:fillRect/>
          </a:stretch>
        </p:blipFill>
        <p:spPr>
          <a:xfrm>
            <a:off x="6546714" y="1408504"/>
            <a:ext cx="348670" cy="412593"/>
          </a:xfrm>
          <a:prstGeom prst="rect">
            <a:avLst/>
          </a:prstGeom>
        </p:spPr>
      </p:pic>
      <p:pic>
        <p:nvPicPr>
          <p:cNvPr id="25" name="Picture 24" descr="s1_cut.jpg"/>
          <p:cNvPicPr>
            <a:picLocks noChangeAspect="1"/>
          </p:cNvPicPr>
          <p:nvPr/>
        </p:nvPicPr>
        <p:blipFill>
          <a:blip r:embed="rId2" cstate="print"/>
          <a:stretch>
            <a:fillRect/>
          </a:stretch>
        </p:blipFill>
        <p:spPr>
          <a:xfrm>
            <a:off x="7341140" y="1103705"/>
            <a:ext cx="348670" cy="412593"/>
          </a:xfrm>
          <a:prstGeom prst="rect">
            <a:avLst/>
          </a:prstGeom>
        </p:spPr>
      </p:pic>
      <p:pic>
        <p:nvPicPr>
          <p:cNvPr id="26" name="Picture 25" descr="s1_cut.jpg"/>
          <p:cNvPicPr>
            <a:picLocks noChangeAspect="1"/>
          </p:cNvPicPr>
          <p:nvPr/>
        </p:nvPicPr>
        <p:blipFill>
          <a:blip r:embed="rId2" cstate="print"/>
          <a:stretch>
            <a:fillRect/>
          </a:stretch>
        </p:blipFill>
        <p:spPr>
          <a:xfrm>
            <a:off x="8096655" y="1343654"/>
            <a:ext cx="348670" cy="412593"/>
          </a:xfrm>
          <a:prstGeom prst="rect">
            <a:avLst/>
          </a:prstGeom>
        </p:spPr>
      </p:pic>
      <p:pic>
        <p:nvPicPr>
          <p:cNvPr id="27" name="Picture 26" descr="s1_cut.jpg"/>
          <p:cNvPicPr>
            <a:picLocks noChangeAspect="1"/>
          </p:cNvPicPr>
          <p:nvPr/>
        </p:nvPicPr>
        <p:blipFill>
          <a:blip r:embed="rId2" cstate="print"/>
          <a:stretch>
            <a:fillRect/>
          </a:stretch>
        </p:blipFill>
        <p:spPr>
          <a:xfrm>
            <a:off x="8151778" y="2400727"/>
            <a:ext cx="348670" cy="412593"/>
          </a:xfrm>
          <a:prstGeom prst="rect">
            <a:avLst/>
          </a:prstGeom>
        </p:spPr>
      </p:pic>
      <p:pic>
        <p:nvPicPr>
          <p:cNvPr id="28" name="Picture 27" descr="s1_cut.jpg"/>
          <p:cNvPicPr>
            <a:picLocks noChangeAspect="1"/>
          </p:cNvPicPr>
          <p:nvPr/>
        </p:nvPicPr>
        <p:blipFill>
          <a:blip r:embed="rId2" cstate="print"/>
          <a:stretch>
            <a:fillRect/>
          </a:stretch>
        </p:blipFill>
        <p:spPr>
          <a:xfrm>
            <a:off x="7350866" y="2679587"/>
            <a:ext cx="348670" cy="412593"/>
          </a:xfrm>
          <a:prstGeom prst="rect">
            <a:avLst/>
          </a:prstGeom>
        </p:spPr>
      </p:pic>
      <p:pic>
        <p:nvPicPr>
          <p:cNvPr id="29" name="Picture 28" descr="s1_cut.jpg"/>
          <p:cNvPicPr>
            <a:picLocks noChangeAspect="1"/>
          </p:cNvPicPr>
          <p:nvPr/>
        </p:nvPicPr>
        <p:blipFill>
          <a:blip r:embed="rId2" cstate="print"/>
          <a:stretch>
            <a:fillRect/>
          </a:stretch>
        </p:blipFill>
        <p:spPr>
          <a:xfrm>
            <a:off x="6511045" y="2316421"/>
            <a:ext cx="348670" cy="412593"/>
          </a:xfrm>
          <a:prstGeom prst="rect">
            <a:avLst/>
          </a:prstGeom>
        </p:spPr>
      </p:pic>
    </p:spTree>
    <p:extLst>
      <p:ext uri="{BB962C8B-B14F-4D97-AF65-F5344CB8AC3E}">
        <p14:creationId xmlns:p14="http://schemas.microsoft.com/office/powerpoint/2010/main" val="29578263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2" grpId="0"/>
      <p:bldP spid="33" grpId="0"/>
      <p:bldP spid="30" grpId="0" animBg="1"/>
      <p:bldP spid="31" grpId="0"/>
      <p:bldP spid="48" grpId="0"/>
      <p:bldP spid="49" grpId="0"/>
      <p:bldP spid="5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Stay tuned</a:t>
            </a:r>
            <a:endParaRPr lang="en-US"/>
          </a:p>
        </p:txBody>
      </p:sp>
      <p:sp>
        <p:nvSpPr>
          <p:cNvPr id="3" name="Content Placeholder 2"/>
          <p:cNvSpPr>
            <a:spLocks noGrp="1"/>
          </p:cNvSpPr>
          <p:nvPr>
            <p:ph idx="1"/>
          </p:nvPr>
        </p:nvSpPr>
        <p:spPr>
          <a:xfrm>
            <a:off x="123824" y="5618144"/>
            <a:ext cx="9020176" cy="742950"/>
          </a:xfrm>
        </p:spPr>
        <p:txBody>
          <a:bodyPr/>
          <a:lstStyle/>
          <a:p>
            <a:pPr marL="0" indent="0" algn="ctr">
              <a:buNone/>
            </a:pPr>
            <a:r>
              <a:rPr lang="en-US" sz="2000" dirty="0" smtClean="0"/>
              <a:t>Next time you will learn about: </a:t>
            </a:r>
            <a:br>
              <a:rPr lang="en-US" sz="2000" dirty="0" smtClean="0"/>
            </a:br>
            <a:r>
              <a:rPr lang="en-US" sz="2000" b="1" dirty="0" smtClean="0">
                <a:solidFill>
                  <a:srgbClr val="00CC00"/>
                </a:solidFill>
              </a:rPr>
              <a:t>Cloud </a:t>
            </a:r>
            <a:r>
              <a:rPr lang="en-US" sz="2000" b="1" dirty="0" smtClean="0">
                <a:solidFill>
                  <a:srgbClr val="00CC00"/>
                </a:solidFill>
              </a:rPr>
              <a:t>basics</a:t>
            </a:r>
          </a:p>
          <a:p>
            <a:pPr marL="0" indent="0" algn="ctr">
              <a:buNone/>
            </a:pPr>
            <a:r>
              <a:rPr lang="en-US" sz="1400" dirty="0"/>
              <a:t>Assigned reading</a:t>
            </a:r>
            <a:r>
              <a:rPr lang="en-US" sz="1400" dirty="0" smtClean="0"/>
              <a:t>: “BASE: An ACID Alternative” by Dan Pritchett</a:t>
            </a:r>
            <a:r>
              <a:rPr lang="en-US" sz="1400" dirty="0"/>
              <a:t>, </a:t>
            </a:r>
            <a:r>
              <a:rPr lang="en-US" sz="1400" dirty="0">
                <a:hlinkClick r:id="rId2"/>
              </a:rPr>
              <a:t>http://queue.acm.org/detail.cfm?id=</a:t>
            </a:r>
            <a:r>
              <a:rPr lang="en-US" sz="1400" dirty="0" smtClean="0">
                <a:hlinkClick r:id="rId2"/>
              </a:rPr>
              <a:t>1394128</a:t>
            </a:r>
            <a:endParaRPr lang="en-US" sz="1400"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80</a:t>
            </a:fld>
            <a:endParaRPr lang="en-GB"/>
          </a:p>
        </p:txBody>
      </p:sp>
      <p:sp>
        <p:nvSpPr>
          <p:cNvPr id="5" name="Footer Placeholder 4"/>
          <p:cNvSpPr>
            <a:spLocks noGrp="1"/>
          </p:cNvSpPr>
          <p:nvPr>
            <p:ph type="ftr" sz="quarter" idx="11"/>
          </p:nvPr>
        </p:nvSpPr>
        <p:spPr/>
        <p:txBody>
          <a:bodyPr/>
          <a:lstStyle/>
          <a:p>
            <a:r>
              <a:rPr lang="en-US" dirty="0" err="1" smtClean="0"/>
              <a:t>Université</a:t>
            </a:r>
            <a:r>
              <a:rPr lang="en-US" dirty="0" smtClean="0"/>
              <a:t> </a:t>
            </a:r>
            <a:r>
              <a:rPr lang="en-US" dirty="0" err="1" smtClean="0"/>
              <a:t>catholique</a:t>
            </a:r>
            <a:r>
              <a:rPr lang="en-US" dirty="0" smtClean="0"/>
              <a:t> de Louvain</a:t>
            </a:r>
            <a:endParaRPr lang="en-GB" dirty="0">
              <a:solidFill>
                <a:schemeClr val="tx1"/>
              </a:solidFill>
            </a:endParaRPr>
          </a:p>
        </p:txBody>
      </p:sp>
      <p:pic>
        <p:nvPicPr>
          <p:cNvPr id="8" name="Picture 7" descr="137469416_a12f7ff0fd_b.jpg"/>
          <p:cNvPicPr>
            <a:picLocks noChangeAspect="1"/>
          </p:cNvPicPr>
          <p:nvPr/>
        </p:nvPicPr>
        <p:blipFill>
          <a:blip r:embed="rId3" cstate="print"/>
          <a:stretch>
            <a:fillRect/>
          </a:stretch>
        </p:blipFill>
        <p:spPr>
          <a:xfrm>
            <a:off x="1516280" y="1364176"/>
            <a:ext cx="6440621" cy="429584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big challenge of scale</a:t>
            </a:r>
            <a:endParaRPr lang="en-US" dirty="0"/>
          </a:p>
        </p:txBody>
      </p:sp>
      <p:sp>
        <p:nvSpPr>
          <p:cNvPr id="3" name="Content Placeholder 2"/>
          <p:cNvSpPr>
            <a:spLocks noGrp="1"/>
          </p:cNvSpPr>
          <p:nvPr>
            <p:ph idx="1"/>
          </p:nvPr>
        </p:nvSpPr>
        <p:spPr/>
        <p:txBody>
          <a:bodyPr/>
          <a:lstStyle/>
          <a:p>
            <a:pPr marL="0" indent="0">
              <a:buNone/>
            </a:pPr>
            <a:r>
              <a:rPr lang="en-US" dirty="0"/>
              <a:t>“when a system processes trillions and trillions of requests, events that normally have a low probability of occurrence are now guaranteed to happen and need to be accounted for up front in the design and architecture of the </a:t>
            </a:r>
            <a:r>
              <a:rPr lang="en-US" dirty="0" smtClean="0"/>
              <a:t>system”</a:t>
            </a:r>
            <a:br>
              <a:rPr lang="en-US" dirty="0" smtClean="0"/>
            </a:br>
            <a:r>
              <a:rPr lang="en-US" dirty="0" smtClean="0"/>
              <a:t>	– Werner </a:t>
            </a:r>
            <a:r>
              <a:rPr lang="en-US" dirty="0" err="1" smtClean="0"/>
              <a:t>Wogels</a:t>
            </a:r>
            <a:r>
              <a:rPr lang="en-US" dirty="0" smtClean="0"/>
              <a:t>, </a:t>
            </a:r>
            <a:r>
              <a:rPr lang="en-US" dirty="0" err="1" smtClean="0"/>
              <a:t>Amazon.com</a:t>
            </a:r>
            <a:endParaRPr lang="en-US" dirty="0"/>
          </a:p>
          <a:p>
            <a:pPr lvl="1">
              <a:buClr>
                <a:srgbClr val="FF0000"/>
              </a:buClr>
            </a:pPr>
            <a:endParaRPr lang="en-US" dirty="0" smtClean="0"/>
          </a:p>
          <a:p>
            <a:pPr marL="0" indent="0">
              <a:buNone/>
            </a:pPr>
            <a:r>
              <a:rPr lang="en-US" dirty="0" smtClean="0"/>
              <a:t>Example: </a:t>
            </a:r>
            <a:endParaRPr lang="en-US" dirty="0"/>
          </a:p>
          <a:p>
            <a:r>
              <a:rPr lang="en-US" dirty="0" smtClean="0"/>
              <a:t>Single node 99.9% chance of not failing, a cluster of 40 has 96.07% chance of not failing</a:t>
            </a:r>
          </a:p>
          <a:p>
            <a:r>
              <a:rPr lang="en-US" dirty="0" smtClean="0"/>
              <a:t>4% chance that something will fail</a:t>
            </a:r>
            <a:r>
              <a:rPr lang="en-US" dirty="0" smtClean="0"/>
              <a:t>!</a:t>
            </a:r>
          </a:p>
        </p:txBody>
      </p:sp>
      <p:sp>
        <p:nvSpPr>
          <p:cNvPr id="4" name="Slide Number Placeholder 3"/>
          <p:cNvSpPr>
            <a:spLocks noGrp="1"/>
          </p:cNvSpPr>
          <p:nvPr>
            <p:ph type="sldNum" sz="quarter" idx="10"/>
          </p:nvPr>
        </p:nvSpPr>
        <p:spPr/>
        <p:txBody>
          <a:bodyPr/>
          <a:lstStyle/>
          <a:p>
            <a:fld id="{103F590D-1EE3-4679-BAB2-47D8C4772F51}" type="slidenum">
              <a:rPr lang="en-GB" smtClean="0"/>
              <a:pPr/>
              <a:t>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053127934"/>
              </p:ext>
            </p:extLst>
          </p:nvPr>
        </p:nvGraphicFramePr>
        <p:xfrm>
          <a:off x="2520450" y="4741743"/>
          <a:ext cx="6589968" cy="415978"/>
        </p:xfrm>
        <a:graphic>
          <a:graphicData uri="http://schemas.openxmlformats.org/presentationml/2006/ole">
            <mc:AlternateContent xmlns:mc="http://schemas.openxmlformats.org/markup-compatibility/2006">
              <mc:Choice xmlns:v="urn:schemas-microsoft-com:vml" Requires="v">
                <p:oleObj spid="_x0000_s3109" name="Equation" r:id="rId3" imgW="3822700" imgH="241300" progId="Equation.3">
                  <p:embed/>
                </p:oleObj>
              </mc:Choice>
              <mc:Fallback>
                <p:oleObj name="Equation" r:id="rId3" imgW="3822700" imgH="241300" progId="Equation.3">
                  <p:embed/>
                  <p:pic>
                    <p:nvPicPr>
                      <p:cNvPr id="0" name=""/>
                      <p:cNvPicPr/>
                      <p:nvPr/>
                    </p:nvPicPr>
                    <p:blipFill>
                      <a:blip r:embed="rId4"/>
                      <a:stretch>
                        <a:fillRect/>
                      </a:stretch>
                    </p:blipFill>
                    <p:spPr>
                      <a:xfrm>
                        <a:off x="2520450" y="4741743"/>
                        <a:ext cx="6589968" cy="415978"/>
                      </a:xfrm>
                      <a:prstGeom prst="rect">
                        <a:avLst/>
                      </a:prstGeom>
                    </p:spPr>
                  </p:pic>
                </p:oleObj>
              </mc:Fallback>
            </mc:AlternateContent>
          </a:graphicData>
        </a:graphic>
      </p:graphicFrame>
    </p:spTree>
    <p:extLst>
      <p:ext uri="{BB962C8B-B14F-4D97-AF65-F5344CB8AC3E}">
        <p14:creationId xmlns:p14="http://schemas.microsoft.com/office/powerpoint/2010/main" val="296991104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canini-ingi2145">
  <a:themeElements>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lectur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rtlCol="0" anchor="ctr"/>
      <a:lstStyle>
        <a:defPPr algn="ctr">
          <a:defRPr/>
        </a:defPPr>
      </a:lstStyle>
    </a:spDef>
    <a:lnDef>
      <a:spPr bwMode="auto">
        <a:solidFill>
          <a:schemeClr val="accent1"/>
        </a:solidFill>
        <a:ln w="19050" cap="flat" cmpd="sng" algn="ctr">
          <a:solidFill>
            <a:schemeClr val="tx1"/>
          </a:solidFill>
          <a:prstDash val="solid"/>
          <a:round/>
          <a:headEnd type="none" w="med" len="med"/>
          <a:tailEnd type="none" w="med" len="med"/>
        </a:ln>
        <a:effectLst/>
      </a:spPr>
      <a:bodyPr/>
      <a:lstStyle/>
    </a:lnDef>
  </a:objectDefaults>
  <a:extraClrSchemeLst>
    <a:extraClrScheme>
      <a:clrScheme name="lectur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lectur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lectur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lectur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lectur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lectur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mcanini-ingi2145.thmx</Template>
  <TotalTime>28828</TotalTime>
  <Words>5842</Words>
  <Application>Microsoft Macintosh PowerPoint</Application>
  <PresentationFormat>On-screen Show (4:3)</PresentationFormat>
  <Paragraphs>1072</Paragraphs>
  <Slides>80</Slides>
  <Notes>21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2" baseType="lpstr">
      <vt:lpstr>mcanini-ingi2145</vt:lpstr>
      <vt:lpstr>Equation</vt:lpstr>
      <vt:lpstr>INGI2145: CLOUD COMPUTING (Fall 2014)</vt:lpstr>
      <vt:lpstr>Announcements</vt:lpstr>
      <vt:lpstr>Plan for today</vt:lpstr>
      <vt:lpstr>Plan for today</vt:lpstr>
      <vt:lpstr>Goal: Building fast, scalable systems</vt:lpstr>
      <vt:lpstr>What is scalability?</vt:lpstr>
      <vt:lpstr>An obvious way to scale</vt:lpstr>
      <vt:lpstr>Scale increases complexity</vt:lpstr>
      <vt:lpstr>A big challenge of scale</vt:lpstr>
      <vt:lpstr>Parallelism in one machine with Symmetric Multiprocessing (SMP)</vt:lpstr>
      <vt:lpstr>Parallelization</vt:lpstr>
      <vt:lpstr>Scalability</vt:lpstr>
      <vt:lpstr>Amdahl’s law</vt:lpstr>
      <vt:lpstr>Is more parallelism always better?</vt:lpstr>
      <vt:lpstr>Granularity</vt:lpstr>
      <vt:lpstr>Dependencies</vt:lpstr>
      <vt:lpstr>Heterogeneity</vt:lpstr>
      <vt:lpstr>Recap: Parallelization</vt:lpstr>
      <vt:lpstr>Plan for today</vt:lpstr>
      <vt:lpstr>Why do we need synchronization?</vt:lpstr>
      <vt:lpstr>Why do we need synchronization?</vt:lpstr>
      <vt:lpstr>Problem</vt:lpstr>
      <vt:lpstr>Goal</vt:lpstr>
      <vt:lpstr>Sequential consistency</vt:lpstr>
      <vt:lpstr>Other consistency models</vt:lpstr>
      <vt:lpstr>Plan for today</vt:lpstr>
      <vt:lpstr>Other architectures</vt:lpstr>
      <vt:lpstr>Symmetric Multiprocessing (SMP)</vt:lpstr>
      <vt:lpstr>Non-Uniform Memory Architecture (NUMA)</vt:lpstr>
      <vt:lpstr>Example: Intel Nehalem</vt:lpstr>
      <vt:lpstr>Shared-Nothing</vt:lpstr>
      <vt:lpstr>Plan for the next two lectures</vt:lpstr>
      <vt:lpstr>The life and times of a web request</vt:lpstr>
      <vt:lpstr>HTTP and HTML</vt:lpstr>
      <vt:lpstr>Path properties: Bottleneck capacity</vt:lpstr>
      <vt:lpstr>Path properties: Propagation delay</vt:lpstr>
      <vt:lpstr>Path properties:</vt:lpstr>
      <vt:lpstr>TCP</vt:lpstr>
      <vt:lpstr>TCP congestion control</vt:lpstr>
      <vt:lpstr>Another reason why latency matters</vt:lpstr>
      <vt:lpstr>Recap: Wide-area network</vt:lpstr>
      <vt:lpstr>Plan for today</vt:lpstr>
      <vt:lpstr>Complications in wide-area networks</vt:lpstr>
      <vt:lpstr>Faults and failures</vt:lpstr>
      <vt:lpstr>Faults in distributed systems</vt:lpstr>
      <vt:lpstr>Common misconceptions about faults</vt:lpstr>
      <vt:lpstr>Types of faults</vt:lpstr>
      <vt:lpstr>Rational fault example</vt:lpstr>
      <vt:lpstr>Rational fault example</vt:lpstr>
      <vt:lpstr>Some examples of Byzantine faults</vt:lpstr>
      <vt:lpstr>Some examples of Byzantine faults</vt:lpstr>
      <vt:lpstr>Some examples of Byzantine faults</vt:lpstr>
      <vt:lpstr>Correlated faults</vt:lpstr>
      <vt:lpstr>Recap: Faults and failures</vt:lpstr>
      <vt:lpstr>What can we do?</vt:lpstr>
      <vt:lpstr>Masking faults with replication</vt:lpstr>
      <vt:lpstr>Problem: Maintaining consistency</vt:lpstr>
      <vt:lpstr>Types of consistency</vt:lpstr>
      <vt:lpstr>Eventual consistency variations</vt:lpstr>
      <vt:lpstr>Eventual consistency variations</vt:lpstr>
      <vt:lpstr>Example: Storage system</vt:lpstr>
      <vt:lpstr>How to set N, R, and W</vt:lpstr>
      <vt:lpstr>Strong consistency: Quorum principle</vt:lpstr>
      <vt:lpstr>Consensus</vt:lpstr>
      <vt:lpstr>How do consensus protocols work?</vt:lpstr>
      <vt:lpstr>Plan for today</vt:lpstr>
      <vt:lpstr>Network partitions</vt:lpstr>
      <vt:lpstr>The CAP theorem</vt:lpstr>
      <vt:lpstr>Visual CAP</vt:lpstr>
      <vt:lpstr>Common CAP choices</vt:lpstr>
      <vt:lpstr>“2 of 3” view is misleading</vt:lpstr>
      <vt:lpstr>Dealing with partitions</vt:lpstr>
      <vt:lpstr>Which operations should proceed?</vt:lpstr>
      <vt:lpstr>Eventual consistency</vt:lpstr>
      <vt:lpstr>Partition recovery</vt:lpstr>
      <vt:lpstr>Compensate for mistakes</vt:lpstr>
      <vt:lpstr>Relaxed consistency: ACID vs. BASE</vt:lpstr>
      <vt:lpstr>Recap: Consistency and partitions</vt:lpstr>
      <vt:lpstr>Plan for today</vt:lpstr>
      <vt:lpstr>Stay tuned</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for scale</dc:title>
  <dc:subject>INGI2145: Cloud Computing</dc:subject>
  <dc:creator>Marco Canini</dc:creator>
  <cp:keywords/>
  <dc:description/>
  <cp:lastModifiedBy>Marco Canini</cp:lastModifiedBy>
  <cp:revision>4099</cp:revision>
  <dcterms:created xsi:type="dcterms:W3CDTF">1999-05-23T11:18:07Z</dcterms:created>
  <dcterms:modified xsi:type="dcterms:W3CDTF">2014-10-02T08:51:50Z</dcterms:modified>
  <cp:category/>
</cp:coreProperties>
</file>