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672" r:id="rId2"/>
    <p:sldId id="740" r:id="rId3"/>
    <p:sldId id="741" r:id="rId4"/>
    <p:sldId id="742" r:id="rId5"/>
    <p:sldId id="703" r:id="rId6"/>
    <p:sldId id="674" r:id="rId7"/>
    <p:sldId id="704" r:id="rId8"/>
    <p:sldId id="755" r:id="rId9"/>
    <p:sldId id="745" r:id="rId10"/>
    <p:sldId id="697" r:id="rId11"/>
    <p:sldId id="698" r:id="rId12"/>
    <p:sldId id="699" r:id="rId13"/>
    <p:sldId id="700" r:id="rId14"/>
    <p:sldId id="701" r:id="rId15"/>
    <p:sldId id="702" r:id="rId16"/>
    <p:sldId id="757" r:id="rId17"/>
    <p:sldId id="705" r:id="rId18"/>
    <p:sldId id="707" r:id="rId19"/>
    <p:sldId id="708" r:id="rId20"/>
    <p:sldId id="709" r:id="rId21"/>
    <p:sldId id="710" r:id="rId22"/>
    <p:sldId id="728" r:id="rId23"/>
    <p:sldId id="711" r:id="rId24"/>
    <p:sldId id="712" r:id="rId25"/>
    <p:sldId id="758" r:id="rId26"/>
    <p:sldId id="746" r:id="rId27"/>
    <p:sldId id="748" r:id="rId28"/>
    <p:sldId id="749" r:id="rId29"/>
    <p:sldId id="751" r:id="rId30"/>
    <p:sldId id="752" r:id="rId31"/>
    <p:sldId id="759" r:id="rId32"/>
    <p:sldId id="680" r:id="rId33"/>
    <p:sldId id="681" r:id="rId34"/>
    <p:sldId id="683" r:id="rId35"/>
    <p:sldId id="684" r:id="rId36"/>
    <p:sldId id="685" r:id="rId37"/>
    <p:sldId id="686" r:id="rId38"/>
    <p:sldId id="687" r:id="rId39"/>
    <p:sldId id="688" r:id="rId40"/>
    <p:sldId id="689" r:id="rId41"/>
    <p:sldId id="690" r:id="rId42"/>
    <p:sldId id="691" r:id="rId43"/>
    <p:sldId id="692" r:id="rId44"/>
    <p:sldId id="693" r:id="rId45"/>
    <p:sldId id="694" r:id="rId46"/>
    <p:sldId id="695" r:id="rId47"/>
    <p:sldId id="696" r:id="rId48"/>
    <p:sldId id="760" r:id="rId49"/>
    <p:sldId id="714" r:id="rId50"/>
    <p:sldId id="715" r:id="rId51"/>
    <p:sldId id="730" r:id="rId52"/>
    <p:sldId id="734" r:id="rId53"/>
    <p:sldId id="736" r:id="rId54"/>
    <p:sldId id="763" r:id="rId55"/>
    <p:sldId id="738" r:id="rId56"/>
    <p:sldId id="732" r:id="rId57"/>
    <p:sldId id="739" r:id="rId58"/>
    <p:sldId id="761" r:id="rId59"/>
    <p:sldId id="716" r:id="rId60"/>
    <p:sldId id="721" r:id="rId61"/>
    <p:sldId id="722" r:id="rId62"/>
    <p:sldId id="723" r:id="rId63"/>
    <p:sldId id="724" r:id="rId64"/>
    <p:sldId id="725" r:id="rId65"/>
    <p:sldId id="726" r:id="rId66"/>
    <p:sldId id="727" r:id="rId67"/>
    <p:sldId id="762" r:id="rId6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42" autoAdjust="0"/>
    <p:restoredTop sz="81111" autoAdjust="0"/>
  </p:normalViewPr>
  <p:slideViewPr>
    <p:cSldViewPr snapToGrid="0">
      <p:cViewPr varScale="1">
        <p:scale>
          <a:sx n="155" d="100"/>
          <a:sy n="155" d="100"/>
        </p:scale>
        <p:origin x="-112" y="-17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commentAuthors" Target="commentAuthor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8F927-D9D3-4C15-8C47-EB159F7BBCF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66F01-4ADB-4ADF-AB26-5F6357EEC15D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69A88-7682-4E4C-A768-EF23C8591B77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C0F71-7242-42ED-AA34-D607424A65C3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Beyond </a:t>
            </a:r>
            <a:r>
              <a:rPr lang="en-US" sz="2000" dirty="0" err="1" smtClean="0"/>
              <a:t>MapReduce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30</a:t>
            </a:r>
            <a:r>
              <a:rPr lang="en-US" sz="2000" dirty="0" smtClean="0"/>
              <a:t> </a:t>
            </a:r>
            <a:r>
              <a:rPr lang="en-US" sz="2000" dirty="0" smtClean="0"/>
              <a:t>October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7803" y="6363939"/>
            <a:ext cx="459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Could Remember?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were to change things entirely: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set of machines</a:t>
            </a:r>
          </a:p>
          <a:p>
            <a:r>
              <a:rPr lang="en-US" dirty="0" smtClean="0"/>
              <a:t>… each with a </a:t>
            </a:r>
            <a:r>
              <a:rPr lang="en-US" i="1" dirty="0" smtClean="0"/>
              <a:t>partition</a:t>
            </a:r>
            <a:r>
              <a:rPr lang="en-US" dirty="0" smtClean="0"/>
              <a:t> of a dataset, stored in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Computation consists of </a:t>
            </a:r>
            <a:r>
              <a:rPr lang="en-US" i="1" dirty="0" smtClean="0"/>
              <a:t>sending updates</a:t>
            </a:r>
            <a:r>
              <a:rPr lang="en-US" dirty="0" smtClean="0"/>
              <a:t> from one portion to another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Let’s look at two versions of this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735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Pregel</a:t>
            </a:r>
            <a:r>
              <a:rPr lang="en-US" dirty="0"/>
              <a:t>: Bulk Synchronous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slightly rethink the </a:t>
            </a:r>
            <a:r>
              <a:rPr lang="en-US" dirty="0" err="1"/>
              <a:t>MapReduce</a:t>
            </a:r>
            <a:r>
              <a:rPr lang="en-US" dirty="0"/>
              <a:t> model for processing </a:t>
            </a:r>
            <a:r>
              <a:rPr lang="en-US" b="1" dirty="0" smtClean="0"/>
              <a:t>graphs</a:t>
            </a:r>
            <a:endParaRPr lang="en-US" dirty="0"/>
          </a:p>
          <a:p>
            <a:pPr lvl="1"/>
            <a:r>
              <a:rPr lang="en-US" dirty="0"/>
              <a:t>Vertices</a:t>
            </a:r>
          </a:p>
          <a:p>
            <a:pPr lvl="1"/>
            <a:r>
              <a:rPr lang="en-US" dirty="0"/>
              <a:t>“Edges” are really </a:t>
            </a:r>
            <a:r>
              <a:rPr lang="en-US" dirty="0" smtClean="0"/>
              <a:t>messages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Compare to </a:t>
            </a:r>
            <a:r>
              <a:rPr lang="en-US" dirty="0" err="1"/>
              <a:t>MapReduce</a:t>
            </a:r>
            <a:r>
              <a:rPr lang="en-US" dirty="0"/>
              <a:t> keys </a:t>
            </a:r>
            <a:r>
              <a:rPr lang="en-US" dirty="0">
                <a:sym typeface="Wingdings" panose="05000000000000000000" pitchFamily="2" charset="2"/>
              </a:rPr>
              <a:t> values?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“Think like a vertex”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869733" y="4388321"/>
            <a:ext cx="1271588" cy="1181563"/>
          </a:xfrm>
          <a:prstGeom prst="ellipse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73255" y="5743550"/>
            <a:ext cx="2064544" cy="692236"/>
          </a:xfrm>
          <a:prstGeom prst="roundRect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3" name="Straight Arrow Connector 12"/>
          <p:cNvCxnSpPr>
            <a:stCxn id="11" idx="7"/>
          </p:cNvCxnSpPr>
          <p:nvPr/>
        </p:nvCxnSpPr>
        <p:spPr>
          <a:xfrm flipV="1">
            <a:off x="7955101" y="3866827"/>
            <a:ext cx="900595" cy="694530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5440983" y="4979103"/>
            <a:ext cx="1428750" cy="16436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169395" y="4459064"/>
            <a:ext cx="1271588" cy="1181563"/>
          </a:xfrm>
          <a:prstGeom prst="ellipse">
            <a:avLst/>
          </a:prstGeom>
          <a:solidFill>
            <a:srgbClr val="CDD0D1">
              <a:lumMod val="90000"/>
            </a:srgbClr>
          </a:solidFill>
          <a:ln w="38100" cap="rnd" cmpd="sng" algn="ctr">
            <a:solidFill>
              <a:srgbClr val="CDD0D1">
                <a:lumMod val="2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2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</a:t>
            </a:r>
            <a:r>
              <a:rPr lang="en-US" dirty="0" err="1"/>
              <a:t>Pregel</a:t>
            </a:r>
            <a:r>
              <a:rPr lang="en-US" dirty="0"/>
              <a:t>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of </a:t>
            </a:r>
            <a:r>
              <a:rPr lang="en-US" i="1" dirty="0" err="1"/>
              <a:t>supersteps</a:t>
            </a:r>
            <a:r>
              <a:rPr lang="en-US" dirty="0"/>
              <a:t>, for each </a:t>
            </a:r>
            <a:r>
              <a:rPr lang="en-US" dirty="0" smtClean="0"/>
              <a:t>vertex V</a:t>
            </a:r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 err="1" smtClean="0"/>
              <a:t>superstep</a:t>
            </a:r>
            <a:r>
              <a:rPr lang="en-US" dirty="0" smtClean="0"/>
              <a:t> S:</a:t>
            </a:r>
          </a:p>
          <a:p>
            <a:r>
              <a:rPr lang="en-US" dirty="0" smtClean="0"/>
              <a:t>Compute in parallel at each V</a:t>
            </a:r>
            <a:endParaRPr lang="en-US" dirty="0"/>
          </a:p>
          <a:p>
            <a:pPr lvl="1"/>
            <a:r>
              <a:rPr lang="en-US" dirty="0" smtClean="0"/>
              <a:t>Read messages sent to V in</a:t>
            </a:r>
            <a:br>
              <a:rPr lang="en-US" dirty="0" smtClean="0"/>
            </a:br>
            <a:r>
              <a:rPr lang="en-US" dirty="0" err="1" smtClean="0"/>
              <a:t>superstep</a:t>
            </a:r>
            <a:r>
              <a:rPr lang="en-US" dirty="0" smtClean="0"/>
              <a:t> S-1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value / </a:t>
            </a:r>
            <a:r>
              <a:rPr lang="en-US" dirty="0" smtClean="0"/>
              <a:t>state</a:t>
            </a:r>
          </a:p>
          <a:p>
            <a:pPr lvl="1"/>
            <a:r>
              <a:rPr lang="en-US" dirty="0"/>
              <a:t>Optionally change </a:t>
            </a:r>
            <a:r>
              <a:rPr lang="en-US" dirty="0" smtClean="0"/>
              <a:t>topology</a:t>
            </a:r>
            <a:endParaRPr lang="en-US" dirty="0"/>
          </a:p>
          <a:p>
            <a:r>
              <a:rPr lang="en-US" dirty="0"/>
              <a:t>Send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Synchronization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ait till all communication is finished</a:t>
            </a:r>
            <a:endParaRPr lang="en-US" dirty="0"/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80709" y="4142717"/>
            <a:ext cx="1271588" cy="1181563"/>
          </a:xfrm>
          <a:prstGeom prst="ellipse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4231" y="5698703"/>
            <a:ext cx="2064544" cy="692236"/>
          </a:xfrm>
          <a:prstGeom prst="roundRect">
            <a:avLst/>
          </a:prstGeom>
          <a:solidFill>
            <a:srgbClr val="A93023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16" name="Straight Arrow Connector 15"/>
          <p:cNvCxnSpPr>
            <a:stCxn id="14" idx="7"/>
          </p:cNvCxnSpPr>
          <p:nvPr/>
        </p:nvCxnSpPr>
        <p:spPr>
          <a:xfrm flipV="1">
            <a:off x="7866077" y="3621223"/>
            <a:ext cx="900595" cy="694530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14" idx="2"/>
          </p:cNvCxnSpPr>
          <p:nvPr/>
        </p:nvCxnSpPr>
        <p:spPr>
          <a:xfrm flipH="1">
            <a:off x="5670112" y="4733499"/>
            <a:ext cx="1110597" cy="12776"/>
          </a:xfrm>
          <a:prstGeom prst="straightConnector1">
            <a:avLst/>
          </a:prstGeom>
          <a:noFill/>
          <a:ln w="38100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5667293" y="3598135"/>
            <a:ext cx="1299636" cy="717618"/>
          </a:xfrm>
          <a:prstGeom prst="straightConnector1">
            <a:avLst/>
          </a:prstGeom>
          <a:noFill/>
          <a:ln w="38100" cap="rnd" cmpd="sng" algn="ctr">
            <a:solidFill>
              <a:srgbClr val="CDD0D1">
                <a:lumMod val="2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>
          <a:xfrm>
            <a:off x="7280772" y="3269471"/>
            <a:ext cx="135731" cy="873246"/>
          </a:xfrm>
          <a:prstGeom prst="straightConnector1">
            <a:avLst/>
          </a:prstGeom>
          <a:noFill/>
          <a:ln w="38100" cap="rnd" cmpd="sng" algn="ctr">
            <a:solidFill>
              <a:srgbClr val="CDD0D1">
                <a:lumMod val="2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0" name="Straight Arrow Connector 19"/>
          <p:cNvCxnSpPr>
            <a:stCxn id="14" idx="4"/>
            <a:endCxn id="15" idx="0"/>
          </p:cNvCxnSpPr>
          <p:nvPr/>
        </p:nvCxnSpPr>
        <p:spPr>
          <a:xfrm>
            <a:off x="7416503" y="5324280"/>
            <a:ext cx="0" cy="374423"/>
          </a:xfrm>
          <a:prstGeom prst="straightConnector1">
            <a:avLst/>
          </a:prstGeom>
          <a:noFill/>
          <a:ln w="38100" cap="rnd" cmpd="sng" algn="ctr">
            <a:solidFill>
              <a:srgbClr val="CDD0D1">
                <a:lumMod val="25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1" name="Rounded Rectangle 20"/>
          <p:cNvSpPr/>
          <p:nvPr/>
        </p:nvSpPr>
        <p:spPr>
          <a:xfrm>
            <a:off x="6379463" y="5693937"/>
            <a:ext cx="2064544" cy="692236"/>
          </a:xfrm>
          <a:prstGeom prst="roundRect">
            <a:avLst/>
          </a:prstGeom>
          <a:solidFill>
            <a:srgbClr val="0B4183">
              <a:lumMod val="60000"/>
              <a:lumOff val="40000"/>
            </a:srgbClr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vertex 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88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every vertex voting to halt</a:t>
            </a:r>
          </a:p>
          <a:p>
            <a:pPr lvl="1"/>
            <a:r>
              <a:rPr lang="en-US" dirty="0" smtClean="0"/>
              <a:t>Once a vertex deactivates itself it does no further work unless triggered externally by receiving a message</a:t>
            </a:r>
          </a:p>
          <a:p>
            <a:r>
              <a:rPr lang="en-US" dirty="0" smtClean="0"/>
              <a:t>Algorithm terminates when all vertices are simultaneously inactive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76020" y="4681017"/>
            <a:ext cx="2064544" cy="692236"/>
          </a:xfrm>
          <a:prstGeom prst="roundRect">
            <a:avLst/>
          </a:prstGeom>
          <a:solidFill>
            <a:srgbClr val="ECE3E0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Active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45607" y="4682234"/>
            <a:ext cx="2064544" cy="692236"/>
          </a:xfrm>
          <a:prstGeom prst="roundRect">
            <a:avLst/>
          </a:prstGeom>
          <a:solidFill>
            <a:srgbClr val="ECE3E0"/>
          </a:solidFill>
          <a:ln w="38100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smtClean="0">
                <a:solidFill>
                  <a:srgbClr val="000000"/>
                </a:solidFill>
                <a:latin typeface="Tahoma"/>
                <a:cs typeface="Tahoma"/>
              </a:rPr>
              <a:t>Ina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ctive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9" name="Curved Connector 8"/>
          <p:cNvCxnSpPr>
            <a:stCxn id="6" idx="0"/>
            <a:endCxn id="7" idx="0"/>
          </p:cNvCxnSpPr>
          <p:nvPr/>
        </p:nvCxnSpPr>
        <p:spPr bwMode="auto">
          <a:xfrm rot="16200000" flipH="1">
            <a:off x="4992476" y="2896832"/>
            <a:ext cx="1217" cy="3569587"/>
          </a:xfrm>
          <a:prstGeom prst="curvedConnector3">
            <a:avLst>
              <a:gd name="adj1" fmla="val -4735571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" name="Curved Connector 10"/>
          <p:cNvCxnSpPr/>
          <p:nvPr/>
        </p:nvCxnSpPr>
        <p:spPr bwMode="auto">
          <a:xfrm rot="16200000" flipV="1">
            <a:off x="4993673" y="3563251"/>
            <a:ext cx="1217" cy="3569587"/>
          </a:xfrm>
          <a:prstGeom prst="curvedConnector3">
            <a:avLst>
              <a:gd name="adj1" fmla="val -4735571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Curved Connector 11"/>
          <p:cNvCxnSpPr/>
          <p:nvPr/>
        </p:nvCxnSpPr>
        <p:spPr bwMode="auto">
          <a:xfrm flipH="1">
            <a:off x="7756713" y="4831818"/>
            <a:ext cx="53438" cy="353732"/>
          </a:xfrm>
          <a:prstGeom prst="curvedConnector4">
            <a:avLst>
              <a:gd name="adj1" fmla="val -1248340"/>
              <a:gd name="adj2" fmla="val 9892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Curved Connector 16"/>
          <p:cNvCxnSpPr/>
          <p:nvPr/>
        </p:nvCxnSpPr>
        <p:spPr bwMode="auto">
          <a:xfrm rot="10800000" flipH="1">
            <a:off x="2163400" y="4831818"/>
            <a:ext cx="53438" cy="353732"/>
          </a:xfrm>
          <a:prstGeom prst="curvedConnector4">
            <a:avLst>
              <a:gd name="adj1" fmla="val -1191749"/>
              <a:gd name="adj2" fmla="val 9892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274618" y="3719079"/>
            <a:ext cx="1493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Vote to halt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33553" y="5942678"/>
            <a:ext cx="2178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received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2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50963" y="304800"/>
            <a:ext cx="7793037" cy="990600"/>
          </a:xfrm>
        </p:spPr>
        <p:txBody>
          <a:bodyPr/>
          <a:lstStyle/>
          <a:p>
            <a:r>
              <a:rPr lang="en-US" dirty="0" smtClean="0"/>
              <a:t>Example: Find Maximum Value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3967" y="2252614"/>
            <a:ext cx="1536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0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2632129" y="4571147"/>
            <a:ext cx="5188575" cy="592045"/>
            <a:chOff x="2479729" y="2010723"/>
            <a:chExt cx="5188575" cy="592045"/>
          </a:xfrm>
        </p:grpSpPr>
        <p:sp>
          <p:nvSpPr>
            <p:cNvPr id="6" name="Oval 5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7" idx="2"/>
              <a:endCxn id="6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5" name="Straight Arrow Connector 24"/>
            <p:cNvCxnSpPr>
              <a:stCxn id="9" idx="2"/>
              <a:endCxn id="8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28" name="Curved Connector 27"/>
            <p:cNvCxnSpPr>
              <a:stCxn id="7" idx="7"/>
              <a:endCxn id="9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32" name="Straight Arrow Connector 31"/>
            <p:cNvCxnSpPr>
              <a:stCxn id="8" idx="2"/>
              <a:endCxn id="7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2632129" y="3367135"/>
            <a:ext cx="5188575" cy="592045"/>
            <a:chOff x="2479729" y="2010723"/>
            <a:chExt cx="5188575" cy="592045"/>
          </a:xfrm>
        </p:grpSpPr>
        <p:sp>
          <p:nvSpPr>
            <p:cNvPr id="67" name="Oval 66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/>
            <p:cNvCxnSpPr>
              <a:stCxn id="68" idx="2"/>
              <a:endCxn id="67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72" name="Straight Arrow Connector 71"/>
            <p:cNvCxnSpPr>
              <a:stCxn id="70" idx="2"/>
              <a:endCxn id="69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73" name="Curved Connector 72"/>
            <p:cNvCxnSpPr>
              <a:stCxn id="68" idx="7"/>
              <a:endCxn id="70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Straight Arrow Connector 73"/>
            <p:cNvCxnSpPr>
              <a:stCxn id="69" idx="2"/>
              <a:endCxn id="68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75" name="Group 74"/>
          <p:cNvGrpSpPr/>
          <p:nvPr/>
        </p:nvGrpSpPr>
        <p:grpSpPr>
          <a:xfrm>
            <a:off x="2632129" y="2163123"/>
            <a:ext cx="5188575" cy="592045"/>
            <a:chOff x="2479729" y="2010723"/>
            <a:chExt cx="5188575" cy="592045"/>
          </a:xfrm>
        </p:grpSpPr>
        <p:sp>
          <p:nvSpPr>
            <p:cNvPr id="76" name="Oval 75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80" name="Straight Arrow Connector 79"/>
            <p:cNvCxnSpPr>
              <a:stCxn id="77" idx="2"/>
              <a:endCxn id="76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81" name="Straight Arrow Connector 80"/>
            <p:cNvCxnSpPr>
              <a:stCxn id="79" idx="2"/>
              <a:endCxn id="78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7" idx="7"/>
              <a:endCxn id="79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Straight Arrow Connector 82"/>
            <p:cNvCxnSpPr>
              <a:stCxn id="78" idx="2"/>
              <a:endCxn id="77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84" name="Group 83"/>
          <p:cNvGrpSpPr/>
          <p:nvPr/>
        </p:nvGrpSpPr>
        <p:grpSpPr>
          <a:xfrm>
            <a:off x="2632129" y="5775158"/>
            <a:ext cx="5188575" cy="592045"/>
            <a:chOff x="2479729" y="2010723"/>
            <a:chExt cx="5188575" cy="592045"/>
          </a:xfrm>
        </p:grpSpPr>
        <p:sp>
          <p:nvSpPr>
            <p:cNvPr id="85" name="Oval 84"/>
            <p:cNvSpPr/>
            <p:nvPr/>
          </p:nvSpPr>
          <p:spPr bwMode="auto">
            <a:xfrm>
              <a:off x="2479729" y="2010723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012717" y="2011940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545705" y="2011941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7078694" y="2013158"/>
              <a:ext cx="589610" cy="5896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6" idx="2"/>
              <a:endCxn id="85" idx="6"/>
            </p:cNvCxnSpPr>
            <p:nvPr/>
          </p:nvCxnSpPr>
          <p:spPr bwMode="auto">
            <a:xfrm flipH="1" flipV="1">
              <a:off x="3069339" y="2305528"/>
              <a:ext cx="943378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90" name="Straight Arrow Connector 89"/>
            <p:cNvCxnSpPr>
              <a:stCxn id="88" idx="2"/>
              <a:endCxn id="87" idx="6"/>
            </p:cNvCxnSpPr>
            <p:nvPr/>
          </p:nvCxnSpPr>
          <p:spPr bwMode="auto">
            <a:xfrm flipH="1" flipV="1">
              <a:off x="6135315" y="2306746"/>
              <a:ext cx="943379" cy="1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  <p:cxnSp>
          <p:nvCxnSpPr>
            <p:cNvPr id="91" name="Curved Connector 90"/>
            <p:cNvCxnSpPr>
              <a:stCxn id="86" idx="7"/>
              <a:endCxn id="88" idx="1"/>
            </p:cNvCxnSpPr>
            <p:nvPr/>
          </p:nvCxnSpPr>
          <p:spPr bwMode="auto">
            <a:xfrm rot="16200000" flipH="1">
              <a:off x="5839901" y="774366"/>
              <a:ext cx="1218" cy="2649059"/>
            </a:xfrm>
            <a:prstGeom prst="curvedConnector3">
              <a:avLst>
                <a:gd name="adj1" fmla="val -2337520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2" name="Straight Arrow Connector 91"/>
            <p:cNvCxnSpPr>
              <a:stCxn id="87" idx="2"/>
              <a:endCxn id="86" idx="6"/>
            </p:cNvCxnSpPr>
            <p:nvPr/>
          </p:nvCxnSpPr>
          <p:spPr bwMode="auto">
            <a:xfrm flipH="1" flipV="1">
              <a:off x="4602327" y="2306745"/>
              <a:ext cx="943378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cxnSp>
        <p:nvCxnSpPr>
          <p:cNvPr id="93" name="Straight Arrow Connector 92"/>
          <p:cNvCxnSpPr>
            <a:stCxn id="76" idx="5"/>
            <a:endCxn id="68" idx="1"/>
          </p:cNvCxnSpPr>
          <p:nvPr/>
        </p:nvCxnSpPr>
        <p:spPr bwMode="auto">
          <a:xfrm>
            <a:off x="3135393" y="2666387"/>
            <a:ext cx="1116070" cy="7883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96" name="Straight Arrow Connector 95"/>
          <p:cNvCxnSpPr>
            <a:stCxn id="77" idx="3"/>
            <a:endCxn id="67" idx="7"/>
          </p:cNvCxnSpPr>
          <p:nvPr/>
        </p:nvCxnSpPr>
        <p:spPr bwMode="auto">
          <a:xfrm flipH="1">
            <a:off x="3135393" y="2667604"/>
            <a:ext cx="1116070" cy="7858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99" name="Straight Arrow Connector 98"/>
          <p:cNvCxnSpPr>
            <a:stCxn id="67" idx="5"/>
            <a:endCxn id="7" idx="1"/>
          </p:cNvCxnSpPr>
          <p:nvPr/>
        </p:nvCxnSpPr>
        <p:spPr bwMode="auto">
          <a:xfrm>
            <a:off x="3135393" y="3870399"/>
            <a:ext cx="1116070" cy="7883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02" name="Straight Arrow Connector 101"/>
          <p:cNvCxnSpPr>
            <a:stCxn id="77" idx="5"/>
            <a:endCxn id="70" idx="0"/>
          </p:cNvCxnSpPr>
          <p:nvPr/>
        </p:nvCxnSpPr>
        <p:spPr bwMode="auto">
          <a:xfrm>
            <a:off x="4668381" y="2667604"/>
            <a:ext cx="2857518" cy="7019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78" idx="3"/>
            <a:endCxn id="68" idx="0"/>
          </p:cNvCxnSpPr>
          <p:nvPr/>
        </p:nvCxnSpPr>
        <p:spPr bwMode="auto">
          <a:xfrm flipH="1">
            <a:off x="4459922" y="2667605"/>
            <a:ext cx="1324529" cy="7007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0" name="Straight Arrow Connector 109"/>
          <p:cNvCxnSpPr>
            <a:stCxn id="78" idx="5"/>
            <a:endCxn id="70" idx="0"/>
          </p:cNvCxnSpPr>
          <p:nvPr/>
        </p:nvCxnSpPr>
        <p:spPr bwMode="auto">
          <a:xfrm>
            <a:off x="6201369" y="2667605"/>
            <a:ext cx="1324530" cy="7019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3" name="Straight Arrow Connector 112"/>
          <p:cNvCxnSpPr>
            <a:stCxn id="70" idx="3"/>
            <a:endCxn id="8" idx="7"/>
          </p:cNvCxnSpPr>
          <p:nvPr/>
        </p:nvCxnSpPr>
        <p:spPr bwMode="auto">
          <a:xfrm flipH="1">
            <a:off x="6201369" y="3872834"/>
            <a:ext cx="1116071" cy="7858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6" name="Straight Arrow Connector 115"/>
          <p:cNvCxnSpPr>
            <a:stCxn id="8" idx="3"/>
            <a:endCxn id="86" idx="0"/>
          </p:cNvCxnSpPr>
          <p:nvPr/>
        </p:nvCxnSpPr>
        <p:spPr bwMode="auto">
          <a:xfrm flipH="1">
            <a:off x="4459922" y="5075629"/>
            <a:ext cx="1324529" cy="7007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cxnSp>
        <p:nvCxnSpPr>
          <p:cNvPr id="119" name="Straight Arrow Connector 118"/>
          <p:cNvCxnSpPr>
            <a:stCxn id="8" idx="5"/>
            <a:endCxn id="88" idx="0"/>
          </p:cNvCxnSpPr>
          <p:nvPr/>
        </p:nvCxnSpPr>
        <p:spPr bwMode="auto">
          <a:xfrm>
            <a:off x="6201369" y="5075629"/>
            <a:ext cx="1324530" cy="7019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lg" len="lg"/>
            <a:tailEnd type="triangle" w="lg" len="lg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593967" y="3463289"/>
            <a:ext cx="15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593967" y="4657628"/>
            <a:ext cx="15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93967" y="5882203"/>
            <a:ext cx="1549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Superstep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27" name="Footer Placeholder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8" name="Slide Number Placeholder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129" name="Oval 128"/>
          <p:cNvSpPr/>
          <p:nvPr/>
        </p:nvSpPr>
        <p:spPr bwMode="auto">
          <a:xfrm>
            <a:off x="2628852" y="3363857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 bwMode="auto">
          <a:xfrm>
            <a:off x="4161840" y="3365074"/>
            <a:ext cx="589610" cy="589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1" name="Oval 130"/>
          <p:cNvSpPr/>
          <p:nvPr/>
        </p:nvSpPr>
        <p:spPr bwMode="auto">
          <a:xfrm>
            <a:off x="5694828" y="3365075"/>
            <a:ext cx="589610" cy="589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 bwMode="auto">
          <a:xfrm>
            <a:off x="7227817" y="3366292"/>
            <a:ext cx="589610" cy="58961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1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9" grpId="0" animBg="1"/>
      <p:bldP spid="130" grpId="0" animBg="1"/>
      <p:bldP spid="131" grpId="0" animBg="1"/>
      <p:bldP spid="1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Pregel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Bulk </a:t>
            </a:r>
            <a:r>
              <a:rPr lang="en-US" dirty="0" err="1"/>
              <a:t>Syncronous</a:t>
            </a:r>
            <a:r>
              <a:rPr lang="en-US" dirty="0"/>
              <a:t> </a:t>
            </a:r>
            <a:r>
              <a:rPr lang="en-US" dirty="0" smtClean="0"/>
              <a:t>Parallel </a:t>
            </a:r>
            <a:r>
              <a:rPr lang="en-US" dirty="0"/>
              <a:t>– sequence of synchronized </a:t>
            </a:r>
            <a:r>
              <a:rPr lang="en-US" dirty="0" err="1" smtClean="0"/>
              <a:t>supersteps</a:t>
            </a:r>
            <a:endParaRPr lang="en-US" dirty="0" smtClean="0"/>
          </a:p>
          <a:p>
            <a:pPr lvl="1"/>
            <a:r>
              <a:rPr lang="en-US" dirty="0" smtClean="0"/>
              <a:t>Abstraction originally invented by Leslie Valliant in the ’80s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Consider the nodes to have state (memory) that carries from </a:t>
            </a:r>
            <a:r>
              <a:rPr lang="en-US" dirty="0" err="1"/>
              <a:t>superstep</a:t>
            </a:r>
            <a:r>
              <a:rPr lang="en-US" dirty="0"/>
              <a:t> to </a:t>
            </a:r>
            <a:r>
              <a:rPr lang="en-US" dirty="0" err="1"/>
              <a:t>superstep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Connections to </a:t>
            </a:r>
            <a:r>
              <a:rPr lang="en-US" dirty="0" err="1"/>
              <a:t>MapReduce</a:t>
            </a:r>
            <a:r>
              <a:rPr lang="en-US" dirty="0"/>
              <a:t> model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See also Apache Hama, </a:t>
            </a:r>
            <a:r>
              <a:rPr lang="en-US" dirty="0" err="1" smtClean="0"/>
              <a:t>Giraph</a:t>
            </a:r>
            <a:r>
              <a:rPr lang="en-US" dirty="0" smtClean="0"/>
              <a:t>, </a:t>
            </a:r>
            <a:r>
              <a:rPr lang="en-US" dirty="0" err="1" smtClean="0"/>
              <a:t>Graph.lab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6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Spark: In-Memory Resilient Distributed Datasets</a:t>
            </a:r>
            <a:endParaRPr lang="en-US" dirty="0" smtClean="0">
              <a:solidFill>
                <a:srgbClr val="FF9900"/>
              </a:solidFill>
            </a:endParaRPr>
          </a:p>
          <a:p>
            <a:r>
              <a:rPr lang="en-US" dirty="0" smtClean="0"/>
              <a:t>Higher-level languages for </a:t>
            </a:r>
            <a:r>
              <a:rPr lang="en-US" dirty="0" err="1" smtClean="0"/>
              <a:t>Hadoop</a:t>
            </a:r>
            <a:endParaRPr lang="en-US" dirty="0"/>
          </a:p>
          <a:p>
            <a:pPr lvl="1"/>
            <a:r>
              <a:rPr lang="en-US" dirty="0" smtClean="0"/>
              <a:t>Hive Query Language</a:t>
            </a:r>
            <a:endParaRPr lang="en-US" dirty="0"/>
          </a:p>
          <a:p>
            <a:pPr lvl="1"/>
            <a:r>
              <a:rPr lang="en-US" dirty="0" smtClean="0"/>
              <a:t>Pig and Pig Latin</a:t>
            </a:r>
            <a:endParaRPr lang="en-US" dirty="0" smtClean="0"/>
          </a:p>
          <a:p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343003" y="298443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99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Spark: Resilient Distributed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think of just having a big block of RAM, partitioned </a:t>
            </a:r>
            <a:r>
              <a:rPr lang="en-US" dirty="0" smtClean="0"/>
              <a:t>across machines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And a series of operators that can be executed in parallel </a:t>
            </a:r>
            <a:r>
              <a:rPr lang="en-US" dirty="0" smtClean="0"/>
              <a:t>across the </a:t>
            </a:r>
            <a:r>
              <a:rPr lang="en-US" dirty="0"/>
              <a:t>different partitions</a:t>
            </a:r>
          </a:p>
          <a:p>
            <a:endParaRPr lang="en-US" dirty="0"/>
          </a:p>
          <a:p>
            <a:r>
              <a:rPr lang="en-US" dirty="0"/>
              <a:t>That’s basically </a:t>
            </a:r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A distributed memory abstraction that is both fault-tolerant and efficient</a:t>
            </a:r>
            <a:endParaRPr lang="en-US" dirty="0"/>
          </a:p>
          <a:p>
            <a:pPr lvl="1"/>
            <a:r>
              <a:rPr lang="en-US" dirty="0"/>
              <a:t>Spark programs are written by defining </a:t>
            </a:r>
            <a:r>
              <a:rPr lang="en-US" i="1" dirty="0" smtClean="0"/>
              <a:t>coarse-grained deterministic</a:t>
            </a:r>
            <a:r>
              <a:rPr lang="en-US" dirty="0" smtClean="0"/>
              <a:t> functions </a:t>
            </a:r>
            <a:r>
              <a:rPr lang="en-US" dirty="0"/>
              <a:t>to be called over </a:t>
            </a:r>
            <a:r>
              <a:rPr lang="en-US" i="1" dirty="0" smtClean="0"/>
              <a:t>immutable</a:t>
            </a:r>
            <a:r>
              <a:rPr lang="en-US" dirty="0" smtClean="0"/>
              <a:t> collections of records</a:t>
            </a:r>
          </a:p>
          <a:p>
            <a:pPr lvl="1"/>
            <a:r>
              <a:rPr lang="en-US" dirty="0" smtClean="0"/>
              <a:t>Automatically rebuilt on failure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45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Data Sharing</a:t>
            </a:r>
            <a:endParaRPr lang="en-US" dirty="0"/>
          </a:p>
        </p:txBody>
      </p:sp>
      <p:sp>
        <p:nvSpPr>
          <p:cNvPr id="48" name="Can 47"/>
          <p:cNvSpPr/>
          <p:nvPr/>
        </p:nvSpPr>
        <p:spPr>
          <a:xfrm>
            <a:off x="1066800" y="1752600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49" name="Straight Arrow Connector 48"/>
          <p:cNvCxnSpPr>
            <a:stCxn id="48" idx="4"/>
            <a:endCxn id="50" idx="1"/>
          </p:cNvCxnSpPr>
          <p:nvPr/>
        </p:nvCxnSpPr>
        <p:spPr>
          <a:xfrm>
            <a:off x="1849184" y="2164639"/>
            <a:ext cx="5377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386979" y="1940789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 flipV="1">
            <a:off x="3296984" y="2164638"/>
            <a:ext cx="32215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endCxn id="53" idx="1"/>
          </p:cNvCxnSpPr>
          <p:nvPr/>
        </p:nvCxnSpPr>
        <p:spPr>
          <a:xfrm>
            <a:off x="4495800" y="2164638"/>
            <a:ext cx="621286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5117086" y="1940789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6027091" y="2164638"/>
            <a:ext cx="33832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>
          <a:xfrm>
            <a:off x="7239000" y="2175014"/>
            <a:ext cx="5916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828107" y="1951164"/>
            <a:ext cx="8660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40170" y="2590925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573767" y="1371600"/>
            <a:ext cx="1312636" cy="1724328"/>
            <a:chOff x="2784930" y="2345019"/>
            <a:chExt cx="1312636" cy="1724328"/>
          </a:xfrm>
        </p:grpSpPr>
        <p:pic>
          <p:nvPicPr>
            <p:cNvPr id="59" name="Picture 58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0" name="Picture 5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1" name="Picture 6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6307364" y="1380125"/>
            <a:ext cx="1312636" cy="1724328"/>
            <a:chOff x="2784930" y="2345019"/>
            <a:chExt cx="1312636" cy="1724328"/>
          </a:xfrm>
        </p:grpSpPr>
        <p:pic>
          <p:nvPicPr>
            <p:cNvPr id="63" name="Picture 6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64" name="Picture 63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65" name="Picture 64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66" name="TextBox 65"/>
          <p:cNvSpPr txBox="1"/>
          <p:nvPr/>
        </p:nvSpPr>
        <p:spPr>
          <a:xfrm>
            <a:off x="1040170" y="5105820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cxnSp>
        <p:nvCxnSpPr>
          <p:cNvPr id="67" name="Straight Arrow Connector 66"/>
          <p:cNvCxnSpPr>
            <a:stCxn id="81" idx="3"/>
            <a:endCxn id="76" idx="1"/>
          </p:cNvCxnSpPr>
          <p:nvPr/>
        </p:nvCxnSpPr>
        <p:spPr>
          <a:xfrm flipV="1">
            <a:off x="3714737" y="3456706"/>
            <a:ext cx="1158154" cy="121420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81" idx="3"/>
            <a:endCxn id="77" idx="1"/>
          </p:cNvCxnSpPr>
          <p:nvPr/>
        </p:nvCxnSpPr>
        <p:spPr>
          <a:xfrm flipV="1">
            <a:off x="3714737" y="4282568"/>
            <a:ext cx="1158154" cy="3883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81" idx="3"/>
            <a:endCxn id="78" idx="1"/>
          </p:cNvCxnSpPr>
          <p:nvPr/>
        </p:nvCxnSpPr>
        <p:spPr>
          <a:xfrm>
            <a:off x="3714737" y="4670912"/>
            <a:ext cx="1158154" cy="423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>
          <a:xfrm>
            <a:off x="6254102" y="3472052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endCxn id="74" idx="1"/>
          </p:cNvCxnSpPr>
          <p:nvPr/>
        </p:nvCxnSpPr>
        <p:spPr>
          <a:xfrm>
            <a:off x="6254102" y="4282568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>
            <a:endCxn id="75" idx="1"/>
          </p:cNvCxnSpPr>
          <p:nvPr/>
        </p:nvCxnSpPr>
        <p:spPr>
          <a:xfrm>
            <a:off x="6254102" y="5096354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73" name="Folded Corner 72"/>
          <p:cNvSpPr/>
          <p:nvPr/>
        </p:nvSpPr>
        <p:spPr>
          <a:xfrm>
            <a:off x="6822300" y="3167252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4" name="Folded Corner 73"/>
          <p:cNvSpPr/>
          <p:nvPr/>
        </p:nvSpPr>
        <p:spPr>
          <a:xfrm>
            <a:off x="6822300" y="3993114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5" name="Folded Corner 74"/>
          <p:cNvSpPr/>
          <p:nvPr/>
        </p:nvSpPr>
        <p:spPr>
          <a:xfrm>
            <a:off x="6822300" y="4806900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872891" y="3232856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872891" y="4058718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72891" y="4870537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3</a:t>
            </a:r>
          </a:p>
        </p:txBody>
      </p:sp>
      <p:cxnSp>
        <p:nvCxnSpPr>
          <p:cNvPr id="79" name="Straight Arrow Connector 78"/>
          <p:cNvCxnSpPr>
            <a:stCxn id="81" idx="3"/>
            <a:endCxn id="80" idx="1"/>
          </p:cNvCxnSpPr>
          <p:nvPr/>
        </p:nvCxnSpPr>
        <p:spPr>
          <a:xfrm>
            <a:off x="3714737" y="4670912"/>
            <a:ext cx="1158682" cy="99778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873419" y="545325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81" name="Diamond 80"/>
          <p:cNvSpPr/>
          <p:nvPr/>
        </p:nvSpPr>
        <p:spPr>
          <a:xfrm>
            <a:off x="3425091" y="4585591"/>
            <a:ext cx="289646" cy="170641"/>
          </a:xfrm>
          <a:prstGeom prst="diamon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82" name="Can 81"/>
          <p:cNvSpPr/>
          <p:nvPr/>
        </p:nvSpPr>
        <p:spPr>
          <a:xfrm>
            <a:off x="1066800" y="4260996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3" name="Straight Arrow Connector 82"/>
          <p:cNvCxnSpPr>
            <a:stCxn id="82" idx="4"/>
          </p:cNvCxnSpPr>
          <p:nvPr/>
        </p:nvCxnSpPr>
        <p:spPr>
          <a:xfrm flipV="1">
            <a:off x="1849184" y="4670912"/>
            <a:ext cx="999947" cy="21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1752891" y="3674736"/>
            <a:ext cx="13226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Tahoma"/>
                <a:cs typeface="Tahoma"/>
              </a:rPr>
              <a:t>one-time</a:t>
            </a:r>
            <a:br>
              <a:rPr lang="en-US" sz="1900" dirty="0" smtClean="0">
                <a:latin typeface="Tahoma"/>
                <a:cs typeface="Tahoma"/>
              </a:rPr>
            </a:br>
            <a:r>
              <a:rPr lang="en-US" sz="1900" dirty="0" smtClean="0">
                <a:latin typeface="Tahoma"/>
                <a:cs typeface="Tahoma"/>
              </a:rPr>
              <a:t>processing</a:t>
            </a:r>
            <a:endParaRPr lang="en-US" sz="1900" dirty="0">
              <a:latin typeface="Tahoma"/>
              <a:cs typeface="Tahoma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2784930" y="3759671"/>
            <a:ext cx="1312636" cy="1724328"/>
            <a:chOff x="2784930" y="2345019"/>
            <a:chExt cx="1312636" cy="1724328"/>
          </a:xfrm>
        </p:grpSpPr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7" name="Picture 8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8" name="Picture 8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2" name="Footer Placeholder 9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202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</a:t>
            </a:r>
            <a:r>
              <a:rPr lang="en-US" dirty="0" smtClean="0"/>
              <a:t>Fault Recovery via Lineage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55849" y="5721608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cxnSp>
        <p:nvCxnSpPr>
          <p:cNvPr id="51" name="Straight Arrow Connector 50"/>
          <p:cNvCxnSpPr>
            <a:stCxn id="65" idx="3"/>
            <a:endCxn id="60" idx="1"/>
          </p:cNvCxnSpPr>
          <p:nvPr/>
        </p:nvCxnSpPr>
        <p:spPr>
          <a:xfrm flipV="1">
            <a:off x="3730416" y="4072494"/>
            <a:ext cx="1158154" cy="121420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>
            <a:stCxn id="65" idx="3"/>
            <a:endCxn id="61" idx="1"/>
          </p:cNvCxnSpPr>
          <p:nvPr/>
        </p:nvCxnSpPr>
        <p:spPr>
          <a:xfrm flipV="1">
            <a:off x="3730416" y="4898356"/>
            <a:ext cx="1158154" cy="38834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65" idx="3"/>
            <a:endCxn id="62" idx="1"/>
          </p:cNvCxnSpPr>
          <p:nvPr/>
        </p:nvCxnSpPr>
        <p:spPr>
          <a:xfrm>
            <a:off x="3730416" y="5286700"/>
            <a:ext cx="1158154" cy="42347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endCxn id="57" idx="1"/>
          </p:cNvCxnSpPr>
          <p:nvPr/>
        </p:nvCxnSpPr>
        <p:spPr>
          <a:xfrm>
            <a:off x="6269781" y="4072494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>
            <a:endCxn id="58" idx="1"/>
          </p:cNvCxnSpPr>
          <p:nvPr/>
        </p:nvCxnSpPr>
        <p:spPr>
          <a:xfrm>
            <a:off x="6269781" y="4898356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endCxn id="59" idx="1"/>
          </p:cNvCxnSpPr>
          <p:nvPr/>
        </p:nvCxnSpPr>
        <p:spPr>
          <a:xfrm>
            <a:off x="6269781" y="5712142"/>
            <a:ext cx="56819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57" name="Folded Corner 56"/>
          <p:cNvSpPr/>
          <p:nvPr/>
        </p:nvSpPr>
        <p:spPr>
          <a:xfrm>
            <a:off x="6837979" y="3783040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8" name="Folded Corner 57"/>
          <p:cNvSpPr/>
          <p:nvPr/>
        </p:nvSpPr>
        <p:spPr>
          <a:xfrm>
            <a:off x="6837979" y="4608902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6837979" y="5422688"/>
            <a:ext cx="492900" cy="578908"/>
          </a:xfrm>
          <a:prstGeom prst="foldedCorner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88570" y="3848644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88570" y="4674506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888570" y="5486325"/>
            <a:ext cx="1488982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query 3</a:t>
            </a:r>
          </a:p>
        </p:txBody>
      </p:sp>
      <p:cxnSp>
        <p:nvCxnSpPr>
          <p:cNvPr id="63" name="Straight Arrow Connector 62"/>
          <p:cNvCxnSpPr>
            <a:stCxn id="65" idx="3"/>
            <a:endCxn id="64" idx="1"/>
          </p:cNvCxnSpPr>
          <p:nvPr/>
        </p:nvCxnSpPr>
        <p:spPr>
          <a:xfrm>
            <a:off x="3730416" y="5286700"/>
            <a:ext cx="1158682" cy="113784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889098" y="6209102"/>
            <a:ext cx="14884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65" name="Diamond 64"/>
          <p:cNvSpPr/>
          <p:nvPr/>
        </p:nvSpPr>
        <p:spPr>
          <a:xfrm>
            <a:off x="3440770" y="5201379"/>
            <a:ext cx="289646" cy="170641"/>
          </a:xfrm>
          <a:prstGeom prst="diamon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Can 65"/>
          <p:cNvSpPr/>
          <p:nvPr/>
        </p:nvSpPr>
        <p:spPr>
          <a:xfrm>
            <a:off x="1082479" y="4876784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67" name="Straight Arrow Connector 66"/>
          <p:cNvCxnSpPr>
            <a:stCxn id="66" idx="4"/>
          </p:cNvCxnSpPr>
          <p:nvPr/>
        </p:nvCxnSpPr>
        <p:spPr>
          <a:xfrm flipV="1">
            <a:off x="1864863" y="5286700"/>
            <a:ext cx="999947" cy="212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793716" y="4316440"/>
            <a:ext cx="132264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00" dirty="0" smtClean="0">
                <a:latin typeface="Tahoma"/>
                <a:cs typeface="Tahoma"/>
              </a:rPr>
              <a:t>one-time</a:t>
            </a:r>
            <a:br>
              <a:rPr lang="en-US" sz="1900" dirty="0" smtClean="0">
                <a:latin typeface="Tahoma"/>
                <a:cs typeface="Tahoma"/>
              </a:rPr>
            </a:br>
            <a:r>
              <a:rPr lang="en-US" sz="1900" dirty="0" smtClean="0">
                <a:latin typeface="Tahoma"/>
                <a:cs typeface="Tahoma"/>
              </a:rPr>
              <a:t>processing</a:t>
            </a:r>
            <a:endParaRPr lang="en-US" sz="1900" dirty="0">
              <a:latin typeface="Tahoma"/>
              <a:cs typeface="Tahoma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68005" y="5325654"/>
            <a:ext cx="810370" cy="169456"/>
          </a:xfrm>
          <a:prstGeom prst="rect">
            <a:avLst/>
          </a:prstGeom>
          <a:solidFill>
            <a:sysClr val="window" lastClr="FFFFFF">
              <a:alpha val="76000"/>
            </a:sysClr>
          </a:solidFill>
          <a:ln w="25400" cap="flat" cmpd="sng" algn="ctr">
            <a:noFill/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800609" y="4375459"/>
            <a:ext cx="1312636" cy="1724328"/>
            <a:chOff x="2784930" y="2345019"/>
            <a:chExt cx="1312636" cy="1724328"/>
          </a:xfrm>
        </p:grpSpPr>
        <p:pic>
          <p:nvPicPr>
            <p:cNvPr id="71" name="Picture 7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72" name="Picture 7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73" name="Picture 72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74" name="Multiply 73"/>
          <p:cNvSpPr/>
          <p:nvPr/>
        </p:nvSpPr>
        <p:spPr>
          <a:xfrm>
            <a:off x="3486714" y="4509370"/>
            <a:ext cx="630253" cy="614186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75" name="Can 74"/>
          <p:cNvSpPr/>
          <p:nvPr/>
        </p:nvSpPr>
        <p:spPr>
          <a:xfrm>
            <a:off x="1006279" y="2265561"/>
            <a:ext cx="782384" cy="824077"/>
          </a:xfrm>
          <a:prstGeom prst="can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6" name="Straight Arrow Connector 75"/>
          <p:cNvCxnSpPr>
            <a:stCxn id="75" idx="4"/>
            <a:endCxn id="77" idx="1"/>
          </p:cNvCxnSpPr>
          <p:nvPr/>
        </p:nvCxnSpPr>
        <p:spPr>
          <a:xfrm>
            <a:off x="1788663" y="2677600"/>
            <a:ext cx="53779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2326458" y="2453750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78" name="Straight Arrow Connector 77"/>
          <p:cNvCxnSpPr>
            <a:stCxn id="77" idx="3"/>
          </p:cNvCxnSpPr>
          <p:nvPr/>
        </p:nvCxnSpPr>
        <p:spPr>
          <a:xfrm flipV="1">
            <a:off x="3236463" y="2677599"/>
            <a:ext cx="322152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endCxn id="80" idx="1"/>
          </p:cNvCxnSpPr>
          <p:nvPr/>
        </p:nvCxnSpPr>
        <p:spPr>
          <a:xfrm>
            <a:off x="4697118" y="2677599"/>
            <a:ext cx="35944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5056565" y="2453750"/>
            <a:ext cx="910005" cy="447699"/>
          </a:xfrm>
          <a:prstGeom prst="rect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iter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81" name="Straight Arrow Connector 80"/>
          <p:cNvCxnSpPr>
            <a:stCxn id="80" idx="3"/>
          </p:cNvCxnSpPr>
          <p:nvPr/>
        </p:nvCxnSpPr>
        <p:spPr>
          <a:xfrm flipV="1">
            <a:off x="5966570" y="2677599"/>
            <a:ext cx="338327" cy="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>
          <a:xfrm>
            <a:off x="7443400" y="2677599"/>
            <a:ext cx="326774" cy="1037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7767586" y="2464125"/>
            <a:ext cx="949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ahoma"/>
                <a:cs typeface="Tahoma"/>
              </a:rPr>
              <a:t>.  .  .</a:t>
            </a:r>
            <a:endParaRPr lang="en-US" sz="2200" b="1" dirty="0">
              <a:latin typeface="Tahoma"/>
              <a:cs typeface="Tahom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79649" y="3103886"/>
            <a:ext cx="853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ahoma"/>
                <a:cs typeface="Tahoma"/>
              </a:rPr>
              <a:t>Input</a:t>
            </a:r>
            <a:endParaRPr lang="en-US" sz="2200" dirty="0">
              <a:latin typeface="Tahoma"/>
              <a:cs typeface="Tahoma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513246" y="1790559"/>
            <a:ext cx="1312636" cy="1724328"/>
            <a:chOff x="2784930" y="2345019"/>
            <a:chExt cx="1312636" cy="1724328"/>
          </a:xfrm>
        </p:grpSpPr>
        <p:pic>
          <p:nvPicPr>
            <p:cNvPr id="86" name="Picture 85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87" name="Picture 86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88" name="Picture 87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6246843" y="1799084"/>
            <a:ext cx="1312636" cy="1724328"/>
            <a:chOff x="2784930" y="2345019"/>
            <a:chExt cx="1312636" cy="1724328"/>
          </a:xfrm>
        </p:grpSpPr>
        <p:pic>
          <p:nvPicPr>
            <p:cNvPr id="90" name="Picture 89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4930" y="2790207"/>
              <a:ext cx="1295624" cy="1279140"/>
            </a:xfrm>
            <a:prstGeom prst="rect">
              <a:avLst/>
            </a:prstGeom>
          </p:spPr>
        </p:pic>
        <p:pic>
          <p:nvPicPr>
            <p:cNvPr id="91" name="Picture 90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436" y="2554275"/>
              <a:ext cx="1295624" cy="1279140"/>
            </a:xfrm>
            <a:prstGeom prst="rect">
              <a:avLst/>
            </a:prstGeom>
          </p:spPr>
        </p:pic>
        <p:pic>
          <p:nvPicPr>
            <p:cNvPr id="92" name="Picture 91" descr="to_ddr333memory_350.gif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286" b="9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42" y="2345019"/>
              <a:ext cx="1295624" cy="1279140"/>
            </a:xfrm>
            <a:prstGeom prst="rect">
              <a:avLst/>
            </a:prstGeom>
          </p:spPr>
        </p:pic>
      </p:grpSp>
      <p:sp>
        <p:nvSpPr>
          <p:cNvPr id="93" name="Multiply 92"/>
          <p:cNvSpPr/>
          <p:nvPr/>
        </p:nvSpPr>
        <p:spPr>
          <a:xfrm>
            <a:off x="6246602" y="1923212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4" name="Multiply 93"/>
          <p:cNvSpPr/>
          <p:nvPr/>
        </p:nvSpPr>
        <p:spPr>
          <a:xfrm>
            <a:off x="3489890" y="1923212"/>
            <a:ext cx="1465277" cy="1459161"/>
          </a:xfrm>
          <a:prstGeom prst="mathMultiply">
            <a:avLst>
              <a:gd name="adj1" fmla="val 17076"/>
            </a:avLst>
          </a:prstGeom>
          <a:solidFill>
            <a:srgbClr val="FF0000"/>
          </a:soli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30942" y="1407677"/>
            <a:ext cx="413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Maintain a reliable log of applied operations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2821980" y="1746231"/>
            <a:ext cx="408219" cy="5430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4985498" y="1709110"/>
            <a:ext cx="481632" cy="5443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flipH="1">
            <a:off x="2931724" y="1741832"/>
            <a:ext cx="733074" cy="25074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3671843" y="3473026"/>
            <a:ext cx="3403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Recompute</a:t>
            </a:r>
            <a:r>
              <a:rPr lang="en-US" sz="1600" dirty="0" smtClean="0">
                <a:solidFill>
                  <a:srgbClr val="FF0000"/>
                </a:solidFill>
              </a:rPr>
              <a:t> lost partitions on failure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 bwMode="auto">
          <a:xfrm flipV="1">
            <a:off x="5357386" y="3167342"/>
            <a:ext cx="835293" cy="262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flipH="1" flipV="1">
            <a:off x="4239891" y="3167342"/>
            <a:ext cx="835293" cy="262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flipH="1">
            <a:off x="3856706" y="3942540"/>
            <a:ext cx="430222" cy="6359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Footer Placeholder 1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5" name="Slide Number Placeholder 1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7682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4" grpId="0" animBg="1"/>
      <p:bldP spid="74" grpId="1" animBg="1"/>
      <p:bldP spid="77" grpId="0" animBg="1"/>
      <p:bldP spid="80" grpId="0" animBg="1"/>
      <p:bldP spid="80" grpId="1" animBg="1"/>
      <p:bldP spid="93" grpId="0" animBg="1"/>
      <p:bldP spid="93" grpId="1" animBg="1"/>
      <p:bldP spid="93" grpId="2" animBg="1"/>
      <p:bldP spid="93" grpId="3" animBg="1"/>
      <p:bldP spid="94" grpId="0" animBg="1"/>
      <p:bldP spid="94" grpId="1" animBg="1"/>
      <p:bldP spid="95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2002-2004: Lucene and Nutch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Early 2000s: Doug Cutting develops </a:t>
            </a:r>
            <a:br>
              <a:rPr lang="en-US" smtClean="0"/>
            </a:br>
            <a:r>
              <a:rPr lang="en-US" smtClean="0"/>
              <a:t>two open-source search projects:</a:t>
            </a:r>
          </a:p>
          <a:p>
            <a:pPr lvl="1"/>
            <a:r>
              <a:rPr lang="en-US" smtClean="0"/>
              <a:t>Lucene: Search indexer</a:t>
            </a:r>
          </a:p>
          <a:p>
            <a:pPr lvl="2"/>
            <a:r>
              <a:rPr lang="en-US" smtClean="0"/>
              <a:t>Used e.g., by Wikipedia</a:t>
            </a:r>
          </a:p>
          <a:p>
            <a:pPr lvl="1"/>
            <a:r>
              <a:rPr lang="en-US" smtClean="0"/>
              <a:t>Nutch: A spider/crawler </a:t>
            </a:r>
            <a:br>
              <a:rPr lang="en-US" smtClean="0"/>
            </a:br>
            <a:r>
              <a:rPr lang="en-US" smtClean="0"/>
              <a:t>(with Mike Carafella)</a:t>
            </a:r>
          </a:p>
          <a:p>
            <a:pPr lvl="1"/>
            <a:endParaRPr lang="en-US" sz="1200" smtClean="0"/>
          </a:p>
          <a:p>
            <a:r>
              <a:rPr lang="en-US" smtClean="0"/>
              <a:t>Nutch</a:t>
            </a:r>
          </a:p>
          <a:p>
            <a:pPr lvl="1"/>
            <a:r>
              <a:rPr lang="en-US" smtClean="0"/>
              <a:t>Goal: Web-scale, crawler-based search</a:t>
            </a:r>
          </a:p>
          <a:p>
            <a:pPr lvl="1"/>
            <a:r>
              <a:rPr lang="en-US" smtClean="0"/>
              <a:t>Written by a few part-time developers</a:t>
            </a:r>
          </a:p>
          <a:p>
            <a:pPr lvl="1"/>
            <a:r>
              <a:rPr lang="en-US" smtClean="0"/>
              <a:t>Distributed, 'by necessity'</a:t>
            </a:r>
          </a:p>
          <a:p>
            <a:pPr lvl="1"/>
            <a:r>
              <a:rPr lang="en-US" smtClean="0"/>
              <a:t>Demonstrated 100M web pages on 4 nodes, but true </a:t>
            </a:r>
            <a:br>
              <a:rPr lang="en-US" smtClean="0"/>
            </a:br>
            <a:r>
              <a:rPr lang="en-US" smtClean="0"/>
              <a:t>'web scale' still very distant</a:t>
            </a:r>
            <a:endParaRPr lang="en-US"/>
          </a:p>
        </p:txBody>
      </p:sp>
      <p:pic>
        <p:nvPicPr>
          <p:cNvPr id="6" name="Picture 5" descr="220px-Doug-Cut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9243" y="1750923"/>
            <a:ext cx="1366196" cy="1819525"/>
          </a:xfrm>
          <a:prstGeom prst="rect">
            <a:avLst/>
          </a:prstGeom>
        </p:spPr>
      </p:pic>
      <p:pic>
        <p:nvPicPr>
          <p:cNvPr id="7" name="Picture 6" descr="160px-Lucene_logo_green_3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94112" y="2613998"/>
            <a:ext cx="1859631" cy="290567"/>
          </a:xfrm>
          <a:prstGeom prst="rect">
            <a:avLst/>
          </a:prstGeom>
        </p:spPr>
      </p:pic>
      <p:pic>
        <p:nvPicPr>
          <p:cNvPr id="8" name="Picture 7" descr="Nutc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88921" y="3208300"/>
            <a:ext cx="1285875" cy="82867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37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Resilient distributed datasets (RDDs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Immutable </a:t>
            </a:r>
            <a:r>
              <a:rPr lang="en-US" dirty="0"/>
              <a:t>collections of </a:t>
            </a:r>
            <a:r>
              <a:rPr lang="en-US" dirty="0" smtClean="0"/>
              <a:t>records spread across a cluster, stored in RAM or on disk</a:t>
            </a:r>
          </a:p>
          <a:p>
            <a:r>
              <a:rPr lang="en-US" dirty="0" smtClean="0"/>
              <a:t>RDDs can only be built through coarse-grained deterministic </a:t>
            </a:r>
            <a:r>
              <a:rPr lang="en-US" b="1" dirty="0" smtClean="0"/>
              <a:t>transformations</a:t>
            </a:r>
            <a:r>
              <a:rPr lang="en-US" dirty="0" smtClean="0"/>
              <a:t> executed in parallel on the cluster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Programs use </a:t>
            </a:r>
            <a:r>
              <a:rPr lang="en-US" b="1" dirty="0" smtClean="0"/>
              <a:t>actions</a:t>
            </a:r>
            <a:r>
              <a:rPr lang="en-US" dirty="0" smtClean="0"/>
              <a:t> to </a:t>
            </a:r>
            <a:r>
              <a:rPr lang="en-US" dirty="0"/>
              <a:t>output </a:t>
            </a:r>
            <a:r>
              <a:rPr lang="en-US" dirty="0" smtClean="0"/>
              <a:t>results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4303"/>
              </p:ext>
            </p:extLst>
          </p:nvPr>
        </p:nvGraphicFramePr>
        <p:xfrm>
          <a:off x="1257480" y="4313465"/>
          <a:ext cx="7177104" cy="11887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94276"/>
                <a:gridCol w="1794276"/>
                <a:gridCol w="1794276"/>
                <a:gridCol w="1794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map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flatMap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filter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union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sample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join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groupByKey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cogroup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reduceByKey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cross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sortByKey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mapValues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2152"/>
              </p:ext>
            </p:extLst>
          </p:nvPr>
        </p:nvGraphicFramePr>
        <p:xfrm>
          <a:off x="1253104" y="6174973"/>
          <a:ext cx="7181480" cy="43687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36296"/>
                <a:gridCol w="1436296"/>
                <a:gridCol w="1436296"/>
                <a:gridCol w="1436296"/>
                <a:gridCol w="1436296"/>
              </a:tblGrid>
              <a:tr h="43687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collect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07722" marR="107722" marT="53861" marB="5386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reduce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07722" marR="107722" marT="53861" marB="5386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count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07722" marR="107722" marT="53861" marB="53861"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save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07722" marR="107722" marT="53861" marB="53861"/>
                </a:tc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lookupKey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 marL="107722" marR="107722" marT="53861" marB="53861"/>
                </a:tc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9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Log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error messages from a log into memory, then interactively search for various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28600" y="2930235"/>
            <a:ext cx="579120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lines = </a:t>
            </a:r>
            <a:r>
              <a:rPr lang="en-US" sz="1600" dirty="0" err="1" smtClean="0">
                <a:latin typeface="Consolas"/>
                <a:cs typeface="Consolas"/>
              </a:rPr>
              <a:t>spark.textFile(“hdfs</a:t>
            </a:r>
            <a:r>
              <a:rPr lang="en-US" sz="1600" dirty="0" smtClean="0">
                <a:latin typeface="Consolas"/>
                <a:cs typeface="Consolas"/>
              </a:rPr>
              <a:t>://...”)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errors = </a:t>
            </a:r>
            <a:r>
              <a:rPr lang="en-US" sz="1600" dirty="0" err="1" smtClean="0">
                <a:latin typeface="Consolas"/>
                <a:cs typeface="Consolas"/>
              </a:rPr>
              <a:t>lines.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err="1" smtClean="0">
                <a:latin typeface="Consolas"/>
                <a:cs typeface="Consolas"/>
              </a:rPr>
              <a:t>(</a:t>
            </a:r>
            <a:r>
              <a:rPr lang="en-US" sz="1600" dirty="0" err="1" smtClean="0">
                <a:solidFill>
                  <a:srgbClr val="FF0080"/>
                </a:solidFill>
                <a:latin typeface="Consolas"/>
                <a:cs typeface="Consolas"/>
              </a:rPr>
              <a:t>_.startsWith(“ERROR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”)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>
                <a:latin typeface="Consolas"/>
                <a:cs typeface="Consolas"/>
              </a:rPr>
              <a:t>messages = errors.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_.split(‘\t’)(2)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600" dirty="0" err="1" smtClean="0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persist</a:t>
            </a:r>
            <a:r>
              <a:rPr lang="en-US" sz="1600" dirty="0" smtClean="0">
                <a:latin typeface="Consolas"/>
                <a:cs typeface="Consolas"/>
              </a:rPr>
              <a:t>()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615710" y="3006558"/>
            <a:ext cx="3071090" cy="3851442"/>
            <a:chOff x="5615710" y="2743323"/>
            <a:chExt cx="3071090" cy="3851442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43" name="Rectangle 42"/>
          <p:cNvSpPr/>
          <p:nvPr/>
        </p:nvSpPr>
        <p:spPr>
          <a:xfrm>
            <a:off x="7644049" y="3608260"/>
            <a:ext cx="791061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1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26286" y="5658243"/>
            <a:ext cx="819727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2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680365" y="6319921"/>
            <a:ext cx="806782" cy="320596"/>
          </a:xfrm>
          <a:prstGeom prst="rect">
            <a:avLst/>
          </a:prstGeom>
          <a:gradFill rotWithShape="1">
            <a:gsLst>
              <a:gs pos="0">
                <a:srgbClr val="C0504D">
                  <a:tint val="100000"/>
                  <a:shade val="100000"/>
                  <a:satMod val="130000"/>
                </a:srgbClr>
              </a:gs>
              <a:gs pos="100000">
                <a:srgbClr val="C0504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Block 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019801" y="3305587"/>
            <a:ext cx="1577109" cy="2375746"/>
            <a:chOff x="6019801" y="3042352"/>
            <a:chExt cx="1577109" cy="2375746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5638800" y="2970768"/>
            <a:ext cx="2860965" cy="3075342"/>
            <a:chOff x="5638800" y="2707533"/>
            <a:chExt cx="2860965" cy="3075342"/>
          </a:xfrm>
        </p:grpSpPr>
        <p:sp>
          <p:nvSpPr>
            <p:cNvPr id="51" name="Rounded Rectangle 50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Worker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100000"/>
                    <a:shade val="100000"/>
                    <a:satMod val="130000"/>
                  </a:srgbClr>
                </a:gs>
                <a:gs pos="100000">
                  <a:srgbClr val="4BACC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  <a:headEnd type="none" w="med" len="med"/>
              <a:tailEnd type="non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ahoma"/>
                  <a:ea typeface="+mn-ea"/>
                  <a:cs typeface="Tahoma"/>
                </a:rPr>
                <a:t>Master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28601" y="4511246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 dirty="0" err="1" smtClean="0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_.contains(“foo”)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5306291" y="4719780"/>
            <a:ext cx="1570182" cy="33712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Straight Arrow Connector 56"/>
          <p:cNvCxnSpPr/>
          <p:nvPr/>
        </p:nvCxnSpPr>
        <p:spPr>
          <a:xfrm rot="10800000">
            <a:off x="6742550" y="4103255"/>
            <a:ext cx="958269" cy="90516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8" name="Straight Arrow Connector 57"/>
          <p:cNvCxnSpPr/>
          <p:nvPr/>
        </p:nvCxnSpPr>
        <p:spPr>
          <a:xfrm rot="10800000" flipV="1">
            <a:off x="6664036" y="3205012"/>
            <a:ext cx="909784" cy="4941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228600" y="4835235"/>
            <a:ext cx="579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400"/>
              </a:spcBef>
            </a:pPr>
            <a:r>
              <a:rPr lang="en-US" sz="1600" dirty="0" err="1">
                <a:latin typeface="Consolas"/>
                <a:cs typeface="Consolas"/>
              </a:rPr>
              <a:t>messages.</a:t>
            </a:r>
            <a:r>
              <a:rPr lang="en-US" sz="16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FF0080"/>
                </a:solidFill>
                <a:latin typeface="Consolas"/>
                <a:cs typeface="Consolas"/>
              </a:rPr>
              <a:t>_.contains(“bar”)</a:t>
            </a:r>
            <a:r>
              <a:rPr lang="en-US" sz="1600" dirty="0" smtClean="0">
                <a:latin typeface="Consolas"/>
                <a:cs typeface="Consolas"/>
              </a:rPr>
              <a:t>).</a:t>
            </a:r>
            <a:r>
              <a:rPr lang="en-US" sz="16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85742" y="3506081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tasks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60670" y="3136626"/>
            <a:ext cx="779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ahoma"/>
                <a:cs typeface="Tahoma"/>
              </a:rPr>
              <a:t>results</a:t>
            </a:r>
            <a:endParaRPr lang="en-US" sz="1600" dirty="0">
              <a:latin typeface="Tahoma"/>
              <a:cs typeface="Tahom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111836" y="2713180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1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047181" y="4786499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2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195291" y="5424964"/>
            <a:ext cx="727364" cy="320596"/>
          </a:xfrm>
          <a:prstGeom prst="rect">
            <a:avLst/>
          </a:prstGeom>
          <a:gradFill rotWithShape="1">
            <a:gsLst>
              <a:gs pos="0">
                <a:srgbClr val="8064A2">
                  <a:tint val="100000"/>
                  <a:shade val="100000"/>
                  <a:satMod val="130000"/>
                </a:srgbClr>
              </a:gs>
              <a:gs pos="100000">
                <a:srgbClr val="8064A2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Msgs</a:t>
            </a:r>
            <a:r>
              <a:rPr kumimoji="0" 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. 3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5" name="Rectangular Callout 64"/>
          <p:cNvSpPr/>
          <p:nvPr/>
        </p:nvSpPr>
        <p:spPr>
          <a:xfrm>
            <a:off x="5234708" y="2768599"/>
            <a:ext cx="1154547" cy="311727"/>
          </a:xfrm>
          <a:prstGeom prst="wedgeRectCallout">
            <a:avLst>
              <a:gd name="adj1" fmla="val -94279"/>
              <a:gd name="adj2" fmla="val 44724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Base RDD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6" name="Rectangular Callout 65"/>
          <p:cNvSpPr/>
          <p:nvPr/>
        </p:nvSpPr>
        <p:spPr>
          <a:xfrm>
            <a:off x="5644327" y="2854035"/>
            <a:ext cx="1834818" cy="311727"/>
          </a:xfrm>
          <a:prstGeom prst="wedgeRectCallout">
            <a:avLst>
              <a:gd name="adj1" fmla="val -46677"/>
              <a:gd name="adj2" fmla="val 118798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Transformed RDD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7" name="Rectangular Callout 66"/>
          <p:cNvSpPr/>
          <p:nvPr/>
        </p:nvSpPr>
        <p:spPr>
          <a:xfrm>
            <a:off x="5681829" y="4302303"/>
            <a:ext cx="943617" cy="295960"/>
          </a:xfrm>
          <a:prstGeom prst="wedgeRectCallout">
            <a:avLst>
              <a:gd name="adj1" fmla="val -96339"/>
              <a:gd name="adj2" fmla="val 61948"/>
            </a:avLst>
          </a:prstGeom>
          <a:gradFill rotWithShape="1">
            <a:gsLst>
              <a:gs pos="0">
                <a:srgbClr val="F79646">
                  <a:tint val="100000"/>
                  <a:shade val="100000"/>
                  <a:satMod val="130000"/>
                </a:srgbClr>
              </a:gs>
              <a:gs pos="100000">
                <a:srgbClr val="F796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 type="none" w="med" len="me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Action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5" grpId="0" build="allAtOnce"/>
      <p:bldP spid="59" grpId="0" build="allAtOnce"/>
      <p:bldP spid="60" grpId="0"/>
      <p:bldP spid="60" grpId="1"/>
      <p:bldP spid="60" grpId="2"/>
      <p:bldP spid="61" grpId="0"/>
      <p:bldP spid="61" grpId="1"/>
      <p:bldP spid="61" grpId="2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</a:t>
            </a:r>
            <a:r>
              <a:rPr lang="en-US" dirty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34" y="2079667"/>
            <a:ext cx="6316608" cy="49386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WordCountMapClass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MapReduceBase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implements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Mapper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LongWritable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final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one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private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LongWritable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OutputCollector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Reporter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reporter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throws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IOException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String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toString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StringTokenizer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StringTokenizer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hasMoreTokens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err="1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set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itr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nextToken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collect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one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static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WorkdCountReduce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MapReduceBase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implements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Reducer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Iterator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  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OutputCollector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&lt;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Text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&gt;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    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Reporter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reporter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throws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IOException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0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hasNext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())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{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+= 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values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next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().</a:t>
            </a:r>
            <a:r>
              <a:rPr lang="en-US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get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</a:t>
            </a:r>
            <a:r>
              <a:rPr lang="en-US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output</a:t>
            </a:r>
            <a:r>
              <a:rPr lang="en-US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collect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key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IntWritable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sum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));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</a:t>
            </a: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marL="0" indent="0">
              <a:buNone/>
            </a:pPr>
            <a:r>
              <a:rPr lang="en-US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9782" y="1667599"/>
            <a:ext cx="39898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Spark way</a:t>
            </a:r>
          </a:p>
          <a:p>
            <a:endParaRPr lang="en-US" sz="1000" b="0" i="0" dirty="0" smtClean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endParaRPr lang="en-US" sz="1000" b="0" i="0" dirty="0" smtClean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endParaRPr lang="en-US" sz="1000" dirty="0">
              <a:solidFill>
                <a:srgbClr val="004ED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= 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SparkContext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master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appName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sparkHome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[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jars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])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spark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textFile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0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val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file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flatMap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line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split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map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=&gt;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801B80"/>
                </a:solidFill>
                <a:latin typeface="Consolas"/>
                <a:ea typeface="Monaco"/>
                <a:cs typeface="Consolas"/>
              </a:rPr>
              <a:t>word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000" b="0" i="0" dirty="0" smtClean="0">
                <a:solidFill>
                  <a:srgbClr val="CE1C00"/>
                </a:solidFill>
                <a:latin typeface="Consolas"/>
                <a:ea typeface="Monaco"/>
                <a:cs typeface="Consolas"/>
              </a:rPr>
              <a:t>1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                 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reduceByKey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_</a:t>
            </a:r>
            <a:r>
              <a:rPr lang="en-US" sz="1000" b="0" i="0" dirty="0" smtClean="0">
                <a:solidFill>
                  <a:srgbClr val="006FE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000" b="0" i="0" dirty="0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_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b="0" i="0" dirty="0" smtClean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000" b="0" i="0" dirty="0" err="1" smtClean="0">
                <a:solidFill>
                  <a:srgbClr val="002D7A"/>
                </a:solidFill>
                <a:latin typeface="Consolas"/>
                <a:ea typeface="Monaco"/>
                <a:cs typeface="Consolas"/>
              </a:rPr>
              <a:t>counts</a:t>
            </a:r>
            <a:r>
              <a:rPr lang="en-US" sz="1000" b="0" i="0" dirty="0" err="1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000" b="0" i="0" dirty="0" err="1" smtClean="0">
                <a:solidFill>
                  <a:srgbClr val="004ED0"/>
                </a:solidFill>
                <a:latin typeface="Consolas"/>
                <a:ea typeface="Monaco"/>
                <a:cs typeface="Consolas"/>
              </a:rPr>
              <a:t>saveAsTextFile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"</a:t>
            </a:r>
            <a:r>
              <a:rPr lang="en-US" sz="1000" b="0" i="0" dirty="0" err="1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hdfs</a:t>
            </a:r>
            <a:r>
              <a:rPr lang="en-US" sz="1000" b="0" i="0" dirty="0" smtClean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://..."</a:t>
            </a:r>
            <a:r>
              <a:rPr lang="en-US" sz="1000" b="0" i="0" dirty="0" smtClean="0">
                <a:solidFill>
                  <a:srgbClr val="323232"/>
                </a:solidFill>
                <a:latin typeface="Consolas"/>
                <a:ea typeface="Monaco"/>
                <a:cs typeface="Consolas"/>
              </a:rPr>
              <a:t>)</a:t>
            </a:r>
            <a:endParaRPr lang="en-US" sz="10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8577" y="1667599"/>
            <a:ext cx="260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696 0.19431 " pathEditMode="relative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Simplified 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computation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04132"/>
              </p:ext>
            </p:extLst>
          </p:nvPr>
        </p:nvGraphicFramePr>
        <p:xfrm>
          <a:off x="2994025" y="2205058"/>
          <a:ext cx="484981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3" imgW="2628900" imgH="495300" progId="Equation.3">
                  <p:embed/>
                </p:oleObj>
              </mc:Choice>
              <mc:Fallback>
                <p:oleObj name="Equation" r:id="rId3" imgW="2628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2205058"/>
                        <a:ext cx="484981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Vertical Text Placeholder 2"/>
          <p:cNvSpPr txBox="1">
            <a:spLocks/>
          </p:cNvSpPr>
          <p:nvPr/>
        </p:nvSpPr>
        <p:spPr bwMode="auto">
          <a:xfrm>
            <a:off x="989215" y="3454667"/>
            <a:ext cx="711113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32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graph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=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ranks = 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1900" dirty="0" err="1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>
              <a:spcBef>
                <a:spcPct val="0"/>
              </a:spcBef>
            </a:pPr>
            <a:endParaRPr lang="en-US" sz="1400" dirty="0" smtClean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for (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&lt;- 1 to ITERATIONS)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=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graph.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case 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1900" dirty="0" err="1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1900" dirty="0">
                <a:latin typeface="Consolas"/>
                <a:ea typeface="Consolas" charset="0"/>
                <a:cs typeface="Consolas"/>
              </a:rPr>
              <a:t> 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 ranks = 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1900" dirty="0" err="1" smtClean="0">
                <a:latin typeface="Consolas"/>
                <a:ea typeface="Consolas" charset="0"/>
                <a:cs typeface="Consolas"/>
              </a:rPr>
              <a:t>.</a:t>
            </a:r>
            <a:r>
              <a:rPr lang="en-US" sz="1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1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1900" dirty="0" smtClean="0">
                <a:latin typeface="Consolas"/>
                <a:ea typeface="Consolas" charset="0"/>
                <a:cs typeface="Consolas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900" dirty="0" smtClean="0">
                <a:latin typeface="Consolas"/>
                <a:ea typeface="Consolas" charset="0"/>
                <a:cs typeface="Consolas"/>
              </a:rPr>
              <a:t>}</a:t>
            </a:r>
            <a:endParaRPr lang="en-US" sz="1900" dirty="0" smtClean="0">
              <a:latin typeface="Consolas"/>
              <a:ea typeface="Consolas" charset="0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129938" y="3663939"/>
            <a:ext cx="3751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M. </a:t>
            </a:r>
            <a:r>
              <a:rPr lang="en-US" sz="900" dirty="0" err="1" smtClean="0"/>
              <a:t>Zaharia</a:t>
            </a:r>
            <a:r>
              <a:rPr lang="en-US" sz="900" dirty="0" smtClean="0"/>
              <a:t>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Resilient </a:t>
            </a:r>
            <a:r>
              <a:rPr lang="en-US" sz="900" dirty="0">
                <a:ea typeface="ＭＳ Ｐゴシック" charset="-128"/>
                <a:cs typeface="ＭＳ Ｐゴシック" charset="-128"/>
              </a:rPr>
              <a:t>Distributed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Datasets, NSDI’12</a:t>
            </a:r>
            <a:endParaRPr lang="en-US" sz="90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3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aggregate computations that produce program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compute </a:t>
            </a:r>
            <a:r>
              <a:rPr lang="en-US" dirty="0"/>
              <a:t>the count() of an RDD, compute the max diff, etc.</a:t>
            </a:r>
          </a:p>
          <a:p>
            <a:r>
              <a:rPr lang="en-US" dirty="0" smtClean="0"/>
              <a:t>Loops!</a:t>
            </a:r>
          </a:p>
          <a:p>
            <a:pPr lvl="1"/>
            <a:r>
              <a:rPr lang="en-US" dirty="0"/>
              <a:t>Spark makes it much easier to do multi-stage </a:t>
            </a:r>
            <a:r>
              <a:rPr lang="en-US" dirty="0" err="1"/>
              <a:t>MapReduce</a:t>
            </a:r>
            <a:endParaRPr lang="en-US" dirty="0"/>
          </a:p>
          <a:p>
            <a:r>
              <a:rPr lang="en-US" dirty="0" smtClean="0"/>
              <a:t>Built</a:t>
            </a:r>
            <a:r>
              <a:rPr lang="en-US" dirty="0"/>
              <a:t>-in abstractions for some other common operations like joins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/>
              <a:t>also Apache Crunch / Google </a:t>
            </a:r>
            <a:r>
              <a:rPr lang="en-US" dirty="0" err="1"/>
              <a:t>FlumeJava</a:t>
            </a:r>
            <a:r>
              <a:rPr lang="en-US" dirty="0"/>
              <a:t> for a very similar approach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7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Higher-level languages for </a:t>
            </a:r>
            <a:r>
              <a:rPr lang="en-US" dirty="0" err="1" smtClean="0">
                <a:solidFill>
                  <a:srgbClr val="FF9900"/>
                </a:solidFill>
              </a:rPr>
              <a:t>Hadoop</a:t>
            </a: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>
                <a:solidFill>
                  <a:srgbClr val="FF9900"/>
                </a:solidFill>
              </a:rPr>
              <a:t>Hive Query Language</a:t>
            </a: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Pig and Pig Latin</a:t>
            </a:r>
            <a:endParaRPr lang="en-US" dirty="0" smtClean="0"/>
          </a:p>
          <a:p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376938" y="390210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3807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SQL </a:t>
            </a:r>
            <a:r>
              <a:rPr lang="en-US" dirty="0" smtClean="0"/>
              <a:t>on top of </a:t>
            </a:r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7640"/>
            <a:ext cx="8032821" cy="4603610"/>
          </a:xfrm>
        </p:spPr>
        <p:txBody>
          <a:bodyPr/>
          <a:lstStyle/>
          <a:p>
            <a:r>
              <a:rPr lang="en-US" dirty="0" smtClean="0"/>
              <a:t>SQL is a higher-level language than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Problem: Company may have lots of people with SQL skills, </a:t>
            </a:r>
            <a:br>
              <a:rPr lang="en-US" dirty="0" smtClean="0"/>
            </a:br>
            <a:r>
              <a:rPr lang="en-US" dirty="0" smtClean="0"/>
              <a:t>but few with Java/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smtClean="0"/>
              <a:t>skills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we </a:t>
            </a:r>
            <a:r>
              <a:rPr lang="en-US" dirty="0" smtClean="0"/>
              <a:t>“</a:t>
            </a:r>
            <a:r>
              <a:rPr lang="en-US" dirty="0" smtClean="0"/>
              <a:t>bridge </a:t>
            </a:r>
            <a:r>
              <a:rPr lang="en-US" dirty="0" smtClean="0"/>
              <a:t>the </a:t>
            </a:r>
            <a:r>
              <a:rPr lang="en-US" dirty="0" smtClean="0"/>
              <a:t>gap” </a:t>
            </a:r>
            <a:r>
              <a:rPr lang="en-US" dirty="0" smtClean="0"/>
              <a:t>somehow?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Idea: </a:t>
            </a:r>
            <a:r>
              <a:rPr lang="en-US" dirty="0" smtClean="0"/>
              <a:t>SQL frontend for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Abstract delimited files as tables (give them schemas)</a:t>
            </a:r>
          </a:p>
          <a:p>
            <a:pPr lvl="1"/>
            <a:r>
              <a:rPr lang="en-US" dirty="0" smtClean="0"/>
              <a:t>Compile (approximately) SQL to </a:t>
            </a:r>
            <a:r>
              <a:rPr lang="en-US" dirty="0" err="1" smtClean="0"/>
              <a:t>MapReduce</a:t>
            </a:r>
            <a:r>
              <a:rPr lang="en-US" dirty="0" smtClean="0"/>
              <a:t> jobs!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140299" y="3727937"/>
            <a:ext cx="6079252" cy="11153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l"/>
            <a:r>
              <a:rPr lang="en-US" sz="1600" smtClean="0"/>
              <a:t>SELECT a.campaign_id, count(*), count(DISTINCT b.user_id)</a:t>
            </a:r>
            <a:br>
              <a:rPr lang="en-US" sz="1600" smtClean="0"/>
            </a:br>
            <a:r>
              <a:rPr lang="en-US" sz="1600" smtClean="0"/>
              <a:t>FROM dim_ads a JOIN impression_logs b ON(b.ad_id=a.ad_id)</a:t>
            </a:r>
            <a:br>
              <a:rPr lang="en-US" sz="1600" smtClean="0"/>
            </a:br>
            <a:r>
              <a:rPr lang="en-US" sz="1600" smtClean="0"/>
              <a:t>WHERE b.dateid = ‘2008-12-01’</a:t>
            </a:r>
            <a:br>
              <a:rPr lang="en-US" sz="1600" smtClean="0"/>
            </a:br>
            <a:r>
              <a:rPr lang="en-US" sz="1600" smtClean="0"/>
              <a:t>GROUP BY a.campaign_id</a:t>
            </a:r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7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Database </a:t>
            </a:r>
            <a:r>
              <a:rPr lang="en-US" dirty="0" err="1" smtClean="0"/>
              <a:t>Mgmt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87156"/>
            <a:ext cx="7772400" cy="4913643"/>
          </a:xfrm>
        </p:spPr>
        <p:txBody>
          <a:bodyPr/>
          <a:lstStyle/>
          <a:p>
            <a:r>
              <a:rPr lang="en-US" dirty="0" smtClean="0"/>
              <a:t>An abstract storage system</a:t>
            </a:r>
          </a:p>
          <a:p>
            <a:pPr lvl="1"/>
            <a:r>
              <a:rPr lang="en-US" dirty="0" smtClean="0"/>
              <a:t>Provides access to </a:t>
            </a:r>
            <a:r>
              <a:rPr lang="en-US" dirty="0" smtClean="0">
                <a:solidFill>
                  <a:srgbClr val="FF9900"/>
                </a:solidFill>
              </a:rPr>
              <a:t>tables</a:t>
            </a:r>
            <a:r>
              <a:rPr lang="en-US" dirty="0" smtClean="0"/>
              <a:t>, organized however the database administrator and the system have </a:t>
            </a:r>
            <a:r>
              <a:rPr lang="en-US" dirty="0" smtClean="0"/>
              <a:t>chosen</a:t>
            </a:r>
          </a:p>
          <a:p>
            <a:r>
              <a:rPr lang="en-US" dirty="0" smtClean="0"/>
              <a:t>Relational data model</a:t>
            </a:r>
          </a:p>
          <a:p>
            <a:pPr lvl="1"/>
            <a:r>
              <a:rPr lang="en-US" dirty="0"/>
              <a:t>Schema formally describes fields, data types, and </a:t>
            </a:r>
            <a:r>
              <a:rPr lang="en-US" dirty="0" smtClean="0"/>
              <a:t>constraints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declarative</a:t>
            </a:r>
            <a:r>
              <a:rPr lang="en-US" dirty="0" smtClean="0"/>
              <a:t> processing model</a:t>
            </a:r>
          </a:p>
          <a:p>
            <a:pPr lvl="1"/>
            <a:r>
              <a:rPr lang="en-US" dirty="0" smtClean="0"/>
              <a:t>Query </a:t>
            </a:r>
            <a:r>
              <a:rPr lang="en-US" dirty="0" smtClean="0"/>
              <a:t>language: SQL or </a:t>
            </a:r>
            <a:r>
              <a:rPr lang="en-US" dirty="0" smtClean="0"/>
              <a:t>similar</a:t>
            </a:r>
          </a:p>
          <a:p>
            <a:pPr lvl="1"/>
            <a:r>
              <a:rPr lang="en-US" dirty="0"/>
              <a:t>We describe </a:t>
            </a:r>
            <a:r>
              <a:rPr lang="en-US" u="sng" dirty="0"/>
              <a:t>what</a:t>
            </a:r>
            <a:r>
              <a:rPr lang="en-US" dirty="0"/>
              <a:t> we want to store or compute, not </a:t>
            </a:r>
            <a:r>
              <a:rPr lang="en-US" u="sng" dirty="0"/>
              <a:t>how</a:t>
            </a:r>
            <a:r>
              <a:rPr lang="en-US" dirty="0"/>
              <a:t> it should be </a:t>
            </a:r>
            <a:r>
              <a:rPr lang="en-US" dirty="0" smtClean="0"/>
              <a:t>done</a:t>
            </a:r>
            <a:endParaRPr lang="en-US" dirty="0" smtClean="0"/>
          </a:p>
          <a:p>
            <a:pPr lvl="1"/>
            <a:r>
              <a:rPr lang="en-US" dirty="0" smtClean="0"/>
              <a:t>More general than (single-pass)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A strong </a:t>
            </a:r>
            <a:r>
              <a:rPr lang="en-US" dirty="0" smtClean="0">
                <a:solidFill>
                  <a:srgbClr val="FF9900"/>
                </a:solidFill>
              </a:rPr>
              <a:t>consistency and durability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Transactions with ACID </a:t>
            </a:r>
            <a:r>
              <a:rPr lang="en-US" dirty="0" smtClean="0"/>
              <a:t>properties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719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</a:t>
            </a:r>
            <a:r>
              <a:rPr lang="en-US" dirty="0" smtClean="0"/>
              <a:t>of </a:t>
            </a:r>
            <a:r>
              <a:rPr lang="en-US" smtClean="0"/>
              <a:t>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72531" cy="4532312"/>
          </a:xfrm>
        </p:spPr>
        <p:txBody>
          <a:bodyPr/>
          <a:lstStyle/>
          <a:p>
            <a:r>
              <a:rPr lang="en-US" dirty="0" smtClean="0"/>
              <a:t>Online transaction </a:t>
            </a:r>
            <a:r>
              <a:rPr lang="en-US" smtClean="0"/>
              <a:t>processing (</a:t>
            </a:r>
            <a:r>
              <a:rPr lang="en-US" smtClean="0">
                <a:solidFill>
                  <a:srgbClr val="FF9900"/>
                </a:solidFill>
              </a:rPr>
              <a:t>OLTP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Workload: Mostly </a:t>
            </a:r>
            <a:r>
              <a:rPr lang="en-US" dirty="0" smtClean="0"/>
              <a:t>updates</a:t>
            </a:r>
          </a:p>
          <a:p>
            <a:pPr lvl="1"/>
            <a:r>
              <a:rPr lang="en-US" smtClean="0"/>
              <a:t>Examples: Order </a:t>
            </a:r>
            <a:r>
              <a:rPr lang="en-US" dirty="0" smtClean="0"/>
              <a:t>processing, flight reservations, banking, …</a:t>
            </a:r>
          </a:p>
          <a:p>
            <a:r>
              <a:rPr lang="en-US" dirty="0" smtClean="0"/>
              <a:t>Online analytic </a:t>
            </a:r>
            <a:r>
              <a:rPr lang="en-US" smtClean="0"/>
              <a:t>processing (</a:t>
            </a:r>
            <a:r>
              <a:rPr lang="en-US" smtClean="0">
                <a:solidFill>
                  <a:srgbClr val="FF9900"/>
                </a:solidFill>
              </a:rPr>
              <a:t>OLAP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Workload: Mostly queries</a:t>
            </a:r>
          </a:p>
          <a:p>
            <a:pPr lvl="1"/>
            <a:r>
              <a:rPr lang="en-US" smtClean="0"/>
              <a:t>Aggregates data on different axes; often step towards mining</a:t>
            </a:r>
          </a:p>
          <a:p>
            <a:r>
              <a:rPr lang="en-US" smtClean="0"/>
              <a:t>May </a:t>
            </a:r>
            <a:r>
              <a:rPr lang="en-US" dirty="0" smtClean="0"/>
              <a:t>well have combinations </a:t>
            </a:r>
            <a:r>
              <a:rPr lang="en-US" smtClean="0"/>
              <a:t>of both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Stream / Web</a:t>
            </a:r>
          </a:p>
          <a:p>
            <a:pPr lvl="1"/>
            <a:r>
              <a:rPr lang="en-US" smtClean="0"/>
              <a:t>Today not all of the data really needs to be in a database – it can be on the network!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3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warehouse infrastructure built on top of </a:t>
            </a:r>
            <a:r>
              <a:rPr lang="en-US" dirty="0" err="1" smtClean="0"/>
              <a:t>Hadoop</a:t>
            </a:r>
            <a:r>
              <a:rPr lang="en-US" dirty="0" smtClean="0"/>
              <a:t> for providing data summarization, query and analysis</a:t>
            </a:r>
          </a:p>
          <a:p>
            <a:endParaRPr lang="en-US" dirty="0"/>
          </a:p>
          <a:p>
            <a:r>
              <a:rPr lang="en-US" dirty="0" smtClean="0"/>
              <a:t>Hive Query Language (HQL) – similar to SQL</a:t>
            </a:r>
          </a:p>
          <a:p>
            <a:pPr lvl="1"/>
            <a:r>
              <a:rPr lang="en-US" dirty="0" smtClean="0"/>
              <a:t>Suitable for processing structured data</a:t>
            </a:r>
          </a:p>
          <a:p>
            <a:pPr lvl="1"/>
            <a:r>
              <a:rPr lang="en-US" dirty="0" smtClean="0"/>
              <a:t>Create a table structure on top of HDFS</a:t>
            </a:r>
          </a:p>
          <a:p>
            <a:pPr lvl="1"/>
            <a:r>
              <a:rPr lang="en-US" dirty="0" smtClean="0"/>
              <a:t>Queries are compiled in to </a:t>
            </a:r>
            <a:r>
              <a:rPr lang="en-US" dirty="0" err="1" smtClean="0"/>
              <a:t>MapReduce</a:t>
            </a:r>
            <a:r>
              <a:rPr lang="en-US" dirty="0" smtClean="0"/>
              <a:t> jobs</a:t>
            </a:r>
          </a:p>
          <a:p>
            <a:pPr lvl="1"/>
            <a:endParaRPr lang="en-US" dirty="0"/>
          </a:p>
          <a:p>
            <a:r>
              <a:rPr lang="en-US" dirty="0" smtClean="0"/>
              <a:t>Not designed for OLTP!</a:t>
            </a:r>
          </a:p>
          <a:p>
            <a:pPr lvl="1"/>
            <a:r>
              <a:rPr lang="en-US" dirty="0" smtClean="0"/>
              <a:t>Updating records or transactions are not supported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2004-2006: GFS and MapReduce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07787"/>
            <a:ext cx="7772400" cy="4912468"/>
          </a:xfrm>
        </p:spPr>
        <p:txBody>
          <a:bodyPr/>
          <a:lstStyle/>
          <a:p>
            <a:r>
              <a:rPr lang="en-US" smtClean="0"/>
              <a:t>2003/04: GFS, MapReduce papers published</a:t>
            </a:r>
          </a:p>
          <a:p>
            <a:pPr lvl="1"/>
            <a:r>
              <a:rPr lang="en-US" smtClean="0"/>
              <a:t>Sanjay Ghemawat, Howard Gobioff, Shun-Tak Leung: "The Google File System", SOSP 2003</a:t>
            </a:r>
          </a:p>
          <a:p>
            <a:pPr lvl="1"/>
            <a:r>
              <a:rPr lang="en-US" smtClean="0"/>
              <a:t>Jeffrey Dean and Sanjay Ghemawat: "MapReduce: Simplified Data Processing on Large Clusters", OSDI 2004</a:t>
            </a:r>
          </a:p>
          <a:p>
            <a:pPr lvl="1"/>
            <a:r>
              <a:rPr lang="en-US" smtClean="0"/>
              <a:t>Directly addressed Nutch's scaling issues</a:t>
            </a:r>
          </a:p>
          <a:p>
            <a:pPr lvl="1"/>
            <a:endParaRPr lang="en-US" smtClean="0"/>
          </a:p>
          <a:p>
            <a:r>
              <a:rPr lang="en-US" smtClean="0"/>
              <a:t>GFS &amp; MapReduce added to Nutch</a:t>
            </a:r>
          </a:p>
          <a:p>
            <a:pPr lvl="1"/>
            <a:r>
              <a:rPr lang="en-US" smtClean="0"/>
              <a:t>Two part-time developers over two years (2004-2006)</a:t>
            </a:r>
          </a:p>
          <a:p>
            <a:pPr lvl="1"/>
            <a:r>
              <a:rPr lang="en-US" smtClean="0"/>
              <a:t>Crawler &amp; indexer ported in two weeks</a:t>
            </a:r>
          </a:p>
          <a:p>
            <a:pPr lvl="1"/>
            <a:r>
              <a:rPr lang="en-US" smtClean="0"/>
              <a:t>Ran on 20 nodes at IA and UW</a:t>
            </a:r>
          </a:p>
          <a:p>
            <a:pPr lvl="1"/>
            <a:r>
              <a:rPr lang="en-US" smtClean="0"/>
              <a:t>Much easier to program and run, scales to several 100M web pages, but still far from web scale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7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WordCount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642" y="2325928"/>
            <a:ext cx="8307082" cy="2640723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nsolas"/>
                <a:cs typeface="Consolas"/>
              </a:rPr>
              <a:t>CREATE TABLE </a:t>
            </a:r>
            <a:r>
              <a:rPr lang="en-US" sz="1800" dirty="0" smtClean="0">
                <a:latin typeface="Consolas"/>
                <a:cs typeface="Consolas"/>
              </a:rPr>
              <a:t>doc </a:t>
            </a:r>
            <a:r>
              <a:rPr lang="en-US" sz="1800" dirty="0">
                <a:latin typeface="Consolas"/>
                <a:cs typeface="Consolas"/>
              </a:rPr>
              <a:t>(line STRING);</a:t>
            </a:r>
          </a:p>
          <a:p>
            <a:pPr algn="l"/>
            <a:r>
              <a:rPr lang="en-US" sz="1800" dirty="0" smtClean="0">
                <a:latin typeface="Consolas"/>
                <a:cs typeface="Consolas"/>
              </a:rPr>
              <a:t>LOAD </a:t>
            </a:r>
            <a:r>
              <a:rPr lang="en-US" sz="1800" dirty="0">
                <a:latin typeface="Consolas"/>
                <a:cs typeface="Consolas"/>
              </a:rPr>
              <a:t>DATA LOCAL INPATH </a:t>
            </a:r>
            <a:r>
              <a:rPr lang="en-US" sz="1800" dirty="0" smtClean="0">
                <a:latin typeface="Consolas"/>
                <a:cs typeface="Consolas"/>
              </a:rPr>
              <a:t>'</a:t>
            </a:r>
            <a:r>
              <a:rPr lang="en-US" sz="1800" dirty="0" err="1" smtClean="0">
                <a:latin typeface="Consolas"/>
                <a:cs typeface="Consolas"/>
              </a:rPr>
              <a:t>text.txt</a:t>
            </a:r>
            <a:r>
              <a:rPr lang="en-US" sz="1800" dirty="0">
                <a:latin typeface="Consolas"/>
                <a:cs typeface="Consolas"/>
              </a:rPr>
              <a:t>' INTO TABLE </a:t>
            </a:r>
            <a:r>
              <a:rPr lang="en-US" sz="1800" dirty="0" smtClean="0">
                <a:latin typeface="Consolas"/>
                <a:cs typeface="Consolas"/>
              </a:rPr>
              <a:t>doc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r>
              <a:rPr lang="en-US" sz="1800" dirty="0">
                <a:latin typeface="Consolas"/>
                <a:cs typeface="Consolas"/>
              </a:rPr>
              <a:t/>
            </a:r>
            <a:br>
              <a:rPr lang="en-US" sz="1800" dirty="0">
                <a:latin typeface="Consolas"/>
                <a:cs typeface="Consolas"/>
              </a:rPr>
            </a:br>
            <a:endParaRPr lang="en-US" sz="1800" dirty="0">
              <a:latin typeface="Consolas"/>
              <a:cs typeface="Consolas"/>
            </a:endParaRPr>
          </a:p>
          <a:p>
            <a:pPr algn="l"/>
            <a:r>
              <a:rPr lang="en-US" sz="1800" dirty="0" smtClean="0">
                <a:latin typeface="Consolas"/>
                <a:cs typeface="Consolas"/>
              </a:rPr>
              <a:t>CREATE </a:t>
            </a:r>
            <a:r>
              <a:rPr lang="en-US" sz="1800" dirty="0">
                <a:latin typeface="Consolas"/>
                <a:cs typeface="Consolas"/>
              </a:rPr>
              <a:t>TABLE </a:t>
            </a:r>
            <a:r>
              <a:rPr lang="en-US" sz="1800" dirty="0" err="1">
                <a:latin typeface="Consolas"/>
                <a:cs typeface="Consolas"/>
              </a:rPr>
              <a:t>wordcount</a:t>
            </a:r>
            <a:r>
              <a:rPr lang="en-US" sz="1800" dirty="0">
                <a:latin typeface="Consolas"/>
                <a:cs typeface="Consolas"/>
              </a:rPr>
              <a:t> AS</a:t>
            </a:r>
          </a:p>
          <a:p>
            <a:pPr algn="l"/>
            <a:r>
              <a:rPr lang="en-US" sz="1800" dirty="0">
                <a:latin typeface="Consolas"/>
                <a:cs typeface="Consolas"/>
              </a:rPr>
              <a:t>SELECT word, count(1) AS count </a:t>
            </a:r>
          </a:p>
          <a:p>
            <a:pPr algn="l"/>
            <a:r>
              <a:rPr lang="en-US" sz="1800" dirty="0">
                <a:latin typeface="Consolas"/>
                <a:cs typeface="Consolas"/>
              </a:rPr>
              <a:t>FROM </a:t>
            </a:r>
            <a:r>
              <a:rPr lang="en-US" sz="1800" dirty="0" smtClean="0">
                <a:latin typeface="Consolas"/>
                <a:cs typeface="Consolas"/>
              </a:rPr>
              <a:t>(SELECT </a:t>
            </a:r>
            <a:r>
              <a:rPr lang="en-US" sz="1800" dirty="0">
                <a:latin typeface="Consolas"/>
                <a:cs typeface="Consolas"/>
              </a:rPr>
              <a:t>EXPLODE(SPLIT</a:t>
            </a:r>
            <a:r>
              <a:rPr lang="en-US" sz="1800" dirty="0" smtClean="0">
                <a:latin typeface="Consolas"/>
                <a:cs typeface="Consolas"/>
              </a:rPr>
              <a:t>(line, '</a:t>
            </a:r>
            <a:r>
              <a:rPr lang="en-US" sz="1800" dirty="0">
                <a:latin typeface="Consolas"/>
                <a:cs typeface="Consolas"/>
              </a:rPr>
              <a:t>\</a:t>
            </a:r>
            <a:r>
              <a:rPr lang="en-US" sz="1800" dirty="0" smtClean="0">
                <a:latin typeface="Consolas"/>
                <a:cs typeface="Consolas"/>
              </a:rPr>
              <a:t>s'</a:t>
            </a:r>
            <a:r>
              <a:rPr lang="en-US" sz="1800" dirty="0" smtClean="0">
                <a:latin typeface="Consolas"/>
                <a:cs typeface="Consolas"/>
              </a:rPr>
              <a:t>)) AS </a:t>
            </a:r>
            <a:r>
              <a:rPr lang="en-US" sz="1800" dirty="0">
                <a:latin typeface="Consolas"/>
                <a:cs typeface="Consolas"/>
              </a:rPr>
              <a:t>word FROM </a:t>
            </a:r>
            <a:r>
              <a:rPr lang="en-US" sz="1800" dirty="0" smtClean="0">
                <a:latin typeface="Consolas"/>
                <a:cs typeface="Consolas"/>
              </a:rPr>
              <a:t>doc) </a:t>
            </a:r>
            <a:r>
              <a:rPr lang="en-US" sz="1800" dirty="0">
                <a:latin typeface="Consolas"/>
                <a:cs typeface="Consolas"/>
              </a:rPr>
              <a:t>words</a:t>
            </a:r>
          </a:p>
          <a:p>
            <a:pPr algn="l"/>
            <a:r>
              <a:rPr lang="en-US" sz="1800" dirty="0">
                <a:latin typeface="Consolas"/>
                <a:cs typeface="Consolas"/>
              </a:rPr>
              <a:t>GROUP BY word</a:t>
            </a:r>
          </a:p>
          <a:p>
            <a:pPr algn="l"/>
            <a:r>
              <a:rPr lang="en-US" sz="1800" dirty="0" smtClean="0">
                <a:latin typeface="Consolas"/>
                <a:cs typeface="Consolas"/>
              </a:rPr>
              <a:t>ORDER </a:t>
            </a:r>
            <a:r>
              <a:rPr lang="en-US" sz="1800" dirty="0">
                <a:latin typeface="Consolas"/>
                <a:cs typeface="Consolas"/>
              </a:rPr>
              <a:t>BY count DESC, word ASC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59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>
                <a:solidFill>
                  <a:srgbClr val="92D050"/>
                </a:solidFill>
              </a:rPr>
              <a:t>Higher-level languages for </a:t>
            </a:r>
            <a:r>
              <a:rPr lang="en-US" dirty="0" err="1">
                <a:solidFill>
                  <a:srgbClr val="92D050"/>
                </a:solidFill>
              </a:rPr>
              <a:t>Hadoop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Hive Query Language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Pig and Pig Latin</a:t>
            </a:r>
          </a:p>
          <a:p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811584" y="4287204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8981" y="3852721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853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Pig #1: Beyond relations?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62481" cy="4532312"/>
          </a:xfrm>
        </p:spPr>
        <p:txBody>
          <a:bodyPr/>
          <a:lstStyle/>
          <a:p>
            <a:r>
              <a:rPr lang="en-US" dirty="0" smtClean="0"/>
              <a:t>The relational data model allows us to have arbitrary numbers </a:t>
            </a:r>
            <a:r>
              <a:rPr lang="en-US" smtClean="0"/>
              <a:t>of </a:t>
            </a:r>
            <a:r>
              <a:rPr lang="en-US" smtClean="0">
                <a:solidFill>
                  <a:srgbClr val="FF9900"/>
                </a:solidFill>
              </a:rPr>
              <a:t>relations</a:t>
            </a:r>
          </a:p>
          <a:p>
            <a:pPr lvl="1"/>
            <a:r>
              <a:rPr lang="en-US" smtClean="0"/>
              <a:t>Each </a:t>
            </a:r>
            <a:r>
              <a:rPr lang="en-US" dirty="0" smtClean="0"/>
              <a:t>with its own schema that includes arbitrary numbers of attributes</a:t>
            </a:r>
          </a:p>
          <a:p>
            <a:endParaRPr lang="en-US" dirty="0" smtClean="0"/>
          </a:p>
          <a:p>
            <a:r>
              <a:rPr lang="en-US" dirty="0" smtClean="0"/>
              <a:t>But</a:t>
            </a:r>
            <a:r>
              <a:rPr lang="en-US" smtClean="0"/>
              <a:t>: No </a:t>
            </a:r>
            <a:r>
              <a:rPr lang="en-US" dirty="0" smtClean="0"/>
              <a:t>nested </a:t>
            </a:r>
            <a:r>
              <a:rPr lang="en-US" smtClean="0"/>
              <a:t>tables!</a:t>
            </a:r>
          </a:p>
          <a:p>
            <a:pPr lvl="1"/>
            <a:r>
              <a:rPr lang="en-US" smtClean="0"/>
              <a:t>These would be converted into multiple tables by 1NF normalization</a:t>
            </a:r>
            <a:endParaRPr lang="en-US" dirty="0" smtClean="0"/>
          </a:p>
          <a:p>
            <a:pPr lvl="1"/>
            <a:r>
              <a:rPr lang="en-US" smtClean="0"/>
              <a:t>Hence </a:t>
            </a:r>
            <a:r>
              <a:rPr lang="en-US" dirty="0" smtClean="0"/>
              <a:t>SQL has no nested collections at all</a:t>
            </a:r>
            <a:r>
              <a:rPr lang="en-US" smtClean="0"/>
              <a:t>, (sets</a:t>
            </a:r>
            <a:r>
              <a:rPr lang="en-US" dirty="0" smtClean="0"/>
              <a:t>, lists</a:t>
            </a:r>
            <a:r>
              <a:rPr lang="en-US" smtClean="0"/>
              <a:t>, bags...)</a:t>
            </a:r>
          </a:p>
          <a:p>
            <a:pPr lvl="1"/>
            <a:endParaRPr lang="en-US" smtClean="0"/>
          </a:p>
          <a:p>
            <a:r>
              <a:rPr lang="en-US" smtClean="0"/>
              <a:t>Can we add support for these?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808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Pig #2: Programming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366" y="1600200"/>
            <a:ext cx="7520633" cy="4856018"/>
          </a:xfrm>
        </p:spPr>
        <p:txBody>
          <a:bodyPr>
            <a:normAutofit fontScale="92500" lnSpcReduction="10000"/>
          </a:bodyPr>
          <a:lstStyle/>
          <a:p>
            <a:r>
              <a:rPr lang="en-US" err="1" smtClean="0"/>
              <a:t>Hadoop</a:t>
            </a:r>
            <a:r>
              <a:rPr lang="en-US" smtClean="0"/>
              <a:t> MapReduce</a:t>
            </a:r>
            <a:r>
              <a:rPr lang="en-US" dirty="0" smtClean="0"/>
              <a:t>:</a:t>
            </a:r>
          </a:p>
          <a:p>
            <a:pPr lvl="1"/>
            <a:r>
              <a:rPr lang="en-US" smtClean="0"/>
              <a:t>file-oriented, </a:t>
            </a:r>
            <a:r>
              <a:rPr lang="en-US" smtClean="0">
                <a:solidFill>
                  <a:srgbClr val="FF9900"/>
                </a:solidFill>
              </a:rPr>
              <a:t>procedural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regularized “pipeline” – map, combine, shuffle, reduce</a:t>
            </a:r>
          </a:p>
          <a:p>
            <a:pPr lvl="1"/>
            <a:r>
              <a:rPr lang="en-US" dirty="0" smtClean="0"/>
              <a:t>arbitrary Java functions at each step</a:t>
            </a:r>
          </a:p>
          <a:p>
            <a:r>
              <a:rPr lang="en-US" dirty="0" smtClean="0"/>
              <a:t>SQL:</a:t>
            </a:r>
          </a:p>
          <a:p>
            <a:pPr lvl="1"/>
            <a:r>
              <a:rPr lang="en-US" dirty="0" smtClean="0"/>
              <a:t>random access-storage-oriented (DBMS controls storage)</a:t>
            </a:r>
          </a:p>
          <a:p>
            <a:pPr lvl="1"/>
            <a:r>
              <a:rPr lang="en-US" dirty="0" smtClean="0"/>
              <a:t>compositional, tuple-collection-oriented query model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declarative</a:t>
            </a:r>
            <a:r>
              <a:rPr lang="en-US" dirty="0" smtClean="0"/>
              <a:t> queries are automatically optimized</a:t>
            </a:r>
          </a:p>
          <a:p>
            <a:pPr lvl="1"/>
            <a:r>
              <a:rPr lang="en-US" dirty="0" smtClean="0"/>
              <a:t>can accommodate Java functions, but not naturally</a:t>
            </a:r>
          </a:p>
          <a:p>
            <a:pPr lvl="1"/>
            <a:r>
              <a:rPr lang="en-US" smtClean="0"/>
              <a:t>Hive: SQL </a:t>
            </a:r>
            <a:r>
              <a:rPr lang="en-US" dirty="0" smtClean="0"/>
              <a:t>queries </a:t>
            </a:r>
            <a:r>
              <a:rPr lang="en-US" dirty="0" smtClean="0">
                <a:sym typeface="Wingdings" pitchFamily="2" charset="2"/>
              </a:rPr>
              <a:t> file-oriented Map/Reduce</a:t>
            </a:r>
          </a:p>
          <a:p>
            <a:r>
              <a:rPr lang="en-US" smtClean="0">
                <a:sym typeface="Wingdings" pitchFamily="2" charset="2"/>
              </a:rPr>
              <a:t>Is there something in between?</a:t>
            </a:r>
          </a:p>
          <a:p>
            <a:pPr lvl="1"/>
            <a:r>
              <a:rPr lang="en-US" smtClean="0">
                <a:sym typeface="Wingdings" pitchFamily="2" charset="2"/>
              </a:rPr>
              <a:t>Declarative is nice, but many data analysts are 'entrenched' procedural programmers...</a:t>
            </a:r>
          </a:p>
          <a:p>
            <a:pPr lvl="1"/>
            <a:r>
              <a:rPr lang="en-US" smtClean="0">
                <a:sym typeface="Wingdings" pitchFamily="2" charset="2"/>
              </a:rPr>
              <a:t>Pig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smtClean="0">
                <a:sym typeface="Wingdings" pitchFamily="2" charset="2"/>
              </a:rPr>
              <a:t>Pig Latin!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8118" y="1668026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rigid dataflow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7881" y="2523812"/>
            <a:ext cx="1746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custom code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even for very 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common operations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8694" y="2143649"/>
            <a:ext cx="749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opacity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89110" y="3922207"/>
            <a:ext cx="13973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what about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"procedural</a:t>
            </a:r>
            <a:br>
              <a:rPr lang="en-US" sz="1400" smtClean="0">
                <a:solidFill>
                  <a:srgbClr val="FF0000"/>
                </a:solidFill>
              </a:rPr>
            </a:br>
            <a:r>
              <a:rPr lang="en-US" sz="1400" smtClean="0">
                <a:solidFill>
                  <a:srgbClr val="FF0000"/>
                </a:solidFill>
              </a:rPr>
              <a:t>programmers"?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2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Latin and Pig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Pig Latin</a:t>
            </a:r>
            <a:r>
              <a:rPr lang="en-US" dirty="0" smtClean="0"/>
              <a:t>: a compositional, collections-oriented </a:t>
            </a:r>
            <a:r>
              <a:rPr lang="en-US" dirty="0" smtClean="0">
                <a:solidFill>
                  <a:srgbClr val="FF9900"/>
                </a:solidFill>
              </a:rPr>
              <a:t>dataflow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Oriented towards parallel data processing &amp; analysis</a:t>
            </a:r>
          </a:p>
          <a:p>
            <a:pPr lvl="1"/>
            <a:r>
              <a:rPr lang="en-US" dirty="0" smtClean="0"/>
              <a:t>Think of it as a more procedural SQL-like language with nested collections</a:t>
            </a:r>
          </a:p>
          <a:p>
            <a:pPr lvl="2"/>
            <a:r>
              <a:rPr lang="en-US" dirty="0" smtClean="0"/>
              <a:t>Emphasizes </a:t>
            </a:r>
            <a:r>
              <a:rPr lang="en-US" dirty="0" smtClean="0">
                <a:solidFill>
                  <a:srgbClr val="FF9900"/>
                </a:solidFill>
              </a:rPr>
              <a:t>user-defined functions</a:t>
            </a:r>
            <a:r>
              <a:rPr lang="en-US" dirty="0" smtClean="0"/>
              <a:t>, esp. those that have nice algebraic properties (unlike SQL)</a:t>
            </a:r>
          </a:p>
          <a:p>
            <a:pPr lvl="2"/>
            <a:r>
              <a:rPr lang="en-US" dirty="0" smtClean="0"/>
              <a:t>Supports external data from files (like Hive)</a:t>
            </a:r>
          </a:p>
          <a:p>
            <a:pPr lvl="1"/>
            <a:r>
              <a:rPr lang="en-US" dirty="0" smtClean="0"/>
              <a:t>By Chris </a:t>
            </a:r>
            <a:r>
              <a:rPr lang="en-US" dirty="0" err="1" smtClean="0"/>
              <a:t>Olston</a:t>
            </a:r>
            <a:r>
              <a:rPr lang="en-US" dirty="0" smtClean="0"/>
              <a:t> et al. at Yahoo</a:t>
            </a:r>
            <a:r>
              <a:rPr lang="en-US" smtClean="0"/>
              <a:t>! Research</a:t>
            </a:r>
          </a:p>
          <a:p>
            <a:pPr lvl="2"/>
            <a:r>
              <a:rPr lang="en-US" smtClean="0"/>
              <a:t>http://www.tomkinshome.com/site_media/papers/papers/ORS+08.pdf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Pig</a:t>
            </a:r>
            <a:r>
              <a:rPr lang="en-US" dirty="0" smtClean="0"/>
              <a:t>: the runtime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9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Latin: Basic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36431"/>
            <a:ext cx="7772400" cy="4854819"/>
          </a:xfrm>
        </p:spPr>
        <p:txBody>
          <a:bodyPr/>
          <a:lstStyle/>
          <a:p>
            <a:r>
              <a:rPr lang="en-US" sz="2400" dirty="0" smtClean="0"/>
              <a:t>Collection-valued expressions whose results get assigned to variables</a:t>
            </a:r>
          </a:p>
          <a:p>
            <a:pPr lvl="1"/>
            <a:r>
              <a:rPr lang="en-US" sz="2000" dirty="0" smtClean="0"/>
              <a:t>A program does a series of assignments in a dataflow</a:t>
            </a:r>
          </a:p>
          <a:p>
            <a:pPr lvl="1"/>
            <a:r>
              <a:rPr lang="en-US" sz="2000" dirty="0" smtClean="0"/>
              <a:t>It gets compiled down to a sequence of </a:t>
            </a:r>
            <a:r>
              <a:rPr lang="en-US" sz="2000" dirty="0" err="1" smtClean="0"/>
              <a:t>MapReduces</a:t>
            </a:r>
            <a:endParaRPr lang="en-US" sz="2000" dirty="0" smtClean="0"/>
          </a:p>
          <a:p>
            <a:pPr lvl="2"/>
            <a:r>
              <a:rPr lang="en-US" dirty="0" smtClean="0"/>
              <a:t>Similar to Hive, but Pig Latin has its own query language (not SQL)</a:t>
            </a:r>
          </a:p>
          <a:p>
            <a:pPr lvl="2"/>
            <a:endParaRPr lang="en-US" sz="1600" dirty="0" smtClean="0"/>
          </a:p>
          <a:p>
            <a:r>
              <a:rPr lang="en-US" sz="2400" dirty="0" smtClean="0"/>
              <a:t>Basic SQL-like operations are explicitly specified:</a:t>
            </a:r>
          </a:p>
          <a:p>
            <a:pPr lvl="1"/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 … as</a:t>
            </a:r>
            <a:r>
              <a:rPr lang="en-US" sz="2000" dirty="0" smtClean="0"/>
              <a:t>				[HDFS scan]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Remapping: </a:t>
            </a:r>
            <a:r>
              <a:rPr lang="en-US" sz="20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… generate</a:t>
            </a:r>
            <a:r>
              <a:rPr lang="en-US" sz="2000" dirty="0" smtClean="0"/>
              <a:t>	[Map]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Filtering: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filter by</a:t>
            </a:r>
            <a:r>
              <a:rPr lang="en-US" sz="2000" dirty="0" smtClean="0"/>
              <a:t>			[Map]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Intersecting: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join</a:t>
            </a:r>
            <a:r>
              <a:rPr lang="en-US" sz="2000" dirty="0" smtClean="0"/>
              <a:t>			[Reduce]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  <a:cs typeface="Courier New" pitchFamily="49" charset="0"/>
              </a:rPr>
              <a:t>Aggregating: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group by</a:t>
            </a:r>
            <a:r>
              <a:rPr lang="en-US" sz="2000" dirty="0" smtClean="0"/>
              <a:t>			[Reduce]</a:t>
            </a:r>
          </a:p>
          <a:p>
            <a:pPr lvl="1"/>
            <a:r>
              <a:rPr lang="en-US" dirty="0">
                <a:solidFill>
                  <a:srgbClr val="002060"/>
                </a:solidFill>
                <a:cs typeface="Courier New" pitchFamily="49" charset="0"/>
              </a:rPr>
              <a:t>Sorting: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2000" dirty="0" smtClean="0"/>
              <a:t>				[Shuffle]</a:t>
            </a:r>
          </a:p>
          <a:p>
            <a:pPr lvl="1"/>
            <a:r>
              <a:rPr lang="en-US" sz="2000" dirty="0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sz="2000" dirty="0" smtClean="0"/>
              <a:t>					[HDFS store]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9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example: Face detection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expression creates a </a:t>
            </a:r>
            <a:r>
              <a:rPr lang="en-US" dirty="0" smtClean="0">
                <a:solidFill>
                  <a:srgbClr val="FF9900"/>
                </a:solidFill>
              </a:rPr>
              <a:t>named collection</a:t>
            </a:r>
          </a:p>
          <a:p>
            <a:pPr lvl="1"/>
            <a:r>
              <a:rPr lang="en-US" dirty="0" smtClean="0"/>
              <a:t>load collections from files</a:t>
            </a:r>
          </a:p>
          <a:p>
            <a:pPr lvl="1"/>
            <a:r>
              <a:rPr lang="en-US" dirty="0" smtClean="0"/>
              <a:t>process them (e.g., per tuple) using a user-defined function</a:t>
            </a:r>
          </a:p>
          <a:p>
            <a:pPr lvl="1"/>
            <a:r>
              <a:rPr lang="en-US" dirty="0" smtClean="0"/>
              <a:t>store the results into files</a:t>
            </a:r>
          </a:p>
          <a:p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I = load ‘/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mydata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/images’ using 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ImageParser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() </a:t>
            </a:r>
            <a:b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</a:b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   as (id, image);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	F = 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foreach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I generate id, 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detectFaces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(image);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	store F into ‘/</a:t>
            </a:r>
            <a:r>
              <a:rPr lang="en-US" sz="2000" dirty="0" err="1" smtClean="0">
                <a:solidFill>
                  <a:srgbClr val="660066"/>
                </a:solidFill>
                <a:latin typeface="Consolas"/>
                <a:cs typeface="Consolas"/>
              </a:rPr>
              <a:t>mydata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/faces’</a:t>
            </a: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;</a:t>
            </a:r>
            <a:endParaRPr lang="en-US" sz="2400" dirty="0" smtClean="0">
              <a:solidFill>
                <a:srgbClr val="660066"/>
              </a:solidFill>
              <a:latin typeface="Consolas"/>
              <a:cs typeface="Consolas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6953459" y="2914022"/>
            <a:ext cx="1808703" cy="1587640"/>
          </a:xfrm>
          <a:custGeom>
            <a:avLst/>
            <a:gdLst>
              <a:gd name="connsiteX0" fmla="*/ 542611 w 1808703"/>
              <a:gd name="connsiteY0" fmla="*/ 0 h 1587640"/>
              <a:gd name="connsiteX1" fmla="*/ 1718268 w 1808703"/>
              <a:gd name="connsiteY1" fmla="*/ 974690 h 1587640"/>
              <a:gd name="connsiteX2" fmla="*/ 0 w 1808703"/>
              <a:gd name="connsiteY2" fmla="*/ 1587640 h 158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703" h="1587640">
                <a:moveTo>
                  <a:pt x="542611" y="0"/>
                </a:moveTo>
                <a:cubicBezTo>
                  <a:pt x="1175657" y="355041"/>
                  <a:pt x="1808703" y="710083"/>
                  <a:pt x="1718268" y="974690"/>
                </a:cubicBezTo>
                <a:cubicBezTo>
                  <a:pt x="1627833" y="1239297"/>
                  <a:pt x="813916" y="1413468"/>
                  <a:pt x="0" y="158764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42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Session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3315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Goal: Find web sessions that end on the 'best' page (i.e., the page with the highest PageRank)</a:t>
            </a:r>
          </a:p>
          <a:p>
            <a:pPr lvl="1"/>
            <a:r>
              <a:rPr lang="en-US" sz="1800" dirty="0" smtClean="0"/>
              <a:t>We need to join two tables, and then compare the final rank in the sequence to the other ranks</a:t>
            </a:r>
          </a:p>
        </p:txBody>
      </p:sp>
      <p:graphicFrame>
        <p:nvGraphicFramePr>
          <p:cNvPr id="5" name="Group 274"/>
          <p:cNvGraphicFramePr>
            <a:graphicFrameLocks noGrp="1"/>
          </p:cNvGraphicFramePr>
          <p:nvPr/>
        </p:nvGraphicFramePr>
        <p:xfrm>
          <a:off x="228600" y="3452186"/>
          <a:ext cx="4894834" cy="2377440"/>
        </p:xfrm>
        <a:graphic>
          <a:graphicData uri="http://schemas.openxmlformats.org/drawingml/2006/table">
            <a:tbl>
              <a:tblPr/>
              <a:tblGrid>
                <a:gridCol w="838200"/>
                <a:gridCol w="2989834"/>
                <a:gridCol w="10668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User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URL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Time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www.cnn.com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7:00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www.digg.com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7:20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www.social.com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10:00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Alice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www.flickr.com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10:05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Joe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www.cnn.com/index.htm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12:00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275"/>
          <p:cNvGraphicFramePr>
            <a:graphicFrameLocks noGrp="1"/>
          </p:cNvGraphicFramePr>
          <p:nvPr/>
        </p:nvGraphicFramePr>
        <p:xfrm>
          <a:off x="5257800" y="3461169"/>
          <a:ext cx="3657600" cy="1981200"/>
        </p:xfrm>
        <a:graphic>
          <a:graphicData uri="http://schemas.openxmlformats.org/drawingml/2006/table">
            <a:tbl>
              <a:tblPr/>
              <a:tblGrid>
                <a:gridCol w="2244725"/>
                <a:gridCol w="1412875"/>
              </a:tblGrid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URL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PageRank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www.cnn.com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www.flickr.com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www.social.com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pitchFamily="34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  <a:hlinkClick r:id=""/>
                        </a:rPr>
                        <a:t>www.digg.com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pitchFamily="34" charset="-128"/>
                        </a:rPr>
                        <a:t>0.2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D59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57"/>
          <p:cNvSpPr>
            <a:spLocks noChangeArrowheads="1"/>
          </p:cNvSpPr>
          <p:nvPr/>
        </p:nvSpPr>
        <p:spPr bwMode="auto">
          <a:xfrm>
            <a:off x="5257800" y="3015082"/>
            <a:ext cx="757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Pages</a:t>
            </a:r>
          </a:p>
        </p:txBody>
      </p:sp>
      <p:sp>
        <p:nvSpPr>
          <p:cNvPr id="8" name="Rectangle 221"/>
          <p:cNvSpPr>
            <a:spLocks noChangeArrowheads="1"/>
          </p:cNvSpPr>
          <p:nvPr/>
        </p:nvSpPr>
        <p:spPr bwMode="auto">
          <a:xfrm>
            <a:off x="228600" y="3015082"/>
            <a:ext cx="73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Visits</a:t>
            </a:r>
          </a:p>
        </p:txBody>
      </p:sp>
      <p:sp>
        <p:nvSpPr>
          <p:cNvPr id="13351" name="Text Box 276"/>
          <p:cNvSpPr txBox="1">
            <a:spLocks noChangeArrowheads="1"/>
          </p:cNvSpPr>
          <p:nvPr/>
        </p:nvSpPr>
        <p:spPr bwMode="auto">
          <a:xfrm rot="5400000">
            <a:off x="2058193" y="6013146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13352" name="Text Box 277"/>
          <p:cNvSpPr txBox="1">
            <a:spLocks noChangeArrowheads="1"/>
          </p:cNvSpPr>
          <p:nvPr/>
        </p:nvSpPr>
        <p:spPr bwMode="auto">
          <a:xfrm rot="5400000">
            <a:off x="6858793" y="5555946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 . 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computation in Pig Latin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84738" y="1600200"/>
            <a:ext cx="7967175" cy="445770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66006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Visits = load </a:t>
            </a:r>
            <a:r>
              <a:rPr lang="en-US" sz="1800" dirty="0">
                <a:latin typeface="Consolas"/>
                <a:cs typeface="Consolas"/>
              </a:rPr>
              <a:t>'/</a:t>
            </a:r>
            <a:r>
              <a:rPr lang="en-US" sz="1800" dirty="0" smtClean="0">
                <a:latin typeface="Consolas"/>
                <a:cs typeface="Consolas"/>
              </a:rPr>
              <a:t>data/</a:t>
            </a:r>
            <a:r>
              <a:rPr lang="en-US" sz="1800" dirty="0">
                <a:latin typeface="Consolas"/>
                <a:cs typeface="Consolas"/>
              </a:rPr>
              <a:t>visits' </a:t>
            </a:r>
            <a:r>
              <a:rPr lang="en-US" sz="1800" dirty="0" smtClean="0">
                <a:latin typeface="Consolas"/>
                <a:cs typeface="Consolas"/>
              </a:rPr>
              <a:t>as (user,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, time);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Visits = </a:t>
            </a:r>
            <a:r>
              <a:rPr lang="en-US" sz="1800" dirty="0" err="1" smtClean="0">
                <a:latin typeface="Consolas"/>
                <a:cs typeface="Consolas"/>
              </a:rPr>
              <a:t>foreach</a:t>
            </a:r>
            <a:r>
              <a:rPr lang="en-US" sz="1800" dirty="0" smtClean="0">
                <a:latin typeface="Consolas"/>
                <a:cs typeface="Consolas"/>
              </a:rPr>
              <a:t> Visits generate user, </a:t>
            </a:r>
            <a:r>
              <a:rPr lang="en-US" sz="1800" dirty="0" err="1" smtClean="0">
                <a:latin typeface="Consolas"/>
                <a:cs typeface="Consolas"/>
              </a:rPr>
              <a:t>Canonicalize</a:t>
            </a:r>
            <a:r>
              <a:rPr lang="en-US" sz="1800" dirty="0" smtClean="0">
                <a:latin typeface="Consolas"/>
                <a:cs typeface="Consolas"/>
              </a:rPr>
              <a:t>(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), time;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Pages = load </a:t>
            </a:r>
            <a:r>
              <a:rPr lang="en-US" sz="1800" dirty="0">
                <a:latin typeface="Consolas"/>
                <a:cs typeface="Consolas"/>
              </a:rPr>
              <a:t>'/</a:t>
            </a:r>
            <a:r>
              <a:rPr lang="en-US" sz="1800" dirty="0" smtClean="0">
                <a:latin typeface="Consolas"/>
                <a:cs typeface="Consolas"/>
              </a:rPr>
              <a:t>data/</a:t>
            </a:r>
            <a:r>
              <a:rPr lang="en-US" sz="1800" dirty="0">
                <a:latin typeface="Consolas"/>
                <a:cs typeface="Consolas"/>
              </a:rPr>
              <a:t>pages' </a:t>
            </a:r>
            <a:r>
              <a:rPr lang="en-US" sz="1800" dirty="0" smtClean="0">
                <a:latin typeface="Consolas"/>
                <a:cs typeface="Consolas"/>
              </a:rPr>
              <a:t>as (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, </a:t>
            </a:r>
            <a:r>
              <a:rPr lang="en-US" sz="1800" dirty="0" err="1" smtClean="0">
                <a:latin typeface="Consolas"/>
                <a:cs typeface="Consolas"/>
              </a:rPr>
              <a:t>pagerank</a:t>
            </a:r>
            <a:r>
              <a:rPr lang="en-US" sz="1800" dirty="0" smtClean="0">
                <a:latin typeface="Consolas"/>
                <a:cs typeface="Consolas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        VP = join Visits by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, Pages by </a:t>
            </a:r>
            <a:r>
              <a:rPr lang="en-US" sz="1800" dirty="0" err="1" smtClean="0">
                <a:latin typeface="Consolas"/>
                <a:cs typeface="Consolas"/>
              </a:rPr>
              <a:t>url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UserVisits</a:t>
            </a:r>
            <a:r>
              <a:rPr lang="en-US" sz="1800" dirty="0" smtClean="0">
                <a:latin typeface="Consolas"/>
                <a:cs typeface="Consolas"/>
              </a:rPr>
              <a:t> = group VP by user;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  Sessions = </a:t>
            </a:r>
            <a:r>
              <a:rPr lang="en-US" sz="1800" dirty="0" err="1" smtClean="0">
                <a:latin typeface="Consolas"/>
                <a:cs typeface="Consolas"/>
              </a:rPr>
              <a:t>foreach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UserVisits</a:t>
            </a:r>
            <a:r>
              <a:rPr lang="en-US" sz="1800" dirty="0" smtClean="0">
                <a:latin typeface="Consolas"/>
                <a:cs typeface="Consolas"/>
              </a:rPr>
              <a:t> generate</a:t>
            </a:r>
            <a:br>
              <a:rPr lang="en-US" sz="1800" dirty="0" smtClean="0">
                <a:latin typeface="Consolas"/>
                <a:cs typeface="Consolas"/>
              </a:rPr>
            </a:br>
            <a:r>
              <a:rPr lang="en-US" sz="1800" dirty="0" smtClean="0">
                <a:latin typeface="Consolas"/>
                <a:cs typeface="Consolas"/>
              </a:rPr>
              <a:t>             flatten(</a:t>
            </a:r>
            <a:r>
              <a:rPr lang="en-US" sz="1800" dirty="0" err="1" smtClean="0">
                <a:latin typeface="Consolas"/>
                <a:cs typeface="Consolas"/>
              </a:rPr>
              <a:t>FindSessions</a:t>
            </a:r>
            <a:r>
              <a:rPr lang="en-US" sz="1800" dirty="0" smtClean="0">
                <a:latin typeface="Consolas"/>
                <a:cs typeface="Consolas"/>
              </a:rPr>
              <a:t>(*));</a:t>
            </a:r>
          </a:p>
          <a:p>
            <a:pPr>
              <a:buFont typeface="Wingdings" pitchFamily="2" charset="2"/>
              <a:buNone/>
            </a:pPr>
            <a:r>
              <a:rPr lang="en-US" sz="1800" dirty="0" err="1" smtClean="0">
                <a:latin typeface="Consolas"/>
                <a:cs typeface="Consolas"/>
              </a:rPr>
              <a:t>HappyEndings</a:t>
            </a:r>
            <a:r>
              <a:rPr lang="en-US" sz="1800" dirty="0" smtClean="0">
                <a:latin typeface="Consolas"/>
                <a:cs typeface="Consolas"/>
              </a:rPr>
              <a:t> = filter Sessions by </a:t>
            </a:r>
            <a:r>
              <a:rPr lang="en-US" sz="1800" dirty="0" err="1" smtClean="0">
                <a:latin typeface="Consolas"/>
                <a:cs typeface="Consolas"/>
              </a:rPr>
              <a:t>BestIsLast</a:t>
            </a:r>
            <a:r>
              <a:rPr lang="en-US" sz="1800" dirty="0" smtClean="0">
                <a:latin typeface="Consolas"/>
                <a:cs typeface="Consolas"/>
              </a:rPr>
              <a:t>(*);</a:t>
            </a:r>
          </a:p>
          <a:p>
            <a:pPr>
              <a:buFont typeface="Wingdings" pitchFamily="2" charset="2"/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Font typeface="Wingdings" pitchFamily="2" charset="2"/>
              <a:buNone/>
            </a:pPr>
            <a:r>
              <a:rPr lang="en-US" sz="1800" dirty="0" smtClean="0">
                <a:latin typeface="Consolas"/>
                <a:cs typeface="Consolas"/>
              </a:rPr>
              <a:t>       store </a:t>
            </a:r>
            <a:r>
              <a:rPr lang="en-US" sz="1800" dirty="0" err="1" smtClean="0">
                <a:latin typeface="Consolas"/>
                <a:cs typeface="Consolas"/>
              </a:rPr>
              <a:t>HappyEndings</a:t>
            </a:r>
            <a:r>
              <a:rPr lang="en-US" sz="1800" dirty="0" smtClean="0">
                <a:latin typeface="Consolas"/>
                <a:cs typeface="Consolas"/>
              </a:rPr>
              <a:t> into '/data/</a:t>
            </a:r>
            <a:r>
              <a:rPr lang="en-US" sz="1800" dirty="0" err="1" smtClean="0">
                <a:latin typeface="Consolas"/>
                <a:cs typeface="Consolas"/>
              </a:rPr>
              <a:t>happy_endings</a:t>
            </a:r>
            <a:r>
              <a:rPr lang="en-US" sz="1800" dirty="0" smtClean="0">
                <a:latin typeface="Consolas"/>
                <a:cs typeface="Consolas"/>
              </a:rPr>
              <a:t>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07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Arrow Connector 63"/>
          <p:cNvCxnSpPr>
            <a:cxnSpLocks noChangeShapeType="1"/>
          </p:cNvCxnSpPr>
          <p:nvPr/>
        </p:nvCxnSpPr>
        <p:spPr bwMode="auto">
          <a:xfrm rot="10800000">
            <a:off x="3355535" y="4471074"/>
            <a:ext cx="2438400" cy="161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query compile to?</a:t>
            </a:r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990598" y="1457011"/>
            <a:ext cx="7972531" cy="4734239"/>
          </a:xfrm>
        </p:spPr>
        <p:txBody>
          <a:bodyPr/>
          <a:lstStyle/>
          <a:p>
            <a:r>
              <a:rPr lang="en-US" smtClean="0"/>
              <a:t>Parallel evaluation is really a </a:t>
            </a:r>
            <a:br>
              <a:rPr lang="en-US" smtClean="0"/>
            </a:br>
            <a:r>
              <a:rPr lang="en-US" smtClean="0"/>
              <a:t>Map-Map/Reduce/Reduce chain:</a:t>
            </a:r>
            <a:endParaRPr lang="en-US"/>
          </a:p>
        </p:txBody>
      </p:sp>
      <p:sp>
        <p:nvSpPr>
          <p:cNvPr id="14341" name="Can 4"/>
          <p:cNvSpPr>
            <a:spLocks noChangeArrowheads="1"/>
          </p:cNvSpPr>
          <p:nvPr/>
        </p:nvSpPr>
        <p:spPr bwMode="auto">
          <a:xfrm>
            <a:off x="742510" y="5742661"/>
            <a:ext cx="539750" cy="347663"/>
          </a:xfrm>
          <a:prstGeom prst="can">
            <a:avLst>
              <a:gd name="adj" fmla="val 325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Can 5"/>
          <p:cNvSpPr>
            <a:spLocks noChangeArrowheads="1"/>
          </p:cNvSpPr>
          <p:nvPr/>
        </p:nvSpPr>
        <p:spPr bwMode="auto">
          <a:xfrm>
            <a:off x="1817248" y="5742661"/>
            <a:ext cx="539750" cy="347663"/>
          </a:xfrm>
          <a:prstGeom prst="can">
            <a:avLst>
              <a:gd name="adj" fmla="val 325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Can 8"/>
          <p:cNvSpPr>
            <a:spLocks noChangeArrowheads="1"/>
          </p:cNvSpPr>
          <p:nvPr/>
        </p:nvSpPr>
        <p:spPr bwMode="auto">
          <a:xfrm>
            <a:off x="5044635" y="5742661"/>
            <a:ext cx="539750" cy="347663"/>
          </a:xfrm>
          <a:prstGeom prst="can">
            <a:avLst>
              <a:gd name="adj" fmla="val 32500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5832507" y="5663286"/>
            <a:ext cx="3030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Visit lists (filesystem)</a:t>
            </a:r>
          </a:p>
        </p:txBody>
      </p:sp>
      <p:sp>
        <p:nvSpPr>
          <p:cNvPr id="14345" name="Can 10"/>
          <p:cNvSpPr>
            <a:spLocks noChangeArrowheads="1"/>
          </p:cNvSpPr>
          <p:nvPr/>
        </p:nvSpPr>
        <p:spPr bwMode="auto">
          <a:xfrm>
            <a:off x="1290198" y="6099849"/>
            <a:ext cx="541337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Can 11"/>
          <p:cNvSpPr>
            <a:spLocks noChangeArrowheads="1"/>
          </p:cNvSpPr>
          <p:nvPr/>
        </p:nvSpPr>
        <p:spPr bwMode="auto">
          <a:xfrm>
            <a:off x="2366523" y="6099849"/>
            <a:ext cx="539750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Can 13"/>
          <p:cNvSpPr>
            <a:spLocks noChangeArrowheads="1"/>
          </p:cNvSpPr>
          <p:nvPr/>
        </p:nvSpPr>
        <p:spPr bwMode="auto">
          <a:xfrm>
            <a:off x="4517585" y="6099849"/>
            <a:ext cx="539750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Can 14"/>
          <p:cNvSpPr>
            <a:spLocks noChangeArrowheads="1"/>
          </p:cNvSpPr>
          <p:nvPr/>
        </p:nvSpPr>
        <p:spPr bwMode="auto">
          <a:xfrm>
            <a:off x="5592323" y="6099849"/>
            <a:ext cx="539750" cy="347662"/>
          </a:xfrm>
          <a:prstGeom prst="can">
            <a:avLst>
              <a:gd name="adj" fmla="val 325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TextBox 15"/>
          <p:cNvSpPr txBox="1">
            <a:spLocks noChangeArrowheads="1"/>
          </p:cNvSpPr>
          <p:nvPr/>
        </p:nvSpPr>
        <p:spPr bwMode="auto">
          <a:xfrm>
            <a:off x="6246372" y="6082386"/>
            <a:ext cx="28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Rank lists (</a:t>
            </a:r>
            <a:r>
              <a:rPr lang="en-US" sz="1800" dirty="0" err="1"/>
              <a:t>filesystem</a:t>
            </a:r>
            <a:r>
              <a:rPr lang="en-US" sz="1800" dirty="0"/>
              <a:t>)</a:t>
            </a:r>
          </a:p>
        </p:txBody>
      </p:sp>
      <p:sp>
        <p:nvSpPr>
          <p:cNvPr id="14350" name="TextBox 16"/>
          <p:cNvSpPr txBox="1">
            <a:spLocks noChangeArrowheads="1"/>
          </p:cNvSpPr>
          <p:nvPr/>
        </p:nvSpPr>
        <p:spPr bwMode="auto">
          <a:xfrm>
            <a:off x="1064773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sp>
        <p:nvSpPr>
          <p:cNvPr id="14351" name="TextBox 17"/>
          <p:cNvSpPr txBox="1">
            <a:spLocks noChangeArrowheads="1"/>
          </p:cNvSpPr>
          <p:nvPr/>
        </p:nvSpPr>
        <p:spPr bwMode="auto">
          <a:xfrm>
            <a:off x="1961710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sp>
        <p:nvSpPr>
          <p:cNvPr id="14352" name="TextBox 18"/>
          <p:cNvSpPr txBox="1">
            <a:spLocks noChangeArrowheads="1"/>
          </p:cNvSpPr>
          <p:nvPr/>
        </p:nvSpPr>
        <p:spPr bwMode="auto">
          <a:xfrm>
            <a:off x="2858648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sp>
        <p:nvSpPr>
          <p:cNvPr id="14353" name="TextBox 19"/>
          <p:cNvSpPr txBox="1">
            <a:spLocks noChangeArrowheads="1"/>
          </p:cNvSpPr>
          <p:nvPr/>
        </p:nvSpPr>
        <p:spPr bwMode="auto">
          <a:xfrm>
            <a:off x="3755585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 dirty="0"/>
          </a:p>
        </p:txBody>
      </p:sp>
      <p:sp>
        <p:nvSpPr>
          <p:cNvPr id="14354" name="TextBox 20"/>
          <p:cNvSpPr txBox="1">
            <a:spLocks noChangeArrowheads="1"/>
          </p:cNvSpPr>
          <p:nvPr/>
        </p:nvSpPr>
        <p:spPr bwMode="auto">
          <a:xfrm>
            <a:off x="4652523" y="3904336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endParaRPr lang="en-US" sz="3600"/>
          </a:p>
        </p:txBody>
      </p:sp>
      <p:cxnSp>
        <p:nvCxnSpPr>
          <p:cNvPr id="14355" name="Straight Arrow Connector 22"/>
          <p:cNvCxnSpPr>
            <a:cxnSpLocks noChangeShapeType="1"/>
            <a:stCxn id="14341" idx="1"/>
          </p:cNvCxnSpPr>
          <p:nvPr/>
        </p:nvCxnSpPr>
        <p:spPr bwMode="auto">
          <a:xfrm rot="5400000" flipH="1" flipV="1">
            <a:off x="510735" y="4980661"/>
            <a:ext cx="1263650" cy="260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6" name="Straight Arrow Connector 24"/>
          <p:cNvCxnSpPr>
            <a:cxnSpLocks noChangeShapeType="1"/>
            <a:stCxn id="14341" idx="1"/>
          </p:cNvCxnSpPr>
          <p:nvPr/>
        </p:nvCxnSpPr>
        <p:spPr bwMode="auto">
          <a:xfrm rot="5400000" flipH="1" flipV="1">
            <a:off x="898879" y="4549655"/>
            <a:ext cx="1306512" cy="1079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7" name="Straight Arrow Connector 26"/>
          <p:cNvCxnSpPr>
            <a:cxnSpLocks noChangeShapeType="1"/>
            <a:stCxn id="14343" idx="1"/>
          </p:cNvCxnSpPr>
          <p:nvPr/>
        </p:nvCxnSpPr>
        <p:spPr bwMode="auto">
          <a:xfrm rot="16200000" flipV="1">
            <a:off x="4355661" y="4783811"/>
            <a:ext cx="1350962" cy="5667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8" name="Straight Arrow Connector 28"/>
          <p:cNvCxnSpPr>
            <a:cxnSpLocks noChangeShapeType="1"/>
          </p:cNvCxnSpPr>
          <p:nvPr/>
        </p:nvCxnSpPr>
        <p:spPr bwMode="auto">
          <a:xfrm rot="16200000" flipV="1">
            <a:off x="3846867" y="4448055"/>
            <a:ext cx="1341437" cy="1298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9" name="Straight Arrow Connector 30"/>
          <p:cNvCxnSpPr>
            <a:cxnSpLocks noChangeShapeType="1"/>
          </p:cNvCxnSpPr>
          <p:nvPr/>
        </p:nvCxnSpPr>
        <p:spPr bwMode="auto">
          <a:xfrm rot="10800000">
            <a:off x="3050735" y="4488536"/>
            <a:ext cx="2046288" cy="12620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0" name="Straight Arrow Connector 32"/>
          <p:cNvCxnSpPr>
            <a:cxnSpLocks noChangeShapeType="1"/>
            <a:stCxn id="14341" idx="1"/>
          </p:cNvCxnSpPr>
          <p:nvPr/>
        </p:nvCxnSpPr>
        <p:spPr bwMode="auto">
          <a:xfrm rot="5400000" flipH="1" flipV="1">
            <a:off x="1338616" y="4092455"/>
            <a:ext cx="1323975" cy="1976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1" name="Straight Arrow Connector 34"/>
          <p:cNvCxnSpPr>
            <a:cxnSpLocks noChangeShapeType="1"/>
            <a:stCxn id="14345" idx="1"/>
          </p:cNvCxnSpPr>
          <p:nvPr/>
        </p:nvCxnSpPr>
        <p:spPr bwMode="auto">
          <a:xfrm rot="5400000" flipH="1" flipV="1">
            <a:off x="732191" y="5254506"/>
            <a:ext cx="1673225" cy="17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2" name="Straight Arrow Connector 36"/>
          <p:cNvCxnSpPr>
            <a:cxnSpLocks noChangeShapeType="1"/>
            <a:stCxn id="14345" idx="1"/>
          </p:cNvCxnSpPr>
          <p:nvPr/>
        </p:nvCxnSpPr>
        <p:spPr bwMode="auto">
          <a:xfrm rot="5400000" flipH="1" flipV="1">
            <a:off x="1241779" y="4744918"/>
            <a:ext cx="1673225" cy="1036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3" name="Straight Arrow Connector 38"/>
          <p:cNvCxnSpPr>
            <a:cxnSpLocks noChangeShapeType="1"/>
            <a:stCxn id="14342" idx="1"/>
          </p:cNvCxnSpPr>
          <p:nvPr/>
        </p:nvCxnSpPr>
        <p:spPr bwMode="auto">
          <a:xfrm rot="5400000" flipH="1" flipV="1">
            <a:off x="1484666" y="5090993"/>
            <a:ext cx="1254125" cy="49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4" name="Straight Arrow Connector 40"/>
          <p:cNvCxnSpPr>
            <a:cxnSpLocks noChangeShapeType="1"/>
            <a:stCxn id="14342" idx="1"/>
          </p:cNvCxnSpPr>
          <p:nvPr/>
        </p:nvCxnSpPr>
        <p:spPr bwMode="auto">
          <a:xfrm rot="16200000" flipV="1">
            <a:off x="1056836" y="4712373"/>
            <a:ext cx="1263650" cy="796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5" name="Straight Arrow Connector 42"/>
          <p:cNvCxnSpPr>
            <a:cxnSpLocks noChangeShapeType="1"/>
            <a:stCxn id="14342" idx="1"/>
          </p:cNvCxnSpPr>
          <p:nvPr/>
        </p:nvCxnSpPr>
        <p:spPr bwMode="auto">
          <a:xfrm rot="5400000" flipH="1" flipV="1">
            <a:off x="1897416" y="4633793"/>
            <a:ext cx="1298575" cy="9191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6" name="Straight Arrow Connector 44"/>
          <p:cNvCxnSpPr>
            <a:cxnSpLocks noChangeShapeType="1"/>
            <a:stCxn id="14346" idx="1"/>
          </p:cNvCxnSpPr>
          <p:nvPr/>
        </p:nvCxnSpPr>
        <p:spPr bwMode="auto">
          <a:xfrm rot="16200000" flipV="1">
            <a:off x="1292579" y="4756030"/>
            <a:ext cx="1663700" cy="1023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7" name="Straight Arrow Connector 46"/>
          <p:cNvCxnSpPr>
            <a:cxnSpLocks noChangeShapeType="1"/>
            <a:stCxn id="14346" idx="1"/>
          </p:cNvCxnSpPr>
          <p:nvPr/>
        </p:nvCxnSpPr>
        <p:spPr bwMode="auto">
          <a:xfrm rot="16200000" flipV="1">
            <a:off x="1798197" y="5261649"/>
            <a:ext cx="1611313" cy="65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8" name="Straight Arrow Connector 48"/>
          <p:cNvCxnSpPr>
            <a:cxnSpLocks noChangeShapeType="1"/>
            <a:stCxn id="14346" idx="1"/>
          </p:cNvCxnSpPr>
          <p:nvPr/>
        </p:nvCxnSpPr>
        <p:spPr bwMode="auto">
          <a:xfrm rot="5400000" flipH="1" flipV="1">
            <a:off x="2184754" y="4895730"/>
            <a:ext cx="1655763" cy="752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69" name="Straight Arrow Connector 50"/>
          <p:cNvCxnSpPr>
            <a:cxnSpLocks noChangeShapeType="1"/>
            <a:stCxn id="14347" idx="1"/>
          </p:cNvCxnSpPr>
          <p:nvPr/>
        </p:nvCxnSpPr>
        <p:spPr bwMode="auto">
          <a:xfrm rot="16200000" flipV="1">
            <a:off x="3234885" y="4547274"/>
            <a:ext cx="1646238" cy="1458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0" name="Straight Arrow Connector 52"/>
          <p:cNvCxnSpPr>
            <a:cxnSpLocks noChangeShapeType="1"/>
            <a:stCxn id="14347" idx="1"/>
          </p:cNvCxnSpPr>
          <p:nvPr/>
        </p:nvCxnSpPr>
        <p:spPr bwMode="auto">
          <a:xfrm rot="16200000" flipV="1">
            <a:off x="3748442" y="5060830"/>
            <a:ext cx="1663700" cy="414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1" name="Straight Arrow Connector 57"/>
          <p:cNvCxnSpPr>
            <a:cxnSpLocks noChangeShapeType="1"/>
          </p:cNvCxnSpPr>
          <p:nvPr/>
        </p:nvCxnSpPr>
        <p:spPr bwMode="auto">
          <a:xfrm rot="5400000" flipH="1" flipV="1">
            <a:off x="4156429" y="5019555"/>
            <a:ext cx="1681162" cy="374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2" name="Straight Arrow Connector 59"/>
          <p:cNvCxnSpPr>
            <a:cxnSpLocks noChangeShapeType="1"/>
            <a:stCxn id="14348" idx="1"/>
          </p:cNvCxnSpPr>
          <p:nvPr/>
        </p:nvCxnSpPr>
        <p:spPr bwMode="auto">
          <a:xfrm rot="16200000" flipV="1">
            <a:off x="4691416" y="4929068"/>
            <a:ext cx="1681163" cy="660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73" name="Straight Arrow Connector 61"/>
          <p:cNvCxnSpPr>
            <a:cxnSpLocks noChangeShapeType="1"/>
            <a:stCxn id="14348" idx="1"/>
          </p:cNvCxnSpPr>
          <p:nvPr/>
        </p:nvCxnSpPr>
        <p:spPr bwMode="auto">
          <a:xfrm rot="16200000" flipV="1">
            <a:off x="4268348" y="4505999"/>
            <a:ext cx="1698625" cy="148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74" name="TextBox 64"/>
          <p:cNvSpPr txBox="1">
            <a:spLocks noChangeArrowheads="1"/>
          </p:cNvSpPr>
          <p:nvPr/>
        </p:nvSpPr>
        <p:spPr bwMode="auto">
          <a:xfrm>
            <a:off x="3268223" y="5742661"/>
            <a:ext cx="904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4375" name="TextBox 65"/>
          <p:cNvSpPr txBox="1">
            <a:spLocks noChangeArrowheads="1"/>
          </p:cNvSpPr>
          <p:nvPr/>
        </p:nvSpPr>
        <p:spPr bwMode="auto">
          <a:xfrm>
            <a:off x="3136460" y="4915574"/>
            <a:ext cx="9064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4376" name="TextBox 66"/>
          <p:cNvSpPr txBox="1">
            <a:spLocks noChangeArrowheads="1"/>
          </p:cNvSpPr>
          <p:nvPr/>
        </p:nvSpPr>
        <p:spPr bwMode="auto">
          <a:xfrm>
            <a:off x="5566923" y="4096424"/>
            <a:ext cx="30305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dirty="0"/>
              <a:t>Parallel </a:t>
            </a:r>
            <a:r>
              <a:rPr lang="en-US" sz="1800" dirty="0" smtClean="0"/>
              <a:t>joins (</a:t>
            </a:r>
            <a:r>
              <a:rPr lang="en-US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⋈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14377" name="TextBox 67"/>
          <p:cNvSpPr txBox="1">
            <a:spLocks noChangeArrowheads="1"/>
          </p:cNvSpPr>
          <p:nvPr/>
        </p:nvSpPr>
        <p:spPr bwMode="auto">
          <a:xfrm>
            <a:off x="1177485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78" name="TextBox 68"/>
          <p:cNvSpPr txBox="1">
            <a:spLocks noChangeArrowheads="1"/>
          </p:cNvSpPr>
          <p:nvPr/>
        </p:nvSpPr>
        <p:spPr bwMode="auto">
          <a:xfrm>
            <a:off x="2074423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79" name="TextBox 69"/>
          <p:cNvSpPr txBox="1">
            <a:spLocks noChangeArrowheads="1"/>
          </p:cNvSpPr>
          <p:nvPr/>
        </p:nvSpPr>
        <p:spPr bwMode="auto">
          <a:xfrm>
            <a:off x="2971360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80" name="TextBox 70"/>
          <p:cNvSpPr txBox="1">
            <a:spLocks noChangeArrowheads="1"/>
          </p:cNvSpPr>
          <p:nvPr/>
        </p:nvSpPr>
        <p:spPr bwMode="auto">
          <a:xfrm>
            <a:off x="3868298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81" name="TextBox 71"/>
          <p:cNvSpPr txBox="1">
            <a:spLocks noChangeArrowheads="1"/>
          </p:cNvSpPr>
          <p:nvPr/>
        </p:nvSpPr>
        <p:spPr bwMode="auto">
          <a:xfrm>
            <a:off x="4765235" y="2289901"/>
            <a:ext cx="714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</a:t>
            </a:r>
            <a:endParaRPr lang="en-US" sz="3600"/>
          </a:p>
        </p:txBody>
      </p:sp>
      <p:sp>
        <p:nvSpPr>
          <p:cNvPr id="14382" name="TextBox 72"/>
          <p:cNvSpPr txBox="1">
            <a:spLocks noChangeArrowheads="1"/>
          </p:cNvSpPr>
          <p:nvPr/>
        </p:nvSpPr>
        <p:spPr bwMode="auto">
          <a:xfrm>
            <a:off x="5479609" y="2597824"/>
            <a:ext cx="31921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800" dirty="0" smtClean="0"/>
              <a:t>Parallel </a:t>
            </a:r>
            <a:r>
              <a:rPr lang="en-US" sz="1800" dirty="0"/>
              <a:t>group-by 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Symbol" pitchFamily="18" charset="2"/>
              </a:rPr>
              <a:t>g</a:t>
            </a:r>
            <a:r>
              <a:rPr lang="en-US" sz="1800" smtClean="0"/>
              <a:t>) session </a:t>
            </a:r>
            <a:r>
              <a:rPr lang="en-US" sz="1800" dirty="0"/>
              <a:t>/ choose best</a:t>
            </a:r>
          </a:p>
        </p:txBody>
      </p:sp>
      <p:cxnSp>
        <p:nvCxnSpPr>
          <p:cNvPr id="14383" name="Straight Arrow Connector 74"/>
          <p:cNvCxnSpPr>
            <a:cxnSpLocks noChangeShapeType="1"/>
          </p:cNvCxnSpPr>
          <p:nvPr/>
        </p:nvCxnSpPr>
        <p:spPr bwMode="auto">
          <a:xfrm rot="5400000" flipH="1" flipV="1">
            <a:off x="967935" y="3539211"/>
            <a:ext cx="1011238" cy="52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4" name="Straight Arrow Connector 76"/>
          <p:cNvCxnSpPr>
            <a:cxnSpLocks noChangeShapeType="1"/>
          </p:cNvCxnSpPr>
          <p:nvPr/>
        </p:nvCxnSpPr>
        <p:spPr bwMode="auto">
          <a:xfrm rot="5400000" flipH="1" flipV="1">
            <a:off x="1439423" y="3051849"/>
            <a:ext cx="1017587" cy="9667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5" name="Straight Arrow Connector 78"/>
          <p:cNvCxnSpPr>
            <a:cxnSpLocks noChangeShapeType="1"/>
          </p:cNvCxnSpPr>
          <p:nvPr/>
        </p:nvCxnSpPr>
        <p:spPr bwMode="auto">
          <a:xfrm flipV="1">
            <a:off x="1456885" y="2999461"/>
            <a:ext cx="1714500" cy="10271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6" name="Straight Arrow Connector 80"/>
          <p:cNvCxnSpPr>
            <a:cxnSpLocks noChangeShapeType="1"/>
          </p:cNvCxnSpPr>
          <p:nvPr/>
        </p:nvCxnSpPr>
        <p:spPr bwMode="auto">
          <a:xfrm flipV="1">
            <a:off x="1482285" y="2937549"/>
            <a:ext cx="2560638" cy="1133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7" name="Straight Arrow Connector 82"/>
          <p:cNvCxnSpPr>
            <a:cxnSpLocks noChangeShapeType="1"/>
          </p:cNvCxnSpPr>
          <p:nvPr/>
        </p:nvCxnSpPr>
        <p:spPr bwMode="auto">
          <a:xfrm flipV="1">
            <a:off x="1544198" y="2937549"/>
            <a:ext cx="3386137" cy="11334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8" name="Straight Arrow Connector 84"/>
          <p:cNvCxnSpPr>
            <a:cxnSpLocks noChangeShapeType="1"/>
          </p:cNvCxnSpPr>
          <p:nvPr/>
        </p:nvCxnSpPr>
        <p:spPr bwMode="auto">
          <a:xfrm rot="16200000" flipV="1">
            <a:off x="1400529" y="3160593"/>
            <a:ext cx="1035050" cy="766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89" name="Straight Arrow Connector 86"/>
          <p:cNvCxnSpPr>
            <a:cxnSpLocks noChangeShapeType="1"/>
          </p:cNvCxnSpPr>
          <p:nvPr/>
        </p:nvCxnSpPr>
        <p:spPr bwMode="auto">
          <a:xfrm rot="5400000" flipH="1" flipV="1">
            <a:off x="1856935" y="3496349"/>
            <a:ext cx="1044575" cy="104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0" name="Straight Arrow Connector 88"/>
          <p:cNvCxnSpPr>
            <a:cxnSpLocks noChangeShapeType="1"/>
          </p:cNvCxnSpPr>
          <p:nvPr/>
        </p:nvCxnSpPr>
        <p:spPr bwMode="auto">
          <a:xfrm rot="5400000" flipH="1" flipV="1">
            <a:off x="2318898" y="3043911"/>
            <a:ext cx="1027112" cy="992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1" name="Straight Arrow Connector 90"/>
          <p:cNvCxnSpPr>
            <a:cxnSpLocks noChangeShapeType="1"/>
          </p:cNvCxnSpPr>
          <p:nvPr/>
        </p:nvCxnSpPr>
        <p:spPr bwMode="auto">
          <a:xfrm flipV="1">
            <a:off x="2318898" y="3026449"/>
            <a:ext cx="1906587" cy="1027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2" name="Straight Arrow Connector 92"/>
          <p:cNvCxnSpPr>
            <a:cxnSpLocks noChangeShapeType="1"/>
          </p:cNvCxnSpPr>
          <p:nvPr/>
        </p:nvCxnSpPr>
        <p:spPr bwMode="auto">
          <a:xfrm flipV="1">
            <a:off x="2353823" y="2964536"/>
            <a:ext cx="2638425" cy="11223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3" name="Straight Arrow Connector 94"/>
          <p:cNvCxnSpPr>
            <a:cxnSpLocks noChangeShapeType="1"/>
          </p:cNvCxnSpPr>
          <p:nvPr/>
        </p:nvCxnSpPr>
        <p:spPr bwMode="auto">
          <a:xfrm rot="10800000">
            <a:off x="1534673" y="3026449"/>
            <a:ext cx="1716087" cy="10271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4" name="Straight Arrow Connector 96"/>
          <p:cNvCxnSpPr>
            <a:cxnSpLocks noChangeShapeType="1"/>
          </p:cNvCxnSpPr>
          <p:nvPr/>
        </p:nvCxnSpPr>
        <p:spPr bwMode="auto">
          <a:xfrm rot="16200000" flipV="1">
            <a:off x="2331598" y="3126461"/>
            <a:ext cx="1027112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5" name="Straight Arrow Connector 99"/>
          <p:cNvCxnSpPr>
            <a:cxnSpLocks noChangeShapeType="1"/>
          </p:cNvCxnSpPr>
          <p:nvPr/>
        </p:nvCxnSpPr>
        <p:spPr bwMode="auto">
          <a:xfrm rot="5400000" flipH="1" flipV="1">
            <a:off x="2793561" y="3526511"/>
            <a:ext cx="1035050" cy="34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6" name="Straight Arrow Connector 101"/>
          <p:cNvCxnSpPr>
            <a:cxnSpLocks noChangeShapeType="1"/>
          </p:cNvCxnSpPr>
          <p:nvPr/>
        </p:nvCxnSpPr>
        <p:spPr bwMode="auto">
          <a:xfrm rot="5400000" flipH="1" flipV="1">
            <a:off x="3242029" y="3078043"/>
            <a:ext cx="1035050" cy="9318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7" name="Straight Arrow Connector 103"/>
          <p:cNvCxnSpPr>
            <a:cxnSpLocks noChangeShapeType="1"/>
          </p:cNvCxnSpPr>
          <p:nvPr/>
        </p:nvCxnSpPr>
        <p:spPr bwMode="auto">
          <a:xfrm flipV="1">
            <a:off x="3293623" y="3026449"/>
            <a:ext cx="1828800" cy="1044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8" name="Straight Arrow Connector 105"/>
          <p:cNvCxnSpPr>
            <a:cxnSpLocks noChangeShapeType="1"/>
          </p:cNvCxnSpPr>
          <p:nvPr/>
        </p:nvCxnSpPr>
        <p:spPr bwMode="auto">
          <a:xfrm rot="10800000">
            <a:off x="1699773" y="3042324"/>
            <a:ext cx="2438400" cy="1036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99" name="Straight Arrow Connector 107"/>
          <p:cNvCxnSpPr>
            <a:cxnSpLocks noChangeShapeType="1"/>
          </p:cNvCxnSpPr>
          <p:nvPr/>
        </p:nvCxnSpPr>
        <p:spPr bwMode="auto">
          <a:xfrm rot="10800000">
            <a:off x="2431610" y="3026449"/>
            <a:ext cx="1698625" cy="1009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0" name="Straight Arrow Connector 109"/>
          <p:cNvCxnSpPr>
            <a:cxnSpLocks noChangeShapeType="1"/>
          </p:cNvCxnSpPr>
          <p:nvPr/>
        </p:nvCxnSpPr>
        <p:spPr bwMode="auto">
          <a:xfrm rot="16200000" flipV="1">
            <a:off x="3272192" y="3220917"/>
            <a:ext cx="1009650" cy="636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1" name="Straight Arrow Connector 111"/>
          <p:cNvCxnSpPr>
            <a:cxnSpLocks noChangeShapeType="1"/>
          </p:cNvCxnSpPr>
          <p:nvPr/>
        </p:nvCxnSpPr>
        <p:spPr bwMode="auto">
          <a:xfrm rot="5400000" flipH="1" flipV="1">
            <a:off x="3664304" y="3482855"/>
            <a:ext cx="1017587" cy="104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2" name="Straight Arrow Connector 113"/>
          <p:cNvCxnSpPr>
            <a:cxnSpLocks noChangeShapeType="1"/>
          </p:cNvCxnSpPr>
          <p:nvPr/>
        </p:nvCxnSpPr>
        <p:spPr bwMode="auto">
          <a:xfrm rot="5400000" flipH="1" flipV="1">
            <a:off x="4111979" y="3112967"/>
            <a:ext cx="984250" cy="896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3" name="Straight Arrow Connector 115"/>
          <p:cNvCxnSpPr>
            <a:cxnSpLocks noChangeShapeType="1"/>
          </p:cNvCxnSpPr>
          <p:nvPr/>
        </p:nvCxnSpPr>
        <p:spPr bwMode="auto">
          <a:xfrm rot="5400000" flipH="1" flipV="1">
            <a:off x="4530285" y="3512224"/>
            <a:ext cx="1036638" cy="131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4" name="Straight Arrow Connector 117"/>
          <p:cNvCxnSpPr>
            <a:cxnSpLocks noChangeShapeType="1"/>
          </p:cNvCxnSpPr>
          <p:nvPr/>
        </p:nvCxnSpPr>
        <p:spPr bwMode="auto">
          <a:xfrm rot="16200000" flipV="1">
            <a:off x="4064354" y="3187580"/>
            <a:ext cx="1044575" cy="722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5" name="Straight Arrow Connector 119"/>
          <p:cNvCxnSpPr>
            <a:cxnSpLocks noChangeShapeType="1"/>
          </p:cNvCxnSpPr>
          <p:nvPr/>
        </p:nvCxnSpPr>
        <p:spPr bwMode="auto">
          <a:xfrm rot="10800000">
            <a:off x="3528573" y="3034386"/>
            <a:ext cx="1419225" cy="1009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6" name="Straight Arrow Connector 121"/>
          <p:cNvCxnSpPr>
            <a:cxnSpLocks noChangeShapeType="1"/>
          </p:cNvCxnSpPr>
          <p:nvPr/>
        </p:nvCxnSpPr>
        <p:spPr bwMode="auto">
          <a:xfrm rot="10800000">
            <a:off x="2431610" y="3026449"/>
            <a:ext cx="2516188" cy="1044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407" name="Straight Arrow Connector 123"/>
          <p:cNvCxnSpPr>
            <a:cxnSpLocks noChangeShapeType="1"/>
          </p:cNvCxnSpPr>
          <p:nvPr/>
        </p:nvCxnSpPr>
        <p:spPr bwMode="auto">
          <a:xfrm rot="10800000">
            <a:off x="1717235" y="2999461"/>
            <a:ext cx="3240088" cy="1104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12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2006-2008: Yahoo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52282"/>
            <a:ext cx="7772400" cy="4948518"/>
          </a:xfrm>
        </p:spPr>
        <p:txBody>
          <a:bodyPr/>
          <a:lstStyle/>
          <a:p>
            <a:r>
              <a:rPr lang="en-US" smtClean="0"/>
              <a:t>2006: Yahoo hires Cutting</a:t>
            </a:r>
          </a:p>
          <a:p>
            <a:pPr lvl="1"/>
            <a:r>
              <a:rPr lang="en-US" smtClean="0"/>
              <a:t>Provides engineers, clusters, users, ...</a:t>
            </a:r>
          </a:p>
          <a:p>
            <a:pPr lvl="1"/>
            <a:r>
              <a:rPr lang="en-US" smtClean="0"/>
              <a:t>Big boost for the project; Yahoo spends tens of M$</a:t>
            </a:r>
          </a:p>
          <a:p>
            <a:pPr lvl="1"/>
            <a:r>
              <a:rPr lang="en-US" smtClean="0"/>
              <a:t>Not without a price: Yahoo has a slightly different focus (e.g., security) than the rest of the project; delays result</a:t>
            </a:r>
          </a:p>
          <a:p>
            <a:r>
              <a:rPr lang="en-US" smtClean="0"/>
              <a:t>Hadoop project split out of Nutch</a:t>
            </a:r>
          </a:p>
          <a:p>
            <a:pPr lvl="1"/>
            <a:r>
              <a:rPr lang="en-US" smtClean="0"/>
              <a:t>Finally hit web scale in early 2008</a:t>
            </a:r>
          </a:p>
          <a:p>
            <a:r>
              <a:rPr lang="en-US" smtClean="0"/>
              <a:t>Cutting is now at Cloudera</a:t>
            </a:r>
          </a:p>
          <a:p>
            <a:pPr lvl="1"/>
            <a:r>
              <a:rPr lang="en-US" smtClean="0"/>
              <a:t>Startup; started by three top engineers from Google, Facebook, Yahoo, and a former executive from Oracle</a:t>
            </a:r>
          </a:p>
          <a:p>
            <a:pPr lvl="1"/>
            <a:r>
              <a:rPr lang="en-US" smtClean="0"/>
              <a:t>Has its own version of Hadoop; software remains free, but company sells support and consulting services</a:t>
            </a:r>
          </a:p>
          <a:p>
            <a:pPr lvl="1"/>
            <a:r>
              <a:rPr lang="en-US" smtClean="0"/>
              <a:t>Was elected chairman of Apache Software Foundation</a:t>
            </a:r>
          </a:p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75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Latin features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90600" y="1467059"/>
            <a:ext cx="7772400" cy="4724191"/>
          </a:xfrm>
        </p:spPr>
        <p:txBody>
          <a:bodyPr/>
          <a:lstStyle/>
          <a:p>
            <a:r>
              <a:rPr lang="en-US" dirty="0" smtClean="0"/>
              <a:t>Record-oriented transformations</a:t>
            </a:r>
          </a:p>
          <a:p>
            <a:pPr lvl="1"/>
            <a:r>
              <a:rPr lang="en-US" dirty="0" smtClean="0"/>
              <a:t>Can work over, create nested collections</a:t>
            </a:r>
          </a:p>
          <a:p>
            <a:pPr lvl="1"/>
            <a:r>
              <a:rPr lang="en-US" dirty="0" smtClean="0"/>
              <a:t>(Resembles Nested Relational variants of SQL)</a:t>
            </a:r>
          </a:p>
          <a:p>
            <a:r>
              <a:rPr lang="en-US" dirty="0" smtClean="0"/>
              <a:t>Basic operators expose parallelism; user-defined operators may not</a:t>
            </a:r>
          </a:p>
          <a:p>
            <a:r>
              <a:rPr lang="en-US" dirty="0" smtClean="0"/>
              <a:t>Operations are explicit, </a:t>
            </a:r>
            <a:r>
              <a:rPr lang="en-US" smtClean="0"/>
              <a:t>not declarative</a:t>
            </a:r>
          </a:p>
          <a:p>
            <a:pPr lvl="1"/>
            <a:r>
              <a:rPr lang="en-US" smtClean="0"/>
              <a:t>Unlike SQL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1497204" y="4823207"/>
            <a:ext cx="6408838" cy="154744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/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1545360" y="4899408"/>
            <a:ext cx="3100529" cy="13849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operators: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400080"/>
                </a:solidFill>
              </a:rPr>
              <a:t> FILTER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400080"/>
                </a:solidFill>
              </a:rPr>
              <a:t> FOREACH … GENERATE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>
                <a:solidFill>
                  <a:srgbClr val="400080"/>
                </a:solidFill>
              </a:rPr>
              <a:t> GROUP</a:t>
            </a: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5387243" y="4899408"/>
            <a:ext cx="2206502" cy="138499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binary operators:</a:t>
            </a:r>
            <a:r>
              <a:rPr lang="en-US">
                <a:solidFill>
                  <a:srgbClr val="AB318E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400080"/>
                </a:solidFill>
              </a:rPr>
              <a:t> JOIN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400080"/>
                </a:solidFill>
              </a:rPr>
              <a:t> COGROUP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400080"/>
                </a:solidFill>
              </a:rPr>
              <a:t> UNION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51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Nesting: COGROUP &amp; FLATTEN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Cogrouping</a:t>
            </a:r>
            <a:r>
              <a:rPr lang="en-US" dirty="0" smtClean="0"/>
              <a:t>: nesting groups into columns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Flattening: </a:t>
            </a:r>
            <a:r>
              <a:rPr lang="en-US" dirty="0" err="1" smtClean="0"/>
              <a:t>unnesting</a:t>
            </a:r>
            <a:r>
              <a:rPr lang="en-US" dirty="0" smtClean="0"/>
              <a:t> groups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1061" t="12759" r="21288" b="74099"/>
          <a:stretch>
            <a:fillRect/>
          </a:stretch>
        </p:blipFill>
        <p:spPr bwMode="auto">
          <a:xfrm>
            <a:off x="991325" y="5214180"/>
            <a:ext cx="7389000" cy="120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4394" t="14115" r="25227" b="58453"/>
          <a:stretch>
            <a:fillRect/>
          </a:stretch>
        </p:blipFill>
        <p:spPr bwMode="auto">
          <a:xfrm>
            <a:off x="1527348" y="2204327"/>
            <a:ext cx="6246047" cy="25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2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738" y="76200"/>
            <a:ext cx="8006862" cy="1143000"/>
          </a:xfrm>
        </p:spPr>
        <p:txBody>
          <a:bodyPr/>
          <a:lstStyle/>
          <a:p>
            <a:r>
              <a:rPr lang="en-US" smtClean="0"/>
              <a:t>Pig Latin vs. MapReduce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5576" y="1349375"/>
            <a:ext cx="7772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MapReduce </a:t>
            </a:r>
            <a:r>
              <a:rPr lang="en-US" sz="2400" dirty="0" smtClean="0"/>
              <a:t>combines 3 primitives: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smtClean="0"/>
              <a:t>process records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create groups </a:t>
            </a:r>
            <a:r>
              <a:rPr lang="en-US" sz="2000" dirty="0" smtClean="0">
                <a:sym typeface="Symbol" pitchFamily="18" charset="2"/>
              </a:rPr>
              <a:t></a:t>
            </a:r>
            <a:r>
              <a:rPr lang="en-US" sz="2000" dirty="0" smtClean="0"/>
              <a:t> process groups</a:t>
            </a:r>
            <a:endParaRPr lang="en-US" dirty="0" smtClean="0"/>
          </a:p>
          <a:p>
            <a:pPr lvl="3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985576" y="4671260"/>
            <a:ext cx="402453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dirty="0"/>
              <a:t>In Pig, these primitives are:</a:t>
            </a:r>
            <a:endParaRPr lang="en-US" sz="2800" dirty="0"/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explicit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independent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fully </a:t>
            </a:r>
            <a:r>
              <a:rPr lang="en-US" sz="2000" dirty="0" err="1"/>
              <a:t>composable</a:t>
            </a:r>
            <a:endParaRPr lang="en-US" sz="2800" dirty="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4823209" y="4671260"/>
            <a:ext cx="401096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rgbClr val="990000"/>
              </a:buClr>
              <a:buFont typeface="Wingdings" pitchFamily="2" charset="2"/>
              <a:buChar char="§"/>
            </a:pPr>
            <a:r>
              <a:rPr lang="en-US" dirty="0"/>
              <a:t>Pig adds primitives for: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filtering tables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projecting tables</a:t>
            </a:r>
          </a:p>
          <a:p>
            <a:pPr marL="742950" lvl="1" indent="-285750" algn="l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combining 2 or more tables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2455435"/>
            <a:ext cx="7247206" cy="1617785"/>
            <a:chOff x="624" y="1392"/>
            <a:chExt cx="3888" cy="830"/>
          </a:xfrm>
        </p:grpSpPr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624" y="1471"/>
              <a:ext cx="3888" cy="6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lvl="1" defTabSz="457200" eaLnBrk="1" hangingPunct="1">
                <a:spcBef>
                  <a:spcPct val="20000"/>
                </a:spcBef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GB" dirty="0">
                  <a:solidFill>
                    <a:srgbClr val="400080"/>
                  </a:solidFill>
                </a:rPr>
                <a:t>a = FOREACH input GENERATE flatten(Map(*));</a:t>
              </a:r>
            </a:p>
            <a:p>
              <a:pPr lvl="1" defTabSz="457200" eaLnBrk="1" hangingPunct="1">
                <a:spcBef>
                  <a:spcPct val="20000"/>
                </a:spcBef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GB" dirty="0">
                  <a:solidFill>
                    <a:srgbClr val="400080"/>
                  </a:solidFill>
                </a:rPr>
                <a:t>b = GROUP a BY $0;</a:t>
              </a:r>
            </a:p>
            <a:p>
              <a:pPr lvl="1" defTabSz="457200" eaLnBrk="1" hangingPunct="1">
                <a:spcBef>
                  <a:spcPct val="20000"/>
                </a:spcBef>
                <a:tabLst>
                  <a:tab pos="457200" algn="l"/>
                  <a:tab pos="1371600" algn="l"/>
                  <a:tab pos="2286000" algn="l"/>
                  <a:tab pos="3200400" algn="l"/>
                  <a:tab pos="4114800" algn="l"/>
                  <a:tab pos="5029200" algn="l"/>
                  <a:tab pos="5943600" algn="l"/>
                  <a:tab pos="6858000" algn="l"/>
                  <a:tab pos="7772400" algn="l"/>
                  <a:tab pos="8686800" algn="l"/>
                  <a:tab pos="9601200" algn="l"/>
                  <a:tab pos="10515600" algn="l"/>
                </a:tabLst>
              </a:pPr>
              <a:r>
                <a:rPr lang="en-GB" dirty="0">
                  <a:solidFill>
                    <a:srgbClr val="400080"/>
                  </a:solidFill>
                </a:rPr>
                <a:t>c = FOREACH b GENERATE Reduce(*);</a:t>
              </a:r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768" y="1392"/>
              <a:ext cx="3744" cy="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0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89444" grpId="0"/>
      <p:bldP spid="1894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Pig Latin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dataflow language that compiles </a:t>
            </a:r>
            <a:r>
              <a:rPr lang="en-US" smtClean="0"/>
              <a:t>to MapReduce</a:t>
            </a:r>
            <a:endParaRPr lang="en-US" dirty="0" smtClean="0"/>
          </a:p>
          <a:p>
            <a:pPr lvl="1"/>
            <a:r>
              <a:rPr lang="en-US" dirty="0" smtClean="0"/>
              <a:t>Borrows many of the elements of SQL, but eliminates the reliance on declarative optimization</a:t>
            </a:r>
          </a:p>
          <a:p>
            <a:pPr lvl="1"/>
            <a:r>
              <a:rPr lang="en-US" dirty="0" smtClean="0"/>
              <a:t>Incorporates primitives for nested collections</a:t>
            </a:r>
          </a:p>
          <a:p>
            <a:r>
              <a:rPr lang="en-US" dirty="0" smtClean="0"/>
              <a:t>Quite successful:</a:t>
            </a:r>
          </a:p>
          <a:p>
            <a:pPr lvl="1"/>
            <a:r>
              <a:rPr lang="en-US" dirty="0" smtClean="0"/>
              <a:t>As of 2008: 25% of Yahoo Map/Reduce jobs from Pig</a:t>
            </a:r>
          </a:p>
          <a:p>
            <a:pPr lvl="1"/>
            <a:r>
              <a:rPr lang="en-US" dirty="0" smtClean="0"/>
              <a:t>Part of the </a:t>
            </a:r>
            <a:r>
              <a:rPr lang="en-US" dirty="0" err="1" smtClean="0"/>
              <a:t>Hadoop</a:t>
            </a:r>
            <a:r>
              <a:rPr lang="en-US" dirty="0" smtClean="0"/>
              <a:t> standard distribution</a:t>
            </a:r>
          </a:p>
          <a:p>
            <a:pPr lvl="1"/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81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Pig system implementation</a:t>
            </a:r>
            <a:endParaRPr lang="en-US" dirty="0" smtClean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990600" y="1316334"/>
            <a:ext cx="7772400" cy="4874916"/>
          </a:xfrm>
        </p:spPr>
        <p:txBody>
          <a:bodyPr/>
          <a:lstStyle/>
          <a:p>
            <a:r>
              <a:rPr lang="en-US" sz="1800" smtClean="0"/>
              <a:t>Let’s briefly look at the Pig implementation, and how it can do a bit more because of the higher-level language:</a:t>
            </a:r>
          </a:p>
          <a:p>
            <a:endParaRPr lang="en-US"/>
          </a:p>
        </p:txBody>
      </p: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1522989" y="3902011"/>
            <a:ext cx="2423753" cy="740591"/>
            <a:chOff x="144" y="2688"/>
            <a:chExt cx="1728" cy="528"/>
          </a:xfrm>
        </p:grpSpPr>
        <p:sp>
          <p:nvSpPr>
            <p:cNvPr id="18479" name="Oval 101"/>
            <p:cNvSpPr>
              <a:spLocks noChangeArrowheads="1"/>
            </p:cNvSpPr>
            <p:nvPr/>
          </p:nvSpPr>
          <p:spPr bwMode="auto">
            <a:xfrm>
              <a:off x="144" y="2688"/>
              <a:ext cx="912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dirty="0"/>
                <a:t>execution</a:t>
              </a:r>
            </a:p>
            <a:p>
              <a:r>
                <a:rPr lang="en-US" sz="1600" dirty="0"/>
                <a:t>plan</a:t>
              </a:r>
            </a:p>
          </p:txBody>
        </p:sp>
        <p:sp>
          <p:nvSpPr>
            <p:cNvPr id="18480" name="Line 102"/>
            <p:cNvSpPr>
              <a:spLocks noChangeShapeType="1"/>
            </p:cNvSpPr>
            <p:nvPr/>
          </p:nvSpPr>
          <p:spPr bwMode="auto">
            <a:xfrm flipH="1" flipV="1">
              <a:off x="1056" y="292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7" name="AutoShape 106"/>
          <p:cNvSpPr>
            <a:spLocks noChangeArrowheads="1"/>
          </p:cNvSpPr>
          <p:nvPr/>
        </p:nvSpPr>
        <p:spPr bwMode="auto">
          <a:xfrm>
            <a:off x="3138824" y="2959441"/>
            <a:ext cx="1817815" cy="114454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Pig </a:t>
            </a:r>
            <a:r>
              <a:rPr lang="en-US" smtClean="0"/>
              <a:t>compiler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8478" name="Line 108"/>
          <p:cNvSpPr>
            <a:spLocks noChangeShapeType="1"/>
          </p:cNvSpPr>
          <p:nvPr/>
        </p:nvSpPr>
        <p:spPr bwMode="auto">
          <a:xfrm>
            <a:off x="4081395" y="4103990"/>
            <a:ext cx="0" cy="336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3124798" y="6056459"/>
            <a:ext cx="1865504" cy="538611"/>
            <a:chOff x="1286" y="3840"/>
            <a:chExt cx="1330" cy="384"/>
          </a:xfrm>
        </p:grpSpPr>
        <p:sp>
          <p:nvSpPr>
            <p:cNvPr id="18474" name="Text Box 26"/>
            <p:cNvSpPr txBox="1">
              <a:spLocks noChangeArrowheads="1"/>
            </p:cNvSpPr>
            <p:nvPr/>
          </p:nvSpPr>
          <p:spPr bwMode="auto">
            <a:xfrm>
              <a:off x="1635" y="3888"/>
              <a:ext cx="665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mtClean="0"/>
                <a:t>cluster</a:t>
              </a:r>
              <a:endParaRPr lang="en-US"/>
            </a:p>
          </p:txBody>
        </p:sp>
        <p:sp>
          <p:nvSpPr>
            <p:cNvPr id="18475" name="Rectangle 27"/>
            <p:cNvSpPr>
              <a:spLocks noChangeArrowheads="1"/>
            </p:cNvSpPr>
            <p:nvPr/>
          </p:nvSpPr>
          <p:spPr bwMode="auto">
            <a:xfrm>
              <a:off x="1286" y="3840"/>
              <a:ext cx="1330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1522989" y="2420830"/>
            <a:ext cx="2423753" cy="740591"/>
            <a:chOff x="144" y="1728"/>
            <a:chExt cx="1728" cy="528"/>
          </a:xfrm>
        </p:grpSpPr>
        <p:sp>
          <p:nvSpPr>
            <p:cNvPr id="18472" name="Oval 47"/>
            <p:cNvSpPr>
              <a:spLocks noChangeArrowheads="1"/>
            </p:cNvSpPr>
            <p:nvPr/>
          </p:nvSpPr>
          <p:spPr bwMode="auto">
            <a:xfrm>
              <a:off x="144" y="1728"/>
              <a:ext cx="912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dirty="0"/>
                <a:t>parsed</a:t>
              </a:r>
            </a:p>
            <a:p>
              <a:r>
                <a:rPr lang="en-US" sz="1600" dirty="0"/>
                <a:t>program</a:t>
              </a:r>
            </a:p>
          </p:txBody>
        </p:sp>
        <p:sp>
          <p:nvSpPr>
            <p:cNvPr id="18473" name="Line 49"/>
            <p:cNvSpPr>
              <a:spLocks noChangeShapeType="1"/>
            </p:cNvSpPr>
            <p:nvPr/>
          </p:nvSpPr>
          <p:spPr bwMode="auto">
            <a:xfrm flipH="1" flipV="1">
              <a:off x="1056" y="19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0" name="AutoShape 4"/>
          <p:cNvSpPr>
            <a:spLocks noChangeArrowheads="1"/>
          </p:cNvSpPr>
          <p:nvPr/>
        </p:nvSpPr>
        <p:spPr bwMode="auto">
          <a:xfrm>
            <a:off x="3105161" y="2151524"/>
            <a:ext cx="1918804" cy="47128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Parser</a:t>
            </a:r>
          </a:p>
        </p:txBody>
      </p:sp>
      <p:sp>
        <p:nvSpPr>
          <p:cNvPr id="18471" name="Line 30"/>
          <p:cNvSpPr>
            <a:spLocks noChangeShapeType="1"/>
          </p:cNvSpPr>
          <p:nvPr/>
        </p:nvSpPr>
        <p:spPr bwMode="auto">
          <a:xfrm>
            <a:off x="4047731" y="2622809"/>
            <a:ext cx="0" cy="336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438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9927" y="1899141"/>
            <a:ext cx="1485994" cy="130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Rectangle 43"/>
          <p:cNvSpPr>
            <a:spLocks noChangeArrowheads="1"/>
          </p:cNvSpPr>
          <p:nvPr/>
        </p:nvSpPr>
        <p:spPr bwMode="auto">
          <a:xfrm>
            <a:off x="8093294" y="2823809"/>
            <a:ext cx="687291" cy="40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sp>
        <p:nvSpPr>
          <p:cNvPr id="177196" name="Rectangle 44"/>
          <p:cNvSpPr>
            <a:spLocks noChangeArrowheads="1"/>
          </p:cNvSpPr>
          <p:nvPr/>
        </p:nvSpPr>
        <p:spPr bwMode="auto">
          <a:xfrm>
            <a:off x="3542783" y="3430726"/>
            <a:ext cx="1077224" cy="605939"/>
          </a:xfrm>
          <a:prstGeom prst="rect">
            <a:avLst/>
          </a:prstGeom>
          <a:solidFill>
            <a:srgbClr val="CC9FE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/>
              <a:t>cross-job</a:t>
            </a:r>
          </a:p>
          <a:p>
            <a:r>
              <a:rPr lang="en-US" sz="1600"/>
              <a:t>optimizer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5091291" y="2420829"/>
            <a:ext cx="1460780" cy="787528"/>
            <a:chOff x="5091291" y="2420829"/>
            <a:chExt cx="1460780" cy="787528"/>
          </a:xfrm>
        </p:grpSpPr>
        <p:sp>
          <p:nvSpPr>
            <p:cNvPr id="18439" name="Line 38"/>
            <p:cNvSpPr>
              <a:spLocks noChangeShapeType="1"/>
            </p:cNvSpPr>
            <p:nvPr/>
          </p:nvSpPr>
          <p:spPr bwMode="auto">
            <a:xfrm flipH="1" flipV="1">
              <a:off x="5091291" y="2420829"/>
              <a:ext cx="13465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45"/>
            <p:cNvSpPr txBox="1">
              <a:spLocks noChangeArrowheads="1"/>
            </p:cNvSpPr>
            <p:nvPr/>
          </p:nvSpPr>
          <p:spPr bwMode="auto">
            <a:xfrm>
              <a:off x="5312908" y="2474130"/>
              <a:ext cx="1239163" cy="734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Pig Latin program</a:t>
              </a:r>
            </a:p>
          </p:txBody>
        </p:sp>
      </p:grpSp>
      <p:sp>
        <p:nvSpPr>
          <p:cNvPr id="18467" name="AutoShape 107"/>
          <p:cNvSpPr>
            <a:spLocks noChangeArrowheads="1"/>
          </p:cNvSpPr>
          <p:nvPr/>
        </p:nvSpPr>
        <p:spPr bwMode="auto">
          <a:xfrm>
            <a:off x="3138824" y="5248541"/>
            <a:ext cx="1817815" cy="47128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smtClean="0"/>
              <a:t>MapReduce</a:t>
            </a:r>
            <a:endParaRPr lang="en-US"/>
          </a:p>
        </p:txBody>
      </p:sp>
      <p:sp>
        <p:nvSpPr>
          <p:cNvPr id="18468" name="Line 109"/>
          <p:cNvSpPr>
            <a:spLocks noChangeShapeType="1"/>
          </p:cNvSpPr>
          <p:nvPr/>
        </p:nvSpPr>
        <p:spPr bwMode="auto">
          <a:xfrm>
            <a:off x="4081395" y="5719826"/>
            <a:ext cx="0" cy="3366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13"/>
          <p:cNvGrpSpPr>
            <a:grpSpLocks/>
          </p:cNvGrpSpPr>
          <p:nvPr/>
        </p:nvGrpSpPr>
        <p:grpSpPr bwMode="auto">
          <a:xfrm>
            <a:off x="1522989" y="4777256"/>
            <a:ext cx="2423753" cy="740592"/>
            <a:chOff x="144" y="1728"/>
            <a:chExt cx="1728" cy="528"/>
          </a:xfrm>
        </p:grpSpPr>
        <p:sp>
          <p:nvSpPr>
            <p:cNvPr id="18465" name="Oval 114"/>
            <p:cNvSpPr>
              <a:spLocks noChangeArrowheads="1"/>
            </p:cNvSpPr>
            <p:nvPr/>
          </p:nvSpPr>
          <p:spPr bwMode="auto">
            <a:xfrm>
              <a:off x="144" y="1728"/>
              <a:ext cx="912" cy="52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sz="1600" smtClean="0"/>
                <a:t>MapReduce</a:t>
              </a:r>
              <a:endParaRPr lang="en-US" sz="1600" dirty="0"/>
            </a:p>
            <a:p>
              <a:r>
                <a:rPr lang="en-US" sz="1600" dirty="0"/>
                <a:t>jobs</a:t>
              </a:r>
            </a:p>
          </p:txBody>
        </p:sp>
        <p:sp>
          <p:nvSpPr>
            <p:cNvPr id="18466" name="Line 115"/>
            <p:cNvSpPr>
              <a:spLocks noChangeShapeType="1"/>
            </p:cNvSpPr>
            <p:nvPr/>
          </p:nvSpPr>
          <p:spPr bwMode="auto">
            <a:xfrm flipH="1" flipV="1">
              <a:off x="1056" y="196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3" name="AutoShape 111"/>
          <p:cNvSpPr>
            <a:spLocks noChangeArrowheads="1"/>
          </p:cNvSpPr>
          <p:nvPr/>
        </p:nvSpPr>
        <p:spPr bwMode="auto">
          <a:xfrm>
            <a:off x="3138824" y="4440623"/>
            <a:ext cx="1817815" cy="4712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MR Compiler</a:t>
            </a:r>
          </a:p>
        </p:txBody>
      </p:sp>
      <p:sp>
        <p:nvSpPr>
          <p:cNvPr id="18464" name="Line 112"/>
          <p:cNvSpPr>
            <a:spLocks noChangeShapeType="1"/>
          </p:cNvSpPr>
          <p:nvPr/>
        </p:nvSpPr>
        <p:spPr bwMode="auto">
          <a:xfrm>
            <a:off x="4081395" y="4911909"/>
            <a:ext cx="0" cy="3366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34"/>
          <p:cNvGrpSpPr>
            <a:grpSpLocks/>
          </p:cNvGrpSpPr>
          <p:nvPr/>
        </p:nvGrpSpPr>
        <p:grpSpPr bwMode="auto">
          <a:xfrm>
            <a:off x="3946741" y="3430726"/>
            <a:ext cx="4174240" cy="3164344"/>
            <a:chOff x="1872" y="1968"/>
            <a:chExt cx="2976" cy="2256"/>
          </a:xfrm>
        </p:grpSpPr>
        <p:sp>
          <p:nvSpPr>
            <p:cNvPr id="18446" name="Line 119"/>
            <p:cNvSpPr>
              <a:spLocks noChangeShapeType="1"/>
            </p:cNvSpPr>
            <p:nvPr/>
          </p:nvSpPr>
          <p:spPr bwMode="auto">
            <a:xfrm flipH="1" flipV="1">
              <a:off x="1872" y="2544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33"/>
            <p:cNvGrpSpPr>
              <a:grpSpLocks/>
            </p:cNvGrpSpPr>
            <p:nvPr/>
          </p:nvGrpSpPr>
          <p:grpSpPr bwMode="auto">
            <a:xfrm>
              <a:off x="2928" y="1968"/>
              <a:ext cx="1920" cy="2256"/>
              <a:chOff x="2928" y="1968"/>
              <a:chExt cx="1920" cy="2256"/>
            </a:xfrm>
          </p:grpSpPr>
          <p:sp>
            <p:nvSpPr>
              <p:cNvPr id="177243" name="AutoShape 91"/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1920" cy="2256"/>
              </a:xfrm>
              <a:prstGeom prst="roundRect">
                <a:avLst>
                  <a:gd name="adj" fmla="val 16667"/>
                </a:avLst>
              </a:prstGeom>
              <a:solidFill>
                <a:srgbClr val="AAAAA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449" name="Oval 53"/>
              <p:cNvSpPr>
                <a:spLocks noChangeArrowheads="1"/>
              </p:cNvSpPr>
              <p:nvPr/>
            </p:nvSpPr>
            <p:spPr bwMode="auto">
              <a:xfrm>
                <a:off x="3648" y="2832"/>
                <a:ext cx="432" cy="288"/>
              </a:xfrm>
              <a:prstGeom prst="ellipse">
                <a:avLst/>
              </a:prstGeom>
              <a:solidFill>
                <a:srgbClr val="F0D59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join</a:t>
                </a:r>
              </a:p>
            </p:txBody>
          </p:sp>
          <p:sp>
            <p:nvSpPr>
              <p:cNvPr id="18450" name="Text Box 55"/>
              <p:cNvSpPr txBox="1">
                <a:spLocks noChangeArrowheads="1"/>
              </p:cNvSpPr>
              <p:nvPr/>
            </p:nvSpPr>
            <p:spPr bwMode="auto">
              <a:xfrm>
                <a:off x="3899" y="2016"/>
                <a:ext cx="539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output</a:t>
                </a:r>
              </a:p>
            </p:txBody>
          </p:sp>
          <p:sp>
            <p:nvSpPr>
              <p:cNvPr id="18451" name="Oval 59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ellipse">
                <a:avLst/>
              </a:prstGeom>
              <a:solidFill>
                <a:srgbClr val="F0D59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filter</a:t>
                </a:r>
              </a:p>
            </p:txBody>
          </p:sp>
          <p:sp>
            <p:nvSpPr>
              <p:cNvPr id="18452" name="AutoShape 6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528" cy="480"/>
              </a:xfrm>
              <a:prstGeom prst="can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3" name="Rectangle 62"/>
              <p:cNvSpPr>
                <a:spLocks noChangeArrowheads="1"/>
              </p:cNvSpPr>
              <p:nvPr/>
            </p:nvSpPr>
            <p:spPr bwMode="auto">
              <a:xfrm>
                <a:off x="3408" y="3840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8454" name="Line 63"/>
              <p:cNvSpPr>
                <a:spLocks noChangeShapeType="1"/>
              </p:cNvSpPr>
              <p:nvPr/>
            </p:nvSpPr>
            <p:spPr bwMode="auto">
              <a:xfrm flipV="1">
                <a:off x="3634" y="3072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Line 64"/>
              <p:cNvSpPr>
                <a:spLocks noChangeShapeType="1"/>
              </p:cNvSpPr>
              <p:nvPr/>
            </p:nvSpPr>
            <p:spPr bwMode="auto">
              <a:xfrm flipH="1" flipV="1">
                <a:off x="3552" y="350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Oval 68"/>
              <p:cNvSpPr>
                <a:spLocks noChangeArrowheads="1"/>
              </p:cNvSpPr>
              <p:nvPr/>
            </p:nvSpPr>
            <p:spPr bwMode="auto">
              <a:xfrm>
                <a:off x="3888" y="2400"/>
                <a:ext cx="336" cy="288"/>
              </a:xfrm>
              <a:prstGeom prst="ellipse">
                <a:avLst/>
              </a:prstGeom>
              <a:solidFill>
                <a:srgbClr val="F0D59A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600"/>
                  <a:t>f( )</a:t>
                </a:r>
              </a:p>
            </p:txBody>
          </p:sp>
          <p:sp>
            <p:nvSpPr>
              <p:cNvPr id="18457" name="Line 69"/>
              <p:cNvSpPr>
                <a:spLocks noChangeShapeType="1"/>
              </p:cNvSpPr>
              <p:nvPr/>
            </p:nvSpPr>
            <p:spPr bwMode="auto">
              <a:xfrm flipV="1">
                <a:off x="3888" y="2688"/>
                <a:ext cx="96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8" name="Line 89"/>
              <p:cNvSpPr>
                <a:spLocks noChangeShapeType="1"/>
              </p:cNvSpPr>
              <p:nvPr/>
            </p:nvSpPr>
            <p:spPr bwMode="auto">
              <a:xfrm flipH="1">
                <a:off x="4128" y="2256"/>
                <a:ext cx="48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9" name="AutoShape 130"/>
              <p:cNvSpPr>
                <a:spLocks noChangeArrowheads="1"/>
              </p:cNvSpPr>
              <p:nvPr/>
            </p:nvSpPr>
            <p:spPr bwMode="auto">
              <a:xfrm>
                <a:off x="4080" y="3648"/>
                <a:ext cx="528" cy="480"/>
              </a:xfrm>
              <a:prstGeom prst="can">
                <a:avLst>
                  <a:gd name="adj" fmla="val 25000"/>
                </a:avLst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Rectangle 131"/>
              <p:cNvSpPr>
                <a:spLocks noChangeArrowheads="1"/>
              </p:cNvSpPr>
              <p:nvPr/>
            </p:nvSpPr>
            <p:spPr bwMode="auto">
              <a:xfrm>
                <a:off x="4224" y="3840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8461" name="Line 132"/>
              <p:cNvSpPr>
                <a:spLocks noChangeShapeType="1"/>
              </p:cNvSpPr>
              <p:nvPr/>
            </p:nvSpPr>
            <p:spPr bwMode="auto">
              <a:xfrm flipH="1" flipV="1">
                <a:off x="3984" y="3072"/>
                <a:ext cx="336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21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7" grpId="0" animBg="1"/>
      <p:bldP spid="18478" grpId="0" animBg="1"/>
      <p:bldP spid="18470" grpId="0" animBg="1"/>
      <p:bldP spid="18471" grpId="0" animBg="1"/>
      <p:bldP spid="177196" grpId="0" animBg="1"/>
      <p:bldP spid="18467" grpId="0" animBg="1"/>
      <p:bldP spid="18468" grpId="0" animBg="1"/>
      <p:bldP spid="18463" grpId="0" animBg="1"/>
      <p:bldP spid="1846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issue</a:t>
            </a:r>
            <a:r>
              <a:rPr lang="en-US" dirty="0" smtClean="0"/>
              <a:t>: </a:t>
            </a:r>
            <a:r>
              <a:rPr lang="en-US" smtClean="0"/>
              <a:t>Minimizing redundancy</a:t>
            </a:r>
            <a:endParaRPr lang="en-US" dirty="0" smtClean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Popular tables</a:t>
            </a:r>
          </a:p>
          <a:p>
            <a:pPr lvl="1"/>
            <a:r>
              <a:rPr lang="en-US" dirty="0" smtClean="0"/>
              <a:t>web crawl</a:t>
            </a:r>
          </a:p>
          <a:p>
            <a:pPr lvl="1"/>
            <a:r>
              <a:rPr lang="en-US" dirty="0" smtClean="0"/>
              <a:t>search log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Popular transformations</a:t>
            </a:r>
          </a:p>
          <a:p>
            <a:pPr lvl="1"/>
            <a:r>
              <a:rPr lang="en-US" dirty="0" smtClean="0"/>
              <a:t>eliminate spam pages</a:t>
            </a:r>
          </a:p>
          <a:p>
            <a:pPr lvl="1"/>
            <a:r>
              <a:rPr lang="en-US" dirty="0" smtClean="0"/>
              <a:t>group pages by host</a:t>
            </a:r>
          </a:p>
          <a:p>
            <a:pPr lvl="1"/>
            <a:r>
              <a:rPr lang="en-US" dirty="0" smtClean="0"/>
              <a:t>join web crawl with search log</a:t>
            </a:r>
          </a:p>
          <a:p>
            <a:pPr lvl="1"/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Goal: Minimize redundant work</a:t>
            </a:r>
          </a:p>
          <a:p>
            <a:pPr lvl="2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58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8"/>
          <p:cNvSpPr>
            <a:spLocks noChangeArrowheads="1"/>
          </p:cNvSpPr>
          <p:nvPr/>
        </p:nvSpPr>
        <p:spPr bwMode="auto">
          <a:xfrm>
            <a:off x="7239000" y="5105400"/>
            <a:ext cx="1905000" cy="1752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85"/>
          <p:cNvSpPr>
            <a:spLocks noChangeArrowheads="1"/>
          </p:cNvSpPr>
          <p:nvPr/>
        </p:nvSpPr>
        <p:spPr bwMode="auto">
          <a:xfrm>
            <a:off x="7543800" y="5486400"/>
            <a:ext cx="1600200" cy="121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884" y="152400"/>
            <a:ext cx="7092348" cy="1143000"/>
          </a:xfrm>
        </p:spPr>
        <p:txBody>
          <a:bodyPr/>
          <a:lstStyle/>
          <a:p>
            <a:r>
              <a:rPr lang="en-US" smtClean="0"/>
              <a:t>Work-sharing techniques</a:t>
            </a:r>
          </a:p>
        </p:txBody>
      </p:sp>
      <p:sp>
        <p:nvSpPr>
          <p:cNvPr id="140371" name="AutoShape 83"/>
          <p:cNvSpPr>
            <a:spLocks noChangeArrowheads="1"/>
          </p:cNvSpPr>
          <p:nvPr/>
        </p:nvSpPr>
        <p:spPr bwMode="auto">
          <a:xfrm>
            <a:off x="3185791" y="1517301"/>
            <a:ext cx="2758822" cy="4995705"/>
          </a:xfrm>
          <a:prstGeom prst="roundRect">
            <a:avLst>
              <a:gd name="adj" fmla="val 16667"/>
            </a:avLst>
          </a:prstGeom>
          <a:solidFill>
            <a:srgbClr val="ECE6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72" name="AutoShape 84"/>
          <p:cNvSpPr>
            <a:spLocks noChangeArrowheads="1"/>
          </p:cNvSpPr>
          <p:nvPr/>
        </p:nvSpPr>
        <p:spPr bwMode="auto">
          <a:xfrm>
            <a:off x="6093738" y="1517301"/>
            <a:ext cx="2758822" cy="4995705"/>
          </a:xfrm>
          <a:prstGeom prst="roundRect">
            <a:avLst>
              <a:gd name="adj" fmla="val 16667"/>
            </a:avLst>
          </a:prstGeom>
          <a:solidFill>
            <a:srgbClr val="ECE6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69" name="AutoShape 81"/>
          <p:cNvSpPr>
            <a:spLocks noChangeArrowheads="1"/>
          </p:cNvSpPr>
          <p:nvPr/>
        </p:nvSpPr>
        <p:spPr bwMode="auto">
          <a:xfrm>
            <a:off x="277843" y="1517301"/>
            <a:ext cx="2758822" cy="4995705"/>
          </a:xfrm>
          <a:prstGeom prst="roundRect">
            <a:avLst>
              <a:gd name="adj" fmla="val 16667"/>
            </a:avLst>
          </a:prstGeom>
          <a:solidFill>
            <a:srgbClr val="ECE6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3431226" y="2710305"/>
            <a:ext cx="2246203" cy="3579013"/>
            <a:chOff x="2174" y="1776"/>
            <a:chExt cx="1446" cy="2304"/>
          </a:xfrm>
        </p:grpSpPr>
        <p:sp>
          <p:nvSpPr>
            <p:cNvPr id="20521" name="Oval 49"/>
            <p:cNvSpPr>
              <a:spLocks noChangeArrowheads="1"/>
            </p:cNvSpPr>
            <p:nvPr/>
          </p:nvSpPr>
          <p:spPr bwMode="auto">
            <a:xfrm>
              <a:off x="2558" y="3168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50"/>
            <p:cNvSpPr>
              <a:spLocks noChangeArrowheads="1"/>
            </p:cNvSpPr>
            <p:nvPr/>
          </p:nvSpPr>
          <p:spPr bwMode="auto">
            <a:xfrm>
              <a:off x="3134" y="2304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51"/>
            <p:cNvSpPr>
              <a:spLocks noChangeArrowheads="1"/>
            </p:cNvSpPr>
            <p:nvPr/>
          </p:nvSpPr>
          <p:spPr bwMode="auto">
            <a:xfrm>
              <a:off x="2846" y="2736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V="1">
              <a:off x="2462" y="3456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Line 53"/>
            <p:cNvSpPr>
              <a:spLocks noChangeShapeType="1"/>
            </p:cNvSpPr>
            <p:nvPr/>
          </p:nvSpPr>
          <p:spPr bwMode="auto">
            <a:xfrm flipV="1">
              <a:off x="2798" y="3024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Line 54"/>
            <p:cNvSpPr>
              <a:spLocks noChangeShapeType="1"/>
            </p:cNvSpPr>
            <p:nvPr/>
          </p:nvSpPr>
          <p:spPr bwMode="auto">
            <a:xfrm flipV="1">
              <a:off x="3086" y="2592"/>
              <a:ext cx="9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544" y="2208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2832" y="1776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2</a:t>
              </a:r>
            </a:p>
          </p:txBody>
        </p:sp>
        <p:sp>
          <p:nvSpPr>
            <p:cNvPr id="20529" name="Line 57"/>
            <p:cNvSpPr>
              <a:spLocks noChangeShapeType="1"/>
            </p:cNvSpPr>
            <p:nvPr/>
          </p:nvSpPr>
          <p:spPr bwMode="auto">
            <a:xfrm>
              <a:off x="2798" y="2448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Line 58"/>
            <p:cNvSpPr>
              <a:spLocks noChangeShapeType="1"/>
            </p:cNvSpPr>
            <p:nvPr/>
          </p:nvSpPr>
          <p:spPr bwMode="auto">
            <a:xfrm>
              <a:off x="3086" y="2016"/>
              <a:ext cx="96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Text Box 59"/>
            <p:cNvSpPr txBox="1">
              <a:spLocks noChangeArrowheads="1"/>
            </p:cNvSpPr>
            <p:nvPr/>
          </p:nvSpPr>
          <p:spPr bwMode="auto">
            <a:xfrm>
              <a:off x="2592" y="3446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Op1</a:t>
              </a: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2880" y="3014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Op2</a:t>
              </a:r>
            </a:p>
          </p:txBody>
        </p:sp>
        <p:sp>
          <p:nvSpPr>
            <p:cNvPr id="20533" name="Text Box 61"/>
            <p:cNvSpPr txBox="1">
              <a:spLocks noChangeArrowheads="1"/>
            </p:cNvSpPr>
            <p:nvPr/>
          </p:nvSpPr>
          <p:spPr bwMode="auto">
            <a:xfrm>
              <a:off x="3202" y="257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Op3</a:t>
              </a:r>
            </a:p>
          </p:txBody>
        </p:sp>
        <p:sp>
          <p:nvSpPr>
            <p:cNvPr id="20534" name="Rectangle 62"/>
            <p:cNvSpPr>
              <a:spLocks noChangeArrowheads="1"/>
            </p:cNvSpPr>
            <p:nvPr/>
          </p:nvSpPr>
          <p:spPr bwMode="auto">
            <a:xfrm>
              <a:off x="2174" y="3696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140336" name="Rectangle 48"/>
          <p:cNvSpPr>
            <a:spLocks noChangeArrowheads="1"/>
          </p:cNvSpPr>
          <p:nvPr/>
        </p:nvSpPr>
        <p:spPr bwMode="auto">
          <a:xfrm>
            <a:off x="3974913" y="4425249"/>
            <a:ext cx="372814" cy="372814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A</a:t>
            </a:r>
            <a:r>
              <a:rPr lang="en-US">
                <a:sym typeface="Symbol" pitchFamily="18" charset="2"/>
              </a:rPr>
              <a:t></a:t>
            </a:r>
            <a:endParaRPr lang="en-US"/>
          </a:p>
        </p:txBody>
      </p:sp>
      <p:grpSp>
        <p:nvGrpSpPr>
          <p:cNvPr id="3" name="Group 106"/>
          <p:cNvGrpSpPr>
            <a:grpSpLocks/>
          </p:cNvGrpSpPr>
          <p:nvPr/>
        </p:nvGrpSpPr>
        <p:grpSpPr bwMode="auto">
          <a:xfrm>
            <a:off x="501531" y="1737883"/>
            <a:ext cx="8127341" cy="826404"/>
            <a:chOff x="288" y="1150"/>
            <a:chExt cx="5232" cy="532"/>
          </a:xfrm>
        </p:grpSpPr>
        <p:sp>
          <p:nvSpPr>
            <p:cNvPr id="20518" name="Text Box 5"/>
            <p:cNvSpPr txBox="1">
              <a:spLocks noChangeArrowheads="1"/>
            </p:cNvSpPr>
            <p:nvPr/>
          </p:nvSpPr>
          <p:spPr bwMode="auto">
            <a:xfrm>
              <a:off x="288" y="1152"/>
              <a:ext cx="1488" cy="53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dirty="0"/>
                <a:t>execute similar jobs together</a:t>
              </a:r>
            </a:p>
          </p:txBody>
        </p:sp>
        <p:sp>
          <p:nvSpPr>
            <p:cNvPr id="20519" name="Text Box 6"/>
            <p:cNvSpPr txBox="1">
              <a:spLocks noChangeArrowheads="1"/>
            </p:cNvSpPr>
            <p:nvPr/>
          </p:nvSpPr>
          <p:spPr bwMode="auto">
            <a:xfrm>
              <a:off x="2160" y="1150"/>
              <a:ext cx="1488" cy="52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cache data transformations</a:t>
              </a:r>
            </a:p>
          </p:txBody>
        </p:sp>
        <p:sp>
          <p:nvSpPr>
            <p:cNvPr id="20520" name="Text Box 69"/>
            <p:cNvSpPr txBox="1">
              <a:spLocks noChangeArrowheads="1"/>
            </p:cNvSpPr>
            <p:nvPr/>
          </p:nvSpPr>
          <p:spPr bwMode="auto">
            <a:xfrm>
              <a:off x="4032" y="1150"/>
              <a:ext cx="1488" cy="29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/>
                <a:t>cache data moves</a:t>
              </a:r>
            </a:p>
          </p:txBody>
        </p:sp>
      </p:grpSp>
      <p:sp>
        <p:nvSpPr>
          <p:cNvPr id="140366" name="Oval 78"/>
          <p:cNvSpPr>
            <a:spLocks noChangeArrowheads="1"/>
          </p:cNvSpPr>
          <p:nvPr/>
        </p:nvSpPr>
        <p:spPr bwMode="auto">
          <a:xfrm>
            <a:off x="7606740" y="3589524"/>
            <a:ext cx="1196111" cy="730094"/>
          </a:xfrm>
          <a:prstGeom prst="ellipse">
            <a:avLst/>
          </a:prstGeom>
          <a:solidFill>
            <a:srgbClr val="CC9FEC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Join</a:t>
            </a:r>
          </a:p>
          <a:p>
            <a:r>
              <a:rPr lang="en-US" sz="1600"/>
              <a:t>A &amp; B</a:t>
            </a: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6286359" y="4394181"/>
            <a:ext cx="2640764" cy="1298635"/>
            <a:chOff x="4012" y="2860"/>
            <a:chExt cx="1700" cy="836"/>
          </a:xfrm>
        </p:grpSpPr>
        <p:sp>
          <p:nvSpPr>
            <p:cNvPr id="20510" name="Text Box 71"/>
            <p:cNvSpPr txBox="1">
              <a:spLocks noChangeArrowheads="1"/>
            </p:cNvSpPr>
            <p:nvPr/>
          </p:nvSpPr>
          <p:spPr bwMode="auto">
            <a:xfrm>
              <a:off x="4012" y="3436"/>
              <a:ext cx="8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Worker 1</a:t>
              </a:r>
            </a:p>
          </p:txBody>
        </p:sp>
        <p:sp>
          <p:nvSpPr>
            <p:cNvPr id="20511" name="Text Box 72"/>
            <p:cNvSpPr txBox="1">
              <a:spLocks noChangeArrowheads="1"/>
            </p:cNvSpPr>
            <p:nvPr/>
          </p:nvSpPr>
          <p:spPr bwMode="auto">
            <a:xfrm>
              <a:off x="4814" y="3446"/>
              <a:ext cx="8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Worker 2</a:t>
              </a:r>
            </a:p>
          </p:txBody>
        </p:sp>
        <p:sp>
          <p:nvSpPr>
            <p:cNvPr id="20512" name="Rectangle 68"/>
            <p:cNvSpPr>
              <a:spLocks noChangeArrowheads="1"/>
            </p:cNvSpPr>
            <p:nvPr/>
          </p:nvSpPr>
          <p:spPr bwMode="auto">
            <a:xfrm>
              <a:off x="4862" y="2860"/>
              <a:ext cx="638" cy="576"/>
            </a:xfrm>
            <a:prstGeom prst="rect">
              <a:avLst/>
            </a:prstGeom>
            <a:solidFill>
              <a:srgbClr val="F0D59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70"/>
            <p:cNvSpPr>
              <a:spLocks noChangeArrowheads="1"/>
            </p:cNvSpPr>
            <p:nvPr/>
          </p:nvSpPr>
          <p:spPr bwMode="auto">
            <a:xfrm>
              <a:off x="4060" y="2860"/>
              <a:ext cx="638" cy="576"/>
            </a:xfrm>
            <a:prstGeom prst="rect">
              <a:avLst/>
            </a:prstGeom>
            <a:solidFill>
              <a:srgbClr val="F0D59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75"/>
            <p:cNvSpPr>
              <a:spLocks noChangeArrowheads="1"/>
            </p:cNvSpPr>
            <p:nvPr/>
          </p:nvSpPr>
          <p:spPr bwMode="auto">
            <a:xfrm>
              <a:off x="4170" y="291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0515" name="Rectangle 76"/>
            <p:cNvSpPr>
              <a:spLocks noChangeArrowheads="1"/>
            </p:cNvSpPr>
            <p:nvPr/>
          </p:nvSpPr>
          <p:spPr bwMode="auto">
            <a:xfrm>
              <a:off x="4410" y="315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D</a:t>
              </a:r>
            </a:p>
          </p:txBody>
        </p:sp>
        <p:sp>
          <p:nvSpPr>
            <p:cNvPr id="20516" name="Rectangle 77"/>
            <p:cNvSpPr>
              <a:spLocks noChangeArrowheads="1"/>
            </p:cNvSpPr>
            <p:nvPr/>
          </p:nvSpPr>
          <p:spPr bwMode="auto">
            <a:xfrm>
              <a:off x="5246" y="315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C</a:t>
              </a:r>
            </a:p>
          </p:txBody>
        </p:sp>
        <p:sp>
          <p:nvSpPr>
            <p:cNvPr id="20517" name="Rectangle 79"/>
            <p:cNvSpPr>
              <a:spLocks noChangeArrowheads="1"/>
            </p:cNvSpPr>
            <p:nvPr/>
          </p:nvSpPr>
          <p:spPr bwMode="auto">
            <a:xfrm>
              <a:off x="4944" y="316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426969" y="3306807"/>
            <a:ext cx="2438824" cy="2833385"/>
            <a:chOff x="240" y="2160"/>
            <a:chExt cx="1570" cy="1824"/>
          </a:xfrm>
        </p:grpSpPr>
        <p:sp>
          <p:nvSpPr>
            <p:cNvPr id="20498" name="Oval 33"/>
            <p:cNvSpPr>
              <a:spLocks noChangeArrowheads="1"/>
            </p:cNvSpPr>
            <p:nvPr/>
          </p:nvSpPr>
          <p:spPr bwMode="auto">
            <a:xfrm>
              <a:off x="1118" y="2736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Text Box 40"/>
            <p:cNvSpPr txBox="1">
              <a:spLocks noChangeArrowheads="1"/>
            </p:cNvSpPr>
            <p:nvPr/>
          </p:nvSpPr>
          <p:spPr bwMode="auto">
            <a:xfrm>
              <a:off x="453" y="2160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1</a:t>
              </a:r>
            </a:p>
          </p:txBody>
        </p:sp>
        <p:sp>
          <p:nvSpPr>
            <p:cNvPr id="20500" name="Text Box 41"/>
            <p:cNvSpPr txBox="1">
              <a:spLocks noChangeArrowheads="1"/>
            </p:cNvSpPr>
            <p:nvPr/>
          </p:nvSpPr>
          <p:spPr bwMode="auto">
            <a:xfrm>
              <a:off x="1125" y="2160"/>
              <a:ext cx="5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Job 2</a:t>
              </a:r>
            </a:p>
          </p:txBody>
        </p:sp>
        <p:sp>
          <p:nvSpPr>
            <p:cNvPr id="20501" name="Line 42"/>
            <p:cNvSpPr>
              <a:spLocks noChangeShapeType="1"/>
            </p:cNvSpPr>
            <p:nvPr/>
          </p:nvSpPr>
          <p:spPr bwMode="auto">
            <a:xfrm flipH="1">
              <a:off x="1296" y="2448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44"/>
            <p:cNvSpPr txBox="1">
              <a:spLocks noChangeArrowheads="1"/>
            </p:cNvSpPr>
            <p:nvPr/>
          </p:nvSpPr>
          <p:spPr bwMode="auto">
            <a:xfrm>
              <a:off x="1392" y="282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Op2</a:t>
              </a:r>
            </a:p>
          </p:txBody>
        </p:sp>
        <p:sp>
          <p:nvSpPr>
            <p:cNvPr id="20503" name="Text Box 45"/>
            <p:cNvSpPr txBox="1">
              <a:spLocks noChangeArrowheads="1"/>
            </p:cNvSpPr>
            <p:nvPr/>
          </p:nvSpPr>
          <p:spPr bwMode="auto">
            <a:xfrm>
              <a:off x="240" y="2832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Op1</a:t>
              </a:r>
            </a:p>
          </p:txBody>
        </p:sp>
        <p:sp>
          <p:nvSpPr>
            <p:cNvPr id="20504" name="Oval 63"/>
            <p:cNvSpPr>
              <a:spLocks noChangeArrowheads="1"/>
            </p:cNvSpPr>
            <p:nvPr/>
          </p:nvSpPr>
          <p:spPr bwMode="auto">
            <a:xfrm>
              <a:off x="624" y="2736"/>
              <a:ext cx="288" cy="288"/>
            </a:xfrm>
            <a:prstGeom prst="ellipse">
              <a:avLst/>
            </a:prstGeom>
            <a:solidFill>
              <a:srgbClr val="F0D59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66"/>
            <p:cNvSpPr>
              <a:spLocks noChangeShapeType="1"/>
            </p:cNvSpPr>
            <p:nvPr/>
          </p:nvSpPr>
          <p:spPr bwMode="auto">
            <a:xfrm>
              <a:off x="672" y="2448"/>
              <a:ext cx="4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AutoShape 90"/>
            <p:cNvSpPr>
              <a:spLocks noChangeArrowheads="1"/>
            </p:cNvSpPr>
            <p:nvPr/>
          </p:nvSpPr>
          <p:spPr bwMode="auto">
            <a:xfrm>
              <a:off x="624" y="3264"/>
              <a:ext cx="720" cy="720"/>
            </a:xfrm>
            <a:prstGeom prst="can">
              <a:avLst>
                <a:gd name="adj" fmla="val 25000"/>
              </a:avLst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47"/>
            <p:cNvSpPr>
              <a:spLocks noChangeArrowheads="1"/>
            </p:cNvSpPr>
            <p:nvPr/>
          </p:nvSpPr>
          <p:spPr bwMode="auto">
            <a:xfrm>
              <a:off x="768" y="3504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20508" name="Line 37"/>
            <p:cNvSpPr>
              <a:spLocks noChangeShapeType="1"/>
            </p:cNvSpPr>
            <p:nvPr/>
          </p:nvSpPr>
          <p:spPr bwMode="auto">
            <a:xfrm flipV="1">
              <a:off x="1056" y="3024"/>
              <a:ext cx="11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64"/>
            <p:cNvSpPr>
              <a:spLocks noChangeShapeType="1"/>
            </p:cNvSpPr>
            <p:nvPr/>
          </p:nvSpPr>
          <p:spPr bwMode="auto">
            <a:xfrm flipH="1" flipV="1">
              <a:off x="816" y="3024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6861113" y="4484278"/>
            <a:ext cx="1342130" cy="298251"/>
            <a:chOff x="4382" y="2918"/>
            <a:chExt cx="864" cy="192"/>
          </a:xfrm>
        </p:grpSpPr>
        <p:sp>
          <p:nvSpPr>
            <p:cNvPr id="20496" name="Line 73"/>
            <p:cNvSpPr>
              <a:spLocks noChangeShapeType="1"/>
            </p:cNvSpPr>
            <p:nvPr/>
          </p:nvSpPr>
          <p:spPr bwMode="auto">
            <a:xfrm flipV="1">
              <a:off x="4382" y="3014"/>
              <a:ext cx="62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Rectangle 74"/>
            <p:cNvSpPr>
              <a:spLocks noChangeArrowheads="1"/>
            </p:cNvSpPr>
            <p:nvPr/>
          </p:nvSpPr>
          <p:spPr bwMode="auto">
            <a:xfrm>
              <a:off x="5054" y="2918"/>
              <a:ext cx="192" cy="192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22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Pig </a:t>
            </a:r>
            <a:r>
              <a:rPr lang="en-US" dirty="0" smtClean="0"/>
              <a:t>and </a:t>
            </a:r>
            <a:r>
              <a:rPr lang="en-US" smtClean="0"/>
              <a:t>Pig Latin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90600" y="1547446"/>
            <a:ext cx="7772400" cy="4643804"/>
          </a:xfrm>
        </p:spPr>
        <p:txBody>
          <a:bodyPr/>
          <a:lstStyle/>
          <a:p>
            <a:r>
              <a:rPr lang="en-US" dirty="0" smtClean="0"/>
              <a:t>Somewhere between a programming language and a DBMS</a:t>
            </a:r>
          </a:p>
          <a:p>
            <a:endParaRPr lang="en-US" dirty="0" smtClean="0"/>
          </a:p>
          <a:p>
            <a:r>
              <a:rPr lang="en-US" dirty="0" smtClean="0"/>
              <a:t>Allows distributed programming with explicit parallel dataflow operators</a:t>
            </a:r>
          </a:p>
          <a:p>
            <a:endParaRPr lang="en-US" dirty="0" smtClean="0"/>
          </a:p>
          <a:p>
            <a:r>
              <a:rPr lang="en-US" dirty="0" smtClean="0"/>
              <a:t>Supports explicit management of nested collections</a:t>
            </a:r>
          </a:p>
          <a:p>
            <a:endParaRPr lang="en-US" dirty="0" smtClean="0"/>
          </a:p>
          <a:p>
            <a:r>
              <a:rPr lang="en-US" dirty="0" smtClean="0"/>
              <a:t>Runtime system does caching and batching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89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>
                <a:solidFill>
                  <a:srgbClr val="92D050"/>
                </a:solidFill>
              </a:rPr>
              <a:t>Higher-level languages for </a:t>
            </a:r>
            <a:r>
              <a:rPr lang="en-US" dirty="0" err="1">
                <a:solidFill>
                  <a:srgbClr val="92D050"/>
                </a:solidFill>
              </a:rPr>
              <a:t>Hadoop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Hive Query Language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Pig and Pig Latin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Stream processing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426100" y="4746043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014" y="4213237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233" y="3846167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976" y="3428296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36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Stream Processing</a:t>
            </a: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important applications must process large streams of live data and provide results in near-real-time</a:t>
            </a:r>
          </a:p>
          <a:p>
            <a:pPr lvl="1">
              <a:defRPr/>
            </a:pPr>
            <a:r>
              <a:rPr lang="en-US" sz="2400" dirty="0"/>
              <a:t>Social network trends</a:t>
            </a:r>
          </a:p>
          <a:p>
            <a:pPr lvl="1">
              <a:defRPr/>
            </a:pPr>
            <a:r>
              <a:rPr lang="en-US" sz="2400" dirty="0"/>
              <a:t>Website statistics</a:t>
            </a:r>
          </a:p>
          <a:p>
            <a:pPr lvl="1">
              <a:defRPr/>
            </a:pPr>
            <a:r>
              <a:rPr lang="en-US" sz="2400" dirty="0" smtClean="0"/>
              <a:t>Ad impressions</a:t>
            </a:r>
          </a:p>
          <a:p>
            <a:pPr marL="320040" lvl="1" indent="0">
              <a:buNone/>
              <a:defRPr/>
            </a:pPr>
            <a:r>
              <a:rPr lang="en-US" sz="2400" dirty="0" smtClean="0"/>
              <a:t>…</a:t>
            </a:r>
            <a:endParaRPr lang="en-US" sz="2400" dirty="0"/>
          </a:p>
          <a:p>
            <a:pPr eaLnBrk="1" hangingPunct="1">
              <a:buClr>
                <a:srgbClr val="AA062C"/>
              </a:buClr>
              <a:defRPr/>
            </a:pPr>
            <a:r>
              <a:rPr lang="en-US" dirty="0" smtClean="0"/>
              <a:t>Distributed </a:t>
            </a:r>
            <a:r>
              <a:rPr lang="en-US" dirty="0" smtClean="0"/>
              <a:t>stream processing </a:t>
            </a:r>
            <a:r>
              <a:rPr lang="en-US" dirty="0"/>
              <a:t>f</a:t>
            </a:r>
            <a:r>
              <a:rPr lang="en-US" dirty="0" smtClean="0"/>
              <a:t>ramework is required to </a:t>
            </a:r>
          </a:p>
          <a:p>
            <a:pPr lvl="1" eaLnBrk="1" hangingPunct="1">
              <a:buClr>
                <a:srgbClr val="AA062C"/>
              </a:buClr>
              <a:defRPr/>
            </a:pPr>
            <a:r>
              <a:rPr lang="en-US" dirty="0" smtClean="0"/>
              <a:t>Scale to large clusters (100s of machines)</a:t>
            </a:r>
          </a:p>
          <a:p>
            <a:pPr lvl="1" eaLnBrk="1" hangingPunct="1">
              <a:buClr>
                <a:srgbClr val="AA062C"/>
              </a:buClr>
              <a:defRPr/>
            </a:pPr>
            <a:r>
              <a:rPr lang="en-US" dirty="0" smtClean="0"/>
              <a:t>Achieve low latency (few seconds)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4597"/>
          <a:stretch/>
        </p:blipFill>
        <p:spPr>
          <a:xfrm>
            <a:off x="5209520" y="2614037"/>
            <a:ext cx="1800225" cy="1583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542" y="2937716"/>
            <a:ext cx="2567589" cy="1664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0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: Not for Every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82030" cy="4532312"/>
          </a:xfrm>
        </p:spPr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greatly simplified large-scale data analysis on unreliable clusters of computers</a:t>
            </a:r>
          </a:p>
          <a:p>
            <a:pPr lvl="1"/>
            <a:r>
              <a:rPr lang="en-US" dirty="0" smtClean="0"/>
              <a:t>Brought together many traditional CS principles</a:t>
            </a:r>
          </a:p>
          <a:p>
            <a:pPr lvl="2"/>
            <a:r>
              <a:rPr lang="en-US" dirty="0" smtClean="0"/>
              <a:t>functional primitives; master/slave; replication for fault tolerance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adopted by many companies</a:t>
            </a:r>
          </a:p>
          <a:p>
            <a:pPr lvl="1"/>
            <a:r>
              <a:rPr lang="en-US" dirty="0" smtClean="0"/>
              <a:t>Affordable large-scale batch processing for the masses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But increasingly people wanted more:</a:t>
            </a:r>
            <a:endParaRPr lang="en-US" dirty="0"/>
          </a:p>
          <a:p>
            <a:r>
              <a:rPr lang="en-US" dirty="0" smtClean="0"/>
              <a:t>More complex, multi-stage applications</a:t>
            </a:r>
          </a:p>
          <a:p>
            <a:r>
              <a:rPr lang="en-US" dirty="0" smtClean="0"/>
              <a:t>More interactive ad-hoc queries</a:t>
            </a:r>
          </a:p>
          <a:p>
            <a:r>
              <a:rPr lang="en-US" dirty="0" smtClean="0"/>
              <a:t>Process live data at high </a:t>
            </a:r>
            <a:r>
              <a:rPr lang="en-US" dirty="0" err="1" smtClean="0"/>
              <a:t>txput</a:t>
            </a:r>
            <a:r>
              <a:rPr lang="en-US" dirty="0" smtClean="0"/>
              <a:t> and low latency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Which are not a good fit for </a:t>
            </a:r>
            <a:r>
              <a:rPr lang="en-US" dirty="0" err="1" smtClean="0"/>
              <a:t>MapReduce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979221" cy="45323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Traditional streaming systems have a </a:t>
            </a:r>
            <a:r>
              <a:rPr lang="en-US" sz="2000" dirty="0">
                <a:solidFill>
                  <a:srgbClr val="FF9900"/>
                </a:solidFill>
              </a:rPr>
              <a:t>record-at-a-time</a:t>
            </a:r>
            <a:r>
              <a:rPr lang="en-US" sz="2000" dirty="0"/>
              <a:t> processing model</a:t>
            </a:r>
          </a:p>
          <a:p>
            <a:pPr lvl="1">
              <a:defRPr/>
            </a:pPr>
            <a:r>
              <a:rPr lang="en-US" sz="1600" dirty="0"/>
              <a:t>Each node has mutable state</a:t>
            </a:r>
          </a:p>
          <a:p>
            <a:pPr lvl="1">
              <a:defRPr/>
            </a:pPr>
            <a:r>
              <a:rPr lang="en-US" sz="1600" dirty="0"/>
              <a:t>For each record, update state and send new </a:t>
            </a:r>
            <a:r>
              <a:rPr lang="en-US" sz="1600" dirty="0" smtClean="0"/>
              <a:t>records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 smtClean="0"/>
              <a:t>State </a:t>
            </a:r>
            <a:r>
              <a:rPr lang="en-US" sz="2000" dirty="0"/>
              <a:t>is lost if node dies!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Making </a:t>
            </a:r>
            <a:r>
              <a:rPr lang="en-US" sz="2000" dirty="0" err="1"/>
              <a:t>stateful</a:t>
            </a:r>
            <a:r>
              <a:rPr lang="en-US" sz="2000" dirty="0"/>
              <a:t> stream processing be fault-tolerant is </a:t>
            </a:r>
            <a:r>
              <a:rPr lang="en-US" sz="2000" dirty="0" smtClean="0"/>
              <a:t>challenging</a:t>
            </a:r>
            <a:endParaRPr lang="en-US" sz="2000" dirty="0"/>
          </a:p>
        </p:txBody>
      </p:sp>
      <p:grpSp>
        <p:nvGrpSpPr>
          <p:cNvPr id="42" name="Group 60"/>
          <p:cNvGrpSpPr>
            <a:grpSpLocks/>
          </p:cNvGrpSpPr>
          <p:nvPr/>
        </p:nvGrpSpPr>
        <p:grpSpPr bwMode="auto">
          <a:xfrm>
            <a:off x="4742192" y="1524000"/>
            <a:ext cx="4116058" cy="3391298"/>
            <a:chOff x="11586896" y="4648200"/>
            <a:chExt cx="10976229" cy="716521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6603610" y="8610232"/>
              <a:ext cx="2370154" cy="182863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pic>
          <p:nvPicPr>
            <p:cNvPr id="44" name="Picture 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977" y="7293667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44" y="5679338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" name="Group 38"/>
            <p:cNvGrpSpPr>
              <a:grpSpLocks/>
            </p:cNvGrpSpPr>
            <p:nvPr/>
          </p:nvGrpSpPr>
          <p:grpSpPr bwMode="auto">
            <a:xfrm>
              <a:off x="15711471" y="5553798"/>
              <a:ext cx="1361531" cy="997598"/>
              <a:chOff x="10831048" y="7049891"/>
              <a:chExt cx="1361531" cy="99759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0831006" y="7050672"/>
                <a:ext cx="1362084" cy="996857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>
                <a:off x="10831006" y="7655453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831006" y="7452271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831006" y="785863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0831006" y="7247504"/>
                <a:ext cx="1362084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47" name="Group 39"/>
            <p:cNvGrpSpPr>
              <a:grpSpLocks/>
            </p:cNvGrpSpPr>
            <p:nvPr/>
          </p:nvGrpSpPr>
          <p:grpSpPr bwMode="auto">
            <a:xfrm>
              <a:off x="19832273" y="7010400"/>
              <a:ext cx="1361531" cy="997598"/>
              <a:chOff x="16944568" y="7932179"/>
              <a:chExt cx="1361531" cy="997598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944902" y="7931960"/>
                <a:ext cx="1360497" cy="998445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944902" y="8536742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944902" y="833356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944902" y="8741510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6944902" y="8130380"/>
                <a:ext cx="1360497" cy="0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48" name="Straight Arrow Connector 47"/>
            <p:cNvCxnSpPr/>
            <p:nvPr/>
          </p:nvCxnSpPr>
          <p:spPr>
            <a:xfrm>
              <a:off x="13403189" y="6629216"/>
              <a:ext cx="1301759" cy="1746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49" name="Arc 48"/>
            <p:cNvSpPr/>
            <p:nvPr/>
          </p:nvSpPr>
          <p:spPr>
            <a:xfrm>
              <a:off x="14553898" y="5586007"/>
              <a:ext cx="1056754" cy="788914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679811" y="6781602"/>
              <a:ext cx="2293953" cy="1371473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51" name="Arc 50"/>
            <p:cNvSpPr/>
            <p:nvPr/>
          </p:nvSpPr>
          <p:spPr>
            <a:xfrm>
              <a:off x="18679837" y="7198757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52" name="TextBox 21"/>
            <p:cNvSpPr txBox="1">
              <a:spLocks noChangeArrowheads="1"/>
            </p:cNvSpPr>
            <p:nvPr/>
          </p:nvSpPr>
          <p:spPr bwMode="auto">
            <a:xfrm>
              <a:off x="14448924" y="4648200"/>
              <a:ext cx="4479212" cy="98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mutable state</a:t>
              </a:r>
            </a:p>
          </p:txBody>
        </p:sp>
        <p:sp>
          <p:nvSpPr>
            <p:cNvPr id="53" name="TextBox 23"/>
            <p:cNvSpPr txBox="1">
              <a:spLocks noChangeArrowheads="1"/>
            </p:cNvSpPr>
            <p:nvPr/>
          </p:nvSpPr>
          <p:spPr bwMode="auto">
            <a:xfrm>
              <a:off x="14681680" y="7487453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1</a:t>
              </a:r>
            </a:p>
          </p:txBody>
        </p:sp>
        <p:sp>
          <p:nvSpPr>
            <p:cNvPr id="54" name="TextBox 24"/>
            <p:cNvSpPr txBox="1">
              <a:spLocks noChangeArrowheads="1"/>
            </p:cNvSpPr>
            <p:nvPr/>
          </p:nvSpPr>
          <p:spPr bwMode="auto">
            <a:xfrm>
              <a:off x="18821401" y="9060691"/>
              <a:ext cx="2133353" cy="798907"/>
            </a:xfrm>
            <a:prstGeom prst="rect">
              <a:avLst/>
            </a:prstGeom>
            <a:noFill/>
            <a:ln w="63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3</a:t>
              </a:r>
            </a:p>
          </p:txBody>
        </p:sp>
        <p:sp>
          <p:nvSpPr>
            <p:cNvPr id="55" name="TextBox 25"/>
            <p:cNvSpPr txBox="1">
              <a:spLocks noChangeArrowheads="1"/>
            </p:cNvSpPr>
            <p:nvPr/>
          </p:nvSpPr>
          <p:spPr bwMode="auto">
            <a:xfrm>
              <a:off x="11586896" y="5786568"/>
              <a:ext cx="2364776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input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records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0954977" y="8419750"/>
              <a:ext cx="1608148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pic>
          <p:nvPicPr>
            <p:cNvPr id="57" name="Picture 2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73530" y="9243126"/>
              <a:ext cx="2571328" cy="206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8" name="Group 28"/>
            <p:cNvGrpSpPr>
              <a:grpSpLocks/>
            </p:cNvGrpSpPr>
            <p:nvPr/>
          </p:nvGrpSpPr>
          <p:grpSpPr bwMode="auto">
            <a:xfrm>
              <a:off x="15672826" y="9072290"/>
              <a:ext cx="1361531" cy="997598"/>
              <a:chOff x="10792403" y="10568383"/>
              <a:chExt cx="1361531" cy="997598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0792906" y="10568245"/>
                <a:ext cx="1360497" cy="998444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217709" tIns="108855" rIns="217709" bIns="10885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endParaRP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10792906" y="11173026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0792906" y="1096984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0792906" y="11377795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0792906" y="10768251"/>
                <a:ext cx="1360497" cy="0"/>
              </a:xfrm>
              <a:prstGeom prst="line">
                <a:avLst/>
              </a:prstGeom>
              <a:solidFill>
                <a:srgbClr val="617AD2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9" name="Arc 58"/>
            <p:cNvSpPr/>
            <p:nvPr/>
          </p:nvSpPr>
          <p:spPr>
            <a:xfrm>
              <a:off x="14520559" y="9108340"/>
              <a:ext cx="1056754" cy="790503"/>
            </a:xfrm>
            <a:prstGeom prst="arc">
              <a:avLst>
                <a:gd name="adj1" fmla="val 2504094"/>
                <a:gd name="adj2" fmla="val 19406337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  <p:txBody>
            <a:bodyPr lIns="217709" tIns="108855" rIns="217709" bIns="10885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60" name="TextBox 36"/>
            <p:cNvSpPr txBox="1">
              <a:spLocks noChangeArrowheads="1"/>
            </p:cNvSpPr>
            <p:nvPr/>
          </p:nvSpPr>
          <p:spPr bwMode="auto">
            <a:xfrm>
              <a:off x="14661951" y="11014509"/>
              <a:ext cx="2133353" cy="798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5313" rIns="0" bIns="65313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node 2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3403189" y="10195998"/>
              <a:ext cx="125889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lg"/>
            </a:ln>
            <a:effectLst/>
          </p:spPr>
        </p:cxnSp>
        <p:sp>
          <p:nvSpPr>
            <p:cNvPr id="62" name="TextBox 48"/>
            <p:cNvSpPr txBox="1">
              <a:spLocks noChangeArrowheads="1"/>
            </p:cNvSpPr>
            <p:nvPr/>
          </p:nvSpPr>
          <p:spPr bwMode="auto">
            <a:xfrm>
              <a:off x="11651534" y="9367970"/>
              <a:ext cx="2364776" cy="1504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108855" rIns="217709" bIns="108855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input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rPr>
                <a:t>records</a:t>
              </a:r>
            </a:p>
          </p:txBody>
        </p:sp>
      </p:grpSp>
      <p:sp>
        <p:nvSpPr>
          <p:cNvPr id="81" name="Footer Placeholder 8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0228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</a:t>
            </a:r>
            <a:r>
              <a:rPr lang="en-US" dirty="0"/>
              <a:t>distributed stream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Provides: </a:t>
            </a:r>
            <a:r>
              <a:rPr lang="en-US" dirty="0"/>
              <a:t>Stream Partitioning + Fault Tolerance + Parallel Execution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42975" y="3410514"/>
            <a:ext cx="3876675" cy="2381250"/>
          </a:xfrm>
          <a:prstGeom prst="roundRect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40646" y="6010839"/>
            <a:ext cx="211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04051" y="6029889"/>
            <a:ext cx="13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26974" y="3465690"/>
            <a:ext cx="9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Topology</a:t>
            </a:r>
            <a:endParaRPr lang="en-US" sz="1600" dirty="0"/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379082" y="3707890"/>
            <a:ext cx="2508056" cy="1939817"/>
            <a:chOff x="4243820" y="1982219"/>
            <a:chExt cx="3264449" cy="3076716"/>
          </a:xfrm>
        </p:grpSpPr>
        <p:pic>
          <p:nvPicPr>
            <p:cNvPr id="13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075" y="2303916"/>
              <a:ext cx="779934" cy="77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20" y="3260275"/>
              <a:ext cx="859977" cy="85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V="1">
              <a:off x="5057874" y="2313300"/>
              <a:ext cx="522806" cy="21737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>
            <a:xfrm flipV="1">
              <a:off x="5063020" y="3401856"/>
              <a:ext cx="522806" cy="21570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>
            <a:xfrm>
              <a:off x="5057874" y="3883429"/>
              <a:ext cx="522806" cy="20901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18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1982219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10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3763581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6293878" y="3477102"/>
              <a:ext cx="6308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 flipV="1">
              <a:off x="6164133" y="2793326"/>
              <a:ext cx="739223" cy="45647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238304" y="4326543"/>
              <a:ext cx="686440" cy="27255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4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7" y="4345594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Arrow Connector 26"/>
            <p:cNvCxnSpPr/>
            <p:nvPr/>
          </p:nvCxnSpPr>
          <p:spPr>
            <a:xfrm flipV="1">
              <a:off x="6238304" y="2371825"/>
              <a:ext cx="6864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8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206547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Rectangle 29"/>
          <p:cNvSpPr/>
          <p:nvPr/>
        </p:nvSpPr>
        <p:spPr bwMode="auto">
          <a:xfrm>
            <a:off x="1295712" y="3886982"/>
            <a:ext cx="729375" cy="3174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/>
              <a:t>Spout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1293657" y="4494145"/>
            <a:ext cx="729375" cy="31748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 smtClean="0"/>
              <a:t>Spout</a:t>
            </a:r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2411227" y="3698216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 bwMode="auto">
          <a:xfrm>
            <a:off x="2392010" y="4305383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 bwMode="auto">
          <a:xfrm>
            <a:off x="2392009" y="4863120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5" name="Oval 34"/>
          <p:cNvSpPr/>
          <p:nvPr/>
        </p:nvSpPr>
        <p:spPr bwMode="auto">
          <a:xfrm>
            <a:off x="3419658" y="3771341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 bwMode="auto">
          <a:xfrm>
            <a:off x="3428239" y="5204292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sp>
        <p:nvSpPr>
          <p:cNvPr id="37" name="Oval 36"/>
          <p:cNvSpPr/>
          <p:nvPr/>
        </p:nvSpPr>
        <p:spPr bwMode="auto">
          <a:xfrm>
            <a:off x="3419658" y="4320496"/>
            <a:ext cx="514853" cy="51485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600" dirty="0" smtClean="0"/>
              <a:t>Bolt</a:t>
            </a:r>
            <a:endParaRPr lang="en-US" sz="1600" dirty="0"/>
          </a:p>
        </p:txBody>
      </p:sp>
      <p:pic>
        <p:nvPicPr>
          <p:cNvPr id="39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3517000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4495182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7" y="5481944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88" y="4100477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9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88" y="5258850"/>
            <a:ext cx="720003" cy="72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>
            <a:stCxn id="42" idx="3"/>
            <a:endCxn id="39" idx="1"/>
          </p:cNvCxnSpPr>
          <p:nvPr/>
        </p:nvCxnSpPr>
        <p:spPr bwMode="auto">
          <a:xfrm flipV="1">
            <a:off x="7232891" y="3881439"/>
            <a:ext cx="833136" cy="58347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5785201" y="5368521"/>
            <a:ext cx="86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Nimbus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504487" y="4268161"/>
            <a:ext cx="114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ZooKeeper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7857701" y="3210705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857701" y="4186839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857701" y="5165019"/>
            <a:ext cx="1134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Supervisor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42" idx="3"/>
            <a:endCxn id="40" idx="1"/>
          </p:cNvCxnSpPr>
          <p:nvPr/>
        </p:nvCxnSpPr>
        <p:spPr bwMode="auto">
          <a:xfrm>
            <a:off x="7232891" y="4464916"/>
            <a:ext cx="833136" cy="39470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cxnSp>
        <p:nvCxnSpPr>
          <p:cNvPr id="56" name="Straight Arrow Connector 55"/>
          <p:cNvCxnSpPr>
            <a:stCxn id="42" idx="3"/>
            <a:endCxn id="41" idx="1"/>
          </p:cNvCxnSpPr>
          <p:nvPr/>
        </p:nvCxnSpPr>
        <p:spPr bwMode="auto">
          <a:xfrm>
            <a:off x="7232891" y="4464916"/>
            <a:ext cx="833136" cy="138146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cxnSp>
        <p:nvCxnSpPr>
          <p:cNvPr id="59" name="Straight Arrow Connector 58"/>
          <p:cNvCxnSpPr>
            <a:stCxn id="43" idx="0"/>
            <a:endCxn id="42" idx="2"/>
          </p:cNvCxnSpPr>
          <p:nvPr/>
        </p:nvCxnSpPr>
        <p:spPr bwMode="auto">
          <a:xfrm flipV="1">
            <a:off x="6872890" y="4829355"/>
            <a:ext cx="0" cy="429495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lg"/>
          </a:ln>
          <a:effectLst/>
        </p:spPr>
      </p:cxn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0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 in </a:t>
            </a:r>
            <a:r>
              <a:rPr lang="en-US" dirty="0" smtClean="0"/>
              <a:t>Storm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77" y="5341170"/>
            <a:ext cx="77747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91" y="3991113"/>
            <a:ext cx="1000720" cy="10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348722" y="1365403"/>
            <a:ext cx="1888331" cy="1460500"/>
            <a:chOff x="4243820" y="1982219"/>
            <a:chExt cx="3264449" cy="3076716"/>
          </a:xfrm>
        </p:grpSpPr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075" y="2303916"/>
              <a:ext cx="779934" cy="779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820" y="3260275"/>
              <a:ext cx="859977" cy="85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5057874" y="2313300"/>
              <a:ext cx="522806" cy="21737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flipV="1">
              <a:off x="5063020" y="3401856"/>
              <a:ext cx="522806" cy="21570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057874" y="3883429"/>
              <a:ext cx="522806" cy="20901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15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1982219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210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466" y="3763581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6293878" y="3477102"/>
              <a:ext cx="63086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>
            <a:xfrm flipV="1">
              <a:off x="6164133" y="2793326"/>
              <a:ext cx="739223" cy="45647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6238304" y="4326543"/>
              <a:ext cx="686440" cy="272557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1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308608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7" y="4345594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>
            <a:xfrm flipV="1">
              <a:off x="6238304" y="2371825"/>
              <a:ext cx="68644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pic>
          <p:nvPicPr>
            <p:cNvPr id="25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4928" y="2065478"/>
              <a:ext cx="713341" cy="71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94944" y="4252257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Spout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94944" y="5490395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1"/>
                </a:solidFill>
                <a:latin typeface="Tahoma"/>
                <a:cs typeface="Tahoma"/>
              </a:rPr>
              <a:t>Bolt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5780" y="1855940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latin typeface="Tahoma"/>
                <a:cs typeface="Tahoma"/>
              </a:rPr>
              <a:t>Topology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826417" y="1696397"/>
            <a:ext cx="3175899" cy="8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latin typeface="Tahoma"/>
                <a:cs typeface="Tahoma"/>
              </a:rPr>
              <a:t>Arbitrarily </a:t>
            </a:r>
            <a:r>
              <a:rPr lang="en-US" sz="1700" dirty="0" smtClean="0">
                <a:latin typeface="Tahoma"/>
                <a:cs typeface="Tahoma"/>
              </a:rPr>
              <a:t>complex</a:t>
            </a:r>
            <a:br>
              <a:rPr lang="en-US" sz="1700" dirty="0" smtClean="0">
                <a:latin typeface="Tahoma"/>
                <a:cs typeface="Tahoma"/>
              </a:rPr>
            </a:br>
            <a:r>
              <a:rPr lang="en-US" sz="1700" dirty="0" smtClean="0">
                <a:latin typeface="Tahoma"/>
                <a:cs typeface="Tahoma"/>
              </a:rPr>
              <a:t>multi</a:t>
            </a:r>
            <a:r>
              <a:rPr lang="en-US" sz="1700" dirty="0">
                <a:latin typeface="Tahoma"/>
                <a:cs typeface="Tahoma"/>
              </a:rPr>
              <a:t>-stage stream computation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834023" y="4129225"/>
            <a:ext cx="3176627" cy="35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Source of streams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826417" y="5367364"/>
            <a:ext cx="3175899" cy="119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Process input streams and produce new streams</a:t>
            </a:r>
          </a:p>
          <a:p>
            <a:pPr eaLnBrk="1" hangingPunct="1"/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Holds most</a:t>
            </a:r>
            <a:b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</a:br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computation </a:t>
            </a:r>
            <a:r>
              <a:rPr lang="en-US" sz="1700" dirty="0" smtClean="0">
                <a:solidFill>
                  <a:schemeClr val="tx1"/>
                </a:solidFill>
                <a:latin typeface="Tahoma"/>
                <a:cs typeface="Tahoma"/>
              </a:rPr>
              <a:t>logic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2512323" y="3143022"/>
            <a:ext cx="1557338" cy="280494"/>
            <a:chOff x="3510080" y="4511951"/>
            <a:chExt cx="1875743" cy="322227"/>
          </a:xfrm>
        </p:grpSpPr>
        <p:sp>
          <p:nvSpPr>
            <p:cNvPr id="36" name="Right Arrow 35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18631" y="3083253"/>
            <a:ext cx="174426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ahoma"/>
                <a:cs typeface="Tahoma"/>
              </a:rPr>
              <a:t>Stream</a:t>
            </a:r>
            <a:endParaRPr lang="en-US" sz="20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26417" y="2972848"/>
            <a:ext cx="317589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1700" dirty="0" smtClean="0">
                <a:latin typeface="Tahoma"/>
                <a:cs typeface="Tahoma"/>
              </a:rPr>
              <a:t>Unbounded sequence</a:t>
            </a:r>
            <a:br>
              <a:rPr lang="en-US" sz="1700" dirty="0" smtClean="0">
                <a:latin typeface="Tahoma"/>
                <a:cs typeface="Tahoma"/>
              </a:rPr>
            </a:br>
            <a:r>
              <a:rPr lang="en-US" sz="1700" dirty="0" smtClean="0">
                <a:latin typeface="Tahoma"/>
                <a:cs typeface="Tahoma"/>
              </a:rPr>
              <a:t>of tuples</a:t>
            </a:r>
            <a:endParaRPr lang="en-US" sz="17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065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40" grpId="0"/>
      <p:bldP spid="4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Cluster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storm cluster has three sets of nodes:</a:t>
            </a:r>
          </a:p>
          <a:p>
            <a:endParaRPr lang="en-US" dirty="0"/>
          </a:p>
          <a:p>
            <a:r>
              <a:rPr lang="en-US" dirty="0"/>
              <a:t>Nimbus node (master </a:t>
            </a:r>
            <a:r>
              <a:rPr lang="en-US" dirty="0" smtClean="0"/>
              <a:t>node)</a:t>
            </a:r>
          </a:p>
          <a:p>
            <a:pPr lvl="1"/>
            <a:r>
              <a:rPr lang="en-US" dirty="0" smtClean="0"/>
              <a:t>Similar </a:t>
            </a:r>
            <a:r>
              <a:rPr lang="en-US" dirty="0"/>
              <a:t>to the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 smtClean="0"/>
              <a:t>JobTracker</a:t>
            </a:r>
            <a:endParaRPr lang="en-US" dirty="0"/>
          </a:p>
          <a:p>
            <a:pPr lvl="1"/>
            <a:r>
              <a:rPr lang="en-US" dirty="0" smtClean="0"/>
              <a:t>Distributes code, launches workers </a:t>
            </a:r>
            <a:r>
              <a:rPr lang="en-US" dirty="0"/>
              <a:t>across the cluster</a:t>
            </a:r>
          </a:p>
          <a:p>
            <a:pPr lvl="1"/>
            <a:r>
              <a:rPr lang="en-US" dirty="0" smtClean="0"/>
              <a:t>Monitors </a:t>
            </a:r>
            <a:r>
              <a:rPr lang="en-US" dirty="0"/>
              <a:t>computation and reallocates workers as needed</a:t>
            </a:r>
          </a:p>
          <a:p>
            <a:r>
              <a:rPr lang="en-US" dirty="0" err="1" smtClean="0"/>
              <a:t>ZooKeeper</a:t>
            </a:r>
            <a:r>
              <a:rPr lang="en-US" dirty="0" smtClean="0"/>
              <a:t> </a:t>
            </a:r>
            <a:r>
              <a:rPr lang="en-US" dirty="0"/>
              <a:t>nodes – </a:t>
            </a:r>
            <a:r>
              <a:rPr lang="en-US" dirty="0" smtClean="0"/>
              <a:t>(coordinate </a:t>
            </a:r>
            <a:r>
              <a:rPr lang="en-US" dirty="0"/>
              <a:t>the </a:t>
            </a:r>
            <a:r>
              <a:rPr lang="en-US" dirty="0" smtClean="0"/>
              <a:t>cluster)</a:t>
            </a:r>
            <a:endParaRPr lang="en-US" dirty="0"/>
          </a:p>
          <a:p>
            <a:pPr lvl="1"/>
            <a:r>
              <a:rPr lang="en-US" dirty="0" smtClean="0"/>
              <a:t>Will discuss </a:t>
            </a:r>
            <a:r>
              <a:rPr lang="en-US" dirty="0" err="1" smtClean="0"/>
              <a:t>ZooKeep</a:t>
            </a:r>
            <a:r>
              <a:rPr lang="en-US" dirty="0" smtClean="0"/>
              <a:t> in detail in a later lecture</a:t>
            </a:r>
            <a:endParaRPr lang="en-US" dirty="0"/>
          </a:p>
          <a:p>
            <a:r>
              <a:rPr lang="en-US" dirty="0"/>
              <a:t>Supervisor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Start </a:t>
            </a:r>
            <a:r>
              <a:rPr lang="en-US" dirty="0"/>
              <a:t>and </a:t>
            </a:r>
            <a:r>
              <a:rPr lang="en-US" dirty="0" smtClean="0"/>
              <a:t>stop </a:t>
            </a:r>
            <a:r>
              <a:rPr lang="en-US" dirty="0"/>
              <a:t>workers according to signals from Nimbus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supervisor node fails, Nimbus reassigns that node’s task to other nodes in the cluster</a:t>
            </a:r>
          </a:p>
          <a:p>
            <a:r>
              <a:rPr lang="en-US" dirty="0" smtClean="0"/>
              <a:t>Any tuples sent to a failed node will time out and be replayed</a:t>
            </a:r>
          </a:p>
          <a:p>
            <a:pPr lvl="1"/>
            <a:r>
              <a:rPr lang="en-US" dirty="0" smtClean="0"/>
              <a:t>Delivery guarantee dependent on a reliable data source</a:t>
            </a:r>
          </a:p>
          <a:p>
            <a:pPr lvl="2"/>
            <a:r>
              <a:rPr lang="en-US" dirty="0" smtClean="0"/>
              <a:t>It can replay a message if processing fails at any point</a:t>
            </a:r>
          </a:p>
          <a:p>
            <a:r>
              <a:rPr lang="en-US" dirty="0" smtClean="0"/>
              <a:t>Storm can guarantee that every tuple will be process </a:t>
            </a:r>
            <a:r>
              <a:rPr lang="en-US" dirty="0" smtClean="0">
                <a:solidFill>
                  <a:srgbClr val="FF9900"/>
                </a:solidFill>
              </a:rPr>
              <a:t>at least once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9900"/>
                </a:solidFill>
              </a:rPr>
              <a:t>at most once</a:t>
            </a:r>
            <a:r>
              <a:rPr lang="en-US" dirty="0" smtClean="0"/>
              <a:t>, but not </a:t>
            </a:r>
            <a:r>
              <a:rPr lang="en-US" dirty="0" smtClean="0">
                <a:solidFill>
                  <a:srgbClr val="FF9900"/>
                </a:solidFill>
              </a:rPr>
              <a:t>exactly once</a:t>
            </a:r>
          </a:p>
          <a:p>
            <a:pPr lvl="1"/>
            <a:r>
              <a:rPr lang="en-US" dirty="0" smtClean="0"/>
              <a:t>Exactly once guarantee requires a durable data source that can replay any message or set of messages given the necessary selection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 err="1" smtClean="0"/>
              <a:t>catholique</a:t>
            </a:r>
            <a:r>
              <a:rPr lang="en-US" dirty="0" smtClean="0"/>
              <a:t> de Louvain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6935521" y="3663939"/>
            <a:ext cx="4139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P. T. Goetz talk: Apache Storm and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 Compared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2954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7964" y="3254229"/>
            <a:ext cx="39008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 err="1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 implements </a:t>
            </a:r>
            <a:r>
              <a:rPr lang="en-US" sz="1200" dirty="0" err="1">
                <a:latin typeface="Consolas"/>
                <a:cs typeface="Consolas"/>
              </a:rPr>
              <a:t>IRichSpout</a:t>
            </a:r>
            <a:r>
              <a:rPr lang="en-US" sz="1200" dirty="0">
                <a:latin typeface="Consolas"/>
                <a:cs typeface="Consolas"/>
              </a:rPr>
              <a:t> {</a:t>
            </a:r>
          </a:p>
          <a:p>
            <a:pPr algn="l">
              <a:spcBef>
                <a:spcPts val="600"/>
              </a:spcBef>
            </a:pPr>
            <a:r>
              <a:rPr lang="en-US" sz="1200" dirty="0" err="1">
                <a:latin typeface="Consolas"/>
                <a:cs typeface="Consolas"/>
              </a:rPr>
              <a:t>nextTuple</a:t>
            </a:r>
            <a:r>
              <a:rPr lang="en-US" sz="1200" dirty="0">
                <a:latin typeface="Consolas"/>
                <a:cs typeface="Consolas"/>
              </a:rPr>
              <a:t>() {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while ((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reader.readLine</a:t>
            </a:r>
            <a:r>
              <a:rPr lang="en-US" sz="1200" dirty="0">
                <a:latin typeface="Consolas"/>
                <a:cs typeface="Consolas"/>
              </a:rPr>
              <a:t>()) != null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collector.emit</a:t>
            </a:r>
            <a:r>
              <a:rPr lang="en-US" sz="1200" dirty="0">
                <a:latin typeface="Consolas"/>
                <a:cs typeface="Consolas"/>
              </a:rPr>
              <a:t>(new Values(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), 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3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50056" y="3264859"/>
            <a:ext cx="3486920" cy="2816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 smtClean="0">
                <a:latin typeface="Consolas"/>
                <a:cs typeface="Consolas"/>
              </a:rPr>
              <a:t>SplitSentenceBolt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implements </a:t>
            </a:r>
            <a:r>
              <a:rPr lang="en-US" sz="1200" dirty="0" err="1" smtClean="0">
                <a:latin typeface="Consolas"/>
                <a:cs typeface="Consolas"/>
              </a:rPr>
              <a:t>IRichBolt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execute</a:t>
            </a:r>
            <a:r>
              <a:rPr lang="en-US" sz="1200" dirty="0">
                <a:latin typeface="Consolas"/>
                <a:cs typeface="Consolas"/>
              </a:rPr>
              <a:t>(Tuple </a:t>
            </a:r>
            <a:r>
              <a:rPr lang="en-US" sz="1200" dirty="0" smtClean="0">
                <a:latin typeface="Consolas"/>
                <a:cs typeface="Consolas"/>
              </a:rPr>
              <a:t>input) </a:t>
            </a: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 </a:t>
            </a:r>
            <a:r>
              <a:rPr lang="en-US" sz="1200" dirty="0">
                <a:latin typeface="Consolas"/>
                <a:cs typeface="Consolas"/>
              </a:rPr>
              <a:t>sentence = </a:t>
            </a:r>
            <a:r>
              <a:rPr lang="en-US" sz="1200" dirty="0" err="1">
                <a:latin typeface="Consolas"/>
                <a:cs typeface="Consolas"/>
              </a:rPr>
              <a:t>input.getString</a:t>
            </a:r>
            <a:r>
              <a:rPr lang="en-US" sz="1200" dirty="0">
                <a:latin typeface="Consolas"/>
                <a:cs typeface="Consolas"/>
              </a:rPr>
              <a:t>(0);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</a:t>
            </a:r>
            <a:r>
              <a:rPr lang="en-US" sz="1200" dirty="0">
                <a:latin typeface="Consolas"/>
                <a:cs typeface="Consolas"/>
              </a:rPr>
              <a:t>[] words = </a:t>
            </a:r>
            <a:r>
              <a:rPr lang="en-US" sz="1200" dirty="0" err="1">
                <a:latin typeface="Consolas"/>
                <a:cs typeface="Consolas"/>
              </a:rPr>
              <a:t>sentence.split</a:t>
            </a:r>
            <a:r>
              <a:rPr lang="en-US" sz="1200" dirty="0">
                <a:latin typeface="Consolas"/>
                <a:cs typeface="Consolas"/>
              </a:rPr>
              <a:t>(" ");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for (</a:t>
            </a:r>
            <a:r>
              <a:rPr lang="en-US" sz="1200" dirty="0">
                <a:latin typeface="Consolas"/>
                <a:cs typeface="Consolas"/>
              </a:rPr>
              <a:t>String word: words</a:t>
            </a:r>
            <a:r>
              <a:rPr lang="en-US" sz="1200" dirty="0" smtClean="0">
                <a:latin typeface="Consolas"/>
                <a:cs typeface="Consolas"/>
              </a:rPr>
              <a:t>) {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 smtClean="0">
                <a:latin typeface="Consolas"/>
                <a:cs typeface="Consolas"/>
              </a:rPr>
              <a:t>collector.emit</a:t>
            </a:r>
            <a:r>
              <a:rPr lang="en-US" sz="1200" dirty="0">
                <a:latin typeface="Consolas"/>
                <a:cs typeface="Consolas"/>
              </a:rPr>
              <a:t>(new Values(word));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}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collector.ack</a:t>
            </a:r>
            <a:r>
              <a:rPr lang="en-US" sz="1200" dirty="0">
                <a:latin typeface="Consolas"/>
                <a:cs typeface="Consolas"/>
              </a:rPr>
              <a:t>(input);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65083" y="3005393"/>
            <a:ext cx="3421491" cy="360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class </a:t>
            </a:r>
            <a:r>
              <a:rPr lang="en-US" sz="1200" dirty="0" err="1">
                <a:latin typeface="Consolas"/>
                <a:cs typeface="Consolas"/>
              </a:rPr>
              <a:t>WordCounterBolt</a:t>
            </a:r>
            <a:r>
              <a:rPr lang="en-US" sz="1200" dirty="0">
                <a:latin typeface="Consolas"/>
                <a:cs typeface="Consolas"/>
              </a:rPr>
              <a:t> implements </a:t>
            </a:r>
            <a:r>
              <a:rPr lang="en-US" sz="1200" dirty="0" err="1" smtClean="0">
                <a:latin typeface="Consolas"/>
                <a:cs typeface="Consolas"/>
              </a:rPr>
              <a:t>IRichBolt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Map&lt;String, Integer&gt; counters;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execute</a:t>
            </a:r>
            <a:r>
              <a:rPr lang="en-US" sz="1200" dirty="0">
                <a:latin typeface="Consolas"/>
                <a:cs typeface="Consolas"/>
              </a:rPr>
              <a:t>(Tuple input) {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String 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input.getString</a:t>
            </a:r>
            <a:r>
              <a:rPr lang="en-US" sz="1200" dirty="0">
                <a:latin typeface="Consolas"/>
                <a:cs typeface="Consolas"/>
              </a:rPr>
              <a:t>(0);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if</a:t>
            </a:r>
            <a:r>
              <a:rPr lang="en-US" sz="1200" dirty="0">
                <a:latin typeface="Consolas"/>
                <a:cs typeface="Consolas"/>
              </a:rPr>
              <a:t>(!</a:t>
            </a:r>
            <a:r>
              <a:rPr lang="en-US" sz="1200" dirty="0" err="1">
                <a:latin typeface="Consolas"/>
                <a:cs typeface="Consolas"/>
              </a:rPr>
              <a:t>counters.containsKey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  </a:t>
            </a:r>
            <a:r>
              <a:rPr lang="en-US" sz="1200" dirty="0" err="1" smtClean="0">
                <a:latin typeface="Consolas"/>
                <a:cs typeface="Consolas"/>
              </a:rPr>
              <a:t>counters.put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, 1)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else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  Integer </a:t>
            </a:r>
            <a:r>
              <a:rPr lang="en-US" sz="1200" dirty="0">
                <a:latin typeface="Consolas"/>
                <a:cs typeface="Consolas"/>
              </a:rPr>
              <a:t>c = </a:t>
            </a:r>
            <a:r>
              <a:rPr lang="en-US" sz="1200" dirty="0" err="1">
                <a:latin typeface="Consolas"/>
                <a:cs typeface="Consolas"/>
              </a:rPr>
              <a:t>counters.get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) </a:t>
            </a:r>
            <a:r>
              <a:rPr lang="en-US" sz="1200" dirty="0" smtClean="0">
                <a:latin typeface="Consolas"/>
                <a:cs typeface="Consolas"/>
              </a:rPr>
              <a:t>+ 1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 err="1" smtClean="0">
                <a:latin typeface="Consolas"/>
                <a:cs typeface="Consolas"/>
              </a:rPr>
              <a:t>counters.put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str</a:t>
            </a:r>
            <a:r>
              <a:rPr lang="en-US" sz="1200" dirty="0">
                <a:latin typeface="Consolas"/>
                <a:cs typeface="Consolas"/>
              </a:rPr>
              <a:t>, c);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}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 smtClean="0">
                <a:latin typeface="Consolas"/>
                <a:cs typeface="Consolas"/>
              </a:rPr>
              <a:t>collector.ack</a:t>
            </a:r>
            <a:r>
              <a:rPr lang="en-US" sz="1200" dirty="0">
                <a:latin typeface="Consolas"/>
                <a:cs typeface="Consolas"/>
              </a:rPr>
              <a:t>(input);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22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97140" y="1773758"/>
            <a:ext cx="837893" cy="687598"/>
            <a:chOff x="1849287" y="3135301"/>
            <a:chExt cx="837893" cy="687598"/>
          </a:xfrm>
        </p:grpSpPr>
        <p:sp>
          <p:nvSpPr>
            <p:cNvPr id="12" name="Oval 11"/>
            <p:cNvSpPr/>
            <p:nvPr/>
          </p:nvSpPr>
          <p:spPr bwMode="auto">
            <a:xfrm>
              <a:off x="1959321" y="3170188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287" y="3135301"/>
              <a:ext cx="837893" cy="687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744701" y="1803113"/>
            <a:ext cx="766351" cy="628889"/>
            <a:chOff x="2834115" y="3164502"/>
            <a:chExt cx="766351" cy="628889"/>
          </a:xfrm>
        </p:grpSpPr>
        <p:sp>
          <p:nvSpPr>
            <p:cNvPr id="13" name="Oval 12"/>
            <p:cNvSpPr/>
            <p:nvPr/>
          </p:nvSpPr>
          <p:spPr bwMode="auto">
            <a:xfrm>
              <a:off x="2908378" y="3170034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115" y="3164502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6220719" y="1803113"/>
            <a:ext cx="766351" cy="628889"/>
            <a:chOff x="3715102" y="3050241"/>
            <a:chExt cx="766351" cy="628889"/>
          </a:xfrm>
        </p:grpSpPr>
        <p:sp>
          <p:nvSpPr>
            <p:cNvPr id="14" name="Oval 13"/>
            <p:cNvSpPr/>
            <p:nvPr/>
          </p:nvSpPr>
          <p:spPr bwMode="auto">
            <a:xfrm>
              <a:off x="3789365" y="3055773"/>
              <a:ext cx="617824" cy="617824"/>
            </a:xfrm>
            <a:prstGeom prst="ellipse">
              <a:avLst/>
            </a:prstGeom>
            <a:noFill/>
            <a:ln w="762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5102" y="3050241"/>
              <a:ext cx="766351" cy="628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 bwMode="auto">
          <a:xfrm>
            <a:off x="2035033" y="2117557"/>
            <a:ext cx="1709668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cxnSp>
        <p:nvCxnSpPr>
          <p:cNvPr id="19" name="Straight Arrow Connector 18"/>
          <p:cNvCxnSpPr>
            <a:stCxn id="7" idx="3"/>
            <a:endCxn id="9" idx="1"/>
          </p:cNvCxnSpPr>
          <p:nvPr/>
        </p:nvCxnSpPr>
        <p:spPr bwMode="auto">
          <a:xfrm>
            <a:off x="4511052" y="2117558"/>
            <a:ext cx="1709667" cy="0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63141" y="256556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TextSpout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57768" y="2580677"/>
            <a:ext cx="2148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SplitSentenceBolt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666620" y="256351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WordCountBolt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6993160" y="2124087"/>
            <a:ext cx="976002" cy="1"/>
          </a:xfrm>
          <a:prstGeom prst="straightConnector1">
            <a:avLst/>
          </a:prstGeom>
          <a:noFill/>
          <a:ln w="28575" cap="flat" cmpd="sng" algn="ctr">
            <a:solidFill>
              <a:srgbClr val="2C9C89"/>
            </a:solidFill>
            <a:prstDash val="soli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68387" y="1488900"/>
            <a:ext cx="1730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[word, count]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93928" y="1488900"/>
            <a:ext cx="94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[word]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13617" y="1488900"/>
            <a:ext cx="1390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[sentence]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17964" y="3074043"/>
            <a:ext cx="8517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public class </a:t>
            </a:r>
            <a:r>
              <a:rPr lang="en-US" sz="1200" dirty="0" err="1" smtClean="0">
                <a:latin typeface="Consolas"/>
                <a:cs typeface="Consolas"/>
              </a:rPr>
              <a:t>WordCountTopology</a:t>
            </a:r>
            <a:r>
              <a:rPr lang="en-US" sz="1200" dirty="0" smtClean="0">
                <a:latin typeface="Consolas"/>
                <a:cs typeface="Consolas"/>
              </a:rPr>
              <a:t>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[…] main</a:t>
            </a:r>
            <a:r>
              <a:rPr lang="en-US" sz="1200" dirty="0">
                <a:latin typeface="Consolas"/>
                <a:cs typeface="Consolas"/>
              </a:rPr>
              <a:t>(String[] </a:t>
            </a:r>
            <a:r>
              <a:rPr lang="en-US" sz="1200" dirty="0" err="1">
                <a:latin typeface="Consolas"/>
                <a:cs typeface="Consolas"/>
              </a:rPr>
              <a:t>args</a:t>
            </a:r>
            <a:r>
              <a:rPr lang="en-US" sz="1200" dirty="0">
                <a:latin typeface="Consolas"/>
                <a:cs typeface="Consolas"/>
              </a:rPr>
              <a:t>) throws </a:t>
            </a:r>
            <a:r>
              <a:rPr lang="en-US" sz="1200" dirty="0" smtClean="0">
                <a:latin typeface="Consolas"/>
                <a:cs typeface="Consolas"/>
              </a:rPr>
              <a:t>Exception {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Config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 = new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config.setDebug</a:t>
            </a:r>
            <a:r>
              <a:rPr lang="en-US" sz="1200" dirty="0">
                <a:latin typeface="Consolas"/>
                <a:cs typeface="Consolas"/>
              </a:rPr>
              <a:t>(true)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TopologyBuilder</a:t>
            </a:r>
            <a:r>
              <a:rPr lang="en-US" sz="1200" dirty="0" smtClean="0">
                <a:latin typeface="Consolas"/>
                <a:cs typeface="Consolas"/>
              </a:rPr>
              <a:t> </a:t>
            </a:r>
            <a:r>
              <a:rPr lang="en-US" sz="1200" dirty="0">
                <a:latin typeface="Consolas"/>
                <a:cs typeface="Consolas"/>
              </a:rPr>
              <a:t>builder = new </a:t>
            </a:r>
            <a:r>
              <a:rPr lang="en-US" sz="1200" dirty="0" err="1">
                <a:latin typeface="Consolas"/>
                <a:cs typeface="Consolas"/>
              </a:rPr>
              <a:t>TopologyBuilder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builder.setSpout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", new </a:t>
            </a:r>
            <a:r>
              <a:rPr lang="en-US" sz="1200" dirty="0" err="1">
                <a:latin typeface="Consolas"/>
                <a:cs typeface="Consolas"/>
              </a:rPr>
              <a:t>LineReaderSpout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builder.setBolt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splitsentence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, new </a:t>
            </a:r>
            <a:r>
              <a:rPr lang="en-US" sz="1200" dirty="0" err="1">
                <a:latin typeface="Consolas"/>
                <a:cs typeface="Consolas"/>
              </a:rPr>
              <a:t>WordSpitterBolt</a:t>
            </a:r>
            <a:r>
              <a:rPr lang="en-US" sz="1200" dirty="0">
                <a:latin typeface="Consolas"/>
                <a:cs typeface="Consolas"/>
              </a:rPr>
              <a:t>()).</a:t>
            </a:r>
            <a:r>
              <a:rPr lang="en-US" sz="1200" dirty="0" err="1">
                <a:latin typeface="Consolas"/>
                <a:cs typeface="Consolas"/>
              </a:rPr>
              <a:t>shuffleGrouping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textspout</a:t>
            </a:r>
            <a:r>
              <a:rPr lang="en-US" sz="1200" dirty="0">
                <a:latin typeface="Consolas"/>
                <a:cs typeface="Consolas"/>
              </a:rPr>
              <a:t>");</a:t>
            </a:r>
          </a:p>
          <a:p>
            <a:pPr algn="l"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</a:t>
            </a:r>
            <a:r>
              <a:rPr lang="en-US" sz="1200" dirty="0" err="1" smtClean="0">
                <a:latin typeface="Consolas"/>
                <a:cs typeface="Consolas"/>
              </a:rPr>
              <a:t>builder.setBolt</a:t>
            </a:r>
            <a:r>
              <a:rPr lang="en-US" sz="1200" dirty="0">
                <a:latin typeface="Consolas"/>
                <a:cs typeface="Consolas"/>
              </a:rPr>
              <a:t>("word-</a:t>
            </a:r>
            <a:r>
              <a:rPr lang="en-US" sz="1200" dirty="0" smtClean="0">
                <a:latin typeface="Consolas"/>
                <a:cs typeface="Consolas"/>
              </a:rPr>
              <a:t>count"</a:t>
            </a:r>
            <a:r>
              <a:rPr lang="en-US" sz="1200" dirty="0">
                <a:latin typeface="Consolas"/>
                <a:cs typeface="Consolas"/>
              </a:rPr>
              <a:t>, new </a:t>
            </a:r>
            <a:r>
              <a:rPr lang="en-US" sz="1200" dirty="0" err="1">
                <a:latin typeface="Consolas"/>
                <a:cs typeface="Consolas"/>
              </a:rPr>
              <a:t>WordCounterBolt</a:t>
            </a:r>
            <a:r>
              <a:rPr lang="en-US" sz="1200" dirty="0">
                <a:latin typeface="Consolas"/>
                <a:cs typeface="Consolas"/>
              </a:rPr>
              <a:t>()).</a:t>
            </a:r>
            <a:r>
              <a:rPr lang="en-US" sz="1200" dirty="0" err="1">
                <a:latin typeface="Consolas"/>
                <a:cs typeface="Consolas"/>
              </a:rPr>
              <a:t>shuffleGrouping</a:t>
            </a:r>
            <a:r>
              <a:rPr lang="en-US" sz="1200" dirty="0" smtClean="0">
                <a:latin typeface="Consolas"/>
                <a:cs typeface="Consolas"/>
              </a:rPr>
              <a:t>(</a:t>
            </a:r>
            <a:r>
              <a:rPr lang="en-US" sz="1200" dirty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splitsentence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)</a:t>
            </a:r>
            <a:r>
              <a:rPr lang="en-US" sz="1200" dirty="0" smtClean="0">
                <a:latin typeface="Consolas"/>
                <a:cs typeface="Consolas"/>
              </a:rPr>
              <a:t>;    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LocalCluster</a:t>
            </a:r>
            <a:r>
              <a:rPr lang="en-US" sz="1200" dirty="0">
                <a:latin typeface="Consolas"/>
                <a:cs typeface="Consolas"/>
              </a:rPr>
              <a:t> cluster = new </a:t>
            </a:r>
            <a:r>
              <a:rPr lang="en-US" sz="1200" dirty="0" err="1">
                <a:latin typeface="Consolas"/>
                <a:cs typeface="Consolas"/>
              </a:rPr>
              <a:t>LocalCluster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cluster.submitTopology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 err="1" smtClean="0">
                <a:latin typeface="Consolas"/>
                <a:cs typeface="Consolas"/>
              </a:rPr>
              <a:t>WordCountTopology</a:t>
            </a:r>
            <a:r>
              <a:rPr lang="en-US" sz="1200" dirty="0" smtClean="0">
                <a:latin typeface="Consolas"/>
                <a:cs typeface="Consolas"/>
              </a:rPr>
              <a:t>"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config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builder.createTopology</a:t>
            </a:r>
            <a:r>
              <a:rPr lang="en-US" sz="1200" dirty="0">
                <a:latin typeface="Consolas"/>
                <a:cs typeface="Consolas"/>
              </a:rPr>
              <a:t>());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Thread.sleep</a:t>
            </a:r>
            <a:r>
              <a:rPr lang="en-US" sz="1200" dirty="0">
                <a:latin typeface="Consolas"/>
                <a:cs typeface="Consolas"/>
              </a:rPr>
              <a:t>(10000)</a:t>
            </a:r>
            <a:r>
              <a:rPr lang="en-US" sz="1200" dirty="0" smtClean="0">
                <a:latin typeface="Consolas"/>
                <a:cs typeface="Consolas"/>
              </a:rPr>
              <a:t>;</a:t>
            </a:r>
            <a:endParaRPr lang="en-US" sz="1200" dirty="0"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  </a:t>
            </a:r>
            <a:r>
              <a:rPr lang="en-US" sz="1200" dirty="0" err="1">
                <a:latin typeface="Consolas"/>
                <a:cs typeface="Consolas"/>
              </a:rPr>
              <a:t>cluster.shutdown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algn="l">
              <a:spcBef>
                <a:spcPts val="600"/>
              </a:spcBef>
            </a:pPr>
            <a:r>
              <a:rPr lang="en-US" sz="1200" dirty="0" smtClean="0">
                <a:latin typeface="Consolas"/>
                <a:cs typeface="Consolas"/>
              </a:rPr>
              <a:t>} }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36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Abstractions for iterative batch-processing</a:t>
            </a:r>
          </a:p>
          <a:p>
            <a:pPr lvl="1"/>
            <a:r>
              <a:rPr lang="en-US" dirty="0" err="1">
                <a:solidFill>
                  <a:srgbClr val="92D050"/>
                </a:solidFill>
              </a:rPr>
              <a:t>Pregel</a:t>
            </a:r>
            <a:r>
              <a:rPr lang="en-US" dirty="0">
                <a:solidFill>
                  <a:srgbClr val="92D050"/>
                </a:solidFill>
              </a:rPr>
              <a:t>: Bulk Synchronous Parallel for Graphs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Spark: In-Memory Resilient Distributed Datasets</a:t>
            </a:r>
          </a:p>
          <a:p>
            <a:r>
              <a:rPr lang="en-US" dirty="0">
                <a:solidFill>
                  <a:srgbClr val="92D050"/>
                </a:solidFill>
              </a:rPr>
              <a:t>Higher-level languages for </a:t>
            </a:r>
            <a:r>
              <a:rPr lang="en-US" dirty="0" err="1">
                <a:solidFill>
                  <a:srgbClr val="92D050"/>
                </a:solidFill>
              </a:rPr>
              <a:t>Hadoop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US" dirty="0">
                <a:solidFill>
                  <a:srgbClr val="92D050"/>
                </a:solidFill>
              </a:rPr>
              <a:t>Hive Query Language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Pig and Pig Latin</a:t>
            </a:r>
          </a:p>
          <a:p>
            <a:r>
              <a:rPr lang="en-US" dirty="0">
                <a:solidFill>
                  <a:srgbClr val="92D050"/>
                </a:solidFill>
              </a:rPr>
              <a:t>Stream processing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Storm: One-record at a time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Spark Streaming: Micro-batching</a:t>
            </a:r>
            <a:endParaRPr lang="en-US" dirty="0" smtClean="0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614165" y="552443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313" y="2605660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0129" y="2979289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0014" y="4213237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511" y="5094864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233" y="3846167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7976" y="342829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5073" y="2191070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3682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rgbClr val="FF9900"/>
                </a:solidFill>
              </a:rPr>
              <a:t>series of very small, deterministic batch jobs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5572125" y="3119813"/>
            <a:ext cx="1561505" cy="280494"/>
          </a:xfrm>
          <a:prstGeom prst="rightArrow">
            <a:avLst/>
          </a:prstGeom>
          <a:gradFill rotWithShape="1">
            <a:gsLst>
              <a:gs pos="0">
                <a:srgbClr val="2C9C89">
                  <a:tint val="100000"/>
                  <a:shade val="100000"/>
                  <a:satMod val="130000"/>
                </a:srgbClr>
              </a:gs>
              <a:gs pos="100000">
                <a:srgbClr val="2C9C89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2C9C89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600" kern="0">
              <a:solidFill>
                <a:sysClr val="window" lastClr="FFFFFF"/>
              </a:solidFill>
              <a:latin typeface="Tahoma"/>
              <a:ea typeface="ヒラギノ角ゴ ProN W3"/>
              <a:cs typeface="Tahoma"/>
            </a:endParaRP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31087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788275"/>
            <a:ext cx="1259086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49" y="2858669"/>
            <a:ext cx="1396023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8659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3320984"/>
            <a:ext cx="883444" cy="1226629"/>
            <a:chOff x="1823089" y="3996166"/>
            <a:chExt cx="1064230" cy="1357876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3999248"/>
              <a:ext cx="830086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3996166"/>
              <a:ext cx="297254" cy="135787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3999248"/>
              <a:ext cx="234144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5459016" y="39548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7531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5068469"/>
            <a:ext cx="1571625" cy="835646"/>
            <a:chOff x="15712706" y="10151158"/>
            <a:chExt cx="4191000" cy="1906372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5"/>
              <a:ext cx="4165600" cy="1474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/>
                  <a:ea typeface="ヒラギノ角ゴ ProN W3"/>
                  <a:cs typeface="Tahoma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714417" y="2703053"/>
            <a:ext cx="453816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Chop up the live stream into batches of X seconds 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Spark treats each batch of data as RDDs and processes them using RDD operations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Finally, the processed results of the RDD operations are returned in batches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851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4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Iterative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is essentially functional</a:t>
            </a:r>
          </a:p>
          <a:p>
            <a:r>
              <a:rPr lang="en-US" dirty="0" smtClean="0"/>
              <a:t>Expressing iterative algorithms as chains of Map/Reduce requires passing the entire state and doing a lot of network and disk I/O</a:t>
            </a:r>
          </a:p>
          <a:p>
            <a:pPr lvl="1"/>
            <a:r>
              <a:rPr lang="en-US" dirty="0" smtClean="0"/>
              <a:t>Recall all between-stage results are materialized to reliable and distributed storage (HDFS)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5239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65364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767287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67412" y="4453420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831831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831956" y="4803464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933050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map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933175" y="4804637"/>
            <a:ext cx="757238" cy="350044"/>
          </a:xfrm>
          <a:prstGeom prst="roundRect">
            <a:avLst/>
          </a:prstGeom>
          <a:solidFill>
            <a:srgbClr val="A93023"/>
          </a:solidFill>
          <a:ln w="28575" cap="rnd" cmpd="sng" algn="ctr">
            <a:solidFill>
              <a:srgbClr val="21212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red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cxnSp>
        <p:nvCxnSpPr>
          <p:cNvPr id="36" name="Curved Connector 35"/>
          <p:cNvCxnSpPr>
            <a:stCxn id="29" idx="3"/>
            <a:endCxn id="30" idx="1"/>
          </p:cNvCxnSpPr>
          <p:nvPr/>
        </p:nvCxnSpPr>
        <p:spPr>
          <a:xfrm flipV="1">
            <a:off x="2322602" y="4628442"/>
            <a:ext cx="444685" cy="351217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7" name="Curved Connector 36"/>
          <p:cNvCxnSpPr>
            <a:endCxn id="32" idx="0"/>
          </p:cNvCxnSpPr>
          <p:nvPr/>
        </p:nvCxnSpPr>
        <p:spPr>
          <a:xfrm>
            <a:off x="4546874" y="4628442"/>
            <a:ext cx="663576" cy="176195"/>
          </a:xfrm>
          <a:prstGeom prst="curvedConnector2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38" name="Curved Connector 37"/>
          <p:cNvCxnSpPr>
            <a:stCxn id="33" idx="2"/>
            <a:endCxn id="30" idx="2"/>
          </p:cNvCxnSpPr>
          <p:nvPr/>
        </p:nvCxnSpPr>
        <p:spPr>
          <a:xfrm rot="5400000" flipH="1">
            <a:off x="4503219" y="3446152"/>
            <a:ext cx="350044" cy="3064669"/>
          </a:xfrm>
          <a:prstGeom prst="curvedConnector3">
            <a:avLst>
              <a:gd name="adj1" fmla="val -351021"/>
            </a:avLst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1" name="Elbow Connector 40"/>
          <p:cNvCxnSpPr>
            <a:stCxn id="32" idx="3"/>
            <a:endCxn id="33" idx="1"/>
          </p:cNvCxnSpPr>
          <p:nvPr/>
        </p:nvCxnSpPr>
        <p:spPr>
          <a:xfrm flipV="1">
            <a:off x="5589069" y="4978486"/>
            <a:ext cx="242887" cy="1173"/>
          </a:xfrm>
          <a:prstGeom prst="bent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2" name="Curved Connector 41"/>
          <p:cNvCxnSpPr>
            <a:stCxn id="33" idx="3"/>
            <a:endCxn id="34" idx="1"/>
          </p:cNvCxnSpPr>
          <p:nvPr/>
        </p:nvCxnSpPr>
        <p:spPr>
          <a:xfrm>
            <a:off x="6589194" y="4978486"/>
            <a:ext cx="343856" cy="1173"/>
          </a:xfrm>
          <a:prstGeom prst="curvedConnector3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4" idx="3"/>
            <a:endCxn id="35" idx="1"/>
          </p:cNvCxnSpPr>
          <p:nvPr/>
        </p:nvCxnSpPr>
        <p:spPr>
          <a:xfrm>
            <a:off x="7690288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4" name="Straight Arrow Connector 43"/>
          <p:cNvCxnSpPr>
            <a:endCxn id="28" idx="1"/>
          </p:cNvCxnSpPr>
          <p:nvPr/>
        </p:nvCxnSpPr>
        <p:spPr>
          <a:xfrm flipV="1">
            <a:off x="172065" y="4979659"/>
            <a:ext cx="393174" cy="2018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3"/>
          </p:cNvCxnSpPr>
          <p:nvPr/>
        </p:nvCxnSpPr>
        <p:spPr>
          <a:xfrm>
            <a:off x="8690413" y="4979659"/>
            <a:ext cx="428624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3392" y="5246126"/>
            <a:ext cx="15997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Init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state,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convert input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into input +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358" y="4799565"/>
            <a:ext cx="111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Iterative 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comp.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19615" y="5141252"/>
            <a:ext cx="104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Test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for loop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30691" y="5266544"/>
            <a:ext cx="1562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Discard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state, output</a:t>
            </a:r>
            <a:b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</a:b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results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cxnSp>
        <p:nvCxnSpPr>
          <p:cNvPr id="57" name="Straight Arrow Connector 56"/>
          <p:cNvCxnSpPr>
            <a:stCxn id="28" idx="3"/>
            <a:endCxn id="29" idx="1"/>
          </p:cNvCxnSpPr>
          <p:nvPr/>
        </p:nvCxnSpPr>
        <p:spPr>
          <a:xfrm>
            <a:off x="1322477" y="4979659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0" idx="3"/>
            <a:endCxn id="31" idx="1"/>
          </p:cNvCxnSpPr>
          <p:nvPr/>
        </p:nvCxnSpPr>
        <p:spPr>
          <a:xfrm>
            <a:off x="3524525" y="4628442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>
          <a:xfrm>
            <a:off x="6511893" y="4379358"/>
            <a:ext cx="242887" cy="0"/>
          </a:xfrm>
          <a:prstGeom prst="straightConnector1">
            <a:avLst/>
          </a:prstGeom>
          <a:noFill/>
          <a:ln w="28575" cap="rnd" cmpd="sng" algn="ctr">
            <a:solidFill>
              <a:srgbClr val="212121"/>
            </a:solidFill>
            <a:prstDash val="soli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677627" y="4171137"/>
            <a:ext cx="2106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=</a:t>
            </a:r>
            <a:r>
              <a:rPr kumimoji="0" lang="en-US" sz="18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write + read I/O</a:t>
            </a: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176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3350" indent="0"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/>
              <a:t>a streaming computation as a </a:t>
            </a:r>
            <a:r>
              <a:rPr lang="en-US" dirty="0">
                <a:solidFill>
                  <a:srgbClr val="FF9900"/>
                </a:solidFill>
              </a:rPr>
              <a:t>series of very small, deterministic batch jobs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5575697" y="3108700"/>
            <a:ext cx="1557338" cy="280494"/>
            <a:chOff x="3510080" y="4511951"/>
            <a:chExt cx="1875743" cy="322227"/>
          </a:xfrm>
        </p:grpSpPr>
        <p:sp>
          <p:nvSpPr>
            <p:cNvPr id="83" name="Right Arrow 82"/>
            <p:cNvSpPr/>
            <p:nvPr/>
          </p:nvSpPr>
          <p:spPr>
            <a:xfrm>
              <a:off x="5123391" y="4511951"/>
              <a:ext cx="262432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042831" y="4599904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10080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74148" y="4603102"/>
              <a:ext cx="397950" cy="155916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7258050" y="4788275"/>
            <a:ext cx="1259086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258049" y="2858669"/>
            <a:ext cx="1396023" cy="746125"/>
          </a:xfrm>
          <a:prstGeom prst="rect">
            <a:avLst/>
          </a:prstGeom>
          <a:ln w="38100" cmpd="sng">
            <a:solidFill>
              <a:srgbClr val="9E001A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8405" tIns="19202" rIns="38405" bIns="19202" anchor="ctr"/>
          <a:lstStyle/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Spark</a:t>
            </a:r>
          </a:p>
          <a:p>
            <a:pPr algn="ctr">
              <a:defRPr/>
            </a:pPr>
            <a:r>
              <a:rPr lang="en-US" sz="1800" b="1" kern="0" dirty="0">
                <a:solidFill>
                  <a:srgbClr val="B50B1B"/>
                </a:solidFill>
                <a:latin typeface="Tahoma"/>
                <a:ea typeface="ヒラギノ角ゴ ProN W3"/>
                <a:cs typeface="Tahoma"/>
              </a:rPr>
              <a:t>Streaming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7718822" y="3865939"/>
            <a:ext cx="330399" cy="671652"/>
            <a:chOff x="4377769" y="4618254"/>
            <a:chExt cx="398080" cy="771144"/>
          </a:xfrm>
        </p:grpSpPr>
        <p:sp>
          <p:nvSpPr>
            <p:cNvPr id="80" name="Rectangle 79"/>
            <p:cNvSpPr/>
            <p:nvPr/>
          </p:nvSpPr>
          <p:spPr>
            <a:xfrm>
              <a:off x="4377769" y="4618254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77769" y="4925913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377769" y="5233571"/>
              <a:ext cx="398080" cy="155827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600" kern="0">
                <a:solidFill>
                  <a:sysClr val="window" lastClr="FFFFFF"/>
                </a:solidFill>
                <a:latin typeface="Tahoma"/>
                <a:ea typeface="ヒラギノ角ゴ ProN W3"/>
                <a:cs typeface="Tahoma"/>
              </a:endParaRPr>
            </a:p>
          </p:txBody>
        </p: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5740896" y="3320984"/>
            <a:ext cx="883444" cy="1226629"/>
            <a:chOff x="1823089" y="3996166"/>
            <a:chExt cx="1064230" cy="1357876"/>
          </a:xfrm>
        </p:grpSpPr>
        <p:cxnSp>
          <p:nvCxnSpPr>
            <p:cNvPr id="72" name="Straight Arrow Connector 71"/>
            <p:cNvCxnSpPr>
              <a:stCxn id="68" idx="2"/>
              <a:endCxn id="85" idx="2"/>
            </p:cNvCxnSpPr>
            <p:nvPr/>
          </p:nvCxnSpPr>
          <p:spPr>
            <a:xfrm flipH="1" flipV="1">
              <a:off x="1823089" y="3999248"/>
              <a:ext cx="830086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stCxn id="68" idx="2"/>
              <a:endCxn id="84" idx="2"/>
            </p:cNvCxnSpPr>
            <p:nvPr/>
          </p:nvCxnSpPr>
          <p:spPr>
            <a:xfrm flipH="1" flipV="1">
              <a:off x="2355921" y="3996166"/>
              <a:ext cx="297254" cy="1357876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stCxn id="68" idx="2"/>
              <a:endCxn id="87" idx="2"/>
            </p:cNvCxnSpPr>
            <p:nvPr/>
          </p:nvCxnSpPr>
          <p:spPr>
            <a:xfrm flipV="1">
              <a:off x="2653175" y="3999248"/>
              <a:ext cx="234144" cy="1354794"/>
            </a:xfrm>
            <a:prstGeom prst="straightConnector1">
              <a:avLst/>
            </a:prstGeom>
            <a:noFill/>
            <a:ln w="28575" cap="flat" cmpd="sng" algn="ctr">
              <a:solidFill>
                <a:srgbClr val="2C9C89"/>
              </a:solidFill>
              <a:prstDash val="solid"/>
              <a:tailEnd type="arrow"/>
            </a:ln>
            <a:effectLst/>
          </p:spPr>
        </p:cxnSp>
      </p:grpSp>
      <p:sp>
        <p:nvSpPr>
          <p:cNvPr id="68" name="TextBox 67"/>
          <p:cNvSpPr txBox="1"/>
          <p:nvPr/>
        </p:nvSpPr>
        <p:spPr>
          <a:xfrm>
            <a:off x="5459016" y="3954837"/>
            <a:ext cx="1941909" cy="592777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batches of X seconds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3525" y="2753100"/>
            <a:ext cx="1752600" cy="315778"/>
          </a:xfrm>
          <a:prstGeom prst="rect">
            <a:avLst/>
          </a:prstGeom>
          <a:solidFill>
            <a:sysClr val="window" lastClr="FFFFFF"/>
          </a:solidFill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l</a:t>
            </a:r>
            <a:r>
              <a:rPr lang="en-US" sz="1800" kern="0" dirty="0" err="1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ive</a:t>
            </a:r>
            <a:r>
              <a:rPr lang="en-US" sz="1800" kern="0" dirty="0">
                <a:solidFill>
                  <a:sysClr val="windowText" lastClr="000000"/>
                </a:solidFill>
                <a:latin typeface="Tahoma"/>
                <a:ea typeface="ヒラギノ角ゴ ProN W3"/>
                <a:cs typeface="Tahoma"/>
              </a:rPr>
              <a:t> data stream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5572125" y="5068469"/>
            <a:ext cx="1571625" cy="835646"/>
            <a:chOff x="15712706" y="10151158"/>
            <a:chExt cx="4191000" cy="1906372"/>
          </a:xfrm>
        </p:grpSpPr>
        <p:grpSp>
          <p:nvGrpSpPr>
            <p:cNvPr id="17422" name="Group 65"/>
            <p:cNvGrpSpPr>
              <a:grpSpLocks/>
            </p:cNvGrpSpPr>
            <p:nvPr/>
          </p:nvGrpSpPr>
          <p:grpSpPr bwMode="auto">
            <a:xfrm>
              <a:off x="15712706" y="10151158"/>
              <a:ext cx="4081598" cy="640089"/>
              <a:chOff x="3519264" y="4541124"/>
              <a:chExt cx="1843853" cy="322227"/>
            </a:xfrm>
          </p:grpSpPr>
          <p:sp>
            <p:nvSpPr>
              <p:cNvPr id="75" name="Right Arrow 74"/>
              <p:cNvSpPr/>
              <p:nvPr/>
            </p:nvSpPr>
            <p:spPr>
              <a:xfrm rot="10800000">
                <a:off x="3519264" y="4541124"/>
                <a:ext cx="262477" cy="322128"/>
              </a:xfrm>
              <a:prstGeom prst="rightArrow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430044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97919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965038" y="4624254"/>
                <a:ext cx="398018" cy="155868"/>
              </a:xfrm>
              <a:prstGeom prst="rect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600" kern="0">
                  <a:solidFill>
                    <a:sysClr val="window" lastClr="FFFFFF"/>
                  </a:solidFill>
                  <a:latin typeface="Tahoma"/>
                  <a:ea typeface="ヒラギノ角ゴ ProN W3"/>
                  <a:cs typeface="Tahoma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5738106" y="10583045"/>
              <a:ext cx="4165600" cy="1474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/>
                  <a:ea typeface="ヒラギノ角ゴ ProN W3"/>
                  <a:cs typeface="Tahoma"/>
                </a:rPr>
                <a:t>processed results</a:t>
              </a:r>
            </a:p>
          </p:txBody>
        </p:sp>
      </p:grpSp>
      <p:sp>
        <p:nvSpPr>
          <p:cNvPr id="132" name="Content Placeholder 2"/>
          <p:cNvSpPr txBox="1">
            <a:spLocks/>
          </p:cNvSpPr>
          <p:nvPr/>
        </p:nvSpPr>
        <p:spPr bwMode="auto">
          <a:xfrm>
            <a:off x="714416" y="2703053"/>
            <a:ext cx="467870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0" tIns="0" rIns="0" bIns="0"/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Batch sizes as low as ½ second, latency of about 1 second</a:t>
            </a:r>
          </a:p>
          <a:p>
            <a:pPr marL="230188" indent="-230188">
              <a:spcBef>
                <a:spcPts val="1512"/>
              </a:spcBef>
              <a:defRPr/>
            </a:pPr>
            <a:r>
              <a:rPr lang="en-US" sz="2400" dirty="0">
                <a:latin typeface="Tahoma"/>
                <a:ea typeface="ヒラギノ角ゴ ProN W3"/>
                <a:cs typeface="Tahoma"/>
              </a:rPr>
              <a:t>Potential for combining batch processing and streaming processing in the same system</a:t>
            </a:r>
            <a:endParaRPr lang="en-US" sz="2400" dirty="0">
              <a:latin typeface="Tahoma"/>
              <a:ea typeface="ヒラギノ角ゴ ProN W3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900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</a:t>
            </a:r>
            <a:r>
              <a:rPr lang="en-US" dirty="0"/>
              <a:t>Get </a:t>
            </a:r>
            <a:r>
              <a:rPr lang="en-US" dirty="0" err="1"/>
              <a:t>hashtags</a:t>
            </a:r>
            <a:r>
              <a:rPr lang="en-US" dirty="0"/>
              <a:t> from Twitter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rgbClr val="B50B1B"/>
                </a:solidFill>
                <a:latin typeface="Consolas"/>
                <a:cs typeface="Consolas"/>
              </a:rPr>
              <a:t>tweets</a:t>
            </a:r>
            <a:r>
              <a:rPr lang="en-US" sz="1700" dirty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latin typeface="Consolas"/>
                <a:cs typeface="Consolas"/>
              </a:rPr>
              <a:t>ssc.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twitterStream</a:t>
            </a:r>
            <a:r>
              <a:rPr lang="en-US" sz="1700" dirty="0" smtClean="0">
                <a:latin typeface="Consolas"/>
                <a:cs typeface="Consolas"/>
              </a:rPr>
              <a:t>()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>
              <a:latin typeface="Consolas"/>
              <a:cs typeface="Consolas"/>
            </a:endParaRPr>
          </a:p>
          <a:p>
            <a:pPr>
              <a:defRPr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817599" y="2284273"/>
            <a:ext cx="5715000" cy="685800"/>
          </a:xfrm>
          <a:prstGeom prst="wedgeRoundRectCallout">
            <a:avLst>
              <a:gd name="adj1" fmla="val -32316"/>
              <a:gd name="adj2" fmla="val -91974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: a sequence of </a:t>
            </a:r>
            <a:r>
              <a:rPr lang="en-US" sz="1800" dirty="0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RDDs 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representing a stream of data</a:t>
            </a:r>
          </a:p>
        </p:txBody>
      </p:sp>
      <p:grpSp>
        <p:nvGrpSpPr>
          <p:cNvPr id="18436" name="Group 84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86" name="Alternate Process 85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87" name="Straight Connector 86"/>
            <p:cNvCxnSpPr>
              <a:stCxn id="86" idx="0"/>
              <a:endCxn id="86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89" name="Straight Connector 88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18437" name="Group 89"/>
          <p:cNvGrpSpPr>
            <a:grpSpLocks/>
          </p:cNvGrpSpPr>
          <p:nvPr/>
        </p:nvGrpSpPr>
        <p:grpSpPr bwMode="auto">
          <a:xfrm>
            <a:off x="2867620" y="4371182"/>
            <a:ext cx="980480" cy="380206"/>
            <a:chOff x="7762239" y="5609988"/>
            <a:chExt cx="2889827" cy="840669"/>
          </a:xfrm>
        </p:grpSpPr>
        <p:pic>
          <p:nvPicPr>
            <p:cNvPr id="19490" name="Picture 9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1" name="Picture 9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2" name="Picture 9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93" name="Picture 9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96" name="Right Arrow 95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</a:t>
              </a:r>
              <a:r>
                <a:rPr lang="en-US" sz="1400" kern="0" dirty="0" err="1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atch</a:t>
              </a: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 @ t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t+2</a:t>
              </a:r>
            </a:p>
          </p:txBody>
        </p:sp>
      </p:grpSp>
      <p:grpSp>
        <p:nvGrpSpPr>
          <p:cNvPr id="18440" name="Group 110"/>
          <p:cNvGrpSpPr>
            <a:grpSpLocks/>
          </p:cNvGrpSpPr>
          <p:nvPr/>
        </p:nvGrpSpPr>
        <p:grpSpPr bwMode="auto">
          <a:xfrm>
            <a:off x="4186238" y="4371182"/>
            <a:ext cx="980480" cy="380206"/>
            <a:chOff x="7762239" y="5609988"/>
            <a:chExt cx="2889827" cy="840669"/>
          </a:xfrm>
        </p:grpSpPr>
        <p:pic>
          <p:nvPicPr>
            <p:cNvPr id="19482" name="Picture 15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3" name="Picture 16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4" name="Picture 16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5" name="Picture 16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42" name="Group 169"/>
          <p:cNvGrpSpPr>
            <a:grpSpLocks/>
          </p:cNvGrpSpPr>
          <p:nvPr/>
        </p:nvGrpSpPr>
        <p:grpSpPr bwMode="auto">
          <a:xfrm>
            <a:off x="5479256" y="4371182"/>
            <a:ext cx="980480" cy="380206"/>
            <a:chOff x="7762239" y="5609988"/>
            <a:chExt cx="2889827" cy="840669"/>
          </a:xfrm>
        </p:grpSpPr>
        <p:pic>
          <p:nvPicPr>
            <p:cNvPr id="19478" name="Picture 17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17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0" name="Picture 17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81" name="Picture 17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640230" y="3974112"/>
            <a:ext cx="1857375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l"/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176" name="Rounded Rectangular Callout 175"/>
          <p:cNvSpPr/>
          <p:nvPr/>
        </p:nvSpPr>
        <p:spPr>
          <a:xfrm>
            <a:off x="5867399" y="4876800"/>
            <a:ext cx="3022391" cy="762000"/>
          </a:xfrm>
          <a:prstGeom prst="wedgeRoundRectCallout">
            <a:avLst>
              <a:gd name="adj1" fmla="val -33826"/>
              <a:gd name="adj2" fmla="val -124938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stored in memory as an RDD (immutable, distributed)</a:t>
            </a:r>
          </a:p>
        </p:txBody>
      </p: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4236244" y="4024313"/>
            <a:ext cx="834628" cy="296069"/>
            <a:chOff x="7918600" y="4832650"/>
            <a:chExt cx="2458447" cy="653855"/>
          </a:xfrm>
        </p:grpSpPr>
        <p:sp>
          <p:nvSpPr>
            <p:cNvPr id="43" name="Alternate Process 4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4" name="Straight Connector 43"/>
            <p:cNvCxnSpPr>
              <a:stCxn id="43" idx="0"/>
              <a:endCxn id="43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47" name="Group 84"/>
          <p:cNvGrpSpPr>
            <a:grpSpLocks/>
          </p:cNvGrpSpPr>
          <p:nvPr/>
        </p:nvGrpSpPr>
        <p:grpSpPr bwMode="auto">
          <a:xfrm>
            <a:off x="5522119" y="4024313"/>
            <a:ext cx="834628" cy="296069"/>
            <a:chOff x="7918600" y="4832650"/>
            <a:chExt cx="2458447" cy="653855"/>
          </a:xfrm>
        </p:grpSpPr>
        <p:sp>
          <p:nvSpPr>
            <p:cNvPr id="48" name="Alternate Process 4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500" kern="0">
                <a:solidFill>
                  <a:prstClr val="black"/>
                </a:solidFill>
                <a:latin typeface="Calibri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49" name="Straight Connector 48"/>
            <p:cNvCxnSpPr>
              <a:stCxn id="48" idx="0"/>
              <a:endCxn id="48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500725" y="3389132"/>
            <a:ext cx="31432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l"/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Twitter Streaming API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766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7569 L 5E-6 -2.22222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75" grpId="0"/>
      <p:bldP spid="176" grpId="0" animBg="1"/>
      <p:bldP spid="5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</a:t>
            </a:r>
            <a:r>
              <a:rPr lang="en-US" dirty="0" smtClean="0"/>
              <a:t>Get </a:t>
            </a:r>
            <a:r>
              <a:rPr lang="en-US" dirty="0" err="1" smtClean="0"/>
              <a:t>hashtags</a:t>
            </a:r>
            <a:r>
              <a:rPr lang="en-US" dirty="0" smtClean="0"/>
              <a:t> from Twitter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C61B1B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= </a:t>
            </a:r>
            <a:r>
              <a:rPr lang="en-US" sz="1700" dirty="0" err="1">
                <a:solidFill>
                  <a:srgbClr val="C61B1B"/>
                </a:solidFill>
                <a:latin typeface="Consolas"/>
                <a:cs typeface="Consolas"/>
              </a:rPr>
              <a:t>tweets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0D8BE6"/>
                </a:solidFill>
                <a:latin typeface="Consolas"/>
                <a:cs typeface="Consolas"/>
              </a:rPr>
              <a:t>flatMap</a:t>
            </a:r>
            <a:r>
              <a:rPr lang="en-US" sz="1700" dirty="0">
                <a:solidFill>
                  <a:srgbClr val="0D8BE6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latin typeface="Consolas"/>
                <a:cs typeface="Consolas"/>
              </a:rPr>
              <a:t>(status =&gt; </a:t>
            </a:r>
            <a:r>
              <a:rPr lang="en-US" sz="1700" dirty="0" err="1">
                <a:latin typeface="Consolas"/>
                <a:cs typeface="Consolas"/>
              </a:rPr>
              <a:t>getTags</a:t>
            </a:r>
            <a:r>
              <a:rPr lang="en-US" sz="1700" dirty="0"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endParaRPr lang="en-US" sz="2500" dirty="0">
              <a:latin typeface="Consolas"/>
              <a:cs typeface="Consolas"/>
            </a:endParaRPr>
          </a:p>
          <a:p>
            <a:pPr>
              <a:defRPr/>
            </a:pP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869406" y="4310857"/>
            <a:ext cx="1321594" cy="1594644"/>
            <a:chOff x="7651750" y="8621713"/>
            <a:chExt cx="3524022" cy="3189287"/>
          </a:xfrm>
        </p:grpSpPr>
        <p:grpSp>
          <p:nvGrpSpPr>
            <p:cNvPr id="20553" name="Group 18"/>
            <p:cNvGrpSpPr>
              <a:grpSpLocks/>
            </p:cNvGrpSpPr>
            <p:nvPr/>
          </p:nvGrpSpPr>
          <p:grpSpPr bwMode="auto">
            <a:xfrm>
              <a:off x="7651750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61" name="Picture 19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2" name="Picture 20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3" name="Picture 21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64" name="Picture 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54" name="Group 23"/>
            <p:cNvGrpSpPr>
              <a:grpSpLocks/>
            </p:cNvGrpSpPr>
            <p:nvPr/>
          </p:nvGrpSpPr>
          <p:grpSpPr bwMode="auto">
            <a:xfrm>
              <a:off x="7767638" y="10323513"/>
              <a:ext cx="2224087" cy="590550"/>
              <a:chOff x="7918600" y="4832650"/>
              <a:chExt cx="2458447" cy="653855"/>
            </a:xfrm>
          </p:grpSpPr>
          <p:sp>
            <p:nvSpPr>
              <p:cNvPr id="25" name="Alternate Process 24"/>
              <p:cNvSpPr/>
              <p:nvPr/>
            </p:nvSpPr>
            <p:spPr>
              <a:xfrm>
                <a:off x="7918592" y="4846711"/>
                <a:ext cx="2458288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26" name="Straight Connector 25"/>
              <p:cNvCxnSpPr>
                <a:stCxn id="25" idx="0"/>
                <a:endCxn id="25" idx="2"/>
              </p:cNvCxnSpPr>
              <p:nvPr/>
            </p:nvCxnSpPr>
            <p:spPr>
              <a:xfrm>
                <a:off x="9148613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9785558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548517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sp>
          <p:nvSpPr>
            <p:cNvPr id="20555" name="TextBox 62"/>
            <p:cNvSpPr txBox="1">
              <a:spLocks noChangeArrowheads="1"/>
            </p:cNvSpPr>
            <p:nvPr/>
          </p:nvSpPr>
          <p:spPr bwMode="auto">
            <a:xfrm>
              <a:off x="8778874" y="9457615"/>
              <a:ext cx="2396898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cxnSp>
          <p:nvCxnSpPr>
            <p:cNvPr id="109" name="Straight Arrow Connector 108"/>
            <p:cNvCxnSpPr>
              <a:stCxn id="9" idx="2"/>
              <a:endCxn id="25" idx="0"/>
            </p:cNvCxnSpPr>
            <p:nvPr/>
          </p:nvCxnSpPr>
          <p:spPr bwMode="auto">
            <a:xfrm flipH="1">
              <a:off x="8878809" y="8621713"/>
              <a:ext cx="22224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188023" y="4310857"/>
            <a:ext cx="1298376" cy="1594644"/>
            <a:chOff x="11168063" y="8621713"/>
            <a:chExt cx="3461725" cy="3189287"/>
          </a:xfrm>
        </p:grpSpPr>
        <p:sp>
          <p:nvSpPr>
            <p:cNvPr id="20541" name="TextBox 131"/>
            <p:cNvSpPr txBox="1">
              <a:spLocks noChangeArrowheads="1"/>
            </p:cNvSpPr>
            <p:nvPr/>
          </p:nvSpPr>
          <p:spPr bwMode="auto">
            <a:xfrm>
              <a:off x="12294835" y="9457615"/>
              <a:ext cx="2334953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grpSp>
          <p:nvGrpSpPr>
            <p:cNvPr id="20542" name="Group 121"/>
            <p:cNvGrpSpPr>
              <a:grpSpLocks/>
            </p:cNvGrpSpPr>
            <p:nvPr/>
          </p:nvGrpSpPr>
          <p:grpSpPr bwMode="auto">
            <a:xfrm>
              <a:off x="11168063" y="11050588"/>
              <a:ext cx="2614612" cy="760412"/>
              <a:chOff x="13968431" y="5604337"/>
              <a:chExt cx="2889827" cy="840669"/>
            </a:xfrm>
          </p:grpSpPr>
          <p:pic>
            <p:nvPicPr>
              <p:cNvPr id="20549" name="Picture 122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0" name="Picture 123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1" name="Picture 12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52" name="Picture 12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43" name="Group 126"/>
            <p:cNvGrpSpPr>
              <a:grpSpLocks/>
            </p:cNvGrpSpPr>
            <p:nvPr/>
          </p:nvGrpSpPr>
          <p:grpSpPr bwMode="auto">
            <a:xfrm>
              <a:off x="11283950" y="10323513"/>
              <a:ext cx="2224088" cy="590550"/>
              <a:chOff x="7918600" y="4832650"/>
              <a:chExt cx="2458447" cy="653855"/>
            </a:xfrm>
          </p:grpSpPr>
          <p:sp>
            <p:nvSpPr>
              <p:cNvPr id="128" name="Alternate Process 127"/>
              <p:cNvSpPr/>
              <p:nvPr/>
            </p:nvSpPr>
            <p:spPr>
              <a:xfrm>
                <a:off x="7918578" y="4846711"/>
                <a:ext cx="2458014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29" name="Straight Connector 128"/>
              <p:cNvCxnSpPr>
                <a:stCxn id="128" idx="0"/>
                <a:endCxn id="128" idx="2"/>
              </p:cNvCxnSpPr>
              <p:nvPr/>
            </p:nvCxnSpPr>
            <p:spPr>
              <a:xfrm>
                <a:off x="9148462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9785335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8548433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33" name="Straight Arrow Connector 132"/>
            <p:cNvCxnSpPr>
              <a:stCxn id="113" idx="2"/>
              <a:endCxn id="128" idx="0"/>
            </p:cNvCxnSpPr>
            <p:nvPr/>
          </p:nvCxnSpPr>
          <p:spPr bwMode="auto">
            <a:xfrm flipH="1">
              <a:off x="12394984" y="8621713"/>
              <a:ext cx="22221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400555" y="4310857"/>
            <a:ext cx="1381245" cy="1594644"/>
            <a:chOff x="14401482" y="8621713"/>
            <a:chExt cx="3683318" cy="3189287"/>
          </a:xfrm>
        </p:grpSpPr>
        <p:sp>
          <p:nvSpPr>
            <p:cNvPr id="20528" name="TextBox 153"/>
            <p:cNvSpPr txBox="1">
              <a:spLocks noChangeArrowheads="1"/>
            </p:cNvSpPr>
            <p:nvPr/>
          </p:nvSpPr>
          <p:spPr bwMode="auto">
            <a:xfrm>
              <a:off x="15741851" y="9457615"/>
              <a:ext cx="2342949" cy="4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sz="1400" dirty="0" err="1">
                  <a:latin typeface="Tahoma"/>
                  <a:cs typeface="Tahoma"/>
                </a:rPr>
                <a:t>flatMap</a:t>
              </a:r>
              <a:endParaRPr lang="en-US" sz="1400" dirty="0">
                <a:latin typeface="Tahoma"/>
                <a:cs typeface="Tahom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14507368" y="10177940"/>
              <a:ext cx="773114" cy="9848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…</a:t>
              </a:r>
            </a:p>
          </p:txBody>
        </p:sp>
        <p:grpSp>
          <p:nvGrpSpPr>
            <p:cNvPr id="20530" name="Group 143"/>
            <p:cNvGrpSpPr>
              <a:grpSpLocks/>
            </p:cNvGrpSpPr>
            <p:nvPr/>
          </p:nvGrpSpPr>
          <p:grpSpPr bwMode="auto">
            <a:xfrm>
              <a:off x="14614525" y="11050588"/>
              <a:ext cx="2614613" cy="760412"/>
              <a:chOff x="13968431" y="5604337"/>
              <a:chExt cx="2889827" cy="840669"/>
            </a:xfrm>
          </p:grpSpPr>
          <p:pic>
            <p:nvPicPr>
              <p:cNvPr id="20537" name="Picture 14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68431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8" name="Picture 145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9692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9" name="Picture 146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8479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40" name="Picture 147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7253" y="5604337"/>
                <a:ext cx="921005" cy="840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1" name="Group 148"/>
            <p:cNvGrpSpPr>
              <a:grpSpLocks/>
            </p:cNvGrpSpPr>
            <p:nvPr/>
          </p:nvGrpSpPr>
          <p:grpSpPr bwMode="auto">
            <a:xfrm>
              <a:off x="14730413" y="10323513"/>
              <a:ext cx="2224087" cy="590550"/>
              <a:chOff x="7918600" y="4832650"/>
              <a:chExt cx="2458447" cy="653855"/>
            </a:xfrm>
          </p:grpSpPr>
          <p:sp>
            <p:nvSpPr>
              <p:cNvPr id="150" name="Alternate Process 149"/>
              <p:cNvSpPr/>
              <p:nvPr/>
            </p:nvSpPr>
            <p:spPr>
              <a:xfrm>
                <a:off x="7918600" y="4846711"/>
                <a:ext cx="2458446" cy="629248"/>
              </a:xfrm>
              <a:prstGeom prst="flowChartAlternateProcess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lang="en-US" sz="1800" kern="0">
                  <a:solidFill>
                    <a:prstClr val="black"/>
                  </a:solidFill>
                  <a:latin typeface="Arial"/>
                  <a:ea typeface="ヒラギノ角ゴ ProN W3"/>
                  <a:cs typeface="ヒラギノ角ゴ ProN W3"/>
                </a:endParaRPr>
              </a:p>
            </p:txBody>
          </p:sp>
          <p:cxnSp>
            <p:nvCxnSpPr>
              <p:cNvPr id="151" name="Straight Connector 150"/>
              <p:cNvCxnSpPr>
                <a:stCxn id="150" idx="0"/>
                <a:endCxn id="150" idx="2"/>
              </p:cNvCxnSpPr>
              <p:nvPr/>
            </p:nvCxnSpPr>
            <p:spPr>
              <a:xfrm>
                <a:off x="9148700" y="4846711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9785686" y="4832650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8548565" y="4857257"/>
                <a:ext cx="0" cy="629248"/>
              </a:xfrm>
              <a:prstGeom prst="line">
                <a:avLst/>
              </a:prstGeom>
              <a:gradFill rotWithShape="1">
                <a:gsLst>
                  <a:gs pos="0">
                    <a:srgbClr val="1D86CD">
                      <a:tint val="100000"/>
                      <a:shade val="100000"/>
                      <a:satMod val="130000"/>
                    </a:srgbClr>
                  </a:gs>
                  <a:gs pos="100000">
                    <a:srgbClr val="1D86CD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19050" cap="flat" cmpd="sng" algn="ctr">
                <a:solidFill>
                  <a:srgbClr val="1D86CD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</p:cxnSp>
        </p:grpSp>
        <p:cxnSp>
          <p:nvCxnSpPr>
            <p:cNvPr id="155" name="Straight Arrow Connector 154"/>
            <p:cNvCxnSpPr>
              <a:stCxn id="135" idx="2"/>
              <a:endCxn id="150" idx="0"/>
            </p:cNvCxnSpPr>
            <p:nvPr/>
          </p:nvCxnSpPr>
          <p:spPr bwMode="auto">
            <a:xfrm flipH="1">
              <a:off x="15843250" y="8621713"/>
              <a:ext cx="20638" cy="1714500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" name="Rounded Rectangular Callout 162"/>
          <p:cNvSpPr/>
          <p:nvPr/>
        </p:nvSpPr>
        <p:spPr>
          <a:xfrm>
            <a:off x="2783775" y="2601431"/>
            <a:ext cx="5648325" cy="533400"/>
          </a:xfrm>
          <a:prstGeom prst="wedgeRoundRectCallout">
            <a:avLst>
              <a:gd name="adj1" fmla="val -26503"/>
              <a:gd name="adj2" fmla="val -108217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transformation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: modify data in one </a:t>
            </a:r>
            <a:r>
              <a:rPr lang="en-US" sz="1800" dirty="0" err="1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to create another </a:t>
            </a:r>
            <a:r>
              <a:rPr lang="en-US" sz="1800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 </a:t>
            </a:r>
          </a:p>
        </p:txBody>
      </p:sp>
      <p:sp>
        <p:nvSpPr>
          <p:cNvPr id="165" name="Rounded Rectangular Callout 164"/>
          <p:cNvSpPr/>
          <p:nvPr/>
        </p:nvSpPr>
        <p:spPr>
          <a:xfrm>
            <a:off x="1107375" y="2601431"/>
            <a:ext cx="1457325" cy="533400"/>
          </a:xfrm>
          <a:prstGeom prst="wedgeRoundRectCallout">
            <a:avLst>
              <a:gd name="adj1" fmla="val -14849"/>
              <a:gd name="adj2" fmla="val -98253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srgbClr val="000000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167" name="Rounded Rectangular Callout 166"/>
          <p:cNvSpPr/>
          <p:nvPr/>
        </p:nvSpPr>
        <p:spPr>
          <a:xfrm>
            <a:off x="6572250" y="5143500"/>
            <a:ext cx="1943100" cy="685800"/>
          </a:xfrm>
          <a:prstGeom prst="wedgeRoundRectCallout">
            <a:avLst>
              <a:gd name="adj1" fmla="val -59817"/>
              <a:gd name="adj2" fmla="val -22499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new RDDs created for every batch </a:t>
            </a:r>
          </a:p>
        </p:txBody>
      </p:sp>
      <p:grpSp>
        <p:nvGrpSpPr>
          <p:cNvPr id="20492" name="Group 7"/>
          <p:cNvGrpSpPr>
            <a:grpSpLocks/>
          </p:cNvGrpSpPr>
          <p:nvPr/>
        </p:nvGrpSpPr>
        <p:grpSpPr bwMode="auto">
          <a:xfrm>
            <a:off x="2920603" y="401955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3" name="Group 12"/>
          <p:cNvGrpSpPr>
            <a:grpSpLocks/>
          </p:cNvGrpSpPr>
          <p:nvPr/>
        </p:nvGrpSpPr>
        <p:grpSpPr bwMode="auto">
          <a:xfrm>
            <a:off x="2867621" y="4371181"/>
            <a:ext cx="980480" cy="380206"/>
            <a:chOff x="7762239" y="5609988"/>
            <a:chExt cx="2889827" cy="840669"/>
          </a:xfrm>
        </p:grpSpPr>
        <p:pic>
          <p:nvPicPr>
            <p:cNvPr id="20520" name="Picture 13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1" name="Picture 1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2" name="Picture 15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3" name="Picture 16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4" name="Group 103"/>
          <p:cNvGrpSpPr>
            <a:grpSpLocks/>
          </p:cNvGrpSpPr>
          <p:nvPr/>
        </p:nvGrpSpPr>
        <p:grpSpPr bwMode="auto">
          <a:xfrm>
            <a:off x="2857500" y="3269456"/>
            <a:ext cx="4572000" cy="516731"/>
            <a:chOff x="3523416" y="4511948"/>
            <a:chExt cx="1861716" cy="322227"/>
          </a:xfrm>
        </p:grpSpPr>
        <p:sp>
          <p:nvSpPr>
            <p:cNvPr id="105" name="Right Arrow 104"/>
            <p:cNvSpPr/>
            <p:nvPr/>
          </p:nvSpPr>
          <p:spPr>
            <a:xfrm>
              <a:off x="5122601" y="4511948"/>
              <a:ext cx="262531" cy="322227"/>
            </a:xfrm>
            <a:prstGeom prst="rightArrow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5750" y="4600053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t+1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523416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</a:t>
              </a:r>
              <a:r>
                <a:rPr lang="en-US" sz="1400" kern="0" dirty="0" err="1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atch</a:t>
              </a: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 @ t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587600" y="4603518"/>
              <a:ext cx="408705" cy="155421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400" kern="0" dirty="0">
                  <a:solidFill>
                    <a:prstClr val="black"/>
                  </a:solidFill>
                  <a:latin typeface="Tahoma"/>
                  <a:ea typeface="ヒラギノ角ゴ ProN W3"/>
                  <a:cs typeface="Tahoma"/>
                </a:rPr>
                <a:t>batch @ t+2</a:t>
              </a:r>
            </a:p>
          </p:txBody>
        </p:sp>
      </p:grpSp>
      <p:grpSp>
        <p:nvGrpSpPr>
          <p:cNvPr id="20495" name="Group 111"/>
          <p:cNvGrpSpPr>
            <a:grpSpLocks/>
          </p:cNvGrpSpPr>
          <p:nvPr/>
        </p:nvGrpSpPr>
        <p:grpSpPr bwMode="auto">
          <a:xfrm>
            <a:off x="4239221" y="401955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6" name="Group 116"/>
          <p:cNvGrpSpPr>
            <a:grpSpLocks/>
          </p:cNvGrpSpPr>
          <p:nvPr/>
        </p:nvGrpSpPr>
        <p:grpSpPr bwMode="auto">
          <a:xfrm>
            <a:off x="4186238" y="4371181"/>
            <a:ext cx="980480" cy="380206"/>
            <a:chOff x="7762239" y="5609988"/>
            <a:chExt cx="2889827" cy="840669"/>
          </a:xfrm>
        </p:grpSpPr>
        <p:pic>
          <p:nvPicPr>
            <p:cNvPr id="20508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9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0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1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97" name="Group 133"/>
          <p:cNvGrpSpPr>
            <a:grpSpLocks/>
          </p:cNvGrpSpPr>
          <p:nvPr/>
        </p:nvGrpSpPr>
        <p:grpSpPr bwMode="auto">
          <a:xfrm>
            <a:off x="5532239" y="401955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0498" name="Group 138"/>
          <p:cNvGrpSpPr>
            <a:grpSpLocks/>
          </p:cNvGrpSpPr>
          <p:nvPr/>
        </p:nvGrpSpPr>
        <p:grpSpPr bwMode="auto">
          <a:xfrm>
            <a:off x="5479256" y="4371181"/>
            <a:ext cx="980480" cy="380206"/>
            <a:chOff x="7762239" y="5609988"/>
            <a:chExt cx="2889827" cy="840669"/>
          </a:xfrm>
        </p:grpSpPr>
        <p:pic>
          <p:nvPicPr>
            <p:cNvPr id="20500" name="Picture 13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1" name="Picture 14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2" name="Picture 141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3" name="Picture 142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99" name="Rectangle 155"/>
          <p:cNvSpPr>
            <a:spLocks noChangeArrowheads="1"/>
          </p:cNvSpPr>
          <p:nvPr/>
        </p:nvSpPr>
        <p:spPr bwMode="auto">
          <a:xfrm>
            <a:off x="728370" y="3950839"/>
            <a:ext cx="1885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6" name="Rectangle 155"/>
          <p:cNvSpPr>
            <a:spLocks noChangeArrowheads="1"/>
          </p:cNvSpPr>
          <p:nvPr/>
        </p:nvSpPr>
        <p:spPr bwMode="auto">
          <a:xfrm>
            <a:off x="759730" y="5105400"/>
            <a:ext cx="1885950" cy="85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</a:t>
            </a:r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  <a:p>
            <a:r>
              <a:rPr lang="en-US" sz="14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[#cat, #dog, … ]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6726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5" grpId="0" animBg="1"/>
      <p:bldP spid="167" grpId="0" animBg="1"/>
      <p:bldP spid="8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Example: </a:t>
            </a:r>
            <a:r>
              <a:rPr lang="en-US" dirty="0" smtClean="0"/>
              <a:t>Get </a:t>
            </a:r>
            <a:r>
              <a:rPr lang="en-US" dirty="0" err="1" smtClean="0"/>
              <a:t>hashtags</a:t>
            </a:r>
            <a:r>
              <a:rPr lang="en-US" dirty="0" smtClean="0"/>
              <a:t> from Twitter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rgbClr val="7F7F7F"/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rgbClr val="7F7F7F"/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 smtClean="0">
                <a:solidFill>
                  <a:srgbClr val="C61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 smtClean="0">
                <a:latin typeface="Consolas"/>
                <a:cs typeface="Consolas"/>
              </a:rPr>
              <a:t>.</a:t>
            </a:r>
            <a:r>
              <a:rPr lang="en-US" sz="1700" dirty="0" err="1" smtClean="0">
                <a:solidFill>
                  <a:srgbClr val="0D8BE6"/>
                </a:solidFill>
                <a:latin typeface="Consolas"/>
                <a:cs typeface="Consolas"/>
              </a:rPr>
              <a:t>foreach</a:t>
            </a:r>
            <a:r>
              <a:rPr lang="en-US" sz="1700" dirty="0" smtClean="0">
                <a:latin typeface="Consolas"/>
                <a:cs typeface="Consolas"/>
              </a:rPr>
              <a:t>(</a:t>
            </a:r>
            <a:r>
              <a:rPr lang="en-US" sz="1700" dirty="0" err="1" smtClean="0">
                <a:latin typeface="Consolas"/>
                <a:cs typeface="Consolas"/>
              </a:rPr>
              <a:t>hashTagRDD</a:t>
            </a:r>
            <a:r>
              <a:rPr lang="en-US" sz="1700" dirty="0" smtClean="0">
                <a:latin typeface="Consolas"/>
                <a:cs typeface="Consolas"/>
              </a:rPr>
              <a:t> =&gt; { ... })</a:t>
            </a:r>
            <a:endParaRPr lang="en-US" sz="1700" dirty="0">
              <a:latin typeface="Consolas"/>
              <a:cs typeface="Consolas"/>
            </a:endParaRPr>
          </a:p>
          <a:p>
            <a:pPr marL="0" indent="0">
              <a:buNone/>
              <a:defRPr/>
            </a:pPr>
            <a:endParaRPr lang="en-US" sz="25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164" name="Rounded Rectangular Callout 163"/>
          <p:cNvSpPr/>
          <p:nvPr/>
        </p:nvSpPr>
        <p:spPr>
          <a:xfrm>
            <a:off x="2926398" y="2693772"/>
            <a:ext cx="5903328" cy="571500"/>
          </a:xfrm>
          <a:prstGeom prst="wedgeRoundRectCallout">
            <a:avLst>
              <a:gd name="adj1" fmla="val -56824"/>
              <a:gd name="adj2" fmla="val -52520"/>
              <a:gd name="adj3" fmla="val 16667"/>
            </a:avLst>
          </a:prstGeom>
          <a:ln w="28575" cmpd="sng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800" b="1" dirty="0" err="1" smtClean="0">
                <a:solidFill>
                  <a:srgbClr val="000000"/>
                </a:solidFill>
                <a:latin typeface="Tahoma"/>
                <a:ea typeface="ヒラギノ角ゴ ProN W3"/>
                <a:cs typeface="Tahoma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Tahoma"/>
                <a:cs typeface="Tahoma"/>
              </a:rPr>
              <a:t>: do whatever you want with the processed data</a:t>
            </a:r>
          </a:p>
        </p:txBody>
      </p: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2920603" y="3810000"/>
            <a:ext cx="834628" cy="296069"/>
            <a:chOff x="7918600" y="4832650"/>
            <a:chExt cx="2458447" cy="653855"/>
          </a:xfrm>
        </p:grpSpPr>
        <p:sp>
          <p:nvSpPr>
            <p:cNvPr id="9" name="Alternate Process 8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9147824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" name="Straight Connector 10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2" name="Straight Connector 11"/>
            <p:cNvCxnSpPr/>
            <p:nvPr/>
          </p:nvCxnSpPr>
          <p:spPr>
            <a:xfrm>
              <a:off x="8548117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09" name="Group 23"/>
          <p:cNvGrpSpPr>
            <a:grpSpLocks/>
          </p:cNvGrpSpPr>
          <p:nvPr/>
        </p:nvGrpSpPr>
        <p:grpSpPr bwMode="auto">
          <a:xfrm>
            <a:off x="2912864" y="4599782"/>
            <a:ext cx="834033" cy="296069"/>
            <a:chOff x="7918600" y="4832650"/>
            <a:chExt cx="2458447" cy="653855"/>
          </a:xfrm>
        </p:grpSpPr>
        <p:sp>
          <p:nvSpPr>
            <p:cNvPr id="25" name="Alternate Process 2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26" name="Straight Connector 25"/>
            <p:cNvCxnSpPr>
              <a:stCxn id="25" idx="0"/>
              <a:endCxn id="2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Straight Connector 2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63" name="TextBox 62"/>
          <p:cNvSpPr txBox="1"/>
          <p:nvPr/>
        </p:nvSpPr>
        <p:spPr bwMode="auto">
          <a:xfrm>
            <a:off x="3375082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09" name="Straight Arrow Connector 108"/>
          <p:cNvCxnSpPr>
            <a:stCxn id="9" idx="2"/>
            <a:endCxn id="25" idx="0"/>
          </p:cNvCxnSpPr>
          <p:nvPr/>
        </p:nvCxnSpPr>
        <p:spPr bwMode="auto">
          <a:xfrm flipH="1">
            <a:off x="3329583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2" name="Group 111"/>
          <p:cNvGrpSpPr>
            <a:grpSpLocks/>
          </p:cNvGrpSpPr>
          <p:nvPr/>
        </p:nvGrpSpPr>
        <p:grpSpPr bwMode="auto">
          <a:xfrm>
            <a:off x="4239221" y="3810000"/>
            <a:ext cx="834628" cy="296069"/>
            <a:chOff x="7918600" y="4832650"/>
            <a:chExt cx="2458447" cy="653855"/>
          </a:xfrm>
        </p:grpSpPr>
        <p:sp>
          <p:nvSpPr>
            <p:cNvPr id="113" name="Alternate Process 112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14" name="Straight Connector 113"/>
            <p:cNvCxnSpPr>
              <a:stCxn id="113" idx="0"/>
              <a:endCxn id="113" idx="2"/>
            </p:cNvCxnSpPr>
            <p:nvPr/>
          </p:nvCxnSpPr>
          <p:spPr>
            <a:xfrm>
              <a:off x="9147823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5" name="Straight Connector 114"/>
            <p:cNvCxnSpPr/>
            <p:nvPr/>
          </p:nvCxnSpPr>
          <p:spPr>
            <a:xfrm>
              <a:off x="9784354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16" name="Straight Connector 115"/>
            <p:cNvCxnSpPr/>
            <p:nvPr/>
          </p:nvCxnSpPr>
          <p:spPr>
            <a:xfrm>
              <a:off x="854811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13" name="Group 126"/>
          <p:cNvGrpSpPr>
            <a:grpSpLocks/>
          </p:cNvGrpSpPr>
          <p:nvPr/>
        </p:nvGrpSpPr>
        <p:grpSpPr bwMode="auto">
          <a:xfrm>
            <a:off x="4231481" y="4599782"/>
            <a:ext cx="834033" cy="296069"/>
            <a:chOff x="7918600" y="4832650"/>
            <a:chExt cx="2458447" cy="653855"/>
          </a:xfrm>
        </p:grpSpPr>
        <p:sp>
          <p:nvSpPr>
            <p:cNvPr id="128" name="Alternate Process 127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29" name="Straight Connector 128"/>
            <p:cNvCxnSpPr>
              <a:stCxn id="128" idx="0"/>
              <a:endCxn id="128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0" name="Straight Connector 129"/>
            <p:cNvCxnSpPr/>
            <p:nvPr/>
          </p:nvCxnSpPr>
          <p:spPr>
            <a:xfrm>
              <a:off x="9785686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1" name="Straight Connector 130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32" name="TextBox 131"/>
          <p:cNvSpPr txBox="1"/>
          <p:nvPr/>
        </p:nvSpPr>
        <p:spPr bwMode="auto">
          <a:xfrm>
            <a:off x="4693700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33" name="Straight Arrow Connector 132"/>
          <p:cNvCxnSpPr>
            <a:stCxn id="113" idx="2"/>
            <a:endCxn id="128" idx="0"/>
          </p:cNvCxnSpPr>
          <p:nvPr/>
        </p:nvCxnSpPr>
        <p:spPr bwMode="auto">
          <a:xfrm flipH="1">
            <a:off x="4648200" y="41013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1516" name="Group 133"/>
          <p:cNvGrpSpPr>
            <a:grpSpLocks/>
          </p:cNvGrpSpPr>
          <p:nvPr/>
        </p:nvGrpSpPr>
        <p:grpSpPr bwMode="auto">
          <a:xfrm>
            <a:off x="5532239" y="3810000"/>
            <a:ext cx="834033" cy="296069"/>
            <a:chOff x="7918600" y="4832650"/>
            <a:chExt cx="2458447" cy="653855"/>
          </a:xfrm>
        </p:grpSpPr>
        <p:sp>
          <p:nvSpPr>
            <p:cNvPr id="135" name="Alternate Process 134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400" kern="0">
                <a:solidFill>
                  <a:prstClr val="black"/>
                </a:solidFill>
                <a:latin typeface="Tahoma"/>
                <a:ea typeface="ヒラギノ角ゴ ProN W3"/>
                <a:cs typeface="Tahoma"/>
              </a:endParaRPr>
            </a:p>
          </p:txBody>
        </p:sp>
        <p:cxnSp>
          <p:nvCxnSpPr>
            <p:cNvPr id="136" name="Straight Connector 135"/>
            <p:cNvCxnSpPr>
              <a:stCxn id="135" idx="0"/>
              <a:endCxn id="135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7" name="Straight Connector 136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38" name="Straight Connector 137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grpSp>
        <p:nvGrpSpPr>
          <p:cNvPr id="21517" name="Group 148"/>
          <p:cNvGrpSpPr>
            <a:grpSpLocks/>
          </p:cNvGrpSpPr>
          <p:nvPr/>
        </p:nvGrpSpPr>
        <p:grpSpPr bwMode="auto">
          <a:xfrm>
            <a:off x="5523905" y="4599782"/>
            <a:ext cx="834033" cy="296069"/>
            <a:chOff x="7918600" y="4832650"/>
            <a:chExt cx="2458447" cy="653855"/>
          </a:xfrm>
        </p:grpSpPr>
        <p:sp>
          <p:nvSpPr>
            <p:cNvPr id="150" name="Alternate Process 149"/>
            <p:cNvSpPr/>
            <p:nvPr/>
          </p:nvSpPr>
          <p:spPr>
            <a:xfrm>
              <a:off x="7918600" y="4846674"/>
              <a:ext cx="2458447" cy="629314"/>
            </a:xfrm>
            <a:prstGeom prst="flowChartAlternateProcess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sz="1800" kern="0">
                <a:solidFill>
                  <a:prstClr val="black"/>
                </a:solidFill>
                <a:latin typeface="Arial"/>
                <a:ea typeface="ヒラギノ角ゴ ProN W3"/>
                <a:cs typeface="ヒラギノ角ゴ ProN W3"/>
              </a:endParaRPr>
            </a:p>
          </p:txBody>
        </p:sp>
        <p:cxnSp>
          <p:nvCxnSpPr>
            <p:cNvPr id="151" name="Straight Connector 150"/>
            <p:cNvCxnSpPr>
              <a:stCxn id="150" idx="0"/>
              <a:endCxn id="150" idx="2"/>
            </p:cNvCxnSpPr>
            <p:nvPr/>
          </p:nvCxnSpPr>
          <p:spPr>
            <a:xfrm>
              <a:off x="9148701" y="4846674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2" name="Straight Connector 151"/>
            <p:cNvCxnSpPr/>
            <p:nvPr/>
          </p:nvCxnSpPr>
          <p:spPr>
            <a:xfrm>
              <a:off x="9785687" y="4832650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3" name="Straight Connector 152"/>
            <p:cNvCxnSpPr/>
            <p:nvPr/>
          </p:nvCxnSpPr>
          <p:spPr>
            <a:xfrm>
              <a:off x="8548566" y="4857191"/>
              <a:ext cx="0" cy="629314"/>
            </a:xfrm>
            <a:prstGeom prst="line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154" name="TextBox 153"/>
          <p:cNvSpPr txBox="1"/>
          <p:nvPr/>
        </p:nvSpPr>
        <p:spPr bwMode="auto">
          <a:xfrm>
            <a:off x="5986123" y="4248150"/>
            <a:ext cx="935832" cy="184666"/>
          </a:xfrm>
          <a:prstGeom prst="rect">
            <a:avLst/>
          </a:prstGeom>
          <a:noFill/>
        </p:spPr>
        <p:txBody>
          <a:bodyPr wrap="square" lIns="38405" tIns="0" rIns="38405" bIns="0">
            <a:spAutoFit/>
          </a:bodyPr>
          <a:lstStyle/>
          <a:p>
            <a:pPr>
              <a:defRPr/>
            </a:pPr>
            <a:r>
              <a:rPr lang="en-US" sz="12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flatMap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cxnSp>
        <p:nvCxnSpPr>
          <p:cNvPr id="155" name="Straight Arrow Connector 154"/>
          <p:cNvCxnSpPr>
            <a:stCxn id="135" idx="2"/>
            <a:endCxn id="150" idx="0"/>
          </p:cNvCxnSpPr>
          <p:nvPr/>
        </p:nvCxnSpPr>
        <p:spPr bwMode="auto">
          <a:xfrm flipH="1">
            <a:off x="5941219" y="41013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H="1">
            <a:off x="3323630" y="49014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/>
          <p:nvPr/>
        </p:nvCxnSpPr>
        <p:spPr bwMode="auto">
          <a:xfrm flipH="1">
            <a:off x="4642247" y="4901407"/>
            <a:ext cx="8334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/>
          <p:nvPr/>
        </p:nvCxnSpPr>
        <p:spPr bwMode="auto">
          <a:xfrm flipH="1">
            <a:off x="5935266" y="4901407"/>
            <a:ext cx="7739" cy="505619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4" name="TextBox 83"/>
          <p:cNvSpPr txBox="1"/>
          <p:nvPr/>
        </p:nvSpPr>
        <p:spPr bwMode="auto">
          <a:xfrm>
            <a:off x="3330178" y="4973638"/>
            <a:ext cx="85875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4648794" y="4973638"/>
            <a:ext cx="85792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5941219" y="4973638"/>
            <a:ext cx="858758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>
              <a:defRPr/>
            </a:pPr>
            <a:r>
              <a:rPr lang="en-US" sz="1200" dirty="0" err="1" smtClean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foreach</a:t>
            </a:r>
            <a:endParaRPr lang="en-US" sz="12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136231" y="3517107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batch @ t+1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2828925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</a:t>
            </a:r>
            <a:r>
              <a:rPr lang="en-US" sz="1400" kern="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atch</a:t>
            </a: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 @ t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5442347" y="3522662"/>
            <a:ext cx="1003697" cy="24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batch @ t+2</a:t>
            </a:r>
          </a:p>
        </p:txBody>
      </p:sp>
      <p:sp>
        <p:nvSpPr>
          <p:cNvPr id="21524" name="Rectangle 155"/>
          <p:cNvSpPr>
            <a:spLocks noChangeArrowheads="1"/>
          </p:cNvSpPr>
          <p:nvPr/>
        </p:nvSpPr>
        <p:spPr bwMode="auto">
          <a:xfrm>
            <a:off x="781050" y="3733800"/>
            <a:ext cx="1885950" cy="3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 </a:t>
            </a:r>
            <a:r>
              <a:rPr lang="en-US" sz="1800" dirty="0" err="1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DStream</a:t>
            </a:r>
            <a:endParaRPr lang="en-US" sz="1800" dirty="0">
              <a:solidFill>
                <a:prstClr val="black"/>
              </a:solidFill>
              <a:latin typeface="Tahoma"/>
              <a:ea typeface="ヒラギノ角ゴ ProN W3"/>
              <a:cs typeface="Tahoma"/>
            </a:endParaRPr>
          </a:p>
        </p:txBody>
      </p:sp>
      <p:sp>
        <p:nvSpPr>
          <p:cNvPr id="21525" name="Rectangle 155"/>
          <p:cNvSpPr>
            <a:spLocks noChangeArrowheads="1"/>
          </p:cNvSpPr>
          <p:nvPr/>
        </p:nvSpPr>
        <p:spPr bwMode="auto">
          <a:xfrm>
            <a:off x="781050" y="4533900"/>
            <a:ext cx="1885950" cy="592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 DStream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2931912" y="5481287"/>
            <a:ext cx="3433764" cy="685800"/>
          </a:xfrm>
          <a:prstGeom prst="wedgeRoundRectCallout">
            <a:avLst>
              <a:gd name="adj1" fmla="val -66225"/>
              <a:gd name="adj2" fmla="val 22361"/>
              <a:gd name="adj3" fmla="val 16667"/>
            </a:avLst>
          </a:prstGeom>
          <a:noFill/>
          <a:ln w="28575" cmpd="sng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9202" rIns="0" bIns="19202"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000000"/>
                </a:solidFill>
                <a:latin typeface="Tahoma"/>
                <a:cs typeface="Tahoma"/>
              </a:rPr>
              <a:t>Write to database, update analytics UI, do whatever you want</a:t>
            </a:r>
            <a:endParaRPr lang="en-US" sz="16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7448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Window-based Transformations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tweets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ssc.twitterStream</a:t>
            </a:r>
            <a:r>
              <a:rPr lang="en-US" sz="1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()</a:t>
            </a:r>
            <a:endParaRPr lang="en-US" sz="1700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  <a:defRPr/>
            </a:pP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val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hashTags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tweets.flatMap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 (status =&gt; </a:t>
            </a:r>
            <a:r>
              <a:rPr 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getTags</a:t>
            </a:r>
            <a:r>
              <a:rPr lang="en-US" sz="17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(status))</a:t>
            </a:r>
          </a:p>
          <a:p>
            <a:pPr marL="0" indent="0">
              <a:buNone/>
              <a:defRPr/>
            </a:pPr>
            <a:r>
              <a:rPr lang="en-US" sz="1700" dirty="0" err="1">
                <a:latin typeface="Consolas"/>
                <a:cs typeface="Consolas"/>
              </a:rPr>
              <a:t>val</a:t>
            </a:r>
            <a:r>
              <a:rPr lang="en-US" sz="1700" dirty="0">
                <a:latin typeface="Consolas"/>
                <a:cs typeface="Consolas"/>
              </a:rPr>
              <a:t>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tagCounts</a:t>
            </a:r>
            <a:r>
              <a:rPr lang="en-US" sz="1700" dirty="0">
                <a:latin typeface="Consolas"/>
                <a:cs typeface="Consolas"/>
              </a:rPr>
              <a:t> = </a:t>
            </a:r>
            <a:r>
              <a:rPr lang="en-US" sz="1700" dirty="0" err="1">
                <a:solidFill>
                  <a:srgbClr val="B50B1B"/>
                </a:solidFill>
                <a:latin typeface="Consolas"/>
                <a:cs typeface="Consolas"/>
              </a:rPr>
              <a:t>hashTags</a:t>
            </a:r>
            <a:r>
              <a:rPr lang="en-US" sz="1700" dirty="0" err="1">
                <a:latin typeface="Consolas"/>
                <a:cs typeface="Consolas"/>
              </a:rPr>
              <a:t>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window</a:t>
            </a:r>
            <a:r>
              <a:rPr lang="en-US" sz="1700" dirty="0">
                <a:latin typeface="Consolas"/>
                <a:cs typeface="Consolas"/>
              </a:rPr>
              <a:t>(</a:t>
            </a:r>
            <a:r>
              <a:rPr lang="en-US" sz="1700" dirty="0" smtClean="0">
                <a:latin typeface="Consolas"/>
                <a:cs typeface="Consolas"/>
              </a:rPr>
              <a:t>Min(</a:t>
            </a:r>
            <a:r>
              <a:rPr lang="en-US" sz="1700" dirty="0" smtClean="0">
                <a:latin typeface="Consolas"/>
                <a:cs typeface="Consolas"/>
              </a:rPr>
              <a:t>1)</a:t>
            </a:r>
            <a:r>
              <a:rPr lang="en-US" sz="1700" dirty="0">
                <a:latin typeface="Consolas"/>
                <a:cs typeface="Consolas"/>
              </a:rPr>
              <a:t>, </a:t>
            </a:r>
            <a:r>
              <a:rPr lang="en-US" sz="1700" dirty="0" smtClean="0">
                <a:latin typeface="Consolas"/>
                <a:cs typeface="Consolas"/>
              </a:rPr>
              <a:t>Sec(</a:t>
            </a:r>
            <a:r>
              <a:rPr lang="en-US" sz="1700" dirty="0">
                <a:latin typeface="Consolas"/>
                <a:cs typeface="Consolas"/>
              </a:rPr>
              <a:t>5</a:t>
            </a:r>
            <a:r>
              <a:rPr lang="en-US" sz="1700" dirty="0" smtClean="0">
                <a:latin typeface="Consolas"/>
                <a:cs typeface="Consolas"/>
              </a:rPr>
              <a:t>)</a:t>
            </a:r>
            <a:r>
              <a:rPr lang="en-US" sz="1700" dirty="0" smtClean="0">
                <a:latin typeface="Consolas"/>
                <a:cs typeface="Consolas"/>
              </a:rPr>
              <a:t>).</a:t>
            </a:r>
            <a:r>
              <a:rPr lang="en-US" sz="1700" dirty="0" err="1">
                <a:solidFill>
                  <a:srgbClr val="1D86CD"/>
                </a:solidFill>
                <a:latin typeface="Consolas"/>
                <a:cs typeface="Consolas"/>
              </a:rPr>
              <a:t>countByValue</a:t>
            </a:r>
            <a:r>
              <a:rPr lang="en-US" sz="1700" dirty="0">
                <a:latin typeface="Consolas"/>
                <a:cs typeface="Consolas"/>
              </a:rPr>
              <a:t>()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1371600" y="4953000"/>
            <a:ext cx="6172200" cy="849178"/>
            <a:chOff x="1371600" y="4953000"/>
            <a:chExt cx="6172200" cy="849178"/>
          </a:xfrm>
        </p:grpSpPr>
        <p:grpSp>
          <p:nvGrpSpPr>
            <p:cNvPr id="79" name="Group 78"/>
            <p:cNvGrpSpPr/>
            <p:nvPr/>
          </p:nvGrpSpPr>
          <p:grpSpPr>
            <a:xfrm>
              <a:off x="1371600" y="4953000"/>
              <a:ext cx="6172200" cy="609600"/>
              <a:chOff x="1219200" y="4876800"/>
              <a:chExt cx="6172200" cy="609600"/>
            </a:xfrm>
          </p:grpSpPr>
          <p:sp>
            <p:nvSpPr>
              <p:cNvPr id="81" name="Right Arrow 80"/>
              <p:cNvSpPr/>
              <p:nvPr/>
            </p:nvSpPr>
            <p:spPr bwMode="auto">
              <a:xfrm>
                <a:off x="6934200" y="4876800"/>
                <a:ext cx="457200" cy="609600"/>
              </a:xfrm>
              <a:prstGeom prst="rightArrow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 bwMode="auto">
              <a:xfrm>
                <a:off x="1219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1504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 bwMode="auto">
              <a:xfrm>
                <a:off x="1790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2076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2362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 bwMode="auto">
              <a:xfrm>
                <a:off x="2647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 bwMode="auto">
              <a:xfrm>
                <a:off x="2933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3219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3505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 bwMode="auto">
              <a:xfrm>
                <a:off x="3790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4076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362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4648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4933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219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5505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57912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60769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636270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648450" y="5029200"/>
                <a:ext cx="228600" cy="304800"/>
              </a:xfrm>
              <a:prstGeom prst="rect">
                <a:avLst/>
              </a:prstGeom>
              <a:gradFill rotWithShape="1">
                <a:gsLst>
                  <a:gs pos="0">
                    <a:srgbClr val="2C9C89">
                      <a:tint val="100000"/>
                      <a:shade val="100000"/>
                      <a:satMod val="130000"/>
                    </a:srgbClr>
                  </a:gs>
                  <a:gs pos="100000">
                    <a:srgbClr val="2C9C89">
                      <a:tint val="50000"/>
                      <a:shade val="100000"/>
                      <a:satMod val="350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2C9C89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ヒラギノ角ゴ ProN W3" charset="0"/>
                  <a:cs typeface="Tahoma"/>
                  <a:sym typeface="Gill Sans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371600" y="5486400"/>
              <a:ext cx="1749855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55992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DStream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5992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 of data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5992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</p:grpSp>
      <p:sp>
        <p:nvSpPr>
          <p:cNvPr id="105" name="Rounded Rectangular Callout 104"/>
          <p:cNvSpPr/>
          <p:nvPr/>
        </p:nvSpPr>
        <p:spPr>
          <a:xfrm>
            <a:off x="2556264" y="3115558"/>
            <a:ext cx="1857375" cy="800100"/>
          </a:xfrm>
          <a:prstGeom prst="wedgeRoundRectCallout">
            <a:avLst>
              <a:gd name="adj1" fmla="val 39505"/>
              <a:gd name="adj2" fmla="val -106914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sliding window operation</a:t>
            </a:r>
          </a:p>
        </p:txBody>
      </p:sp>
      <p:sp>
        <p:nvSpPr>
          <p:cNvPr id="106" name="Rounded Rectangular Callout 105"/>
          <p:cNvSpPr/>
          <p:nvPr/>
        </p:nvSpPr>
        <p:spPr>
          <a:xfrm>
            <a:off x="4588914" y="3115558"/>
            <a:ext cx="1514475" cy="800100"/>
          </a:xfrm>
          <a:prstGeom prst="wedgeRoundRectCallout">
            <a:avLst>
              <a:gd name="adj1" fmla="val -18492"/>
              <a:gd name="adj2" fmla="val -107376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window length</a:t>
            </a:r>
          </a:p>
        </p:txBody>
      </p:sp>
      <p:sp>
        <p:nvSpPr>
          <p:cNvPr id="107" name="Rounded Rectangular Callout 106"/>
          <p:cNvSpPr/>
          <p:nvPr/>
        </p:nvSpPr>
        <p:spPr>
          <a:xfrm>
            <a:off x="6265569" y="3115558"/>
            <a:ext cx="1514475" cy="800100"/>
          </a:xfrm>
          <a:prstGeom prst="wedgeRoundRectCallout">
            <a:avLst>
              <a:gd name="adj1" fmla="val -57046"/>
              <a:gd name="adj2" fmla="val -107900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chemeClr val="tx1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sliding interval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4191000" y="5029200"/>
            <a:ext cx="2286000" cy="457200"/>
          </a:xfrm>
          <a:prstGeom prst="roundRect">
            <a:avLst/>
          </a:prstGeom>
          <a:noFill/>
          <a:ln w="38100" cap="flat" cmpd="sng" algn="ctr">
            <a:solidFill>
              <a:srgbClr val="B50B1B">
                <a:lumMod val="40000"/>
                <a:lumOff val="60000"/>
              </a:srgbClr>
            </a:solidFill>
            <a:prstDash val="solid"/>
          </a:ln>
          <a:effectLst/>
        </p:spPr>
        <p:txBody>
          <a:bodyPr lIns="91438" tIns="45719" rIns="91438" bIns="45719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ヒラギノ角ゴ ProN W3"/>
              <a:cs typeface="Tahoma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4724400" y="4267200"/>
            <a:ext cx="2286000" cy="685800"/>
            <a:chOff x="4724400" y="4267200"/>
            <a:chExt cx="2286000" cy="685800"/>
          </a:xfrm>
        </p:grpSpPr>
        <p:sp>
          <p:nvSpPr>
            <p:cNvPr id="110" name="TextBox 109"/>
            <p:cNvSpPr txBox="1"/>
            <p:nvPr/>
          </p:nvSpPr>
          <p:spPr>
            <a:xfrm>
              <a:off x="5181600" y="4267200"/>
              <a:ext cx="1563206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50B1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window length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50B1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11" name="Right Brace 110"/>
            <p:cNvSpPr/>
            <p:nvPr/>
          </p:nvSpPr>
          <p:spPr bwMode="auto">
            <a:xfrm rot="16200000">
              <a:off x="5715000" y="3657600"/>
              <a:ext cx="304800" cy="22860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  <a:sym typeface="Gill Sans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810000" y="5562600"/>
            <a:ext cx="1547088" cy="620578"/>
            <a:chOff x="4267200" y="4191000"/>
            <a:chExt cx="1547088" cy="620578"/>
          </a:xfrm>
        </p:grpSpPr>
        <p:sp>
          <p:nvSpPr>
            <p:cNvPr id="113" name="TextBox 112"/>
            <p:cNvSpPr txBox="1"/>
            <p:nvPr/>
          </p:nvSpPr>
          <p:spPr>
            <a:xfrm>
              <a:off x="4267200" y="4495800"/>
              <a:ext cx="1547088" cy="315778"/>
            </a:xfrm>
            <a:prstGeom prst="rect">
              <a:avLst/>
            </a:prstGeom>
            <a:noFill/>
          </p:spPr>
          <p:txBody>
            <a:bodyPr wrap="none" lIns="38405" tIns="19202" rIns="38405" bIns="19202">
              <a:spAutoFit/>
            </a:bodyPr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B50B1B"/>
                  </a:solidFill>
                  <a:effectLst/>
                  <a:uLnTx/>
                  <a:uFillTx/>
                  <a:latin typeface="Tahoma"/>
                  <a:ea typeface="ヒラギノ角ゴ ProN W3"/>
                  <a:cs typeface="Tahoma"/>
                </a:rPr>
                <a:t>sliding interval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50B1B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endParaRPr>
            </a:p>
          </p:txBody>
        </p:sp>
        <p:sp>
          <p:nvSpPr>
            <p:cNvPr id="114" name="Right Brace 113"/>
            <p:cNvSpPr/>
            <p:nvPr/>
          </p:nvSpPr>
          <p:spPr bwMode="auto">
            <a:xfrm rot="5400000">
              <a:off x="4800600" y="4038600"/>
              <a:ext cx="304800" cy="609600"/>
            </a:xfrm>
            <a:prstGeom prst="rightBrace">
              <a:avLst>
                <a:gd name="adj1" fmla="val 36825"/>
                <a:gd name="adj2" fmla="val 49540"/>
              </a:avLst>
            </a:prstGeom>
            <a:noFill/>
            <a:ln w="25400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  <a:sym typeface="Gill Sans" charset="0"/>
              </a:endParaRPr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1632981" y="5029200"/>
            <a:ext cx="2286000" cy="457200"/>
          </a:xfrm>
          <a:prstGeom prst="roundRect">
            <a:avLst/>
          </a:prstGeom>
          <a:noFill/>
          <a:ln w="38100" cap="flat" cmpd="sng" algn="ctr">
            <a:solidFill>
              <a:srgbClr val="B50B1B"/>
            </a:solidFill>
            <a:prstDash val="solid"/>
          </a:ln>
          <a:effectLst/>
        </p:spPr>
        <p:txBody>
          <a:bodyPr lIns="91438" tIns="45719" rIns="91438" bIns="45719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ヒラギノ角ゴ ProN W3"/>
              <a:cs typeface="Tahom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443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7.61398E-7 L 0.34178 7.613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15" grpId="0" animBg="1"/>
      <p:bldP spid="115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3823274" cy="453231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RDDs remember the operations that created them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Batches of input data are replicated in memory for fault-tolerance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Data lost due to worker failure, can be recomputed from replicated input </a:t>
            </a:r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53" name="Rounded Rectangular Callout 52"/>
          <p:cNvSpPr/>
          <p:nvPr/>
        </p:nvSpPr>
        <p:spPr>
          <a:xfrm>
            <a:off x="7498231" y="1638300"/>
            <a:ext cx="14001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input data replicated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in memory</a:t>
            </a:r>
          </a:p>
        </p:txBody>
      </p:sp>
      <p:grpSp>
        <p:nvGrpSpPr>
          <p:cNvPr id="54" name="Group 116"/>
          <p:cNvGrpSpPr>
            <a:grpSpLocks/>
          </p:cNvGrpSpPr>
          <p:nvPr/>
        </p:nvGrpSpPr>
        <p:grpSpPr bwMode="auto">
          <a:xfrm>
            <a:off x="5547987" y="2149475"/>
            <a:ext cx="1743075" cy="593725"/>
            <a:chOff x="7762239" y="5609988"/>
            <a:chExt cx="2889827" cy="840669"/>
          </a:xfrm>
        </p:grpSpPr>
        <p:pic>
          <p:nvPicPr>
            <p:cNvPr id="55" name="Picture 117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2239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118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349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119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2287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120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061" y="5609988"/>
              <a:ext cx="921005" cy="840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2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59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65" y="4543426"/>
            <a:ext cx="555427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2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9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12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08" y="4543426"/>
            <a:ext cx="555426" cy="59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31"/>
          <p:cNvSpPr txBox="1">
            <a:spLocks noChangeArrowheads="1"/>
          </p:cNvSpPr>
          <p:nvPr/>
        </p:nvSpPr>
        <p:spPr bwMode="auto">
          <a:xfrm>
            <a:off x="6069481" y="3013075"/>
            <a:ext cx="13608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0" rIns="38405" bIns="0">
            <a:spAutoFit/>
          </a:bodyPr>
          <a:lstStyle>
            <a:lvl1pPr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ctr" eaLnBrk="1" hangingPunct="1"/>
            <a:r>
              <a:rPr lang="en-US" sz="1600">
                <a:latin typeface="Tahoma"/>
                <a:cs typeface="Tahoma"/>
              </a:rPr>
              <a:t>flatMap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flipH="1">
            <a:off x="6360009" y="2041525"/>
            <a:ext cx="24393" cy="2147077"/>
          </a:xfrm>
          <a:prstGeom prst="straightConnector1">
            <a:avLst/>
          </a:prstGeom>
          <a:solidFill>
            <a:srgbClr val="000000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65" name="Group 14"/>
          <p:cNvGrpSpPr>
            <a:grpSpLocks/>
          </p:cNvGrpSpPr>
          <p:nvPr/>
        </p:nvGrpSpPr>
        <p:grpSpPr bwMode="auto">
          <a:xfrm>
            <a:off x="5640856" y="1676400"/>
            <a:ext cx="1485900" cy="266700"/>
            <a:chOff x="14325600" y="2971800"/>
            <a:chExt cx="3657600" cy="990600"/>
          </a:xfrm>
        </p:grpSpPr>
        <p:sp>
          <p:nvSpPr>
            <p:cNvPr id="66" name="Rectangle 65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12356" y="5029200"/>
            <a:ext cx="571500" cy="266700"/>
            <a:chOff x="15697200" y="10210800"/>
            <a:chExt cx="1524000" cy="99060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156972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6764000" y="10210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1D86CD">
                    <a:tint val="100000"/>
                    <a:shade val="100000"/>
                    <a:satMod val="130000"/>
                  </a:srgbClr>
                </a:gs>
                <a:gs pos="100000">
                  <a:srgbClr val="1D86C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D86CD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783731" y="1905000"/>
            <a:ext cx="1485900" cy="266700"/>
            <a:chOff x="14325600" y="2971800"/>
            <a:chExt cx="3657600" cy="990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14325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14782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240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56972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61544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66116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0688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7526000" y="2971800"/>
              <a:ext cx="457200" cy="990600"/>
            </a:xfrm>
            <a:prstGeom prst="rect">
              <a:avLst/>
            </a:prstGeom>
            <a:gradFill rotWithShape="1">
              <a:gsLst>
                <a:gs pos="0">
                  <a:srgbClr val="2C9C89">
                    <a:tint val="100000"/>
                    <a:shade val="100000"/>
                    <a:satMod val="130000"/>
                  </a:srgbClr>
                </a:gs>
                <a:gs pos="100000">
                  <a:srgbClr val="2C9C89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2C9C89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 charset="0"/>
                <a:cs typeface="Tahoma"/>
              </a:endParaRPr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5640856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5826593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012331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6198068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6383806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569543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755281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941018" y="4191000"/>
            <a:ext cx="185738" cy="266700"/>
          </a:xfrm>
          <a:prstGeom prst="rect">
            <a:avLst/>
          </a:prstGeom>
          <a:gradFill rotWithShape="1">
            <a:gsLst>
              <a:gs pos="0">
                <a:srgbClr val="1D86CD">
                  <a:tint val="100000"/>
                  <a:shade val="100000"/>
                  <a:satMod val="130000"/>
                </a:srgbClr>
              </a:gs>
              <a:gs pos="100000">
                <a:srgbClr val="1D86C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D86C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38405" tIns="19202" rIns="38405" bIns="19202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ヒラギノ角ゴ ProN W3" charset="0"/>
              <a:cs typeface="Tahoma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6376635" y="2171700"/>
            <a:ext cx="954584" cy="2371726"/>
            <a:chOff x="16135649" y="4343400"/>
            <a:chExt cx="2545116" cy="4744158"/>
          </a:xfrm>
        </p:grpSpPr>
        <p:cxnSp>
          <p:nvCxnSpPr>
            <p:cNvPr id="95" name="Straight Arrow Connector 94"/>
            <p:cNvCxnSpPr>
              <a:stCxn id="84" idx="2"/>
              <a:endCxn id="60" idx="0"/>
            </p:cNvCxnSpPr>
            <p:nvPr/>
          </p:nvCxnSpPr>
          <p:spPr bwMode="auto">
            <a:xfrm flipH="1">
              <a:off x="16135649" y="4343400"/>
              <a:ext cx="2049900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Straight Arrow Connector 95"/>
            <p:cNvCxnSpPr>
              <a:stCxn id="85" idx="2"/>
              <a:endCxn id="61" idx="0"/>
            </p:cNvCxnSpPr>
            <p:nvPr/>
          </p:nvCxnSpPr>
          <p:spPr bwMode="auto">
            <a:xfrm flipH="1">
              <a:off x="17194327" y="4343400"/>
              <a:ext cx="1486438" cy="4744158"/>
            </a:xfrm>
            <a:prstGeom prst="straightConnector1">
              <a:avLst/>
            </a:prstGeom>
            <a:solidFill>
              <a:srgbClr val="000000"/>
            </a:solidFill>
            <a:ln w="28575" cap="flat" cmpd="sng" algn="ctr">
              <a:solidFill>
                <a:srgbClr val="B50B1B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97" name="Rounded Rectangular Callout 96"/>
          <p:cNvSpPr/>
          <p:nvPr/>
        </p:nvSpPr>
        <p:spPr>
          <a:xfrm>
            <a:off x="7383931" y="4267200"/>
            <a:ext cx="1514475" cy="952500"/>
          </a:xfrm>
          <a:prstGeom prst="wedgeRoundRectCallout">
            <a:avLst>
              <a:gd name="adj1" fmla="val -64777"/>
              <a:gd name="adj2" fmla="val -18645"/>
              <a:gd name="adj3" fmla="val 16667"/>
            </a:avLst>
          </a:prstGeom>
          <a:solidFill>
            <a:sysClr val="window" lastClr="FFFFFF"/>
          </a:solidFill>
          <a:ln w="28575" cap="flat" cmpd="sng" algn="ctr">
            <a:solidFill>
              <a:srgbClr val="000000"/>
            </a:solidFill>
            <a:prstDash val="solid"/>
          </a:ln>
          <a:effectLst/>
        </p:spPr>
        <p:txBody>
          <a:bodyPr lIns="0" tIns="19202" rIns="0" bIns="19202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ヒラギノ角ゴ ProN W3"/>
                <a:cs typeface="Tahoma"/>
              </a:rPr>
              <a:t>lost partitions recomputed on other workers</a:t>
            </a:r>
          </a:p>
        </p:txBody>
      </p:sp>
      <p:sp>
        <p:nvSpPr>
          <p:cNvPr id="98" name="Rectangle 155"/>
          <p:cNvSpPr>
            <a:spLocks noChangeArrowheads="1"/>
          </p:cNvSpPr>
          <p:nvPr/>
        </p:nvSpPr>
        <p:spPr bwMode="auto">
          <a:xfrm>
            <a:off x="4583581" y="1485900"/>
            <a:ext cx="1028700" cy="6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tweets</a:t>
            </a:r>
          </a:p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RDD</a:t>
            </a:r>
          </a:p>
        </p:txBody>
      </p:sp>
      <p:sp>
        <p:nvSpPr>
          <p:cNvPr id="99" name="Rectangle 155"/>
          <p:cNvSpPr>
            <a:spLocks noChangeArrowheads="1"/>
          </p:cNvSpPr>
          <p:nvPr/>
        </p:nvSpPr>
        <p:spPr bwMode="auto">
          <a:xfrm>
            <a:off x="4612156" y="3886200"/>
            <a:ext cx="1028700" cy="6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405" tIns="19202" rIns="38405" bIns="19202">
            <a:spAutoFit/>
          </a:bodyPr>
          <a:lstStyle/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hashTags</a:t>
            </a:r>
          </a:p>
          <a:p>
            <a:pPr algn="ctr"/>
            <a:r>
              <a:rPr lang="en-US" sz="1800">
                <a:solidFill>
                  <a:prstClr val="black"/>
                </a:solidFill>
                <a:latin typeface="Tahoma"/>
                <a:ea typeface="ヒラギノ角ゴ ProN W3"/>
                <a:cs typeface="Tahoma"/>
              </a:rPr>
              <a:t>RDD</a:t>
            </a:r>
          </a:p>
        </p:txBody>
      </p:sp>
      <p:sp>
        <p:nvSpPr>
          <p:cNvPr id="105" name="Footer Placeholder 10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6" name="Slide Number Placeholder 10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 rot="16200000">
            <a:off x="7441870" y="3663939"/>
            <a:ext cx="31272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Contents from T. Das talk: </a:t>
            </a:r>
            <a:r>
              <a:rPr lang="en-US" sz="900" dirty="0" smtClean="0">
                <a:ea typeface="ＭＳ Ｐゴシック" charset="-128"/>
                <a:cs typeface="ＭＳ Ｐゴシック" charset="-128"/>
              </a:rPr>
              <a:t>Spark Streaming, AMPCamp’13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523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92" grpId="0" animBg="1"/>
      <p:bldP spid="93" grpId="0" animBg="1"/>
      <p:bldP spid="9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processing of large amounts of live data data is an important requirement</a:t>
            </a:r>
          </a:p>
          <a:p>
            <a:pPr lvl="1"/>
            <a:r>
              <a:rPr lang="en-US" dirty="0" smtClean="0"/>
              <a:t>Desirable to have both high throughput (100s of MB/s) and low latency (~s)</a:t>
            </a:r>
          </a:p>
          <a:p>
            <a:r>
              <a:rPr lang="en-US" dirty="0" smtClean="0"/>
              <a:t>Combine the efficiency of in-memory distributed processing of Spark with stream processing model</a:t>
            </a:r>
          </a:p>
          <a:p>
            <a:pPr lvl="1"/>
            <a:r>
              <a:rPr lang="en-US" dirty="0" smtClean="0"/>
              <a:t>Key is to break down processing in small batches</a:t>
            </a:r>
          </a:p>
          <a:p>
            <a:pPr lvl="1"/>
            <a:r>
              <a:rPr lang="en-US" dirty="0" smtClean="0"/>
              <a:t>Storm has a second API (Trident) for micro-batch processing</a:t>
            </a:r>
          </a:p>
          <a:p>
            <a:r>
              <a:rPr lang="en-US" dirty="0" smtClean="0"/>
              <a:t>Also an advantage: use and maintain a single software stack for both processing models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5629275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Next time you will learn about: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CC00"/>
                </a:solidFill>
              </a:rPr>
              <a:t>Cloud storage</a:t>
            </a:r>
            <a:endParaRPr lang="en-US" sz="2000" b="1" dirty="0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954431" y="3396344"/>
            <a:ext cx="3549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http://www.flickr.com/photos/3dking/2573905313/sizes/l/in/photostream/</a:t>
            </a:r>
          </a:p>
        </p:txBody>
      </p:sp>
      <p:pic>
        <p:nvPicPr>
          <p:cNvPr id="9" name="Picture 8" descr="2573905313_d8aff49e0c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876" y="1487155"/>
            <a:ext cx="5937016" cy="39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for </a:t>
            </a:r>
            <a:r>
              <a:rPr lang="en-US" dirty="0"/>
              <a:t>A</a:t>
            </a:r>
            <a:r>
              <a:rPr lang="en-US" dirty="0" smtClean="0"/>
              <a:t>d-hoc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specifically designed for batch operations over large amounts of data</a:t>
            </a:r>
          </a:p>
          <a:p>
            <a:r>
              <a:rPr lang="en-US" dirty="0" smtClean="0"/>
              <a:t>New analysis task means writing a new </a:t>
            </a:r>
            <a:r>
              <a:rPr lang="en-US" dirty="0" err="1" smtClean="0"/>
              <a:t>MapReduce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Tedious thing to do with languages such as Java</a:t>
            </a:r>
          </a:p>
          <a:p>
            <a:pPr lvl="1"/>
            <a:r>
              <a:rPr lang="en-US" dirty="0" smtClean="0"/>
              <a:t>Programming interface is not familiar to traditional data analysts with SQL skills</a:t>
            </a:r>
          </a:p>
          <a:p>
            <a:endParaRPr lang="en-US" dirty="0"/>
          </a:p>
          <a:p>
            <a:r>
              <a:rPr lang="en-US" dirty="0" smtClean="0"/>
              <a:t>Getting results incurs development effort!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5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Beyond </a:t>
            </a:r>
            <a:r>
              <a:rPr lang="en-US" dirty="0" err="1">
                <a:solidFill>
                  <a:srgbClr val="92D050"/>
                </a:solidFill>
              </a:rPr>
              <a:t>MapReduce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FF9900"/>
                </a:solidFill>
              </a:rPr>
              <a:t>Abstractions for iterative batch-processing</a:t>
            </a:r>
          </a:p>
          <a:p>
            <a:pPr lvl="1"/>
            <a:r>
              <a:rPr lang="en-US" dirty="0" err="1" smtClean="0">
                <a:solidFill>
                  <a:srgbClr val="FF9900"/>
                </a:solidFill>
              </a:rPr>
              <a:t>Pregel</a:t>
            </a:r>
            <a:r>
              <a:rPr lang="en-US" dirty="0" smtClean="0">
                <a:solidFill>
                  <a:srgbClr val="FF9900"/>
                </a:solidFill>
              </a:rPr>
              <a:t>: Bulk Synchronous Parallel for Graphs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Spark: In-Memory Resilient Distributed Datasets</a:t>
            </a:r>
            <a:endParaRPr lang="en-US" dirty="0" smtClean="0"/>
          </a:p>
          <a:p>
            <a:r>
              <a:rPr lang="en-US" dirty="0" smtClean="0"/>
              <a:t>Higher-level languages for </a:t>
            </a:r>
            <a:r>
              <a:rPr lang="en-US" dirty="0" err="1" smtClean="0"/>
              <a:t>Hadoop</a:t>
            </a:r>
            <a:endParaRPr lang="en-US" dirty="0"/>
          </a:p>
          <a:p>
            <a:pPr lvl="1"/>
            <a:r>
              <a:rPr lang="en-US" dirty="0" smtClean="0"/>
              <a:t>Hive Query Language</a:t>
            </a:r>
            <a:endParaRPr lang="en-US" dirty="0"/>
          </a:p>
          <a:p>
            <a:pPr lvl="1"/>
            <a:r>
              <a:rPr lang="en-US" dirty="0" smtClean="0"/>
              <a:t>Pig and Pig Latin</a:t>
            </a:r>
            <a:endParaRPr lang="en-US" dirty="0" smtClean="0"/>
          </a:p>
          <a:p>
            <a:r>
              <a:rPr lang="en-US" dirty="0" smtClean="0"/>
              <a:t>Stream processing</a:t>
            </a:r>
          </a:p>
          <a:p>
            <a:pPr lvl="1"/>
            <a:r>
              <a:rPr lang="en-US" dirty="0" smtClean="0"/>
              <a:t>Storm: One-record at a time</a:t>
            </a:r>
          </a:p>
          <a:p>
            <a:pPr lvl="1"/>
            <a:r>
              <a:rPr lang="en-US" dirty="0" smtClean="0"/>
              <a:t>Spark Streaming: Micro-batching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137777" y="2222430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4622" y="16666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331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Abstractions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Much of the mismatch stems from the lack of shared global 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Complex applications and interactive queries both need one thing that </a:t>
            </a:r>
            <a:r>
              <a:rPr lang="en-US" dirty="0" err="1" smtClean="0"/>
              <a:t>MapReduce</a:t>
            </a:r>
            <a:r>
              <a:rPr lang="en-US" dirty="0" smtClean="0"/>
              <a:t> lacks</a:t>
            </a:r>
          </a:p>
          <a:p>
            <a:endParaRPr lang="en-US" dirty="0" smtClean="0"/>
          </a:p>
          <a:p>
            <a:r>
              <a:rPr lang="en-US" dirty="0" smtClean="0"/>
              <a:t>Efficient primitives for data sharing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5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42198</TotalTime>
  <Words>4686</Words>
  <Application>Microsoft Macintosh PowerPoint</Application>
  <PresentationFormat>On-screen Show (4:3)</PresentationFormat>
  <Paragraphs>1057</Paragraphs>
  <Slides>67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mcanini-ingi2145</vt:lpstr>
      <vt:lpstr>Microsoft Equation</vt:lpstr>
      <vt:lpstr>INGI2145: CLOUD COMPUTING (Fall 2014)</vt:lpstr>
      <vt:lpstr>2002-2004: Lucene and Nutch</vt:lpstr>
      <vt:lpstr>2004-2006: GFS and MapReduce </vt:lpstr>
      <vt:lpstr>2006-2008: Yahoo</vt:lpstr>
      <vt:lpstr>MapReduce: Not for Every Task</vt:lpstr>
      <vt:lpstr>MapReduce for Iterative Computation</vt:lpstr>
      <vt:lpstr>MapReduce for Ad-hoc Queries</vt:lpstr>
      <vt:lpstr>Plan for today</vt:lpstr>
      <vt:lpstr>New Abstractions Needed</vt:lpstr>
      <vt:lpstr>What If We Could Remember?</vt:lpstr>
      <vt:lpstr>Pregel: Bulk Synchronous Parallel</vt:lpstr>
      <vt:lpstr>The Basic Pregel Execution Model</vt:lpstr>
      <vt:lpstr>Termination Test</vt:lpstr>
      <vt:lpstr>Example: Find Maximum Value</vt:lpstr>
      <vt:lpstr>Pregel Summary</vt:lpstr>
      <vt:lpstr>Plan for today</vt:lpstr>
      <vt:lpstr>Spark: Resilient Distributed Datasets</vt:lpstr>
      <vt:lpstr>In-Memory Data Sharing</vt:lpstr>
      <vt:lpstr>Efficient Fault Recovery via Lineage</vt:lpstr>
      <vt:lpstr>Programming Interface</vt:lpstr>
      <vt:lpstr>Example: Log Mining</vt:lpstr>
      <vt:lpstr>Example: Word Count</vt:lpstr>
      <vt:lpstr>Example: Simplified PageRank</vt:lpstr>
      <vt:lpstr>Spark Summary</vt:lpstr>
      <vt:lpstr>Plan for today</vt:lpstr>
      <vt:lpstr>Hive: SQL on top of Hadoop</vt:lpstr>
      <vt:lpstr>Recall: Database Mgmt System</vt:lpstr>
      <vt:lpstr>Roles of a DBMS</vt:lpstr>
      <vt:lpstr>Hive</vt:lpstr>
      <vt:lpstr>Example: WordCount</vt:lpstr>
      <vt:lpstr>Plan for today</vt:lpstr>
      <vt:lpstr>Towards Pig #1: Beyond relations?</vt:lpstr>
      <vt:lpstr>Towards Pig #2: Programming model</vt:lpstr>
      <vt:lpstr>Pig Latin and Pig</vt:lpstr>
      <vt:lpstr>Pig Latin: Basic constructs</vt:lpstr>
      <vt:lpstr>Simple example: Face detection</vt:lpstr>
      <vt:lpstr>Example: Session Classification</vt:lpstr>
      <vt:lpstr>The computation in Pig Latin</vt:lpstr>
      <vt:lpstr>What does this query compile to?</vt:lpstr>
      <vt:lpstr>Pig Latin features</vt:lpstr>
      <vt:lpstr>Nesting: COGROUP &amp; FLATTEN</vt:lpstr>
      <vt:lpstr>Pig Latin vs. MapReduce</vt:lpstr>
      <vt:lpstr>Recap: Pig Latin</vt:lpstr>
      <vt:lpstr>Pig system implementation</vt:lpstr>
      <vt:lpstr>Key issue: Minimizing redundancy</vt:lpstr>
      <vt:lpstr>Work-sharing techniques</vt:lpstr>
      <vt:lpstr>Recap: Pig and Pig Latin</vt:lpstr>
      <vt:lpstr>Plan for today</vt:lpstr>
      <vt:lpstr>Stream Processing</vt:lpstr>
      <vt:lpstr>Stateful Stream Processing</vt:lpstr>
      <vt:lpstr>Apache Storm</vt:lpstr>
      <vt:lpstr>Abstractions in Storm</vt:lpstr>
      <vt:lpstr>Storm Cluster Architecture</vt:lpstr>
      <vt:lpstr>Fault Tolerance</vt:lpstr>
      <vt:lpstr>Example: Word Count</vt:lpstr>
      <vt:lpstr>Example: Word Count</vt:lpstr>
      <vt:lpstr>Example: Word Count</vt:lpstr>
      <vt:lpstr>Plan for today</vt:lpstr>
      <vt:lpstr>Spark Streaming</vt:lpstr>
      <vt:lpstr>Spark Streaming</vt:lpstr>
      <vt:lpstr>Example: Get hashtags from Twitter </vt:lpstr>
      <vt:lpstr>Example: Get hashtags from Twitter </vt:lpstr>
      <vt:lpstr>Example: Get hashtags from Twitter  </vt:lpstr>
      <vt:lpstr>Window-based Transformations</vt:lpstr>
      <vt:lpstr>Fault Tolerance</vt:lpstr>
      <vt:lpstr>Streaming Summary</vt:lpstr>
      <vt:lpstr>Stay tuned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MapReduce</dc:title>
  <dc:subject>INGI2145: Cloud Computing</dc:subject>
  <dc:creator>Marco Canini</dc:creator>
  <cp:keywords/>
  <dc:description/>
  <cp:lastModifiedBy>Marco Canini</cp:lastModifiedBy>
  <cp:revision>4699</cp:revision>
  <dcterms:created xsi:type="dcterms:W3CDTF">1999-05-23T11:18:07Z</dcterms:created>
  <dcterms:modified xsi:type="dcterms:W3CDTF">2014-10-30T11:28:09Z</dcterms:modified>
  <cp:category/>
</cp:coreProperties>
</file>