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jpg" ContentType="image/jpeg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9" r:id="rId1"/>
  </p:sldMasterIdLst>
  <p:notesMasterIdLst>
    <p:notesMasterId r:id="rId65"/>
  </p:notesMasterIdLst>
  <p:handoutMasterIdLst>
    <p:handoutMasterId r:id="rId66"/>
  </p:handoutMasterIdLst>
  <p:sldIdLst>
    <p:sldId id="672" r:id="rId2"/>
    <p:sldId id="1426" r:id="rId3"/>
    <p:sldId id="1414" r:id="rId4"/>
    <p:sldId id="1428" r:id="rId5"/>
    <p:sldId id="1429" r:id="rId6"/>
    <p:sldId id="1430" r:id="rId7"/>
    <p:sldId id="1431" r:id="rId8"/>
    <p:sldId id="1432" r:id="rId9"/>
    <p:sldId id="1433" r:id="rId10"/>
    <p:sldId id="1434" r:id="rId11"/>
    <p:sldId id="1435" r:id="rId12"/>
    <p:sldId id="1436" r:id="rId13"/>
    <p:sldId id="1437" r:id="rId14"/>
    <p:sldId id="1438" r:id="rId15"/>
    <p:sldId id="1439" r:id="rId16"/>
    <p:sldId id="1440" r:id="rId17"/>
    <p:sldId id="1350" r:id="rId18"/>
    <p:sldId id="1349" r:id="rId19"/>
    <p:sldId id="1373" r:id="rId20"/>
    <p:sldId id="1405" r:id="rId21"/>
    <p:sldId id="1351" r:id="rId22"/>
    <p:sldId id="1372" r:id="rId23"/>
    <p:sldId id="1366" r:id="rId24"/>
    <p:sldId id="1367" r:id="rId25"/>
    <p:sldId id="1375" r:id="rId26"/>
    <p:sldId id="1441" r:id="rId27"/>
    <p:sldId id="1368" r:id="rId28"/>
    <p:sldId id="1377" r:id="rId29"/>
    <p:sldId id="1378" r:id="rId30"/>
    <p:sldId id="1374" r:id="rId31"/>
    <p:sldId id="1376" r:id="rId32"/>
    <p:sldId id="1379" r:id="rId33"/>
    <p:sldId id="1380" r:id="rId34"/>
    <p:sldId id="1381" r:id="rId35"/>
    <p:sldId id="1358" r:id="rId36"/>
    <p:sldId id="1383" r:id="rId37"/>
    <p:sldId id="1388" r:id="rId38"/>
    <p:sldId id="1389" r:id="rId39"/>
    <p:sldId id="1390" r:id="rId40"/>
    <p:sldId id="1391" r:id="rId41"/>
    <p:sldId id="1392" r:id="rId42"/>
    <p:sldId id="1423" r:id="rId43"/>
    <p:sldId id="1424" r:id="rId44"/>
    <p:sldId id="1411" r:id="rId45"/>
    <p:sldId id="1442" r:id="rId46"/>
    <p:sldId id="1412" r:id="rId47"/>
    <p:sldId id="1413" r:id="rId48"/>
    <p:sldId id="1397" r:id="rId49"/>
    <p:sldId id="1398" r:id="rId50"/>
    <p:sldId id="1399" r:id="rId51"/>
    <p:sldId id="1401" r:id="rId52"/>
    <p:sldId id="1402" r:id="rId53"/>
    <p:sldId id="1403" r:id="rId54"/>
    <p:sldId id="1404" r:id="rId55"/>
    <p:sldId id="1443" r:id="rId56"/>
    <p:sldId id="1415" r:id="rId57"/>
    <p:sldId id="1416" r:id="rId58"/>
    <p:sldId id="1422" r:id="rId59"/>
    <p:sldId id="1420" r:id="rId60"/>
    <p:sldId id="1421" r:id="rId61"/>
    <p:sldId id="1444" r:id="rId62"/>
    <p:sldId id="1445" r:id="rId63"/>
    <p:sldId id="1425" r:id="rId64"/>
  </p:sldIdLst>
  <p:sldSz cx="9144000" cy="6858000" type="screen4x3"/>
  <p:notesSz cx="9601200" cy="7315200"/>
  <p:defaultTextStyle>
    <a:defPPr>
      <a:defRPr lang="en-US"/>
    </a:defPPr>
    <a:lvl1pPr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dreas Haeberlen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2424"/>
    <a:srgbClr val="5A7D3A"/>
    <a:srgbClr val="00CC00"/>
    <a:srgbClr val="FF9900"/>
    <a:srgbClr val="33CC33"/>
    <a:srgbClr val="FF3399"/>
    <a:srgbClr val="FF3300"/>
    <a:srgbClr val="66FFFF"/>
    <a:srgbClr val="996633"/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442" autoAdjust="0"/>
    <p:restoredTop sz="81111" autoAdjust="0"/>
  </p:normalViewPr>
  <p:slideViewPr>
    <p:cSldViewPr snapToGrid="0">
      <p:cViewPr varScale="1">
        <p:scale>
          <a:sx n="116" d="100"/>
          <a:sy n="116" d="100"/>
        </p:scale>
        <p:origin x="-112" y="-256"/>
      </p:cViewPr>
      <p:guideLst>
        <p:guide orient="horz" pos="3888"/>
        <p:guide pos="5520"/>
      </p:guideLst>
    </p:cSldViewPr>
  </p:slideViewPr>
  <p:outlineViewPr>
    <p:cViewPr>
      <p:scale>
        <a:sx n="33" d="100"/>
        <a:sy n="33" d="100"/>
      </p:scale>
      <p:origin x="0" y="2334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22" d="100"/>
          <a:sy n="122" d="100"/>
        </p:scale>
        <p:origin x="-1944" y="-96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notesMaster" Target="notesMasters/notesMaster1.xml"/><Relationship Id="rId66" Type="http://schemas.openxmlformats.org/officeDocument/2006/relationships/handoutMaster" Target="handoutMasters/handoutMaster1.xml"/><Relationship Id="rId67" Type="http://schemas.openxmlformats.org/officeDocument/2006/relationships/printerSettings" Target="printerSettings/printerSettings1.bin"/><Relationship Id="rId68" Type="http://schemas.openxmlformats.org/officeDocument/2006/relationships/commentAuthors" Target="commentAuthors.xml"/><Relationship Id="rId69" Type="http://schemas.openxmlformats.org/officeDocument/2006/relationships/presProps" Target="presProp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viewProps" Target="viewProps.xml"/><Relationship Id="rId71" Type="http://schemas.openxmlformats.org/officeDocument/2006/relationships/theme" Target="theme/theme1.xml"/><Relationship Id="rId72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4160973" cy="365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de-DE"/>
          </a:p>
        </p:txBody>
      </p:sp>
      <p:sp>
        <p:nvSpPr>
          <p:cNvPr id="5416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30" y="1"/>
            <a:ext cx="4160972" cy="365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de-DE"/>
          </a:p>
        </p:txBody>
      </p:sp>
      <p:sp>
        <p:nvSpPr>
          <p:cNvPr id="5417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6950145"/>
            <a:ext cx="4160973" cy="365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de-DE"/>
          </a:p>
        </p:txBody>
      </p:sp>
      <p:sp>
        <p:nvSpPr>
          <p:cNvPr id="5417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230" y="6950145"/>
            <a:ext cx="4160972" cy="365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fld id="{66017A74-8498-4425-B905-56B59BE89ABC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097284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4160973" cy="365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230" y="1"/>
            <a:ext cx="4160972" cy="365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33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33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256" y="3475660"/>
            <a:ext cx="7042689" cy="329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33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950145"/>
            <a:ext cx="4160973" cy="365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33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230" y="6950145"/>
            <a:ext cx="4160972" cy="365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fld id="{D37F8DB4-A4FF-4A8B-9A85-9B1874A58FC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1645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5691D3-A157-48F6-8FA0-A025F564B5A1}" type="slidenum">
              <a:rPr lang="en-US"/>
              <a:pPr/>
              <a:t>1</a:t>
            </a:fld>
            <a:endParaRPr lang="en-US"/>
          </a:p>
        </p:txBody>
      </p:sp>
      <p:sp>
        <p:nvSpPr>
          <p:cNvPr id="980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0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55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61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4914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48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53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9513" y="1990725"/>
            <a:ext cx="7793037" cy="9906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5" name="Rectangle 111"/>
          <p:cNvSpPr>
            <a:spLocks noChangeArrowheads="1"/>
          </p:cNvSpPr>
          <p:nvPr/>
        </p:nvSpPr>
        <p:spPr bwMode="auto">
          <a:xfrm>
            <a:off x="304800" y="838200"/>
            <a:ext cx="787400" cy="3429000"/>
          </a:xfrm>
          <a:prstGeom prst="rect">
            <a:avLst/>
          </a:prstGeom>
          <a:gradFill rotWithShape="0">
            <a:gsLst>
              <a:gs pos="0">
                <a:srgbClr val="708FE6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Line 110"/>
          <p:cNvSpPr>
            <a:spLocks noChangeShapeType="1"/>
          </p:cNvSpPr>
          <p:nvPr/>
        </p:nvSpPr>
        <p:spPr bwMode="auto">
          <a:xfrm>
            <a:off x="842963" y="1143000"/>
            <a:ext cx="0" cy="28956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63663" y="3944938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 flipV="1">
            <a:off x="201613" y="3011488"/>
            <a:ext cx="8693150" cy="55562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Rectangle 32"/>
          <p:cNvSpPr>
            <a:spLocks noChangeArrowheads="1"/>
          </p:cNvSpPr>
          <p:nvPr/>
        </p:nvSpPr>
        <p:spPr bwMode="auto">
          <a:xfrm>
            <a:off x="0" y="6605588"/>
            <a:ext cx="2829261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900" dirty="0" smtClean="0"/>
              <a:t>© 2014 M. Canini</a:t>
            </a:r>
            <a:endParaRPr lang="en-GB" sz="900" dirty="0" smtClean="0"/>
          </a:p>
        </p:txBody>
      </p:sp>
      <p:pic>
        <p:nvPicPr>
          <p:cNvPr id="13" name="Picture 12" descr="UCL_mention_RVB_web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61167" y="249555"/>
            <a:ext cx="1111383" cy="1539240"/>
          </a:xfrm>
          <a:prstGeom prst="rect">
            <a:avLst/>
          </a:prstGeom>
        </p:spPr>
      </p:pic>
      <p:sp>
        <p:nvSpPr>
          <p:cNvPr id="11" name="Rectangle 111"/>
          <p:cNvSpPr>
            <a:spLocks noChangeArrowheads="1"/>
          </p:cNvSpPr>
          <p:nvPr userDrawn="1"/>
        </p:nvSpPr>
        <p:spPr bwMode="auto">
          <a:xfrm>
            <a:off x="304800" y="838200"/>
            <a:ext cx="787400" cy="3429000"/>
          </a:xfrm>
          <a:prstGeom prst="rect">
            <a:avLst/>
          </a:prstGeom>
          <a:gradFill rotWithShape="0">
            <a:gsLst>
              <a:gs pos="0">
                <a:srgbClr val="708FE6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Line 110"/>
          <p:cNvSpPr>
            <a:spLocks noChangeShapeType="1"/>
          </p:cNvSpPr>
          <p:nvPr userDrawn="1"/>
        </p:nvSpPr>
        <p:spPr bwMode="auto">
          <a:xfrm>
            <a:off x="842963" y="1143000"/>
            <a:ext cx="0" cy="28956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Rectangle 11"/>
          <p:cNvSpPr>
            <a:spLocks noChangeArrowheads="1"/>
          </p:cNvSpPr>
          <p:nvPr userDrawn="1"/>
        </p:nvSpPr>
        <p:spPr bwMode="auto">
          <a:xfrm flipV="1">
            <a:off x="201613" y="3011488"/>
            <a:ext cx="8693150" cy="55562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Rectangle 32"/>
          <p:cNvSpPr>
            <a:spLocks noChangeArrowheads="1"/>
          </p:cNvSpPr>
          <p:nvPr userDrawn="1"/>
        </p:nvSpPr>
        <p:spPr bwMode="auto">
          <a:xfrm>
            <a:off x="0" y="6605588"/>
            <a:ext cx="1748413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GB" sz="900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orm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03F590D-1EE3-4679-BAB2-47D8C4772F5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Université catholique de Louvain</a:t>
            </a:r>
            <a:endParaRPr lang="en-GB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mpt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3AAF25D-2282-4A01-B1B7-8122C6628E7D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Université catholique de Louvain</a:t>
            </a:r>
            <a:endParaRPr lang="en-GB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31800" y="622935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9513" y="1990725"/>
            <a:ext cx="7793037" cy="9906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5" name="Rectangle 111"/>
          <p:cNvSpPr>
            <a:spLocks noChangeArrowheads="1"/>
          </p:cNvSpPr>
          <p:nvPr userDrawn="1"/>
        </p:nvSpPr>
        <p:spPr bwMode="auto">
          <a:xfrm>
            <a:off x="304800" y="838200"/>
            <a:ext cx="787400" cy="3429000"/>
          </a:xfrm>
          <a:prstGeom prst="rect">
            <a:avLst/>
          </a:prstGeom>
          <a:gradFill rotWithShape="0">
            <a:gsLst>
              <a:gs pos="0">
                <a:srgbClr val="708FE6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Line 110"/>
          <p:cNvSpPr>
            <a:spLocks noChangeShapeType="1"/>
          </p:cNvSpPr>
          <p:nvPr userDrawn="1"/>
        </p:nvSpPr>
        <p:spPr bwMode="auto">
          <a:xfrm>
            <a:off x="842963" y="1143000"/>
            <a:ext cx="0" cy="28956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63663" y="3944938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10" name="Rectangle 11"/>
          <p:cNvSpPr>
            <a:spLocks noChangeArrowheads="1"/>
          </p:cNvSpPr>
          <p:nvPr userDrawn="1"/>
        </p:nvSpPr>
        <p:spPr bwMode="auto">
          <a:xfrm flipV="1">
            <a:off x="201613" y="3011488"/>
            <a:ext cx="8693150" cy="55562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Rectangle 32"/>
          <p:cNvSpPr>
            <a:spLocks noChangeArrowheads="1"/>
          </p:cNvSpPr>
          <p:nvPr userDrawn="1"/>
        </p:nvSpPr>
        <p:spPr bwMode="auto">
          <a:xfrm>
            <a:off x="0" y="6605588"/>
            <a:ext cx="1748413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900" dirty="0" smtClean="0"/>
              <a:t>© 2014 M. Canini</a:t>
            </a:r>
            <a:endParaRPr lang="en-GB" sz="900" dirty="0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43" name="Rectangle 27"/>
          <p:cNvSpPr>
            <a:spLocks noChangeArrowheads="1"/>
          </p:cNvSpPr>
          <p:nvPr/>
        </p:nvSpPr>
        <p:spPr bwMode="auto">
          <a:xfrm>
            <a:off x="495300" y="295275"/>
            <a:ext cx="457200" cy="1762125"/>
          </a:xfrm>
          <a:prstGeom prst="rect">
            <a:avLst/>
          </a:prstGeom>
          <a:gradFill rotWithShape="0">
            <a:gsLst>
              <a:gs pos="0">
                <a:srgbClr val="708FE6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0824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969963" y="304800"/>
            <a:ext cx="7793037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smtClean="0"/>
          </a:p>
        </p:txBody>
      </p:sp>
      <p:sp>
        <p:nvSpPr>
          <p:cNvPr id="290825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1658938"/>
            <a:ext cx="7772400" cy="4532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smtClean="0"/>
          </a:p>
        </p:txBody>
      </p:sp>
      <p:sp>
        <p:nvSpPr>
          <p:cNvPr id="2908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400"/>
            </a:lvl1pPr>
          </a:lstStyle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90827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1" y="6605588"/>
            <a:ext cx="2886074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buSzTx/>
              <a:buFontTx/>
              <a:buNone/>
              <a:defRPr sz="9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11" name="Rectangle 32"/>
          <p:cNvSpPr>
            <a:spLocks noChangeArrowheads="1"/>
          </p:cNvSpPr>
          <p:nvPr/>
        </p:nvSpPr>
        <p:spPr bwMode="auto">
          <a:xfrm>
            <a:off x="0" y="6605588"/>
            <a:ext cx="2764716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900" dirty="0" smtClean="0"/>
              <a:t>© 2014 M. Canini</a:t>
            </a:r>
            <a:endParaRPr lang="en-GB" sz="900" dirty="0" smtClean="0"/>
          </a:p>
        </p:txBody>
      </p:sp>
      <p:sp>
        <p:nvSpPr>
          <p:cNvPr id="9" name="Rectangle 32"/>
          <p:cNvSpPr>
            <a:spLocks noChangeArrowheads="1"/>
          </p:cNvSpPr>
          <p:nvPr userDrawn="1"/>
        </p:nvSpPr>
        <p:spPr bwMode="auto">
          <a:xfrm>
            <a:off x="0" y="6605588"/>
            <a:ext cx="1778558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GB" sz="900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58" r:id="rId5"/>
  </p:sldLayoutIdLst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16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7.png"/><Relationship Id="rId6" Type="http://schemas.openxmlformats.org/officeDocument/2006/relationships/image" Target="../media/image8.wmf"/><Relationship Id="rId7" Type="http://schemas.openxmlformats.org/officeDocument/2006/relationships/image" Target="../media/image9.wmf"/><Relationship Id="rId8" Type="http://schemas.openxmlformats.org/officeDocument/2006/relationships/image" Target="../media/image10.wmf"/><Relationship Id="rId9" Type="http://schemas.openxmlformats.org/officeDocument/2006/relationships/image" Target="../media/image11.wmf"/><Relationship Id="rId10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4.png"/><Relationship Id="rId3" Type="http://schemas.openxmlformats.org/officeDocument/2006/relationships/hyperlink" Target="http://awsofa.info/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://images.google.com/imgres?imgurl=http://image4.360doc.com/DownloadImg/2009/4/9/2459_3077871_1.jpg&amp;imgrefurl=http://www.360doc.com/content/090409/23/2459_3077871.html&amp;usg=__KqM0SM6gUgjc4WUrP6FHQ1ks_9k=&amp;h=375&amp;w=500&amp;sz=34&amp;hl=en&amp;start=14&amp;um=1&amp;tbnid=h3bkxvCwXi3MLM:&amp;tbnh=98&amp;tbnw=130&amp;prev=/images?q=randy+shoup+eBay&amp;hl=en&amp;rls=com.microsoft:en-us:IE-SearchBox&amp;rlz=1I7GGLD&amp;um=1" TargetMode="External"/><Relationship Id="rId4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e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8.jpe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5.png"/><Relationship Id="rId5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6.png"/><Relationship Id="rId3" Type="http://schemas.openxmlformats.org/officeDocument/2006/relationships/hyperlink" Target="https://www.usenix.org/conference/nsdi13/technical-sessions/presentation/nishtala" TargetMode="Externa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/>
              <a:t>INGI2145: CLOUD COMPUTING (Fall 2014)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fld id="{8E567325-2963-4A7A-BA2E-40008A41508F}" type="slidenum">
              <a:rPr lang="en-GB"/>
              <a:pPr/>
              <a:t>1</a:t>
            </a:fld>
            <a:endParaRPr lang="en-GB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396947" y="3944938"/>
            <a:ext cx="6351587" cy="1150937"/>
          </a:xfrm>
        </p:spPr>
        <p:txBody>
          <a:bodyPr/>
          <a:lstStyle/>
          <a:p>
            <a:r>
              <a:rPr lang="en-US" sz="2000" dirty="0" smtClean="0"/>
              <a:t>Cloud basics</a:t>
            </a:r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9 </a:t>
            </a:r>
            <a:r>
              <a:rPr lang="en-US" sz="2000" dirty="0" smtClean="0"/>
              <a:t>October 2014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91952" y="6363939"/>
            <a:ext cx="67489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 smtClean="0"/>
              <a:t>Certain lecture </a:t>
            </a:r>
            <a:r>
              <a:rPr lang="en-US" sz="1000" dirty="0"/>
              <a:t>slides adapted from </a:t>
            </a:r>
            <a:r>
              <a:rPr lang="en-US" sz="1000" dirty="0" err="1" smtClean="0"/>
              <a:t>Upenn</a:t>
            </a:r>
            <a:r>
              <a:rPr lang="en-US" sz="1000" dirty="0" smtClean="0"/>
              <a:t> NETS212 </a:t>
            </a:r>
            <a:r>
              <a:rPr lang="en-US" sz="1000" dirty="0"/>
              <a:t>by </a:t>
            </a:r>
            <a:r>
              <a:rPr lang="en-US" sz="1000" dirty="0" smtClean="0"/>
              <a:t>A. </a:t>
            </a:r>
            <a:r>
              <a:rPr lang="en-US" sz="1000" dirty="0" err="1" smtClean="0"/>
              <a:t>Haeberlen</a:t>
            </a:r>
            <a:r>
              <a:rPr lang="en-US" sz="1000" dirty="0" smtClean="0"/>
              <a:t>, Z. </a:t>
            </a:r>
            <a:r>
              <a:rPr lang="en-US" sz="1000" dirty="0" smtClean="0"/>
              <a:t>Ives and from Cornell CS5412 by K. </a:t>
            </a:r>
            <a:r>
              <a:rPr lang="en-US" sz="1000" dirty="0" err="1" smtClean="0"/>
              <a:t>Birman</a:t>
            </a:r>
            <a:r>
              <a:rPr lang="en-US" sz="1000" dirty="0" smtClean="0"/>
              <a:t/>
            </a:r>
            <a:br>
              <a:rPr lang="en-US" sz="1000" dirty="0" smtClean="0"/>
            </a:br>
            <a:r>
              <a:rPr lang="en-US" sz="1000" dirty="0" smtClean="0"/>
              <a:t>Reproduced </a:t>
            </a:r>
            <a:r>
              <a:rPr lang="en-US" sz="1000" dirty="0"/>
              <a:t>with </a:t>
            </a:r>
            <a:r>
              <a:rPr lang="en-US" sz="1000" dirty="0" smtClean="0"/>
              <a:t>permission</a:t>
            </a:r>
            <a:endParaRPr lang="en-US" sz="1000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operations should proceed?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Depends primarily on the invariants that the system intends to maintain</a:t>
            </a:r>
          </a:p>
          <a:p>
            <a:r>
              <a:rPr lang="en-US" dirty="0" smtClean="0"/>
              <a:t>If an operation is allowed and turns out to violate an invariant, the system must restore the invariant during recovery</a:t>
            </a:r>
          </a:p>
          <a:p>
            <a:pPr lvl="1"/>
            <a:r>
              <a:rPr lang="en-US" dirty="0" smtClean="0"/>
              <a:t>Example: 2 objects are added with the same (unique) key; to restore, we check for duplicate keys and merge objects</a:t>
            </a:r>
          </a:p>
          <a:p>
            <a:r>
              <a:rPr lang="en-US" dirty="0" smtClean="0"/>
              <a:t>If invariant cannot be violated, system must prohibit or modify the operation (e.g. </a:t>
            </a:r>
            <a:r>
              <a:rPr lang="en-US" dirty="0"/>
              <a:t>record the intent and execute it </a:t>
            </a:r>
            <a:r>
              <a:rPr lang="en-US" dirty="0" smtClean="0"/>
              <a:t>after)</a:t>
            </a:r>
          </a:p>
          <a:p>
            <a:pPr lvl="1"/>
            <a:r>
              <a:rPr lang="en-US" dirty="0" smtClean="0"/>
              <a:t>Example: delay charging the credit card; user does not see system is </a:t>
            </a:r>
            <a:r>
              <a:rPr lang="en-US" smtClean="0"/>
              <a:t>not available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10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253203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traight Connector 24"/>
          <p:cNvCxnSpPr/>
          <p:nvPr/>
        </p:nvCxnSpPr>
        <p:spPr bwMode="auto">
          <a:xfrm rot="16200000" flipV="1">
            <a:off x="3472405" y="2430683"/>
            <a:ext cx="682906" cy="21991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/>
          <p:nvPr/>
        </p:nvCxnSpPr>
        <p:spPr bwMode="auto">
          <a:xfrm>
            <a:off x="4109012" y="1782501"/>
            <a:ext cx="1377387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/>
          <p:nvPr/>
        </p:nvCxnSpPr>
        <p:spPr bwMode="auto">
          <a:xfrm flipV="1">
            <a:off x="2534855" y="2071868"/>
            <a:ext cx="659757" cy="358815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/>
          <p:nvPr/>
        </p:nvCxnSpPr>
        <p:spPr bwMode="auto">
          <a:xfrm>
            <a:off x="6250328" y="1886673"/>
            <a:ext cx="821803" cy="520861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Eventual consistency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3692323"/>
            <a:ext cx="7772400" cy="2649397"/>
          </a:xfrm>
        </p:spPr>
        <p:txBody>
          <a:bodyPr/>
          <a:lstStyle/>
          <a:p>
            <a:r>
              <a:rPr lang="en-US" smtClean="0"/>
              <a:t>Idea: Optimistically allow updates</a:t>
            </a:r>
          </a:p>
          <a:p>
            <a:pPr lvl="1"/>
            <a:r>
              <a:rPr lang="en-US" smtClean="0"/>
              <a:t>Don't coordinate with ALL replicas before returning response</a:t>
            </a:r>
          </a:p>
          <a:p>
            <a:pPr lvl="1"/>
            <a:r>
              <a:rPr lang="en-US" smtClean="0"/>
              <a:t>But ensure that updates reach all replicas </a:t>
            </a:r>
            <a:r>
              <a:rPr lang="en-US" smtClean="0">
                <a:solidFill>
                  <a:srgbClr val="FF9900"/>
                </a:solidFill>
              </a:rPr>
              <a:t>eventually</a:t>
            </a:r>
          </a:p>
          <a:p>
            <a:pPr lvl="2"/>
            <a:r>
              <a:rPr lang="en-US" smtClean="0"/>
              <a:t>What do we do if conflicting updates were made to different replicas?</a:t>
            </a:r>
          </a:p>
          <a:p>
            <a:pPr lvl="1"/>
            <a:r>
              <a:rPr lang="en-US" smtClean="0"/>
              <a:t>Good: Decouples replicas. Better performance, availability under partitions</a:t>
            </a:r>
          </a:p>
          <a:p>
            <a:pPr lvl="1"/>
            <a:r>
              <a:rPr lang="en-US" smtClean="0"/>
              <a:t>(Potentially) bad: Clients can see inconsistent state</a:t>
            </a:r>
          </a:p>
          <a:p>
            <a:pPr lvl="1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>
              <a:solidFill>
                <a:schemeClr val="tx1"/>
              </a:solidFill>
            </a:endParaRPr>
          </a:p>
        </p:txBody>
      </p:sp>
      <p:sp>
        <p:nvSpPr>
          <p:cNvPr id="6" name="Cloud"/>
          <p:cNvSpPr>
            <a:spLocks noChangeAspect="1" noEditPoints="1" noChangeArrowheads="1"/>
          </p:cNvSpPr>
          <p:nvPr/>
        </p:nvSpPr>
        <p:spPr bwMode="auto">
          <a:xfrm rot="268469">
            <a:off x="2995909" y="1579264"/>
            <a:ext cx="1295267" cy="868104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FFBE7D"/>
          </a:solidFill>
          <a:ln w="9525">
            <a:noFill/>
            <a:miter lim="800000"/>
            <a:headEnd/>
            <a:tailEnd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None/>
              <a:defRPr/>
            </a:pPr>
            <a:endParaRPr lang="en-US">
              <a:cs typeface="+mn-cs"/>
            </a:endParaRPr>
          </a:p>
        </p:txBody>
      </p:sp>
      <p:sp>
        <p:nvSpPr>
          <p:cNvPr id="7" name="Cloud"/>
          <p:cNvSpPr>
            <a:spLocks noChangeAspect="1" noEditPoints="1" noChangeArrowheads="1"/>
          </p:cNvSpPr>
          <p:nvPr/>
        </p:nvSpPr>
        <p:spPr bwMode="auto">
          <a:xfrm rot="268469">
            <a:off x="5185455" y="1558045"/>
            <a:ext cx="1295267" cy="868104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FFBE7D"/>
          </a:solidFill>
          <a:ln w="9525">
            <a:noFill/>
            <a:miter lim="800000"/>
            <a:headEnd/>
            <a:tailEnd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None/>
              <a:defRPr/>
            </a:pPr>
            <a:endParaRPr lang="en-US">
              <a:cs typeface="+mn-cs"/>
            </a:endParaRPr>
          </a:p>
        </p:txBody>
      </p:sp>
      <p:pic>
        <p:nvPicPr>
          <p:cNvPr id="8" name="Picture 51" descr="MCj0431616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05081" y="2035981"/>
            <a:ext cx="736519" cy="73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5"/>
          <p:cNvSpPr txBox="1"/>
          <p:nvPr/>
        </p:nvSpPr>
        <p:spPr>
          <a:xfrm>
            <a:off x="1995241" y="2677856"/>
            <a:ext cx="9496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Server A</a:t>
            </a:r>
            <a:endParaRPr lang="en-US" sz="1600"/>
          </a:p>
        </p:txBody>
      </p:sp>
      <p:pic>
        <p:nvPicPr>
          <p:cNvPr id="10" name="Picture 51" descr="MCj0431616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97987" y="1933738"/>
            <a:ext cx="736519" cy="73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5"/>
          <p:cNvSpPr txBox="1"/>
          <p:nvPr/>
        </p:nvSpPr>
        <p:spPr>
          <a:xfrm>
            <a:off x="6489750" y="2575613"/>
            <a:ext cx="9464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Server B</a:t>
            </a:r>
            <a:endParaRPr lang="en-US" sz="1600"/>
          </a:p>
        </p:txBody>
      </p:sp>
      <p:pic>
        <p:nvPicPr>
          <p:cNvPr id="12" name="Picture 2" descr="MCj0432624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4424214" y="2694759"/>
            <a:ext cx="541337" cy="541337"/>
          </a:xfrm>
          <a:prstGeom prst="rect">
            <a:avLst/>
          </a:prstGeom>
          <a:noFill/>
        </p:spPr>
      </p:pic>
      <p:sp>
        <p:nvSpPr>
          <p:cNvPr id="13" name="TextBox 12"/>
          <p:cNvSpPr txBox="1"/>
          <p:nvPr/>
        </p:nvSpPr>
        <p:spPr>
          <a:xfrm>
            <a:off x="4453932" y="3214617"/>
            <a:ext cx="5535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Alice</a:t>
            </a:r>
            <a:endParaRPr lang="en-US" sz="1400"/>
          </a:p>
        </p:txBody>
      </p:sp>
      <p:pic>
        <p:nvPicPr>
          <p:cNvPr id="14" name="Picture 9" descr="MCj04315760000[1]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10511" y="2521292"/>
            <a:ext cx="874712" cy="881062"/>
          </a:xfrm>
          <a:prstGeom prst="rect">
            <a:avLst/>
          </a:prstGeom>
          <a:noFill/>
        </p:spPr>
      </p:pic>
      <p:pic>
        <p:nvPicPr>
          <p:cNvPr id="17410" name="Picture 2" descr="C:\Users\Andreas Haeberlen\AppData\Local\Microsoft\Windows\Temporary Internet Files\Content.IE5\XC8QYFDJ\MC900439798[1]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63923" y="2803965"/>
            <a:ext cx="399327" cy="399327"/>
          </a:xfrm>
          <a:prstGeom prst="rect">
            <a:avLst/>
          </a:prstGeom>
          <a:noFill/>
        </p:spPr>
      </p:pic>
      <p:pic>
        <p:nvPicPr>
          <p:cNvPr id="17411" name="Picture 3" descr="C:\Users\Andreas Haeberlen\AppData\Local\Microsoft\Windows\Temporary Internet Files\Content.IE5\D49R5GBN\MC900351436[1].wmf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279398" y="1898248"/>
            <a:ext cx="355141" cy="552700"/>
          </a:xfrm>
          <a:prstGeom prst="rect">
            <a:avLst/>
          </a:prstGeom>
          <a:noFill/>
        </p:spPr>
      </p:pic>
      <p:sp>
        <p:nvSpPr>
          <p:cNvPr id="17" name="Freeform 16"/>
          <p:cNvSpPr/>
          <p:nvPr/>
        </p:nvSpPr>
        <p:spPr bwMode="auto">
          <a:xfrm>
            <a:off x="5335928" y="2500131"/>
            <a:ext cx="173620" cy="335666"/>
          </a:xfrm>
          <a:custGeom>
            <a:avLst/>
            <a:gdLst>
              <a:gd name="connsiteX0" fmla="*/ 104172 w 173620"/>
              <a:gd name="connsiteY0" fmla="*/ 335666 h 335666"/>
              <a:gd name="connsiteX1" fmla="*/ 0 w 173620"/>
              <a:gd name="connsiteY1" fmla="*/ 150471 h 335666"/>
              <a:gd name="connsiteX2" fmla="*/ 173620 w 173620"/>
              <a:gd name="connsiteY2" fmla="*/ 208344 h 335666"/>
              <a:gd name="connsiteX3" fmla="*/ 104172 w 173620"/>
              <a:gd name="connsiteY3" fmla="*/ 0 h 335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620" h="335666">
                <a:moveTo>
                  <a:pt x="104172" y="335666"/>
                </a:moveTo>
                <a:lnTo>
                  <a:pt x="0" y="150471"/>
                </a:lnTo>
                <a:lnTo>
                  <a:pt x="173620" y="208344"/>
                </a:lnTo>
                <a:lnTo>
                  <a:pt x="104172" y="0"/>
                </a:lnTo>
              </a:path>
            </a:pathLst>
          </a:custGeom>
          <a:noFill/>
          <a:ln w="1905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412" name="Picture 4" descr="C:\Users\Andreas Haeberlen\AppData\Local\Microsoft\Windows\Temporary Internet Files\Content.IE5\9HYAWBUU\MC900359489[1].wmf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180618" y="1876012"/>
            <a:ext cx="939812" cy="971967"/>
          </a:xfrm>
          <a:prstGeom prst="rect">
            <a:avLst/>
          </a:prstGeom>
          <a:noFill/>
        </p:spPr>
      </p:pic>
      <p:pic>
        <p:nvPicPr>
          <p:cNvPr id="27" name="Picture 4" descr="C:\Users\Andreas Haeberlen\AppData\Local\Microsoft\Windows\Temporary Internet Files\Content.IE5\9HYAWBUU\MC900359489[1].wmf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 flipH="1">
            <a:off x="7328705" y="1739045"/>
            <a:ext cx="939812" cy="971967"/>
          </a:xfrm>
          <a:prstGeom prst="rect">
            <a:avLst/>
          </a:prstGeom>
          <a:noFill/>
        </p:spPr>
      </p:pic>
      <p:pic>
        <p:nvPicPr>
          <p:cNvPr id="17417" name="Picture 9" descr="C:\Users\Andreas Haeberlen\AppData\Local\Microsoft\Windows\Temporary Internet Files\Content.IE5\NRR5JRIL\MC900326288[1].wmf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405555" y="1678328"/>
            <a:ext cx="791806" cy="436366"/>
          </a:xfrm>
          <a:prstGeom prst="rect">
            <a:avLst/>
          </a:prstGeom>
          <a:noFill/>
        </p:spPr>
      </p:pic>
      <p:pic>
        <p:nvPicPr>
          <p:cNvPr id="17418" name="Picture 10" descr="C:\Users\Andreas Haeberlen\AppData\Local\Microsoft\Windows\Temporary Internet Files\Content.IE5\40YUB0NL\MC900264388[1].wmf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272686" y="1597306"/>
            <a:ext cx="656128" cy="364012"/>
          </a:xfrm>
          <a:prstGeom prst="rect">
            <a:avLst/>
          </a:prstGeom>
          <a:noFill/>
        </p:spPr>
      </p:pic>
      <p:pic>
        <p:nvPicPr>
          <p:cNvPr id="34" name="Picture 9" descr="C:\Users\Andreas Haeberlen\AppData\Local\Microsoft\Windows\Temporary Internet Files\Content.IE5\NRR5JRIL\MC900326288[1].wmf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171676" y="1089948"/>
            <a:ext cx="791806" cy="436366"/>
          </a:xfrm>
          <a:prstGeom prst="rect">
            <a:avLst/>
          </a:prstGeom>
          <a:noFill/>
        </p:spPr>
      </p:pic>
      <p:pic>
        <p:nvPicPr>
          <p:cNvPr id="35" name="Picture 10" descr="C:\Users\Andreas Haeberlen\AppData\Local\Microsoft\Windows\Temporary Internet Files\Content.IE5\40YUB0NL\MC900264388[1].wmf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429400" y="1275144"/>
            <a:ext cx="656128" cy="364012"/>
          </a:xfrm>
          <a:prstGeom prst="rect">
            <a:avLst/>
          </a:prstGeom>
          <a:noFill/>
        </p:spPr>
      </p:pic>
      <p:pic>
        <p:nvPicPr>
          <p:cNvPr id="17419" name="Picture 11" descr="C:\Users\Andreas Haeberlen\AppData\Local\Microsoft\Windows\Temporary Internet Files\Content.IE5\6OL76X0Y\MC900437051[1]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455517" y="2129742"/>
            <a:ext cx="512902" cy="512902"/>
          </a:xfrm>
          <a:prstGeom prst="rect">
            <a:avLst/>
          </a:prstGeom>
          <a:noFill/>
        </p:spPr>
      </p:pic>
      <p:pic>
        <p:nvPicPr>
          <p:cNvPr id="37" name="Picture 11" descr="C:\Users\Andreas Haeberlen\AppData\Local\Microsoft\Windows\Temporary Internet Files\Content.IE5\6OL76X0Y\MC900437051[1]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522580" y="1958051"/>
            <a:ext cx="512902" cy="51290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889854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/>
      <p:bldP spid="11" grpId="0"/>
      <p:bldP spid="1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Partition recovery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State </a:t>
            </a:r>
            <a:r>
              <a:rPr lang="en-US" dirty="0"/>
              <a:t>on both sides must become </a:t>
            </a:r>
            <a:r>
              <a:rPr lang="en-US" dirty="0" smtClean="0"/>
              <a:t>consistent</a:t>
            </a:r>
          </a:p>
          <a:p>
            <a:r>
              <a:rPr lang="en-US" dirty="0" smtClean="0"/>
              <a:t>Compensation </a:t>
            </a:r>
            <a:r>
              <a:rPr lang="en-US" dirty="0"/>
              <a:t>for </a:t>
            </a:r>
            <a:r>
              <a:rPr lang="en-US" dirty="0" smtClean="0"/>
              <a:t>mistakes during partition</a:t>
            </a:r>
            <a:endParaRPr lang="en-US" dirty="0"/>
          </a:p>
          <a:p>
            <a:r>
              <a:rPr lang="en-US" dirty="0"/>
              <a:t>S</a:t>
            </a:r>
            <a:r>
              <a:rPr lang="en-US" dirty="0" smtClean="0"/>
              <a:t>tart </a:t>
            </a:r>
            <a:r>
              <a:rPr lang="en-US" dirty="0"/>
              <a:t>from </a:t>
            </a:r>
            <a:r>
              <a:rPr lang="en-US" dirty="0" smtClean="0"/>
              <a:t>state </a:t>
            </a:r>
            <a:r>
              <a:rPr lang="en-US" dirty="0"/>
              <a:t>at the time of the partition and roll forward both sets of operations in some </a:t>
            </a:r>
            <a:r>
              <a:rPr lang="en-US" dirty="0" smtClean="0"/>
              <a:t>way, </a:t>
            </a:r>
            <a:r>
              <a:rPr lang="en-US" dirty="0"/>
              <a:t>maintaining </a:t>
            </a:r>
            <a:r>
              <a:rPr lang="en-US" dirty="0" smtClean="0"/>
              <a:t>consistency</a:t>
            </a:r>
          </a:p>
          <a:p>
            <a:r>
              <a:rPr lang="en-US" dirty="0" smtClean="0"/>
              <a:t>The </a:t>
            </a:r>
            <a:r>
              <a:rPr lang="en-US" dirty="0"/>
              <a:t>system must also merge </a:t>
            </a:r>
            <a:r>
              <a:rPr lang="en-US" dirty="0" smtClean="0"/>
              <a:t>conflicts</a:t>
            </a:r>
          </a:p>
          <a:p>
            <a:pPr lvl="1"/>
            <a:r>
              <a:rPr lang="en-US" dirty="0"/>
              <a:t>constraint certain operations during partition mode so that conflicts can always be merged </a:t>
            </a:r>
            <a:r>
              <a:rPr lang="en-US" dirty="0" smtClean="0"/>
              <a:t>automatically</a:t>
            </a:r>
          </a:p>
          <a:p>
            <a:pPr lvl="1"/>
            <a:r>
              <a:rPr lang="en-US" dirty="0"/>
              <a:t>detect conflicts and report them to a </a:t>
            </a:r>
            <a:r>
              <a:rPr lang="en-US" dirty="0" smtClean="0"/>
              <a:t>human</a:t>
            </a:r>
          </a:p>
          <a:p>
            <a:pPr lvl="1"/>
            <a:r>
              <a:rPr lang="en-US" dirty="0" smtClean="0"/>
              <a:t>use commutative </a:t>
            </a:r>
            <a:r>
              <a:rPr lang="en-US" dirty="0"/>
              <a:t>operations </a:t>
            </a:r>
            <a:r>
              <a:rPr lang="en-US" dirty="0" smtClean="0"/>
              <a:t>as </a:t>
            </a:r>
            <a:r>
              <a:rPr lang="en-US" dirty="0"/>
              <a:t>a general framework for automatic state </a:t>
            </a:r>
            <a:r>
              <a:rPr lang="en-US" dirty="0" smtClean="0"/>
              <a:t>convergence</a:t>
            </a:r>
          </a:p>
          <a:p>
            <a:pPr lvl="2"/>
            <a:r>
              <a:rPr lang="en-US" dirty="0"/>
              <a:t>commutative replicated data types (CRDTs)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344235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Compensate for mistakes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racking </a:t>
            </a:r>
            <a:r>
              <a:rPr lang="en-US" dirty="0"/>
              <a:t>and limitation of partition</a:t>
            </a:r>
            <a:r>
              <a:rPr lang="en-US" dirty="0" smtClean="0"/>
              <a:t>-mode </a:t>
            </a:r>
            <a:r>
              <a:rPr lang="en-US" dirty="0"/>
              <a:t>operations ensures the knowledge of which </a:t>
            </a:r>
            <a:r>
              <a:rPr lang="en-US" dirty="0" smtClean="0"/>
              <a:t>invariants </a:t>
            </a:r>
            <a:r>
              <a:rPr lang="en-US" dirty="0"/>
              <a:t>could have been violated </a:t>
            </a:r>
          </a:p>
          <a:p>
            <a:pPr lvl="1"/>
            <a:r>
              <a:rPr lang="en-US" dirty="0"/>
              <a:t>trivial ways such as “last writer wins</a:t>
            </a:r>
            <a:r>
              <a:rPr lang="en-US" dirty="0" smtClean="0"/>
              <a:t>”, </a:t>
            </a:r>
            <a:r>
              <a:rPr lang="en-US" dirty="0"/>
              <a:t>smarter approaches that merge </a:t>
            </a:r>
            <a:r>
              <a:rPr lang="en-US" dirty="0" smtClean="0"/>
              <a:t>operations</a:t>
            </a:r>
            <a:r>
              <a:rPr lang="en-US" dirty="0"/>
              <a:t>, and human escalation </a:t>
            </a:r>
          </a:p>
          <a:p>
            <a:r>
              <a:rPr lang="en-US" dirty="0" smtClean="0"/>
              <a:t>For externalized mistakes typically requires some history about externalized outputs</a:t>
            </a:r>
          </a:p>
          <a:p>
            <a:r>
              <a:rPr lang="en-US" dirty="0" smtClean="0"/>
              <a:t>System </a:t>
            </a:r>
            <a:r>
              <a:rPr lang="en-US" dirty="0"/>
              <a:t>could execute orders </a:t>
            </a:r>
            <a:r>
              <a:rPr lang="en-US" dirty="0" smtClean="0"/>
              <a:t>twice</a:t>
            </a:r>
          </a:p>
          <a:p>
            <a:pPr lvl="1"/>
            <a:r>
              <a:rPr lang="en-US" dirty="0" smtClean="0"/>
              <a:t>If </a:t>
            </a:r>
            <a:r>
              <a:rPr lang="en-US" dirty="0"/>
              <a:t>the system can distinguish two intentional orders from two duplicate orders, it can cancel one of the </a:t>
            </a:r>
            <a:r>
              <a:rPr lang="en-US" dirty="0" smtClean="0"/>
              <a:t>duplicates</a:t>
            </a:r>
          </a:p>
          <a:p>
            <a:pPr lvl="1"/>
            <a:r>
              <a:rPr lang="en-US" dirty="0" smtClean="0"/>
              <a:t>If </a:t>
            </a:r>
            <a:r>
              <a:rPr lang="en-US" dirty="0"/>
              <a:t>externalized, </a:t>
            </a:r>
            <a:r>
              <a:rPr lang="en-US" dirty="0" smtClean="0"/>
              <a:t>send an </a:t>
            </a:r>
            <a:r>
              <a:rPr lang="en-US" dirty="0"/>
              <a:t>e-mail </a:t>
            </a:r>
            <a:r>
              <a:rPr lang="en-US" dirty="0" smtClean="0"/>
              <a:t>explaining </a:t>
            </a:r>
            <a:r>
              <a:rPr lang="en-US" dirty="0"/>
              <a:t>the </a:t>
            </a:r>
            <a:r>
              <a:rPr lang="en-US" dirty="0" smtClean="0"/>
              <a:t>order was accidentally </a:t>
            </a:r>
            <a:r>
              <a:rPr lang="en-US" dirty="0"/>
              <a:t>executed </a:t>
            </a:r>
            <a:r>
              <a:rPr lang="en-US" dirty="0" smtClean="0"/>
              <a:t>twice </a:t>
            </a:r>
            <a:r>
              <a:rPr lang="en-US" dirty="0"/>
              <a:t>but that the mistake has been fixed and to attach a coupon for a </a:t>
            </a:r>
            <a:r>
              <a:rPr lang="en-US" dirty="0" smtClean="0"/>
              <a:t>discount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265823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Relaxed consistency: ACID vs. BASE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Classical database systems: ACID semantics</a:t>
            </a:r>
          </a:p>
          <a:p>
            <a:pPr lvl="1"/>
            <a:r>
              <a:rPr lang="en-US" dirty="0" smtClean="0"/>
              <a:t>Atomicity</a:t>
            </a:r>
          </a:p>
          <a:p>
            <a:pPr lvl="1"/>
            <a:r>
              <a:rPr lang="en-US" dirty="0" smtClean="0"/>
              <a:t>Consistency</a:t>
            </a:r>
          </a:p>
          <a:p>
            <a:pPr lvl="1"/>
            <a:r>
              <a:rPr lang="en-US" dirty="0" smtClean="0"/>
              <a:t>Isolation</a:t>
            </a:r>
          </a:p>
          <a:p>
            <a:pPr lvl="1"/>
            <a:r>
              <a:rPr lang="en-US" dirty="0" smtClean="0"/>
              <a:t>Durability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Modern Internet systems: BASE semantics</a:t>
            </a:r>
          </a:p>
          <a:p>
            <a:pPr lvl="1"/>
            <a:r>
              <a:rPr lang="en-US" dirty="0" smtClean="0"/>
              <a:t>Basically Available</a:t>
            </a:r>
          </a:p>
          <a:p>
            <a:pPr lvl="1"/>
            <a:r>
              <a:rPr lang="en-US" dirty="0" smtClean="0"/>
              <a:t>Soft-state</a:t>
            </a:r>
          </a:p>
          <a:p>
            <a:pPr lvl="1"/>
            <a:r>
              <a:rPr lang="en-US" dirty="0" smtClean="0"/>
              <a:t>Eventually consistent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68592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Recap: Consistency and partitions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replication to mask limited # of faults</a:t>
            </a:r>
          </a:p>
          <a:p>
            <a:pPr lvl="1"/>
            <a:r>
              <a:rPr lang="en-US" dirty="0" smtClean="0"/>
              <a:t>Can achieve strong consistency by having replicas agree on a common request ordering</a:t>
            </a:r>
          </a:p>
          <a:p>
            <a:pPr lvl="1"/>
            <a:r>
              <a:rPr lang="en-US" dirty="0" smtClean="0"/>
              <a:t>Even non-crash faults can be handled, as long as there are not too many of them (typical limit: 1/3)</a:t>
            </a:r>
          </a:p>
          <a:p>
            <a:endParaRPr lang="en-US" dirty="0" smtClean="0"/>
          </a:p>
          <a:p>
            <a:r>
              <a:rPr lang="en-US" dirty="0" smtClean="0"/>
              <a:t>Partition tolerance, availability, consistency?</a:t>
            </a:r>
          </a:p>
          <a:p>
            <a:pPr lvl="1"/>
            <a:r>
              <a:rPr lang="en-US" dirty="0" smtClean="0"/>
              <a:t>Can't have all three (CAP theorem)</a:t>
            </a:r>
          </a:p>
          <a:p>
            <a:pPr lvl="1"/>
            <a:r>
              <a:rPr lang="en-US" dirty="0" smtClean="0"/>
              <a:t>Typically trade-off between C and A</a:t>
            </a:r>
          </a:p>
          <a:p>
            <a:pPr lvl="1"/>
            <a:r>
              <a:rPr lang="en-US" dirty="0" smtClean="0"/>
              <a:t>If service works with weaker consistency guarantees, such as eventual consistency, can get a compromise (BASE)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70782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 for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CC00"/>
                </a:solidFill>
              </a:rPr>
              <a:t>Parallel programming and its challenges</a:t>
            </a:r>
          </a:p>
          <a:p>
            <a:pPr lvl="1"/>
            <a:r>
              <a:rPr lang="en-US" dirty="0">
                <a:solidFill>
                  <a:srgbClr val="00CC00"/>
                </a:solidFill>
              </a:rPr>
              <a:t>Parallelization and scalability, Amdahl's law</a:t>
            </a:r>
          </a:p>
          <a:p>
            <a:pPr lvl="1"/>
            <a:r>
              <a:rPr lang="en-US" dirty="0">
                <a:solidFill>
                  <a:srgbClr val="00CC00"/>
                </a:solidFill>
              </a:rPr>
              <a:t>Network </a:t>
            </a:r>
            <a:r>
              <a:rPr lang="en-US" dirty="0">
                <a:solidFill>
                  <a:srgbClr val="00CC00"/>
                </a:solidFill>
              </a:rPr>
              <a:t>partitions, CAP theorem, relaxed </a:t>
            </a:r>
            <a:r>
              <a:rPr lang="en-US" dirty="0">
                <a:solidFill>
                  <a:srgbClr val="00CC00"/>
                </a:solidFill>
              </a:rPr>
              <a:t>consistency</a:t>
            </a:r>
          </a:p>
          <a:p>
            <a:r>
              <a:rPr lang="en-US" dirty="0" smtClean="0">
                <a:solidFill>
                  <a:srgbClr val="FF9900"/>
                </a:solidFill>
              </a:rPr>
              <a:t>Cloud basics</a:t>
            </a:r>
          </a:p>
          <a:p>
            <a:pPr lvl="1"/>
            <a:r>
              <a:rPr lang="en-US" dirty="0" smtClean="0">
                <a:solidFill>
                  <a:srgbClr val="FF9900"/>
                </a:solidFill>
              </a:rPr>
              <a:t>Anatomy of Cloud applications</a:t>
            </a:r>
          </a:p>
          <a:p>
            <a:pPr lvl="1"/>
            <a:r>
              <a:rPr lang="en-US" dirty="0" smtClean="0"/>
              <a:t>Scaling: stateless, caching, and </a:t>
            </a:r>
            <a:r>
              <a:rPr lang="en-US" dirty="0" err="1" smtClean="0"/>
              <a:t>sharding</a:t>
            </a:r>
            <a:endParaRPr lang="en-US" dirty="0" smtClean="0"/>
          </a:p>
          <a:p>
            <a:r>
              <a:rPr lang="en-US" dirty="0" smtClean="0"/>
              <a:t>Example components</a:t>
            </a:r>
          </a:p>
          <a:p>
            <a:pPr lvl="1"/>
            <a:r>
              <a:rPr lang="en-US" dirty="0" smtClean="0"/>
              <a:t>Application server: </a:t>
            </a:r>
            <a:r>
              <a:rPr lang="en-US" dirty="0" err="1" smtClean="0"/>
              <a:t>Node.js</a:t>
            </a:r>
            <a:endParaRPr lang="en-US" dirty="0" smtClean="0"/>
          </a:p>
          <a:p>
            <a:pPr lvl="1"/>
            <a:r>
              <a:rPr lang="en-US" dirty="0" smtClean="0"/>
              <a:t>In-memory cache: </a:t>
            </a:r>
            <a:r>
              <a:rPr lang="en-US" dirty="0" err="1" smtClean="0"/>
              <a:t>Memcached</a:t>
            </a:r>
            <a:endParaRPr lang="en-US" dirty="0" smtClean="0"/>
          </a:p>
          <a:p>
            <a:r>
              <a:rPr lang="en-US" dirty="0" smtClean="0"/>
              <a:t>Scaling </a:t>
            </a:r>
            <a:r>
              <a:rPr lang="en-US" dirty="0" err="1" smtClean="0"/>
              <a:t>memcache</a:t>
            </a:r>
            <a:r>
              <a:rPr lang="en-US" dirty="0" smtClean="0"/>
              <a:t> at Facebook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>
              <a:solidFill>
                <a:schemeClr val="tx1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351541" y="3406681"/>
            <a:ext cx="698320" cy="419100"/>
            <a:chOff x="6143624" y="2514600"/>
            <a:chExt cx="698320" cy="419100"/>
          </a:xfrm>
        </p:grpSpPr>
        <p:sp>
          <p:nvSpPr>
            <p:cNvPr id="8" name="Right Arrow 7"/>
            <p:cNvSpPr/>
            <p:nvPr/>
          </p:nvSpPr>
          <p:spPr bwMode="auto">
            <a:xfrm rot="10800000">
              <a:off x="6143624" y="2514600"/>
              <a:ext cx="695325" cy="419100"/>
            </a:xfrm>
            <a:prstGeom prst="rightArrow">
              <a:avLst/>
            </a:prstGeom>
            <a:solidFill>
              <a:srgbClr val="FF99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315838" y="2600325"/>
              <a:ext cx="5261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Arial" pitchFamily="34" charset="0"/>
                  <a:cs typeface="Arial" pitchFamily="34" charset="0"/>
                </a:rPr>
                <a:t>NEXT</a:t>
              </a:r>
              <a:endParaRPr lang="en-US" sz="1000" dirty="0">
                <a:latin typeface="Arial" pitchFamily="34" charset="0"/>
                <a:cs typeface="Arial" pitchFamily="34" charset="0"/>
              </a:endParaRPr>
            </a:p>
          </p:txBody>
        </p:sp>
      </p:grpSp>
      <p:pic>
        <p:nvPicPr>
          <p:cNvPr id="10" name="Picture 2" descr="C:\Users\Andreas Haeberlen\AppData\Local\Microsoft\Windows\Temporary Internet Files\Content.IE5\0I8TMXB2\MCj0441310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24405" y="1705352"/>
            <a:ext cx="495300" cy="495300"/>
          </a:xfrm>
          <a:prstGeom prst="rect">
            <a:avLst/>
          </a:prstGeom>
          <a:noFill/>
        </p:spPr>
      </p:pic>
      <p:pic>
        <p:nvPicPr>
          <p:cNvPr id="11" name="Picture 2" descr="C:\Users\Andreas Haeberlen\AppData\Local\Microsoft\Windows\Temporary Internet Files\Content.IE5\0I8TMXB2\MCj0441310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49888" y="2112395"/>
            <a:ext cx="495300" cy="495300"/>
          </a:xfrm>
          <a:prstGeom prst="rect">
            <a:avLst/>
          </a:prstGeom>
          <a:noFill/>
        </p:spPr>
      </p:pic>
      <p:pic>
        <p:nvPicPr>
          <p:cNvPr id="12" name="Picture 2" descr="C:\Users\Andreas Haeberlen\AppData\Local\Microsoft\Windows\Temporary Internet Files\Content.IE5\0I8TMXB2\MCj0441310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49289" y="2496290"/>
            <a:ext cx="495300" cy="4953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469729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Recap: Cloud benefits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Elastic, just-in-time infrastructure</a:t>
            </a:r>
          </a:p>
          <a:p>
            <a:r>
              <a:rPr lang="en-US" dirty="0" smtClean="0"/>
              <a:t>More efficient resource utilization</a:t>
            </a:r>
          </a:p>
          <a:p>
            <a:r>
              <a:rPr lang="en-US" dirty="0" smtClean="0"/>
              <a:t>Pay for what you use</a:t>
            </a:r>
          </a:p>
          <a:p>
            <a:r>
              <a:rPr lang="en-US" dirty="0" smtClean="0"/>
              <a:t>Potential to reduce processing time</a:t>
            </a:r>
          </a:p>
          <a:p>
            <a:pPr lvl="1"/>
            <a:r>
              <a:rPr lang="en-US" dirty="0" smtClean="0"/>
              <a:t>Parallelization</a:t>
            </a:r>
          </a:p>
          <a:p>
            <a:r>
              <a:rPr lang="en-US" dirty="0" smtClean="0"/>
              <a:t>Leverage multiple data centers</a:t>
            </a:r>
          </a:p>
          <a:p>
            <a:pPr lvl="1"/>
            <a:r>
              <a:rPr lang="en-US" dirty="0" smtClean="0"/>
              <a:t>High availability, lower response times</a:t>
            </a:r>
          </a:p>
          <a:p>
            <a:endParaRPr lang="en-US" dirty="0" smtClean="0"/>
          </a:p>
          <a:p>
            <a:r>
              <a:rPr lang="en-US" dirty="0" smtClean="0"/>
              <a:t>How do applications exploit these benefits?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414391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Cloud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 applications</a:t>
            </a:r>
          </a:p>
          <a:p>
            <a:pPr lvl="1"/>
            <a:r>
              <a:rPr lang="en-US" dirty="0" smtClean="0"/>
              <a:t>Client/server paradigm</a:t>
            </a:r>
          </a:p>
          <a:p>
            <a:pPr lvl="1"/>
            <a:r>
              <a:rPr lang="en-US" dirty="0" smtClean="0"/>
              <a:t>Request/response messaging pattern</a:t>
            </a:r>
          </a:p>
          <a:p>
            <a:pPr lvl="1"/>
            <a:r>
              <a:rPr lang="en-US" dirty="0" smtClean="0"/>
              <a:t>Interactive communication</a:t>
            </a:r>
          </a:p>
          <a:p>
            <a:r>
              <a:rPr lang="en-US" dirty="0" smtClean="0"/>
              <a:t>Processing pipelines</a:t>
            </a:r>
          </a:p>
          <a:p>
            <a:pPr lvl="1"/>
            <a:r>
              <a:rPr lang="en-US" dirty="0" smtClean="0"/>
              <a:t>Examples: Indexing, </a:t>
            </a:r>
            <a:r>
              <a:rPr lang="en-US" dirty="0"/>
              <a:t>d</a:t>
            </a:r>
            <a:r>
              <a:rPr lang="en-US" dirty="0" smtClean="0"/>
              <a:t>ata mining, image processing, video transcoding, document processing</a:t>
            </a:r>
            <a:endParaRPr lang="en-US" dirty="0"/>
          </a:p>
          <a:p>
            <a:r>
              <a:rPr lang="en-US" dirty="0" smtClean="0"/>
              <a:t>Batch processing systems</a:t>
            </a:r>
          </a:p>
          <a:p>
            <a:pPr lvl="1"/>
            <a:r>
              <a:rPr lang="en-US" dirty="0" smtClean="0"/>
              <a:t>Example: report generation, fraud detection, analytics, backups, automated testing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63193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Many styles of system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Near the edge of the </a:t>
            </a:r>
            <a:r>
              <a:rPr lang="en-US" dirty="0" smtClean="0"/>
              <a:t>application focus </a:t>
            </a:r>
            <a:r>
              <a:rPr lang="en-US" dirty="0" smtClean="0"/>
              <a:t>is on vast numbers of clients and rapid response</a:t>
            </a:r>
          </a:p>
          <a:p>
            <a:endParaRPr lang="en-US" dirty="0"/>
          </a:p>
          <a:p>
            <a:r>
              <a:rPr lang="en-US" dirty="0" smtClean="0"/>
              <a:t>Inside we find </a:t>
            </a:r>
            <a:r>
              <a:rPr lang="en-US" dirty="0" smtClean="0"/>
              <a:t>data-intensive services </a:t>
            </a:r>
            <a:r>
              <a:rPr lang="en-US" dirty="0" smtClean="0"/>
              <a:t>that operate in a pipelined manner, asynchronously</a:t>
            </a:r>
          </a:p>
          <a:p>
            <a:endParaRPr lang="en-US" dirty="0"/>
          </a:p>
          <a:p>
            <a:r>
              <a:rPr lang="en-US" dirty="0" smtClean="0"/>
              <a:t>Deep inside the </a:t>
            </a:r>
            <a:r>
              <a:rPr lang="en-US" dirty="0" smtClean="0"/>
              <a:t>application </a:t>
            </a:r>
            <a:r>
              <a:rPr lang="en-US" dirty="0" smtClean="0"/>
              <a:t>we </a:t>
            </a:r>
            <a:r>
              <a:rPr lang="en-US" dirty="0" smtClean="0"/>
              <a:t>see a world of virtual computer clusters that are scheduled to share resources and on which applications like </a:t>
            </a:r>
            <a:r>
              <a:rPr lang="en-US" dirty="0" err="1" smtClean="0"/>
              <a:t>MapReduce</a:t>
            </a:r>
            <a:r>
              <a:rPr lang="en-US" dirty="0" smtClean="0"/>
              <a:t> (</a:t>
            </a:r>
            <a:r>
              <a:rPr lang="en-US" dirty="0" err="1" smtClean="0"/>
              <a:t>Hadoop</a:t>
            </a:r>
            <a:r>
              <a:rPr lang="en-US" dirty="0" smtClean="0"/>
              <a:t>) are very popular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26643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Announcements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388962"/>
            <a:ext cx="7772400" cy="5139160"/>
          </a:xfrm>
        </p:spPr>
        <p:txBody>
          <a:bodyPr/>
          <a:lstStyle/>
          <a:p>
            <a:r>
              <a:rPr lang="en-US" dirty="0" smtClean="0"/>
              <a:t>First homework assignment will be announced next week</a:t>
            </a:r>
          </a:p>
          <a:p>
            <a:pPr lvl="1"/>
            <a:r>
              <a:rPr lang="en-US" dirty="0" smtClean="0"/>
              <a:t>You will need to be setup with AWS</a:t>
            </a:r>
          </a:p>
          <a:p>
            <a:pPr lvl="1"/>
            <a:r>
              <a:rPr lang="en-US" dirty="0" smtClean="0"/>
              <a:t>Next week’s lab (17 Oct) will cover important background for this assignment</a:t>
            </a:r>
          </a:p>
          <a:p>
            <a:r>
              <a:rPr lang="en-US" dirty="0" smtClean="0"/>
              <a:t>Tomorrow’s lab session is about Amazon Storage Services</a:t>
            </a:r>
          </a:p>
          <a:p>
            <a:pPr lvl="1"/>
            <a:r>
              <a:rPr lang="en-US" dirty="0" smtClean="0"/>
              <a:t>Bring your own laptop</a:t>
            </a:r>
            <a:endParaRPr lang="en-US" dirty="0" smtClean="0"/>
          </a:p>
          <a:p>
            <a:pPr lvl="1"/>
            <a:r>
              <a:rPr lang="en-US" dirty="0" smtClean="0"/>
              <a:t>We will try to use the Intel rooms again for better connectivity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38785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Obama for America AWS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637" y="1307018"/>
            <a:ext cx="8678726" cy="520324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424782" y="6339309"/>
            <a:ext cx="23121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http://awsofa.info</a:t>
            </a:r>
            <a:r>
              <a:rPr lang="en-US" dirty="0" smtClean="0">
                <a:hlinkClick r:id="rId3"/>
              </a:rPr>
              <a:t>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8699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are </a:t>
            </a:r>
            <a:r>
              <a:rPr lang="en-US" dirty="0"/>
              <a:t>C</a:t>
            </a:r>
            <a:r>
              <a:rPr lang="en-US" dirty="0" smtClean="0"/>
              <a:t>loud apps structured?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Clients talk to application using Web browsers or the Web services standards</a:t>
            </a:r>
          </a:p>
          <a:p>
            <a:pPr lvl="1"/>
            <a:r>
              <a:rPr lang="en-US" dirty="0"/>
              <a:t>But this only gets us to the outer “skin” of the </a:t>
            </a:r>
            <a:r>
              <a:rPr lang="en-US" dirty="0" smtClean="0"/>
              <a:t>data </a:t>
            </a:r>
            <a:r>
              <a:rPr lang="en-US" dirty="0"/>
              <a:t>center, not the interior</a:t>
            </a:r>
          </a:p>
          <a:p>
            <a:pPr lvl="1"/>
            <a:r>
              <a:rPr lang="en-US" dirty="0"/>
              <a:t>Consider Amazon: it can host entire company web sites (like </a:t>
            </a:r>
            <a:r>
              <a:rPr lang="en-US" dirty="0" err="1" smtClean="0"/>
              <a:t>Netflix.com</a:t>
            </a:r>
            <a:r>
              <a:rPr lang="en-US" dirty="0"/>
              <a:t>), data </a:t>
            </a:r>
            <a:r>
              <a:rPr lang="en-US" dirty="0" smtClean="0"/>
              <a:t>(</a:t>
            </a:r>
            <a:r>
              <a:rPr lang="en-US" dirty="0"/>
              <a:t>S</a:t>
            </a:r>
            <a:r>
              <a:rPr lang="en-US" dirty="0" smtClean="0"/>
              <a:t>3</a:t>
            </a:r>
            <a:r>
              <a:rPr lang="en-US" dirty="0"/>
              <a:t>), servers (EC2</a:t>
            </a:r>
            <a:r>
              <a:rPr lang="en-US" dirty="0" smtClean="0"/>
              <a:t>), databases (RDS) </a:t>
            </a:r>
            <a:r>
              <a:rPr lang="en-US" dirty="0"/>
              <a:t>and even </a:t>
            </a:r>
            <a:r>
              <a:rPr lang="en-US" dirty="0" smtClean="0"/>
              <a:t>virtual desktops!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872387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Big picture overview</a:t>
            </a:r>
            <a:endParaRPr lang="fr-BE" dirty="0"/>
          </a:p>
        </p:txBody>
      </p:sp>
      <p:sp>
        <p:nvSpPr>
          <p:cNvPr id="48" name="Content Placeholder 47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Client requests are</a:t>
            </a:r>
            <a:br>
              <a:rPr lang="en-US" dirty="0" smtClean="0"/>
            </a:br>
            <a:r>
              <a:rPr lang="en-US" dirty="0" smtClean="0"/>
              <a:t>handled in </a:t>
            </a:r>
            <a:r>
              <a:rPr lang="en-US" dirty="0" smtClean="0"/>
              <a:t>by front-end</a:t>
            </a:r>
            <a:br>
              <a:rPr lang="en-US" dirty="0" smtClean="0"/>
            </a:br>
            <a:r>
              <a:rPr lang="en-US" dirty="0" smtClean="0"/>
              <a:t>Web servers</a:t>
            </a:r>
          </a:p>
          <a:p>
            <a:r>
              <a:rPr lang="en-US" dirty="0" smtClean="0"/>
              <a:t>Application servers are</a:t>
            </a:r>
            <a:br>
              <a:rPr lang="en-US" dirty="0" smtClean="0"/>
            </a:br>
            <a:r>
              <a:rPr lang="en-US" dirty="0" smtClean="0"/>
              <a:t>invoked for dynamic</a:t>
            </a:r>
            <a:br>
              <a:rPr lang="en-US" dirty="0" smtClean="0"/>
            </a:br>
            <a:r>
              <a:rPr lang="en-US" dirty="0" smtClean="0"/>
              <a:t>content generation</a:t>
            </a:r>
            <a:br>
              <a:rPr lang="en-US" dirty="0" smtClean="0"/>
            </a:br>
            <a:r>
              <a:rPr lang="en-US" dirty="0" smtClean="0"/>
              <a:t>and run app logic</a:t>
            </a:r>
            <a:endParaRPr lang="en-US" dirty="0" smtClean="0"/>
          </a:p>
          <a:p>
            <a:pPr lvl="1"/>
            <a:r>
              <a:rPr lang="en-US" dirty="0" smtClean="0"/>
              <a:t>PHP, Java, Python, …</a:t>
            </a:r>
            <a:endParaRPr lang="en-US" dirty="0" smtClean="0"/>
          </a:p>
          <a:p>
            <a:r>
              <a:rPr lang="en-US" dirty="0" smtClean="0"/>
              <a:t>Back-end databases</a:t>
            </a:r>
            <a:br>
              <a:rPr lang="en-US" dirty="0" smtClean="0"/>
            </a:br>
            <a:r>
              <a:rPr lang="en-US" dirty="0" smtClean="0"/>
              <a:t>manage and provide</a:t>
            </a:r>
            <a:br>
              <a:rPr lang="en-US" dirty="0" smtClean="0"/>
            </a:br>
            <a:r>
              <a:rPr lang="en-US" dirty="0" smtClean="0"/>
              <a:t>access to data</a:t>
            </a:r>
            <a:endParaRPr lang="en-US" dirty="0" smtClean="0"/>
          </a:p>
        </p:txBody>
      </p:sp>
      <p:cxnSp>
        <p:nvCxnSpPr>
          <p:cNvPr id="16" name="Straight Arrow Connector 15"/>
          <p:cNvCxnSpPr>
            <a:stCxn id="53" idx="2"/>
          </p:cNvCxnSpPr>
          <p:nvPr/>
        </p:nvCxnSpPr>
        <p:spPr>
          <a:xfrm>
            <a:off x="6105898" y="2198272"/>
            <a:ext cx="123665" cy="568361"/>
          </a:xfrm>
          <a:prstGeom prst="straightConnector1">
            <a:avLst/>
          </a:prstGeom>
          <a:ln w="28575">
            <a:solidFill>
              <a:srgbClr val="C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2" idx="2"/>
          </p:cNvCxnSpPr>
          <p:nvPr/>
        </p:nvCxnSpPr>
        <p:spPr>
          <a:xfrm flipH="1">
            <a:off x="7303104" y="2100093"/>
            <a:ext cx="330361" cy="636304"/>
          </a:xfrm>
          <a:prstGeom prst="straightConnector1">
            <a:avLst/>
          </a:prstGeom>
          <a:ln w="28575">
            <a:solidFill>
              <a:srgbClr val="C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14"/>
          <p:cNvGrpSpPr/>
          <p:nvPr/>
        </p:nvGrpSpPr>
        <p:grpSpPr>
          <a:xfrm>
            <a:off x="4384886" y="2706160"/>
            <a:ext cx="4759113" cy="3847040"/>
            <a:chOff x="1676400" y="2667000"/>
            <a:chExt cx="6705600" cy="2438400"/>
          </a:xfrm>
        </p:grpSpPr>
        <p:sp>
          <p:nvSpPr>
            <p:cNvPr id="4" name="Oval 3"/>
            <p:cNvSpPr/>
            <p:nvPr/>
          </p:nvSpPr>
          <p:spPr>
            <a:xfrm>
              <a:off x="2743200" y="2667000"/>
              <a:ext cx="4648200" cy="1447800"/>
            </a:xfrm>
            <a:prstGeom prst="ellipse">
              <a:avLst/>
            </a:prstGeom>
            <a:solidFill>
              <a:srgbClr val="B2B2B2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5" name="Oval 4"/>
            <p:cNvSpPr/>
            <p:nvPr/>
          </p:nvSpPr>
          <p:spPr>
            <a:xfrm>
              <a:off x="3733800" y="2819400"/>
              <a:ext cx="4648200" cy="1447800"/>
            </a:xfrm>
            <a:prstGeom prst="ellipse">
              <a:avLst/>
            </a:prstGeom>
            <a:solidFill>
              <a:srgbClr val="B2B2B2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6" name="Oval 5"/>
            <p:cNvSpPr/>
            <p:nvPr/>
          </p:nvSpPr>
          <p:spPr>
            <a:xfrm>
              <a:off x="3124200" y="3657600"/>
              <a:ext cx="4648200" cy="1447800"/>
            </a:xfrm>
            <a:prstGeom prst="ellipse">
              <a:avLst/>
            </a:prstGeom>
            <a:solidFill>
              <a:srgbClr val="B2B2B2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7" name="Oval 6"/>
            <p:cNvSpPr/>
            <p:nvPr/>
          </p:nvSpPr>
          <p:spPr>
            <a:xfrm>
              <a:off x="1676400" y="3124200"/>
              <a:ext cx="4648200" cy="1447800"/>
            </a:xfrm>
            <a:prstGeom prst="ellipse">
              <a:avLst/>
            </a:prstGeom>
            <a:solidFill>
              <a:srgbClr val="B2B2B2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8" name="Oval 7"/>
            <p:cNvSpPr/>
            <p:nvPr/>
          </p:nvSpPr>
          <p:spPr>
            <a:xfrm>
              <a:off x="2362200" y="3657600"/>
              <a:ext cx="4648200" cy="1447800"/>
            </a:xfrm>
            <a:prstGeom prst="ellipse">
              <a:avLst/>
            </a:prstGeom>
            <a:solidFill>
              <a:srgbClr val="B2B2B2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9" name="Oval 8"/>
            <p:cNvSpPr/>
            <p:nvPr/>
          </p:nvSpPr>
          <p:spPr>
            <a:xfrm>
              <a:off x="3733800" y="3276600"/>
              <a:ext cx="4648200" cy="1447800"/>
            </a:xfrm>
            <a:prstGeom prst="ellipse">
              <a:avLst/>
            </a:prstGeom>
            <a:solidFill>
              <a:srgbClr val="B2B2B2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10" name="Oval 9"/>
            <p:cNvSpPr/>
            <p:nvPr/>
          </p:nvSpPr>
          <p:spPr>
            <a:xfrm>
              <a:off x="2133600" y="3048000"/>
              <a:ext cx="6172200" cy="1371600"/>
            </a:xfrm>
            <a:prstGeom prst="ellipse">
              <a:avLst/>
            </a:prstGeom>
            <a:solidFill>
              <a:srgbClr val="B2B2B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11" name="Oval 10"/>
            <p:cNvSpPr/>
            <p:nvPr/>
          </p:nvSpPr>
          <p:spPr>
            <a:xfrm>
              <a:off x="2057400" y="3352800"/>
              <a:ext cx="4876800" cy="1219200"/>
            </a:xfrm>
            <a:prstGeom prst="ellipse">
              <a:avLst/>
            </a:prstGeom>
            <a:solidFill>
              <a:srgbClr val="B2B2B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12" name="Oval 11"/>
            <p:cNvSpPr/>
            <p:nvPr/>
          </p:nvSpPr>
          <p:spPr>
            <a:xfrm>
              <a:off x="2438400" y="3733800"/>
              <a:ext cx="5029200" cy="1295400"/>
            </a:xfrm>
            <a:prstGeom prst="ellipse">
              <a:avLst/>
            </a:prstGeom>
            <a:solidFill>
              <a:srgbClr val="B2B2B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13" name="Oval 12"/>
            <p:cNvSpPr/>
            <p:nvPr/>
          </p:nvSpPr>
          <p:spPr>
            <a:xfrm>
              <a:off x="2590800" y="2895600"/>
              <a:ext cx="5029200" cy="1295400"/>
            </a:xfrm>
            <a:prstGeom prst="ellipse">
              <a:avLst/>
            </a:prstGeom>
            <a:solidFill>
              <a:srgbClr val="B2B2B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</p:grpSp>
      <p:sp>
        <p:nvSpPr>
          <p:cNvPr id="27" name="Flowchart: Multidocument 26"/>
          <p:cNvSpPr/>
          <p:nvPr/>
        </p:nvSpPr>
        <p:spPr>
          <a:xfrm>
            <a:off x="7711319" y="5291373"/>
            <a:ext cx="967731" cy="644563"/>
          </a:xfrm>
          <a:prstGeom prst="flowChartMultidocument">
            <a:avLst/>
          </a:prstGeom>
          <a:solidFill>
            <a:srgbClr val="5A7D3A"/>
          </a:solidFill>
          <a:ln w="1905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Tahoma" pitchFamily="34" charset="0"/>
              </a:rPr>
              <a:t>Index</a:t>
            </a:r>
            <a:endParaRPr lang="fr-BE" sz="1600" dirty="0">
              <a:solidFill>
                <a:schemeClr val="bg1"/>
              </a:solidFill>
              <a:latin typeface="Tahoma" pitchFamily="34" charset="0"/>
            </a:endParaRPr>
          </a:p>
        </p:txBody>
      </p:sp>
      <p:pic>
        <p:nvPicPr>
          <p:cNvPr id="29" name="Picture 2" descr="http://stanford2009.wikispaces.com/file/view/hadoop%2Belephant_rgb.png/71903389/hadoop%2Belephant_rgb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02750" y="6063328"/>
            <a:ext cx="1478642" cy="528214"/>
          </a:xfrm>
          <a:prstGeom prst="rect">
            <a:avLst/>
          </a:prstGeom>
          <a:noFill/>
        </p:spPr>
      </p:pic>
      <p:cxnSp>
        <p:nvCxnSpPr>
          <p:cNvPr id="40" name="Straight Arrow Connector 39"/>
          <p:cNvCxnSpPr/>
          <p:nvPr/>
        </p:nvCxnSpPr>
        <p:spPr>
          <a:xfrm flipH="1">
            <a:off x="6400800" y="4953000"/>
            <a:ext cx="457200" cy="76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 rot="16200000">
            <a:off x="6446625" y="4897686"/>
            <a:ext cx="1568005" cy="900967"/>
          </a:xfrm>
          <a:prstGeom prst="ellipse">
            <a:avLst/>
          </a:prstGeom>
          <a:solidFill>
            <a:srgbClr val="CCFFCC">
              <a:alpha val="25098"/>
            </a:srgbClr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46" name="Oval 45"/>
          <p:cNvSpPr/>
          <p:nvPr/>
        </p:nvSpPr>
        <p:spPr>
          <a:xfrm rot="16200000">
            <a:off x="5519402" y="4950751"/>
            <a:ext cx="1568005" cy="910734"/>
          </a:xfrm>
          <a:prstGeom prst="ellipse">
            <a:avLst/>
          </a:prstGeom>
          <a:solidFill>
            <a:srgbClr val="CCFFCC">
              <a:alpha val="25098"/>
            </a:srgbClr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30" name="Footer Placeholder 2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22</a:t>
            </a:fld>
            <a:endParaRPr lang="en-GB"/>
          </a:p>
        </p:txBody>
      </p:sp>
      <p:sp>
        <p:nvSpPr>
          <p:cNvPr id="49" name="Rounded Rectangle 48"/>
          <p:cNvSpPr/>
          <p:nvPr/>
        </p:nvSpPr>
        <p:spPr bwMode="auto">
          <a:xfrm>
            <a:off x="7319425" y="3491094"/>
            <a:ext cx="754818" cy="521232"/>
          </a:xfrm>
          <a:prstGeom prst="roundRect">
            <a:avLst/>
          </a:prstGeom>
          <a:solidFill>
            <a:schemeClr val="tx2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App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50" name="Rounded Rectangle 49"/>
          <p:cNvSpPr/>
          <p:nvPr/>
        </p:nvSpPr>
        <p:spPr bwMode="auto">
          <a:xfrm>
            <a:off x="6882133" y="3038765"/>
            <a:ext cx="754818" cy="521232"/>
          </a:xfrm>
          <a:prstGeom prst="roundRect">
            <a:avLst/>
          </a:prstGeom>
          <a:solidFill>
            <a:srgbClr val="7F7F7F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Web</a:t>
            </a: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52" name="Picture 19" descr="greenguy"/>
          <p:cNvPicPr>
            <a:picLocks noChangeAspect="1" noChangeArrowheads="1"/>
          </p:cNvPicPr>
          <p:nvPr/>
        </p:nvPicPr>
        <p:blipFill>
          <a:blip r:embed="rId3" cstate="print">
            <a:lum bright="14000" contrast="-10000"/>
          </a:blip>
          <a:srcRect/>
          <a:stretch>
            <a:fillRect/>
          </a:stretch>
        </p:blipFill>
        <p:spPr bwMode="auto">
          <a:xfrm flipH="1">
            <a:off x="7362797" y="1558755"/>
            <a:ext cx="541337" cy="54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3" name="Picture 2" descr="MCj04326240000[1]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flipH="1">
            <a:off x="5835230" y="1656935"/>
            <a:ext cx="541337" cy="541337"/>
          </a:xfrm>
          <a:prstGeom prst="rect">
            <a:avLst/>
          </a:prstGeom>
          <a:noFill/>
        </p:spPr>
      </p:pic>
      <p:sp>
        <p:nvSpPr>
          <p:cNvPr id="54" name="Rounded Rectangle 53"/>
          <p:cNvSpPr/>
          <p:nvPr/>
        </p:nvSpPr>
        <p:spPr bwMode="auto">
          <a:xfrm>
            <a:off x="5900506" y="4842700"/>
            <a:ext cx="843145" cy="478912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Cache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55" name="Can 54"/>
          <p:cNvSpPr/>
          <p:nvPr/>
        </p:nvSpPr>
        <p:spPr bwMode="auto">
          <a:xfrm>
            <a:off x="5959790" y="5380456"/>
            <a:ext cx="739697" cy="662324"/>
          </a:xfrm>
          <a:prstGeom prst="can">
            <a:avLst/>
          </a:prstGeom>
          <a:solidFill>
            <a:srgbClr val="5A7D3A"/>
          </a:solidFill>
          <a:ln w="1905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DB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56" name="Rounded Rectangle 55"/>
          <p:cNvSpPr/>
          <p:nvPr/>
        </p:nvSpPr>
        <p:spPr bwMode="auto">
          <a:xfrm>
            <a:off x="6793801" y="4783446"/>
            <a:ext cx="843145" cy="478912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Cache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57" name="Can 56"/>
          <p:cNvSpPr/>
          <p:nvPr/>
        </p:nvSpPr>
        <p:spPr bwMode="auto">
          <a:xfrm>
            <a:off x="6853085" y="5321202"/>
            <a:ext cx="739697" cy="662324"/>
          </a:xfrm>
          <a:prstGeom prst="can">
            <a:avLst/>
          </a:prstGeom>
          <a:solidFill>
            <a:srgbClr val="5A7D3A"/>
          </a:solidFill>
          <a:ln w="1905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DB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58" name="Rounded Rectangle 57"/>
          <p:cNvSpPr/>
          <p:nvPr/>
        </p:nvSpPr>
        <p:spPr bwMode="auto">
          <a:xfrm>
            <a:off x="6413401" y="3734201"/>
            <a:ext cx="754818" cy="521232"/>
          </a:xfrm>
          <a:prstGeom prst="roundRect">
            <a:avLst/>
          </a:prstGeom>
          <a:solidFill>
            <a:schemeClr val="tx2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App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59" name="Rounded Rectangle 58"/>
          <p:cNvSpPr/>
          <p:nvPr/>
        </p:nvSpPr>
        <p:spPr bwMode="auto">
          <a:xfrm>
            <a:off x="6081949" y="3281872"/>
            <a:ext cx="754818" cy="521232"/>
          </a:xfrm>
          <a:prstGeom prst="roundRect">
            <a:avLst/>
          </a:prstGeom>
          <a:solidFill>
            <a:srgbClr val="7F7F7F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Web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60" name="Rounded Rectangle 59"/>
          <p:cNvSpPr/>
          <p:nvPr/>
        </p:nvSpPr>
        <p:spPr bwMode="auto">
          <a:xfrm>
            <a:off x="5612026" y="4142393"/>
            <a:ext cx="754818" cy="521232"/>
          </a:xfrm>
          <a:prstGeom prst="roundRect">
            <a:avLst/>
          </a:prstGeom>
          <a:solidFill>
            <a:schemeClr val="tx2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App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61" name="Rounded Rectangle 60"/>
          <p:cNvSpPr/>
          <p:nvPr/>
        </p:nvSpPr>
        <p:spPr bwMode="auto">
          <a:xfrm>
            <a:off x="5250334" y="3690064"/>
            <a:ext cx="754818" cy="521232"/>
          </a:xfrm>
          <a:prstGeom prst="roundRect">
            <a:avLst/>
          </a:prstGeom>
          <a:solidFill>
            <a:srgbClr val="7F7F7F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Web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62" name="Rounded Rectangle 61"/>
          <p:cNvSpPr/>
          <p:nvPr/>
        </p:nvSpPr>
        <p:spPr bwMode="auto">
          <a:xfrm>
            <a:off x="8389182" y="3976092"/>
            <a:ext cx="754818" cy="521232"/>
          </a:xfrm>
          <a:prstGeom prst="roundRect">
            <a:avLst/>
          </a:prstGeom>
          <a:solidFill>
            <a:schemeClr val="tx2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App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63" name="Rounded Rectangle 62"/>
          <p:cNvSpPr/>
          <p:nvPr/>
        </p:nvSpPr>
        <p:spPr bwMode="auto">
          <a:xfrm>
            <a:off x="8208930" y="3523763"/>
            <a:ext cx="754818" cy="521232"/>
          </a:xfrm>
          <a:prstGeom prst="roundRect">
            <a:avLst/>
          </a:prstGeom>
          <a:solidFill>
            <a:srgbClr val="7F7F7F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Web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64" name="Rounded Rectangle 63"/>
          <p:cNvSpPr/>
          <p:nvPr/>
        </p:nvSpPr>
        <p:spPr bwMode="auto">
          <a:xfrm>
            <a:off x="4840890" y="4626176"/>
            <a:ext cx="754818" cy="521232"/>
          </a:xfrm>
          <a:prstGeom prst="roundRect">
            <a:avLst/>
          </a:prstGeom>
          <a:solidFill>
            <a:schemeClr val="tx2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App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65" name="Rounded Rectangle 64"/>
          <p:cNvSpPr/>
          <p:nvPr/>
        </p:nvSpPr>
        <p:spPr bwMode="auto">
          <a:xfrm>
            <a:off x="4524558" y="4173847"/>
            <a:ext cx="754818" cy="521232"/>
          </a:xfrm>
          <a:prstGeom prst="roundRect">
            <a:avLst/>
          </a:prstGeom>
          <a:solidFill>
            <a:srgbClr val="7F7F7F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Web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311010" y="4210381"/>
            <a:ext cx="11563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Shards</a:t>
            </a:r>
            <a:endParaRPr lang="fr-BE" b="1" dirty="0"/>
          </a:p>
        </p:txBody>
      </p:sp>
      <p:cxnSp>
        <p:nvCxnSpPr>
          <p:cNvPr id="39" name="Straight Arrow Connector 38"/>
          <p:cNvCxnSpPr>
            <a:stCxn id="38" idx="1"/>
          </p:cNvCxnSpPr>
          <p:nvPr/>
        </p:nvCxnSpPr>
        <p:spPr>
          <a:xfrm flipH="1">
            <a:off x="6501728" y="4410436"/>
            <a:ext cx="809282" cy="291329"/>
          </a:xfrm>
          <a:prstGeom prst="straightConnector1">
            <a:avLst/>
          </a:prstGeom>
          <a:ln w="1905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8" idx="1"/>
            <a:endCxn id="41" idx="6"/>
          </p:cNvCxnSpPr>
          <p:nvPr/>
        </p:nvCxnSpPr>
        <p:spPr>
          <a:xfrm flipH="1">
            <a:off x="7230628" y="4410436"/>
            <a:ext cx="80382" cy="153731"/>
          </a:xfrm>
          <a:prstGeom prst="straightConnector1">
            <a:avLst/>
          </a:prstGeom>
          <a:ln w="1905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49224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 with multiple tiers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6" name="Rounded Rectangle 5"/>
          <p:cNvSpPr/>
          <p:nvPr/>
        </p:nvSpPr>
        <p:spPr bwMode="auto">
          <a:xfrm>
            <a:off x="2872857" y="1889777"/>
            <a:ext cx="1969617" cy="1133866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 bwMode="auto">
          <a:xfrm>
            <a:off x="2874054" y="3341734"/>
            <a:ext cx="1969617" cy="1133866"/>
          </a:xfrm>
          <a:prstGeom prst="roundRect">
            <a:avLst/>
          </a:prstGeom>
          <a:solidFill>
            <a:schemeClr val="tx2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940456" y="2192141"/>
            <a:ext cx="21281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800" dirty="0" smtClean="0"/>
              <a:t>Web servers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4940456" y="3644707"/>
            <a:ext cx="31584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800" dirty="0" smtClean="0"/>
              <a:t>Application servers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4940456" y="5096056"/>
            <a:ext cx="40848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800" dirty="0" smtClean="0"/>
              <a:t>Data store (or database)</a:t>
            </a:r>
            <a:endParaRPr lang="en-US" sz="2800" dirty="0"/>
          </a:p>
        </p:txBody>
      </p:sp>
      <p:sp>
        <p:nvSpPr>
          <p:cNvPr id="12" name="Can 11"/>
          <p:cNvSpPr/>
          <p:nvPr/>
        </p:nvSpPr>
        <p:spPr bwMode="auto">
          <a:xfrm>
            <a:off x="3250864" y="4803531"/>
            <a:ext cx="1224744" cy="1096634"/>
          </a:xfrm>
          <a:prstGeom prst="can">
            <a:avLst/>
          </a:prstGeom>
          <a:solidFill>
            <a:srgbClr val="5A7D3A"/>
          </a:solidFill>
          <a:ln w="1905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7687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Redundancy at each tier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6" name="Rounded Rectangle 5"/>
          <p:cNvSpPr/>
          <p:nvPr/>
        </p:nvSpPr>
        <p:spPr bwMode="auto">
          <a:xfrm>
            <a:off x="2872857" y="1889777"/>
            <a:ext cx="1969617" cy="1133866"/>
          </a:xfrm>
          <a:prstGeom prst="roundRect">
            <a:avLst/>
          </a:prstGeom>
          <a:solidFill>
            <a:srgbClr val="7F7F7F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 bwMode="auto">
          <a:xfrm>
            <a:off x="2874054" y="3341734"/>
            <a:ext cx="1969617" cy="1133866"/>
          </a:xfrm>
          <a:prstGeom prst="roundRect">
            <a:avLst/>
          </a:prstGeom>
          <a:solidFill>
            <a:schemeClr val="tx2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940456" y="2192141"/>
            <a:ext cx="21281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800" dirty="0" smtClean="0"/>
              <a:t>Web servers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4940456" y="3644707"/>
            <a:ext cx="31584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800" dirty="0" smtClean="0"/>
              <a:t>Application servers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4940456" y="5096056"/>
            <a:ext cx="18294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800" dirty="0" smtClean="0"/>
              <a:t>Data store</a:t>
            </a:r>
            <a:endParaRPr lang="en-US" sz="2800" dirty="0"/>
          </a:p>
        </p:txBody>
      </p:sp>
      <p:sp>
        <p:nvSpPr>
          <p:cNvPr id="13" name="Rounded Rectangle 12"/>
          <p:cNvSpPr/>
          <p:nvPr/>
        </p:nvSpPr>
        <p:spPr bwMode="auto">
          <a:xfrm>
            <a:off x="3191581" y="3343561"/>
            <a:ext cx="1048476" cy="1133866"/>
          </a:xfrm>
          <a:prstGeom prst="roundRect">
            <a:avLst/>
          </a:prstGeom>
          <a:solidFill>
            <a:schemeClr val="tx2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 bwMode="auto">
          <a:xfrm>
            <a:off x="3478866" y="3343561"/>
            <a:ext cx="1048476" cy="1133866"/>
          </a:xfrm>
          <a:prstGeom prst="roundRect">
            <a:avLst/>
          </a:prstGeom>
          <a:solidFill>
            <a:schemeClr val="tx2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 bwMode="auto">
          <a:xfrm>
            <a:off x="3796392" y="3343562"/>
            <a:ext cx="1048476" cy="1133866"/>
          </a:xfrm>
          <a:prstGeom prst="roundRect">
            <a:avLst/>
          </a:prstGeom>
          <a:solidFill>
            <a:schemeClr val="tx2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 bwMode="auto">
          <a:xfrm>
            <a:off x="3207898" y="1893430"/>
            <a:ext cx="1048476" cy="1133866"/>
          </a:xfrm>
          <a:prstGeom prst="roundRect">
            <a:avLst/>
          </a:prstGeom>
          <a:solidFill>
            <a:srgbClr val="7F7F7F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 bwMode="auto">
          <a:xfrm>
            <a:off x="3495183" y="1893430"/>
            <a:ext cx="1048476" cy="1133866"/>
          </a:xfrm>
          <a:prstGeom prst="roundRect">
            <a:avLst/>
          </a:prstGeom>
          <a:solidFill>
            <a:srgbClr val="7F7F7F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 bwMode="auto">
          <a:xfrm>
            <a:off x="3812709" y="1893431"/>
            <a:ext cx="1048476" cy="1133866"/>
          </a:xfrm>
          <a:prstGeom prst="roundRect">
            <a:avLst/>
          </a:prstGeom>
          <a:solidFill>
            <a:srgbClr val="7F7F7F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an 18"/>
          <p:cNvSpPr/>
          <p:nvPr/>
        </p:nvSpPr>
        <p:spPr bwMode="auto">
          <a:xfrm>
            <a:off x="2872856" y="4803531"/>
            <a:ext cx="1224744" cy="1096634"/>
          </a:xfrm>
          <a:prstGeom prst="can">
            <a:avLst/>
          </a:prstGeom>
          <a:solidFill>
            <a:srgbClr val="5A7D3A"/>
          </a:solidFill>
          <a:ln w="1905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an 19"/>
          <p:cNvSpPr/>
          <p:nvPr/>
        </p:nvSpPr>
        <p:spPr bwMode="auto">
          <a:xfrm>
            <a:off x="3645189" y="5107113"/>
            <a:ext cx="1224744" cy="1096634"/>
          </a:xfrm>
          <a:prstGeom prst="can">
            <a:avLst/>
          </a:prstGeom>
          <a:solidFill>
            <a:srgbClr val="5A7D3A"/>
          </a:solidFill>
          <a:ln w="1905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8925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 balancer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6" name="Rounded Rectangle 5"/>
          <p:cNvSpPr/>
          <p:nvPr/>
        </p:nvSpPr>
        <p:spPr bwMode="auto">
          <a:xfrm>
            <a:off x="2872857" y="1889777"/>
            <a:ext cx="1969617" cy="1133866"/>
          </a:xfrm>
          <a:prstGeom prst="roundRect">
            <a:avLst/>
          </a:prstGeom>
          <a:solidFill>
            <a:srgbClr val="7F7F7F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 bwMode="auto">
          <a:xfrm>
            <a:off x="2874054" y="3341734"/>
            <a:ext cx="1969617" cy="1133866"/>
          </a:xfrm>
          <a:prstGeom prst="roundRect">
            <a:avLst/>
          </a:prstGeom>
          <a:solidFill>
            <a:schemeClr val="tx2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940456" y="2192141"/>
            <a:ext cx="21281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800" dirty="0" smtClean="0"/>
              <a:t>Web servers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4940456" y="3644707"/>
            <a:ext cx="31584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800" dirty="0" smtClean="0"/>
              <a:t>Application servers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4940456" y="5096056"/>
            <a:ext cx="18294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800" dirty="0" smtClean="0"/>
              <a:t>Data store</a:t>
            </a:r>
            <a:endParaRPr lang="en-US" sz="2800" dirty="0"/>
          </a:p>
        </p:txBody>
      </p:sp>
      <p:sp>
        <p:nvSpPr>
          <p:cNvPr id="13" name="Rounded Rectangle 12"/>
          <p:cNvSpPr/>
          <p:nvPr/>
        </p:nvSpPr>
        <p:spPr bwMode="auto">
          <a:xfrm>
            <a:off x="3191581" y="3343561"/>
            <a:ext cx="1048476" cy="1133866"/>
          </a:xfrm>
          <a:prstGeom prst="roundRect">
            <a:avLst/>
          </a:prstGeom>
          <a:solidFill>
            <a:schemeClr val="tx2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 bwMode="auto">
          <a:xfrm>
            <a:off x="3478866" y="3343561"/>
            <a:ext cx="1048476" cy="1133866"/>
          </a:xfrm>
          <a:prstGeom prst="roundRect">
            <a:avLst/>
          </a:prstGeom>
          <a:solidFill>
            <a:schemeClr val="tx2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 bwMode="auto">
          <a:xfrm>
            <a:off x="3796392" y="3343562"/>
            <a:ext cx="1048476" cy="1133866"/>
          </a:xfrm>
          <a:prstGeom prst="roundRect">
            <a:avLst/>
          </a:prstGeom>
          <a:solidFill>
            <a:schemeClr val="tx2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 bwMode="auto">
          <a:xfrm>
            <a:off x="3207898" y="1893430"/>
            <a:ext cx="1048476" cy="1133866"/>
          </a:xfrm>
          <a:prstGeom prst="roundRect">
            <a:avLst/>
          </a:prstGeom>
          <a:solidFill>
            <a:srgbClr val="7F7F7F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 bwMode="auto">
          <a:xfrm>
            <a:off x="3495183" y="1893430"/>
            <a:ext cx="1048476" cy="1133866"/>
          </a:xfrm>
          <a:prstGeom prst="roundRect">
            <a:avLst/>
          </a:prstGeom>
          <a:solidFill>
            <a:srgbClr val="7F7F7F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 bwMode="auto">
          <a:xfrm>
            <a:off x="3812709" y="1893431"/>
            <a:ext cx="1048476" cy="1133866"/>
          </a:xfrm>
          <a:prstGeom prst="roundRect">
            <a:avLst/>
          </a:prstGeom>
          <a:solidFill>
            <a:srgbClr val="7F7F7F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an 18"/>
          <p:cNvSpPr/>
          <p:nvPr/>
        </p:nvSpPr>
        <p:spPr bwMode="auto">
          <a:xfrm>
            <a:off x="2872856" y="4803531"/>
            <a:ext cx="1224744" cy="1096634"/>
          </a:xfrm>
          <a:prstGeom prst="can">
            <a:avLst/>
          </a:prstGeom>
          <a:solidFill>
            <a:srgbClr val="5A7D3A"/>
          </a:solidFill>
          <a:ln w="1905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an 19"/>
          <p:cNvSpPr/>
          <p:nvPr/>
        </p:nvSpPr>
        <p:spPr bwMode="auto">
          <a:xfrm>
            <a:off x="3645189" y="5107113"/>
            <a:ext cx="1224744" cy="1096634"/>
          </a:xfrm>
          <a:prstGeom prst="can">
            <a:avLst/>
          </a:prstGeom>
          <a:solidFill>
            <a:srgbClr val="5A7D3A"/>
          </a:solidFill>
          <a:ln w="1905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 bwMode="auto">
          <a:xfrm>
            <a:off x="2876447" y="1395749"/>
            <a:ext cx="1962047" cy="327728"/>
          </a:xfrm>
          <a:prstGeom prst="roundRect">
            <a:avLst/>
          </a:prstGeom>
          <a:solidFill>
            <a:srgbClr val="FF9900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4941653" y="1302601"/>
            <a:ext cx="24032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800" dirty="0" smtClean="0"/>
              <a:t>Load balancer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88953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 for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CC00"/>
                </a:solidFill>
              </a:rPr>
              <a:t>Parallel programming and its challenges</a:t>
            </a:r>
          </a:p>
          <a:p>
            <a:pPr lvl="1"/>
            <a:r>
              <a:rPr lang="en-US" dirty="0">
                <a:solidFill>
                  <a:srgbClr val="00CC00"/>
                </a:solidFill>
              </a:rPr>
              <a:t>Parallelization and scalability, Amdahl's law</a:t>
            </a:r>
          </a:p>
          <a:p>
            <a:pPr lvl="1"/>
            <a:r>
              <a:rPr lang="en-US" dirty="0">
                <a:solidFill>
                  <a:srgbClr val="00CC00"/>
                </a:solidFill>
              </a:rPr>
              <a:t>Network </a:t>
            </a:r>
            <a:r>
              <a:rPr lang="en-US" dirty="0">
                <a:solidFill>
                  <a:srgbClr val="00CC00"/>
                </a:solidFill>
              </a:rPr>
              <a:t>partitions, CAP theorem, relaxed </a:t>
            </a:r>
            <a:r>
              <a:rPr lang="en-US" dirty="0">
                <a:solidFill>
                  <a:srgbClr val="00CC00"/>
                </a:solidFill>
              </a:rPr>
              <a:t>consistency</a:t>
            </a:r>
          </a:p>
          <a:p>
            <a:r>
              <a:rPr lang="en-US" dirty="0">
                <a:solidFill>
                  <a:srgbClr val="00CC00"/>
                </a:solidFill>
              </a:rPr>
              <a:t>Cloud basics</a:t>
            </a:r>
          </a:p>
          <a:p>
            <a:pPr lvl="1"/>
            <a:r>
              <a:rPr lang="en-US" dirty="0">
                <a:solidFill>
                  <a:srgbClr val="00CC00"/>
                </a:solidFill>
              </a:rPr>
              <a:t>Anatomy of Cloud applications</a:t>
            </a:r>
          </a:p>
          <a:p>
            <a:pPr lvl="1"/>
            <a:r>
              <a:rPr lang="en-US" dirty="0" smtClean="0">
                <a:solidFill>
                  <a:srgbClr val="FF9900"/>
                </a:solidFill>
              </a:rPr>
              <a:t>Scaling: stateless, caching, and </a:t>
            </a:r>
            <a:r>
              <a:rPr lang="en-US" dirty="0" err="1" smtClean="0">
                <a:solidFill>
                  <a:srgbClr val="FF9900"/>
                </a:solidFill>
              </a:rPr>
              <a:t>sharding</a:t>
            </a:r>
            <a:endParaRPr lang="en-US" dirty="0" smtClean="0">
              <a:solidFill>
                <a:srgbClr val="FF9900"/>
              </a:solidFill>
            </a:endParaRPr>
          </a:p>
          <a:p>
            <a:r>
              <a:rPr lang="en-US" dirty="0" smtClean="0"/>
              <a:t>Example components</a:t>
            </a:r>
          </a:p>
          <a:p>
            <a:pPr lvl="1"/>
            <a:r>
              <a:rPr lang="en-US" dirty="0" smtClean="0"/>
              <a:t>Application server: </a:t>
            </a:r>
            <a:r>
              <a:rPr lang="en-US" dirty="0" err="1" smtClean="0"/>
              <a:t>Node.js</a:t>
            </a:r>
            <a:endParaRPr lang="en-US" dirty="0" smtClean="0"/>
          </a:p>
          <a:p>
            <a:pPr lvl="1"/>
            <a:r>
              <a:rPr lang="en-US" dirty="0" smtClean="0"/>
              <a:t>In-memory cache: </a:t>
            </a:r>
            <a:r>
              <a:rPr lang="en-US" dirty="0" err="1" smtClean="0"/>
              <a:t>Memcache</a:t>
            </a:r>
            <a:endParaRPr lang="en-US" dirty="0" smtClean="0"/>
          </a:p>
          <a:p>
            <a:r>
              <a:rPr lang="en-US" dirty="0" smtClean="0"/>
              <a:t>Scaling </a:t>
            </a:r>
            <a:r>
              <a:rPr lang="en-US" dirty="0" err="1" smtClean="0"/>
              <a:t>memcached</a:t>
            </a:r>
            <a:r>
              <a:rPr lang="en-US" dirty="0" smtClean="0"/>
              <a:t> at Facebook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26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>
              <a:solidFill>
                <a:schemeClr val="tx1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490093" y="3778938"/>
            <a:ext cx="698320" cy="419100"/>
            <a:chOff x="6143624" y="2514600"/>
            <a:chExt cx="698320" cy="419100"/>
          </a:xfrm>
        </p:grpSpPr>
        <p:sp>
          <p:nvSpPr>
            <p:cNvPr id="8" name="Right Arrow 7"/>
            <p:cNvSpPr/>
            <p:nvPr/>
          </p:nvSpPr>
          <p:spPr bwMode="auto">
            <a:xfrm rot="10800000">
              <a:off x="6143624" y="2514600"/>
              <a:ext cx="695325" cy="419100"/>
            </a:xfrm>
            <a:prstGeom prst="rightArrow">
              <a:avLst/>
            </a:prstGeom>
            <a:solidFill>
              <a:srgbClr val="FF99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315838" y="2600325"/>
              <a:ext cx="5261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Arial" pitchFamily="34" charset="0"/>
                  <a:cs typeface="Arial" pitchFamily="34" charset="0"/>
                </a:rPr>
                <a:t>NEXT</a:t>
              </a:r>
              <a:endParaRPr lang="en-US" sz="1000" dirty="0">
                <a:latin typeface="Arial" pitchFamily="34" charset="0"/>
                <a:cs typeface="Arial" pitchFamily="34" charset="0"/>
              </a:endParaRPr>
            </a:p>
          </p:txBody>
        </p:sp>
      </p:grpSp>
      <p:pic>
        <p:nvPicPr>
          <p:cNvPr id="10" name="Picture 2" descr="C:\Users\Andreas Haeberlen\AppData\Local\Microsoft\Windows\Temporary Internet Files\Content.IE5\0I8TMXB2\MCj0441310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24405" y="1705352"/>
            <a:ext cx="495300" cy="495300"/>
          </a:xfrm>
          <a:prstGeom prst="rect">
            <a:avLst/>
          </a:prstGeom>
          <a:noFill/>
        </p:spPr>
      </p:pic>
      <p:pic>
        <p:nvPicPr>
          <p:cNvPr id="11" name="Picture 2" descr="C:\Users\Andreas Haeberlen\AppData\Local\Microsoft\Windows\Temporary Internet Files\Content.IE5\0I8TMXB2\MCj0441310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49888" y="2112395"/>
            <a:ext cx="495300" cy="495300"/>
          </a:xfrm>
          <a:prstGeom prst="rect">
            <a:avLst/>
          </a:prstGeom>
          <a:noFill/>
        </p:spPr>
      </p:pic>
      <p:pic>
        <p:nvPicPr>
          <p:cNvPr id="12" name="Picture 2" descr="C:\Users\Andreas Haeberlen\AppData\Local\Microsoft\Windows\Temporary Internet Files\Content.IE5\0I8TMXB2\MCj0441310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49289" y="2496290"/>
            <a:ext cx="495300" cy="495300"/>
          </a:xfrm>
          <a:prstGeom prst="rect">
            <a:avLst/>
          </a:prstGeom>
          <a:noFill/>
        </p:spPr>
      </p:pic>
      <p:pic>
        <p:nvPicPr>
          <p:cNvPr id="13" name="Picture 2" descr="C:\Users\Andreas Haeberlen\AppData\Local\Microsoft\Windows\Temporary Internet Files\Content.IE5\0I8TMXB2\MCj0441310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58674" y="3315871"/>
            <a:ext cx="495300" cy="4953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197700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Stateless servers are easiest to scale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Views a client request as an independent transaction and responds to it</a:t>
            </a:r>
          </a:p>
          <a:p>
            <a:r>
              <a:rPr lang="en-US" dirty="0" smtClean="0"/>
              <a:t>Advantages:</a:t>
            </a:r>
          </a:p>
          <a:p>
            <a:pPr lvl="1"/>
            <a:r>
              <a:rPr lang="en-US" dirty="0" smtClean="0">
                <a:solidFill>
                  <a:srgbClr val="FF9900"/>
                </a:solidFill>
              </a:rPr>
              <a:t>Simpler and easier to scale</a:t>
            </a:r>
            <a:r>
              <a:rPr lang="en-US" dirty="0" smtClean="0"/>
              <a:t>: does not maintain state</a:t>
            </a:r>
          </a:p>
          <a:p>
            <a:pPr lvl="1"/>
            <a:r>
              <a:rPr lang="en-US" dirty="0" smtClean="0">
                <a:solidFill>
                  <a:srgbClr val="FF9900"/>
                </a:solidFill>
              </a:rPr>
              <a:t>More robust</a:t>
            </a:r>
            <a:r>
              <a:rPr lang="en-US" dirty="0" smtClean="0"/>
              <a:t>: tolerating instance failures does not require overheads restoring state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AF25D-2282-4A01-B1B7-8122C6628E7D}" type="slidenum">
              <a:rPr lang="en-GB" smtClean="0"/>
              <a:pPr/>
              <a:t>27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6" name="Rounded Rectangle 5"/>
          <p:cNvSpPr/>
          <p:nvPr/>
        </p:nvSpPr>
        <p:spPr bwMode="auto">
          <a:xfrm>
            <a:off x="2874054" y="4762846"/>
            <a:ext cx="1969617" cy="1133866"/>
          </a:xfrm>
          <a:prstGeom prst="roundRect">
            <a:avLst/>
          </a:prstGeom>
          <a:solidFill>
            <a:schemeClr val="tx2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940456" y="5065819"/>
            <a:ext cx="28394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800" dirty="0" smtClean="0"/>
              <a:t>Stateless servers</a:t>
            </a:r>
            <a:endParaRPr lang="en-US" sz="2800" dirty="0"/>
          </a:p>
        </p:txBody>
      </p:sp>
      <p:sp>
        <p:nvSpPr>
          <p:cNvPr id="8" name="Rounded Rectangle 7"/>
          <p:cNvSpPr/>
          <p:nvPr/>
        </p:nvSpPr>
        <p:spPr bwMode="auto">
          <a:xfrm>
            <a:off x="3191581" y="4764673"/>
            <a:ext cx="1048476" cy="1133866"/>
          </a:xfrm>
          <a:prstGeom prst="roundRect">
            <a:avLst/>
          </a:prstGeom>
          <a:solidFill>
            <a:schemeClr val="tx2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 bwMode="auto">
          <a:xfrm>
            <a:off x="3478866" y="4764673"/>
            <a:ext cx="1048476" cy="1133866"/>
          </a:xfrm>
          <a:prstGeom prst="roundRect">
            <a:avLst/>
          </a:prstGeom>
          <a:solidFill>
            <a:schemeClr val="tx2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 bwMode="auto">
          <a:xfrm>
            <a:off x="3796392" y="4764674"/>
            <a:ext cx="1048476" cy="1133866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 bwMode="auto">
          <a:xfrm>
            <a:off x="3840556" y="4822710"/>
            <a:ext cx="967699" cy="96769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/>
          <p:nvPr/>
        </p:nvCxnSpPr>
        <p:spPr bwMode="auto">
          <a:xfrm flipH="1">
            <a:off x="3840556" y="4822710"/>
            <a:ext cx="967699" cy="96769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Rounded Rectangle 14"/>
          <p:cNvSpPr/>
          <p:nvPr/>
        </p:nvSpPr>
        <p:spPr bwMode="auto">
          <a:xfrm>
            <a:off x="696732" y="4764673"/>
            <a:ext cx="1048476" cy="1133866"/>
          </a:xfrm>
          <a:prstGeom prst="roundRect">
            <a:avLst/>
          </a:prstGeom>
          <a:solidFill>
            <a:schemeClr val="tx2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 bwMode="auto">
          <a:xfrm>
            <a:off x="984017" y="4764673"/>
            <a:ext cx="1048476" cy="1133866"/>
          </a:xfrm>
          <a:prstGeom prst="roundRect">
            <a:avLst/>
          </a:prstGeom>
          <a:solidFill>
            <a:schemeClr val="tx2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 bwMode="auto">
          <a:xfrm>
            <a:off x="1301543" y="4764674"/>
            <a:ext cx="1048476" cy="1133866"/>
          </a:xfrm>
          <a:prstGeom prst="roundRect">
            <a:avLst/>
          </a:prstGeom>
          <a:solidFill>
            <a:schemeClr val="tx2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8759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28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6" name="Rounded Rectangle 5"/>
          <p:cNvSpPr/>
          <p:nvPr/>
        </p:nvSpPr>
        <p:spPr bwMode="auto">
          <a:xfrm>
            <a:off x="2872857" y="1889777"/>
            <a:ext cx="1969617" cy="1133866"/>
          </a:xfrm>
          <a:prstGeom prst="roundRect">
            <a:avLst/>
          </a:prstGeom>
          <a:solidFill>
            <a:srgbClr val="7F7F7F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 bwMode="auto">
          <a:xfrm>
            <a:off x="2874054" y="3341734"/>
            <a:ext cx="1969617" cy="1133866"/>
          </a:xfrm>
          <a:prstGeom prst="roundRect">
            <a:avLst/>
          </a:prstGeom>
          <a:solidFill>
            <a:schemeClr val="tx2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940456" y="2192141"/>
            <a:ext cx="21281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800" dirty="0" smtClean="0"/>
              <a:t>Web servers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4940456" y="3644707"/>
            <a:ext cx="31584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800" dirty="0" smtClean="0"/>
              <a:t>Application servers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4940456" y="5368184"/>
            <a:ext cx="18294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800" dirty="0" smtClean="0"/>
              <a:t>Data store</a:t>
            </a:r>
            <a:endParaRPr lang="en-US" sz="2800" dirty="0"/>
          </a:p>
        </p:txBody>
      </p:sp>
      <p:sp>
        <p:nvSpPr>
          <p:cNvPr id="13" name="Rounded Rectangle 12"/>
          <p:cNvSpPr/>
          <p:nvPr/>
        </p:nvSpPr>
        <p:spPr bwMode="auto">
          <a:xfrm>
            <a:off x="3191581" y="3343561"/>
            <a:ext cx="1048476" cy="1133866"/>
          </a:xfrm>
          <a:prstGeom prst="roundRect">
            <a:avLst/>
          </a:prstGeom>
          <a:solidFill>
            <a:schemeClr val="tx2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 bwMode="auto">
          <a:xfrm>
            <a:off x="3478866" y="3343561"/>
            <a:ext cx="1048476" cy="1133866"/>
          </a:xfrm>
          <a:prstGeom prst="roundRect">
            <a:avLst/>
          </a:prstGeom>
          <a:solidFill>
            <a:schemeClr val="tx2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 bwMode="auto">
          <a:xfrm>
            <a:off x="3796392" y="3343562"/>
            <a:ext cx="1048476" cy="1133866"/>
          </a:xfrm>
          <a:prstGeom prst="roundRect">
            <a:avLst/>
          </a:prstGeom>
          <a:solidFill>
            <a:schemeClr val="tx2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 bwMode="auto">
          <a:xfrm>
            <a:off x="3207898" y="1893430"/>
            <a:ext cx="1048476" cy="1133866"/>
          </a:xfrm>
          <a:prstGeom prst="roundRect">
            <a:avLst/>
          </a:prstGeom>
          <a:solidFill>
            <a:srgbClr val="7F7F7F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 bwMode="auto">
          <a:xfrm>
            <a:off x="3495183" y="1893430"/>
            <a:ext cx="1048476" cy="1133866"/>
          </a:xfrm>
          <a:prstGeom prst="roundRect">
            <a:avLst/>
          </a:prstGeom>
          <a:solidFill>
            <a:srgbClr val="7F7F7F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 bwMode="auto">
          <a:xfrm>
            <a:off x="3812709" y="1893431"/>
            <a:ext cx="1048476" cy="1133866"/>
          </a:xfrm>
          <a:prstGeom prst="roundRect">
            <a:avLst/>
          </a:prstGeom>
          <a:solidFill>
            <a:srgbClr val="7F7F7F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an 18"/>
          <p:cNvSpPr/>
          <p:nvPr/>
        </p:nvSpPr>
        <p:spPr bwMode="auto">
          <a:xfrm>
            <a:off x="2872856" y="5075659"/>
            <a:ext cx="1224744" cy="1096634"/>
          </a:xfrm>
          <a:prstGeom prst="can">
            <a:avLst/>
          </a:prstGeom>
          <a:solidFill>
            <a:srgbClr val="5A7D3A"/>
          </a:solidFill>
          <a:ln w="1905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an 19"/>
          <p:cNvSpPr/>
          <p:nvPr/>
        </p:nvSpPr>
        <p:spPr bwMode="auto">
          <a:xfrm>
            <a:off x="3645189" y="5379241"/>
            <a:ext cx="1224744" cy="1096634"/>
          </a:xfrm>
          <a:prstGeom prst="can">
            <a:avLst/>
          </a:prstGeom>
          <a:solidFill>
            <a:srgbClr val="5A7D3A"/>
          </a:solidFill>
          <a:ln w="1905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 bwMode="auto">
          <a:xfrm>
            <a:off x="2876447" y="1395749"/>
            <a:ext cx="1962047" cy="327728"/>
          </a:xfrm>
          <a:prstGeom prst="roundRect">
            <a:avLst/>
          </a:prstGeom>
          <a:solidFill>
            <a:srgbClr val="FF9900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4941653" y="1302601"/>
            <a:ext cx="24032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800" dirty="0" smtClean="0"/>
              <a:t>Load balancer</a:t>
            </a:r>
            <a:endParaRPr lang="en-US" sz="2800" dirty="0"/>
          </a:p>
        </p:txBody>
      </p:sp>
      <p:sp>
        <p:nvSpPr>
          <p:cNvPr id="23" name="Rounded Rectangle 22"/>
          <p:cNvSpPr/>
          <p:nvPr/>
        </p:nvSpPr>
        <p:spPr bwMode="auto">
          <a:xfrm>
            <a:off x="2877644" y="4617147"/>
            <a:ext cx="1962047" cy="327728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942850" y="4523999"/>
            <a:ext cx="14354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800" dirty="0" smtClean="0"/>
              <a:t>Caching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614038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Caching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533400" y="1676400"/>
            <a:ext cx="8153400" cy="4495800"/>
          </a:xfrm>
        </p:spPr>
        <p:txBody>
          <a:bodyPr>
            <a:normAutofit/>
          </a:bodyPr>
          <a:lstStyle/>
          <a:p>
            <a:r>
              <a:rPr lang="en-US" dirty="0" smtClean="0"/>
              <a:t>Caching is central </a:t>
            </a:r>
            <a:r>
              <a:rPr lang="en-US" dirty="0" smtClean="0"/>
              <a:t>to </a:t>
            </a:r>
            <a:r>
              <a:rPr lang="en-US" dirty="0" smtClean="0"/>
              <a:t>responsiveness</a:t>
            </a:r>
            <a:endParaRPr lang="en-US" dirty="0" smtClean="0"/>
          </a:p>
          <a:p>
            <a:pPr lvl="1"/>
            <a:r>
              <a:rPr lang="en-US" dirty="0" smtClean="0"/>
              <a:t>Basic idea is to always used cached data if at all possible, so the inner services </a:t>
            </a:r>
            <a:r>
              <a:rPr lang="en-US" dirty="0" smtClean="0"/>
              <a:t>(data stores) </a:t>
            </a:r>
            <a:r>
              <a:rPr lang="en-US" dirty="0" smtClean="0"/>
              <a:t>are shielded from “online” load</a:t>
            </a:r>
          </a:p>
          <a:p>
            <a:pPr lvl="1"/>
            <a:r>
              <a:rPr lang="en-US" dirty="0" smtClean="0"/>
              <a:t>Caching is only temporary storage, hence it is stateless</a:t>
            </a:r>
          </a:p>
          <a:p>
            <a:pPr lvl="1"/>
            <a:r>
              <a:rPr lang="en-US" dirty="0" smtClean="0"/>
              <a:t>We can add multiple cache serves </a:t>
            </a:r>
            <a:r>
              <a:rPr lang="en-US" dirty="0" smtClean="0"/>
              <a:t>to spread </a:t>
            </a:r>
            <a:r>
              <a:rPr lang="en-US" dirty="0" smtClean="0"/>
              <a:t>loads</a:t>
            </a:r>
          </a:p>
          <a:p>
            <a:r>
              <a:rPr lang="en-US" dirty="0"/>
              <a:t>Must think hard about patterns of data </a:t>
            </a:r>
            <a:r>
              <a:rPr lang="en-US" dirty="0" smtClean="0"/>
              <a:t>access</a:t>
            </a:r>
            <a:endParaRPr lang="en-US" dirty="0"/>
          </a:p>
          <a:p>
            <a:pPr lvl="1"/>
            <a:r>
              <a:rPr lang="en-US" dirty="0"/>
              <a:t>Some </a:t>
            </a:r>
            <a:r>
              <a:rPr lang="en-US" dirty="0" smtClean="0"/>
              <a:t>data </a:t>
            </a:r>
            <a:r>
              <a:rPr lang="en-US" dirty="0"/>
              <a:t>needs to be heavily replicated to offer </a:t>
            </a:r>
            <a:r>
              <a:rPr lang="en-US" dirty="0" smtClean="0"/>
              <a:t>very </a:t>
            </a:r>
            <a:r>
              <a:rPr lang="en-US" dirty="0"/>
              <a:t>fast access on vast numbers of nodes</a:t>
            </a:r>
          </a:p>
          <a:p>
            <a:pPr lvl="1"/>
            <a:r>
              <a:rPr lang="en-US" dirty="0" smtClean="0"/>
              <a:t>In principle </a:t>
            </a:r>
            <a:r>
              <a:rPr lang="en-US" dirty="0"/>
              <a:t>the level of replication </a:t>
            </a:r>
            <a:r>
              <a:rPr lang="en-US" dirty="0" smtClean="0"/>
              <a:t>should </a:t>
            </a:r>
            <a:r>
              <a:rPr lang="en-US" dirty="0"/>
              <a:t>match level of </a:t>
            </a:r>
            <a:r>
              <a:rPr lang="en-US" dirty="0" smtClean="0"/>
              <a:t>load </a:t>
            </a:r>
            <a:r>
              <a:rPr lang="en-US" dirty="0"/>
              <a:t>and the degree to which the data is needed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32223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 for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CC00"/>
                </a:solidFill>
              </a:rPr>
              <a:t>Parallel programming and its challenges</a:t>
            </a:r>
          </a:p>
          <a:p>
            <a:pPr lvl="1"/>
            <a:r>
              <a:rPr lang="en-US" dirty="0">
                <a:solidFill>
                  <a:srgbClr val="00CC00"/>
                </a:solidFill>
              </a:rPr>
              <a:t>Parallelization and scalability, Amdahl's law</a:t>
            </a:r>
          </a:p>
          <a:p>
            <a:pPr lvl="1"/>
            <a:r>
              <a:rPr lang="en-US" dirty="0" smtClean="0">
                <a:solidFill>
                  <a:srgbClr val="FF9900"/>
                </a:solidFill>
              </a:rPr>
              <a:t>Network </a:t>
            </a:r>
            <a:r>
              <a:rPr lang="en-US" dirty="0">
                <a:solidFill>
                  <a:srgbClr val="FF9900"/>
                </a:solidFill>
              </a:rPr>
              <a:t>partitions, CAP theorem, relaxed </a:t>
            </a:r>
            <a:r>
              <a:rPr lang="en-US" dirty="0" smtClean="0">
                <a:solidFill>
                  <a:srgbClr val="FF9900"/>
                </a:solidFill>
              </a:rPr>
              <a:t>consistency</a:t>
            </a:r>
          </a:p>
          <a:p>
            <a:r>
              <a:rPr lang="en-US" dirty="0" smtClean="0"/>
              <a:t>Cloud basics</a:t>
            </a:r>
          </a:p>
          <a:p>
            <a:pPr lvl="1"/>
            <a:r>
              <a:rPr lang="en-US" dirty="0" smtClean="0"/>
              <a:t>Anatomy of Cloud applications</a:t>
            </a:r>
          </a:p>
          <a:p>
            <a:pPr lvl="1"/>
            <a:r>
              <a:rPr lang="en-US" dirty="0" smtClean="0"/>
              <a:t>Scaling: stateless, caching, and </a:t>
            </a:r>
            <a:r>
              <a:rPr lang="en-US" dirty="0" err="1" smtClean="0"/>
              <a:t>sharding</a:t>
            </a:r>
            <a:endParaRPr lang="en-US" dirty="0" smtClean="0"/>
          </a:p>
          <a:p>
            <a:r>
              <a:rPr lang="en-US" dirty="0" smtClean="0"/>
              <a:t>Example components</a:t>
            </a:r>
          </a:p>
          <a:p>
            <a:pPr lvl="1"/>
            <a:r>
              <a:rPr lang="en-US" dirty="0" smtClean="0"/>
              <a:t>Application server: </a:t>
            </a:r>
            <a:r>
              <a:rPr lang="en-US" dirty="0" err="1" smtClean="0"/>
              <a:t>Node.js</a:t>
            </a:r>
            <a:endParaRPr lang="en-US" dirty="0" smtClean="0"/>
          </a:p>
          <a:p>
            <a:pPr lvl="1"/>
            <a:r>
              <a:rPr lang="en-US" dirty="0" smtClean="0"/>
              <a:t>In-memory cache: </a:t>
            </a:r>
            <a:r>
              <a:rPr lang="en-US" dirty="0" err="1" smtClean="0"/>
              <a:t>Memcached</a:t>
            </a:r>
            <a:endParaRPr lang="en-US" dirty="0" smtClean="0"/>
          </a:p>
          <a:p>
            <a:r>
              <a:rPr lang="en-US" dirty="0" smtClean="0"/>
              <a:t>Scaling </a:t>
            </a:r>
            <a:r>
              <a:rPr lang="en-US" dirty="0" err="1" smtClean="0"/>
              <a:t>memcache</a:t>
            </a:r>
            <a:r>
              <a:rPr lang="en-US" dirty="0" smtClean="0"/>
              <a:t> at Facebook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>
              <a:solidFill>
                <a:schemeClr val="tx1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7924232" y="2530784"/>
            <a:ext cx="698320" cy="419100"/>
            <a:chOff x="6143624" y="2514600"/>
            <a:chExt cx="698320" cy="419100"/>
          </a:xfrm>
        </p:grpSpPr>
        <p:sp>
          <p:nvSpPr>
            <p:cNvPr id="8" name="Right Arrow 7"/>
            <p:cNvSpPr/>
            <p:nvPr/>
          </p:nvSpPr>
          <p:spPr bwMode="auto">
            <a:xfrm rot="10800000">
              <a:off x="6143624" y="2514600"/>
              <a:ext cx="695325" cy="419100"/>
            </a:xfrm>
            <a:prstGeom prst="rightArrow">
              <a:avLst/>
            </a:prstGeom>
            <a:solidFill>
              <a:srgbClr val="FF99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315838" y="2600325"/>
              <a:ext cx="5261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Arial" pitchFamily="34" charset="0"/>
                  <a:cs typeface="Arial" pitchFamily="34" charset="0"/>
                </a:rPr>
                <a:t>NEXT</a:t>
              </a:r>
              <a:endParaRPr lang="en-US" sz="1000" dirty="0"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219160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Stateful</a:t>
            </a:r>
            <a:r>
              <a:rPr lang="en-US" dirty="0" smtClean="0"/>
              <a:t> servers require attention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Scaling a relational database is challenging</a:t>
            </a:r>
          </a:p>
          <a:p>
            <a:r>
              <a:rPr lang="en-US" dirty="0" smtClean="0"/>
              <a:t>Traditional approach is replication</a:t>
            </a:r>
          </a:p>
          <a:p>
            <a:pPr lvl="1"/>
            <a:r>
              <a:rPr lang="en-US" dirty="0" smtClean="0"/>
              <a:t>Data is written to a master server and then replicated to one or more slave servers (synchronously or asynchronously)</a:t>
            </a:r>
          </a:p>
          <a:p>
            <a:pPr lvl="1"/>
            <a:r>
              <a:rPr lang="en-US" dirty="0" smtClean="0"/>
              <a:t>Read operations can be handled by the slaves</a:t>
            </a:r>
          </a:p>
          <a:p>
            <a:pPr lvl="1"/>
            <a:r>
              <a:rPr lang="en-US" dirty="0" smtClean="0"/>
              <a:t>All writes happen on the master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30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4940456" y="5096056"/>
            <a:ext cx="18294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800" dirty="0" smtClean="0"/>
              <a:t>Data store</a:t>
            </a:r>
            <a:endParaRPr lang="en-US" sz="2800" dirty="0"/>
          </a:p>
        </p:txBody>
      </p:sp>
      <p:sp>
        <p:nvSpPr>
          <p:cNvPr id="7" name="Can 6"/>
          <p:cNvSpPr/>
          <p:nvPr/>
        </p:nvSpPr>
        <p:spPr bwMode="auto">
          <a:xfrm>
            <a:off x="1602752" y="5105895"/>
            <a:ext cx="1224744" cy="1096634"/>
          </a:xfrm>
          <a:prstGeom prst="can">
            <a:avLst/>
          </a:prstGeom>
          <a:solidFill>
            <a:srgbClr val="5A7D3A"/>
          </a:solidFill>
          <a:ln w="1905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Master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Can 7"/>
          <p:cNvSpPr/>
          <p:nvPr/>
        </p:nvSpPr>
        <p:spPr bwMode="auto">
          <a:xfrm>
            <a:off x="3645189" y="5107113"/>
            <a:ext cx="1224744" cy="1096634"/>
          </a:xfrm>
          <a:prstGeom prst="can">
            <a:avLst/>
          </a:prstGeom>
          <a:solidFill>
            <a:srgbClr val="5A7D3A"/>
          </a:solidFill>
          <a:ln w="1905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Slave</a:t>
            </a:r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10" name="Straight Arrow Connector 9"/>
          <p:cNvCxnSpPr>
            <a:stCxn id="7" idx="4"/>
            <a:endCxn id="8" idx="2"/>
          </p:cNvCxnSpPr>
          <p:nvPr/>
        </p:nvCxnSpPr>
        <p:spPr bwMode="auto">
          <a:xfrm>
            <a:off x="2827496" y="5654212"/>
            <a:ext cx="817693" cy="121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" name="Straight Arrow Connector 10"/>
          <p:cNvCxnSpPr>
            <a:endCxn id="7" idx="1"/>
          </p:cNvCxnSpPr>
          <p:nvPr/>
        </p:nvCxnSpPr>
        <p:spPr bwMode="auto">
          <a:xfrm>
            <a:off x="2215124" y="4459873"/>
            <a:ext cx="0" cy="64602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Straight Arrow Connector 14"/>
          <p:cNvCxnSpPr>
            <a:stCxn id="8" idx="1"/>
          </p:cNvCxnSpPr>
          <p:nvPr/>
        </p:nvCxnSpPr>
        <p:spPr bwMode="auto">
          <a:xfrm flipH="1" flipV="1">
            <a:off x="4248804" y="4459873"/>
            <a:ext cx="8757" cy="64724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 flipH="1" flipV="1">
            <a:off x="2541407" y="4461091"/>
            <a:ext cx="8757" cy="64724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5536205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Stateful</a:t>
            </a:r>
            <a:r>
              <a:rPr lang="en-US" dirty="0" smtClean="0"/>
              <a:t> servers require attention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Scaling a relational database is challenging</a:t>
            </a:r>
          </a:p>
          <a:p>
            <a:r>
              <a:rPr lang="en-US" dirty="0" smtClean="0"/>
              <a:t>Traditional approach is replication</a:t>
            </a:r>
          </a:p>
          <a:p>
            <a:pPr lvl="1"/>
            <a:r>
              <a:rPr lang="en-US" dirty="0" smtClean="0"/>
              <a:t>Data is written to a master server and then replicated to one or more slave servers (synchronously or asynchronously)</a:t>
            </a:r>
          </a:p>
          <a:p>
            <a:pPr lvl="1"/>
            <a:r>
              <a:rPr lang="en-US" dirty="0" smtClean="0"/>
              <a:t>Read operations can be handled by the slaves</a:t>
            </a:r>
          </a:p>
          <a:p>
            <a:pPr lvl="1"/>
            <a:r>
              <a:rPr lang="en-US" dirty="0" smtClean="0"/>
              <a:t>All writes happen on the master</a:t>
            </a:r>
          </a:p>
          <a:p>
            <a:r>
              <a:rPr lang="en-US" dirty="0" smtClean="0"/>
              <a:t>Cons:</a:t>
            </a:r>
          </a:p>
          <a:p>
            <a:pPr lvl="1"/>
            <a:r>
              <a:rPr lang="en-US" dirty="0" smtClean="0"/>
              <a:t>Master becomes the write bottleneck</a:t>
            </a:r>
          </a:p>
          <a:p>
            <a:pPr lvl="1"/>
            <a:r>
              <a:rPr lang="en-US" dirty="0" smtClean="0"/>
              <a:t>Master is a single point of failure</a:t>
            </a:r>
          </a:p>
          <a:p>
            <a:pPr lvl="1"/>
            <a:r>
              <a:rPr lang="en-US" dirty="0" smtClean="0"/>
              <a:t>As load increases, cost of replication increases</a:t>
            </a:r>
          </a:p>
          <a:p>
            <a:pPr lvl="1"/>
            <a:r>
              <a:rPr lang="en-US" dirty="0" smtClean="0"/>
              <a:t>Slaves may fall behind and serve stale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31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179388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Sharding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partitioning strategy</a:t>
            </a:r>
          </a:p>
          <a:p>
            <a:r>
              <a:rPr lang="en-US" dirty="0" smtClean="0"/>
              <a:t>Basic idea: split data between multiple machines and have a way to make sure you always access data from the right place</a:t>
            </a:r>
          </a:p>
          <a:p>
            <a:pPr lvl="1"/>
            <a:r>
              <a:rPr lang="en-US" dirty="0" smtClean="0"/>
              <a:t>Typically define a </a:t>
            </a:r>
            <a:r>
              <a:rPr lang="en-US" dirty="0" err="1" smtClean="0"/>
              <a:t>sharding</a:t>
            </a:r>
            <a:r>
              <a:rPr lang="en-US" dirty="0" smtClean="0"/>
              <a:t> key and create a shard mapping (e.g., consistent hashing: </a:t>
            </a:r>
            <a:r>
              <a:rPr lang="en-US" dirty="0" err="1" smtClean="0"/>
              <a:t>shard_idx</a:t>
            </a:r>
            <a:r>
              <a:rPr lang="en-US" dirty="0" smtClean="0"/>
              <a:t> = hash(key) mod N)</a:t>
            </a:r>
          </a:p>
          <a:p>
            <a:pPr lvl="1"/>
            <a:r>
              <a:rPr lang="en-US" dirty="0" smtClean="0"/>
              <a:t>Other partitioning schemes exist: e.g., allocate whole tables on the same machine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32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6" name="Can 5"/>
          <p:cNvSpPr/>
          <p:nvPr/>
        </p:nvSpPr>
        <p:spPr bwMode="auto">
          <a:xfrm>
            <a:off x="1602752" y="5105895"/>
            <a:ext cx="1224744" cy="1096634"/>
          </a:xfrm>
          <a:prstGeom prst="can">
            <a:avLst/>
          </a:prstGeom>
          <a:solidFill>
            <a:srgbClr val="5A7D3A"/>
          </a:solidFill>
          <a:ln w="1905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Partition 1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Can 7"/>
          <p:cNvSpPr/>
          <p:nvPr/>
        </p:nvSpPr>
        <p:spPr bwMode="auto">
          <a:xfrm>
            <a:off x="3191581" y="5107113"/>
            <a:ext cx="1224744" cy="1096634"/>
          </a:xfrm>
          <a:prstGeom prst="can">
            <a:avLst/>
          </a:prstGeom>
          <a:solidFill>
            <a:srgbClr val="5A7D3A"/>
          </a:solidFill>
          <a:ln w="1905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r>
              <a:rPr lang="en-US" dirty="0">
                <a:solidFill>
                  <a:srgbClr val="FFFFFF"/>
                </a:solidFill>
              </a:rPr>
              <a:t>Partition </a:t>
            </a:r>
            <a:r>
              <a:rPr lang="en-US" dirty="0" smtClean="0">
                <a:solidFill>
                  <a:srgbClr val="FFFFFF"/>
                </a:solidFill>
              </a:rPr>
              <a:t>2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0" name="Can 9"/>
          <p:cNvSpPr/>
          <p:nvPr/>
        </p:nvSpPr>
        <p:spPr bwMode="auto">
          <a:xfrm>
            <a:off x="4764092" y="5107113"/>
            <a:ext cx="1224744" cy="1096634"/>
          </a:xfrm>
          <a:prstGeom prst="can">
            <a:avLst/>
          </a:prstGeom>
          <a:solidFill>
            <a:srgbClr val="5A7D3A"/>
          </a:solidFill>
          <a:ln w="1905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r>
              <a:rPr lang="en-US" dirty="0">
                <a:solidFill>
                  <a:srgbClr val="FFFFFF"/>
                </a:solidFill>
              </a:rPr>
              <a:t>Partition </a:t>
            </a:r>
            <a:r>
              <a:rPr lang="en-US" dirty="0" smtClean="0">
                <a:solidFill>
                  <a:srgbClr val="FFFFFF"/>
                </a:solidFill>
              </a:rPr>
              <a:t>3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10753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 of </a:t>
            </a:r>
            <a:r>
              <a:rPr lang="en-US" dirty="0" err="1" smtClean="0"/>
              <a:t>sharding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Increased read and write throughput</a:t>
            </a:r>
          </a:p>
          <a:p>
            <a:r>
              <a:rPr lang="en-US" dirty="0" smtClean="0"/>
              <a:t>High availability</a:t>
            </a:r>
          </a:p>
          <a:p>
            <a:r>
              <a:rPr lang="en-US" dirty="0" smtClean="0"/>
              <a:t>Possibility of doing more work in parallel within the application server</a:t>
            </a:r>
          </a:p>
          <a:p>
            <a:endParaRPr lang="en-US" dirty="0"/>
          </a:p>
          <a:p>
            <a:r>
              <a:rPr lang="en-US" dirty="0" smtClean="0"/>
              <a:t>Challenge: picking a good partitioning scheme</a:t>
            </a:r>
          </a:p>
          <a:p>
            <a:pPr lvl="1"/>
            <a:r>
              <a:rPr lang="en-US" dirty="0" smtClean="0"/>
              <a:t>Otherwise risk of having hotspots in the system due to</a:t>
            </a:r>
            <a:br>
              <a:rPr lang="en-US" dirty="0" smtClean="0"/>
            </a:br>
            <a:r>
              <a:rPr lang="en-US" dirty="0" smtClean="0"/>
              <a:t>load imbalance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33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354470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Sharding</a:t>
            </a:r>
            <a:r>
              <a:rPr lang="en-US" dirty="0"/>
              <a:t> used in many ways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Sharding</a:t>
            </a:r>
            <a:r>
              <a:rPr lang="en-US" dirty="0" smtClean="0"/>
              <a:t> is not only for partitioning data within a database</a:t>
            </a:r>
          </a:p>
          <a:p>
            <a:r>
              <a:rPr lang="en-US" dirty="0" smtClean="0"/>
              <a:t>Applies essentially to every</a:t>
            </a:r>
            <a:r>
              <a:rPr lang="en-US" dirty="0"/>
              <a:t> </a:t>
            </a:r>
            <a:r>
              <a:rPr lang="en-US" dirty="0" smtClean="0"/>
              <a:t>application tier</a:t>
            </a:r>
          </a:p>
          <a:p>
            <a:pPr lvl="1"/>
            <a:r>
              <a:rPr lang="en-US" dirty="0" smtClean="0"/>
              <a:t>Notion of </a:t>
            </a:r>
            <a:r>
              <a:rPr lang="en-US" dirty="0" err="1" smtClean="0"/>
              <a:t>sharding</a:t>
            </a:r>
            <a:r>
              <a:rPr lang="en-US" dirty="0" smtClean="0"/>
              <a:t> is cross-cutting</a:t>
            </a:r>
          </a:p>
          <a:p>
            <a:endParaRPr lang="en-US" dirty="0" smtClean="0"/>
          </a:p>
          <a:p>
            <a:r>
              <a:rPr lang="en-US" dirty="0" smtClean="0"/>
              <a:t>Example: partition data across caching servers</a:t>
            </a:r>
          </a:p>
          <a:p>
            <a:r>
              <a:rPr lang="en-US" dirty="0" smtClean="0"/>
              <a:t>Two popular </a:t>
            </a:r>
            <a:r>
              <a:rPr lang="en-US" dirty="0"/>
              <a:t>in-memory caching </a:t>
            </a:r>
            <a:r>
              <a:rPr lang="en-US" dirty="0" smtClean="0"/>
              <a:t>systems:</a:t>
            </a:r>
            <a:endParaRPr lang="en-US" dirty="0"/>
          </a:p>
          <a:p>
            <a:pPr lvl="1"/>
            <a:r>
              <a:rPr lang="en-US" dirty="0" err="1">
                <a:solidFill>
                  <a:srgbClr val="FF9900"/>
                </a:solidFill>
              </a:rPr>
              <a:t>memcached</a:t>
            </a:r>
            <a:r>
              <a:rPr lang="en-US" dirty="0"/>
              <a:t>: distributed object caching system</a:t>
            </a:r>
          </a:p>
          <a:p>
            <a:pPr lvl="1"/>
            <a:r>
              <a:rPr lang="en-US" dirty="0" err="1">
                <a:solidFill>
                  <a:srgbClr val="FF9900"/>
                </a:solidFill>
              </a:rPr>
              <a:t>redis</a:t>
            </a:r>
            <a:r>
              <a:rPr lang="en-US" dirty="0"/>
              <a:t>: distributed data structure server (also works as store)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34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59065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it isn’t just about </a:t>
            </a:r>
            <a:r>
              <a:rPr lang="en-US" dirty="0" smtClean="0"/>
              <a:t>updates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Should also be thinking about patterns that arise when doing reads (“queries”)</a:t>
            </a:r>
          </a:p>
          <a:p>
            <a:pPr lvl="1"/>
            <a:r>
              <a:rPr lang="en-US" dirty="0" smtClean="0"/>
              <a:t>Some can just be performed by a single representative of a service</a:t>
            </a:r>
          </a:p>
          <a:p>
            <a:pPr lvl="1"/>
            <a:r>
              <a:rPr lang="en-US" dirty="0" smtClean="0"/>
              <a:t>But others might need the parallelism of having several (or even a huge number) of machines do parts of the work concurrently</a:t>
            </a:r>
          </a:p>
          <a:p>
            <a:r>
              <a:rPr lang="en-US" dirty="0" smtClean="0"/>
              <a:t>The term </a:t>
            </a:r>
            <a:r>
              <a:rPr lang="en-US" dirty="0" err="1" smtClean="0"/>
              <a:t>sharding</a:t>
            </a:r>
            <a:r>
              <a:rPr lang="en-US" dirty="0" smtClean="0"/>
              <a:t> is used for data, but here we might talk about “parallel computation on </a:t>
            </a:r>
            <a:r>
              <a:rPr lang="en-US" smtClean="0"/>
              <a:t>a shard”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04297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First-tier parallelism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Parallelism is vital </a:t>
            </a:r>
            <a:r>
              <a:rPr lang="en-US" dirty="0" smtClean="0"/>
              <a:t>for fast interactive services</a:t>
            </a:r>
            <a:endParaRPr lang="en-US" dirty="0" smtClean="0"/>
          </a:p>
          <a:p>
            <a:r>
              <a:rPr lang="en-US" dirty="0" smtClean="0"/>
              <a:t>Key question:</a:t>
            </a:r>
          </a:p>
          <a:p>
            <a:pPr lvl="1"/>
            <a:r>
              <a:rPr lang="en-US" dirty="0" smtClean="0"/>
              <a:t>Request has reached some service instance X</a:t>
            </a:r>
          </a:p>
          <a:p>
            <a:pPr lvl="1"/>
            <a:r>
              <a:rPr lang="en-US" dirty="0" smtClean="0"/>
              <a:t>Will it be faster…</a:t>
            </a:r>
          </a:p>
          <a:p>
            <a:pPr lvl="2"/>
            <a:r>
              <a:rPr lang="en-US" dirty="0" smtClean="0"/>
              <a:t>… For X to just compute the response</a:t>
            </a:r>
          </a:p>
          <a:p>
            <a:pPr lvl="2"/>
            <a:r>
              <a:rPr lang="en-US" dirty="0" smtClean="0"/>
              <a:t>… Or for X to subdivide the work by asking subservices to do parts of the job?</a:t>
            </a:r>
          </a:p>
          <a:p>
            <a:r>
              <a:rPr lang="en-US" dirty="0" smtClean="0"/>
              <a:t>Glimpse of an answer</a:t>
            </a:r>
          </a:p>
          <a:p>
            <a:pPr lvl="1"/>
            <a:r>
              <a:rPr lang="en-US" dirty="0" smtClean="0"/>
              <a:t>When you make a search on Bing, the query is processed in parallel by even 1000s of servers that run in real-time on your request!</a:t>
            </a:r>
          </a:p>
          <a:p>
            <a:r>
              <a:rPr lang="en-US" dirty="0" smtClean="0"/>
              <a:t>Parallel actions must focus on </a:t>
            </a:r>
            <a:r>
              <a:rPr lang="en-US" dirty="0"/>
              <a:t>the critical path</a:t>
            </a:r>
          </a:p>
          <a:p>
            <a:pPr lvl="1"/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16145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14"/>
          <p:cNvGrpSpPr/>
          <p:nvPr/>
        </p:nvGrpSpPr>
        <p:grpSpPr>
          <a:xfrm>
            <a:off x="4038600" y="3124200"/>
            <a:ext cx="5105400" cy="3429000"/>
            <a:chOff x="1676400" y="2667000"/>
            <a:chExt cx="6705600" cy="2438400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grpSpPr>
        <p:sp>
          <p:nvSpPr>
            <p:cNvPr id="44" name="Oval 43"/>
            <p:cNvSpPr/>
            <p:nvPr/>
          </p:nvSpPr>
          <p:spPr>
            <a:xfrm>
              <a:off x="2743200" y="2667000"/>
              <a:ext cx="4648200" cy="14478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45" name="Oval 44"/>
            <p:cNvSpPr/>
            <p:nvPr/>
          </p:nvSpPr>
          <p:spPr>
            <a:xfrm>
              <a:off x="3733800" y="2819400"/>
              <a:ext cx="4648200" cy="14478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46" name="Oval 45"/>
            <p:cNvSpPr/>
            <p:nvPr/>
          </p:nvSpPr>
          <p:spPr>
            <a:xfrm>
              <a:off x="3124200" y="3657600"/>
              <a:ext cx="4648200" cy="14478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47" name="Oval 46"/>
            <p:cNvSpPr/>
            <p:nvPr/>
          </p:nvSpPr>
          <p:spPr>
            <a:xfrm>
              <a:off x="1676400" y="3124200"/>
              <a:ext cx="4648200" cy="14478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48" name="Oval 47"/>
            <p:cNvSpPr/>
            <p:nvPr/>
          </p:nvSpPr>
          <p:spPr>
            <a:xfrm>
              <a:off x="2362200" y="3657600"/>
              <a:ext cx="4648200" cy="14478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49" name="Oval 48"/>
            <p:cNvSpPr/>
            <p:nvPr/>
          </p:nvSpPr>
          <p:spPr>
            <a:xfrm>
              <a:off x="3733800" y="3276600"/>
              <a:ext cx="4648200" cy="14478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50" name="Oval 49"/>
            <p:cNvSpPr/>
            <p:nvPr/>
          </p:nvSpPr>
          <p:spPr>
            <a:xfrm>
              <a:off x="2133600" y="3048000"/>
              <a:ext cx="6172200" cy="1371600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51" name="Oval 50"/>
            <p:cNvSpPr/>
            <p:nvPr/>
          </p:nvSpPr>
          <p:spPr>
            <a:xfrm>
              <a:off x="2057400" y="3352800"/>
              <a:ext cx="4876800" cy="1219200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52" name="Oval 51"/>
            <p:cNvSpPr/>
            <p:nvPr/>
          </p:nvSpPr>
          <p:spPr>
            <a:xfrm>
              <a:off x="2438400" y="3733800"/>
              <a:ext cx="5029200" cy="1295400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53" name="Oval 52"/>
            <p:cNvSpPr/>
            <p:nvPr/>
          </p:nvSpPr>
          <p:spPr>
            <a:xfrm>
              <a:off x="2590800" y="2895600"/>
              <a:ext cx="5029200" cy="1295400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does “critical path” mean?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Focus on delay until a client receives a reply</a:t>
            </a:r>
          </a:p>
          <a:p>
            <a:r>
              <a:rPr lang="en-US" dirty="0"/>
              <a:t>Critical path are actions that contribute to this delay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406629" y="3412329"/>
            <a:ext cx="2226578" cy="884039"/>
          </a:xfrm>
          <a:prstGeom prst="straightConnector1">
            <a:avLst/>
          </a:prstGeom>
          <a:ln w="28575">
            <a:solidFill>
              <a:srgbClr val="C0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622546" y="3361117"/>
            <a:ext cx="1609078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Request</a:t>
            </a:r>
            <a:endParaRPr lang="fr-BE" sz="1600" b="1" dirty="0"/>
          </a:p>
        </p:txBody>
      </p:sp>
      <p:cxnSp>
        <p:nvCxnSpPr>
          <p:cNvPr id="9" name="Straight Arrow Connector 8"/>
          <p:cNvCxnSpPr/>
          <p:nvPr/>
        </p:nvCxnSpPr>
        <p:spPr>
          <a:xfrm rot="10800000" flipV="1">
            <a:off x="3533862" y="5769768"/>
            <a:ext cx="2162961" cy="353616"/>
          </a:xfrm>
          <a:prstGeom prst="straightConnector1">
            <a:avLst/>
          </a:prstGeom>
          <a:ln w="28575">
            <a:solidFill>
              <a:srgbClr val="C0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497913" y="5999615"/>
            <a:ext cx="171764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Response</a:t>
            </a:r>
            <a:endParaRPr lang="fr-BE" sz="1600" b="1" dirty="0"/>
          </a:p>
        </p:txBody>
      </p:sp>
      <p:sp>
        <p:nvSpPr>
          <p:cNvPr id="23" name="Left Brace 22"/>
          <p:cNvSpPr/>
          <p:nvPr/>
        </p:nvSpPr>
        <p:spPr>
          <a:xfrm>
            <a:off x="3279396" y="3530201"/>
            <a:ext cx="254466" cy="2593182"/>
          </a:xfrm>
          <a:prstGeom prst="leftBrace">
            <a:avLst>
              <a:gd name="adj1" fmla="val 8333"/>
              <a:gd name="adj2" fmla="val 47222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BE" sz="1400"/>
          </a:p>
        </p:txBody>
      </p:sp>
      <p:sp>
        <p:nvSpPr>
          <p:cNvPr id="24" name="TextBox 23"/>
          <p:cNvSpPr txBox="1"/>
          <p:nvPr/>
        </p:nvSpPr>
        <p:spPr>
          <a:xfrm>
            <a:off x="1752600" y="3871522"/>
            <a:ext cx="1463180" cy="181588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Response delay seen by end-user would include Internet latencies</a:t>
            </a:r>
            <a:endParaRPr lang="fr-BE" sz="1600" b="1" dirty="0"/>
          </a:p>
        </p:txBody>
      </p:sp>
      <p:sp>
        <p:nvSpPr>
          <p:cNvPr id="25" name="Left Brace 24"/>
          <p:cNvSpPr/>
          <p:nvPr/>
        </p:nvSpPr>
        <p:spPr>
          <a:xfrm>
            <a:off x="5442358" y="4296369"/>
            <a:ext cx="190850" cy="1414463"/>
          </a:xfrm>
          <a:prstGeom prst="lef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BE" sz="1400"/>
          </a:p>
        </p:txBody>
      </p:sp>
      <p:sp>
        <p:nvSpPr>
          <p:cNvPr id="26" name="TextBox 25"/>
          <p:cNvSpPr txBox="1"/>
          <p:nvPr/>
        </p:nvSpPr>
        <p:spPr>
          <a:xfrm>
            <a:off x="4176301" y="4603092"/>
            <a:ext cx="1208714" cy="83099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u="sng" dirty="0" smtClean="0"/>
              <a:t>Service </a:t>
            </a:r>
            <a:r>
              <a:rPr lang="en-US" sz="1600" b="1" dirty="0" smtClean="0"/>
              <a:t>response delay</a:t>
            </a:r>
            <a:endParaRPr lang="fr-BE" sz="1600" b="1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5633207" y="3589137"/>
            <a:ext cx="1" cy="2534246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466327" y="3519693"/>
            <a:ext cx="2353811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     Service instance</a:t>
            </a:r>
            <a:endParaRPr lang="fr-BE" sz="1600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37</a:t>
            </a:fld>
            <a:endParaRPr lang="en-GB"/>
          </a:p>
        </p:txBody>
      </p:sp>
      <p:pic>
        <p:nvPicPr>
          <p:cNvPr id="28" name="Picture 2" descr="MCj0432624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2780930" y="3093165"/>
            <a:ext cx="541337" cy="54133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31305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14"/>
          <p:cNvGrpSpPr/>
          <p:nvPr/>
        </p:nvGrpSpPr>
        <p:grpSpPr>
          <a:xfrm>
            <a:off x="4038600" y="3124200"/>
            <a:ext cx="5105400" cy="3429000"/>
            <a:chOff x="1676400" y="2667000"/>
            <a:chExt cx="6705600" cy="2438400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grpSpPr>
        <p:sp>
          <p:nvSpPr>
            <p:cNvPr id="44" name="Oval 43"/>
            <p:cNvSpPr/>
            <p:nvPr/>
          </p:nvSpPr>
          <p:spPr>
            <a:xfrm>
              <a:off x="2743200" y="2667000"/>
              <a:ext cx="4648200" cy="14478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45" name="Oval 44"/>
            <p:cNvSpPr/>
            <p:nvPr/>
          </p:nvSpPr>
          <p:spPr>
            <a:xfrm>
              <a:off x="3733800" y="2819400"/>
              <a:ext cx="4648200" cy="14478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46" name="Oval 45"/>
            <p:cNvSpPr/>
            <p:nvPr/>
          </p:nvSpPr>
          <p:spPr>
            <a:xfrm>
              <a:off x="3124200" y="3657600"/>
              <a:ext cx="4648200" cy="14478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47" name="Oval 46"/>
            <p:cNvSpPr/>
            <p:nvPr/>
          </p:nvSpPr>
          <p:spPr>
            <a:xfrm>
              <a:off x="1676400" y="3124200"/>
              <a:ext cx="4648200" cy="14478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48" name="Oval 47"/>
            <p:cNvSpPr/>
            <p:nvPr/>
          </p:nvSpPr>
          <p:spPr>
            <a:xfrm>
              <a:off x="2362200" y="3657600"/>
              <a:ext cx="4648200" cy="14478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49" name="Oval 48"/>
            <p:cNvSpPr/>
            <p:nvPr/>
          </p:nvSpPr>
          <p:spPr>
            <a:xfrm>
              <a:off x="3733800" y="3276600"/>
              <a:ext cx="4648200" cy="14478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50" name="Oval 49"/>
            <p:cNvSpPr/>
            <p:nvPr/>
          </p:nvSpPr>
          <p:spPr>
            <a:xfrm>
              <a:off x="2133600" y="3048000"/>
              <a:ext cx="6172200" cy="1371600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51" name="Oval 50"/>
            <p:cNvSpPr/>
            <p:nvPr/>
          </p:nvSpPr>
          <p:spPr>
            <a:xfrm>
              <a:off x="2057400" y="3352800"/>
              <a:ext cx="4876800" cy="1219200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52" name="Oval 51"/>
            <p:cNvSpPr/>
            <p:nvPr/>
          </p:nvSpPr>
          <p:spPr>
            <a:xfrm>
              <a:off x="2438400" y="3733800"/>
              <a:ext cx="5029200" cy="1295400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53" name="Oval 52"/>
            <p:cNvSpPr/>
            <p:nvPr/>
          </p:nvSpPr>
          <p:spPr>
            <a:xfrm>
              <a:off x="2590800" y="2895600"/>
              <a:ext cx="5029200" cy="1295400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Parallel speedup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In this example of a parallel read-only request, the critical path centers on the middle “subservice”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406629" y="3412329"/>
            <a:ext cx="2226578" cy="884039"/>
          </a:xfrm>
          <a:prstGeom prst="straightConnector1">
            <a:avLst/>
          </a:prstGeom>
          <a:ln w="28575">
            <a:solidFill>
              <a:srgbClr val="C0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622546" y="3361117"/>
            <a:ext cx="1609078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Request</a:t>
            </a:r>
            <a:endParaRPr lang="fr-BE" sz="1600" b="1" dirty="0"/>
          </a:p>
        </p:txBody>
      </p:sp>
      <p:cxnSp>
        <p:nvCxnSpPr>
          <p:cNvPr id="9" name="Straight Arrow Connector 8"/>
          <p:cNvCxnSpPr/>
          <p:nvPr/>
        </p:nvCxnSpPr>
        <p:spPr>
          <a:xfrm rot="10800000" flipV="1">
            <a:off x="3533862" y="5769768"/>
            <a:ext cx="2162961" cy="353616"/>
          </a:xfrm>
          <a:prstGeom prst="straightConnector1">
            <a:avLst/>
          </a:prstGeom>
          <a:ln w="28575">
            <a:solidFill>
              <a:srgbClr val="C0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497913" y="5999615"/>
            <a:ext cx="171764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Response</a:t>
            </a:r>
            <a:endParaRPr lang="fr-BE" sz="1600" b="1" dirty="0"/>
          </a:p>
        </p:txBody>
      </p:sp>
      <p:sp>
        <p:nvSpPr>
          <p:cNvPr id="23" name="Left Brace 22"/>
          <p:cNvSpPr/>
          <p:nvPr/>
        </p:nvSpPr>
        <p:spPr>
          <a:xfrm>
            <a:off x="3279396" y="3530201"/>
            <a:ext cx="254466" cy="2593182"/>
          </a:xfrm>
          <a:prstGeom prst="leftBrace">
            <a:avLst>
              <a:gd name="adj1" fmla="val 8333"/>
              <a:gd name="adj2" fmla="val 47222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BE" sz="1400"/>
          </a:p>
        </p:txBody>
      </p:sp>
      <p:sp>
        <p:nvSpPr>
          <p:cNvPr id="24" name="TextBox 23"/>
          <p:cNvSpPr txBox="1"/>
          <p:nvPr/>
        </p:nvSpPr>
        <p:spPr>
          <a:xfrm>
            <a:off x="1752600" y="3871522"/>
            <a:ext cx="1463180" cy="181588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Response delay seen by end-user would include Internet latencies</a:t>
            </a:r>
            <a:endParaRPr lang="fr-BE" sz="1600" b="1" dirty="0"/>
          </a:p>
        </p:txBody>
      </p:sp>
      <p:sp>
        <p:nvSpPr>
          <p:cNvPr id="25" name="Left Brace 24"/>
          <p:cNvSpPr/>
          <p:nvPr/>
        </p:nvSpPr>
        <p:spPr>
          <a:xfrm>
            <a:off x="5442358" y="4296369"/>
            <a:ext cx="190850" cy="1414463"/>
          </a:xfrm>
          <a:prstGeom prst="lef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BE" sz="1400"/>
          </a:p>
        </p:txBody>
      </p:sp>
      <p:sp>
        <p:nvSpPr>
          <p:cNvPr id="26" name="TextBox 25"/>
          <p:cNvSpPr txBox="1"/>
          <p:nvPr/>
        </p:nvSpPr>
        <p:spPr>
          <a:xfrm>
            <a:off x="4176301" y="4603092"/>
            <a:ext cx="1208714" cy="83099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u="sng" dirty="0" smtClean="0"/>
              <a:t>Service </a:t>
            </a:r>
            <a:r>
              <a:rPr lang="en-US" sz="1600" b="1" dirty="0" smtClean="0"/>
              <a:t>response delay</a:t>
            </a:r>
            <a:endParaRPr lang="fr-BE" sz="1600" b="1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5633207" y="3589137"/>
            <a:ext cx="1" cy="2534246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466327" y="3327824"/>
            <a:ext cx="2353811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     Service instance</a:t>
            </a:r>
            <a:endParaRPr lang="fr-BE" sz="1600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38</a:t>
            </a:fld>
            <a:endParaRPr lang="en-GB"/>
          </a:p>
        </p:txBody>
      </p:sp>
      <p:pic>
        <p:nvPicPr>
          <p:cNvPr id="28" name="Picture 2" descr="MCj0432624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2780930" y="3093165"/>
            <a:ext cx="541337" cy="541337"/>
          </a:xfrm>
          <a:prstGeom prst="rect">
            <a:avLst/>
          </a:prstGeom>
          <a:noFill/>
        </p:spPr>
      </p:pic>
      <p:cxnSp>
        <p:nvCxnSpPr>
          <p:cNvPr id="29" name="Straight Connector 28"/>
          <p:cNvCxnSpPr/>
          <p:nvPr/>
        </p:nvCxnSpPr>
        <p:spPr>
          <a:xfrm>
            <a:off x="6552599" y="3581591"/>
            <a:ext cx="1" cy="2534246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5632608" y="4412054"/>
            <a:ext cx="900076" cy="224245"/>
          </a:xfrm>
          <a:prstGeom prst="straightConnector1">
            <a:avLst/>
          </a:prstGeom>
          <a:ln w="2857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632607" y="4412054"/>
            <a:ext cx="1277180" cy="97631"/>
          </a:xfrm>
          <a:prstGeom prst="straightConnector1">
            <a:avLst/>
          </a:prstGeom>
          <a:ln w="2857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6933599" y="3581591"/>
            <a:ext cx="1" cy="2534246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5632608" y="4412054"/>
            <a:ext cx="2035728" cy="289320"/>
          </a:xfrm>
          <a:prstGeom prst="straightConnector1">
            <a:avLst/>
          </a:prstGeom>
          <a:ln w="2857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5632608" y="4777576"/>
            <a:ext cx="2062992" cy="160734"/>
          </a:xfrm>
          <a:prstGeom prst="straightConnector1">
            <a:avLst/>
          </a:prstGeom>
          <a:ln w="2857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7695599" y="3581591"/>
            <a:ext cx="1" cy="2534246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5632607" y="3581591"/>
            <a:ext cx="1" cy="2534246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5652523" y="4932206"/>
            <a:ext cx="900076" cy="203897"/>
          </a:xfrm>
          <a:prstGeom prst="straightConnector1">
            <a:avLst/>
          </a:prstGeom>
          <a:ln w="2857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5632608" y="5366936"/>
            <a:ext cx="1300992" cy="336350"/>
          </a:xfrm>
          <a:prstGeom prst="straightConnector1">
            <a:avLst/>
          </a:prstGeom>
          <a:ln w="2857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>
            <a:off x="5632607" y="3573854"/>
            <a:ext cx="5593" cy="71496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5632607" y="5795560"/>
            <a:ext cx="5594" cy="292894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H="1">
            <a:off x="6933600" y="3573854"/>
            <a:ext cx="5594" cy="935831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6939194" y="5402654"/>
            <a:ext cx="0" cy="713185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5632608" y="4483878"/>
            <a:ext cx="1" cy="1160472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Line Callout 1 56"/>
          <p:cNvSpPr/>
          <p:nvPr/>
        </p:nvSpPr>
        <p:spPr>
          <a:xfrm>
            <a:off x="6271197" y="3676175"/>
            <a:ext cx="1670806" cy="612648"/>
          </a:xfrm>
          <a:prstGeom prst="borderCallout1">
            <a:avLst>
              <a:gd name="adj1" fmla="val 46577"/>
              <a:gd name="adj2" fmla="val -912"/>
              <a:gd name="adj3" fmla="val 112500"/>
              <a:gd name="adj4" fmla="val -38333"/>
            </a:avLst>
          </a:prstGeom>
          <a:solidFill>
            <a:srgbClr val="FF99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Critical path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" name="Line Callout 1 57"/>
          <p:cNvSpPr/>
          <p:nvPr/>
        </p:nvSpPr>
        <p:spPr>
          <a:xfrm>
            <a:off x="7452002" y="4506040"/>
            <a:ext cx="1691998" cy="612648"/>
          </a:xfrm>
          <a:prstGeom prst="borderCallout1">
            <a:avLst>
              <a:gd name="adj1" fmla="val 46577"/>
              <a:gd name="adj2" fmla="val -912"/>
              <a:gd name="adj3" fmla="val 95569"/>
              <a:gd name="adj4" fmla="val -30139"/>
            </a:avLst>
          </a:prstGeom>
          <a:solidFill>
            <a:srgbClr val="FF99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Critical path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9" name="Line Callout 1 58"/>
          <p:cNvSpPr/>
          <p:nvPr/>
        </p:nvSpPr>
        <p:spPr>
          <a:xfrm>
            <a:off x="6428307" y="5728832"/>
            <a:ext cx="1670806" cy="612648"/>
          </a:xfrm>
          <a:prstGeom prst="borderCallout1">
            <a:avLst>
              <a:gd name="adj1" fmla="val 46577"/>
              <a:gd name="adj2" fmla="val -912"/>
              <a:gd name="adj3" fmla="val 1192"/>
              <a:gd name="adj4" fmla="val -46681"/>
            </a:avLst>
          </a:prstGeom>
          <a:solidFill>
            <a:srgbClr val="FF99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Critical path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12492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58" grpId="0" animBg="1"/>
      <p:bldP spid="59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14"/>
          <p:cNvGrpSpPr/>
          <p:nvPr/>
        </p:nvGrpSpPr>
        <p:grpSpPr>
          <a:xfrm>
            <a:off x="4038600" y="3124200"/>
            <a:ext cx="5105400" cy="3429000"/>
            <a:chOff x="1676400" y="2667000"/>
            <a:chExt cx="6705600" cy="2438400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grpSpPr>
        <p:sp>
          <p:nvSpPr>
            <p:cNvPr id="44" name="Oval 43"/>
            <p:cNvSpPr/>
            <p:nvPr/>
          </p:nvSpPr>
          <p:spPr>
            <a:xfrm>
              <a:off x="2743200" y="2667000"/>
              <a:ext cx="4648200" cy="14478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45" name="Oval 44"/>
            <p:cNvSpPr/>
            <p:nvPr/>
          </p:nvSpPr>
          <p:spPr>
            <a:xfrm>
              <a:off x="3733800" y="2819400"/>
              <a:ext cx="4648200" cy="14478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46" name="Oval 45"/>
            <p:cNvSpPr/>
            <p:nvPr/>
          </p:nvSpPr>
          <p:spPr>
            <a:xfrm>
              <a:off x="3124200" y="3657600"/>
              <a:ext cx="4648200" cy="14478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47" name="Oval 46"/>
            <p:cNvSpPr/>
            <p:nvPr/>
          </p:nvSpPr>
          <p:spPr>
            <a:xfrm>
              <a:off x="1676400" y="3124200"/>
              <a:ext cx="4648200" cy="14478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48" name="Oval 47"/>
            <p:cNvSpPr/>
            <p:nvPr/>
          </p:nvSpPr>
          <p:spPr>
            <a:xfrm>
              <a:off x="2362200" y="3657600"/>
              <a:ext cx="4648200" cy="14478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49" name="Oval 48"/>
            <p:cNvSpPr/>
            <p:nvPr/>
          </p:nvSpPr>
          <p:spPr>
            <a:xfrm>
              <a:off x="3733800" y="3276600"/>
              <a:ext cx="4648200" cy="14478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50" name="Oval 49"/>
            <p:cNvSpPr/>
            <p:nvPr/>
          </p:nvSpPr>
          <p:spPr>
            <a:xfrm>
              <a:off x="2133600" y="3048000"/>
              <a:ext cx="6172200" cy="1371600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51" name="Oval 50"/>
            <p:cNvSpPr/>
            <p:nvPr/>
          </p:nvSpPr>
          <p:spPr>
            <a:xfrm>
              <a:off x="2057400" y="3352800"/>
              <a:ext cx="4876800" cy="1219200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52" name="Oval 51"/>
            <p:cNvSpPr/>
            <p:nvPr/>
          </p:nvSpPr>
          <p:spPr>
            <a:xfrm>
              <a:off x="2438400" y="3733800"/>
              <a:ext cx="5029200" cy="1295400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53" name="Oval 52"/>
            <p:cNvSpPr/>
            <p:nvPr/>
          </p:nvSpPr>
          <p:spPr>
            <a:xfrm>
              <a:off x="2590800" y="2895600"/>
              <a:ext cx="5029200" cy="1295400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With replicas we just load balance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39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406629" y="3412329"/>
            <a:ext cx="2226578" cy="884039"/>
          </a:xfrm>
          <a:prstGeom prst="straightConnector1">
            <a:avLst/>
          </a:prstGeom>
          <a:ln w="28575">
            <a:solidFill>
              <a:srgbClr val="C0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622546" y="3361117"/>
            <a:ext cx="1609078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Request</a:t>
            </a:r>
            <a:endParaRPr lang="fr-BE" sz="1600" b="1" dirty="0"/>
          </a:p>
        </p:txBody>
      </p:sp>
      <p:cxnSp>
        <p:nvCxnSpPr>
          <p:cNvPr id="9" name="Straight Arrow Connector 8"/>
          <p:cNvCxnSpPr/>
          <p:nvPr/>
        </p:nvCxnSpPr>
        <p:spPr>
          <a:xfrm rot="10800000" flipV="1">
            <a:off x="3533862" y="5769768"/>
            <a:ext cx="2162961" cy="353616"/>
          </a:xfrm>
          <a:prstGeom prst="straightConnector1">
            <a:avLst/>
          </a:prstGeom>
          <a:ln w="28575">
            <a:solidFill>
              <a:srgbClr val="C0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497913" y="5999615"/>
            <a:ext cx="171764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Response</a:t>
            </a:r>
            <a:endParaRPr lang="fr-BE" sz="1600" b="1" dirty="0"/>
          </a:p>
        </p:txBody>
      </p:sp>
      <p:sp>
        <p:nvSpPr>
          <p:cNvPr id="23" name="Left Brace 22"/>
          <p:cNvSpPr/>
          <p:nvPr/>
        </p:nvSpPr>
        <p:spPr>
          <a:xfrm>
            <a:off x="3279396" y="3530201"/>
            <a:ext cx="254466" cy="2593182"/>
          </a:xfrm>
          <a:prstGeom prst="leftBrace">
            <a:avLst>
              <a:gd name="adj1" fmla="val 8333"/>
              <a:gd name="adj2" fmla="val 47222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BE" sz="1400"/>
          </a:p>
        </p:txBody>
      </p:sp>
      <p:sp>
        <p:nvSpPr>
          <p:cNvPr id="24" name="TextBox 23"/>
          <p:cNvSpPr txBox="1"/>
          <p:nvPr/>
        </p:nvSpPr>
        <p:spPr>
          <a:xfrm>
            <a:off x="1752600" y="3871522"/>
            <a:ext cx="1463180" cy="181588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Response delay seen by end-user would include Internet latencies</a:t>
            </a:r>
            <a:endParaRPr lang="fr-BE" sz="1600" b="1" dirty="0"/>
          </a:p>
        </p:txBody>
      </p:sp>
      <p:sp>
        <p:nvSpPr>
          <p:cNvPr id="25" name="Left Brace 24"/>
          <p:cNvSpPr/>
          <p:nvPr/>
        </p:nvSpPr>
        <p:spPr>
          <a:xfrm>
            <a:off x="5442358" y="4296369"/>
            <a:ext cx="190850" cy="1414463"/>
          </a:xfrm>
          <a:prstGeom prst="lef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BE" sz="1400"/>
          </a:p>
        </p:txBody>
      </p:sp>
      <p:sp>
        <p:nvSpPr>
          <p:cNvPr id="26" name="TextBox 25"/>
          <p:cNvSpPr txBox="1"/>
          <p:nvPr/>
        </p:nvSpPr>
        <p:spPr>
          <a:xfrm>
            <a:off x="4176301" y="4603092"/>
            <a:ext cx="1208714" cy="83099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u="sng" dirty="0" smtClean="0"/>
              <a:t>Service </a:t>
            </a:r>
            <a:r>
              <a:rPr lang="en-US" sz="1600" b="1" dirty="0" smtClean="0"/>
              <a:t>response delay</a:t>
            </a:r>
            <a:endParaRPr lang="fr-BE" sz="1600" b="1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5633207" y="3589137"/>
            <a:ext cx="1" cy="2534246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466327" y="3325253"/>
            <a:ext cx="2353811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     Service instance</a:t>
            </a:r>
            <a:endParaRPr lang="fr-BE" sz="1600" b="1" dirty="0"/>
          </a:p>
        </p:txBody>
      </p:sp>
      <p:pic>
        <p:nvPicPr>
          <p:cNvPr id="28" name="Picture 2" descr="MCj0432624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2780930" y="3093165"/>
            <a:ext cx="541337" cy="541337"/>
          </a:xfrm>
          <a:prstGeom prst="rect">
            <a:avLst/>
          </a:prstGeom>
          <a:noFill/>
        </p:spPr>
      </p:pic>
      <p:cxnSp>
        <p:nvCxnSpPr>
          <p:cNvPr id="29" name="Straight Connector 28"/>
          <p:cNvCxnSpPr/>
          <p:nvPr/>
        </p:nvCxnSpPr>
        <p:spPr>
          <a:xfrm>
            <a:off x="6548806" y="3603770"/>
            <a:ext cx="1" cy="2534246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5628815" y="4434233"/>
            <a:ext cx="900076" cy="224245"/>
          </a:xfrm>
          <a:prstGeom prst="straightConnector1">
            <a:avLst/>
          </a:prstGeom>
          <a:ln w="2857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628814" y="4434233"/>
            <a:ext cx="1277180" cy="97631"/>
          </a:xfrm>
          <a:prstGeom prst="straightConnector1">
            <a:avLst/>
          </a:prstGeom>
          <a:ln w="2857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5628815" y="4434233"/>
            <a:ext cx="2035728" cy="289320"/>
          </a:xfrm>
          <a:prstGeom prst="straightConnector1">
            <a:avLst/>
          </a:prstGeom>
          <a:ln w="2857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6929806" y="3603770"/>
            <a:ext cx="1" cy="2534246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7691806" y="3603770"/>
            <a:ext cx="1" cy="2534246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5628814" y="3603770"/>
            <a:ext cx="1" cy="2534246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5648730" y="4954385"/>
            <a:ext cx="900076" cy="203897"/>
          </a:xfrm>
          <a:prstGeom prst="straightConnector1">
            <a:avLst/>
          </a:prstGeom>
          <a:ln w="2857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5628815" y="4799755"/>
            <a:ext cx="2062992" cy="160734"/>
          </a:xfrm>
          <a:prstGeom prst="straightConnector1">
            <a:avLst/>
          </a:prstGeom>
          <a:ln w="2857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5628815" y="5389115"/>
            <a:ext cx="1300992" cy="336350"/>
          </a:xfrm>
          <a:prstGeom prst="straightConnector1">
            <a:avLst/>
          </a:prstGeom>
          <a:ln w="2857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>
            <a:off x="5628814" y="3596033"/>
            <a:ext cx="5593" cy="71496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5628814" y="5817739"/>
            <a:ext cx="5594" cy="292894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H="1">
            <a:off x="6929807" y="3596033"/>
            <a:ext cx="5594" cy="935831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6935401" y="5424833"/>
            <a:ext cx="0" cy="713185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H="1">
            <a:off x="5628814" y="4481265"/>
            <a:ext cx="11187" cy="1185264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5710607" y="3597221"/>
            <a:ext cx="1" cy="253424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5786806" y="3597221"/>
            <a:ext cx="1" cy="253424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5863007" y="3597221"/>
            <a:ext cx="1" cy="253424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6320206" y="3616867"/>
            <a:ext cx="1" cy="253424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6396405" y="3616867"/>
            <a:ext cx="1" cy="253424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6472606" y="3616867"/>
            <a:ext cx="1" cy="253424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7006007" y="3616867"/>
            <a:ext cx="1" cy="253424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7082206" y="3616867"/>
            <a:ext cx="1" cy="253424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7158407" y="3616867"/>
            <a:ext cx="1" cy="253424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7768007" y="3616867"/>
            <a:ext cx="1" cy="253424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7844206" y="3616867"/>
            <a:ext cx="1" cy="253424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7920407" y="3616867"/>
            <a:ext cx="1" cy="253424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19013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Title 35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Network partitions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4667249"/>
            <a:ext cx="7772400" cy="1647825"/>
          </a:xfrm>
        </p:spPr>
        <p:txBody>
          <a:bodyPr/>
          <a:lstStyle/>
          <a:p>
            <a:r>
              <a:rPr lang="en-US" smtClean="0"/>
              <a:t>Network can partition</a:t>
            </a:r>
          </a:p>
          <a:p>
            <a:pPr lvl="1"/>
            <a:r>
              <a:rPr lang="en-US" smtClean="0"/>
              <a:t>Hardware fault, router misconfigured, undersea cable cut, ...</a:t>
            </a:r>
          </a:p>
          <a:p>
            <a:pPr lvl="1"/>
            <a:r>
              <a:rPr lang="en-US" smtClean="0"/>
              <a:t>Result: Gobal connectivity is lost</a:t>
            </a:r>
          </a:p>
          <a:p>
            <a:pPr lvl="1"/>
            <a:r>
              <a:rPr lang="en-US" smtClean="0"/>
              <a:t>What does this mean for the properties of our system?</a:t>
            </a:r>
          </a:p>
          <a:p>
            <a:pPr lvl="1"/>
            <a:endParaRPr lang="en-US" smtClean="0"/>
          </a:p>
          <a:p>
            <a:pPr lvl="1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>
              <a:solidFill>
                <a:schemeClr val="tx1"/>
              </a:solidFill>
            </a:endParaRPr>
          </a:p>
        </p:txBody>
      </p:sp>
      <p:cxnSp>
        <p:nvCxnSpPr>
          <p:cNvPr id="177" name="Straight Connector 176"/>
          <p:cNvCxnSpPr/>
          <p:nvPr/>
        </p:nvCxnSpPr>
        <p:spPr bwMode="auto">
          <a:xfrm rot="16200000" flipH="1">
            <a:off x="6787752" y="3120202"/>
            <a:ext cx="244726" cy="75301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8" name="Straight Arrow Connector 177"/>
          <p:cNvCxnSpPr/>
          <p:nvPr/>
        </p:nvCxnSpPr>
        <p:spPr bwMode="auto">
          <a:xfrm rot="5400000" flipH="1" flipV="1">
            <a:off x="2848484" y="3311278"/>
            <a:ext cx="545411" cy="1303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79" name="Cloud"/>
          <p:cNvSpPr>
            <a:spLocks noChangeAspect="1" noEditPoints="1" noChangeArrowheads="1"/>
          </p:cNvSpPr>
          <p:nvPr/>
        </p:nvSpPr>
        <p:spPr bwMode="auto">
          <a:xfrm rot="268469">
            <a:off x="2204725" y="2302343"/>
            <a:ext cx="1295267" cy="868104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FFBE7D"/>
          </a:solidFill>
          <a:ln w="9525">
            <a:noFill/>
            <a:miter lim="800000"/>
            <a:headEnd/>
            <a:tailEnd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None/>
              <a:defRPr/>
            </a:pPr>
            <a:endParaRPr lang="en-US">
              <a:cs typeface="+mn-cs"/>
            </a:endParaRPr>
          </a:p>
        </p:txBody>
      </p:sp>
      <p:sp>
        <p:nvSpPr>
          <p:cNvPr id="180" name="TextBox 179"/>
          <p:cNvSpPr txBox="1"/>
          <p:nvPr/>
        </p:nvSpPr>
        <p:spPr>
          <a:xfrm>
            <a:off x="2775858" y="2565418"/>
            <a:ext cx="1847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400"/>
          </a:p>
        </p:txBody>
      </p:sp>
      <p:sp>
        <p:nvSpPr>
          <p:cNvPr id="181" name="Cloud"/>
          <p:cNvSpPr>
            <a:spLocks noChangeAspect="1" noEditPoints="1" noChangeArrowheads="1"/>
          </p:cNvSpPr>
          <p:nvPr/>
        </p:nvSpPr>
        <p:spPr bwMode="auto">
          <a:xfrm rot="268469">
            <a:off x="4708964" y="1741311"/>
            <a:ext cx="1295267" cy="868104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FFBE7D"/>
          </a:solidFill>
          <a:ln w="9525">
            <a:noFill/>
            <a:miter lim="800000"/>
            <a:headEnd/>
            <a:tailEnd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None/>
              <a:defRPr/>
            </a:pPr>
            <a:endParaRPr lang="en-US">
              <a:cs typeface="+mn-cs"/>
            </a:endParaRPr>
          </a:p>
        </p:txBody>
      </p:sp>
      <p:sp>
        <p:nvSpPr>
          <p:cNvPr id="182" name="Cloud"/>
          <p:cNvSpPr>
            <a:spLocks noChangeAspect="1" noEditPoints="1" noChangeArrowheads="1"/>
          </p:cNvSpPr>
          <p:nvPr/>
        </p:nvSpPr>
        <p:spPr bwMode="auto">
          <a:xfrm rot="268469">
            <a:off x="6227940" y="2376033"/>
            <a:ext cx="1295267" cy="868104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FFBE7D"/>
          </a:solidFill>
          <a:ln w="9525">
            <a:noFill/>
            <a:miter lim="800000"/>
            <a:headEnd/>
            <a:tailEnd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None/>
              <a:defRPr/>
            </a:pPr>
            <a:endParaRPr lang="en-US">
              <a:cs typeface="+mn-cs"/>
            </a:endParaRPr>
          </a:p>
        </p:txBody>
      </p:sp>
      <p:sp>
        <p:nvSpPr>
          <p:cNvPr id="183" name="Cloud"/>
          <p:cNvSpPr>
            <a:spLocks noChangeAspect="1" noEditPoints="1" noChangeArrowheads="1"/>
          </p:cNvSpPr>
          <p:nvPr/>
        </p:nvSpPr>
        <p:spPr bwMode="auto">
          <a:xfrm rot="268469">
            <a:off x="3898397" y="3181576"/>
            <a:ext cx="1295267" cy="868104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FFBE7D"/>
          </a:solidFill>
          <a:ln w="9525">
            <a:noFill/>
            <a:miter lim="800000"/>
            <a:headEnd/>
            <a:tailEnd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None/>
              <a:defRPr/>
            </a:pPr>
            <a:endParaRPr lang="en-US">
              <a:cs typeface="+mn-cs"/>
            </a:endParaRPr>
          </a:p>
        </p:txBody>
      </p:sp>
      <p:sp>
        <p:nvSpPr>
          <p:cNvPr id="184" name="Cloud"/>
          <p:cNvSpPr>
            <a:spLocks noChangeAspect="1" noEditPoints="1" noChangeArrowheads="1"/>
          </p:cNvSpPr>
          <p:nvPr/>
        </p:nvSpPr>
        <p:spPr bwMode="auto">
          <a:xfrm rot="268469">
            <a:off x="5447517" y="3243541"/>
            <a:ext cx="1295267" cy="868104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FFBE7D"/>
          </a:solidFill>
          <a:ln w="9525">
            <a:noFill/>
            <a:miter lim="800000"/>
            <a:headEnd/>
            <a:tailEnd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None/>
              <a:defRPr/>
            </a:pPr>
            <a:endParaRPr lang="en-US">
              <a:cs typeface="+mn-cs"/>
            </a:endParaRPr>
          </a:p>
        </p:txBody>
      </p:sp>
      <p:sp>
        <p:nvSpPr>
          <p:cNvPr id="185" name="TextBox 184"/>
          <p:cNvSpPr txBox="1"/>
          <p:nvPr/>
        </p:nvSpPr>
        <p:spPr>
          <a:xfrm>
            <a:off x="6854338" y="2644130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400"/>
          </a:p>
        </p:txBody>
      </p:sp>
      <p:sp>
        <p:nvSpPr>
          <p:cNvPr id="186" name="TextBox 185"/>
          <p:cNvSpPr txBox="1"/>
          <p:nvPr/>
        </p:nvSpPr>
        <p:spPr>
          <a:xfrm>
            <a:off x="5278424" y="2012759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400"/>
          </a:p>
        </p:txBody>
      </p:sp>
      <p:sp>
        <p:nvSpPr>
          <p:cNvPr id="187" name="TextBox 186"/>
          <p:cNvSpPr txBox="1"/>
          <p:nvPr/>
        </p:nvSpPr>
        <p:spPr>
          <a:xfrm>
            <a:off x="6023675" y="3632218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400"/>
          </a:p>
        </p:txBody>
      </p:sp>
      <p:cxnSp>
        <p:nvCxnSpPr>
          <p:cNvPr id="188" name="Straight Connector 187"/>
          <p:cNvCxnSpPr/>
          <p:nvPr/>
        </p:nvCxnSpPr>
        <p:spPr bwMode="auto">
          <a:xfrm rot="5400000">
            <a:off x="1916281" y="2461443"/>
            <a:ext cx="75948" cy="610976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9" name="Straight Connector 188"/>
          <p:cNvCxnSpPr/>
          <p:nvPr/>
        </p:nvCxnSpPr>
        <p:spPr bwMode="auto">
          <a:xfrm rot="5400000" flipH="1" flipV="1">
            <a:off x="2380323" y="2327023"/>
            <a:ext cx="281354" cy="52251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0" name="Straight Connector 189"/>
          <p:cNvCxnSpPr/>
          <p:nvPr/>
        </p:nvCxnSpPr>
        <p:spPr bwMode="auto">
          <a:xfrm>
            <a:off x="2775841" y="2409714"/>
            <a:ext cx="633218" cy="102811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1" name="Straight Connector 190"/>
          <p:cNvCxnSpPr/>
          <p:nvPr/>
        </p:nvCxnSpPr>
        <p:spPr bwMode="auto">
          <a:xfrm rot="5400000" flipH="1" flipV="1">
            <a:off x="3002101" y="2638129"/>
            <a:ext cx="532562" cy="28135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2" name="Straight Connector 191"/>
          <p:cNvCxnSpPr/>
          <p:nvPr/>
        </p:nvCxnSpPr>
        <p:spPr bwMode="auto">
          <a:xfrm flipV="1">
            <a:off x="3578940" y="2313233"/>
            <a:ext cx="1168747" cy="15037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3" name="Straight Connector 192"/>
          <p:cNvCxnSpPr/>
          <p:nvPr/>
        </p:nvCxnSpPr>
        <p:spPr bwMode="auto">
          <a:xfrm>
            <a:off x="4754229" y="2282391"/>
            <a:ext cx="562708" cy="29140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4" name="Straight Connector 193"/>
          <p:cNvCxnSpPr/>
          <p:nvPr/>
        </p:nvCxnSpPr>
        <p:spPr bwMode="auto">
          <a:xfrm flipV="1">
            <a:off x="5296840" y="2264005"/>
            <a:ext cx="739373" cy="309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5" name="Straight Connector 194"/>
          <p:cNvCxnSpPr/>
          <p:nvPr/>
        </p:nvCxnSpPr>
        <p:spPr bwMode="auto">
          <a:xfrm rot="16200000" flipH="1">
            <a:off x="5980947" y="2319271"/>
            <a:ext cx="373464" cy="26293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6" name="Straight Connector 195"/>
          <p:cNvCxnSpPr/>
          <p:nvPr/>
        </p:nvCxnSpPr>
        <p:spPr bwMode="auto">
          <a:xfrm rot="16200000" flipH="1">
            <a:off x="6107565" y="2829048"/>
            <a:ext cx="453851" cy="72013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7" name="Straight Connector 196"/>
          <p:cNvCxnSpPr/>
          <p:nvPr/>
        </p:nvCxnSpPr>
        <p:spPr bwMode="auto">
          <a:xfrm flipV="1">
            <a:off x="6321772" y="2548087"/>
            <a:ext cx="490397" cy="7594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8" name="Straight Connector 197"/>
          <p:cNvCxnSpPr/>
          <p:nvPr/>
        </p:nvCxnSpPr>
        <p:spPr bwMode="auto">
          <a:xfrm rot="16200000" flipH="1">
            <a:off x="6310207" y="3152271"/>
            <a:ext cx="283028" cy="16244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9" name="Straight Connector 198"/>
          <p:cNvCxnSpPr/>
          <p:nvPr/>
        </p:nvCxnSpPr>
        <p:spPr bwMode="auto">
          <a:xfrm rot="5400000">
            <a:off x="6238835" y="3100687"/>
            <a:ext cx="19788" cy="568433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0" name="Straight Connector 199"/>
          <p:cNvCxnSpPr/>
          <p:nvPr/>
        </p:nvCxnSpPr>
        <p:spPr bwMode="auto">
          <a:xfrm flipH="1">
            <a:off x="5569978" y="3394797"/>
            <a:ext cx="394534" cy="112516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1" name="Straight Connector 200"/>
          <p:cNvCxnSpPr/>
          <p:nvPr/>
        </p:nvCxnSpPr>
        <p:spPr bwMode="auto">
          <a:xfrm rot="5400000" flipH="1" flipV="1">
            <a:off x="5203213" y="3403480"/>
            <a:ext cx="262932" cy="47059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2" name="Straight Connector 201"/>
          <p:cNvCxnSpPr/>
          <p:nvPr/>
        </p:nvCxnSpPr>
        <p:spPr bwMode="auto">
          <a:xfrm rot="16200000" flipH="1">
            <a:off x="4720464" y="3391329"/>
            <a:ext cx="573454" cy="18437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3" name="Straight Connector 202"/>
          <p:cNvCxnSpPr/>
          <p:nvPr/>
        </p:nvCxnSpPr>
        <p:spPr bwMode="auto">
          <a:xfrm rot="16200000" flipH="1">
            <a:off x="2535659" y="2453041"/>
            <a:ext cx="316130" cy="86796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204" name="Group 235"/>
          <p:cNvGrpSpPr>
            <a:grpSpLocks/>
          </p:cNvGrpSpPr>
          <p:nvPr/>
        </p:nvGrpSpPr>
        <p:grpSpPr bwMode="auto">
          <a:xfrm>
            <a:off x="2149543" y="2665903"/>
            <a:ext cx="220400" cy="125255"/>
            <a:chOff x="1355" y="2644"/>
            <a:chExt cx="257" cy="147"/>
          </a:xfrm>
        </p:grpSpPr>
        <p:sp>
          <p:nvSpPr>
            <p:cNvPr id="205" name="AutoShape 236"/>
            <p:cNvSpPr>
              <a:spLocks noChangeArrowheads="1"/>
            </p:cNvSpPr>
            <p:nvPr/>
          </p:nvSpPr>
          <p:spPr bwMode="auto">
            <a:xfrm>
              <a:off x="1356" y="2644"/>
              <a:ext cx="256" cy="147"/>
            </a:xfrm>
            <a:prstGeom prst="can">
              <a:avLst>
                <a:gd name="adj" fmla="val 50000"/>
              </a:avLst>
            </a:prstGeom>
            <a:solidFill>
              <a:srgbClr val="0066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06" name="Oval 237"/>
            <p:cNvSpPr>
              <a:spLocks noChangeArrowheads="1"/>
            </p:cNvSpPr>
            <p:nvPr/>
          </p:nvSpPr>
          <p:spPr bwMode="auto">
            <a:xfrm>
              <a:off x="1355" y="2644"/>
              <a:ext cx="257" cy="74"/>
            </a:xfrm>
            <a:prstGeom prst="ellipse">
              <a:avLst/>
            </a:prstGeom>
            <a:solidFill>
              <a:srgbClr val="00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grpSp>
          <p:nvGrpSpPr>
            <p:cNvPr id="207" name="Group 238"/>
            <p:cNvGrpSpPr>
              <a:grpSpLocks/>
            </p:cNvGrpSpPr>
            <p:nvPr/>
          </p:nvGrpSpPr>
          <p:grpSpPr bwMode="auto">
            <a:xfrm>
              <a:off x="1385" y="2645"/>
              <a:ext cx="166" cy="52"/>
              <a:chOff x="2242" y="2225"/>
              <a:chExt cx="626" cy="249"/>
            </a:xfrm>
          </p:grpSpPr>
          <p:sp>
            <p:nvSpPr>
              <p:cNvPr id="208" name="Freeform 239"/>
              <p:cNvSpPr>
                <a:spLocks/>
              </p:cNvSpPr>
              <p:nvPr/>
            </p:nvSpPr>
            <p:spPr bwMode="auto">
              <a:xfrm>
                <a:off x="2247" y="2225"/>
                <a:ext cx="319" cy="114"/>
              </a:xfrm>
              <a:custGeom>
                <a:avLst/>
                <a:gdLst/>
                <a:ahLst/>
                <a:cxnLst>
                  <a:cxn ang="0">
                    <a:pos x="0" y="18"/>
                  </a:cxn>
                  <a:cxn ang="0">
                    <a:pos x="167" y="86"/>
                  </a:cxn>
                  <a:cxn ang="0">
                    <a:pos x="94" y="110"/>
                  </a:cxn>
                  <a:cxn ang="0">
                    <a:pos x="273" y="114"/>
                  </a:cxn>
                  <a:cxn ang="0">
                    <a:pos x="319" y="38"/>
                  </a:cxn>
                  <a:cxn ang="0">
                    <a:pos x="245" y="62"/>
                  </a:cxn>
                  <a:cxn ang="0">
                    <a:pos x="107" y="0"/>
                  </a:cxn>
                  <a:cxn ang="0">
                    <a:pos x="0" y="18"/>
                  </a:cxn>
                </a:cxnLst>
                <a:rect l="0" t="0" r="r" b="b"/>
                <a:pathLst>
                  <a:path w="319" h="114">
                    <a:moveTo>
                      <a:pt x="0" y="18"/>
                    </a:moveTo>
                    <a:lnTo>
                      <a:pt x="167" y="86"/>
                    </a:lnTo>
                    <a:lnTo>
                      <a:pt x="94" y="110"/>
                    </a:lnTo>
                    <a:lnTo>
                      <a:pt x="273" y="114"/>
                    </a:lnTo>
                    <a:lnTo>
                      <a:pt x="319" y="38"/>
                    </a:lnTo>
                    <a:lnTo>
                      <a:pt x="245" y="62"/>
                    </a:lnTo>
                    <a:lnTo>
                      <a:pt x="107" y="0"/>
                    </a:lnTo>
                    <a:lnTo>
                      <a:pt x="0" y="18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09" name="Freeform 240"/>
              <p:cNvSpPr>
                <a:spLocks/>
              </p:cNvSpPr>
              <p:nvPr/>
            </p:nvSpPr>
            <p:spPr bwMode="auto">
              <a:xfrm>
                <a:off x="2539" y="2361"/>
                <a:ext cx="329" cy="113"/>
              </a:xfrm>
              <a:custGeom>
                <a:avLst/>
                <a:gdLst/>
                <a:ahLst/>
                <a:cxnLst>
                  <a:cxn ang="0">
                    <a:pos x="0" y="72"/>
                  </a:cxn>
                  <a:cxn ang="0">
                    <a:pos x="19" y="3"/>
                  </a:cxn>
                  <a:cxn ang="0">
                    <a:pos x="213" y="0"/>
                  </a:cxn>
                  <a:cxn ang="0">
                    <a:pos x="144" y="22"/>
                  </a:cxn>
                  <a:cxn ang="0">
                    <a:pos x="329" y="89"/>
                  </a:cxn>
                  <a:cxn ang="0">
                    <a:pos x="224" y="113"/>
                  </a:cxn>
                  <a:cxn ang="0">
                    <a:pos x="70" y="49"/>
                  </a:cxn>
                  <a:cxn ang="0">
                    <a:pos x="0" y="72"/>
                  </a:cxn>
                </a:cxnLst>
                <a:rect l="0" t="0" r="r" b="b"/>
                <a:pathLst>
                  <a:path w="329" h="113">
                    <a:moveTo>
                      <a:pt x="0" y="72"/>
                    </a:moveTo>
                    <a:lnTo>
                      <a:pt x="19" y="3"/>
                    </a:lnTo>
                    <a:lnTo>
                      <a:pt x="213" y="0"/>
                    </a:lnTo>
                    <a:lnTo>
                      <a:pt x="144" y="22"/>
                    </a:lnTo>
                    <a:lnTo>
                      <a:pt x="329" y="89"/>
                    </a:lnTo>
                    <a:lnTo>
                      <a:pt x="224" y="113"/>
                    </a:lnTo>
                    <a:lnTo>
                      <a:pt x="70" y="49"/>
                    </a:lnTo>
                    <a:lnTo>
                      <a:pt x="0" y="72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10" name="Freeform 241"/>
              <p:cNvSpPr>
                <a:spLocks/>
              </p:cNvSpPr>
              <p:nvPr/>
            </p:nvSpPr>
            <p:spPr bwMode="auto">
              <a:xfrm>
                <a:off x="2242" y="2354"/>
                <a:ext cx="287" cy="105"/>
              </a:xfrm>
              <a:custGeom>
                <a:avLst/>
                <a:gdLst/>
                <a:ahLst/>
                <a:cxnLst>
                  <a:cxn ang="0">
                    <a:pos x="0" y="45"/>
                  </a:cxn>
                  <a:cxn ang="0">
                    <a:pos x="26" y="105"/>
                  </a:cxn>
                  <a:cxn ang="0">
                    <a:pos x="218" y="103"/>
                  </a:cxn>
                  <a:cxn ang="0">
                    <a:pos x="146" y="81"/>
                  </a:cxn>
                  <a:cxn ang="0">
                    <a:pos x="287" y="27"/>
                  </a:cxn>
                  <a:cxn ang="0">
                    <a:pos x="219" y="0"/>
                  </a:cxn>
                  <a:cxn ang="0">
                    <a:pos x="60" y="63"/>
                  </a:cxn>
                  <a:cxn ang="0">
                    <a:pos x="0" y="45"/>
                  </a:cxn>
                </a:cxnLst>
                <a:rect l="0" t="0" r="r" b="b"/>
                <a:pathLst>
                  <a:path w="287" h="105">
                    <a:moveTo>
                      <a:pt x="0" y="45"/>
                    </a:moveTo>
                    <a:lnTo>
                      <a:pt x="26" y="105"/>
                    </a:lnTo>
                    <a:lnTo>
                      <a:pt x="218" y="103"/>
                    </a:lnTo>
                    <a:lnTo>
                      <a:pt x="146" y="81"/>
                    </a:lnTo>
                    <a:lnTo>
                      <a:pt x="287" y="27"/>
                    </a:lnTo>
                    <a:lnTo>
                      <a:pt x="219" y="0"/>
                    </a:lnTo>
                    <a:lnTo>
                      <a:pt x="60" y="63"/>
                    </a:lnTo>
                    <a:lnTo>
                      <a:pt x="0" y="45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11" name="Freeform 242"/>
              <p:cNvSpPr>
                <a:spLocks/>
              </p:cNvSpPr>
              <p:nvPr/>
            </p:nvSpPr>
            <p:spPr bwMode="auto">
              <a:xfrm>
                <a:off x="2558" y="2244"/>
                <a:ext cx="291" cy="105"/>
              </a:xfrm>
              <a:custGeom>
                <a:avLst/>
                <a:gdLst/>
                <a:ahLst/>
                <a:cxnLst>
                  <a:cxn ang="0">
                    <a:pos x="0" y="75"/>
                  </a:cxn>
                  <a:cxn ang="0">
                    <a:pos x="68" y="105"/>
                  </a:cxn>
                  <a:cxn ang="0">
                    <a:pos x="217" y="39"/>
                  </a:cxn>
                  <a:cxn ang="0">
                    <a:pos x="291" y="61"/>
                  </a:cxn>
                  <a:cxn ang="0">
                    <a:pos x="261" y="0"/>
                  </a:cxn>
                  <a:cxn ang="0">
                    <a:pos x="94" y="1"/>
                  </a:cxn>
                  <a:cxn ang="0">
                    <a:pos x="142" y="19"/>
                  </a:cxn>
                  <a:cxn ang="0">
                    <a:pos x="0" y="75"/>
                  </a:cxn>
                </a:cxnLst>
                <a:rect l="0" t="0" r="r" b="b"/>
                <a:pathLst>
                  <a:path w="291" h="105">
                    <a:moveTo>
                      <a:pt x="0" y="75"/>
                    </a:moveTo>
                    <a:lnTo>
                      <a:pt x="68" y="105"/>
                    </a:lnTo>
                    <a:lnTo>
                      <a:pt x="217" y="39"/>
                    </a:lnTo>
                    <a:lnTo>
                      <a:pt x="291" y="61"/>
                    </a:lnTo>
                    <a:lnTo>
                      <a:pt x="261" y="0"/>
                    </a:lnTo>
                    <a:lnTo>
                      <a:pt x="94" y="1"/>
                    </a:lnTo>
                    <a:lnTo>
                      <a:pt x="142" y="19"/>
                    </a:lnTo>
                    <a:lnTo>
                      <a:pt x="0" y="75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212" name="Group 235"/>
          <p:cNvGrpSpPr>
            <a:grpSpLocks/>
          </p:cNvGrpSpPr>
          <p:nvPr/>
        </p:nvGrpSpPr>
        <p:grpSpPr bwMode="auto">
          <a:xfrm>
            <a:off x="2672057" y="2384549"/>
            <a:ext cx="220400" cy="125255"/>
            <a:chOff x="1355" y="2644"/>
            <a:chExt cx="257" cy="147"/>
          </a:xfrm>
        </p:grpSpPr>
        <p:sp>
          <p:nvSpPr>
            <p:cNvPr id="213" name="AutoShape 236"/>
            <p:cNvSpPr>
              <a:spLocks noChangeArrowheads="1"/>
            </p:cNvSpPr>
            <p:nvPr/>
          </p:nvSpPr>
          <p:spPr bwMode="auto">
            <a:xfrm>
              <a:off x="1356" y="2644"/>
              <a:ext cx="256" cy="147"/>
            </a:xfrm>
            <a:prstGeom prst="can">
              <a:avLst>
                <a:gd name="adj" fmla="val 50000"/>
              </a:avLst>
            </a:prstGeom>
            <a:solidFill>
              <a:srgbClr val="0066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14" name="Oval 237"/>
            <p:cNvSpPr>
              <a:spLocks noChangeArrowheads="1"/>
            </p:cNvSpPr>
            <p:nvPr/>
          </p:nvSpPr>
          <p:spPr bwMode="auto">
            <a:xfrm>
              <a:off x="1355" y="2644"/>
              <a:ext cx="257" cy="74"/>
            </a:xfrm>
            <a:prstGeom prst="ellipse">
              <a:avLst/>
            </a:prstGeom>
            <a:solidFill>
              <a:srgbClr val="00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grpSp>
          <p:nvGrpSpPr>
            <p:cNvPr id="215" name="Group 238"/>
            <p:cNvGrpSpPr>
              <a:grpSpLocks/>
            </p:cNvGrpSpPr>
            <p:nvPr/>
          </p:nvGrpSpPr>
          <p:grpSpPr bwMode="auto">
            <a:xfrm>
              <a:off x="1385" y="2645"/>
              <a:ext cx="166" cy="52"/>
              <a:chOff x="2242" y="2225"/>
              <a:chExt cx="626" cy="249"/>
            </a:xfrm>
          </p:grpSpPr>
          <p:sp>
            <p:nvSpPr>
              <p:cNvPr id="216" name="Freeform 239"/>
              <p:cNvSpPr>
                <a:spLocks/>
              </p:cNvSpPr>
              <p:nvPr/>
            </p:nvSpPr>
            <p:spPr bwMode="auto">
              <a:xfrm>
                <a:off x="2247" y="2225"/>
                <a:ext cx="319" cy="114"/>
              </a:xfrm>
              <a:custGeom>
                <a:avLst/>
                <a:gdLst/>
                <a:ahLst/>
                <a:cxnLst>
                  <a:cxn ang="0">
                    <a:pos x="0" y="18"/>
                  </a:cxn>
                  <a:cxn ang="0">
                    <a:pos x="167" y="86"/>
                  </a:cxn>
                  <a:cxn ang="0">
                    <a:pos x="94" y="110"/>
                  </a:cxn>
                  <a:cxn ang="0">
                    <a:pos x="273" y="114"/>
                  </a:cxn>
                  <a:cxn ang="0">
                    <a:pos x="319" y="38"/>
                  </a:cxn>
                  <a:cxn ang="0">
                    <a:pos x="245" y="62"/>
                  </a:cxn>
                  <a:cxn ang="0">
                    <a:pos x="107" y="0"/>
                  </a:cxn>
                  <a:cxn ang="0">
                    <a:pos x="0" y="18"/>
                  </a:cxn>
                </a:cxnLst>
                <a:rect l="0" t="0" r="r" b="b"/>
                <a:pathLst>
                  <a:path w="319" h="114">
                    <a:moveTo>
                      <a:pt x="0" y="18"/>
                    </a:moveTo>
                    <a:lnTo>
                      <a:pt x="167" y="86"/>
                    </a:lnTo>
                    <a:lnTo>
                      <a:pt x="94" y="110"/>
                    </a:lnTo>
                    <a:lnTo>
                      <a:pt x="273" y="114"/>
                    </a:lnTo>
                    <a:lnTo>
                      <a:pt x="319" y="38"/>
                    </a:lnTo>
                    <a:lnTo>
                      <a:pt x="245" y="62"/>
                    </a:lnTo>
                    <a:lnTo>
                      <a:pt x="107" y="0"/>
                    </a:lnTo>
                    <a:lnTo>
                      <a:pt x="0" y="18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17" name="Freeform 240"/>
              <p:cNvSpPr>
                <a:spLocks/>
              </p:cNvSpPr>
              <p:nvPr/>
            </p:nvSpPr>
            <p:spPr bwMode="auto">
              <a:xfrm>
                <a:off x="2539" y="2361"/>
                <a:ext cx="329" cy="113"/>
              </a:xfrm>
              <a:custGeom>
                <a:avLst/>
                <a:gdLst/>
                <a:ahLst/>
                <a:cxnLst>
                  <a:cxn ang="0">
                    <a:pos x="0" y="72"/>
                  </a:cxn>
                  <a:cxn ang="0">
                    <a:pos x="19" y="3"/>
                  </a:cxn>
                  <a:cxn ang="0">
                    <a:pos x="213" y="0"/>
                  </a:cxn>
                  <a:cxn ang="0">
                    <a:pos x="144" y="22"/>
                  </a:cxn>
                  <a:cxn ang="0">
                    <a:pos x="329" y="89"/>
                  </a:cxn>
                  <a:cxn ang="0">
                    <a:pos x="224" y="113"/>
                  </a:cxn>
                  <a:cxn ang="0">
                    <a:pos x="70" y="49"/>
                  </a:cxn>
                  <a:cxn ang="0">
                    <a:pos x="0" y="72"/>
                  </a:cxn>
                </a:cxnLst>
                <a:rect l="0" t="0" r="r" b="b"/>
                <a:pathLst>
                  <a:path w="329" h="113">
                    <a:moveTo>
                      <a:pt x="0" y="72"/>
                    </a:moveTo>
                    <a:lnTo>
                      <a:pt x="19" y="3"/>
                    </a:lnTo>
                    <a:lnTo>
                      <a:pt x="213" y="0"/>
                    </a:lnTo>
                    <a:lnTo>
                      <a:pt x="144" y="22"/>
                    </a:lnTo>
                    <a:lnTo>
                      <a:pt x="329" y="89"/>
                    </a:lnTo>
                    <a:lnTo>
                      <a:pt x="224" y="113"/>
                    </a:lnTo>
                    <a:lnTo>
                      <a:pt x="70" y="49"/>
                    </a:lnTo>
                    <a:lnTo>
                      <a:pt x="0" y="72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18" name="Freeform 241"/>
              <p:cNvSpPr>
                <a:spLocks/>
              </p:cNvSpPr>
              <p:nvPr/>
            </p:nvSpPr>
            <p:spPr bwMode="auto">
              <a:xfrm>
                <a:off x="2242" y="2354"/>
                <a:ext cx="287" cy="105"/>
              </a:xfrm>
              <a:custGeom>
                <a:avLst/>
                <a:gdLst/>
                <a:ahLst/>
                <a:cxnLst>
                  <a:cxn ang="0">
                    <a:pos x="0" y="45"/>
                  </a:cxn>
                  <a:cxn ang="0">
                    <a:pos x="26" y="105"/>
                  </a:cxn>
                  <a:cxn ang="0">
                    <a:pos x="218" y="103"/>
                  </a:cxn>
                  <a:cxn ang="0">
                    <a:pos x="146" y="81"/>
                  </a:cxn>
                  <a:cxn ang="0">
                    <a:pos x="287" y="27"/>
                  </a:cxn>
                  <a:cxn ang="0">
                    <a:pos x="219" y="0"/>
                  </a:cxn>
                  <a:cxn ang="0">
                    <a:pos x="60" y="63"/>
                  </a:cxn>
                  <a:cxn ang="0">
                    <a:pos x="0" y="45"/>
                  </a:cxn>
                </a:cxnLst>
                <a:rect l="0" t="0" r="r" b="b"/>
                <a:pathLst>
                  <a:path w="287" h="105">
                    <a:moveTo>
                      <a:pt x="0" y="45"/>
                    </a:moveTo>
                    <a:lnTo>
                      <a:pt x="26" y="105"/>
                    </a:lnTo>
                    <a:lnTo>
                      <a:pt x="218" y="103"/>
                    </a:lnTo>
                    <a:lnTo>
                      <a:pt x="146" y="81"/>
                    </a:lnTo>
                    <a:lnTo>
                      <a:pt x="287" y="27"/>
                    </a:lnTo>
                    <a:lnTo>
                      <a:pt x="219" y="0"/>
                    </a:lnTo>
                    <a:lnTo>
                      <a:pt x="60" y="63"/>
                    </a:lnTo>
                    <a:lnTo>
                      <a:pt x="0" y="45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19" name="Freeform 242"/>
              <p:cNvSpPr>
                <a:spLocks/>
              </p:cNvSpPr>
              <p:nvPr/>
            </p:nvSpPr>
            <p:spPr bwMode="auto">
              <a:xfrm>
                <a:off x="2558" y="2244"/>
                <a:ext cx="291" cy="105"/>
              </a:xfrm>
              <a:custGeom>
                <a:avLst/>
                <a:gdLst/>
                <a:ahLst/>
                <a:cxnLst>
                  <a:cxn ang="0">
                    <a:pos x="0" y="75"/>
                  </a:cxn>
                  <a:cxn ang="0">
                    <a:pos x="68" y="105"/>
                  </a:cxn>
                  <a:cxn ang="0">
                    <a:pos x="217" y="39"/>
                  </a:cxn>
                  <a:cxn ang="0">
                    <a:pos x="291" y="61"/>
                  </a:cxn>
                  <a:cxn ang="0">
                    <a:pos x="261" y="0"/>
                  </a:cxn>
                  <a:cxn ang="0">
                    <a:pos x="94" y="1"/>
                  </a:cxn>
                  <a:cxn ang="0">
                    <a:pos x="142" y="19"/>
                  </a:cxn>
                  <a:cxn ang="0">
                    <a:pos x="0" y="75"/>
                  </a:cxn>
                </a:cxnLst>
                <a:rect l="0" t="0" r="r" b="b"/>
                <a:pathLst>
                  <a:path w="291" h="105">
                    <a:moveTo>
                      <a:pt x="0" y="75"/>
                    </a:moveTo>
                    <a:lnTo>
                      <a:pt x="68" y="105"/>
                    </a:lnTo>
                    <a:lnTo>
                      <a:pt x="217" y="39"/>
                    </a:lnTo>
                    <a:lnTo>
                      <a:pt x="291" y="61"/>
                    </a:lnTo>
                    <a:lnTo>
                      <a:pt x="261" y="0"/>
                    </a:lnTo>
                    <a:lnTo>
                      <a:pt x="94" y="1"/>
                    </a:lnTo>
                    <a:lnTo>
                      <a:pt x="142" y="19"/>
                    </a:lnTo>
                    <a:lnTo>
                      <a:pt x="0" y="75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220" name="Group 83"/>
          <p:cNvGrpSpPr>
            <a:grpSpLocks/>
          </p:cNvGrpSpPr>
          <p:nvPr/>
        </p:nvGrpSpPr>
        <p:grpSpPr bwMode="auto">
          <a:xfrm>
            <a:off x="3239178" y="2414695"/>
            <a:ext cx="339762" cy="194338"/>
            <a:chOff x="2423" y="2253"/>
            <a:chExt cx="257" cy="147"/>
          </a:xfrm>
        </p:grpSpPr>
        <p:sp>
          <p:nvSpPr>
            <p:cNvPr id="221" name="AutoShape 84"/>
            <p:cNvSpPr>
              <a:spLocks noChangeArrowheads="1"/>
            </p:cNvSpPr>
            <p:nvPr/>
          </p:nvSpPr>
          <p:spPr bwMode="auto">
            <a:xfrm>
              <a:off x="2424" y="2253"/>
              <a:ext cx="256" cy="147"/>
            </a:xfrm>
            <a:prstGeom prst="can">
              <a:avLst>
                <a:gd name="adj" fmla="val 50000"/>
              </a:avLst>
            </a:prstGeom>
            <a:solidFill>
              <a:srgbClr val="33CC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22" name="Oval 85"/>
            <p:cNvSpPr>
              <a:spLocks noChangeArrowheads="1"/>
            </p:cNvSpPr>
            <p:nvPr/>
          </p:nvSpPr>
          <p:spPr bwMode="auto">
            <a:xfrm>
              <a:off x="2423" y="2253"/>
              <a:ext cx="257" cy="74"/>
            </a:xfrm>
            <a:prstGeom prst="ellipse">
              <a:avLst/>
            </a:prstGeom>
            <a:solidFill>
              <a:srgbClr val="66FF33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grpSp>
          <p:nvGrpSpPr>
            <p:cNvPr id="223" name="Group 86"/>
            <p:cNvGrpSpPr>
              <a:grpSpLocks/>
            </p:cNvGrpSpPr>
            <p:nvPr/>
          </p:nvGrpSpPr>
          <p:grpSpPr bwMode="auto">
            <a:xfrm>
              <a:off x="2453" y="2254"/>
              <a:ext cx="166" cy="52"/>
              <a:chOff x="2242" y="2225"/>
              <a:chExt cx="626" cy="249"/>
            </a:xfrm>
          </p:grpSpPr>
          <p:sp>
            <p:nvSpPr>
              <p:cNvPr id="224" name="Freeform 87"/>
              <p:cNvSpPr>
                <a:spLocks/>
              </p:cNvSpPr>
              <p:nvPr/>
            </p:nvSpPr>
            <p:spPr bwMode="auto">
              <a:xfrm>
                <a:off x="2247" y="2225"/>
                <a:ext cx="319" cy="114"/>
              </a:xfrm>
              <a:custGeom>
                <a:avLst/>
                <a:gdLst/>
                <a:ahLst/>
                <a:cxnLst>
                  <a:cxn ang="0">
                    <a:pos x="0" y="18"/>
                  </a:cxn>
                  <a:cxn ang="0">
                    <a:pos x="167" y="86"/>
                  </a:cxn>
                  <a:cxn ang="0">
                    <a:pos x="94" y="110"/>
                  </a:cxn>
                  <a:cxn ang="0">
                    <a:pos x="273" y="114"/>
                  </a:cxn>
                  <a:cxn ang="0">
                    <a:pos x="319" y="38"/>
                  </a:cxn>
                  <a:cxn ang="0">
                    <a:pos x="245" y="62"/>
                  </a:cxn>
                  <a:cxn ang="0">
                    <a:pos x="107" y="0"/>
                  </a:cxn>
                  <a:cxn ang="0">
                    <a:pos x="0" y="18"/>
                  </a:cxn>
                </a:cxnLst>
                <a:rect l="0" t="0" r="r" b="b"/>
                <a:pathLst>
                  <a:path w="319" h="114">
                    <a:moveTo>
                      <a:pt x="0" y="18"/>
                    </a:moveTo>
                    <a:lnTo>
                      <a:pt x="167" y="86"/>
                    </a:lnTo>
                    <a:lnTo>
                      <a:pt x="94" y="110"/>
                    </a:lnTo>
                    <a:lnTo>
                      <a:pt x="273" y="114"/>
                    </a:lnTo>
                    <a:lnTo>
                      <a:pt x="319" y="38"/>
                    </a:lnTo>
                    <a:lnTo>
                      <a:pt x="245" y="62"/>
                    </a:lnTo>
                    <a:lnTo>
                      <a:pt x="107" y="0"/>
                    </a:lnTo>
                    <a:lnTo>
                      <a:pt x="0" y="18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25" name="Freeform 88"/>
              <p:cNvSpPr>
                <a:spLocks/>
              </p:cNvSpPr>
              <p:nvPr/>
            </p:nvSpPr>
            <p:spPr bwMode="auto">
              <a:xfrm>
                <a:off x="2539" y="2361"/>
                <a:ext cx="329" cy="113"/>
              </a:xfrm>
              <a:custGeom>
                <a:avLst/>
                <a:gdLst/>
                <a:ahLst/>
                <a:cxnLst>
                  <a:cxn ang="0">
                    <a:pos x="0" y="72"/>
                  </a:cxn>
                  <a:cxn ang="0">
                    <a:pos x="19" y="3"/>
                  </a:cxn>
                  <a:cxn ang="0">
                    <a:pos x="213" y="0"/>
                  </a:cxn>
                  <a:cxn ang="0">
                    <a:pos x="144" y="22"/>
                  </a:cxn>
                  <a:cxn ang="0">
                    <a:pos x="329" y="89"/>
                  </a:cxn>
                  <a:cxn ang="0">
                    <a:pos x="224" y="113"/>
                  </a:cxn>
                  <a:cxn ang="0">
                    <a:pos x="70" y="49"/>
                  </a:cxn>
                  <a:cxn ang="0">
                    <a:pos x="0" y="72"/>
                  </a:cxn>
                </a:cxnLst>
                <a:rect l="0" t="0" r="r" b="b"/>
                <a:pathLst>
                  <a:path w="329" h="113">
                    <a:moveTo>
                      <a:pt x="0" y="72"/>
                    </a:moveTo>
                    <a:lnTo>
                      <a:pt x="19" y="3"/>
                    </a:lnTo>
                    <a:lnTo>
                      <a:pt x="213" y="0"/>
                    </a:lnTo>
                    <a:lnTo>
                      <a:pt x="144" y="22"/>
                    </a:lnTo>
                    <a:lnTo>
                      <a:pt x="329" y="89"/>
                    </a:lnTo>
                    <a:lnTo>
                      <a:pt x="224" y="113"/>
                    </a:lnTo>
                    <a:lnTo>
                      <a:pt x="70" y="49"/>
                    </a:lnTo>
                    <a:lnTo>
                      <a:pt x="0" y="72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26" name="Freeform 89"/>
              <p:cNvSpPr>
                <a:spLocks/>
              </p:cNvSpPr>
              <p:nvPr/>
            </p:nvSpPr>
            <p:spPr bwMode="auto">
              <a:xfrm>
                <a:off x="2242" y="2354"/>
                <a:ext cx="287" cy="105"/>
              </a:xfrm>
              <a:custGeom>
                <a:avLst/>
                <a:gdLst/>
                <a:ahLst/>
                <a:cxnLst>
                  <a:cxn ang="0">
                    <a:pos x="0" y="45"/>
                  </a:cxn>
                  <a:cxn ang="0">
                    <a:pos x="26" y="105"/>
                  </a:cxn>
                  <a:cxn ang="0">
                    <a:pos x="218" y="103"/>
                  </a:cxn>
                  <a:cxn ang="0">
                    <a:pos x="146" y="81"/>
                  </a:cxn>
                  <a:cxn ang="0">
                    <a:pos x="287" y="27"/>
                  </a:cxn>
                  <a:cxn ang="0">
                    <a:pos x="219" y="0"/>
                  </a:cxn>
                  <a:cxn ang="0">
                    <a:pos x="60" y="63"/>
                  </a:cxn>
                  <a:cxn ang="0">
                    <a:pos x="0" y="45"/>
                  </a:cxn>
                </a:cxnLst>
                <a:rect l="0" t="0" r="r" b="b"/>
                <a:pathLst>
                  <a:path w="287" h="105">
                    <a:moveTo>
                      <a:pt x="0" y="45"/>
                    </a:moveTo>
                    <a:lnTo>
                      <a:pt x="26" y="105"/>
                    </a:lnTo>
                    <a:lnTo>
                      <a:pt x="218" y="103"/>
                    </a:lnTo>
                    <a:lnTo>
                      <a:pt x="146" y="81"/>
                    </a:lnTo>
                    <a:lnTo>
                      <a:pt x="287" y="27"/>
                    </a:lnTo>
                    <a:lnTo>
                      <a:pt x="219" y="0"/>
                    </a:lnTo>
                    <a:lnTo>
                      <a:pt x="60" y="63"/>
                    </a:lnTo>
                    <a:lnTo>
                      <a:pt x="0" y="45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27" name="Freeform 90"/>
              <p:cNvSpPr>
                <a:spLocks/>
              </p:cNvSpPr>
              <p:nvPr/>
            </p:nvSpPr>
            <p:spPr bwMode="auto">
              <a:xfrm>
                <a:off x="2558" y="2244"/>
                <a:ext cx="291" cy="105"/>
              </a:xfrm>
              <a:custGeom>
                <a:avLst/>
                <a:gdLst/>
                <a:ahLst/>
                <a:cxnLst>
                  <a:cxn ang="0">
                    <a:pos x="0" y="75"/>
                  </a:cxn>
                  <a:cxn ang="0">
                    <a:pos x="68" y="105"/>
                  </a:cxn>
                  <a:cxn ang="0">
                    <a:pos x="217" y="39"/>
                  </a:cxn>
                  <a:cxn ang="0">
                    <a:pos x="291" y="61"/>
                  </a:cxn>
                  <a:cxn ang="0">
                    <a:pos x="261" y="0"/>
                  </a:cxn>
                  <a:cxn ang="0">
                    <a:pos x="94" y="1"/>
                  </a:cxn>
                  <a:cxn ang="0">
                    <a:pos x="142" y="19"/>
                  </a:cxn>
                  <a:cxn ang="0">
                    <a:pos x="0" y="75"/>
                  </a:cxn>
                </a:cxnLst>
                <a:rect l="0" t="0" r="r" b="b"/>
                <a:pathLst>
                  <a:path w="291" h="105">
                    <a:moveTo>
                      <a:pt x="0" y="75"/>
                    </a:moveTo>
                    <a:lnTo>
                      <a:pt x="68" y="105"/>
                    </a:lnTo>
                    <a:lnTo>
                      <a:pt x="217" y="39"/>
                    </a:lnTo>
                    <a:lnTo>
                      <a:pt x="291" y="61"/>
                    </a:lnTo>
                    <a:lnTo>
                      <a:pt x="261" y="0"/>
                    </a:lnTo>
                    <a:lnTo>
                      <a:pt x="94" y="1"/>
                    </a:lnTo>
                    <a:lnTo>
                      <a:pt x="142" y="19"/>
                    </a:lnTo>
                    <a:lnTo>
                      <a:pt x="0" y="75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228" name="Group 83"/>
          <p:cNvGrpSpPr>
            <a:grpSpLocks/>
          </p:cNvGrpSpPr>
          <p:nvPr/>
        </p:nvGrpSpPr>
        <p:grpSpPr bwMode="auto">
          <a:xfrm>
            <a:off x="2957824" y="2947257"/>
            <a:ext cx="339762" cy="194338"/>
            <a:chOff x="2423" y="2253"/>
            <a:chExt cx="257" cy="147"/>
          </a:xfrm>
        </p:grpSpPr>
        <p:sp>
          <p:nvSpPr>
            <p:cNvPr id="229" name="AutoShape 84"/>
            <p:cNvSpPr>
              <a:spLocks noChangeArrowheads="1"/>
            </p:cNvSpPr>
            <p:nvPr/>
          </p:nvSpPr>
          <p:spPr bwMode="auto">
            <a:xfrm>
              <a:off x="2424" y="2253"/>
              <a:ext cx="256" cy="147"/>
            </a:xfrm>
            <a:prstGeom prst="can">
              <a:avLst>
                <a:gd name="adj" fmla="val 50000"/>
              </a:avLst>
            </a:prstGeom>
            <a:solidFill>
              <a:srgbClr val="33CC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30" name="Oval 85"/>
            <p:cNvSpPr>
              <a:spLocks noChangeArrowheads="1"/>
            </p:cNvSpPr>
            <p:nvPr/>
          </p:nvSpPr>
          <p:spPr bwMode="auto">
            <a:xfrm>
              <a:off x="2423" y="2253"/>
              <a:ext cx="257" cy="74"/>
            </a:xfrm>
            <a:prstGeom prst="ellipse">
              <a:avLst/>
            </a:prstGeom>
            <a:solidFill>
              <a:srgbClr val="66FF33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grpSp>
          <p:nvGrpSpPr>
            <p:cNvPr id="231" name="Group 86"/>
            <p:cNvGrpSpPr>
              <a:grpSpLocks/>
            </p:cNvGrpSpPr>
            <p:nvPr/>
          </p:nvGrpSpPr>
          <p:grpSpPr bwMode="auto">
            <a:xfrm>
              <a:off x="2453" y="2254"/>
              <a:ext cx="166" cy="52"/>
              <a:chOff x="2242" y="2225"/>
              <a:chExt cx="626" cy="249"/>
            </a:xfrm>
          </p:grpSpPr>
          <p:sp>
            <p:nvSpPr>
              <p:cNvPr id="232" name="Freeform 87"/>
              <p:cNvSpPr>
                <a:spLocks/>
              </p:cNvSpPr>
              <p:nvPr/>
            </p:nvSpPr>
            <p:spPr bwMode="auto">
              <a:xfrm>
                <a:off x="2247" y="2225"/>
                <a:ext cx="319" cy="114"/>
              </a:xfrm>
              <a:custGeom>
                <a:avLst/>
                <a:gdLst/>
                <a:ahLst/>
                <a:cxnLst>
                  <a:cxn ang="0">
                    <a:pos x="0" y="18"/>
                  </a:cxn>
                  <a:cxn ang="0">
                    <a:pos x="167" y="86"/>
                  </a:cxn>
                  <a:cxn ang="0">
                    <a:pos x="94" y="110"/>
                  </a:cxn>
                  <a:cxn ang="0">
                    <a:pos x="273" y="114"/>
                  </a:cxn>
                  <a:cxn ang="0">
                    <a:pos x="319" y="38"/>
                  </a:cxn>
                  <a:cxn ang="0">
                    <a:pos x="245" y="62"/>
                  </a:cxn>
                  <a:cxn ang="0">
                    <a:pos x="107" y="0"/>
                  </a:cxn>
                  <a:cxn ang="0">
                    <a:pos x="0" y="18"/>
                  </a:cxn>
                </a:cxnLst>
                <a:rect l="0" t="0" r="r" b="b"/>
                <a:pathLst>
                  <a:path w="319" h="114">
                    <a:moveTo>
                      <a:pt x="0" y="18"/>
                    </a:moveTo>
                    <a:lnTo>
                      <a:pt x="167" y="86"/>
                    </a:lnTo>
                    <a:lnTo>
                      <a:pt x="94" y="110"/>
                    </a:lnTo>
                    <a:lnTo>
                      <a:pt x="273" y="114"/>
                    </a:lnTo>
                    <a:lnTo>
                      <a:pt x="319" y="38"/>
                    </a:lnTo>
                    <a:lnTo>
                      <a:pt x="245" y="62"/>
                    </a:lnTo>
                    <a:lnTo>
                      <a:pt x="107" y="0"/>
                    </a:lnTo>
                    <a:lnTo>
                      <a:pt x="0" y="18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33" name="Freeform 88"/>
              <p:cNvSpPr>
                <a:spLocks/>
              </p:cNvSpPr>
              <p:nvPr/>
            </p:nvSpPr>
            <p:spPr bwMode="auto">
              <a:xfrm>
                <a:off x="2539" y="2361"/>
                <a:ext cx="329" cy="113"/>
              </a:xfrm>
              <a:custGeom>
                <a:avLst/>
                <a:gdLst/>
                <a:ahLst/>
                <a:cxnLst>
                  <a:cxn ang="0">
                    <a:pos x="0" y="72"/>
                  </a:cxn>
                  <a:cxn ang="0">
                    <a:pos x="19" y="3"/>
                  </a:cxn>
                  <a:cxn ang="0">
                    <a:pos x="213" y="0"/>
                  </a:cxn>
                  <a:cxn ang="0">
                    <a:pos x="144" y="22"/>
                  </a:cxn>
                  <a:cxn ang="0">
                    <a:pos x="329" y="89"/>
                  </a:cxn>
                  <a:cxn ang="0">
                    <a:pos x="224" y="113"/>
                  </a:cxn>
                  <a:cxn ang="0">
                    <a:pos x="70" y="49"/>
                  </a:cxn>
                  <a:cxn ang="0">
                    <a:pos x="0" y="72"/>
                  </a:cxn>
                </a:cxnLst>
                <a:rect l="0" t="0" r="r" b="b"/>
                <a:pathLst>
                  <a:path w="329" h="113">
                    <a:moveTo>
                      <a:pt x="0" y="72"/>
                    </a:moveTo>
                    <a:lnTo>
                      <a:pt x="19" y="3"/>
                    </a:lnTo>
                    <a:lnTo>
                      <a:pt x="213" y="0"/>
                    </a:lnTo>
                    <a:lnTo>
                      <a:pt x="144" y="22"/>
                    </a:lnTo>
                    <a:lnTo>
                      <a:pt x="329" y="89"/>
                    </a:lnTo>
                    <a:lnTo>
                      <a:pt x="224" y="113"/>
                    </a:lnTo>
                    <a:lnTo>
                      <a:pt x="70" y="49"/>
                    </a:lnTo>
                    <a:lnTo>
                      <a:pt x="0" y="72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34" name="Freeform 89"/>
              <p:cNvSpPr>
                <a:spLocks/>
              </p:cNvSpPr>
              <p:nvPr/>
            </p:nvSpPr>
            <p:spPr bwMode="auto">
              <a:xfrm>
                <a:off x="2242" y="2354"/>
                <a:ext cx="287" cy="105"/>
              </a:xfrm>
              <a:custGeom>
                <a:avLst/>
                <a:gdLst/>
                <a:ahLst/>
                <a:cxnLst>
                  <a:cxn ang="0">
                    <a:pos x="0" y="45"/>
                  </a:cxn>
                  <a:cxn ang="0">
                    <a:pos x="26" y="105"/>
                  </a:cxn>
                  <a:cxn ang="0">
                    <a:pos x="218" y="103"/>
                  </a:cxn>
                  <a:cxn ang="0">
                    <a:pos x="146" y="81"/>
                  </a:cxn>
                  <a:cxn ang="0">
                    <a:pos x="287" y="27"/>
                  </a:cxn>
                  <a:cxn ang="0">
                    <a:pos x="219" y="0"/>
                  </a:cxn>
                  <a:cxn ang="0">
                    <a:pos x="60" y="63"/>
                  </a:cxn>
                  <a:cxn ang="0">
                    <a:pos x="0" y="45"/>
                  </a:cxn>
                </a:cxnLst>
                <a:rect l="0" t="0" r="r" b="b"/>
                <a:pathLst>
                  <a:path w="287" h="105">
                    <a:moveTo>
                      <a:pt x="0" y="45"/>
                    </a:moveTo>
                    <a:lnTo>
                      <a:pt x="26" y="105"/>
                    </a:lnTo>
                    <a:lnTo>
                      <a:pt x="218" y="103"/>
                    </a:lnTo>
                    <a:lnTo>
                      <a:pt x="146" y="81"/>
                    </a:lnTo>
                    <a:lnTo>
                      <a:pt x="287" y="27"/>
                    </a:lnTo>
                    <a:lnTo>
                      <a:pt x="219" y="0"/>
                    </a:lnTo>
                    <a:lnTo>
                      <a:pt x="60" y="63"/>
                    </a:lnTo>
                    <a:lnTo>
                      <a:pt x="0" y="45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35" name="Freeform 90"/>
              <p:cNvSpPr>
                <a:spLocks/>
              </p:cNvSpPr>
              <p:nvPr/>
            </p:nvSpPr>
            <p:spPr bwMode="auto">
              <a:xfrm>
                <a:off x="2558" y="2244"/>
                <a:ext cx="291" cy="105"/>
              </a:xfrm>
              <a:custGeom>
                <a:avLst/>
                <a:gdLst/>
                <a:ahLst/>
                <a:cxnLst>
                  <a:cxn ang="0">
                    <a:pos x="0" y="75"/>
                  </a:cxn>
                  <a:cxn ang="0">
                    <a:pos x="68" y="105"/>
                  </a:cxn>
                  <a:cxn ang="0">
                    <a:pos x="217" y="39"/>
                  </a:cxn>
                  <a:cxn ang="0">
                    <a:pos x="291" y="61"/>
                  </a:cxn>
                  <a:cxn ang="0">
                    <a:pos x="261" y="0"/>
                  </a:cxn>
                  <a:cxn ang="0">
                    <a:pos x="94" y="1"/>
                  </a:cxn>
                  <a:cxn ang="0">
                    <a:pos x="142" y="19"/>
                  </a:cxn>
                  <a:cxn ang="0">
                    <a:pos x="0" y="75"/>
                  </a:cxn>
                </a:cxnLst>
                <a:rect l="0" t="0" r="r" b="b"/>
                <a:pathLst>
                  <a:path w="291" h="105">
                    <a:moveTo>
                      <a:pt x="0" y="75"/>
                    </a:moveTo>
                    <a:lnTo>
                      <a:pt x="68" y="105"/>
                    </a:lnTo>
                    <a:lnTo>
                      <a:pt x="217" y="39"/>
                    </a:lnTo>
                    <a:lnTo>
                      <a:pt x="291" y="61"/>
                    </a:lnTo>
                    <a:lnTo>
                      <a:pt x="261" y="0"/>
                    </a:lnTo>
                    <a:lnTo>
                      <a:pt x="94" y="1"/>
                    </a:lnTo>
                    <a:lnTo>
                      <a:pt x="142" y="19"/>
                    </a:lnTo>
                    <a:lnTo>
                      <a:pt x="0" y="75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236" name="Group 83"/>
          <p:cNvGrpSpPr>
            <a:grpSpLocks/>
          </p:cNvGrpSpPr>
          <p:nvPr/>
        </p:nvGrpSpPr>
        <p:grpSpPr bwMode="auto">
          <a:xfrm>
            <a:off x="4929499" y="3672415"/>
            <a:ext cx="339762" cy="194338"/>
            <a:chOff x="2423" y="2253"/>
            <a:chExt cx="257" cy="147"/>
          </a:xfrm>
        </p:grpSpPr>
        <p:sp>
          <p:nvSpPr>
            <p:cNvPr id="237" name="AutoShape 84"/>
            <p:cNvSpPr>
              <a:spLocks noChangeArrowheads="1"/>
            </p:cNvSpPr>
            <p:nvPr/>
          </p:nvSpPr>
          <p:spPr bwMode="auto">
            <a:xfrm>
              <a:off x="2424" y="2253"/>
              <a:ext cx="256" cy="147"/>
            </a:xfrm>
            <a:prstGeom prst="can">
              <a:avLst>
                <a:gd name="adj" fmla="val 50000"/>
              </a:avLst>
            </a:prstGeom>
            <a:solidFill>
              <a:srgbClr val="33CC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38" name="Oval 85"/>
            <p:cNvSpPr>
              <a:spLocks noChangeArrowheads="1"/>
            </p:cNvSpPr>
            <p:nvPr/>
          </p:nvSpPr>
          <p:spPr bwMode="auto">
            <a:xfrm>
              <a:off x="2423" y="2253"/>
              <a:ext cx="257" cy="74"/>
            </a:xfrm>
            <a:prstGeom prst="ellipse">
              <a:avLst/>
            </a:prstGeom>
            <a:solidFill>
              <a:srgbClr val="66FF33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grpSp>
          <p:nvGrpSpPr>
            <p:cNvPr id="239" name="Group 86"/>
            <p:cNvGrpSpPr>
              <a:grpSpLocks/>
            </p:cNvGrpSpPr>
            <p:nvPr/>
          </p:nvGrpSpPr>
          <p:grpSpPr bwMode="auto">
            <a:xfrm>
              <a:off x="2439" y="2254"/>
              <a:ext cx="166" cy="52"/>
              <a:chOff x="2242" y="2225"/>
              <a:chExt cx="626" cy="249"/>
            </a:xfrm>
          </p:grpSpPr>
          <p:sp>
            <p:nvSpPr>
              <p:cNvPr id="240" name="Freeform 87"/>
              <p:cNvSpPr>
                <a:spLocks/>
              </p:cNvSpPr>
              <p:nvPr/>
            </p:nvSpPr>
            <p:spPr bwMode="auto">
              <a:xfrm>
                <a:off x="2247" y="2225"/>
                <a:ext cx="319" cy="114"/>
              </a:xfrm>
              <a:custGeom>
                <a:avLst/>
                <a:gdLst/>
                <a:ahLst/>
                <a:cxnLst>
                  <a:cxn ang="0">
                    <a:pos x="0" y="18"/>
                  </a:cxn>
                  <a:cxn ang="0">
                    <a:pos x="167" y="86"/>
                  </a:cxn>
                  <a:cxn ang="0">
                    <a:pos x="94" y="110"/>
                  </a:cxn>
                  <a:cxn ang="0">
                    <a:pos x="273" y="114"/>
                  </a:cxn>
                  <a:cxn ang="0">
                    <a:pos x="319" y="38"/>
                  </a:cxn>
                  <a:cxn ang="0">
                    <a:pos x="245" y="62"/>
                  </a:cxn>
                  <a:cxn ang="0">
                    <a:pos x="107" y="0"/>
                  </a:cxn>
                  <a:cxn ang="0">
                    <a:pos x="0" y="18"/>
                  </a:cxn>
                </a:cxnLst>
                <a:rect l="0" t="0" r="r" b="b"/>
                <a:pathLst>
                  <a:path w="319" h="114">
                    <a:moveTo>
                      <a:pt x="0" y="18"/>
                    </a:moveTo>
                    <a:lnTo>
                      <a:pt x="167" y="86"/>
                    </a:lnTo>
                    <a:lnTo>
                      <a:pt x="94" y="110"/>
                    </a:lnTo>
                    <a:lnTo>
                      <a:pt x="273" y="114"/>
                    </a:lnTo>
                    <a:lnTo>
                      <a:pt x="319" y="38"/>
                    </a:lnTo>
                    <a:lnTo>
                      <a:pt x="245" y="62"/>
                    </a:lnTo>
                    <a:lnTo>
                      <a:pt x="107" y="0"/>
                    </a:lnTo>
                    <a:lnTo>
                      <a:pt x="0" y="18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41" name="Freeform 88"/>
              <p:cNvSpPr>
                <a:spLocks/>
              </p:cNvSpPr>
              <p:nvPr/>
            </p:nvSpPr>
            <p:spPr bwMode="auto">
              <a:xfrm>
                <a:off x="2539" y="2361"/>
                <a:ext cx="329" cy="113"/>
              </a:xfrm>
              <a:custGeom>
                <a:avLst/>
                <a:gdLst/>
                <a:ahLst/>
                <a:cxnLst>
                  <a:cxn ang="0">
                    <a:pos x="0" y="72"/>
                  </a:cxn>
                  <a:cxn ang="0">
                    <a:pos x="19" y="3"/>
                  </a:cxn>
                  <a:cxn ang="0">
                    <a:pos x="213" y="0"/>
                  </a:cxn>
                  <a:cxn ang="0">
                    <a:pos x="144" y="22"/>
                  </a:cxn>
                  <a:cxn ang="0">
                    <a:pos x="329" y="89"/>
                  </a:cxn>
                  <a:cxn ang="0">
                    <a:pos x="224" y="113"/>
                  </a:cxn>
                  <a:cxn ang="0">
                    <a:pos x="70" y="49"/>
                  </a:cxn>
                  <a:cxn ang="0">
                    <a:pos x="0" y="72"/>
                  </a:cxn>
                </a:cxnLst>
                <a:rect l="0" t="0" r="r" b="b"/>
                <a:pathLst>
                  <a:path w="329" h="113">
                    <a:moveTo>
                      <a:pt x="0" y="72"/>
                    </a:moveTo>
                    <a:lnTo>
                      <a:pt x="19" y="3"/>
                    </a:lnTo>
                    <a:lnTo>
                      <a:pt x="213" y="0"/>
                    </a:lnTo>
                    <a:lnTo>
                      <a:pt x="144" y="22"/>
                    </a:lnTo>
                    <a:lnTo>
                      <a:pt x="329" y="89"/>
                    </a:lnTo>
                    <a:lnTo>
                      <a:pt x="224" y="113"/>
                    </a:lnTo>
                    <a:lnTo>
                      <a:pt x="70" y="49"/>
                    </a:lnTo>
                    <a:lnTo>
                      <a:pt x="0" y="72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42" name="Freeform 89"/>
              <p:cNvSpPr>
                <a:spLocks/>
              </p:cNvSpPr>
              <p:nvPr/>
            </p:nvSpPr>
            <p:spPr bwMode="auto">
              <a:xfrm>
                <a:off x="2242" y="2354"/>
                <a:ext cx="287" cy="105"/>
              </a:xfrm>
              <a:custGeom>
                <a:avLst/>
                <a:gdLst/>
                <a:ahLst/>
                <a:cxnLst>
                  <a:cxn ang="0">
                    <a:pos x="0" y="45"/>
                  </a:cxn>
                  <a:cxn ang="0">
                    <a:pos x="26" y="105"/>
                  </a:cxn>
                  <a:cxn ang="0">
                    <a:pos x="218" y="103"/>
                  </a:cxn>
                  <a:cxn ang="0">
                    <a:pos x="146" y="81"/>
                  </a:cxn>
                  <a:cxn ang="0">
                    <a:pos x="287" y="27"/>
                  </a:cxn>
                  <a:cxn ang="0">
                    <a:pos x="219" y="0"/>
                  </a:cxn>
                  <a:cxn ang="0">
                    <a:pos x="60" y="63"/>
                  </a:cxn>
                  <a:cxn ang="0">
                    <a:pos x="0" y="45"/>
                  </a:cxn>
                </a:cxnLst>
                <a:rect l="0" t="0" r="r" b="b"/>
                <a:pathLst>
                  <a:path w="287" h="105">
                    <a:moveTo>
                      <a:pt x="0" y="45"/>
                    </a:moveTo>
                    <a:lnTo>
                      <a:pt x="26" y="105"/>
                    </a:lnTo>
                    <a:lnTo>
                      <a:pt x="218" y="103"/>
                    </a:lnTo>
                    <a:lnTo>
                      <a:pt x="146" y="81"/>
                    </a:lnTo>
                    <a:lnTo>
                      <a:pt x="287" y="27"/>
                    </a:lnTo>
                    <a:lnTo>
                      <a:pt x="219" y="0"/>
                    </a:lnTo>
                    <a:lnTo>
                      <a:pt x="60" y="63"/>
                    </a:lnTo>
                    <a:lnTo>
                      <a:pt x="0" y="45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43" name="Freeform 90"/>
              <p:cNvSpPr>
                <a:spLocks/>
              </p:cNvSpPr>
              <p:nvPr/>
            </p:nvSpPr>
            <p:spPr bwMode="auto">
              <a:xfrm>
                <a:off x="2558" y="2244"/>
                <a:ext cx="291" cy="105"/>
              </a:xfrm>
              <a:custGeom>
                <a:avLst/>
                <a:gdLst/>
                <a:ahLst/>
                <a:cxnLst>
                  <a:cxn ang="0">
                    <a:pos x="0" y="75"/>
                  </a:cxn>
                  <a:cxn ang="0">
                    <a:pos x="68" y="105"/>
                  </a:cxn>
                  <a:cxn ang="0">
                    <a:pos x="217" y="39"/>
                  </a:cxn>
                  <a:cxn ang="0">
                    <a:pos x="291" y="61"/>
                  </a:cxn>
                  <a:cxn ang="0">
                    <a:pos x="261" y="0"/>
                  </a:cxn>
                  <a:cxn ang="0">
                    <a:pos x="94" y="1"/>
                  </a:cxn>
                  <a:cxn ang="0">
                    <a:pos x="142" y="19"/>
                  </a:cxn>
                  <a:cxn ang="0">
                    <a:pos x="0" y="75"/>
                  </a:cxn>
                </a:cxnLst>
                <a:rect l="0" t="0" r="r" b="b"/>
                <a:pathLst>
                  <a:path w="291" h="105">
                    <a:moveTo>
                      <a:pt x="0" y="75"/>
                    </a:moveTo>
                    <a:lnTo>
                      <a:pt x="68" y="105"/>
                    </a:lnTo>
                    <a:lnTo>
                      <a:pt x="217" y="39"/>
                    </a:lnTo>
                    <a:lnTo>
                      <a:pt x="291" y="61"/>
                    </a:lnTo>
                    <a:lnTo>
                      <a:pt x="261" y="0"/>
                    </a:lnTo>
                    <a:lnTo>
                      <a:pt x="94" y="1"/>
                    </a:lnTo>
                    <a:lnTo>
                      <a:pt x="142" y="19"/>
                    </a:lnTo>
                    <a:lnTo>
                      <a:pt x="0" y="75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244" name="Group 83"/>
          <p:cNvGrpSpPr>
            <a:grpSpLocks/>
          </p:cNvGrpSpPr>
          <p:nvPr/>
        </p:nvGrpSpPr>
        <p:grpSpPr bwMode="auto">
          <a:xfrm>
            <a:off x="5400097" y="3409483"/>
            <a:ext cx="339762" cy="194338"/>
            <a:chOff x="2423" y="2253"/>
            <a:chExt cx="257" cy="147"/>
          </a:xfrm>
        </p:grpSpPr>
        <p:sp>
          <p:nvSpPr>
            <p:cNvPr id="245" name="AutoShape 84"/>
            <p:cNvSpPr>
              <a:spLocks noChangeArrowheads="1"/>
            </p:cNvSpPr>
            <p:nvPr/>
          </p:nvSpPr>
          <p:spPr bwMode="auto">
            <a:xfrm>
              <a:off x="2424" y="2253"/>
              <a:ext cx="256" cy="147"/>
            </a:xfrm>
            <a:prstGeom prst="can">
              <a:avLst>
                <a:gd name="adj" fmla="val 50000"/>
              </a:avLst>
            </a:prstGeom>
            <a:solidFill>
              <a:srgbClr val="33CC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46" name="Oval 85"/>
            <p:cNvSpPr>
              <a:spLocks noChangeArrowheads="1"/>
            </p:cNvSpPr>
            <p:nvPr/>
          </p:nvSpPr>
          <p:spPr bwMode="auto">
            <a:xfrm>
              <a:off x="2423" y="2253"/>
              <a:ext cx="257" cy="74"/>
            </a:xfrm>
            <a:prstGeom prst="ellipse">
              <a:avLst/>
            </a:prstGeom>
            <a:solidFill>
              <a:srgbClr val="66FF33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grpSp>
          <p:nvGrpSpPr>
            <p:cNvPr id="247" name="Group 86"/>
            <p:cNvGrpSpPr>
              <a:grpSpLocks/>
            </p:cNvGrpSpPr>
            <p:nvPr/>
          </p:nvGrpSpPr>
          <p:grpSpPr bwMode="auto">
            <a:xfrm>
              <a:off x="2441" y="2254"/>
              <a:ext cx="166" cy="52"/>
              <a:chOff x="2242" y="2225"/>
              <a:chExt cx="626" cy="249"/>
            </a:xfrm>
          </p:grpSpPr>
          <p:sp>
            <p:nvSpPr>
              <p:cNvPr id="248" name="Freeform 247"/>
              <p:cNvSpPr>
                <a:spLocks/>
              </p:cNvSpPr>
              <p:nvPr/>
            </p:nvSpPr>
            <p:spPr bwMode="auto">
              <a:xfrm>
                <a:off x="2247" y="2225"/>
                <a:ext cx="319" cy="114"/>
              </a:xfrm>
              <a:custGeom>
                <a:avLst/>
                <a:gdLst/>
                <a:ahLst/>
                <a:cxnLst>
                  <a:cxn ang="0">
                    <a:pos x="0" y="18"/>
                  </a:cxn>
                  <a:cxn ang="0">
                    <a:pos x="167" y="86"/>
                  </a:cxn>
                  <a:cxn ang="0">
                    <a:pos x="94" y="110"/>
                  </a:cxn>
                  <a:cxn ang="0">
                    <a:pos x="273" y="114"/>
                  </a:cxn>
                  <a:cxn ang="0">
                    <a:pos x="319" y="38"/>
                  </a:cxn>
                  <a:cxn ang="0">
                    <a:pos x="245" y="62"/>
                  </a:cxn>
                  <a:cxn ang="0">
                    <a:pos x="107" y="0"/>
                  </a:cxn>
                  <a:cxn ang="0">
                    <a:pos x="0" y="18"/>
                  </a:cxn>
                </a:cxnLst>
                <a:rect l="0" t="0" r="r" b="b"/>
                <a:pathLst>
                  <a:path w="319" h="114">
                    <a:moveTo>
                      <a:pt x="0" y="18"/>
                    </a:moveTo>
                    <a:lnTo>
                      <a:pt x="167" y="86"/>
                    </a:lnTo>
                    <a:lnTo>
                      <a:pt x="94" y="110"/>
                    </a:lnTo>
                    <a:lnTo>
                      <a:pt x="273" y="114"/>
                    </a:lnTo>
                    <a:lnTo>
                      <a:pt x="319" y="38"/>
                    </a:lnTo>
                    <a:lnTo>
                      <a:pt x="245" y="62"/>
                    </a:lnTo>
                    <a:lnTo>
                      <a:pt x="107" y="0"/>
                    </a:lnTo>
                    <a:lnTo>
                      <a:pt x="0" y="18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49" name="Freeform 248"/>
              <p:cNvSpPr>
                <a:spLocks/>
              </p:cNvSpPr>
              <p:nvPr/>
            </p:nvSpPr>
            <p:spPr bwMode="auto">
              <a:xfrm>
                <a:off x="2539" y="2361"/>
                <a:ext cx="329" cy="113"/>
              </a:xfrm>
              <a:custGeom>
                <a:avLst/>
                <a:gdLst/>
                <a:ahLst/>
                <a:cxnLst>
                  <a:cxn ang="0">
                    <a:pos x="0" y="72"/>
                  </a:cxn>
                  <a:cxn ang="0">
                    <a:pos x="19" y="3"/>
                  </a:cxn>
                  <a:cxn ang="0">
                    <a:pos x="213" y="0"/>
                  </a:cxn>
                  <a:cxn ang="0">
                    <a:pos x="144" y="22"/>
                  </a:cxn>
                  <a:cxn ang="0">
                    <a:pos x="329" y="89"/>
                  </a:cxn>
                  <a:cxn ang="0">
                    <a:pos x="224" y="113"/>
                  </a:cxn>
                  <a:cxn ang="0">
                    <a:pos x="70" y="49"/>
                  </a:cxn>
                  <a:cxn ang="0">
                    <a:pos x="0" y="72"/>
                  </a:cxn>
                </a:cxnLst>
                <a:rect l="0" t="0" r="r" b="b"/>
                <a:pathLst>
                  <a:path w="329" h="113">
                    <a:moveTo>
                      <a:pt x="0" y="72"/>
                    </a:moveTo>
                    <a:lnTo>
                      <a:pt x="19" y="3"/>
                    </a:lnTo>
                    <a:lnTo>
                      <a:pt x="213" y="0"/>
                    </a:lnTo>
                    <a:lnTo>
                      <a:pt x="144" y="22"/>
                    </a:lnTo>
                    <a:lnTo>
                      <a:pt x="329" y="89"/>
                    </a:lnTo>
                    <a:lnTo>
                      <a:pt x="224" y="113"/>
                    </a:lnTo>
                    <a:lnTo>
                      <a:pt x="70" y="49"/>
                    </a:lnTo>
                    <a:lnTo>
                      <a:pt x="0" y="72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50" name="Freeform 249"/>
              <p:cNvSpPr>
                <a:spLocks/>
              </p:cNvSpPr>
              <p:nvPr/>
            </p:nvSpPr>
            <p:spPr bwMode="auto">
              <a:xfrm>
                <a:off x="2242" y="2354"/>
                <a:ext cx="287" cy="105"/>
              </a:xfrm>
              <a:custGeom>
                <a:avLst/>
                <a:gdLst/>
                <a:ahLst/>
                <a:cxnLst>
                  <a:cxn ang="0">
                    <a:pos x="0" y="45"/>
                  </a:cxn>
                  <a:cxn ang="0">
                    <a:pos x="26" y="105"/>
                  </a:cxn>
                  <a:cxn ang="0">
                    <a:pos x="218" y="103"/>
                  </a:cxn>
                  <a:cxn ang="0">
                    <a:pos x="146" y="81"/>
                  </a:cxn>
                  <a:cxn ang="0">
                    <a:pos x="287" y="27"/>
                  </a:cxn>
                  <a:cxn ang="0">
                    <a:pos x="219" y="0"/>
                  </a:cxn>
                  <a:cxn ang="0">
                    <a:pos x="60" y="63"/>
                  </a:cxn>
                  <a:cxn ang="0">
                    <a:pos x="0" y="45"/>
                  </a:cxn>
                </a:cxnLst>
                <a:rect l="0" t="0" r="r" b="b"/>
                <a:pathLst>
                  <a:path w="287" h="105">
                    <a:moveTo>
                      <a:pt x="0" y="45"/>
                    </a:moveTo>
                    <a:lnTo>
                      <a:pt x="26" y="105"/>
                    </a:lnTo>
                    <a:lnTo>
                      <a:pt x="218" y="103"/>
                    </a:lnTo>
                    <a:lnTo>
                      <a:pt x="146" y="81"/>
                    </a:lnTo>
                    <a:lnTo>
                      <a:pt x="287" y="27"/>
                    </a:lnTo>
                    <a:lnTo>
                      <a:pt x="219" y="0"/>
                    </a:lnTo>
                    <a:lnTo>
                      <a:pt x="60" y="63"/>
                    </a:lnTo>
                    <a:lnTo>
                      <a:pt x="0" y="45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51" name="Freeform 250"/>
              <p:cNvSpPr>
                <a:spLocks/>
              </p:cNvSpPr>
              <p:nvPr/>
            </p:nvSpPr>
            <p:spPr bwMode="auto">
              <a:xfrm>
                <a:off x="2558" y="2244"/>
                <a:ext cx="291" cy="105"/>
              </a:xfrm>
              <a:custGeom>
                <a:avLst/>
                <a:gdLst/>
                <a:ahLst/>
                <a:cxnLst>
                  <a:cxn ang="0">
                    <a:pos x="0" y="75"/>
                  </a:cxn>
                  <a:cxn ang="0">
                    <a:pos x="68" y="105"/>
                  </a:cxn>
                  <a:cxn ang="0">
                    <a:pos x="217" y="39"/>
                  </a:cxn>
                  <a:cxn ang="0">
                    <a:pos x="291" y="61"/>
                  </a:cxn>
                  <a:cxn ang="0">
                    <a:pos x="261" y="0"/>
                  </a:cxn>
                  <a:cxn ang="0">
                    <a:pos x="94" y="1"/>
                  </a:cxn>
                  <a:cxn ang="0">
                    <a:pos x="142" y="19"/>
                  </a:cxn>
                  <a:cxn ang="0">
                    <a:pos x="0" y="75"/>
                  </a:cxn>
                </a:cxnLst>
                <a:rect l="0" t="0" r="r" b="b"/>
                <a:pathLst>
                  <a:path w="291" h="105">
                    <a:moveTo>
                      <a:pt x="0" y="75"/>
                    </a:moveTo>
                    <a:lnTo>
                      <a:pt x="68" y="105"/>
                    </a:lnTo>
                    <a:lnTo>
                      <a:pt x="217" y="39"/>
                    </a:lnTo>
                    <a:lnTo>
                      <a:pt x="291" y="61"/>
                    </a:lnTo>
                    <a:lnTo>
                      <a:pt x="261" y="0"/>
                    </a:lnTo>
                    <a:lnTo>
                      <a:pt x="94" y="1"/>
                    </a:lnTo>
                    <a:lnTo>
                      <a:pt x="142" y="19"/>
                    </a:lnTo>
                    <a:lnTo>
                      <a:pt x="0" y="75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252" name="Group 235"/>
          <p:cNvGrpSpPr>
            <a:grpSpLocks/>
          </p:cNvGrpSpPr>
          <p:nvPr/>
        </p:nvGrpSpPr>
        <p:grpSpPr bwMode="auto">
          <a:xfrm>
            <a:off x="5929921" y="3370963"/>
            <a:ext cx="220400" cy="125255"/>
            <a:chOff x="1355" y="2644"/>
            <a:chExt cx="257" cy="147"/>
          </a:xfrm>
        </p:grpSpPr>
        <p:sp>
          <p:nvSpPr>
            <p:cNvPr id="253" name="AutoShape 236"/>
            <p:cNvSpPr>
              <a:spLocks noChangeArrowheads="1"/>
            </p:cNvSpPr>
            <p:nvPr/>
          </p:nvSpPr>
          <p:spPr bwMode="auto">
            <a:xfrm>
              <a:off x="1356" y="2644"/>
              <a:ext cx="256" cy="147"/>
            </a:xfrm>
            <a:prstGeom prst="can">
              <a:avLst>
                <a:gd name="adj" fmla="val 50000"/>
              </a:avLst>
            </a:prstGeom>
            <a:solidFill>
              <a:srgbClr val="0066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54" name="Oval 237"/>
            <p:cNvSpPr>
              <a:spLocks noChangeArrowheads="1"/>
            </p:cNvSpPr>
            <p:nvPr/>
          </p:nvSpPr>
          <p:spPr bwMode="auto">
            <a:xfrm>
              <a:off x="1355" y="2644"/>
              <a:ext cx="257" cy="74"/>
            </a:xfrm>
            <a:prstGeom prst="ellipse">
              <a:avLst/>
            </a:prstGeom>
            <a:solidFill>
              <a:srgbClr val="00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grpSp>
          <p:nvGrpSpPr>
            <p:cNvPr id="255" name="Group 238"/>
            <p:cNvGrpSpPr>
              <a:grpSpLocks/>
            </p:cNvGrpSpPr>
            <p:nvPr/>
          </p:nvGrpSpPr>
          <p:grpSpPr bwMode="auto">
            <a:xfrm>
              <a:off x="1383" y="2645"/>
              <a:ext cx="166" cy="52"/>
              <a:chOff x="2242" y="2225"/>
              <a:chExt cx="626" cy="249"/>
            </a:xfrm>
          </p:grpSpPr>
          <p:sp>
            <p:nvSpPr>
              <p:cNvPr id="256" name="Freeform 239"/>
              <p:cNvSpPr>
                <a:spLocks/>
              </p:cNvSpPr>
              <p:nvPr/>
            </p:nvSpPr>
            <p:spPr bwMode="auto">
              <a:xfrm>
                <a:off x="2247" y="2225"/>
                <a:ext cx="319" cy="114"/>
              </a:xfrm>
              <a:custGeom>
                <a:avLst/>
                <a:gdLst/>
                <a:ahLst/>
                <a:cxnLst>
                  <a:cxn ang="0">
                    <a:pos x="0" y="18"/>
                  </a:cxn>
                  <a:cxn ang="0">
                    <a:pos x="167" y="86"/>
                  </a:cxn>
                  <a:cxn ang="0">
                    <a:pos x="94" y="110"/>
                  </a:cxn>
                  <a:cxn ang="0">
                    <a:pos x="273" y="114"/>
                  </a:cxn>
                  <a:cxn ang="0">
                    <a:pos x="319" y="38"/>
                  </a:cxn>
                  <a:cxn ang="0">
                    <a:pos x="245" y="62"/>
                  </a:cxn>
                  <a:cxn ang="0">
                    <a:pos x="107" y="0"/>
                  </a:cxn>
                  <a:cxn ang="0">
                    <a:pos x="0" y="18"/>
                  </a:cxn>
                </a:cxnLst>
                <a:rect l="0" t="0" r="r" b="b"/>
                <a:pathLst>
                  <a:path w="319" h="114">
                    <a:moveTo>
                      <a:pt x="0" y="18"/>
                    </a:moveTo>
                    <a:lnTo>
                      <a:pt x="167" y="86"/>
                    </a:lnTo>
                    <a:lnTo>
                      <a:pt x="94" y="110"/>
                    </a:lnTo>
                    <a:lnTo>
                      <a:pt x="273" y="114"/>
                    </a:lnTo>
                    <a:lnTo>
                      <a:pt x="319" y="38"/>
                    </a:lnTo>
                    <a:lnTo>
                      <a:pt x="245" y="62"/>
                    </a:lnTo>
                    <a:lnTo>
                      <a:pt x="107" y="0"/>
                    </a:lnTo>
                    <a:lnTo>
                      <a:pt x="0" y="18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57" name="Freeform 240"/>
              <p:cNvSpPr>
                <a:spLocks/>
              </p:cNvSpPr>
              <p:nvPr/>
            </p:nvSpPr>
            <p:spPr bwMode="auto">
              <a:xfrm>
                <a:off x="2539" y="2361"/>
                <a:ext cx="329" cy="113"/>
              </a:xfrm>
              <a:custGeom>
                <a:avLst/>
                <a:gdLst/>
                <a:ahLst/>
                <a:cxnLst>
                  <a:cxn ang="0">
                    <a:pos x="0" y="72"/>
                  </a:cxn>
                  <a:cxn ang="0">
                    <a:pos x="19" y="3"/>
                  </a:cxn>
                  <a:cxn ang="0">
                    <a:pos x="213" y="0"/>
                  </a:cxn>
                  <a:cxn ang="0">
                    <a:pos x="144" y="22"/>
                  </a:cxn>
                  <a:cxn ang="0">
                    <a:pos x="329" y="89"/>
                  </a:cxn>
                  <a:cxn ang="0">
                    <a:pos x="224" y="113"/>
                  </a:cxn>
                  <a:cxn ang="0">
                    <a:pos x="70" y="49"/>
                  </a:cxn>
                  <a:cxn ang="0">
                    <a:pos x="0" y="72"/>
                  </a:cxn>
                </a:cxnLst>
                <a:rect l="0" t="0" r="r" b="b"/>
                <a:pathLst>
                  <a:path w="329" h="113">
                    <a:moveTo>
                      <a:pt x="0" y="72"/>
                    </a:moveTo>
                    <a:lnTo>
                      <a:pt x="19" y="3"/>
                    </a:lnTo>
                    <a:lnTo>
                      <a:pt x="213" y="0"/>
                    </a:lnTo>
                    <a:lnTo>
                      <a:pt x="144" y="22"/>
                    </a:lnTo>
                    <a:lnTo>
                      <a:pt x="329" y="89"/>
                    </a:lnTo>
                    <a:lnTo>
                      <a:pt x="224" y="113"/>
                    </a:lnTo>
                    <a:lnTo>
                      <a:pt x="70" y="49"/>
                    </a:lnTo>
                    <a:lnTo>
                      <a:pt x="0" y="72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58" name="Freeform 241"/>
              <p:cNvSpPr>
                <a:spLocks/>
              </p:cNvSpPr>
              <p:nvPr/>
            </p:nvSpPr>
            <p:spPr bwMode="auto">
              <a:xfrm>
                <a:off x="2242" y="2354"/>
                <a:ext cx="287" cy="105"/>
              </a:xfrm>
              <a:custGeom>
                <a:avLst/>
                <a:gdLst/>
                <a:ahLst/>
                <a:cxnLst>
                  <a:cxn ang="0">
                    <a:pos x="0" y="45"/>
                  </a:cxn>
                  <a:cxn ang="0">
                    <a:pos x="26" y="105"/>
                  </a:cxn>
                  <a:cxn ang="0">
                    <a:pos x="218" y="103"/>
                  </a:cxn>
                  <a:cxn ang="0">
                    <a:pos x="146" y="81"/>
                  </a:cxn>
                  <a:cxn ang="0">
                    <a:pos x="287" y="27"/>
                  </a:cxn>
                  <a:cxn ang="0">
                    <a:pos x="219" y="0"/>
                  </a:cxn>
                  <a:cxn ang="0">
                    <a:pos x="60" y="63"/>
                  </a:cxn>
                  <a:cxn ang="0">
                    <a:pos x="0" y="45"/>
                  </a:cxn>
                </a:cxnLst>
                <a:rect l="0" t="0" r="r" b="b"/>
                <a:pathLst>
                  <a:path w="287" h="105">
                    <a:moveTo>
                      <a:pt x="0" y="45"/>
                    </a:moveTo>
                    <a:lnTo>
                      <a:pt x="26" y="105"/>
                    </a:lnTo>
                    <a:lnTo>
                      <a:pt x="218" y="103"/>
                    </a:lnTo>
                    <a:lnTo>
                      <a:pt x="146" y="81"/>
                    </a:lnTo>
                    <a:lnTo>
                      <a:pt x="287" y="27"/>
                    </a:lnTo>
                    <a:lnTo>
                      <a:pt x="219" y="0"/>
                    </a:lnTo>
                    <a:lnTo>
                      <a:pt x="60" y="63"/>
                    </a:lnTo>
                    <a:lnTo>
                      <a:pt x="0" y="45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59" name="Freeform 242"/>
              <p:cNvSpPr>
                <a:spLocks/>
              </p:cNvSpPr>
              <p:nvPr/>
            </p:nvSpPr>
            <p:spPr bwMode="auto">
              <a:xfrm>
                <a:off x="2558" y="2244"/>
                <a:ext cx="291" cy="105"/>
              </a:xfrm>
              <a:custGeom>
                <a:avLst/>
                <a:gdLst/>
                <a:ahLst/>
                <a:cxnLst>
                  <a:cxn ang="0">
                    <a:pos x="0" y="75"/>
                  </a:cxn>
                  <a:cxn ang="0">
                    <a:pos x="68" y="105"/>
                  </a:cxn>
                  <a:cxn ang="0">
                    <a:pos x="217" y="39"/>
                  </a:cxn>
                  <a:cxn ang="0">
                    <a:pos x="291" y="61"/>
                  </a:cxn>
                  <a:cxn ang="0">
                    <a:pos x="261" y="0"/>
                  </a:cxn>
                  <a:cxn ang="0">
                    <a:pos x="94" y="1"/>
                  </a:cxn>
                  <a:cxn ang="0">
                    <a:pos x="142" y="19"/>
                  </a:cxn>
                  <a:cxn ang="0">
                    <a:pos x="0" y="75"/>
                  </a:cxn>
                </a:cxnLst>
                <a:rect l="0" t="0" r="r" b="b"/>
                <a:pathLst>
                  <a:path w="291" h="105">
                    <a:moveTo>
                      <a:pt x="0" y="75"/>
                    </a:moveTo>
                    <a:lnTo>
                      <a:pt x="68" y="105"/>
                    </a:lnTo>
                    <a:lnTo>
                      <a:pt x="217" y="39"/>
                    </a:lnTo>
                    <a:lnTo>
                      <a:pt x="291" y="61"/>
                    </a:lnTo>
                    <a:lnTo>
                      <a:pt x="261" y="0"/>
                    </a:lnTo>
                    <a:lnTo>
                      <a:pt x="94" y="1"/>
                    </a:lnTo>
                    <a:lnTo>
                      <a:pt x="142" y="19"/>
                    </a:lnTo>
                    <a:lnTo>
                      <a:pt x="0" y="75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260" name="Group 83"/>
          <p:cNvGrpSpPr>
            <a:grpSpLocks/>
          </p:cNvGrpSpPr>
          <p:nvPr/>
        </p:nvGrpSpPr>
        <p:grpSpPr bwMode="auto">
          <a:xfrm>
            <a:off x="6363064" y="3277179"/>
            <a:ext cx="339762" cy="194338"/>
            <a:chOff x="2423" y="2253"/>
            <a:chExt cx="257" cy="147"/>
          </a:xfrm>
        </p:grpSpPr>
        <p:sp>
          <p:nvSpPr>
            <p:cNvPr id="261" name="AutoShape 84"/>
            <p:cNvSpPr>
              <a:spLocks noChangeArrowheads="1"/>
            </p:cNvSpPr>
            <p:nvPr/>
          </p:nvSpPr>
          <p:spPr bwMode="auto">
            <a:xfrm>
              <a:off x="2424" y="2253"/>
              <a:ext cx="256" cy="147"/>
            </a:xfrm>
            <a:prstGeom prst="can">
              <a:avLst>
                <a:gd name="adj" fmla="val 50000"/>
              </a:avLst>
            </a:prstGeom>
            <a:solidFill>
              <a:srgbClr val="33CC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62" name="Oval 85"/>
            <p:cNvSpPr>
              <a:spLocks noChangeArrowheads="1"/>
            </p:cNvSpPr>
            <p:nvPr/>
          </p:nvSpPr>
          <p:spPr bwMode="auto">
            <a:xfrm>
              <a:off x="2423" y="2253"/>
              <a:ext cx="257" cy="74"/>
            </a:xfrm>
            <a:prstGeom prst="ellipse">
              <a:avLst/>
            </a:prstGeom>
            <a:solidFill>
              <a:srgbClr val="66FF33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grpSp>
          <p:nvGrpSpPr>
            <p:cNvPr id="263" name="Group 86"/>
            <p:cNvGrpSpPr>
              <a:grpSpLocks/>
            </p:cNvGrpSpPr>
            <p:nvPr/>
          </p:nvGrpSpPr>
          <p:grpSpPr bwMode="auto">
            <a:xfrm>
              <a:off x="2443" y="2254"/>
              <a:ext cx="166" cy="52"/>
              <a:chOff x="2242" y="2225"/>
              <a:chExt cx="626" cy="249"/>
            </a:xfrm>
          </p:grpSpPr>
          <p:sp>
            <p:nvSpPr>
              <p:cNvPr id="264" name="Freeform 87"/>
              <p:cNvSpPr>
                <a:spLocks/>
              </p:cNvSpPr>
              <p:nvPr/>
            </p:nvSpPr>
            <p:spPr bwMode="auto">
              <a:xfrm>
                <a:off x="2247" y="2225"/>
                <a:ext cx="319" cy="114"/>
              </a:xfrm>
              <a:custGeom>
                <a:avLst/>
                <a:gdLst/>
                <a:ahLst/>
                <a:cxnLst>
                  <a:cxn ang="0">
                    <a:pos x="0" y="18"/>
                  </a:cxn>
                  <a:cxn ang="0">
                    <a:pos x="167" y="86"/>
                  </a:cxn>
                  <a:cxn ang="0">
                    <a:pos x="94" y="110"/>
                  </a:cxn>
                  <a:cxn ang="0">
                    <a:pos x="273" y="114"/>
                  </a:cxn>
                  <a:cxn ang="0">
                    <a:pos x="319" y="38"/>
                  </a:cxn>
                  <a:cxn ang="0">
                    <a:pos x="245" y="62"/>
                  </a:cxn>
                  <a:cxn ang="0">
                    <a:pos x="107" y="0"/>
                  </a:cxn>
                  <a:cxn ang="0">
                    <a:pos x="0" y="18"/>
                  </a:cxn>
                </a:cxnLst>
                <a:rect l="0" t="0" r="r" b="b"/>
                <a:pathLst>
                  <a:path w="319" h="114">
                    <a:moveTo>
                      <a:pt x="0" y="18"/>
                    </a:moveTo>
                    <a:lnTo>
                      <a:pt x="167" y="86"/>
                    </a:lnTo>
                    <a:lnTo>
                      <a:pt x="94" y="110"/>
                    </a:lnTo>
                    <a:lnTo>
                      <a:pt x="273" y="114"/>
                    </a:lnTo>
                    <a:lnTo>
                      <a:pt x="319" y="38"/>
                    </a:lnTo>
                    <a:lnTo>
                      <a:pt x="245" y="62"/>
                    </a:lnTo>
                    <a:lnTo>
                      <a:pt x="107" y="0"/>
                    </a:lnTo>
                    <a:lnTo>
                      <a:pt x="0" y="18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65" name="Freeform 88"/>
              <p:cNvSpPr>
                <a:spLocks/>
              </p:cNvSpPr>
              <p:nvPr/>
            </p:nvSpPr>
            <p:spPr bwMode="auto">
              <a:xfrm>
                <a:off x="2539" y="2361"/>
                <a:ext cx="329" cy="113"/>
              </a:xfrm>
              <a:custGeom>
                <a:avLst/>
                <a:gdLst/>
                <a:ahLst/>
                <a:cxnLst>
                  <a:cxn ang="0">
                    <a:pos x="0" y="72"/>
                  </a:cxn>
                  <a:cxn ang="0">
                    <a:pos x="19" y="3"/>
                  </a:cxn>
                  <a:cxn ang="0">
                    <a:pos x="213" y="0"/>
                  </a:cxn>
                  <a:cxn ang="0">
                    <a:pos x="144" y="22"/>
                  </a:cxn>
                  <a:cxn ang="0">
                    <a:pos x="329" y="89"/>
                  </a:cxn>
                  <a:cxn ang="0">
                    <a:pos x="224" y="113"/>
                  </a:cxn>
                  <a:cxn ang="0">
                    <a:pos x="70" y="49"/>
                  </a:cxn>
                  <a:cxn ang="0">
                    <a:pos x="0" y="72"/>
                  </a:cxn>
                </a:cxnLst>
                <a:rect l="0" t="0" r="r" b="b"/>
                <a:pathLst>
                  <a:path w="329" h="113">
                    <a:moveTo>
                      <a:pt x="0" y="72"/>
                    </a:moveTo>
                    <a:lnTo>
                      <a:pt x="19" y="3"/>
                    </a:lnTo>
                    <a:lnTo>
                      <a:pt x="213" y="0"/>
                    </a:lnTo>
                    <a:lnTo>
                      <a:pt x="144" y="22"/>
                    </a:lnTo>
                    <a:lnTo>
                      <a:pt x="329" y="89"/>
                    </a:lnTo>
                    <a:lnTo>
                      <a:pt x="224" y="113"/>
                    </a:lnTo>
                    <a:lnTo>
                      <a:pt x="70" y="49"/>
                    </a:lnTo>
                    <a:lnTo>
                      <a:pt x="0" y="72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66" name="Freeform 89"/>
              <p:cNvSpPr>
                <a:spLocks/>
              </p:cNvSpPr>
              <p:nvPr/>
            </p:nvSpPr>
            <p:spPr bwMode="auto">
              <a:xfrm>
                <a:off x="2242" y="2354"/>
                <a:ext cx="287" cy="105"/>
              </a:xfrm>
              <a:custGeom>
                <a:avLst/>
                <a:gdLst/>
                <a:ahLst/>
                <a:cxnLst>
                  <a:cxn ang="0">
                    <a:pos x="0" y="45"/>
                  </a:cxn>
                  <a:cxn ang="0">
                    <a:pos x="26" y="105"/>
                  </a:cxn>
                  <a:cxn ang="0">
                    <a:pos x="218" y="103"/>
                  </a:cxn>
                  <a:cxn ang="0">
                    <a:pos x="146" y="81"/>
                  </a:cxn>
                  <a:cxn ang="0">
                    <a:pos x="287" y="27"/>
                  </a:cxn>
                  <a:cxn ang="0">
                    <a:pos x="219" y="0"/>
                  </a:cxn>
                  <a:cxn ang="0">
                    <a:pos x="60" y="63"/>
                  </a:cxn>
                  <a:cxn ang="0">
                    <a:pos x="0" y="45"/>
                  </a:cxn>
                </a:cxnLst>
                <a:rect l="0" t="0" r="r" b="b"/>
                <a:pathLst>
                  <a:path w="287" h="105">
                    <a:moveTo>
                      <a:pt x="0" y="45"/>
                    </a:moveTo>
                    <a:lnTo>
                      <a:pt x="26" y="105"/>
                    </a:lnTo>
                    <a:lnTo>
                      <a:pt x="218" y="103"/>
                    </a:lnTo>
                    <a:lnTo>
                      <a:pt x="146" y="81"/>
                    </a:lnTo>
                    <a:lnTo>
                      <a:pt x="287" y="27"/>
                    </a:lnTo>
                    <a:lnTo>
                      <a:pt x="219" y="0"/>
                    </a:lnTo>
                    <a:lnTo>
                      <a:pt x="60" y="63"/>
                    </a:lnTo>
                    <a:lnTo>
                      <a:pt x="0" y="45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67" name="Freeform 90"/>
              <p:cNvSpPr>
                <a:spLocks/>
              </p:cNvSpPr>
              <p:nvPr/>
            </p:nvSpPr>
            <p:spPr bwMode="auto">
              <a:xfrm>
                <a:off x="2558" y="2244"/>
                <a:ext cx="291" cy="105"/>
              </a:xfrm>
              <a:custGeom>
                <a:avLst/>
                <a:gdLst/>
                <a:ahLst/>
                <a:cxnLst>
                  <a:cxn ang="0">
                    <a:pos x="0" y="75"/>
                  </a:cxn>
                  <a:cxn ang="0">
                    <a:pos x="68" y="105"/>
                  </a:cxn>
                  <a:cxn ang="0">
                    <a:pos x="217" y="39"/>
                  </a:cxn>
                  <a:cxn ang="0">
                    <a:pos x="291" y="61"/>
                  </a:cxn>
                  <a:cxn ang="0">
                    <a:pos x="261" y="0"/>
                  </a:cxn>
                  <a:cxn ang="0">
                    <a:pos x="94" y="1"/>
                  </a:cxn>
                  <a:cxn ang="0">
                    <a:pos x="142" y="19"/>
                  </a:cxn>
                  <a:cxn ang="0">
                    <a:pos x="0" y="75"/>
                  </a:cxn>
                </a:cxnLst>
                <a:rect l="0" t="0" r="r" b="b"/>
                <a:pathLst>
                  <a:path w="291" h="105">
                    <a:moveTo>
                      <a:pt x="0" y="75"/>
                    </a:moveTo>
                    <a:lnTo>
                      <a:pt x="68" y="105"/>
                    </a:lnTo>
                    <a:lnTo>
                      <a:pt x="217" y="39"/>
                    </a:lnTo>
                    <a:lnTo>
                      <a:pt x="291" y="61"/>
                    </a:lnTo>
                    <a:lnTo>
                      <a:pt x="261" y="0"/>
                    </a:lnTo>
                    <a:lnTo>
                      <a:pt x="94" y="1"/>
                    </a:lnTo>
                    <a:lnTo>
                      <a:pt x="142" y="19"/>
                    </a:lnTo>
                    <a:lnTo>
                      <a:pt x="0" y="75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268" name="Group 83"/>
          <p:cNvGrpSpPr>
            <a:grpSpLocks/>
          </p:cNvGrpSpPr>
          <p:nvPr/>
        </p:nvGrpSpPr>
        <p:grpSpPr bwMode="auto">
          <a:xfrm>
            <a:off x="6200616" y="2994151"/>
            <a:ext cx="339762" cy="194338"/>
            <a:chOff x="2423" y="2253"/>
            <a:chExt cx="257" cy="147"/>
          </a:xfrm>
        </p:grpSpPr>
        <p:sp>
          <p:nvSpPr>
            <p:cNvPr id="269" name="AutoShape 84"/>
            <p:cNvSpPr>
              <a:spLocks noChangeArrowheads="1"/>
            </p:cNvSpPr>
            <p:nvPr/>
          </p:nvSpPr>
          <p:spPr bwMode="auto">
            <a:xfrm>
              <a:off x="2424" y="2253"/>
              <a:ext cx="256" cy="147"/>
            </a:xfrm>
            <a:prstGeom prst="can">
              <a:avLst>
                <a:gd name="adj" fmla="val 50000"/>
              </a:avLst>
            </a:prstGeom>
            <a:solidFill>
              <a:srgbClr val="33CC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70" name="Oval 85"/>
            <p:cNvSpPr>
              <a:spLocks noChangeArrowheads="1"/>
            </p:cNvSpPr>
            <p:nvPr/>
          </p:nvSpPr>
          <p:spPr bwMode="auto">
            <a:xfrm>
              <a:off x="2423" y="2253"/>
              <a:ext cx="257" cy="74"/>
            </a:xfrm>
            <a:prstGeom prst="ellipse">
              <a:avLst/>
            </a:prstGeom>
            <a:solidFill>
              <a:srgbClr val="66FF33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grpSp>
          <p:nvGrpSpPr>
            <p:cNvPr id="271" name="Group 86"/>
            <p:cNvGrpSpPr>
              <a:grpSpLocks/>
            </p:cNvGrpSpPr>
            <p:nvPr/>
          </p:nvGrpSpPr>
          <p:grpSpPr bwMode="auto">
            <a:xfrm>
              <a:off x="2445" y="2254"/>
              <a:ext cx="166" cy="52"/>
              <a:chOff x="2242" y="2225"/>
              <a:chExt cx="626" cy="249"/>
            </a:xfrm>
          </p:grpSpPr>
          <p:sp>
            <p:nvSpPr>
              <p:cNvPr id="272" name="Freeform 87"/>
              <p:cNvSpPr>
                <a:spLocks/>
              </p:cNvSpPr>
              <p:nvPr/>
            </p:nvSpPr>
            <p:spPr bwMode="auto">
              <a:xfrm>
                <a:off x="2247" y="2225"/>
                <a:ext cx="319" cy="114"/>
              </a:xfrm>
              <a:custGeom>
                <a:avLst/>
                <a:gdLst/>
                <a:ahLst/>
                <a:cxnLst>
                  <a:cxn ang="0">
                    <a:pos x="0" y="18"/>
                  </a:cxn>
                  <a:cxn ang="0">
                    <a:pos x="167" y="86"/>
                  </a:cxn>
                  <a:cxn ang="0">
                    <a:pos x="94" y="110"/>
                  </a:cxn>
                  <a:cxn ang="0">
                    <a:pos x="273" y="114"/>
                  </a:cxn>
                  <a:cxn ang="0">
                    <a:pos x="319" y="38"/>
                  </a:cxn>
                  <a:cxn ang="0">
                    <a:pos x="245" y="62"/>
                  </a:cxn>
                  <a:cxn ang="0">
                    <a:pos x="107" y="0"/>
                  </a:cxn>
                  <a:cxn ang="0">
                    <a:pos x="0" y="18"/>
                  </a:cxn>
                </a:cxnLst>
                <a:rect l="0" t="0" r="r" b="b"/>
                <a:pathLst>
                  <a:path w="319" h="114">
                    <a:moveTo>
                      <a:pt x="0" y="18"/>
                    </a:moveTo>
                    <a:lnTo>
                      <a:pt x="167" y="86"/>
                    </a:lnTo>
                    <a:lnTo>
                      <a:pt x="94" y="110"/>
                    </a:lnTo>
                    <a:lnTo>
                      <a:pt x="273" y="114"/>
                    </a:lnTo>
                    <a:lnTo>
                      <a:pt x="319" y="38"/>
                    </a:lnTo>
                    <a:lnTo>
                      <a:pt x="245" y="62"/>
                    </a:lnTo>
                    <a:lnTo>
                      <a:pt x="107" y="0"/>
                    </a:lnTo>
                    <a:lnTo>
                      <a:pt x="0" y="18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73" name="Freeform 88"/>
              <p:cNvSpPr>
                <a:spLocks/>
              </p:cNvSpPr>
              <p:nvPr/>
            </p:nvSpPr>
            <p:spPr bwMode="auto">
              <a:xfrm>
                <a:off x="2539" y="2361"/>
                <a:ext cx="329" cy="113"/>
              </a:xfrm>
              <a:custGeom>
                <a:avLst/>
                <a:gdLst/>
                <a:ahLst/>
                <a:cxnLst>
                  <a:cxn ang="0">
                    <a:pos x="0" y="72"/>
                  </a:cxn>
                  <a:cxn ang="0">
                    <a:pos x="19" y="3"/>
                  </a:cxn>
                  <a:cxn ang="0">
                    <a:pos x="213" y="0"/>
                  </a:cxn>
                  <a:cxn ang="0">
                    <a:pos x="144" y="22"/>
                  </a:cxn>
                  <a:cxn ang="0">
                    <a:pos x="329" y="89"/>
                  </a:cxn>
                  <a:cxn ang="0">
                    <a:pos x="224" y="113"/>
                  </a:cxn>
                  <a:cxn ang="0">
                    <a:pos x="70" y="49"/>
                  </a:cxn>
                  <a:cxn ang="0">
                    <a:pos x="0" y="72"/>
                  </a:cxn>
                </a:cxnLst>
                <a:rect l="0" t="0" r="r" b="b"/>
                <a:pathLst>
                  <a:path w="329" h="113">
                    <a:moveTo>
                      <a:pt x="0" y="72"/>
                    </a:moveTo>
                    <a:lnTo>
                      <a:pt x="19" y="3"/>
                    </a:lnTo>
                    <a:lnTo>
                      <a:pt x="213" y="0"/>
                    </a:lnTo>
                    <a:lnTo>
                      <a:pt x="144" y="22"/>
                    </a:lnTo>
                    <a:lnTo>
                      <a:pt x="329" y="89"/>
                    </a:lnTo>
                    <a:lnTo>
                      <a:pt x="224" y="113"/>
                    </a:lnTo>
                    <a:lnTo>
                      <a:pt x="70" y="49"/>
                    </a:lnTo>
                    <a:lnTo>
                      <a:pt x="0" y="72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74" name="Freeform 89"/>
              <p:cNvSpPr>
                <a:spLocks/>
              </p:cNvSpPr>
              <p:nvPr/>
            </p:nvSpPr>
            <p:spPr bwMode="auto">
              <a:xfrm>
                <a:off x="2242" y="2354"/>
                <a:ext cx="287" cy="105"/>
              </a:xfrm>
              <a:custGeom>
                <a:avLst/>
                <a:gdLst/>
                <a:ahLst/>
                <a:cxnLst>
                  <a:cxn ang="0">
                    <a:pos x="0" y="45"/>
                  </a:cxn>
                  <a:cxn ang="0">
                    <a:pos x="26" y="105"/>
                  </a:cxn>
                  <a:cxn ang="0">
                    <a:pos x="218" y="103"/>
                  </a:cxn>
                  <a:cxn ang="0">
                    <a:pos x="146" y="81"/>
                  </a:cxn>
                  <a:cxn ang="0">
                    <a:pos x="287" y="27"/>
                  </a:cxn>
                  <a:cxn ang="0">
                    <a:pos x="219" y="0"/>
                  </a:cxn>
                  <a:cxn ang="0">
                    <a:pos x="60" y="63"/>
                  </a:cxn>
                  <a:cxn ang="0">
                    <a:pos x="0" y="45"/>
                  </a:cxn>
                </a:cxnLst>
                <a:rect l="0" t="0" r="r" b="b"/>
                <a:pathLst>
                  <a:path w="287" h="105">
                    <a:moveTo>
                      <a:pt x="0" y="45"/>
                    </a:moveTo>
                    <a:lnTo>
                      <a:pt x="26" y="105"/>
                    </a:lnTo>
                    <a:lnTo>
                      <a:pt x="218" y="103"/>
                    </a:lnTo>
                    <a:lnTo>
                      <a:pt x="146" y="81"/>
                    </a:lnTo>
                    <a:lnTo>
                      <a:pt x="287" y="27"/>
                    </a:lnTo>
                    <a:lnTo>
                      <a:pt x="219" y="0"/>
                    </a:lnTo>
                    <a:lnTo>
                      <a:pt x="60" y="63"/>
                    </a:lnTo>
                    <a:lnTo>
                      <a:pt x="0" y="45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75" name="Freeform 90"/>
              <p:cNvSpPr>
                <a:spLocks/>
              </p:cNvSpPr>
              <p:nvPr/>
            </p:nvSpPr>
            <p:spPr bwMode="auto">
              <a:xfrm>
                <a:off x="2558" y="2244"/>
                <a:ext cx="291" cy="105"/>
              </a:xfrm>
              <a:custGeom>
                <a:avLst/>
                <a:gdLst/>
                <a:ahLst/>
                <a:cxnLst>
                  <a:cxn ang="0">
                    <a:pos x="0" y="75"/>
                  </a:cxn>
                  <a:cxn ang="0">
                    <a:pos x="68" y="105"/>
                  </a:cxn>
                  <a:cxn ang="0">
                    <a:pos x="217" y="39"/>
                  </a:cxn>
                  <a:cxn ang="0">
                    <a:pos x="291" y="61"/>
                  </a:cxn>
                  <a:cxn ang="0">
                    <a:pos x="261" y="0"/>
                  </a:cxn>
                  <a:cxn ang="0">
                    <a:pos x="94" y="1"/>
                  </a:cxn>
                  <a:cxn ang="0">
                    <a:pos x="142" y="19"/>
                  </a:cxn>
                  <a:cxn ang="0">
                    <a:pos x="0" y="75"/>
                  </a:cxn>
                </a:cxnLst>
                <a:rect l="0" t="0" r="r" b="b"/>
                <a:pathLst>
                  <a:path w="291" h="105">
                    <a:moveTo>
                      <a:pt x="0" y="75"/>
                    </a:moveTo>
                    <a:lnTo>
                      <a:pt x="68" y="105"/>
                    </a:lnTo>
                    <a:lnTo>
                      <a:pt x="217" y="39"/>
                    </a:lnTo>
                    <a:lnTo>
                      <a:pt x="291" y="61"/>
                    </a:lnTo>
                    <a:lnTo>
                      <a:pt x="261" y="0"/>
                    </a:lnTo>
                    <a:lnTo>
                      <a:pt x="94" y="1"/>
                    </a:lnTo>
                    <a:lnTo>
                      <a:pt x="142" y="19"/>
                    </a:lnTo>
                    <a:lnTo>
                      <a:pt x="0" y="75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276" name="Group 83"/>
          <p:cNvGrpSpPr>
            <a:grpSpLocks/>
          </p:cNvGrpSpPr>
          <p:nvPr/>
        </p:nvGrpSpPr>
        <p:grpSpPr bwMode="auto">
          <a:xfrm>
            <a:off x="6128603" y="2540300"/>
            <a:ext cx="339762" cy="194338"/>
            <a:chOff x="2423" y="2253"/>
            <a:chExt cx="257" cy="147"/>
          </a:xfrm>
        </p:grpSpPr>
        <p:sp>
          <p:nvSpPr>
            <p:cNvPr id="277" name="AutoShape 84"/>
            <p:cNvSpPr>
              <a:spLocks noChangeArrowheads="1"/>
            </p:cNvSpPr>
            <p:nvPr/>
          </p:nvSpPr>
          <p:spPr bwMode="auto">
            <a:xfrm>
              <a:off x="2424" y="2253"/>
              <a:ext cx="256" cy="147"/>
            </a:xfrm>
            <a:prstGeom prst="can">
              <a:avLst>
                <a:gd name="adj" fmla="val 50000"/>
              </a:avLst>
            </a:prstGeom>
            <a:solidFill>
              <a:srgbClr val="33CC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78" name="Oval 85"/>
            <p:cNvSpPr>
              <a:spLocks noChangeArrowheads="1"/>
            </p:cNvSpPr>
            <p:nvPr/>
          </p:nvSpPr>
          <p:spPr bwMode="auto">
            <a:xfrm>
              <a:off x="2423" y="2253"/>
              <a:ext cx="257" cy="74"/>
            </a:xfrm>
            <a:prstGeom prst="ellipse">
              <a:avLst/>
            </a:prstGeom>
            <a:solidFill>
              <a:srgbClr val="66FF33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grpSp>
          <p:nvGrpSpPr>
            <p:cNvPr id="279" name="Group 86"/>
            <p:cNvGrpSpPr>
              <a:grpSpLocks/>
            </p:cNvGrpSpPr>
            <p:nvPr/>
          </p:nvGrpSpPr>
          <p:grpSpPr bwMode="auto">
            <a:xfrm>
              <a:off x="2447" y="2254"/>
              <a:ext cx="166" cy="52"/>
              <a:chOff x="2242" y="2225"/>
              <a:chExt cx="626" cy="249"/>
            </a:xfrm>
          </p:grpSpPr>
          <p:sp>
            <p:nvSpPr>
              <p:cNvPr id="280" name="Freeform 87"/>
              <p:cNvSpPr>
                <a:spLocks/>
              </p:cNvSpPr>
              <p:nvPr/>
            </p:nvSpPr>
            <p:spPr bwMode="auto">
              <a:xfrm>
                <a:off x="2247" y="2225"/>
                <a:ext cx="319" cy="114"/>
              </a:xfrm>
              <a:custGeom>
                <a:avLst/>
                <a:gdLst/>
                <a:ahLst/>
                <a:cxnLst>
                  <a:cxn ang="0">
                    <a:pos x="0" y="18"/>
                  </a:cxn>
                  <a:cxn ang="0">
                    <a:pos x="167" y="86"/>
                  </a:cxn>
                  <a:cxn ang="0">
                    <a:pos x="94" y="110"/>
                  </a:cxn>
                  <a:cxn ang="0">
                    <a:pos x="273" y="114"/>
                  </a:cxn>
                  <a:cxn ang="0">
                    <a:pos x="319" y="38"/>
                  </a:cxn>
                  <a:cxn ang="0">
                    <a:pos x="245" y="62"/>
                  </a:cxn>
                  <a:cxn ang="0">
                    <a:pos x="107" y="0"/>
                  </a:cxn>
                  <a:cxn ang="0">
                    <a:pos x="0" y="18"/>
                  </a:cxn>
                </a:cxnLst>
                <a:rect l="0" t="0" r="r" b="b"/>
                <a:pathLst>
                  <a:path w="319" h="114">
                    <a:moveTo>
                      <a:pt x="0" y="18"/>
                    </a:moveTo>
                    <a:lnTo>
                      <a:pt x="167" y="86"/>
                    </a:lnTo>
                    <a:lnTo>
                      <a:pt x="94" y="110"/>
                    </a:lnTo>
                    <a:lnTo>
                      <a:pt x="273" y="114"/>
                    </a:lnTo>
                    <a:lnTo>
                      <a:pt x="319" y="38"/>
                    </a:lnTo>
                    <a:lnTo>
                      <a:pt x="245" y="62"/>
                    </a:lnTo>
                    <a:lnTo>
                      <a:pt x="107" y="0"/>
                    </a:lnTo>
                    <a:lnTo>
                      <a:pt x="0" y="18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81" name="Freeform 88"/>
              <p:cNvSpPr>
                <a:spLocks/>
              </p:cNvSpPr>
              <p:nvPr/>
            </p:nvSpPr>
            <p:spPr bwMode="auto">
              <a:xfrm>
                <a:off x="2539" y="2361"/>
                <a:ext cx="329" cy="113"/>
              </a:xfrm>
              <a:custGeom>
                <a:avLst/>
                <a:gdLst/>
                <a:ahLst/>
                <a:cxnLst>
                  <a:cxn ang="0">
                    <a:pos x="0" y="72"/>
                  </a:cxn>
                  <a:cxn ang="0">
                    <a:pos x="19" y="3"/>
                  </a:cxn>
                  <a:cxn ang="0">
                    <a:pos x="213" y="0"/>
                  </a:cxn>
                  <a:cxn ang="0">
                    <a:pos x="144" y="22"/>
                  </a:cxn>
                  <a:cxn ang="0">
                    <a:pos x="329" y="89"/>
                  </a:cxn>
                  <a:cxn ang="0">
                    <a:pos x="224" y="113"/>
                  </a:cxn>
                  <a:cxn ang="0">
                    <a:pos x="70" y="49"/>
                  </a:cxn>
                  <a:cxn ang="0">
                    <a:pos x="0" y="72"/>
                  </a:cxn>
                </a:cxnLst>
                <a:rect l="0" t="0" r="r" b="b"/>
                <a:pathLst>
                  <a:path w="329" h="113">
                    <a:moveTo>
                      <a:pt x="0" y="72"/>
                    </a:moveTo>
                    <a:lnTo>
                      <a:pt x="19" y="3"/>
                    </a:lnTo>
                    <a:lnTo>
                      <a:pt x="213" y="0"/>
                    </a:lnTo>
                    <a:lnTo>
                      <a:pt x="144" y="22"/>
                    </a:lnTo>
                    <a:lnTo>
                      <a:pt x="329" y="89"/>
                    </a:lnTo>
                    <a:lnTo>
                      <a:pt x="224" y="113"/>
                    </a:lnTo>
                    <a:lnTo>
                      <a:pt x="70" y="49"/>
                    </a:lnTo>
                    <a:lnTo>
                      <a:pt x="0" y="72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82" name="Freeform 89"/>
              <p:cNvSpPr>
                <a:spLocks/>
              </p:cNvSpPr>
              <p:nvPr/>
            </p:nvSpPr>
            <p:spPr bwMode="auto">
              <a:xfrm>
                <a:off x="2242" y="2354"/>
                <a:ext cx="287" cy="105"/>
              </a:xfrm>
              <a:custGeom>
                <a:avLst/>
                <a:gdLst/>
                <a:ahLst/>
                <a:cxnLst>
                  <a:cxn ang="0">
                    <a:pos x="0" y="45"/>
                  </a:cxn>
                  <a:cxn ang="0">
                    <a:pos x="26" y="105"/>
                  </a:cxn>
                  <a:cxn ang="0">
                    <a:pos x="218" y="103"/>
                  </a:cxn>
                  <a:cxn ang="0">
                    <a:pos x="146" y="81"/>
                  </a:cxn>
                  <a:cxn ang="0">
                    <a:pos x="287" y="27"/>
                  </a:cxn>
                  <a:cxn ang="0">
                    <a:pos x="219" y="0"/>
                  </a:cxn>
                  <a:cxn ang="0">
                    <a:pos x="60" y="63"/>
                  </a:cxn>
                  <a:cxn ang="0">
                    <a:pos x="0" y="45"/>
                  </a:cxn>
                </a:cxnLst>
                <a:rect l="0" t="0" r="r" b="b"/>
                <a:pathLst>
                  <a:path w="287" h="105">
                    <a:moveTo>
                      <a:pt x="0" y="45"/>
                    </a:moveTo>
                    <a:lnTo>
                      <a:pt x="26" y="105"/>
                    </a:lnTo>
                    <a:lnTo>
                      <a:pt x="218" y="103"/>
                    </a:lnTo>
                    <a:lnTo>
                      <a:pt x="146" y="81"/>
                    </a:lnTo>
                    <a:lnTo>
                      <a:pt x="287" y="27"/>
                    </a:lnTo>
                    <a:lnTo>
                      <a:pt x="219" y="0"/>
                    </a:lnTo>
                    <a:lnTo>
                      <a:pt x="60" y="63"/>
                    </a:lnTo>
                    <a:lnTo>
                      <a:pt x="0" y="45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83" name="Freeform 90"/>
              <p:cNvSpPr>
                <a:spLocks/>
              </p:cNvSpPr>
              <p:nvPr/>
            </p:nvSpPr>
            <p:spPr bwMode="auto">
              <a:xfrm>
                <a:off x="2558" y="2244"/>
                <a:ext cx="291" cy="105"/>
              </a:xfrm>
              <a:custGeom>
                <a:avLst/>
                <a:gdLst/>
                <a:ahLst/>
                <a:cxnLst>
                  <a:cxn ang="0">
                    <a:pos x="0" y="75"/>
                  </a:cxn>
                  <a:cxn ang="0">
                    <a:pos x="68" y="105"/>
                  </a:cxn>
                  <a:cxn ang="0">
                    <a:pos x="217" y="39"/>
                  </a:cxn>
                  <a:cxn ang="0">
                    <a:pos x="291" y="61"/>
                  </a:cxn>
                  <a:cxn ang="0">
                    <a:pos x="261" y="0"/>
                  </a:cxn>
                  <a:cxn ang="0">
                    <a:pos x="94" y="1"/>
                  </a:cxn>
                  <a:cxn ang="0">
                    <a:pos x="142" y="19"/>
                  </a:cxn>
                  <a:cxn ang="0">
                    <a:pos x="0" y="75"/>
                  </a:cxn>
                </a:cxnLst>
                <a:rect l="0" t="0" r="r" b="b"/>
                <a:pathLst>
                  <a:path w="291" h="105">
                    <a:moveTo>
                      <a:pt x="0" y="75"/>
                    </a:moveTo>
                    <a:lnTo>
                      <a:pt x="68" y="105"/>
                    </a:lnTo>
                    <a:lnTo>
                      <a:pt x="217" y="39"/>
                    </a:lnTo>
                    <a:lnTo>
                      <a:pt x="291" y="61"/>
                    </a:lnTo>
                    <a:lnTo>
                      <a:pt x="261" y="0"/>
                    </a:lnTo>
                    <a:lnTo>
                      <a:pt x="94" y="1"/>
                    </a:lnTo>
                    <a:lnTo>
                      <a:pt x="142" y="19"/>
                    </a:lnTo>
                    <a:lnTo>
                      <a:pt x="0" y="75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284" name="Group 235"/>
          <p:cNvGrpSpPr>
            <a:grpSpLocks/>
          </p:cNvGrpSpPr>
          <p:nvPr/>
        </p:nvGrpSpPr>
        <p:grpSpPr bwMode="auto">
          <a:xfrm>
            <a:off x="6701969" y="2485033"/>
            <a:ext cx="220400" cy="125255"/>
            <a:chOff x="1355" y="2644"/>
            <a:chExt cx="257" cy="147"/>
          </a:xfrm>
        </p:grpSpPr>
        <p:sp>
          <p:nvSpPr>
            <p:cNvPr id="285" name="AutoShape 236"/>
            <p:cNvSpPr>
              <a:spLocks noChangeArrowheads="1"/>
            </p:cNvSpPr>
            <p:nvPr/>
          </p:nvSpPr>
          <p:spPr bwMode="auto">
            <a:xfrm>
              <a:off x="1356" y="2644"/>
              <a:ext cx="256" cy="147"/>
            </a:xfrm>
            <a:prstGeom prst="can">
              <a:avLst>
                <a:gd name="adj" fmla="val 50000"/>
              </a:avLst>
            </a:prstGeom>
            <a:solidFill>
              <a:srgbClr val="0066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86" name="Oval 237"/>
            <p:cNvSpPr>
              <a:spLocks noChangeArrowheads="1"/>
            </p:cNvSpPr>
            <p:nvPr/>
          </p:nvSpPr>
          <p:spPr bwMode="auto">
            <a:xfrm>
              <a:off x="1355" y="2644"/>
              <a:ext cx="257" cy="74"/>
            </a:xfrm>
            <a:prstGeom prst="ellipse">
              <a:avLst/>
            </a:prstGeom>
            <a:solidFill>
              <a:srgbClr val="00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grpSp>
          <p:nvGrpSpPr>
            <p:cNvPr id="287" name="Group 238"/>
            <p:cNvGrpSpPr>
              <a:grpSpLocks/>
            </p:cNvGrpSpPr>
            <p:nvPr/>
          </p:nvGrpSpPr>
          <p:grpSpPr bwMode="auto">
            <a:xfrm>
              <a:off x="1385" y="2645"/>
              <a:ext cx="166" cy="52"/>
              <a:chOff x="2242" y="2225"/>
              <a:chExt cx="626" cy="249"/>
            </a:xfrm>
          </p:grpSpPr>
          <p:sp>
            <p:nvSpPr>
              <p:cNvPr id="288" name="Freeform 239"/>
              <p:cNvSpPr>
                <a:spLocks/>
              </p:cNvSpPr>
              <p:nvPr/>
            </p:nvSpPr>
            <p:spPr bwMode="auto">
              <a:xfrm>
                <a:off x="2247" y="2225"/>
                <a:ext cx="319" cy="114"/>
              </a:xfrm>
              <a:custGeom>
                <a:avLst/>
                <a:gdLst/>
                <a:ahLst/>
                <a:cxnLst>
                  <a:cxn ang="0">
                    <a:pos x="0" y="18"/>
                  </a:cxn>
                  <a:cxn ang="0">
                    <a:pos x="167" y="86"/>
                  </a:cxn>
                  <a:cxn ang="0">
                    <a:pos x="94" y="110"/>
                  </a:cxn>
                  <a:cxn ang="0">
                    <a:pos x="273" y="114"/>
                  </a:cxn>
                  <a:cxn ang="0">
                    <a:pos x="319" y="38"/>
                  </a:cxn>
                  <a:cxn ang="0">
                    <a:pos x="245" y="62"/>
                  </a:cxn>
                  <a:cxn ang="0">
                    <a:pos x="107" y="0"/>
                  </a:cxn>
                  <a:cxn ang="0">
                    <a:pos x="0" y="18"/>
                  </a:cxn>
                </a:cxnLst>
                <a:rect l="0" t="0" r="r" b="b"/>
                <a:pathLst>
                  <a:path w="319" h="114">
                    <a:moveTo>
                      <a:pt x="0" y="18"/>
                    </a:moveTo>
                    <a:lnTo>
                      <a:pt x="167" y="86"/>
                    </a:lnTo>
                    <a:lnTo>
                      <a:pt x="94" y="110"/>
                    </a:lnTo>
                    <a:lnTo>
                      <a:pt x="273" y="114"/>
                    </a:lnTo>
                    <a:lnTo>
                      <a:pt x="319" y="38"/>
                    </a:lnTo>
                    <a:lnTo>
                      <a:pt x="245" y="62"/>
                    </a:lnTo>
                    <a:lnTo>
                      <a:pt x="107" y="0"/>
                    </a:lnTo>
                    <a:lnTo>
                      <a:pt x="0" y="18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89" name="Freeform 240"/>
              <p:cNvSpPr>
                <a:spLocks/>
              </p:cNvSpPr>
              <p:nvPr/>
            </p:nvSpPr>
            <p:spPr bwMode="auto">
              <a:xfrm>
                <a:off x="2539" y="2361"/>
                <a:ext cx="329" cy="113"/>
              </a:xfrm>
              <a:custGeom>
                <a:avLst/>
                <a:gdLst/>
                <a:ahLst/>
                <a:cxnLst>
                  <a:cxn ang="0">
                    <a:pos x="0" y="72"/>
                  </a:cxn>
                  <a:cxn ang="0">
                    <a:pos x="19" y="3"/>
                  </a:cxn>
                  <a:cxn ang="0">
                    <a:pos x="213" y="0"/>
                  </a:cxn>
                  <a:cxn ang="0">
                    <a:pos x="144" y="22"/>
                  </a:cxn>
                  <a:cxn ang="0">
                    <a:pos x="329" y="89"/>
                  </a:cxn>
                  <a:cxn ang="0">
                    <a:pos x="224" y="113"/>
                  </a:cxn>
                  <a:cxn ang="0">
                    <a:pos x="70" y="49"/>
                  </a:cxn>
                  <a:cxn ang="0">
                    <a:pos x="0" y="72"/>
                  </a:cxn>
                </a:cxnLst>
                <a:rect l="0" t="0" r="r" b="b"/>
                <a:pathLst>
                  <a:path w="329" h="113">
                    <a:moveTo>
                      <a:pt x="0" y="72"/>
                    </a:moveTo>
                    <a:lnTo>
                      <a:pt x="19" y="3"/>
                    </a:lnTo>
                    <a:lnTo>
                      <a:pt x="213" y="0"/>
                    </a:lnTo>
                    <a:lnTo>
                      <a:pt x="144" y="22"/>
                    </a:lnTo>
                    <a:lnTo>
                      <a:pt x="329" y="89"/>
                    </a:lnTo>
                    <a:lnTo>
                      <a:pt x="224" y="113"/>
                    </a:lnTo>
                    <a:lnTo>
                      <a:pt x="70" y="49"/>
                    </a:lnTo>
                    <a:lnTo>
                      <a:pt x="0" y="72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90" name="Freeform 241"/>
              <p:cNvSpPr>
                <a:spLocks/>
              </p:cNvSpPr>
              <p:nvPr/>
            </p:nvSpPr>
            <p:spPr bwMode="auto">
              <a:xfrm>
                <a:off x="2242" y="2354"/>
                <a:ext cx="287" cy="105"/>
              </a:xfrm>
              <a:custGeom>
                <a:avLst/>
                <a:gdLst/>
                <a:ahLst/>
                <a:cxnLst>
                  <a:cxn ang="0">
                    <a:pos x="0" y="45"/>
                  </a:cxn>
                  <a:cxn ang="0">
                    <a:pos x="26" y="105"/>
                  </a:cxn>
                  <a:cxn ang="0">
                    <a:pos x="218" y="103"/>
                  </a:cxn>
                  <a:cxn ang="0">
                    <a:pos x="146" y="81"/>
                  </a:cxn>
                  <a:cxn ang="0">
                    <a:pos x="287" y="27"/>
                  </a:cxn>
                  <a:cxn ang="0">
                    <a:pos x="219" y="0"/>
                  </a:cxn>
                  <a:cxn ang="0">
                    <a:pos x="60" y="63"/>
                  </a:cxn>
                  <a:cxn ang="0">
                    <a:pos x="0" y="45"/>
                  </a:cxn>
                </a:cxnLst>
                <a:rect l="0" t="0" r="r" b="b"/>
                <a:pathLst>
                  <a:path w="287" h="105">
                    <a:moveTo>
                      <a:pt x="0" y="45"/>
                    </a:moveTo>
                    <a:lnTo>
                      <a:pt x="26" y="105"/>
                    </a:lnTo>
                    <a:lnTo>
                      <a:pt x="218" y="103"/>
                    </a:lnTo>
                    <a:lnTo>
                      <a:pt x="146" y="81"/>
                    </a:lnTo>
                    <a:lnTo>
                      <a:pt x="287" y="27"/>
                    </a:lnTo>
                    <a:lnTo>
                      <a:pt x="219" y="0"/>
                    </a:lnTo>
                    <a:lnTo>
                      <a:pt x="60" y="63"/>
                    </a:lnTo>
                    <a:lnTo>
                      <a:pt x="0" y="45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91" name="Freeform 242"/>
              <p:cNvSpPr>
                <a:spLocks/>
              </p:cNvSpPr>
              <p:nvPr/>
            </p:nvSpPr>
            <p:spPr bwMode="auto">
              <a:xfrm>
                <a:off x="2558" y="2244"/>
                <a:ext cx="291" cy="105"/>
              </a:xfrm>
              <a:custGeom>
                <a:avLst/>
                <a:gdLst/>
                <a:ahLst/>
                <a:cxnLst>
                  <a:cxn ang="0">
                    <a:pos x="0" y="75"/>
                  </a:cxn>
                  <a:cxn ang="0">
                    <a:pos x="68" y="105"/>
                  </a:cxn>
                  <a:cxn ang="0">
                    <a:pos x="217" y="39"/>
                  </a:cxn>
                  <a:cxn ang="0">
                    <a:pos x="291" y="61"/>
                  </a:cxn>
                  <a:cxn ang="0">
                    <a:pos x="261" y="0"/>
                  </a:cxn>
                  <a:cxn ang="0">
                    <a:pos x="94" y="1"/>
                  </a:cxn>
                  <a:cxn ang="0">
                    <a:pos x="142" y="19"/>
                  </a:cxn>
                  <a:cxn ang="0">
                    <a:pos x="0" y="75"/>
                  </a:cxn>
                </a:cxnLst>
                <a:rect l="0" t="0" r="r" b="b"/>
                <a:pathLst>
                  <a:path w="291" h="105">
                    <a:moveTo>
                      <a:pt x="0" y="75"/>
                    </a:moveTo>
                    <a:lnTo>
                      <a:pt x="68" y="105"/>
                    </a:lnTo>
                    <a:lnTo>
                      <a:pt x="217" y="39"/>
                    </a:lnTo>
                    <a:lnTo>
                      <a:pt x="291" y="61"/>
                    </a:lnTo>
                    <a:lnTo>
                      <a:pt x="261" y="0"/>
                    </a:lnTo>
                    <a:lnTo>
                      <a:pt x="94" y="1"/>
                    </a:lnTo>
                    <a:lnTo>
                      <a:pt x="142" y="19"/>
                    </a:lnTo>
                    <a:lnTo>
                      <a:pt x="0" y="75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292" name="Group 83"/>
          <p:cNvGrpSpPr>
            <a:grpSpLocks/>
          </p:cNvGrpSpPr>
          <p:nvPr/>
        </p:nvGrpSpPr>
        <p:grpSpPr bwMode="auto">
          <a:xfrm>
            <a:off x="5865671" y="2166836"/>
            <a:ext cx="339762" cy="194338"/>
            <a:chOff x="2423" y="2253"/>
            <a:chExt cx="257" cy="147"/>
          </a:xfrm>
        </p:grpSpPr>
        <p:sp>
          <p:nvSpPr>
            <p:cNvPr id="293" name="AutoShape 84"/>
            <p:cNvSpPr>
              <a:spLocks noChangeArrowheads="1"/>
            </p:cNvSpPr>
            <p:nvPr/>
          </p:nvSpPr>
          <p:spPr bwMode="auto">
            <a:xfrm>
              <a:off x="2424" y="2253"/>
              <a:ext cx="256" cy="147"/>
            </a:xfrm>
            <a:prstGeom prst="can">
              <a:avLst>
                <a:gd name="adj" fmla="val 50000"/>
              </a:avLst>
            </a:prstGeom>
            <a:solidFill>
              <a:srgbClr val="33CC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94" name="Oval 85"/>
            <p:cNvSpPr>
              <a:spLocks noChangeArrowheads="1"/>
            </p:cNvSpPr>
            <p:nvPr/>
          </p:nvSpPr>
          <p:spPr bwMode="auto">
            <a:xfrm>
              <a:off x="2423" y="2253"/>
              <a:ext cx="257" cy="74"/>
            </a:xfrm>
            <a:prstGeom prst="ellipse">
              <a:avLst/>
            </a:prstGeom>
            <a:solidFill>
              <a:srgbClr val="66FF33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grpSp>
          <p:nvGrpSpPr>
            <p:cNvPr id="295" name="Group 86"/>
            <p:cNvGrpSpPr>
              <a:grpSpLocks/>
            </p:cNvGrpSpPr>
            <p:nvPr/>
          </p:nvGrpSpPr>
          <p:grpSpPr bwMode="auto">
            <a:xfrm>
              <a:off x="2449" y="2254"/>
              <a:ext cx="166" cy="52"/>
              <a:chOff x="2242" y="2225"/>
              <a:chExt cx="626" cy="249"/>
            </a:xfrm>
          </p:grpSpPr>
          <p:sp>
            <p:nvSpPr>
              <p:cNvPr id="296" name="Freeform 87"/>
              <p:cNvSpPr>
                <a:spLocks/>
              </p:cNvSpPr>
              <p:nvPr/>
            </p:nvSpPr>
            <p:spPr bwMode="auto">
              <a:xfrm>
                <a:off x="2247" y="2225"/>
                <a:ext cx="319" cy="114"/>
              </a:xfrm>
              <a:custGeom>
                <a:avLst/>
                <a:gdLst/>
                <a:ahLst/>
                <a:cxnLst>
                  <a:cxn ang="0">
                    <a:pos x="0" y="18"/>
                  </a:cxn>
                  <a:cxn ang="0">
                    <a:pos x="167" y="86"/>
                  </a:cxn>
                  <a:cxn ang="0">
                    <a:pos x="94" y="110"/>
                  </a:cxn>
                  <a:cxn ang="0">
                    <a:pos x="273" y="114"/>
                  </a:cxn>
                  <a:cxn ang="0">
                    <a:pos x="319" y="38"/>
                  </a:cxn>
                  <a:cxn ang="0">
                    <a:pos x="245" y="62"/>
                  </a:cxn>
                  <a:cxn ang="0">
                    <a:pos x="107" y="0"/>
                  </a:cxn>
                  <a:cxn ang="0">
                    <a:pos x="0" y="18"/>
                  </a:cxn>
                </a:cxnLst>
                <a:rect l="0" t="0" r="r" b="b"/>
                <a:pathLst>
                  <a:path w="319" h="114">
                    <a:moveTo>
                      <a:pt x="0" y="18"/>
                    </a:moveTo>
                    <a:lnTo>
                      <a:pt x="167" y="86"/>
                    </a:lnTo>
                    <a:lnTo>
                      <a:pt x="94" y="110"/>
                    </a:lnTo>
                    <a:lnTo>
                      <a:pt x="273" y="114"/>
                    </a:lnTo>
                    <a:lnTo>
                      <a:pt x="319" y="38"/>
                    </a:lnTo>
                    <a:lnTo>
                      <a:pt x="245" y="62"/>
                    </a:lnTo>
                    <a:lnTo>
                      <a:pt x="107" y="0"/>
                    </a:lnTo>
                    <a:lnTo>
                      <a:pt x="0" y="18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97" name="Freeform 88"/>
              <p:cNvSpPr>
                <a:spLocks/>
              </p:cNvSpPr>
              <p:nvPr/>
            </p:nvSpPr>
            <p:spPr bwMode="auto">
              <a:xfrm>
                <a:off x="2539" y="2361"/>
                <a:ext cx="329" cy="113"/>
              </a:xfrm>
              <a:custGeom>
                <a:avLst/>
                <a:gdLst/>
                <a:ahLst/>
                <a:cxnLst>
                  <a:cxn ang="0">
                    <a:pos x="0" y="72"/>
                  </a:cxn>
                  <a:cxn ang="0">
                    <a:pos x="19" y="3"/>
                  </a:cxn>
                  <a:cxn ang="0">
                    <a:pos x="213" y="0"/>
                  </a:cxn>
                  <a:cxn ang="0">
                    <a:pos x="144" y="22"/>
                  </a:cxn>
                  <a:cxn ang="0">
                    <a:pos x="329" y="89"/>
                  </a:cxn>
                  <a:cxn ang="0">
                    <a:pos x="224" y="113"/>
                  </a:cxn>
                  <a:cxn ang="0">
                    <a:pos x="70" y="49"/>
                  </a:cxn>
                  <a:cxn ang="0">
                    <a:pos x="0" y="72"/>
                  </a:cxn>
                </a:cxnLst>
                <a:rect l="0" t="0" r="r" b="b"/>
                <a:pathLst>
                  <a:path w="329" h="113">
                    <a:moveTo>
                      <a:pt x="0" y="72"/>
                    </a:moveTo>
                    <a:lnTo>
                      <a:pt x="19" y="3"/>
                    </a:lnTo>
                    <a:lnTo>
                      <a:pt x="213" y="0"/>
                    </a:lnTo>
                    <a:lnTo>
                      <a:pt x="144" y="22"/>
                    </a:lnTo>
                    <a:lnTo>
                      <a:pt x="329" y="89"/>
                    </a:lnTo>
                    <a:lnTo>
                      <a:pt x="224" y="113"/>
                    </a:lnTo>
                    <a:lnTo>
                      <a:pt x="70" y="49"/>
                    </a:lnTo>
                    <a:lnTo>
                      <a:pt x="0" y="72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98" name="Freeform 89"/>
              <p:cNvSpPr>
                <a:spLocks/>
              </p:cNvSpPr>
              <p:nvPr/>
            </p:nvSpPr>
            <p:spPr bwMode="auto">
              <a:xfrm>
                <a:off x="2242" y="2354"/>
                <a:ext cx="287" cy="105"/>
              </a:xfrm>
              <a:custGeom>
                <a:avLst/>
                <a:gdLst/>
                <a:ahLst/>
                <a:cxnLst>
                  <a:cxn ang="0">
                    <a:pos x="0" y="45"/>
                  </a:cxn>
                  <a:cxn ang="0">
                    <a:pos x="26" y="105"/>
                  </a:cxn>
                  <a:cxn ang="0">
                    <a:pos x="218" y="103"/>
                  </a:cxn>
                  <a:cxn ang="0">
                    <a:pos x="146" y="81"/>
                  </a:cxn>
                  <a:cxn ang="0">
                    <a:pos x="287" y="27"/>
                  </a:cxn>
                  <a:cxn ang="0">
                    <a:pos x="219" y="0"/>
                  </a:cxn>
                  <a:cxn ang="0">
                    <a:pos x="60" y="63"/>
                  </a:cxn>
                  <a:cxn ang="0">
                    <a:pos x="0" y="45"/>
                  </a:cxn>
                </a:cxnLst>
                <a:rect l="0" t="0" r="r" b="b"/>
                <a:pathLst>
                  <a:path w="287" h="105">
                    <a:moveTo>
                      <a:pt x="0" y="45"/>
                    </a:moveTo>
                    <a:lnTo>
                      <a:pt x="26" y="105"/>
                    </a:lnTo>
                    <a:lnTo>
                      <a:pt x="218" y="103"/>
                    </a:lnTo>
                    <a:lnTo>
                      <a:pt x="146" y="81"/>
                    </a:lnTo>
                    <a:lnTo>
                      <a:pt x="287" y="27"/>
                    </a:lnTo>
                    <a:lnTo>
                      <a:pt x="219" y="0"/>
                    </a:lnTo>
                    <a:lnTo>
                      <a:pt x="60" y="63"/>
                    </a:lnTo>
                    <a:lnTo>
                      <a:pt x="0" y="45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99" name="Freeform 90"/>
              <p:cNvSpPr>
                <a:spLocks/>
              </p:cNvSpPr>
              <p:nvPr/>
            </p:nvSpPr>
            <p:spPr bwMode="auto">
              <a:xfrm>
                <a:off x="2558" y="2244"/>
                <a:ext cx="291" cy="105"/>
              </a:xfrm>
              <a:custGeom>
                <a:avLst/>
                <a:gdLst/>
                <a:ahLst/>
                <a:cxnLst>
                  <a:cxn ang="0">
                    <a:pos x="0" y="75"/>
                  </a:cxn>
                  <a:cxn ang="0">
                    <a:pos x="68" y="105"/>
                  </a:cxn>
                  <a:cxn ang="0">
                    <a:pos x="217" y="39"/>
                  </a:cxn>
                  <a:cxn ang="0">
                    <a:pos x="291" y="61"/>
                  </a:cxn>
                  <a:cxn ang="0">
                    <a:pos x="261" y="0"/>
                  </a:cxn>
                  <a:cxn ang="0">
                    <a:pos x="94" y="1"/>
                  </a:cxn>
                  <a:cxn ang="0">
                    <a:pos x="142" y="19"/>
                  </a:cxn>
                  <a:cxn ang="0">
                    <a:pos x="0" y="75"/>
                  </a:cxn>
                </a:cxnLst>
                <a:rect l="0" t="0" r="r" b="b"/>
                <a:pathLst>
                  <a:path w="291" h="105">
                    <a:moveTo>
                      <a:pt x="0" y="75"/>
                    </a:moveTo>
                    <a:lnTo>
                      <a:pt x="68" y="105"/>
                    </a:lnTo>
                    <a:lnTo>
                      <a:pt x="217" y="39"/>
                    </a:lnTo>
                    <a:lnTo>
                      <a:pt x="291" y="61"/>
                    </a:lnTo>
                    <a:lnTo>
                      <a:pt x="261" y="0"/>
                    </a:lnTo>
                    <a:lnTo>
                      <a:pt x="94" y="1"/>
                    </a:lnTo>
                    <a:lnTo>
                      <a:pt x="142" y="19"/>
                    </a:lnTo>
                    <a:lnTo>
                      <a:pt x="0" y="75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300" name="Group 83"/>
          <p:cNvGrpSpPr>
            <a:grpSpLocks/>
          </p:cNvGrpSpPr>
          <p:nvPr/>
        </p:nvGrpSpPr>
        <p:grpSpPr bwMode="auto">
          <a:xfrm>
            <a:off x="4577807" y="2215403"/>
            <a:ext cx="339762" cy="194338"/>
            <a:chOff x="2423" y="2253"/>
            <a:chExt cx="257" cy="147"/>
          </a:xfrm>
        </p:grpSpPr>
        <p:sp>
          <p:nvSpPr>
            <p:cNvPr id="301" name="AutoShape 84"/>
            <p:cNvSpPr>
              <a:spLocks noChangeArrowheads="1"/>
            </p:cNvSpPr>
            <p:nvPr/>
          </p:nvSpPr>
          <p:spPr bwMode="auto">
            <a:xfrm>
              <a:off x="2424" y="2253"/>
              <a:ext cx="256" cy="147"/>
            </a:xfrm>
            <a:prstGeom prst="can">
              <a:avLst>
                <a:gd name="adj" fmla="val 50000"/>
              </a:avLst>
            </a:prstGeom>
            <a:solidFill>
              <a:srgbClr val="33CC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02" name="Oval 85"/>
            <p:cNvSpPr>
              <a:spLocks noChangeArrowheads="1"/>
            </p:cNvSpPr>
            <p:nvPr/>
          </p:nvSpPr>
          <p:spPr bwMode="auto">
            <a:xfrm>
              <a:off x="2423" y="2253"/>
              <a:ext cx="257" cy="74"/>
            </a:xfrm>
            <a:prstGeom prst="ellipse">
              <a:avLst/>
            </a:prstGeom>
            <a:solidFill>
              <a:srgbClr val="66FF33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grpSp>
          <p:nvGrpSpPr>
            <p:cNvPr id="303" name="Group 86"/>
            <p:cNvGrpSpPr>
              <a:grpSpLocks/>
            </p:cNvGrpSpPr>
            <p:nvPr/>
          </p:nvGrpSpPr>
          <p:grpSpPr bwMode="auto">
            <a:xfrm>
              <a:off x="2451" y="2254"/>
              <a:ext cx="166" cy="52"/>
              <a:chOff x="2242" y="2225"/>
              <a:chExt cx="626" cy="249"/>
            </a:xfrm>
          </p:grpSpPr>
          <p:sp>
            <p:nvSpPr>
              <p:cNvPr id="304" name="Freeform 87"/>
              <p:cNvSpPr>
                <a:spLocks/>
              </p:cNvSpPr>
              <p:nvPr/>
            </p:nvSpPr>
            <p:spPr bwMode="auto">
              <a:xfrm>
                <a:off x="2247" y="2225"/>
                <a:ext cx="319" cy="114"/>
              </a:xfrm>
              <a:custGeom>
                <a:avLst/>
                <a:gdLst/>
                <a:ahLst/>
                <a:cxnLst>
                  <a:cxn ang="0">
                    <a:pos x="0" y="18"/>
                  </a:cxn>
                  <a:cxn ang="0">
                    <a:pos x="167" y="86"/>
                  </a:cxn>
                  <a:cxn ang="0">
                    <a:pos x="94" y="110"/>
                  </a:cxn>
                  <a:cxn ang="0">
                    <a:pos x="273" y="114"/>
                  </a:cxn>
                  <a:cxn ang="0">
                    <a:pos x="319" y="38"/>
                  </a:cxn>
                  <a:cxn ang="0">
                    <a:pos x="245" y="62"/>
                  </a:cxn>
                  <a:cxn ang="0">
                    <a:pos x="107" y="0"/>
                  </a:cxn>
                  <a:cxn ang="0">
                    <a:pos x="0" y="18"/>
                  </a:cxn>
                </a:cxnLst>
                <a:rect l="0" t="0" r="r" b="b"/>
                <a:pathLst>
                  <a:path w="319" h="114">
                    <a:moveTo>
                      <a:pt x="0" y="18"/>
                    </a:moveTo>
                    <a:lnTo>
                      <a:pt x="167" y="86"/>
                    </a:lnTo>
                    <a:lnTo>
                      <a:pt x="94" y="110"/>
                    </a:lnTo>
                    <a:lnTo>
                      <a:pt x="273" y="114"/>
                    </a:lnTo>
                    <a:lnTo>
                      <a:pt x="319" y="38"/>
                    </a:lnTo>
                    <a:lnTo>
                      <a:pt x="245" y="62"/>
                    </a:lnTo>
                    <a:lnTo>
                      <a:pt x="107" y="0"/>
                    </a:lnTo>
                    <a:lnTo>
                      <a:pt x="0" y="18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05" name="Freeform 88"/>
              <p:cNvSpPr>
                <a:spLocks/>
              </p:cNvSpPr>
              <p:nvPr/>
            </p:nvSpPr>
            <p:spPr bwMode="auto">
              <a:xfrm>
                <a:off x="2539" y="2361"/>
                <a:ext cx="329" cy="113"/>
              </a:xfrm>
              <a:custGeom>
                <a:avLst/>
                <a:gdLst/>
                <a:ahLst/>
                <a:cxnLst>
                  <a:cxn ang="0">
                    <a:pos x="0" y="72"/>
                  </a:cxn>
                  <a:cxn ang="0">
                    <a:pos x="19" y="3"/>
                  </a:cxn>
                  <a:cxn ang="0">
                    <a:pos x="213" y="0"/>
                  </a:cxn>
                  <a:cxn ang="0">
                    <a:pos x="144" y="22"/>
                  </a:cxn>
                  <a:cxn ang="0">
                    <a:pos x="329" y="89"/>
                  </a:cxn>
                  <a:cxn ang="0">
                    <a:pos x="224" y="113"/>
                  </a:cxn>
                  <a:cxn ang="0">
                    <a:pos x="70" y="49"/>
                  </a:cxn>
                  <a:cxn ang="0">
                    <a:pos x="0" y="72"/>
                  </a:cxn>
                </a:cxnLst>
                <a:rect l="0" t="0" r="r" b="b"/>
                <a:pathLst>
                  <a:path w="329" h="113">
                    <a:moveTo>
                      <a:pt x="0" y="72"/>
                    </a:moveTo>
                    <a:lnTo>
                      <a:pt x="19" y="3"/>
                    </a:lnTo>
                    <a:lnTo>
                      <a:pt x="213" y="0"/>
                    </a:lnTo>
                    <a:lnTo>
                      <a:pt x="144" y="22"/>
                    </a:lnTo>
                    <a:lnTo>
                      <a:pt x="329" y="89"/>
                    </a:lnTo>
                    <a:lnTo>
                      <a:pt x="224" y="113"/>
                    </a:lnTo>
                    <a:lnTo>
                      <a:pt x="70" y="49"/>
                    </a:lnTo>
                    <a:lnTo>
                      <a:pt x="0" y="72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06" name="Freeform 89"/>
              <p:cNvSpPr>
                <a:spLocks/>
              </p:cNvSpPr>
              <p:nvPr/>
            </p:nvSpPr>
            <p:spPr bwMode="auto">
              <a:xfrm>
                <a:off x="2242" y="2354"/>
                <a:ext cx="287" cy="105"/>
              </a:xfrm>
              <a:custGeom>
                <a:avLst/>
                <a:gdLst/>
                <a:ahLst/>
                <a:cxnLst>
                  <a:cxn ang="0">
                    <a:pos x="0" y="45"/>
                  </a:cxn>
                  <a:cxn ang="0">
                    <a:pos x="26" y="105"/>
                  </a:cxn>
                  <a:cxn ang="0">
                    <a:pos x="218" y="103"/>
                  </a:cxn>
                  <a:cxn ang="0">
                    <a:pos x="146" y="81"/>
                  </a:cxn>
                  <a:cxn ang="0">
                    <a:pos x="287" y="27"/>
                  </a:cxn>
                  <a:cxn ang="0">
                    <a:pos x="219" y="0"/>
                  </a:cxn>
                  <a:cxn ang="0">
                    <a:pos x="60" y="63"/>
                  </a:cxn>
                  <a:cxn ang="0">
                    <a:pos x="0" y="45"/>
                  </a:cxn>
                </a:cxnLst>
                <a:rect l="0" t="0" r="r" b="b"/>
                <a:pathLst>
                  <a:path w="287" h="105">
                    <a:moveTo>
                      <a:pt x="0" y="45"/>
                    </a:moveTo>
                    <a:lnTo>
                      <a:pt x="26" y="105"/>
                    </a:lnTo>
                    <a:lnTo>
                      <a:pt x="218" y="103"/>
                    </a:lnTo>
                    <a:lnTo>
                      <a:pt x="146" y="81"/>
                    </a:lnTo>
                    <a:lnTo>
                      <a:pt x="287" y="27"/>
                    </a:lnTo>
                    <a:lnTo>
                      <a:pt x="219" y="0"/>
                    </a:lnTo>
                    <a:lnTo>
                      <a:pt x="60" y="63"/>
                    </a:lnTo>
                    <a:lnTo>
                      <a:pt x="0" y="45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07" name="Freeform 90"/>
              <p:cNvSpPr>
                <a:spLocks/>
              </p:cNvSpPr>
              <p:nvPr/>
            </p:nvSpPr>
            <p:spPr bwMode="auto">
              <a:xfrm>
                <a:off x="2558" y="2244"/>
                <a:ext cx="291" cy="105"/>
              </a:xfrm>
              <a:custGeom>
                <a:avLst/>
                <a:gdLst/>
                <a:ahLst/>
                <a:cxnLst>
                  <a:cxn ang="0">
                    <a:pos x="0" y="75"/>
                  </a:cxn>
                  <a:cxn ang="0">
                    <a:pos x="68" y="105"/>
                  </a:cxn>
                  <a:cxn ang="0">
                    <a:pos x="217" y="39"/>
                  </a:cxn>
                  <a:cxn ang="0">
                    <a:pos x="291" y="61"/>
                  </a:cxn>
                  <a:cxn ang="0">
                    <a:pos x="261" y="0"/>
                  </a:cxn>
                  <a:cxn ang="0">
                    <a:pos x="94" y="1"/>
                  </a:cxn>
                  <a:cxn ang="0">
                    <a:pos x="142" y="19"/>
                  </a:cxn>
                  <a:cxn ang="0">
                    <a:pos x="0" y="75"/>
                  </a:cxn>
                </a:cxnLst>
                <a:rect l="0" t="0" r="r" b="b"/>
                <a:pathLst>
                  <a:path w="291" h="105">
                    <a:moveTo>
                      <a:pt x="0" y="75"/>
                    </a:moveTo>
                    <a:lnTo>
                      <a:pt x="68" y="105"/>
                    </a:lnTo>
                    <a:lnTo>
                      <a:pt x="217" y="39"/>
                    </a:lnTo>
                    <a:lnTo>
                      <a:pt x="291" y="61"/>
                    </a:lnTo>
                    <a:lnTo>
                      <a:pt x="261" y="0"/>
                    </a:lnTo>
                    <a:lnTo>
                      <a:pt x="94" y="1"/>
                    </a:lnTo>
                    <a:lnTo>
                      <a:pt x="142" y="19"/>
                    </a:lnTo>
                    <a:lnTo>
                      <a:pt x="0" y="75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</p:grpSp>
      </p:grpSp>
      <p:cxnSp>
        <p:nvCxnSpPr>
          <p:cNvPr id="308" name="Straight Connector 307"/>
          <p:cNvCxnSpPr/>
          <p:nvPr/>
        </p:nvCxnSpPr>
        <p:spPr bwMode="auto">
          <a:xfrm flipV="1">
            <a:off x="4913326" y="2573793"/>
            <a:ext cx="403611" cy="54091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309" name="Group 83"/>
          <p:cNvGrpSpPr>
            <a:grpSpLocks/>
          </p:cNvGrpSpPr>
          <p:nvPr/>
        </p:nvGrpSpPr>
        <p:grpSpPr bwMode="auto">
          <a:xfrm>
            <a:off x="4746953" y="3108030"/>
            <a:ext cx="339762" cy="194338"/>
            <a:chOff x="2423" y="2253"/>
            <a:chExt cx="257" cy="147"/>
          </a:xfrm>
        </p:grpSpPr>
        <p:sp>
          <p:nvSpPr>
            <p:cNvPr id="310" name="AutoShape 84"/>
            <p:cNvSpPr>
              <a:spLocks noChangeArrowheads="1"/>
            </p:cNvSpPr>
            <p:nvPr/>
          </p:nvSpPr>
          <p:spPr bwMode="auto">
            <a:xfrm>
              <a:off x="2424" y="2253"/>
              <a:ext cx="256" cy="147"/>
            </a:xfrm>
            <a:prstGeom prst="can">
              <a:avLst>
                <a:gd name="adj" fmla="val 50000"/>
              </a:avLst>
            </a:prstGeom>
            <a:solidFill>
              <a:srgbClr val="33CC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11" name="Oval 85"/>
            <p:cNvSpPr>
              <a:spLocks noChangeArrowheads="1"/>
            </p:cNvSpPr>
            <p:nvPr/>
          </p:nvSpPr>
          <p:spPr bwMode="auto">
            <a:xfrm>
              <a:off x="2423" y="2253"/>
              <a:ext cx="257" cy="74"/>
            </a:xfrm>
            <a:prstGeom prst="ellipse">
              <a:avLst/>
            </a:prstGeom>
            <a:solidFill>
              <a:srgbClr val="66FF33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grpSp>
          <p:nvGrpSpPr>
            <p:cNvPr id="312" name="Group 86"/>
            <p:cNvGrpSpPr>
              <a:grpSpLocks/>
            </p:cNvGrpSpPr>
            <p:nvPr/>
          </p:nvGrpSpPr>
          <p:grpSpPr bwMode="auto">
            <a:xfrm>
              <a:off x="2453" y="2254"/>
              <a:ext cx="166" cy="52"/>
              <a:chOff x="2242" y="2225"/>
              <a:chExt cx="626" cy="249"/>
            </a:xfrm>
          </p:grpSpPr>
          <p:sp>
            <p:nvSpPr>
              <p:cNvPr id="313" name="Freeform 87"/>
              <p:cNvSpPr>
                <a:spLocks/>
              </p:cNvSpPr>
              <p:nvPr/>
            </p:nvSpPr>
            <p:spPr bwMode="auto">
              <a:xfrm>
                <a:off x="2247" y="2225"/>
                <a:ext cx="319" cy="114"/>
              </a:xfrm>
              <a:custGeom>
                <a:avLst/>
                <a:gdLst/>
                <a:ahLst/>
                <a:cxnLst>
                  <a:cxn ang="0">
                    <a:pos x="0" y="18"/>
                  </a:cxn>
                  <a:cxn ang="0">
                    <a:pos x="167" y="86"/>
                  </a:cxn>
                  <a:cxn ang="0">
                    <a:pos x="94" y="110"/>
                  </a:cxn>
                  <a:cxn ang="0">
                    <a:pos x="273" y="114"/>
                  </a:cxn>
                  <a:cxn ang="0">
                    <a:pos x="319" y="38"/>
                  </a:cxn>
                  <a:cxn ang="0">
                    <a:pos x="245" y="62"/>
                  </a:cxn>
                  <a:cxn ang="0">
                    <a:pos x="107" y="0"/>
                  </a:cxn>
                  <a:cxn ang="0">
                    <a:pos x="0" y="18"/>
                  </a:cxn>
                </a:cxnLst>
                <a:rect l="0" t="0" r="r" b="b"/>
                <a:pathLst>
                  <a:path w="319" h="114">
                    <a:moveTo>
                      <a:pt x="0" y="18"/>
                    </a:moveTo>
                    <a:lnTo>
                      <a:pt x="167" y="86"/>
                    </a:lnTo>
                    <a:lnTo>
                      <a:pt x="94" y="110"/>
                    </a:lnTo>
                    <a:lnTo>
                      <a:pt x="273" y="114"/>
                    </a:lnTo>
                    <a:lnTo>
                      <a:pt x="319" y="38"/>
                    </a:lnTo>
                    <a:lnTo>
                      <a:pt x="245" y="62"/>
                    </a:lnTo>
                    <a:lnTo>
                      <a:pt x="107" y="0"/>
                    </a:lnTo>
                    <a:lnTo>
                      <a:pt x="0" y="18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14" name="Freeform 88"/>
              <p:cNvSpPr>
                <a:spLocks/>
              </p:cNvSpPr>
              <p:nvPr/>
            </p:nvSpPr>
            <p:spPr bwMode="auto">
              <a:xfrm>
                <a:off x="2539" y="2361"/>
                <a:ext cx="329" cy="113"/>
              </a:xfrm>
              <a:custGeom>
                <a:avLst/>
                <a:gdLst/>
                <a:ahLst/>
                <a:cxnLst>
                  <a:cxn ang="0">
                    <a:pos x="0" y="72"/>
                  </a:cxn>
                  <a:cxn ang="0">
                    <a:pos x="19" y="3"/>
                  </a:cxn>
                  <a:cxn ang="0">
                    <a:pos x="213" y="0"/>
                  </a:cxn>
                  <a:cxn ang="0">
                    <a:pos x="144" y="22"/>
                  </a:cxn>
                  <a:cxn ang="0">
                    <a:pos x="329" y="89"/>
                  </a:cxn>
                  <a:cxn ang="0">
                    <a:pos x="224" y="113"/>
                  </a:cxn>
                  <a:cxn ang="0">
                    <a:pos x="70" y="49"/>
                  </a:cxn>
                  <a:cxn ang="0">
                    <a:pos x="0" y="72"/>
                  </a:cxn>
                </a:cxnLst>
                <a:rect l="0" t="0" r="r" b="b"/>
                <a:pathLst>
                  <a:path w="329" h="113">
                    <a:moveTo>
                      <a:pt x="0" y="72"/>
                    </a:moveTo>
                    <a:lnTo>
                      <a:pt x="19" y="3"/>
                    </a:lnTo>
                    <a:lnTo>
                      <a:pt x="213" y="0"/>
                    </a:lnTo>
                    <a:lnTo>
                      <a:pt x="144" y="22"/>
                    </a:lnTo>
                    <a:lnTo>
                      <a:pt x="329" y="89"/>
                    </a:lnTo>
                    <a:lnTo>
                      <a:pt x="224" y="113"/>
                    </a:lnTo>
                    <a:lnTo>
                      <a:pt x="70" y="49"/>
                    </a:lnTo>
                    <a:lnTo>
                      <a:pt x="0" y="72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15" name="Freeform 89"/>
              <p:cNvSpPr>
                <a:spLocks/>
              </p:cNvSpPr>
              <p:nvPr/>
            </p:nvSpPr>
            <p:spPr bwMode="auto">
              <a:xfrm>
                <a:off x="2242" y="2354"/>
                <a:ext cx="287" cy="105"/>
              </a:xfrm>
              <a:custGeom>
                <a:avLst/>
                <a:gdLst/>
                <a:ahLst/>
                <a:cxnLst>
                  <a:cxn ang="0">
                    <a:pos x="0" y="45"/>
                  </a:cxn>
                  <a:cxn ang="0">
                    <a:pos x="26" y="105"/>
                  </a:cxn>
                  <a:cxn ang="0">
                    <a:pos x="218" y="103"/>
                  </a:cxn>
                  <a:cxn ang="0">
                    <a:pos x="146" y="81"/>
                  </a:cxn>
                  <a:cxn ang="0">
                    <a:pos x="287" y="27"/>
                  </a:cxn>
                  <a:cxn ang="0">
                    <a:pos x="219" y="0"/>
                  </a:cxn>
                  <a:cxn ang="0">
                    <a:pos x="60" y="63"/>
                  </a:cxn>
                  <a:cxn ang="0">
                    <a:pos x="0" y="45"/>
                  </a:cxn>
                </a:cxnLst>
                <a:rect l="0" t="0" r="r" b="b"/>
                <a:pathLst>
                  <a:path w="287" h="105">
                    <a:moveTo>
                      <a:pt x="0" y="45"/>
                    </a:moveTo>
                    <a:lnTo>
                      <a:pt x="26" y="105"/>
                    </a:lnTo>
                    <a:lnTo>
                      <a:pt x="218" y="103"/>
                    </a:lnTo>
                    <a:lnTo>
                      <a:pt x="146" y="81"/>
                    </a:lnTo>
                    <a:lnTo>
                      <a:pt x="287" y="27"/>
                    </a:lnTo>
                    <a:lnTo>
                      <a:pt x="219" y="0"/>
                    </a:lnTo>
                    <a:lnTo>
                      <a:pt x="60" y="63"/>
                    </a:lnTo>
                    <a:lnTo>
                      <a:pt x="0" y="45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16" name="Freeform 90"/>
              <p:cNvSpPr>
                <a:spLocks/>
              </p:cNvSpPr>
              <p:nvPr/>
            </p:nvSpPr>
            <p:spPr bwMode="auto">
              <a:xfrm>
                <a:off x="2558" y="2244"/>
                <a:ext cx="291" cy="105"/>
              </a:xfrm>
              <a:custGeom>
                <a:avLst/>
                <a:gdLst/>
                <a:ahLst/>
                <a:cxnLst>
                  <a:cxn ang="0">
                    <a:pos x="0" y="75"/>
                  </a:cxn>
                  <a:cxn ang="0">
                    <a:pos x="68" y="105"/>
                  </a:cxn>
                  <a:cxn ang="0">
                    <a:pos x="217" y="39"/>
                  </a:cxn>
                  <a:cxn ang="0">
                    <a:pos x="291" y="61"/>
                  </a:cxn>
                  <a:cxn ang="0">
                    <a:pos x="261" y="0"/>
                  </a:cxn>
                  <a:cxn ang="0">
                    <a:pos x="94" y="1"/>
                  </a:cxn>
                  <a:cxn ang="0">
                    <a:pos x="142" y="19"/>
                  </a:cxn>
                  <a:cxn ang="0">
                    <a:pos x="0" y="75"/>
                  </a:cxn>
                </a:cxnLst>
                <a:rect l="0" t="0" r="r" b="b"/>
                <a:pathLst>
                  <a:path w="291" h="105">
                    <a:moveTo>
                      <a:pt x="0" y="75"/>
                    </a:moveTo>
                    <a:lnTo>
                      <a:pt x="68" y="105"/>
                    </a:lnTo>
                    <a:lnTo>
                      <a:pt x="217" y="39"/>
                    </a:lnTo>
                    <a:lnTo>
                      <a:pt x="291" y="61"/>
                    </a:lnTo>
                    <a:lnTo>
                      <a:pt x="261" y="0"/>
                    </a:lnTo>
                    <a:lnTo>
                      <a:pt x="94" y="1"/>
                    </a:lnTo>
                    <a:lnTo>
                      <a:pt x="142" y="19"/>
                    </a:lnTo>
                    <a:lnTo>
                      <a:pt x="0" y="75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317" name="Group 83"/>
          <p:cNvGrpSpPr>
            <a:grpSpLocks/>
          </p:cNvGrpSpPr>
          <p:nvPr/>
        </p:nvGrpSpPr>
        <p:grpSpPr bwMode="auto">
          <a:xfrm>
            <a:off x="5128791" y="2485033"/>
            <a:ext cx="339762" cy="194338"/>
            <a:chOff x="2423" y="2253"/>
            <a:chExt cx="257" cy="147"/>
          </a:xfrm>
        </p:grpSpPr>
        <p:sp>
          <p:nvSpPr>
            <p:cNvPr id="318" name="AutoShape 84"/>
            <p:cNvSpPr>
              <a:spLocks noChangeArrowheads="1"/>
            </p:cNvSpPr>
            <p:nvPr/>
          </p:nvSpPr>
          <p:spPr bwMode="auto">
            <a:xfrm>
              <a:off x="2424" y="2253"/>
              <a:ext cx="256" cy="147"/>
            </a:xfrm>
            <a:prstGeom prst="can">
              <a:avLst>
                <a:gd name="adj" fmla="val 50000"/>
              </a:avLst>
            </a:prstGeom>
            <a:solidFill>
              <a:srgbClr val="33CC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19" name="Oval 85"/>
            <p:cNvSpPr>
              <a:spLocks noChangeArrowheads="1"/>
            </p:cNvSpPr>
            <p:nvPr/>
          </p:nvSpPr>
          <p:spPr bwMode="auto">
            <a:xfrm>
              <a:off x="2423" y="2253"/>
              <a:ext cx="257" cy="74"/>
            </a:xfrm>
            <a:prstGeom prst="ellipse">
              <a:avLst/>
            </a:prstGeom>
            <a:solidFill>
              <a:srgbClr val="66FF33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grpSp>
          <p:nvGrpSpPr>
            <p:cNvPr id="320" name="Group 86"/>
            <p:cNvGrpSpPr>
              <a:grpSpLocks/>
            </p:cNvGrpSpPr>
            <p:nvPr/>
          </p:nvGrpSpPr>
          <p:grpSpPr bwMode="auto">
            <a:xfrm>
              <a:off x="2453" y="2254"/>
              <a:ext cx="166" cy="52"/>
              <a:chOff x="2242" y="2225"/>
              <a:chExt cx="626" cy="249"/>
            </a:xfrm>
          </p:grpSpPr>
          <p:sp>
            <p:nvSpPr>
              <p:cNvPr id="321" name="Freeform 87"/>
              <p:cNvSpPr>
                <a:spLocks/>
              </p:cNvSpPr>
              <p:nvPr/>
            </p:nvSpPr>
            <p:spPr bwMode="auto">
              <a:xfrm>
                <a:off x="2247" y="2225"/>
                <a:ext cx="319" cy="114"/>
              </a:xfrm>
              <a:custGeom>
                <a:avLst/>
                <a:gdLst/>
                <a:ahLst/>
                <a:cxnLst>
                  <a:cxn ang="0">
                    <a:pos x="0" y="18"/>
                  </a:cxn>
                  <a:cxn ang="0">
                    <a:pos x="167" y="86"/>
                  </a:cxn>
                  <a:cxn ang="0">
                    <a:pos x="94" y="110"/>
                  </a:cxn>
                  <a:cxn ang="0">
                    <a:pos x="273" y="114"/>
                  </a:cxn>
                  <a:cxn ang="0">
                    <a:pos x="319" y="38"/>
                  </a:cxn>
                  <a:cxn ang="0">
                    <a:pos x="245" y="62"/>
                  </a:cxn>
                  <a:cxn ang="0">
                    <a:pos x="107" y="0"/>
                  </a:cxn>
                  <a:cxn ang="0">
                    <a:pos x="0" y="18"/>
                  </a:cxn>
                </a:cxnLst>
                <a:rect l="0" t="0" r="r" b="b"/>
                <a:pathLst>
                  <a:path w="319" h="114">
                    <a:moveTo>
                      <a:pt x="0" y="18"/>
                    </a:moveTo>
                    <a:lnTo>
                      <a:pt x="167" y="86"/>
                    </a:lnTo>
                    <a:lnTo>
                      <a:pt x="94" y="110"/>
                    </a:lnTo>
                    <a:lnTo>
                      <a:pt x="273" y="114"/>
                    </a:lnTo>
                    <a:lnTo>
                      <a:pt x="319" y="38"/>
                    </a:lnTo>
                    <a:lnTo>
                      <a:pt x="245" y="62"/>
                    </a:lnTo>
                    <a:lnTo>
                      <a:pt x="107" y="0"/>
                    </a:lnTo>
                    <a:lnTo>
                      <a:pt x="0" y="18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22" name="Freeform 88"/>
              <p:cNvSpPr>
                <a:spLocks/>
              </p:cNvSpPr>
              <p:nvPr/>
            </p:nvSpPr>
            <p:spPr bwMode="auto">
              <a:xfrm>
                <a:off x="2539" y="2361"/>
                <a:ext cx="329" cy="113"/>
              </a:xfrm>
              <a:custGeom>
                <a:avLst/>
                <a:gdLst/>
                <a:ahLst/>
                <a:cxnLst>
                  <a:cxn ang="0">
                    <a:pos x="0" y="72"/>
                  </a:cxn>
                  <a:cxn ang="0">
                    <a:pos x="19" y="3"/>
                  </a:cxn>
                  <a:cxn ang="0">
                    <a:pos x="213" y="0"/>
                  </a:cxn>
                  <a:cxn ang="0">
                    <a:pos x="144" y="22"/>
                  </a:cxn>
                  <a:cxn ang="0">
                    <a:pos x="329" y="89"/>
                  </a:cxn>
                  <a:cxn ang="0">
                    <a:pos x="224" y="113"/>
                  </a:cxn>
                  <a:cxn ang="0">
                    <a:pos x="70" y="49"/>
                  </a:cxn>
                  <a:cxn ang="0">
                    <a:pos x="0" y="72"/>
                  </a:cxn>
                </a:cxnLst>
                <a:rect l="0" t="0" r="r" b="b"/>
                <a:pathLst>
                  <a:path w="329" h="113">
                    <a:moveTo>
                      <a:pt x="0" y="72"/>
                    </a:moveTo>
                    <a:lnTo>
                      <a:pt x="19" y="3"/>
                    </a:lnTo>
                    <a:lnTo>
                      <a:pt x="213" y="0"/>
                    </a:lnTo>
                    <a:lnTo>
                      <a:pt x="144" y="22"/>
                    </a:lnTo>
                    <a:lnTo>
                      <a:pt x="329" y="89"/>
                    </a:lnTo>
                    <a:lnTo>
                      <a:pt x="224" y="113"/>
                    </a:lnTo>
                    <a:lnTo>
                      <a:pt x="70" y="49"/>
                    </a:lnTo>
                    <a:lnTo>
                      <a:pt x="0" y="72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23" name="Freeform 89"/>
              <p:cNvSpPr>
                <a:spLocks/>
              </p:cNvSpPr>
              <p:nvPr/>
            </p:nvSpPr>
            <p:spPr bwMode="auto">
              <a:xfrm>
                <a:off x="2242" y="2354"/>
                <a:ext cx="287" cy="105"/>
              </a:xfrm>
              <a:custGeom>
                <a:avLst/>
                <a:gdLst/>
                <a:ahLst/>
                <a:cxnLst>
                  <a:cxn ang="0">
                    <a:pos x="0" y="45"/>
                  </a:cxn>
                  <a:cxn ang="0">
                    <a:pos x="26" y="105"/>
                  </a:cxn>
                  <a:cxn ang="0">
                    <a:pos x="218" y="103"/>
                  </a:cxn>
                  <a:cxn ang="0">
                    <a:pos x="146" y="81"/>
                  </a:cxn>
                  <a:cxn ang="0">
                    <a:pos x="287" y="27"/>
                  </a:cxn>
                  <a:cxn ang="0">
                    <a:pos x="219" y="0"/>
                  </a:cxn>
                  <a:cxn ang="0">
                    <a:pos x="60" y="63"/>
                  </a:cxn>
                  <a:cxn ang="0">
                    <a:pos x="0" y="45"/>
                  </a:cxn>
                </a:cxnLst>
                <a:rect l="0" t="0" r="r" b="b"/>
                <a:pathLst>
                  <a:path w="287" h="105">
                    <a:moveTo>
                      <a:pt x="0" y="45"/>
                    </a:moveTo>
                    <a:lnTo>
                      <a:pt x="26" y="105"/>
                    </a:lnTo>
                    <a:lnTo>
                      <a:pt x="218" y="103"/>
                    </a:lnTo>
                    <a:lnTo>
                      <a:pt x="146" y="81"/>
                    </a:lnTo>
                    <a:lnTo>
                      <a:pt x="287" y="27"/>
                    </a:lnTo>
                    <a:lnTo>
                      <a:pt x="219" y="0"/>
                    </a:lnTo>
                    <a:lnTo>
                      <a:pt x="60" y="63"/>
                    </a:lnTo>
                    <a:lnTo>
                      <a:pt x="0" y="45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24" name="Freeform 90"/>
              <p:cNvSpPr>
                <a:spLocks/>
              </p:cNvSpPr>
              <p:nvPr/>
            </p:nvSpPr>
            <p:spPr bwMode="auto">
              <a:xfrm>
                <a:off x="2558" y="2244"/>
                <a:ext cx="291" cy="105"/>
              </a:xfrm>
              <a:custGeom>
                <a:avLst/>
                <a:gdLst/>
                <a:ahLst/>
                <a:cxnLst>
                  <a:cxn ang="0">
                    <a:pos x="0" y="75"/>
                  </a:cxn>
                  <a:cxn ang="0">
                    <a:pos x="68" y="105"/>
                  </a:cxn>
                  <a:cxn ang="0">
                    <a:pos x="217" y="39"/>
                  </a:cxn>
                  <a:cxn ang="0">
                    <a:pos x="291" y="61"/>
                  </a:cxn>
                  <a:cxn ang="0">
                    <a:pos x="261" y="0"/>
                  </a:cxn>
                  <a:cxn ang="0">
                    <a:pos x="94" y="1"/>
                  </a:cxn>
                  <a:cxn ang="0">
                    <a:pos x="142" y="19"/>
                  </a:cxn>
                  <a:cxn ang="0">
                    <a:pos x="0" y="75"/>
                  </a:cxn>
                </a:cxnLst>
                <a:rect l="0" t="0" r="r" b="b"/>
                <a:pathLst>
                  <a:path w="291" h="105">
                    <a:moveTo>
                      <a:pt x="0" y="75"/>
                    </a:moveTo>
                    <a:lnTo>
                      <a:pt x="68" y="105"/>
                    </a:lnTo>
                    <a:lnTo>
                      <a:pt x="217" y="39"/>
                    </a:lnTo>
                    <a:lnTo>
                      <a:pt x="291" y="61"/>
                    </a:lnTo>
                    <a:lnTo>
                      <a:pt x="261" y="0"/>
                    </a:lnTo>
                    <a:lnTo>
                      <a:pt x="94" y="1"/>
                    </a:lnTo>
                    <a:lnTo>
                      <a:pt x="142" y="19"/>
                    </a:lnTo>
                    <a:lnTo>
                      <a:pt x="0" y="75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</p:grpSp>
      </p:grpSp>
      <p:pic>
        <p:nvPicPr>
          <p:cNvPr id="325" name="Picture 51" descr="MCj0431616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25406" y="2429521"/>
            <a:ext cx="736519" cy="73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6" name="TextBox 5"/>
          <p:cNvSpPr txBox="1"/>
          <p:nvPr/>
        </p:nvSpPr>
        <p:spPr>
          <a:xfrm>
            <a:off x="1115566" y="3071396"/>
            <a:ext cx="9496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Server A</a:t>
            </a:r>
            <a:endParaRPr lang="en-US" sz="1600"/>
          </a:p>
        </p:txBody>
      </p:sp>
      <p:pic>
        <p:nvPicPr>
          <p:cNvPr id="327" name="Picture 51" descr="MCj0431616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21356" y="3362971"/>
            <a:ext cx="736519" cy="73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8" name="TextBox 5"/>
          <p:cNvSpPr txBox="1"/>
          <p:nvPr/>
        </p:nvSpPr>
        <p:spPr>
          <a:xfrm>
            <a:off x="6811516" y="3985796"/>
            <a:ext cx="9496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Server B</a:t>
            </a:r>
            <a:endParaRPr lang="en-US" sz="1600"/>
          </a:p>
        </p:txBody>
      </p:sp>
      <p:cxnSp>
        <p:nvCxnSpPr>
          <p:cNvPr id="329" name="Straight Connector 328"/>
          <p:cNvCxnSpPr/>
          <p:nvPr/>
        </p:nvCxnSpPr>
        <p:spPr bwMode="auto">
          <a:xfrm rot="10800000">
            <a:off x="6922370" y="2547661"/>
            <a:ext cx="1031005" cy="32846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330" name="Picture 9" descr="MCj0431576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65823" y="2405545"/>
            <a:ext cx="874712" cy="881062"/>
          </a:xfrm>
          <a:prstGeom prst="rect">
            <a:avLst/>
          </a:prstGeom>
          <a:noFill/>
        </p:spPr>
      </p:pic>
      <p:sp>
        <p:nvSpPr>
          <p:cNvPr id="331" name="TextBox 330"/>
          <p:cNvSpPr txBox="1"/>
          <p:nvPr/>
        </p:nvSpPr>
        <p:spPr>
          <a:xfrm>
            <a:off x="3134670" y="1628348"/>
            <a:ext cx="14210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solidFill>
                  <a:srgbClr val="FF0000"/>
                </a:solidFill>
              </a:rPr>
              <a:t>What if this link</a:t>
            </a:r>
            <a:br>
              <a:rPr lang="en-US" sz="1400" smtClean="0">
                <a:solidFill>
                  <a:srgbClr val="FF0000"/>
                </a:solidFill>
              </a:rPr>
            </a:br>
            <a:r>
              <a:rPr lang="en-US" sz="1400" smtClean="0">
                <a:solidFill>
                  <a:srgbClr val="FF0000"/>
                </a:solidFill>
              </a:rPr>
              <a:t>breaks?</a:t>
            </a:r>
            <a:endParaRPr lang="en-US" sz="1400">
              <a:solidFill>
                <a:srgbClr val="FF0000"/>
              </a:solidFill>
            </a:endParaRPr>
          </a:p>
        </p:txBody>
      </p:sp>
      <p:pic>
        <p:nvPicPr>
          <p:cNvPr id="332" name="Picture 19" descr="greenguy"/>
          <p:cNvPicPr>
            <a:picLocks noChangeAspect="1" noChangeArrowheads="1"/>
          </p:cNvPicPr>
          <p:nvPr/>
        </p:nvPicPr>
        <p:blipFill>
          <a:blip r:embed="rId4" cstate="print">
            <a:lum bright="14000" contrast="-10000"/>
          </a:blip>
          <a:srcRect/>
          <a:stretch>
            <a:fillRect/>
          </a:stretch>
        </p:blipFill>
        <p:spPr bwMode="auto">
          <a:xfrm flipH="1">
            <a:off x="8602662" y="2609797"/>
            <a:ext cx="541337" cy="54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3" name="Picture 2" descr="MCj04326240000[1]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flipH="1">
            <a:off x="2236600" y="3342942"/>
            <a:ext cx="541337" cy="541337"/>
          </a:xfrm>
          <a:prstGeom prst="rect">
            <a:avLst/>
          </a:prstGeom>
          <a:noFill/>
        </p:spPr>
      </p:pic>
      <p:sp>
        <p:nvSpPr>
          <p:cNvPr id="334" name="TextBox 333"/>
          <p:cNvSpPr txBox="1"/>
          <p:nvPr/>
        </p:nvSpPr>
        <p:spPr>
          <a:xfrm>
            <a:off x="2266318" y="3862800"/>
            <a:ext cx="5535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Alice</a:t>
            </a:r>
            <a:endParaRPr lang="en-US" sz="1400"/>
          </a:p>
        </p:txBody>
      </p:sp>
      <p:sp>
        <p:nvSpPr>
          <p:cNvPr id="335" name="TextBox 334"/>
          <p:cNvSpPr txBox="1"/>
          <p:nvPr/>
        </p:nvSpPr>
        <p:spPr>
          <a:xfrm>
            <a:off x="8614089" y="3116488"/>
            <a:ext cx="4885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Bob</a:t>
            </a:r>
            <a:endParaRPr lang="en-US" sz="1400"/>
          </a:p>
        </p:txBody>
      </p:sp>
      <p:cxnSp>
        <p:nvCxnSpPr>
          <p:cNvPr id="336" name="Straight Connector 335"/>
          <p:cNvCxnSpPr/>
          <p:nvPr/>
        </p:nvCxnSpPr>
        <p:spPr bwMode="auto">
          <a:xfrm flipV="1">
            <a:off x="4149856" y="3462382"/>
            <a:ext cx="405412" cy="19068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7" name="Straight Connector 336"/>
          <p:cNvCxnSpPr/>
          <p:nvPr/>
        </p:nvCxnSpPr>
        <p:spPr bwMode="auto">
          <a:xfrm flipV="1">
            <a:off x="4538666" y="3205860"/>
            <a:ext cx="378168" cy="21860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8" name="Straight Connector 337"/>
          <p:cNvCxnSpPr/>
          <p:nvPr/>
        </p:nvCxnSpPr>
        <p:spPr bwMode="auto">
          <a:xfrm>
            <a:off x="4538561" y="3424493"/>
            <a:ext cx="560819" cy="34575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339" name="Group 235"/>
          <p:cNvGrpSpPr>
            <a:grpSpLocks/>
          </p:cNvGrpSpPr>
          <p:nvPr/>
        </p:nvGrpSpPr>
        <p:grpSpPr bwMode="auto">
          <a:xfrm>
            <a:off x="4445068" y="3399328"/>
            <a:ext cx="220400" cy="125255"/>
            <a:chOff x="1355" y="2644"/>
            <a:chExt cx="257" cy="147"/>
          </a:xfrm>
        </p:grpSpPr>
        <p:sp>
          <p:nvSpPr>
            <p:cNvPr id="340" name="AutoShape 236"/>
            <p:cNvSpPr>
              <a:spLocks noChangeArrowheads="1"/>
            </p:cNvSpPr>
            <p:nvPr/>
          </p:nvSpPr>
          <p:spPr bwMode="auto">
            <a:xfrm>
              <a:off x="1356" y="2644"/>
              <a:ext cx="256" cy="147"/>
            </a:xfrm>
            <a:prstGeom prst="can">
              <a:avLst>
                <a:gd name="adj" fmla="val 50000"/>
              </a:avLst>
            </a:prstGeom>
            <a:solidFill>
              <a:srgbClr val="0066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41" name="Oval 237"/>
            <p:cNvSpPr>
              <a:spLocks noChangeArrowheads="1"/>
            </p:cNvSpPr>
            <p:nvPr/>
          </p:nvSpPr>
          <p:spPr bwMode="auto">
            <a:xfrm>
              <a:off x="1355" y="2644"/>
              <a:ext cx="257" cy="74"/>
            </a:xfrm>
            <a:prstGeom prst="ellipse">
              <a:avLst/>
            </a:prstGeom>
            <a:solidFill>
              <a:srgbClr val="00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grpSp>
          <p:nvGrpSpPr>
            <p:cNvPr id="342" name="Group 238"/>
            <p:cNvGrpSpPr>
              <a:grpSpLocks/>
            </p:cNvGrpSpPr>
            <p:nvPr/>
          </p:nvGrpSpPr>
          <p:grpSpPr bwMode="auto">
            <a:xfrm>
              <a:off x="1381" y="2645"/>
              <a:ext cx="166" cy="52"/>
              <a:chOff x="2242" y="2225"/>
              <a:chExt cx="626" cy="249"/>
            </a:xfrm>
          </p:grpSpPr>
          <p:sp>
            <p:nvSpPr>
              <p:cNvPr id="343" name="Freeform 239"/>
              <p:cNvSpPr>
                <a:spLocks/>
              </p:cNvSpPr>
              <p:nvPr/>
            </p:nvSpPr>
            <p:spPr bwMode="auto">
              <a:xfrm>
                <a:off x="2247" y="2225"/>
                <a:ext cx="319" cy="114"/>
              </a:xfrm>
              <a:custGeom>
                <a:avLst/>
                <a:gdLst/>
                <a:ahLst/>
                <a:cxnLst>
                  <a:cxn ang="0">
                    <a:pos x="0" y="18"/>
                  </a:cxn>
                  <a:cxn ang="0">
                    <a:pos x="167" y="86"/>
                  </a:cxn>
                  <a:cxn ang="0">
                    <a:pos x="94" y="110"/>
                  </a:cxn>
                  <a:cxn ang="0">
                    <a:pos x="273" y="114"/>
                  </a:cxn>
                  <a:cxn ang="0">
                    <a:pos x="319" y="38"/>
                  </a:cxn>
                  <a:cxn ang="0">
                    <a:pos x="245" y="62"/>
                  </a:cxn>
                  <a:cxn ang="0">
                    <a:pos x="107" y="0"/>
                  </a:cxn>
                  <a:cxn ang="0">
                    <a:pos x="0" y="18"/>
                  </a:cxn>
                </a:cxnLst>
                <a:rect l="0" t="0" r="r" b="b"/>
                <a:pathLst>
                  <a:path w="319" h="114">
                    <a:moveTo>
                      <a:pt x="0" y="18"/>
                    </a:moveTo>
                    <a:lnTo>
                      <a:pt x="167" y="86"/>
                    </a:lnTo>
                    <a:lnTo>
                      <a:pt x="94" y="110"/>
                    </a:lnTo>
                    <a:lnTo>
                      <a:pt x="273" y="114"/>
                    </a:lnTo>
                    <a:lnTo>
                      <a:pt x="319" y="38"/>
                    </a:lnTo>
                    <a:lnTo>
                      <a:pt x="245" y="62"/>
                    </a:lnTo>
                    <a:lnTo>
                      <a:pt x="107" y="0"/>
                    </a:lnTo>
                    <a:lnTo>
                      <a:pt x="0" y="18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44" name="Freeform 240"/>
              <p:cNvSpPr>
                <a:spLocks/>
              </p:cNvSpPr>
              <p:nvPr/>
            </p:nvSpPr>
            <p:spPr bwMode="auto">
              <a:xfrm>
                <a:off x="2539" y="2361"/>
                <a:ext cx="329" cy="113"/>
              </a:xfrm>
              <a:custGeom>
                <a:avLst/>
                <a:gdLst/>
                <a:ahLst/>
                <a:cxnLst>
                  <a:cxn ang="0">
                    <a:pos x="0" y="72"/>
                  </a:cxn>
                  <a:cxn ang="0">
                    <a:pos x="19" y="3"/>
                  </a:cxn>
                  <a:cxn ang="0">
                    <a:pos x="213" y="0"/>
                  </a:cxn>
                  <a:cxn ang="0">
                    <a:pos x="144" y="22"/>
                  </a:cxn>
                  <a:cxn ang="0">
                    <a:pos x="329" y="89"/>
                  </a:cxn>
                  <a:cxn ang="0">
                    <a:pos x="224" y="113"/>
                  </a:cxn>
                  <a:cxn ang="0">
                    <a:pos x="70" y="49"/>
                  </a:cxn>
                  <a:cxn ang="0">
                    <a:pos x="0" y="72"/>
                  </a:cxn>
                </a:cxnLst>
                <a:rect l="0" t="0" r="r" b="b"/>
                <a:pathLst>
                  <a:path w="329" h="113">
                    <a:moveTo>
                      <a:pt x="0" y="72"/>
                    </a:moveTo>
                    <a:lnTo>
                      <a:pt x="19" y="3"/>
                    </a:lnTo>
                    <a:lnTo>
                      <a:pt x="213" y="0"/>
                    </a:lnTo>
                    <a:lnTo>
                      <a:pt x="144" y="22"/>
                    </a:lnTo>
                    <a:lnTo>
                      <a:pt x="329" y="89"/>
                    </a:lnTo>
                    <a:lnTo>
                      <a:pt x="224" y="113"/>
                    </a:lnTo>
                    <a:lnTo>
                      <a:pt x="70" y="49"/>
                    </a:lnTo>
                    <a:lnTo>
                      <a:pt x="0" y="72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45" name="Freeform 241"/>
              <p:cNvSpPr>
                <a:spLocks/>
              </p:cNvSpPr>
              <p:nvPr/>
            </p:nvSpPr>
            <p:spPr bwMode="auto">
              <a:xfrm>
                <a:off x="2242" y="2354"/>
                <a:ext cx="287" cy="105"/>
              </a:xfrm>
              <a:custGeom>
                <a:avLst/>
                <a:gdLst/>
                <a:ahLst/>
                <a:cxnLst>
                  <a:cxn ang="0">
                    <a:pos x="0" y="45"/>
                  </a:cxn>
                  <a:cxn ang="0">
                    <a:pos x="26" y="105"/>
                  </a:cxn>
                  <a:cxn ang="0">
                    <a:pos x="218" y="103"/>
                  </a:cxn>
                  <a:cxn ang="0">
                    <a:pos x="146" y="81"/>
                  </a:cxn>
                  <a:cxn ang="0">
                    <a:pos x="287" y="27"/>
                  </a:cxn>
                  <a:cxn ang="0">
                    <a:pos x="219" y="0"/>
                  </a:cxn>
                  <a:cxn ang="0">
                    <a:pos x="60" y="63"/>
                  </a:cxn>
                  <a:cxn ang="0">
                    <a:pos x="0" y="45"/>
                  </a:cxn>
                </a:cxnLst>
                <a:rect l="0" t="0" r="r" b="b"/>
                <a:pathLst>
                  <a:path w="287" h="105">
                    <a:moveTo>
                      <a:pt x="0" y="45"/>
                    </a:moveTo>
                    <a:lnTo>
                      <a:pt x="26" y="105"/>
                    </a:lnTo>
                    <a:lnTo>
                      <a:pt x="218" y="103"/>
                    </a:lnTo>
                    <a:lnTo>
                      <a:pt x="146" y="81"/>
                    </a:lnTo>
                    <a:lnTo>
                      <a:pt x="287" y="27"/>
                    </a:lnTo>
                    <a:lnTo>
                      <a:pt x="219" y="0"/>
                    </a:lnTo>
                    <a:lnTo>
                      <a:pt x="60" y="63"/>
                    </a:lnTo>
                    <a:lnTo>
                      <a:pt x="0" y="45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46" name="Freeform 242"/>
              <p:cNvSpPr>
                <a:spLocks/>
              </p:cNvSpPr>
              <p:nvPr/>
            </p:nvSpPr>
            <p:spPr bwMode="auto">
              <a:xfrm>
                <a:off x="2558" y="2244"/>
                <a:ext cx="291" cy="105"/>
              </a:xfrm>
              <a:custGeom>
                <a:avLst/>
                <a:gdLst/>
                <a:ahLst/>
                <a:cxnLst>
                  <a:cxn ang="0">
                    <a:pos x="0" y="75"/>
                  </a:cxn>
                  <a:cxn ang="0">
                    <a:pos x="68" y="105"/>
                  </a:cxn>
                  <a:cxn ang="0">
                    <a:pos x="217" y="39"/>
                  </a:cxn>
                  <a:cxn ang="0">
                    <a:pos x="291" y="61"/>
                  </a:cxn>
                  <a:cxn ang="0">
                    <a:pos x="261" y="0"/>
                  </a:cxn>
                  <a:cxn ang="0">
                    <a:pos x="94" y="1"/>
                  </a:cxn>
                  <a:cxn ang="0">
                    <a:pos x="142" y="19"/>
                  </a:cxn>
                  <a:cxn ang="0">
                    <a:pos x="0" y="75"/>
                  </a:cxn>
                </a:cxnLst>
                <a:rect l="0" t="0" r="r" b="b"/>
                <a:pathLst>
                  <a:path w="291" h="105">
                    <a:moveTo>
                      <a:pt x="0" y="75"/>
                    </a:moveTo>
                    <a:lnTo>
                      <a:pt x="68" y="105"/>
                    </a:lnTo>
                    <a:lnTo>
                      <a:pt x="217" y="39"/>
                    </a:lnTo>
                    <a:lnTo>
                      <a:pt x="291" y="61"/>
                    </a:lnTo>
                    <a:lnTo>
                      <a:pt x="261" y="0"/>
                    </a:lnTo>
                    <a:lnTo>
                      <a:pt x="94" y="1"/>
                    </a:lnTo>
                    <a:lnTo>
                      <a:pt x="142" y="19"/>
                    </a:lnTo>
                    <a:lnTo>
                      <a:pt x="0" y="75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347" name="Group 235"/>
          <p:cNvGrpSpPr>
            <a:grpSpLocks/>
          </p:cNvGrpSpPr>
          <p:nvPr/>
        </p:nvGrpSpPr>
        <p:grpSpPr bwMode="auto">
          <a:xfrm>
            <a:off x="4054543" y="3627928"/>
            <a:ext cx="220400" cy="125255"/>
            <a:chOff x="1355" y="2644"/>
            <a:chExt cx="257" cy="147"/>
          </a:xfrm>
        </p:grpSpPr>
        <p:sp>
          <p:nvSpPr>
            <p:cNvPr id="348" name="AutoShape 236"/>
            <p:cNvSpPr>
              <a:spLocks noChangeArrowheads="1"/>
            </p:cNvSpPr>
            <p:nvPr/>
          </p:nvSpPr>
          <p:spPr bwMode="auto">
            <a:xfrm>
              <a:off x="1356" y="2644"/>
              <a:ext cx="256" cy="147"/>
            </a:xfrm>
            <a:prstGeom prst="can">
              <a:avLst>
                <a:gd name="adj" fmla="val 50000"/>
              </a:avLst>
            </a:prstGeom>
            <a:solidFill>
              <a:srgbClr val="0066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49" name="Oval 237"/>
            <p:cNvSpPr>
              <a:spLocks noChangeArrowheads="1"/>
            </p:cNvSpPr>
            <p:nvPr/>
          </p:nvSpPr>
          <p:spPr bwMode="auto">
            <a:xfrm>
              <a:off x="1355" y="2644"/>
              <a:ext cx="257" cy="74"/>
            </a:xfrm>
            <a:prstGeom prst="ellipse">
              <a:avLst/>
            </a:prstGeom>
            <a:solidFill>
              <a:srgbClr val="00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grpSp>
          <p:nvGrpSpPr>
            <p:cNvPr id="350" name="Group 238"/>
            <p:cNvGrpSpPr>
              <a:grpSpLocks/>
            </p:cNvGrpSpPr>
            <p:nvPr/>
          </p:nvGrpSpPr>
          <p:grpSpPr bwMode="auto">
            <a:xfrm>
              <a:off x="1383" y="2645"/>
              <a:ext cx="166" cy="52"/>
              <a:chOff x="2242" y="2225"/>
              <a:chExt cx="626" cy="249"/>
            </a:xfrm>
          </p:grpSpPr>
          <p:sp>
            <p:nvSpPr>
              <p:cNvPr id="351" name="Freeform 239"/>
              <p:cNvSpPr>
                <a:spLocks/>
              </p:cNvSpPr>
              <p:nvPr/>
            </p:nvSpPr>
            <p:spPr bwMode="auto">
              <a:xfrm>
                <a:off x="2247" y="2225"/>
                <a:ext cx="319" cy="114"/>
              </a:xfrm>
              <a:custGeom>
                <a:avLst/>
                <a:gdLst/>
                <a:ahLst/>
                <a:cxnLst>
                  <a:cxn ang="0">
                    <a:pos x="0" y="18"/>
                  </a:cxn>
                  <a:cxn ang="0">
                    <a:pos x="167" y="86"/>
                  </a:cxn>
                  <a:cxn ang="0">
                    <a:pos x="94" y="110"/>
                  </a:cxn>
                  <a:cxn ang="0">
                    <a:pos x="273" y="114"/>
                  </a:cxn>
                  <a:cxn ang="0">
                    <a:pos x="319" y="38"/>
                  </a:cxn>
                  <a:cxn ang="0">
                    <a:pos x="245" y="62"/>
                  </a:cxn>
                  <a:cxn ang="0">
                    <a:pos x="107" y="0"/>
                  </a:cxn>
                  <a:cxn ang="0">
                    <a:pos x="0" y="18"/>
                  </a:cxn>
                </a:cxnLst>
                <a:rect l="0" t="0" r="r" b="b"/>
                <a:pathLst>
                  <a:path w="319" h="114">
                    <a:moveTo>
                      <a:pt x="0" y="18"/>
                    </a:moveTo>
                    <a:lnTo>
                      <a:pt x="167" y="86"/>
                    </a:lnTo>
                    <a:lnTo>
                      <a:pt x="94" y="110"/>
                    </a:lnTo>
                    <a:lnTo>
                      <a:pt x="273" y="114"/>
                    </a:lnTo>
                    <a:lnTo>
                      <a:pt x="319" y="38"/>
                    </a:lnTo>
                    <a:lnTo>
                      <a:pt x="245" y="62"/>
                    </a:lnTo>
                    <a:lnTo>
                      <a:pt x="107" y="0"/>
                    </a:lnTo>
                    <a:lnTo>
                      <a:pt x="0" y="18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52" name="Freeform 240"/>
              <p:cNvSpPr>
                <a:spLocks/>
              </p:cNvSpPr>
              <p:nvPr/>
            </p:nvSpPr>
            <p:spPr bwMode="auto">
              <a:xfrm>
                <a:off x="2539" y="2361"/>
                <a:ext cx="329" cy="113"/>
              </a:xfrm>
              <a:custGeom>
                <a:avLst/>
                <a:gdLst/>
                <a:ahLst/>
                <a:cxnLst>
                  <a:cxn ang="0">
                    <a:pos x="0" y="72"/>
                  </a:cxn>
                  <a:cxn ang="0">
                    <a:pos x="19" y="3"/>
                  </a:cxn>
                  <a:cxn ang="0">
                    <a:pos x="213" y="0"/>
                  </a:cxn>
                  <a:cxn ang="0">
                    <a:pos x="144" y="22"/>
                  </a:cxn>
                  <a:cxn ang="0">
                    <a:pos x="329" y="89"/>
                  </a:cxn>
                  <a:cxn ang="0">
                    <a:pos x="224" y="113"/>
                  </a:cxn>
                  <a:cxn ang="0">
                    <a:pos x="70" y="49"/>
                  </a:cxn>
                  <a:cxn ang="0">
                    <a:pos x="0" y="72"/>
                  </a:cxn>
                </a:cxnLst>
                <a:rect l="0" t="0" r="r" b="b"/>
                <a:pathLst>
                  <a:path w="329" h="113">
                    <a:moveTo>
                      <a:pt x="0" y="72"/>
                    </a:moveTo>
                    <a:lnTo>
                      <a:pt x="19" y="3"/>
                    </a:lnTo>
                    <a:lnTo>
                      <a:pt x="213" y="0"/>
                    </a:lnTo>
                    <a:lnTo>
                      <a:pt x="144" y="22"/>
                    </a:lnTo>
                    <a:lnTo>
                      <a:pt x="329" y="89"/>
                    </a:lnTo>
                    <a:lnTo>
                      <a:pt x="224" y="113"/>
                    </a:lnTo>
                    <a:lnTo>
                      <a:pt x="70" y="49"/>
                    </a:lnTo>
                    <a:lnTo>
                      <a:pt x="0" y="72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53" name="Freeform 241"/>
              <p:cNvSpPr>
                <a:spLocks/>
              </p:cNvSpPr>
              <p:nvPr/>
            </p:nvSpPr>
            <p:spPr bwMode="auto">
              <a:xfrm>
                <a:off x="2242" y="2354"/>
                <a:ext cx="287" cy="105"/>
              </a:xfrm>
              <a:custGeom>
                <a:avLst/>
                <a:gdLst/>
                <a:ahLst/>
                <a:cxnLst>
                  <a:cxn ang="0">
                    <a:pos x="0" y="45"/>
                  </a:cxn>
                  <a:cxn ang="0">
                    <a:pos x="26" y="105"/>
                  </a:cxn>
                  <a:cxn ang="0">
                    <a:pos x="218" y="103"/>
                  </a:cxn>
                  <a:cxn ang="0">
                    <a:pos x="146" y="81"/>
                  </a:cxn>
                  <a:cxn ang="0">
                    <a:pos x="287" y="27"/>
                  </a:cxn>
                  <a:cxn ang="0">
                    <a:pos x="219" y="0"/>
                  </a:cxn>
                  <a:cxn ang="0">
                    <a:pos x="60" y="63"/>
                  </a:cxn>
                  <a:cxn ang="0">
                    <a:pos x="0" y="45"/>
                  </a:cxn>
                </a:cxnLst>
                <a:rect l="0" t="0" r="r" b="b"/>
                <a:pathLst>
                  <a:path w="287" h="105">
                    <a:moveTo>
                      <a:pt x="0" y="45"/>
                    </a:moveTo>
                    <a:lnTo>
                      <a:pt x="26" y="105"/>
                    </a:lnTo>
                    <a:lnTo>
                      <a:pt x="218" y="103"/>
                    </a:lnTo>
                    <a:lnTo>
                      <a:pt x="146" y="81"/>
                    </a:lnTo>
                    <a:lnTo>
                      <a:pt x="287" y="27"/>
                    </a:lnTo>
                    <a:lnTo>
                      <a:pt x="219" y="0"/>
                    </a:lnTo>
                    <a:lnTo>
                      <a:pt x="60" y="63"/>
                    </a:lnTo>
                    <a:lnTo>
                      <a:pt x="0" y="45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54" name="Freeform 242"/>
              <p:cNvSpPr>
                <a:spLocks/>
              </p:cNvSpPr>
              <p:nvPr/>
            </p:nvSpPr>
            <p:spPr bwMode="auto">
              <a:xfrm>
                <a:off x="2558" y="2244"/>
                <a:ext cx="291" cy="105"/>
              </a:xfrm>
              <a:custGeom>
                <a:avLst/>
                <a:gdLst/>
                <a:ahLst/>
                <a:cxnLst>
                  <a:cxn ang="0">
                    <a:pos x="0" y="75"/>
                  </a:cxn>
                  <a:cxn ang="0">
                    <a:pos x="68" y="105"/>
                  </a:cxn>
                  <a:cxn ang="0">
                    <a:pos x="217" y="39"/>
                  </a:cxn>
                  <a:cxn ang="0">
                    <a:pos x="291" y="61"/>
                  </a:cxn>
                  <a:cxn ang="0">
                    <a:pos x="261" y="0"/>
                  </a:cxn>
                  <a:cxn ang="0">
                    <a:pos x="94" y="1"/>
                  </a:cxn>
                  <a:cxn ang="0">
                    <a:pos x="142" y="19"/>
                  </a:cxn>
                  <a:cxn ang="0">
                    <a:pos x="0" y="75"/>
                  </a:cxn>
                </a:cxnLst>
                <a:rect l="0" t="0" r="r" b="b"/>
                <a:pathLst>
                  <a:path w="291" h="105">
                    <a:moveTo>
                      <a:pt x="0" y="75"/>
                    </a:moveTo>
                    <a:lnTo>
                      <a:pt x="68" y="105"/>
                    </a:lnTo>
                    <a:lnTo>
                      <a:pt x="217" y="39"/>
                    </a:lnTo>
                    <a:lnTo>
                      <a:pt x="291" y="61"/>
                    </a:lnTo>
                    <a:lnTo>
                      <a:pt x="261" y="0"/>
                    </a:lnTo>
                    <a:lnTo>
                      <a:pt x="94" y="1"/>
                    </a:lnTo>
                    <a:lnTo>
                      <a:pt x="142" y="19"/>
                    </a:lnTo>
                    <a:lnTo>
                      <a:pt x="0" y="75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</p:grpSp>
      </p:grpSp>
      <p:pic>
        <p:nvPicPr>
          <p:cNvPr id="355" name="Picture 59" descr="MCj04316320000[1]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801937" y="3323798"/>
            <a:ext cx="541337" cy="54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58" name="Straight Arrow Connector 357"/>
          <p:cNvCxnSpPr>
            <a:stCxn id="331" idx="2"/>
          </p:cNvCxnSpPr>
          <p:nvPr/>
        </p:nvCxnSpPr>
        <p:spPr bwMode="auto">
          <a:xfrm rot="16200000" flipH="1">
            <a:off x="3769918" y="2226868"/>
            <a:ext cx="267782" cy="11718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3740399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" dur="5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" dur="5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1" grpId="0"/>
      <p:bldP spid="331" grpId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a request triggers updates?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updates are done “asynchronously” we might not experience much delay on the critical path</a:t>
            </a:r>
          </a:p>
          <a:p>
            <a:pPr lvl="1"/>
            <a:r>
              <a:rPr lang="en-US" dirty="0"/>
              <a:t>Cloud systems often work this way</a:t>
            </a:r>
          </a:p>
          <a:p>
            <a:pPr lvl="1"/>
            <a:r>
              <a:rPr lang="en-US" dirty="0"/>
              <a:t>Avoids waiting for slow services to process the updates but may force the tier-one service to “guess” the outcome</a:t>
            </a:r>
          </a:p>
          <a:p>
            <a:pPr lvl="1"/>
            <a:r>
              <a:rPr lang="en-US" dirty="0"/>
              <a:t>For example, store in the master database and replicate to the slave in the background</a:t>
            </a:r>
          </a:p>
          <a:p>
            <a:r>
              <a:rPr lang="en-US" dirty="0"/>
              <a:t>Many cloud systems use these sorts of “tricks” to speed up response </a:t>
            </a:r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40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13490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we send updates without waiting?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Several issues now arise</a:t>
            </a:r>
          </a:p>
          <a:p>
            <a:pPr lvl="1"/>
            <a:r>
              <a:rPr lang="en-US" dirty="0"/>
              <a:t>Are all the replicas applying updates in the same order?</a:t>
            </a:r>
          </a:p>
          <a:p>
            <a:pPr lvl="2"/>
            <a:r>
              <a:rPr lang="en-US" dirty="0"/>
              <a:t>Might not matter unless the same data item is being changed</a:t>
            </a:r>
          </a:p>
          <a:p>
            <a:pPr lvl="2"/>
            <a:r>
              <a:rPr lang="en-US" dirty="0"/>
              <a:t>But then clearly we do need some “agreement” on order</a:t>
            </a:r>
          </a:p>
          <a:p>
            <a:pPr lvl="1"/>
            <a:r>
              <a:rPr lang="en-US" dirty="0"/>
              <a:t>What if the leader replies to the end user but then crashes and it turns out that the updates were lost in the network?</a:t>
            </a:r>
          </a:p>
          <a:p>
            <a:pPr lvl="2"/>
            <a:r>
              <a:rPr lang="en-US" dirty="0"/>
              <a:t>Data center networks can be surprisingly </a:t>
            </a:r>
            <a:r>
              <a:rPr lang="en-US" dirty="0" err="1"/>
              <a:t>lossy</a:t>
            </a:r>
            <a:r>
              <a:rPr lang="en-US" dirty="0"/>
              <a:t> at times</a:t>
            </a:r>
          </a:p>
          <a:p>
            <a:pPr lvl="2"/>
            <a:r>
              <a:rPr lang="en-US" dirty="0"/>
              <a:t>Also, bursts of updates can queue up</a:t>
            </a:r>
          </a:p>
          <a:p>
            <a:r>
              <a:rPr lang="en-US" dirty="0"/>
              <a:t>Such issues result in </a:t>
            </a:r>
            <a:r>
              <a:rPr lang="en-US" i="1" dirty="0" smtClean="0"/>
              <a:t>inconsistency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41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23169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inconsistency a bad thing?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How much consistency is really needed in the first tier of the cloud?</a:t>
            </a:r>
          </a:p>
          <a:p>
            <a:pPr lvl="1"/>
            <a:r>
              <a:rPr lang="en-US" dirty="0" smtClean="0"/>
              <a:t>Think about YouTube videos.  Would consistency be an issue here?</a:t>
            </a:r>
          </a:p>
          <a:p>
            <a:pPr lvl="1"/>
            <a:r>
              <a:rPr lang="en-US" dirty="0" smtClean="0"/>
              <a:t>What about the Amazon “number of units available” counters.  Will people notice if those are a bit off?</a:t>
            </a:r>
          </a:p>
          <a:p>
            <a:r>
              <a:rPr lang="en-US" dirty="0" smtClean="0"/>
              <a:t>Puzzle: can you come up with a general policy for knowing how much consistency a given thing needs?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33364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eBay’s Five Commandments</a:t>
            </a:r>
            <a:endParaRPr lang="fr-B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 described by Randy </a:t>
            </a:r>
            <a:r>
              <a:rPr lang="en-US" dirty="0" err="1" smtClean="0"/>
              <a:t>Shoup</a:t>
            </a:r>
            <a:r>
              <a:rPr lang="en-US" dirty="0" smtClean="0"/>
              <a:t> at LADIS 2008</a:t>
            </a:r>
          </a:p>
          <a:p>
            <a:pPr>
              <a:buNone/>
            </a:pPr>
            <a:endParaRPr lang="en-US" i="1" dirty="0" smtClean="0">
              <a:latin typeface="Narkisim" pitchFamily="34" charset="-79"/>
              <a:cs typeface="Narkisim" pitchFamily="34" charset="-79"/>
            </a:endParaRPr>
          </a:p>
          <a:p>
            <a:pPr>
              <a:buNone/>
            </a:pPr>
            <a:r>
              <a:rPr lang="en-US" i="1" dirty="0" smtClean="0">
                <a:latin typeface="Narkisim" pitchFamily="34" charset="-79"/>
                <a:cs typeface="Narkisim" pitchFamily="34" charset="-79"/>
              </a:rPr>
              <a:t>Thou </a:t>
            </a:r>
            <a:r>
              <a:rPr lang="en-US" i="1" dirty="0" err="1" smtClean="0">
                <a:latin typeface="Narkisim" pitchFamily="34" charset="-79"/>
                <a:cs typeface="Narkisim" pitchFamily="34" charset="-79"/>
              </a:rPr>
              <a:t>shalt</a:t>
            </a:r>
            <a:r>
              <a:rPr lang="en-US" i="1" dirty="0" smtClean="0">
                <a:latin typeface="Narkisim" pitchFamily="34" charset="-79"/>
                <a:cs typeface="Narkisim" pitchFamily="34" charset="-79"/>
              </a:rPr>
              <a:t>…</a:t>
            </a:r>
          </a:p>
          <a:p>
            <a:pPr lvl="1">
              <a:buNone/>
            </a:pPr>
            <a:r>
              <a:rPr lang="fr-BE" b="1" dirty="0" smtClean="0">
                <a:latin typeface="Narkisim" pitchFamily="34" charset="-79"/>
                <a:cs typeface="Narkisim" pitchFamily="34" charset="-79"/>
              </a:rPr>
              <a:t>1. Partition </a:t>
            </a:r>
            <a:r>
              <a:rPr lang="fr-BE" b="1" dirty="0" err="1" smtClean="0">
                <a:latin typeface="Narkisim" pitchFamily="34" charset="-79"/>
                <a:cs typeface="Narkisim" pitchFamily="34" charset="-79"/>
              </a:rPr>
              <a:t>Everything</a:t>
            </a:r>
            <a:endParaRPr lang="fr-BE" b="1" dirty="0" smtClean="0">
              <a:latin typeface="Narkisim" pitchFamily="34" charset="-79"/>
              <a:cs typeface="Narkisim" pitchFamily="34" charset="-79"/>
            </a:endParaRPr>
          </a:p>
          <a:p>
            <a:pPr lvl="1">
              <a:buNone/>
            </a:pPr>
            <a:r>
              <a:rPr lang="fr-BE" b="1" dirty="0" smtClean="0">
                <a:latin typeface="Narkisim" pitchFamily="34" charset="-79"/>
                <a:cs typeface="Narkisim" pitchFamily="34" charset="-79"/>
              </a:rPr>
              <a:t>2. Use </a:t>
            </a:r>
            <a:r>
              <a:rPr lang="fr-BE" b="1" dirty="0" err="1" smtClean="0">
                <a:latin typeface="Narkisim" pitchFamily="34" charset="-79"/>
                <a:cs typeface="Narkisim" pitchFamily="34" charset="-79"/>
              </a:rPr>
              <a:t>Asynchrony</a:t>
            </a:r>
            <a:r>
              <a:rPr lang="fr-BE" b="1" dirty="0" smtClean="0">
                <a:latin typeface="Narkisim" pitchFamily="34" charset="-79"/>
                <a:cs typeface="Narkisim" pitchFamily="34" charset="-79"/>
              </a:rPr>
              <a:t> </a:t>
            </a:r>
            <a:r>
              <a:rPr lang="fr-BE" b="1" dirty="0" err="1" smtClean="0">
                <a:latin typeface="Narkisim" pitchFamily="34" charset="-79"/>
                <a:cs typeface="Narkisim" pitchFamily="34" charset="-79"/>
              </a:rPr>
              <a:t>Everywhere</a:t>
            </a:r>
            <a:endParaRPr lang="fr-BE" b="1" dirty="0" smtClean="0">
              <a:latin typeface="Narkisim" pitchFamily="34" charset="-79"/>
              <a:cs typeface="Narkisim" pitchFamily="34" charset="-79"/>
            </a:endParaRPr>
          </a:p>
          <a:p>
            <a:pPr lvl="1">
              <a:buNone/>
            </a:pPr>
            <a:r>
              <a:rPr lang="fr-BE" b="1" dirty="0" smtClean="0">
                <a:latin typeface="Narkisim" pitchFamily="34" charset="-79"/>
                <a:cs typeface="Narkisim" pitchFamily="34" charset="-79"/>
              </a:rPr>
              <a:t>3. Automate </a:t>
            </a:r>
            <a:r>
              <a:rPr lang="fr-BE" b="1" dirty="0" err="1" smtClean="0">
                <a:latin typeface="Narkisim" pitchFamily="34" charset="-79"/>
                <a:cs typeface="Narkisim" pitchFamily="34" charset="-79"/>
              </a:rPr>
              <a:t>Everything</a:t>
            </a:r>
            <a:endParaRPr lang="fr-BE" b="1" dirty="0" smtClean="0">
              <a:latin typeface="Narkisim" pitchFamily="34" charset="-79"/>
              <a:cs typeface="Narkisim" pitchFamily="34" charset="-79"/>
            </a:endParaRPr>
          </a:p>
          <a:p>
            <a:pPr lvl="1">
              <a:buNone/>
            </a:pPr>
            <a:r>
              <a:rPr lang="fr-BE" b="1" dirty="0" smtClean="0">
                <a:latin typeface="Narkisim" pitchFamily="34" charset="-79"/>
                <a:cs typeface="Narkisim" pitchFamily="34" charset="-79"/>
              </a:rPr>
              <a:t>4. </a:t>
            </a:r>
            <a:r>
              <a:rPr lang="fr-BE" b="1" dirty="0" err="1" smtClean="0">
                <a:latin typeface="Narkisim" pitchFamily="34" charset="-79"/>
                <a:cs typeface="Narkisim" pitchFamily="34" charset="-79"/>
              </a:rPr>
              <a:t>Remember</a:t>
            </a:r>
            <a:r>
              <a:rPr lang="fr-BE" b="1" dirty="0" smtClean="0">
                <a:latin typeface="Narkisim" pitchFamily="34" charset="-79"/>
                <a:cs typeface="Narkisim" pitchFamily="34" charset="-79"/>
              </a:rPr>
              <a:t>: </a:t>
            </a:r>
            <a:r>
              <a:rPr lang="fr-BE" b="1" dirty="0" err="1" smtClean="0">
                <a:latin typeface="Narkisim" pitchFamily="34" charset="-79"/>
                <a:cs typeface="Narkisim" pitchFamily="34" charset="-79"/>
              </a:rPr>
              <a:t>Everything</a:t>
            </a:r>
            <a:r>
              <a:rPr lang="fr-BE" b="1" dirty="0" smtClean="0">
                <a:latin typeface="Narkisim" pitchFamily="34" charset="-79"/>
                <a:cs typeface="Narkisim" pitchFamily="34" charset="-79"/>
              </a:rPr>
              <a:t> </a:t>
            </a:r>
            <a:r>
              <a:rPr lang="fr-BE" b="1" dirty="0" err="1" smtClean="0">
                <a:latin typeface="Narkisim" pitchFamily="34" charset="-79"/>
                <a:cs typeface="Narkisim" pitchFamily="34" charset="-79"/>
              </a:rPr>
              <a:t>Fails</a:t>
            </a:r>
            <a:endParaRPr lang="fr-BE" b="1" dirty="0" smtClean="0">
              <a:latin typeface="Narkisim" pitchFamily="34" charset="-79"/>
              <a:cs typeface="Narkisim" pitchFamily="34" charset="-79"/>
            </a:endParaRPr>
          </a:p>
          <a:p>
            <a:pPr lvl="1">
              <a:buNone/>
            </a:pPr>
            <a:r>
              <a:rPr lang="fr-BE" b="1" dirty="0" smtClean="0">
                <a:latin typeface="Narkisim" pitchFamily="34" charset="-79"/>
                <a:cs typeface="Narkisim" pitchFamily="34" charset="-79"/>
              </a:rPr>
              <a:t>5. </a:t>
            </a:r>
            <a:r>
              <a:rPr lang="fr-BE" b="1" dirty="0" err="1" smtClean="0">
                <a:latin typeface="Narkisim" pitchFamily="34" charset="-79"/>
                <a:cs typeface="Narkisim" pitchFamily="34" charset="-79"/>
              </a:rPr>
              <a:t>Embrace</a:t>
            </a:r>
            <a:r>
              <a:rPr lang="fr-BE" b="1" dirty="0" smtClean="0">
                <a:latin typeface="Narkisim" pitchFamily="34" charset="-79"/>
                <a:cs typeface="Narkisim" pitchFamily="34" charset="-79"/>
              </a:rPr>
              <a:t> </a:t>
            </a:r>
            <a:r>
              <a:rPr lang="fr-BE" b="1" dirty="0" err="1" smtClean="0">
                <a:latin typeface="Narkisim" pitchFamily="34" charset="-79"/>
                <a:cs typeface="Narkisim" pitchFamily="34" charset="-79"/>
              </a:rPr>
              <a:t>Inconsistency</a:t>
            </a:r>
            <a:endParaRPr lang="fr-BE" b="1" dirty="0">
              <a:latin typeface="Narkisim" pitchFamily="34" charset="-79"/>
              <a:cs typeface="Narkisim" pitchFamily="34" charset="-79"/>
            </a:endParaRPr>
          </a:p>
        </p:txBody>
      </p:sp>
      <p:pic>
        <p:nvPicPr>
          <p:cNvPr id="41986" name="Picture 2" descr="ten-commandment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00800" y="3124200"/>
            <a:ext cx="2066925" cy="2857500"/>
          </a:xfrm>
          <a:prstGeom prst="rect">
            <a:avLst/>
          </a:prstGeom>
          <a:noFill/>
        </p:spPr>
      </p:pic>
      <p:pic>
        <p:nvPicPr>
          <p:cNvPr id="41988" name="Picture 4" descr="http://tbn0.google.com/images?q=tbn:h3bkxvCwXi3MLM:http://image4.360doc.com/DownloadImg/2009/4/9/2459_3077871_1.jpg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96200" y="457200"/>
            <a:ext cx="1238250" cy="933450"/>
          </a:xfrm>
          <a:prstGeom prst="rect">
            <a:avLst/>
          </a:prstGeom>
          <a:noFill/>
        </p:spPr>
      </p:pic>
      <p:sp>
        <p:nvSpPr>
          <p:cNvPr id="9" name="Oval 8"/>
          <p:cNvSpPr/>
          <p:nvPr/>
        </p:nvSpPr>
        <p:spPr>
          <a:xfrm>
            <a:off x="1003281" y="4628147"/>
            <a:ext cx="4191000" cy="609600"/>
          </a:xfrm>
          <a:prstGeom prst="ellipse">
            <a:avLst/>
          </a:prstGeom>
          <a:noFill/>
          <a:ln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99132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Cloud applications are multi-tiered systems</a:t>
            </a:r>
          </a:p>
          <a:p>
            <a:endParaRPr lang="en-US" dirty="0" smtClean="0"/>
          </a:p>
          <a:p>
            <a:r>
              <a:rPr lang="en-US" dirty="0" smtClean="0"/>
              <a:t>Caching can enable significant speedups for read-heavy workloads</a:t>
            </a:r>
          </a:p>
          <a:p>
            <a:endParaRPr lang="en-US" dirty="0"/>
          </a:p>
          <a:p>
            <a:r>
              <a:rPr lang="en-US" dirty="0" err="1" smtClean="0"/>
              <a:t>Sharding</a:t>
            </a:r>
            <a:r>
              <a:rPr lang="en-US" dirty="0" smtClean="0"/>
              <a:t> provides opportunities for parallelization and improve read/write throughputs</a:t>
            </a:r>
          </a:p>
          <a:p>
            <a:endParaRPr lang="en-US" dirty="0" smtClean="0"/>
          </a:p>
          <a:p>
            <a:r>
              <a:rPr lang="en-US" dirty="0" smtClean="0"/>
              <a:t>Asynchronous operations decouple systems and enable quicker responses at the expense strong consistency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44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241018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 for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CC00"/>
                </a:solidFill>
              </a:rPr>
              <a:t>Parallel programming and its challenges</a:t>
            </a:r>
          </a:p>
          <a:p>
            <a:pPr lvl="1"/>
            <a:r>
              <a:rPr lang="en-US" dirty="0">
                <a:solidFill>
                  <a:srgbClr val="00CC00"/>
                </a:solidFill>
              </a:rPr>
              <a:t>Parallelization and scalability, Amdahl's law</a:t>
            </a:r>
          </a:p>
          <a:p>
            <a:pPr lvl="1"/>
            <a:r>
              <a:rPr lang="en-US" dirty="0">
                <a:solidFill>
                  <a:srgbClr val="00CC00"/>
                </a:solidFill>
              </a:rPr>
              <a:t>Network </a:t>
            </a:r>
            <a:r>
              <a:rPr lang="en-US" dirty="0">
                <a:solidFill>
                  <a:srgbClr val="00CC00"/>
                </a:solidFill>
              </a:rPr>
              <a:t>partitions, CAP theorem, relaxed </a:t>
            </a:r>
            <a:r>
              <a:rPr lang="en-US" dirty="0">
                <a:solidFill>
                  <a:srgbClr val="00CC00"/>
                </a:solidFill>
              </a:rPr>
              <a:t>consistency</a:t>
            </a:r>
          </a:p>
          <a:p>
            <a:r>
              <a:rPr lang="en-US" dirty="0">
                <a:solidFill>
                  <a:srgbClr val="00CC00"/>
                </a:solidFill>
              </a:rPr>
              <a:t>Cloud basics</a:t>
            </a:r>
          </a:p>
          <a:p>
            <a:pPr lvl="1"/>
            <a:r>
              <a:rPr lang="en-US" dirty="0">
                <a:solidFill>
                  <a:srgbClr val="00CC00"/>
                </a:solidFill>
              </a:rPr>
              <a:t>Anatomy of Cloud applications</a:t>
            </a:r>
          </a:p>
          <a:p>
            <a:pPr lvl="1"/>
            <a:r>
              <a:rPr lang="en-US" dirty="0">
                <a:solidFill>
                  <a:srgbClr val="00CC00"/>
                </a:solidFill>
              </a:rPr>
              <a:t>Scaling: stateless, caching, and </a:t>
            </a:r>
            <a:r>
              <a:rPr lang="en-US" dirty="0" err="1">
                <a:solidFill>
                  <a:srgbClr val="00CC00"/>
                </a:solidFill>
              </a:rPr>
              <a:t>sharding</a:t>
            </a:r>
            <a:endParaRPr lang="en-US" dirty="0">
              <a:solidFill>
                <a:srgbClr val="00CC00"/>
              </a:solidFill>
            </a:endParaRPr>
          </a:p>
          <a:p>
            <a:r>
              <a:rPr lang="en-US" dirty="0" smtClean="0">
                <a:solidFill>
                  <a:srgbClr val="FF9900"/>
                </a:solidFill>
              </a:rPr>
              <a:t>Example components</a:t>
            </a:r>
          </a:p>
          <a:p>
            <a:pPr lvl="1"/>
            <a:r>
              <a:rPr lang="en-US" dirty="0" smtClean="0">
                <a:solidFill>
                  <a:srgbClr val="FF9900"/>
                </a:solidFill>
              </a:rPr>
              <a:t>Application server: </a:t>
            </a:r>
            <a:r>
              <a:rPr lang="en-US" dirty="0" err="1" smtClean="0">
                <a:solidFill>
                  <a:srgbClr val="FF9900"/>
                </a:solidFill>
              </a:rPr>
              <a:t>Node.js</a:t>
            </a:r>
            <a:endParaRPr lang="en-US" dirty="0" smtClean="0">
              <a:solidFill>
                <a:srgbClr val="FF9900"/>
              </a:solidFill>
            </a:endParaRPr>
          </a:p>
          <a:p>
            <a:pPr lvl="1"/>
            <a:r>
              <a:rPr lang="en-US" dirty="0" smtClean="0"/>
              <a:t>In-memory cache: </a:t>
            </a:r>
            <a:r>
              <a:rPr lang="en-US" dirty="0" err="1" smtClean="0"/>
              <a:t>Memcached</a:t>
            </a:r>
            <a:endParaRPr lang="en-US" dirty="0" smtClean="0"/>
          </a:p>
          <a:p>
            <a:r>
              <a:rPr lang="en-US" dirty="0" smtClean="0"/>
              <a:t>Scaling </a:t>
            </a:r>
            <a:r>
              <a:rPr lang="en-US" dirty="0" err="1" smtClean="0"/>
              <a:t>memcache</a:t>
            </a:r>
            <a:r>
              <a:rPr lang="en-US" dirty="0" smtClean="0"/>
              <a:t> at Facebook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45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>
              <a:solidFill>
                <a:schemeClr val="tx1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979322" y="4643886"/>
            <a:ext cx="698320" cy="419100"/>
            <a:chOff x="6143624" y="2514600"/>
            <a:chExt cx="698320" cy="419100"/>
          </a:xfrm>
        </p:grpSpPr>
        <p:sp>
          <p:nvSpPr>
            <p:cNvPr id="8" name="Right Arrow 7"/>
            <p:cNvSpPr/>
            <p:nvPr/>
          </p:nvSpPr>
          <p:spPr bwMode="auto">
            <a:xfrm rot="10800000">
              <a:off x="6143624" y="2514600"/>
              <a:ext cx="695325" cy="419100"/>
            </a:xfrm>
            <a:prstGeom prst="rightArrow">
              <a:avLst/>
            </a:prstGeom>
            <a:solidFill>
              <a:srgbClr val="FF99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315838" y="2600325"/>
              <a:ext cx="5261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Arial" pitchFamily="34" charset="0"/>
                  <a:cs typeface="Arial" pitchFamily="34" charset="0"/>
                </a:rPr>
                <a:t>NEXT</a:t>
              </a:r>
              <a:endParaRPr lang="en-US" sz="1000" dirty="0">
                <a:latin typeface="Arial" pitchFamily="34" charset="0"/>
                <a:cs typeface="Arial" pitchFamily="34" charset="0"/>
              </a:endParaRPr>
            </a:p>
          </p:txBody>
        </p:sp>
      </p:grpSp>
      <p:pic>
        <p:nvPicPr>
          <p:cNvPr id="10" name="Picture 2" descr="C:\Users\Andreas Haeberlen\AppData\Local\Microsoft\Windows\Temporary Internet Files\Content.IE5\0I8TMXB2\MCj0441310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24405" y="1705352"/>
            <a:ext cx="495300" cy="495300"/>
          </a:xfrm>
          <a:prstGeom prst="rect">
            <a:avLst/>
          </a:prstGeom>
          <a:noFill/>
        </p:spPr>
      </p:pic>
      <p:pic>
        <p:nvPicPr>
          <p:cNvPr id="11" name="Picture 2" descr="C:\Users\Andreas Haeberlen\AppData\Local\Microsoft\Windows\Temporary Internet Files\Content.IE5\0I8TMXB2\MCj0441310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49888" y="2112395"/>
            <a:ext cx="495300" cy="495300"/>
          </a:xfrm>
          <a:prstGeom prst="rect">
            <a:avLst/>
          </a:prstGeom>
          <a:noFill/>
        </p:spPr>
      </p:pic>
      <p:pic>
        <p:nvPicPr>
          <p:cNvPr id="12" name="Picture 2" descr="C:\Users\Andreas Haeberlen\AppData\Local\Microsoft\Windows\Temporary Internet Files\Content.IE5\0I8TMXB2\MCj0441310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49289" y="2496290"/>
            <a:ext cx="495300" cy="495300"/>
          </a:xfrm>
          <a:prstGeom prst="rect">
            <a:avLst/>
          </a:prstGeom>
          <a:noFill/>
        </p:spPr>
      </p:pic>
      <p:pic>
        <p:nvPicPr>
          <p:cNvPr id="13" name="Picture 2" descr="C:\Users\Andreas Haeberlen\AppData\Local\Microsoft\Windows\Temporary Internet Files\Content.IE5\0I8TMXB2\MCj0441310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58674" y="3315871"/>
            <a:ext cx="495300" cy="495300"/>
          </a:xfrm>
          <a:prstGeom prst="rect">
            <a:avLst/>
          </a:prstGeom>
          <a:noFill/>
        </p:spPr>
      </p:pic>
      <p:pic>
        <p:nvPicPr>
          <p:cNvPr id="14" name="Picture 2" descr="C:\Users\Andreas Haeberlen\AppData\Local\Microsoft\Windows\Temporary Internet Files\Content.IE5\0I8TMXB2\MCj0441310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74816" y="2942733"/>
            <a:ext cx="495300" cy="495300"/>
          </a:xfrm>
          <a:prstGeom prst="rect">
            <a:avLst/>
          </a:prstGeom>
          <a:noFill/>
        </p:spPr>
      </p:pic>
      <p:pic>
        <p:nvPicPr>
          <p:cNvPr id="15" name="Picture 2" descr="C:\Users\Andreas Haeberlen\AppData\Local\Microsoft\Windows\Temporary Internet Files\Content.IE5\0I8TMXB2\MCj0441310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85412" y="3774836"/>
            <a:ext cx="495300" cy="4953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611309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server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Provides an environment where Web applications can run</a:t>
            </a:r>
          </a:p>
          <a:p>
            <a:r>
              <a:rPr lang="en-US" dirty="0" smtClean="0"/>
              <a:t>Many application server frameworks exists</a:t>
            </a:r>
          </a:p>
          <a:p>
            <a:pPr lvl="1"/>
            <a:r>
              <a:rPr lang="en-US" dirty="0" smtClean="0"/>
              <a:t>Support different programming languages</a:t>
            </a:r>
          </a:p>
          <a:p>
            <a:pPr lvl="1"/>
            <a:r>
              <a:rPr lang="en-US" dirty="0" smtClean="0"/>
              <a:t>At the core they support dynamic Web page generation</a:t>
            </a:r>
          </a:p>
          <a:p>
            <a:pPr lvl="1"/>
            <a:r>
              <a:rPr lang="en-US" dirty="0" smtClean="0"/>
              <a:t>Differentiated by functionality and features (runtime libraries, database connectors, fail-over, load balancing, etc.)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Let’s consider an example: </a:t>
            </a:r>
            <a:r>
              <a:rPr lang="en-US" dirty="0" err="1" smtClean="0"/>
              <a:t>Node.js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AF25D-2282-4A01-B1B7-8122C6628E7D}" type="slidenum">
              <a:rPr lang="en-GB" smtClean="0"/>
              <a:pPr/>
              <a:t>46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241945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a Web application work?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47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7" name="Rounded Rectangle 6"/>
          <p:cNvSpPr/>
          <p:nvPr/>
        </p:nvSpPr>
        <p:spPr bwMode="auto">
          <a:xfrm>
            <a:off x="6727617" y="3341734"/>
            <a:ext cx="1969617" cy="1133866"/>
          </a:xfrm>
          <a:prstGeom prst="roundRect">
            <a:avLst/>
          </a:prstGeom>
          <a:solidFill>
            <a:srgbClr val="242424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097139" y="5895313"/>
            <a:ext cx="11245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Data store</a:t>
            </a:r>
            <a:endParaRPr lang="en-US" sz="1600" dirty="0"/>
          </a:p>
        </p:txBody>
      </p:sp>
      <p:sp>
        <p:nvSpPr>
          <p:cNvPr id="12" name="Can 11"/>
          <p:cNvSpPr/>
          <p:nvPr/>
        </p:nvSpPr>
        <p:spPr bwMode="auto">
          <a:xfrm>
            <a:off x="7104429" y="4803531"/>
            <a:ext cx="1224744" cy="1096634"/>
          </a:xfrm>
          <a:prstGeom prst="can">
            <a:avLst/>
          </a:prstGeom>
          <a:solidFill>
            <a:srgbClr val="5A7D3A"/>
          </a:solidFill>
          <a:ln w="1905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screen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7689" y="4577305"/>
            <a:ext cx="1736810" cy="122489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726777" y="5757922"/>
            <a:ext cx="9156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Browser</a:t>
            </a:r>
            <a:endParaRPr lang="en-US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2708970" y="4507856"/>
            <a:ext cx="147348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&lt;html&gt;&lt;head&gt;</a:t>
            </a:r>
            <a:br>
              <a:rPr lang="en-US" sz="1400" b="1" smtClean="0">
                <a:latin typeface="Courier New" pitchFamily="49" charset="0"/>
                <a:cs typeface="Courier New" pitchFamily="49" charset="0"/>
              </a:rPr>
            </a:b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&lt;body&gt;…</a:t>
            </a:r>
            <a:endParaRPr lang="en-US" sz="1400" b="1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898511" y="4208843"/>
            <a:ext cx="10901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Web </a:t>
            </a:r>
            <a:r>
              <a:rPr lang="en-US" sz="1600" dirty="0" smtClean="0"/>
              <a:t>page</a:t>
            </a:r>
            <a:endParaRPr lang="en-US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2340507" y="5204265"/>
            <a:ext cx="2225289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function foo() {</a:t>
            </a:r>
            <a:br>
              <a:rPr lang="en-US" sz="1400" b="1" smtClean="0">
                <a:latin typeface="Courier New" pitchFamily="49" charset="0"/>
                <a:cs typeface="Courier New" pitchFamily="49" charset="0"/>
              </a:rPr>
            </a:b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$("#id").html("x");</a:t>
            </a:r>
            <a:br>
              <a:rPr lang="en-US" sz="1400" b="1" smtClean="0">
                <a:latin typeface="Courier New" pitchFamily="49" charset="0"/>
                <a:cs typeface="Courier New" pitchFamily="49" charset="0"/>
              </a:rPr>
            </a:b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400" b="1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073559" y="5900676"/>
            <a:ext cx="6976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Script</a:t>
            </a:r>
            <a:endParaRPr lang="en-US" sz="1600" dirty="0"/>
          </a:p>
        </p:txBody>
      </p:sp>
      <p:sp>
        <p:nvSpPr>
          <p:cNvPr id="19" name="Freeform 18"/>
          <p:cNvSpPr/>
          <p:nvPr/>
        </p:nvSpPr>
        <p:spPr bwMode="auto">
          <a:xfrm>
            <a:off x="4020621" y="4843522"/>
            <a:ext cx="910541" cy="567159"/>
          </a:xfrm>
          <a:custGeom>
            <a:avLst/>
            <a:gdLst>
              <a:gd name="connsiteX0" fmla="*/ 347240 w 567159"/>
              <a:gd name="connsiteY0" fmla="*/ 520861 h 520861"/>
              <a:gd name="connsiteX1" fmla="*/ 509286 w 567159"/>
              <a:gd name="connsiteY1" fmla="*/ 185195 h 520861"/>
              <a:gd name="connsiteX2" fmla="*/ 0 w 567159"/>
              <a:gd name="connsiteY2" fmla="*/ 0 h 520861"/>
              <a:gd name="connsiteX0" fmla="*/ 249213 w 550821"/>
              <a:gd name="connsiteY0" fmla="*/ 447757 h 447757"/>
              <a:gd name="connsiteX1" fmla="*/ 509286 w 550821"/>
              <a:gd name="connsiteY1" fmla="*/ 185195 h 447757"/>
              <a:gd name="connsiteX2" fmla="*/ 0 w 550821"/>
              <a:gd name="connsiteY2" fmla="*/ 0 h 447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0821" h="447757">
                <a:moveTo>
                  <a:pt x="249213" y="447757"/>
                </a:moveTo>
                <a:cubicBezTo>
                  <a:pt x="359172" y="323329"/>
                  <a:pt x="550821" y="259821"/>
                  <a:pt x="509286" y="185195"/>
                </a:cubicBezTo>
                <a:cubicBezTo>
                  <a:pt x="467751" y="110569"/>
                  <a:pt x="225706" y="49192"/>
                  <a:pt x="0" y="0"/>
                </a:cubicBezTo>
              </a:path>
            </a:pathLst>
          </a:cu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stealth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4913510" y="4437794"/>
            <a:ext cx="1107996" cy="13726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Document</a:t>
            </a:r>
            <a:br>
              <a:rPr lang="en-US" sz="1600" dirty="0" smtClean="0">
                <a:solidFill>
                  <a:srgbClr val="FF0000"/>
                </a:solidFill>
              </a:rPr>
            </a:br>
            <a:r>
              <a:rPr lang="en-US" sz="1600" dirty="0" smtClean="0">
                <a:solidFill>
                  <a:srgbClr val="FF0000"/>
                </a:solidFill>
              </a:rPr>
              <a:t>Object</a:t>
            </a:r>
            <a:br>
              <a:rPr lang="en-US" sz="1600" dirty="0" smtClean="0">
                <a:solidFill>
                  <a:srgbClr val="FF0000"/>
                </a:solidFill>
              </a:rPr>
            </a:br>
            <a:r>
              <a:rPr lang="en-US" sz="1600" dirty="0" smtClean="0">
                <a:solidFill>
                  <a:srgbClr val="FF0000"/>
                </a:solidFill>
              </a:rPr>
              <a:t>Model</a:t>
            </a:r>
          </a:p>
          <a:p>
            <a:r>
              <a:rPr lang="en-US" sz="1600" dirty="0" smtClean="0">
                <a:solidFill>
                  <a:srgbClr val="FF0000"/>
                </a:solidFill>
              </a:rPr>
              <a:t>(DOM)</a:t>
            </a:r>
            <a:r>
              <a:rPr lang="en-US" sz="1600" dirty="0" smtClean="0">
                <a:solidFill>
                  <a:srgbClr val="FF0000"/>
                </a:solidFill>
              </a:rPr>
              <a:t/>
            </a:r>
            <a:br>
              <a:rPr lang="en-US" sz="1600" dirty="0" smtClean="0">
                <a:solidFill>
                  <a:srgbClr val="FF0000"/>
                </a:solidFill>
              </a:rPr>
            </a:br>
            <a:r>
              <a:rPr lang="en-US" sz="1600" dirty="0" smtClean="0">
                <a:solidFill>
                  <a:srgbClr val="FF0000"/>
                </a:solidFill>
              </a:rPr>
              <a:t>accesses</a:t>
            </a:r>
            <a:endParaRPr lang="en-US" sz="1600" dirty="0">
              <a:solidFill>
                <a:srgbClr val="FF0000"/>
              </a:solidFill>
            </a:endParaRPr>
          </a:p>
        </p:txBody>
      </p:sp>
      <p:cxnSp>
        <p:nvCxnSpPr>
          <p:cNvPr id="21" name="Straight Connector 20"/>
          <p:cNvCxnSpPr/>
          <p:nvPr/>
        </p:nvCxnSpPr>
        <p:spPr bwMode="auto">
          <a:xfrm flipH="1">
            <a:off x="2052924" y="4496282"/>
            <a:ext cx="659757" cy="104172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bg2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/>
          <p:nvPr/>
        </p:nvCxnSpPr>
        <p:spPr bwMode="auto">
          <a:xfrm flipH="1" flipV="1">
            <a:off x="2076074" y="4924545"/>
            <a:ext cx="636608" cy="104173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bg2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/>
          <p:nvPr/>
        </p:nvCxnSpPr>
        <p:spPr bwMode="auto">
          <a:xfrm flipH="1">
            <a:off x="2052924" y="5213912"/>
            <a:ext cx="277793" cy="104172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bg2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/>
          <p:nvPr/>
        </p:nvCxnSpPr>
        <p:spPr bwMode="auto">
          <a:xfrm flipH="1" flipV="1">
            <a:off x="2052924" y="5792646"/>
            <a:ext cx="312517" cy="150471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bg2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Arrow Connector 26"/>
          <p:cNvCxnSpPr>
            <a:stCxn id="33" idx="1"/>
            <a:endCxn id="13" idx="0"/>
          </p:cNvCxnSpPr>
          <p:nvPr/>
        </p:nvCxnSpPr>
        <p:spPr bwMode="auto">
          <a:xfrm flipH="1">
            <a:off x="1196094" y="2930120"/>
            <a:ext cx="2888145" cy="1647185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8" name="TextBox 27"/>
          <p:cNvSpPr txBox="1"/>
          <p:nvPr/>
        </p:nvSpPr>
        <p:spPr>
          <a:xfrm>
            <a:off x="6615773" y="1952800"/>
            <a:ext cx="2010487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require('http');</a:t>
            </a:r>
            <a:br>
              <a:rPr lang="en-US" sz="14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http.createServer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(…)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255911" y="1640285"/>
            <a:ext cx="7638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Server</a:t>
            </a:r>
            <a:endParaRPr lang="en-US" sz="1600" dirty="0"/>
          </a:p>
        </p:txBody>
      </p:sp>
      <p:cxnSp>
        <p:nvCxnSpPr>
          <p:cNvPr id="30" name="Straight Connector 29"/>
          <p:cNvCxnSpPr/>
          <p:nvPr/>
        </p:nvCxnSpPr>
        <p:spPr bwMode="auto">
          <a:xfrm>
            <a:off x="6612364" y="2682435"/>
            <a:ext cx="437904" cy="656922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bg2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Straight Connector 30"/>
          <p:cNvCxnSpPr/>
          <p:nvPr/>
        </p:nvCxnSpPr>
        <p:spPr bwMode="auto">
          <a:xfrm flipH="1">
            <a:off x="8385877" y="2671486"/>
            <a:ext cx="229901" cy="667871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bg2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0689" y="3425622"/>
            <a:ext cx="1863939" cy="931970"/>
          </a:xfrm>
          <a:prstGeom prst="rect">
            <a:avLst/>
          </a:prstGeom>
        </p:spPr>
      </p:pic>
      <p:cxnSp>
        <p:nvCxnSpPr>
          <p:cNvPr id="32" name="Straight Connector 31"/>
          <p:cNvCxnSpPr>
            <a:stCxn id="7" idx="1"/>
            <a:endCxn id="33" idx="3"/>
          </p:cNvCxnSpPr>
          <p:nvPr/>
        </p:nvCxnSpPr>
        <p:spPr bwMode="auto">
          <a:xfrm flipH="1" flipV="1">
            <a:off x="4923404" y="2930120"/>
            <a:ext cx="1804213" cy="97854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33" name="Picture 3" descr="C:\Users\Andreas Haeberlen\AppData\Local\Microsoft\Windows\Temporary Internet Files\Content.IE5\SFS2H6L3\MC900438064[1]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84239" y="2510537"/>
            <a:ext cx="839165" cy="839165"/>
          </a:xfrm>
          <a:prstGeom prst="rect">
            <a:avLst/>
          </a:prstGeom>
          <a:noFill/>
        </p:spPr>
      </p:pic>
      <p:sp>
        <p:nvSpPr>
          <p:cNvPr id="34" name="TextBox 33"/>
          <p:cNvSpPr txBox="1"/>
          <p:nvPr/>
        </p:nvSpPr>
        <p:spPr>
          <a:xfrm>
            <a:off x="4045326" y="3316670"/>
            <a:ext cx="9146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Internet</a:t>
            </a:r>
            <a:endParaRPr lang="en-US" sz="1600" dirty="0"/>
          </a:p>
        </p:txBody>
      </p:sp>
      <p:cxnSp>
        <p:nvCxnSpPr>
          <p:cNvPr id="38" name="Straight Connector 37"/>
          <p:cNvCxnSpPr>
            <a:stCxn id="12" idx="1"/>
            <a:endCxn id="7" idx="2"/>
          </p:cNvCxnSpPr>
          <p:nvPr/>
        </p:nvCxnSpPr>
        <p:spPr bwMode="auto">
          <a:xfrm flipH="1" flipV="1">
            <a:off x="7712426" y="4475600"/>
            <a:ext cx="4375" cy="327931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8535467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is JavaScript?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658937"/>
            <a:ext cx="7772400" cy="4765011"/>
          </a:xfrm>
        </p:spPr>
        <p:txBody>
          <a:bodyPr/>
          <a:lstStyle/>
          <a:p>
            <a:r>
              <a:rPr lang="en-US" dirty="0" smtClean="0"/>
              <a:t>A widely-used programming language</a:t>
            </a:r>
          </a:p>
          <a:p>
            <a:pPr lvl="1"/>
            <a:r>
              <a:rPr lang="en-US" dirty="0" smtClean="0"/>
              <a:t>Started out at Netscape in 1995</a:t>
            </a:r>
          </a:p>
          <a:p>
            <a:pPr lvl="1"/>
            <a:r>
              <a:rPr lang="en-US" dirty="0" smtClean="0"/>
              <a:t>Widely used on the web; supported by every major browser</a:t>
            </a:r>
          </a:p>
          <a:p>
            <a:pPr lvl="1"/>
            <a:r>
              <a:rPr lang="en-US" dirty="0" smtClean="0"/>
              <a:t>Also used in many other places: PDFs, certain games, ...</a:t>
            </a:r>
          </a:p>
          <a:p>
            <a:pPr lvl="1"/>
            <a:r>
              <a:rPr lang="en-US" dirty="0" smtClean="0"/>
              <a:t>... and now even on the server side (</a:t>
            </a:r>
            <a:r>
              <a:rPr lang="en-US" dirty="0" err="1" smtClean="0"/>
              <a:t>Node.js</a:t>
            </a:r>
            <a:r>
              <a:rPr lang="en-US" dirty="0" smtClean="0"/>
              <a:t>)!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What is it like?</a:t>
            </a:r>
          </a:p>
          <a:p>
            <a:pPr lvl="1"/>
            <a:r>
              <a:rPr lang="en-US" dirty="0" smtClean="0"/>
              <a:t>Dynamic typing, duck typing</a:t>
            </a:r>
          </a:p>
          <a:p>
            <a:pPr lvl="1"/>
            <a:r>
              <a:rPr lang="en-US" dirty="0" smtClean="0"/>
              <a:t>Object-based, </a:t>
            </a:r>
            <a:r>
              <a:rPr lang="en-US" dirty="0" smtClean="0"/>
              <a:t>but </a:t>
            </a:r>
            <a:r>
              <a:rPr lang="en-US" dirty="0" smtClean="0"/>
              <a:t>associative arrays instead of 'classes'</a:t>
            </a:r>
          </a:p>
          <a:p>
            <a:pPr lvl="1"/>
            <a:r>
              <a:rPr lang="en-US" dirty="0" smtClean="0"/>
              <a:t>Prototypes instead of inheritance</a:t>
            </a:r>
          </a:p>
          <a:p>
            <a:pPr lvl="1"/>
            <a:r>
              <a:rPr lang="en-US" dirty="0" smtClean="0"/>
              <a:t>Supports run-time evaluation via </a:t>
            </a:r>
            <a:r>
              <a:rPr lang="en-US" dirty="0" err="1" smtClean="0"/>
              <a:t>eval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First-class functions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48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03423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Running JavaScript in the browser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4039564"/>
            <a:ext cx="7772400" cy="2476982"/>
          </a:xfrm>
        </p:spPr>
        <p:txBody>
          <a:bodyPr/>
          <a:lstStyle/>
          <a:p>
            <a:r>
              <a:rPr lang="en-US" smtClean="0"/>
              <a:t>Web pages can contain JavaScript code</a:t>
            </a:r>
          </a:p>
          <a:p>
            <a:pPr lvl="1"/>
            <a:r>
              <a:rPr lang="en-US" smtClean="0"/>
              <a:t>Example: Pop up a dialog box when user clicks a button</a:t>
            </a:r>
          </a:p>
          <a:p>
            <a:pPr lvl="1"/>
            <a:r>
              <a:rPr lang="en-US" smtClean="0"/>
              <a:t>The code can receive user inputs (e.g., clicks) and produce outputs, e.g., by changing the web page in which it runs</a:t>
            </a:r>
          </a:p>
          <a:p>
            <a:pPr lvl="2"/>
            <a:r>
              <a:rPr lang="en-US" smtClean="0"/>
              <a:t>This is done via the DOM (Document Object Model)</a:t>
            </a:r>
          </a:p>
          <a:p>
            <a:pPr lvl="1"/>
            <a:r>
              <a:rPr lang="en-US" smtClean="0"/>
              <a:t>Not just a toy language: Entire applications are being written in it (think Google Apps!)</a:t>
            </a:r>
          </a:p>
          <a:p>
            <a:pPr lvl="1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49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92192" y="1516283"/>
            <a:ext cx="4421530" cy="224676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&lt;html&gt;&lt;head&gt;&lt;script&gt;</a:t>
            </a:r>
            <a:br>
              <a:rPr lang="en-US" sz="1400" b="1" smtClean="0">
                <a:latin typeface="Courier New" pitchFamily="49" charset="0"/>
                <a:cs typeface="Courier New" pitchFamily="49" charset="0"/>
              </a:rPr>
            </a:b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function update(){</a:t>
            </a:r>
            <a:br>
              <a:rPr lang="en-US" sz="1400" b="1" smtClean="0">
                <a:latin typeface="Courier New" pitchFamily="49" charset="0"/>
                <a:cs typeface="Courier New" pitchFamily="49" charset="0"/>
              </a:rPr>
            </a:b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document.getElementById("color").</a:t>
            </a:r>
            <a:br>
              <a:rPr lang="en-US" sz="1400" b="1" smtClean="0">
                <a:latin typeface="Courier New" pitchFamily="49" charset="0"/>
                <a:cs typeface="Courier New" pitchFamily="49" charset="0"/>
              </a:rPr>
            </a:b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innerHTML = "Green";</a:t>
            </a:r>
            <a:br>
              <a:rPr lang="en-US" sz="1400" b="1" smtClean="0">
                <a:latin typeface="Courier New" pitchFamily="49" charset="0"/>
                <a:cs typeface="Courier New" pitchFamily="49" charset="0"/>
              </a:rPr>
            </a:b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}</a:t>
            </a:r>
            <a:br>
              <a:rPr lang="en-US" sz="1400" b="1" smtClean="0">
                <a:latin typeface="Courier New" pitchFamily="49" charset="0"/>
                <a:cs typeface="Courier New" pitchFamily="49" charset="0"/>
              </a:rPr>
            </a:b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&lt;/script&gt;&lt;/head&gt;&lt;body&gt;</a:t>
            </a:r>
            <a:br>
              <a:rPr lang="en-US" sz="1400" b="1" smtClean="0">
                <a:latin typeface="Courier New" pitchFamily="49" charset="0"/>
                <a:cs typeface="Courier New" pitchFamily="49" charset="0"/>
              </a:rPr>
            </a:b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&lt;div id="color"&gt;Red&lt;/div&gt;&lt;br&gt;</a:t>
            </a:r>
            <a:br>
              <a:rPr lang="en-US" sz="1400" b="1" smtClean="0">
                <a:latin typeface="Courier New" pitchFamily="49" charset="0"/>
                <a:cs typeface="Courier New" pitchFamily="49" charset="0"/>
              </a:rPr>
            </a:b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&lt;input onclick="update()" type="button" value="Change color"&gt;</a:t>
            </a:r>
            <a:br>
              <a:rPr lang="en-US" sz="1400" b="1" smtClean="0">
                <a:latin typeface="Courier New" pitchFamily="49" charset="0"/>
                <a:cs typeface="Courier New" pitchFamily="49" charset="0"/>
              </a:rPr>
            </a:b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&lt;/body&gt;&lt;/html&gt;</a:t>
            </a:r>
            <a:endParaRPr lang="en-US" sz="1400" b="1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7" name="Picture 2" descr="C:\Users\Andreas Haeberlen\AppData\Local\Microsoft\Windows\Temporary Internet Files\Content.IE5\QDD904XU\MC900432565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62777" y="2476982"/>
            <a:ext cx="847732" cy="847732"/>
          </a:xfrm>
          <a:prstGeom prst="rect">
            <a:avLst/>
          </a:prstGeom>
          <a:noFill/>
        </p:spPr>
      </p:pic>
      <p:pic>
        <p:nvPicPr>
          <p:cNvPr id="8" name="Picture 3" descr="C:\Users\Andreas Haeberlen\AppData\Local\Microsoft\Windows\Temporary Internet Files\Content.IE5\SFS2H6L3\MC900434902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8241175" y="2526176"/>
            <a:ext cx="737743" cy="737743"/>
          </a:xfrm>
          <a:prstGeom prst="rect">
            <a:avLst/>
          </a:prstGeom>
          <a:noFill/>
        </p:spPr>
      </p:pic>
      <p:pic>
        <p:nvPicPr>
          <p:cNvPr id="10" name="Picture 4" descr="C:\Users\Andreas Haeberlen\AppData\Local\Microsoft\Windows\Temporary Internet Files\Content.IE5\QDD904XU\MC900434845[1]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flipH="1">
            <a:off x="5830747" y="2592729"/>
            <a:ext cx="663374" cy="663374"/>
          </a:xfrm>
          <a:prstGeom prst="rect">
            <a:avLst/>
          </a:prstGeom>
          <a:noFill/>
        </p:spPr>
      </p:pic>
      <p:cxnSp>
        <p:nvCxnSpPr>
          <p:cNvPr id="11" name="Straight Arrow Connector 10"/>
          <p:cNvCxnSpPr/>
          <p:nvPr/>
        </p:nvCxnSpPr>
        <p:spPr bwMode="auto">
          <a:xfrm flipH="1">
            <a:off x="6481823" y="2673752"/>
            <a:ext cx="949124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Straight Arrow Connector 12"/>
          <p:cNvCxnSpPr/>
          <p:nvPr/>
        </p:nvCxnSpPr>
        <p:spPr bwMode="auto">
          <a:xfrm>
            <a:off x="6528122" y="3044142"/>
            <a:ext cx="925974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5" name="Freeform 14"/>
          <p:cNvSpPr/>
          <p:nvPr/>
        </p:nvSpPr>
        <p:spPr bwMode="auto">
          <a:xfrm>
            <a:off x="5613722" y="2013995"/>
            <a:ext cx="2176040" cy="555585"/>
          </a:xfrm>
          <a:custGeom>
            <a:avLst/>
            <a:gdLst>
              <a:gd name="connsiteX0" fmla="*/ 0 w 590308"/>
              <a:gd name="connsiteY0" fmla="*/ 0 h 555585"/>
              <a:gd name="connsiteX1" fmla="*/ 462987 w 590308"/>
              <a:gd name="connsiteY1" fmla="*/ 115747 h 555585"/>
              <a:gd name="connsiteX2" fmla="*/ 590308 w 590308"/>
              <a:gd name="connsiteY2" fmla="*/ 555585 h 5555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0308" h="555585">
                <a:moveTo>
                  <a:pt x="0" y="0"/>
                </a:moveTo>
                <a:cubicBezTo>
                  <a:pt x="182301" y="11575"/>
                  <a:pt x="364602" y="23150"/>
                  <a:pt x="462987" y="115747"/>
                </a:cubicBezTo>
                <a:cubicBezTo>
                  <a:pt x="561372" y="208345"/>
                  <a:pt x="575840" y="381965"/>
                  <a:pt x="590308" y="555585"/>
                </a:cubicBezTo>
              </a:path>
            </a:pathLst>
          </a:cu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 bwMode="auto">
          <a:xfrm>
            <a:off x="1458410" y="1990848"/>
            <a:ext cx="3588152" cy="219918"/>
          </a:xfrm>
          <a:prstGeom prst="round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 bwMode="auto">
          <a:xfrm>
            <a:off x="1749706" y="2849304"/>
            <a:ext cx="1143965" cy="206412"/>
          </a:xfrm>
          <a:prstGeom prst="roundRect">
            <a:avLst/>
          </a:prstGeom>
          <a:noFill/>
          <a:ln w="19050" cap="flat" cmpd="sng" algn="ctr">
            <a:solidFill>
              <a:srgbClr val="00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 bwMode="auto">
          <a:xfrm>
            <a:off x="1971554" y="3082727"/>
            <a:ext cx="1998562" cy="204483"/>
          </a:xfrm>
          <a:prstGeom prst="round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0" y="1725209"/>
            <a:ext cx="122691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solidFill>
                  <a:srgbClr val="FF0000"/>
                </a:solidFill>
              </a:rPr>
              <a:t>Uses DOM</a:t>
            </a:r>
            <a:br>
              <a:rPr lang="en-US" sz="1400" smtClean="0">
                <a:solidFill>
                  <a:srgbClr val="FF0000"/>
                </a:solidFill>
              </a:rPr>
            </a:br>
            <a:r>
              <a:rPr lang="en-US" sz="1400" smtClean="0">
                <a:solidFill>
                  <a:srgbClr val="FF0000"/>
                </a:solidFill>
              </a:rPr>
              <a:t>to change</a:t>
            </a:r>
            <a:br>
              <a:rPr lang="en-US" sz="1400" smtClean="0">
                <a:solidFill>
                  <a:srgbClr val="FF0000"/>
                </a:solidFill>
              </a:rPr>
            </a:br>
            <a:r>
              <a:rPr lang="en-US" sz="1400" smtClean="0">
                <a:solidFill>
                  <a:srgbClr val="FF0000"/>
                </a:solidFill>
              </a:rPr>
              <a:t>text on page</a:t>
            </a:r>
            <a:endParaRPr lang="en-US" sz="140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19919" y="3301294"/>
            <a:ext cx="7986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solidFill>
                  <a:srgbClr val="FF0000"/>
                </a:solidFill>
              </a:rPr>
              <a:t>Event</a:t>
            </a:r>
            <a:br>
              <a:rPr lang="en-US" sz="1400" smtClean="0">
                <a:solidFill>
                  <a:srgbClr val="FF0000"/>
                </a:solidFill>
              </a:rPr>
            </a:br>
            <a:r>
              <a:rPr lang="en-US" sz="1400" smtClean="0">
                <a:solidFill>
                  <a:srgbClr val="FF0000"/>
                </a:solidFill>
              </a:rPr>
              <a:t>handler</a:t>
            </a:r>
            <a:endParaRPr lang="en-US" sz="1400">
              <a:solidFill>
                <a:srgbClr val="FF0000"/>
              </a:solidFill>
            </a:endParaRPr>
          </a:p>
        </p:txBody>
      </p:sp>
      <p:cxnSp>
        <p:nvCxnSpPr>
          <p:cNvPr id="25" name="Straight Arrow Connector 24"/>
          <p:cNvCxnSpPr>
            <a:stCxn id="22" idx="3"/>
            <a:endCxn id="20" idx="1"/>
          </p:cNvCxnSpPr>
          <p:nvPr/>
        </p:nvCxnSpPr>
        <p:spPr bwMode="auto">
          <a:xfrm flipV="1">
            <a:off x="1018571" y="3184969"/>
            <a:ext cx="952983" cy="377935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Straight Arrow Connector 25"/>
          <p:cNvCxnSpPr>
            <a:endCxn id="18" idx="1"/>
          </p:cNvCxnSpPr>
          <p:nvPr/>
        </p:nvCxnSpPr>
        <p:spPr bwMode="auto">
          <a:xfrm flipV="1">
            <a:off x="1076446" y="2100807"/>
            <a:ext cx="381964" cy="5785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4" name="Straight Arrow Connector 33"/>
          <p:cNvCxnSpPr/>
          <p:nvPr/>
        </p:nvCxnSpPr>
        <p:spPr bwMode="auto">
          <a:xfrm flipH="1">
            <a:off x="2546430" y="2222339"/>
            <a:ext cx="1886674" cy="57873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00CC00"/>
            </a:solidFill>
            <a:prstDash val="sysDash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600740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1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"/>
                            </p:stCondLst>
                            <p:childTnLst>
                              <p:par>
                                <p:cTn id="17" presetID="1" presetClass="entr" presetSubtype="0" fill="hold" grpId="2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600"/>
                            </p:stCondLst>
                            <p:childTnLst>
                              <p:par>
                                <p:cTn id="20" presetID="1" presetClass="exit" presetSubtype="0" fill="hold" grpId="3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900"/>
                            </p:stCondLst>
                            <p:childTnLst>
                              <p:par>
                                <p:cTn id="23" presetID="1" presetClass="entr" presetSubtype="0" fill="hold" grpId="4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2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"/>
                            </p:stCondLst>
                            <p:childTnLst>
                              <p:par>
                                <p:cTn id="40" presetID="1" presetClass="entr" presetSubtype="0" fill="hold" grpId="2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600"/>
                            </p:stCondLst>
                            <p:childTnLst>
                              <p:par>
                                <p:cTn id="43" presetID="1" presetClass="exit" presetSubtype="0" fill="hold" grpId="3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900"/>
                            </p:stCondLst>
                            <p:childTnLst>
                              <p:par>
                                <p:cTn id="46" presetID="1" presetClass="entr" presetSubtype="0" fill="hold" grpId="4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20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2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18" grpId="2" animBg="1"/>
      <p:bldP spid="18" grpId="3" animBg="1"/>
      <p:bldP spid="18" grpId="4" animBg="1"/>
      <p:bldP spid="19" grpId="0" animBg="1"/>
      <p:bldP spid="20" grpId="0" animBg="1"/>
      <p:bldP spid="20" grpId="1" animBg="1"/>
      <p:bldP spid="20" grpId="2" animBg="1"/>
      <p:bldP spid="20" grpId="3" animBg="1"/>
      <p:bldP spid="20" grpId="4" animBg="1"/>
      <p:bldP spid="21" grpId="0"/>
      <p:bldP spid="2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CAP theorem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we want from a web system:</a:t>
            </a:r>
          </a:p>
          <a:p>
            <a:pPr lvl="1"/>
            <a:r>
              <a:rPr lang="en-US" dirty="0" smtClean="0">
                <a:solidFill>
                  <a:srgbClr val="FF9900"/>
                </a:solidFill>
              </a:rPr>
              <a:t>Consistency: </a:t>
            </a:r>
            <a:r>
              <a:rPr lang="en-US" dirty="0" smtClean="0"/>
              <a:t>All clients single up-to-data copy of the data, even in the presence of concurrent updates</a:t>
            </a:r>
          </a:p>
          <a:p>
            <a:pPr lvl="1"/>
            <a:r>
              <a:rPr lang="en-US" dirty="0" smtClean="0">
                <a:solidFill>
                  <a:srgbClr val="FF9900"/>
                </a:solidFill>
              </a:rPr>
              <a:t>Availability: </a:t>
            </a:r>
            <a:r>
              <a:rPr lang="en-US" dirty="0" smtClean="0"/>
              <a:t>Every request (including updates) received by a non-failing node in the system must result in a response, even when faults occur</a:t>
            </a:r>
          </a:p>
          <a:p>
            <a:pPr lvl="1"/>
            <a:r>
              <a:rPr lang="en-US" dirty="0" smtClean="0">
                <a:solidFill>
                  <a:srgbClr val="FF9900"/>
                </a:solidFill>
              </a:rPr>
              <a:t>Partition-tolerance: </a:t>
            </a:r>
            <a:r>
              <a:rPr lang="en-US" dirty="0" smtClean="0"/>
              <a:t>Consistency and availability hold even when the network partitions</a:t>
            </a:r>
          </a:p>
          <a:p>
            <a:endParaRPr lang="en-US" dirty="0" smtClean="0"/>
          </a:p>
          <a:p>
            <a:r>
              <a:rPr lang="en-US" dirty="0" smtClean="0"/>
              <a:t>Can we get all three?</a:t>
            </a:r>
          </a:p>
          <a:p>
            <a:pPr lvl="1"/>
            <a:r>
              <a:rPr lang="en-US" dirty="0" smtClean="0">
                <a:solidFill>
                  <a:srgbClr val="FF9900"/>
                </a:solidFill>
              </a:rPr>
              <a:t>CAP theorem:</a:t>
            </a:r>
            <a:r>
              <a:rPr lang="en-US" dirty="0" smtClean="0"/>
              <a:t> We can get </a:t>
            </a:r>
            <a:r>
              <a:rPr lang="en-US" u="sng" dirty="0" smtClean="0"/>
              <a:t>at most two</a:t>
            </a:r>
            <a:r>
              <a:rPr lang="en-US" dirty="0" smtClean="0"/>
              <a:t> out of the three</a:t>
            </a:r>
          </a:p>
          <a:p>
            <a:pPr lvl="2"/>
            <a:r>
              <a:rPr lang="en-US" dirty="0" smtClean="0"/>
              <a:t>Which ones should we choose for a given system?</a:t>
            </a:r>
          </a:p>
          <a:p>
            <a:pPr lvl="1"/>
            <a:r>
              <a:rPr lang="en-US" dirty="0" smtClean="0"/>
              <a:t>Conjecture by Brewer; proven by Gilbert and Lynch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67712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is jQuery?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4352081"/>
            <a:ext cx="7772400" cy="2141316"/>
          </a:xfrm>
        </p:spPr>
        <p:txBody>
          <a:bodyPr/>
          <a:lstStyle/>
          <a:p>
            <a:r>
              <a:rPr lang="en-US" smtClean="0"/>
              <a:t>A lightweight JavaScript library</a:t>
            </a:r>
          </a:p>
          <a:p>
            <a:pPr lvl="1"/>
            <a:r>
              <a:rPr lang="en-US" smtClean="0"/>
              <a:t>Makes many common functions, such as DOM manipulation or AJAX, much easier to implement (typically single line)</a:t>
            </a:r>
          </a:p>
          <a:p>
            <a:pPr lvl="2"/>
            <a:r>
              <a:rPr lang="en-US" smtClean="0"/>
              <a:t>Examples: $("#id").html(), $("#id").click(), $.getJSON(), ...</a:t>
            </a:r>
          </a:p>
          <a:p>
            <a:pPr lvl="1"/>
            <a:r>
              <a:rPr lang="en-US" smtClean="0"/>
              <a:t>Widely used (Google, Microsoft, IBM, Netflix, ...)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50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64873" y="1608885"/>
            <a:ext cx="4265911" cy="2246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&lt;html&gt;&lt;head&gt;</a:t>
            </a:r>
            <a:br>
              <a:rPr lang="en-US" sz="1400" b="1" smtClean="0">
                <a:latin typeface="Courier New" pitchFamily="49" charset="0"/>
                <a:cs typeface="Courier New" pitchFamily="49" charset="0"/>
              </a:rPr>
            </a:b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&lt;script src="jquery.min.js"&gt;&lt;/script&gt;</a:t>
            </a:r>
            <a:br>
              <a:rPr lang="en-US" sz="1400" b="1" smtClean="0">
                <a:latin typeface="Courier New" pitchFamily="49" charset="0"/>
                <a:cs typeface="Courier New" pitchFamily="49" charset="0"/>
              </a:rPr>
            </a:b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&lt;script src="app.js"&gt;&lt;/script&gt;</a:t>
            </a:r>
            <a:br>
              <a:rPr lang="en-US" sz="1400" b="1" smtClean="0">
                <a:latin typeface="Courier New" pitchFamily="49" charset="0"/>
                <a:cs typeface="Courier New" pitchFamily="49" charset="0"/>
              </a:rPr>
            </a:b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&lt;/head&gt;&lt;body&gt;</a:t>
            </a:r>
            <a:br>
              <a:rPr lang="en-US" sz="1400" b="1" smtClean="0">
                <a:latin typeface="Courier New" pitchFamily="49" charset="0"/>
                <a:cs typeface="Courier New" pitchFamily="49" charset="0"/>
              </a:rPr>
            </a:b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&lt;p id="test"&gt;This is some &lt;b&gt;bold&lt;/b&gt; </a:t>
            </a:r>
            <a:br>
              <a:rPr lang="en-US" sz="1400" b="1" smtClean="0">
                <a:latin typeface="Courier New" pitchFamily="49" charset="0"/>
                <a:cs typeface="Courier New" pitchFamily="49" charset="0"/>
              </a:rPr>
            </a:b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text in a paragraph.&lt;/p&gt;</a:t>
            </a:r>
            <a:br>
              <a:rPr lang="en-US" sz="1400" b="1" smtClean="0">
                <a:latin typeface="Courier New" pitchFamily="49" charset="0"/>
                <a:cs typeface="Courier New" pitchFamily="49" charset="0"/>
              </a:rPr>
            </a:b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&lt;button id="btn1"&gt;Show Text&lt;/button&gt;</a:t>
            </a:r>
            <a:br>
              <a:rPr lang="en-US" sz="1400" b="1" smtClean="0">
                <a:latin typeface="Courier New" pitchFamily="49" charset="0"/>
                <a:cs typeface="Courier New" pitchFamily="49" charset="0"/>
              </a:rPr>
            </a:b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&lt;button id="btn2"&gt;Show HTML&lt;/button&gt;</a:t>
            </a:r>
            <a:br>
              <a:rPr lang="en-US" sz="1400" b="1" smtClean="0">
                <a:latin typeface="Courier New" pitchFamily="49" charset="0"/>
                <a:cs typeface="Courier New" pitchFamily="49" charset="0"/>
              </a:rPr>
            </a:b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&lt;/body&gt;</a:t>
            </a:r>
            <a:br>
              <a:rPr lang="en-US" sz="1400" b="1" smtClean="0">
                <a:latin typeface="Courier New" pitchFamily="49" charset="0"/>
                <a:cs typeface="Courier New" pitchFamily="49" charset="0"/>
              </a:rPr>
            </a:b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&lt;/html&gt;</a:t>
            </a:r>
            <a:endParaRPr lang="en-US" sz="1400" b="1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85091" y="1610812"/>
            <a:ext cx="3406702" cy="2246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$(document).ready(function(){</a:t>
            </a:r>
            <a:br>
              <a:rPr lang="en-US" sz="1400" b="1" smtClean="0">
                <a:latin typeface="Courier New" pitchFamily="49" charset="0"/>
                <a:cs typeface="Courier New" pitchFamily="49" charset="0"/>
              </a:rPr>
            </a:b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$("#btn1").click(function(){</a:t>
            </a:r>
            <a:br>
              <a:rPr lang="en-US" sz="1400" b="1" smtClean="0">
                <a:latin typeface="Courier New" pitchFamily="49" charset="0"/>
                <a:cs typeface="Courier New" pitchFamily="49" charset="0"/>
              </a:rPr>
            </a:b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alert("Text: " + </a:t>
            </a:r>
            <a:br>
              <a:rPr lang="en-US" sz="1400" b="1" smtClean="0">
                <a:latin typeface="Courier New" pitchFamily="49" charset="0"/>
                <a:cs typeface="Courier New" pitchFamily="49" charset="0"/>
              </a:rPr>
            </a:b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$("#test").text());</a:t>
            </a:r>
            <a:br>
              <a:rPr lang="en-US" sz="1400" b="1" smtClean="0">
                <a:latin typeface="Courier New" pitchFamily="49" charset="0"/>
                <a:cs typeface="Courier New" pitchFamily="49" charset="0"/>
              </a:rPr>
            </a:b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});</a:t>
            </a:r>
            <a:br>
              <a:rPr lang="en-US" sz="1400" b="1" smtClean="0">
                <a:latin typeface="Courier New" pitchFamily="49" charset="0"/>
                <a:cs typeface="Courier New" pitchFamily="49" charset="0"/>
              </a:rPr>
            </a:b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$("#btn2").click(function(){</a:t>
            </a:r>
            <a:br>
              <a:rPr lang="en-US" sz="1400" b="1" smtClean="0">
                <a:latin typeface="Courier New" pitchFamily="49" charset="0"/>
                <a:cs typeface="Courier New" pitchFamily="49" charset="0"/>
              </a:rPr>
            </a:b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alert("HTML: " + </a:t>
            </a:r>
            <a:br>
              <a:rPr lang="en-US" sz="1400" b="1" smtClean="0">
                <a:latin typeface="Courier New" pitchFamily="49" charset="0"/>
                <a:cs typeface="Courier New" pitchFamily="49" charset="0"/>
              </a:rPr>
            </a:b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$("#test").html());</a:t>
            </a:r>
            <a:br>
              <a:rPr lang="en-US" sz="1400" b="1" smtClean="0">
                <a:latin typeface="Courier New" pitchFamily="49" charset="0"/>
                <a:cs typeface="Courier New" pitchFamily="49" charset="0"/>
              </a:rPr>
            </a:b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});</a:t>
            </a:r>
            <a:br>
              <a:rPr lang="en-US" sz="1400" b="1" smtClean="0">
                <a:latin typeface="Courier New" pitchFamily="49" charset="0"/>
                <a:cs typeface="Courier New" pitchFamily="49" charset="0"/>
              </a:rPr>
            </a:b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});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787321" y="3819647"/>
            <a:ext cx="8835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test.html</a:t>
            </a:r>
            <a:endParaRPr lang="en-US" sz="1400"/>
          </a:p>
        </p:txBody>
      </p:sp>
      <p:sp>
        <p:nvSpPr>
          <p:cNvPr id="10" name="TextBox 9"/>
          <p:cNvSpPr txBox="1"/>
          <p:nvPr/>
        </p:nvSpPr>
        <p:spPr>
          <a:xfrm>
            <a:off x="6881548" y="3810001"/>
            <a:ext cx="6623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app.js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2906741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is Node.js?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 platform for JavaScript-based network apps</a:t>
            </a:r>
          </a:p>
          <a:p>
            <a:pPr lvl="1"/>
            <a:r>
              <a:rPr lang="en-US" smtClean="0"/>
              <a:t>Based on Google's JavaScript engine from Chrome</a:t>
            </a:r>
          </a:p>
          <a:p>
            <a:pPr lvl="1"/>
            <a:r>
              <a:rPr lang="en-US" smtClean="0"/>
              <a:t>Comes with a built-in HTTP server library</a:t>
            </a:r>
          </a:p>
          <a:p>
            <a:pPr lvl="1"/>
            <a:r>
              <a:rPr lang="en-US" smtClean="0"/>
              <a:t>Lots of libraries and tools available; even has its own </a:t>
            </a:r>
            <a:br>
              <a:rPr lang="en-US" smtClean="0"/>
            </a:br>
            <a:r>
              <a:rPr lang="en-US" smtClean="0"/>
              <a:t>package manager (npm)</a:t>
            </a:r>
          </a:p>
          <a:p>
            <a:pPr lvl="1"/>
            <a:endParaRPr lang="en-US" smtClean="0"/>
          </a:p>
          <a:p>
            <a:r>
              <a:rPr lang="en-US" smtClean="0">
                <a:solidFill>
                  <a:srgbClr val="FF9900"/>
                </a:solidFill>
              </a:rPr>
              <a:t>Event-driven</a:t>
            </a:r>
            <a:r>
              <a:rPr lang="en-US" smtClean="0"/>
              <a:t> programming model</a:t>
            </a:r>
          </a:p>
          <a:p>
            <a:pPr lvl="1"/>
            <a:r>
              <a:rPr lang="en-US" smtClean="0"/>
              <a:t>There is a single "thread", which must never block</a:t>
            </a:r>
          </a:p>
          <a:p>
            <a:pPr lvl="1"/>
            <a:r>
              <a:rPr lang="en-US" smtClean="0"/>
              <a:t>If your program needs to wait for something (e.g., a response from some server you contacted), it must </a:t>
            </a:r>
            <a:br>
              <a:rPr lang="en-US" smtClean="0"/>
            </a:br>
            <a:r>
              <a:rPr lang="en-US" smtClean="0"/>
              <a:t>provide a </a:t>
            </a:r>
            <a:r>
              <a:rPr lang="en-US" smtClean="0">
                <a:solidFill>
                  <a:srgbClr val="FF9900"/>
                </a:solidFill>
              </a:rPr>
              <a:t>callback</a:t>
            </a:r>
            <a:r>
              <a:rPr lang="en-US" smtClean="0"/>
              <a:t> function</a:t>
            </a:r>
          </a:p>
          <a:p>
            <a:pPr lvl="1"/>
            <a:endParaRPr lang="en-US" smtClean="0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51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>
              <a:solidFill>
                <a:schemeClr val="tx1"/>
              </a:solidFill>
            </a:endParaRPr>
          </a:p>
        </p:txBody>
      </p:sp>
      <p:pic>
        <p:nvPicPr>
          <p:cNvPr id="6" name="Picture 5" descr="Node.js_logo.svg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56239" y="671693"/>
            <a:ext cx="1905000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4060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"Hello World" with Node.js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4352080"/>
            <a:ext cx="7772400" cy="2187616"/>
          </a:xfrm>
        </p:spPr>
        <p:txBody>
          <a:bodyPr/>
          <a:lstStyle/>
          <a:p>
            <a:r>
              <a:rPr lang="en-US" smtClean="0"/>
              <a:t>Uses built-in HTTP library to create a server</a:t>
            </a:r>
          </a:p>
          <a:p>
            <a:pPr lvl="1"/>
            <a:r>
              <a:rPr lang="en-US" smtClean="0"/>
              <a:t>The server will listen on port 8080</a:t>
            </a:r>
          </a:p>
          <a:p>
            <a:pPr lvl="1"/>
            <a:r>
              <a:rPr lang="en-US" smtClean="0"/>
              <a:t>createServer() is given a callback function that is called whenever someone requests a web page</a:t>
            </a:r>
          </a:p>
          <a:p>
            <a:pPr lvl="2"/>
            <a:r>
              <a:rPr lang="en-US" smtClean="0"/>
              <a:t>Callback writes the required HTTP header followed by "Hello World"</a:t>
            </a:r>
          </a:p>
          <a:p>
            <a:pPr lvl="1"/>
            <a:r>
              <a:rPr lang="en-US" smtClean="0"/>
              <a:t>To view the result, open http://localhost:8080/ in a browser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52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77387" y="1516283"/>
            <a:ext cx="4236335" cy="2720745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var http = require('http'); </a:t>
            </a:r>
            <a:br>
              <a:rPr lang="en-US" sz="1400" b="1" smtClean="0">
                <a:latin typeface="Courier New" pitchFamily="49" charset="0"/>
                <a:cs typeface="Courier New" pitchFamily="49" charset="0"/>
              </a:rPr>
            </a:br>
            <a:endParaRPr lang="en-US" sz="1400" b="1" smtClean="0"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http.createServer( </a:t>
            </a:r>
            <a:br>
              <a:rPr lang="en-US" sz="1400" b="1" smtClean="0">
                <a:latin typeface="Courier New" pitchFamily="49" charset="0"/>
                <a:cs typeface="Courier New" pitchFamily="49" charset="0"/>
              </a:rPr>
            </a:b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function (request, response) { </a:t>
            </a:r>
            <a:br>
              <a:rPr lang="en-US" sz="1400" b="1" smtClean="0">
                <a:latin typeface="Courier New" pitchFamily="49" charset="0"/>
                <a:cs typeface="Courier New" pitchFamily="49" charset="0"/>
              </a:rPr>
            </a:b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response.writeHead(200, </a:t>
            </a:r>
            <a:br>
              <a:rPr lang="en-US" sz="1400" b="1" smtClean="0">
                <a:latin typeface="Courier New" pitchFamily="49" charset="0"/>
                <a:cs typeface="Courier New" pitchFamily="49" charset="0"/>
              </a:rPr>
            </a:b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{'Content-Type': 'text/plain'});</a:t>
            </a:r>
            <a:br>
              <a:rPr lang="en-US" sz="1400" b="1" smtClean="0">
                <a:latin typeface="Courier New" pitchFamily="49" charset="0"/>
                <a:cs typeface="Courier New" pitchFamily="49" charset="0"/>
              </a:rPr>
            </a:b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response.end('Hello World\n'); </a:t>
            </a:r>
            <a:br>
              <a:rPr lang="en-US" sz="1400" b="1" smtClean="0">
                <a:latin typeface="Courier New" pitchFamily="49" charset="0"/>
                <a:cs typeface="Courier New" pitchFamily="49" charset="0"/>
              </a:rPr>
            </a:b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} </a:t>
            </a:r>
            <a:br>
              <a:rPr lang="en-US" sz="1400" b="1" smtClean="0">
                <a:latin typeface="Courier New" pitchFamily="49" charset="0"/>
                <a:cs typeface="Courier New" pitchFamily="49" charset="0"/>
              </a:rPr>
            </a:b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).listen(8080); </a:t>
            </a:r>
            <a:br>
              <a:rPr lang="en-US" sz="1400" b="1" smtClean="0">
                <a:latin typeface="Courier New" pitchFamily="49" charset="0"/>
                <a:cs typeface="Courier New" pitchFamily="49" charset="0"/>
              </a:rPr>
            </a:b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b="1" smtClean="0">
                <a:latin typeface="Courier New" pitchFamily="49" charset="0"/>
                <a:cs typeface="Courier New" pitchFamily="49" charset="0"/>
              </a:rPr>
            </a:b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console.log('Server running' +</a:t>
            </a:r>
            <a:br>
              <a:rPr lang="en-US" sz="1400" b="1" smtClean="0">
                <a:latin typeface="Courier New" pitchFamily="49" charset="0"/>
                <a:cs typeface="Courier New" pitchFamily="49" charset="0"/>
              </a:rPr>
            </a:b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' at http://localhost:8080/');</a:t>
            </a:r>
            <a:endParaRPr lang="en-US" sz="1400" b="1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026" name="Picture 2" descr="C:\Users\Andreas Haeberlen\AppData\Local\Microsoft\Windows\Temporary Internet Files\Content.IE5\QDD904XU\MC900432565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62777" y="2476982"/>
            <a:ext cx="847732" cy="847732"/>
          </a:xfrm>
          <a:prstGeom prst="rect">
            <a:avLst/>
          </a:prstGeom>
          <a:noFill/>
        </p:spPr>
      </p:pic>
      <p:pic>
        <p:nvPicPr>
          <p:cNvPr id="1027" name="Picture 3" descr="C:\Users\Andreas Haeberlen\AppData\Local\Microsoft\Windows\Temporary Internet Files\Content.IE5\SFS2H6L3\MC900434902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8241175" y="2526176"/>
            <a:ext cx="737743" cy="737743"/>
          </a:xfrm>
          <a:prstGeom prst="rect">
            <a:avLst/>
          </a:prstGeom>
          <a:noFill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80651" y="2387402"/>
            <a:ext cx="314325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 descr="C:\Users\Andreas Haeberlen\AppData\Local\Microsoft\Windows\Temporary Internet Files\Content.IE5\QDD904XU\MC900434845[1]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flipH="1">
            <a:off x="5830747" y="2592729"/>
            <a:ext cx="663374" cy="663374"/>
          </a:xfrm>
          <a:prstGeom prst="rect">
            <a:avLst/>
          </a:prstGeom>
          <a:noFill/>
        </p:spPr>
      </p:pic>
      <p:cxnSp>
        <p:nvCxnSpPr>
          <p:cNvPr id="12" name="Straight Arrow Connector 11"/>
          <p:cNvCxnSpPr/>
          <p:nvPr/>
        </p:nvCxnSpPr>
        <p:spPr bwMode="auto">
          <a:xfrm flipH="1">
            <a:off x="6481823" y="2673752"/>
            <a:ext cx="949124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3" name="TextBox 12"/>
          <p:cNvSpPr txBox="1"/>
          <p:nvPr/>
        </p:nvSpPr>
        <p:spPr>
          <a:xfrm>
            <a:off x="6341340" y="2349663"/>
            <a:ext cx="12527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GET / HTTP/1.1</a:t>
            </a:r>
            <a:endParaRPr lang="en-US" sz="1200"/>
          </a:p>
        </p:txBody>
      </p:sp>
      <p:cxnSp>
        <p:nvCxnSpPr>
          <p:cNvPr id="15" name="Straight Arrow Connector 14"/>
          <p:cNvCxnSpPr/>
          <p:nvPr/>
        </p:nvCxnSpPr>
        <p:spPr bwMode="auto">
          <a:xfrm>
            <a:off x="6528122" y="3044142"/>
            <a:ext cx="925974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6" name="TextBox 15"/>
          <p:cNvSpPr txBox="1"/>
          <p:nvPr/>
        </p:nvSpPr>
        <p:spPr>
          <a:xfrm>
            <a:off x="6103275" y="3103946"/>
            <a:ext cx="18253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HTTP/1.1 200 OK</a:t>
            </a:r>
            <a:br>
              <a:rPr lang="en-US" sz="1200" smtClean="0"/>
            </a:br>
            <a:r>
              <a:rPr lang="en-US" sz="1200" smtClean="0"/>
              <a:t>Content-Type: text/plain</a:t>
            </a:r>
            <a:br>
              <a:rPr lang="en-US" sz="1200" smtClean="0"/>
            </a:br>
            <a:r>
              <a:rPr lang="en-US" sz="1200" smtClean="0"/>
              <a:t>Hello World</a:t>
            </a:r>
            <a:endParaRPr lang="en-US" sz="1200"/>
          </a:p>
        </p:txBody>
      </p:sp>
      <p:sp>
        <p:nvSpPr>
          <p:cNvPr id="18" name="Freeform 17"/>
          <p:cNvSpPr/>
          <p:nvPr/>
        </p:nvSpPr>
        <p:spPr bwMode="auto">
          <a:xfrm>
            <a:off x="5613722" y="2013995"/>
            <a:ext cx="590308" cy="555585"/>
          </a:xfrm>
          <a:custGeom>
            <a:avLst/>
            <a:gdLst>
              <a:gd name="connsiteX0" fmla="*/ 0 w 590308"/>
              <a:gd name="connsiteY0" fmla="*/ 0 h 555585"/>
              <a:gd name="connsiteX1" fmla="*/ 462987 w 590308"/>
              <a:gd name="connsiteY1" fmla="*/ 115747 h 555585"/>
              <a:gd name="connsiteX2" fmla="*/ 590308 w 590308"/>
              <a:gd name="connsiteY2" fmla="*/ 555585 h 5555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0308" h="555585">
                <a:moveTo>
                  <a:pt x="0" y="0"/>
                </a:moveTo>
                <a:cubicBezTo>
                  <a:pt x="182301" y="11575"/>
                  <a:pt x="364602" y="23150"/>
                  <a:pt x="462987" y="115747"/>
                </a:cubicBezTo>
                <a:cubicBezTo>
                  <a:pt x="561372" y="208345"/>
                  <a:pt x="575840" y="381965"/>
                  <a:pt x="590308" y="555585"/>
                </a:cubicBezTo>
              </a:path>
            </a:pathLst>
          </a:custGeom>
          <a:noFill/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triangl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72662" y="2048718"/>
            <a:ext cx="9274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>
                <a:solidFill>
                  <a:srgbClr val="FF0000"/>
                </a:solidFill>
              </a:rPr>
              <a:t>Callback</a:t>
            </a:r>
            <a:br>
              <a:rPr lang="en-US" sz="1600" smtClean="0">
                <a:solidFill>
                  <a:srgbClr val="FF0000"/>
                </a:solidFill>
              </a:rPr>
            </a:br>
            <a:r>
              <a:rPr lang="en-US" sz="1600" smtClean="0">
                <a:solidFill>
                  <a:srgbClr val="FF0000"/>
                </a:solidFill>
              </a:rPr>
              <a:t>function</a:t>
            </a:r>
            <a:endParaRPr lang="en-US" sz="1600">
              <a:solidFill>
                <a:srgbClr val="FF0000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 bwMode="auto">
          <a:xfrm>
            <a:off x="1030645" y="2364256"/>
            <a:ext cx="624533" cy="855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8195410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is JSON?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4398380"/>
            <a:ext cx="7772400" cy="2154820"/>
          </a:xfrm>
        </p:spPr>
        <p:txBody>
          <a:bodyPr/>
          <a:lstStyle/>
          <a:p>
            <a:r>
              <a:rPr lang="en-US" smtClean="0"/>
              <a:t>A standard format for data interchange</a:t>
            </a:r>
          </a:p>
          <a:p>
            <a:pPr lvl="1"/>
            <a:r>
              <a:rPr lang="en-US" smtClean="0"/>
              <a:t>"JavaScript Object Notation"; MIME type application/json</a:t>
            </a:r>
          </a:p>
          <a:p>
            <a:pPr lvl="1"/>
            <a:r>
              <a:rPr lang="en-US" smtClean="0"/>
              <a:t>Basically legal JavaScript code; can be parsed with eval()</a:t>
            </a:r>
          </a:p>
          <a:p>
            <a:pPr lvl="1"/>
            <a:r>
              <a:rPr lang="en-US" smtClean="0"/>
              <a:t>Often used in AJAX-style applications</a:t>
            </a:r>
          </a:p>
          <a:p>
            <a:pPr lvl="1"/>
            <a:r>
              <a:rPr lang="en-US" smtClean="0"/>
              <a:t>Data types: Numbers, strings, booleans, arrays, "objects"</a:t>
            </a:r>
          </a:p>
          <a:p>
            <a:pPr lvl="1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53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77532" y="1210234"/>
            <a:ext cx="4833374" cy="3046988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1200" b="1" smtClean="0">
                <a:latin typeface="Courier New" pitchFamily="49" charset="0"/>
                <a:cs typeface="Courier New" pitchFamily="49" charset="0"/>
              </a:rPr>
              <a:t>{ </a:t>
            </a:r>
            <a:br>
              <a:rPr lang="en-US" sz="1200" b="1" smtClean="0">
                <a:latin typeface="Courier New" pitchFamily="49" charset="0"/>
                <a:cs typeface="Courier New" pitchFamily="49" charset="0"/>
              </a:rPr>
            </a:br>
            <a:r>
              <a:rPr lang="en-US" sz="1200" b="1" smtClean="0">
                <a:latin typeface="Courier New" pitchFamily="49" charset="0"/>
                <a:cs typeface="Courier New" pitchFamily="49" charset="0"/>
              </a:rPr>
              <a:t>  "firstName": "John", </a:t>
            </a:r>
            <a:br>
              <a:rPr lang="en-US" sz="1200" b="1" smtClean="0">
                <a:latin typeface="Courier New" pitchFamily="49" charset="0"/>
                <a:cs typeface="Courier New" pitchFamily="49" charset="0"/>
              </a:rPr>
            </a:br>
            <a:r>
              <a:rPr lang="en-US" sz="1200" b="1" smtClean="0">
                <a:latin typeface="Courier New" pitchFamily="49" charset="0"/>
                <a:cs typeface="Courier New" pitchFamily="49" charset="0"/>
              </a:rPr>
              <a:t>  "lastName": "Smith", </a:t>
            </a:r>
            <a:br>
              <a:rPr lang="en-US" sz="1200" b="1" smtClean="0">
                <a:latin typeface="Courier New" pitchFamily="49" charset="0"/>
                <a:cs typeface="Courier New" pitchFamily="49" charset="0"/>
              </a:rPr>
            </a:br>
            <a:r>
              <a:rPr lang="en-US" sz="1200" b="1" smtClean="0">
                <a:latin typeface="Courier New" pitchFamily="49" charset="0"/>
                <a:cs typeface="Courier New" pitchFamily="49" charset="0"/>
              </a:rPr>
              <a:t>  "age": 25, </a:t>
            </a:r>
            <a:br>
              <a:rPr lang="en-US" sz="1200" b="1" smtClean="0">
                <a:latin typeface="Courier New" pitchFamily="49" charset="0"/>
                <a:cs typeface="Courier New" pitchFamily="49" charset="0"/>
              </a:rPr>
            </a:br>
            <a:r>
              <a:rPr lang="en-US" sz="1200" b="1" smtClean="0">
                <a:latin typeface="Courier New" pitchFamily="49" charset="0"/>
                <a:cs typeface="Courier New" pitchFamily="49" charset="0"/>
              </a:rPr>
              <a:t>  "address": { </a:t>
            </a:r>
            <a:br>
              <a:rPr lang="en-US" sz="1200" b="1" smtClean="0">
                <a:latin typeface="Courier New" pitchFamily="49" charset="0"/>
                <a:cs typeface="Courier New" pitchFamily="49" charset="0"/>
              </a:rPr>
            </a:br>
            <a:r>
              <a:rPr lang="en-US" sz="1200" b="1" smtClean="0">
                <a:latin typeface="Courier New" pitchFamily="49" charset="0"/>
                <a:cs typeface="Courier New" pitchFamily="49" charset="0"/>
              </a:rPr>
              <a:t>    "streetAddress": "21 2nd Street", </a:t>
            </a:r>
            <a:br>
              <a:rPr lang="en-US" sz="1200" b="1" smtClean="0">
                <a:latin typeface="Courier New" pitchFamily="49" charset="0"/>
                <a:cs typeface="Courier New" pitchFamily="49" charset="0"/>
              </a:rPr>
            </a:br>
            <a:r>
              <a:rPr lang="en-US" sz="1200" b="1" smtClean="0">
                <a:latin typeface="Courier New" pitchFamily="49" charset="0"/>
                <a:cs typeface="Courier New" pitchFamily="49" charset="0"/>
              </a:rPr>
              <a:t>    "city": "New York", </a:t>
            </a:r>
          </a:p>
          <a:p>
            <a:pPr algn="l"/>
            <a:r>
              <a:rPr lang="en-US" sz="1200" b="1" smtClean="0">
                <a:latin typeface="Courier New" pitchFamily="49" charset="0"/>
                <a:cs typeface="Courier New" pitchFamily="49" charset="0"/>
              </a:rPr>
              <a:t>    "state": "NY", </a:t>
            </a:r>
          </a:p>
          <a:p>
            <a:pPr algn="l"/>
            <a:r>
              <a:rPr lang="en-US" sz="1200" b="1" smtClean="0">
                <a:latin typeface="Courier New" pitchFamily="49" charset="0"/>
                <a:cs typeface="Courier New" pitchFamily="49" charset="0"/>
              </a:rPr>
              <a:t>    "postalCode": 10021 </a:t>
            </a:r>
            <a:br>
              <a:rPr lang="en-US" sz="1200" b="1" smtClean="0">
                <a:latin typeface="Courier New" pitchFamily="49" charset="0"/>
                <a:cs typeface="Courier New" pitchFamily="49" charset="0"/>
              </a:rPr>
            </a:br>
            <a:r>
              <a:rPr lang="en-US" sz="1200" b="1" smtClean="0">
                <a:latin typeface="Courier New" pitchFamily="49" charset="0"/>
                <a:cs typeface="Courier New" pitchFamily="49" charset="0"/>
              </a:rPr>
              <a:t>  }, </a:t>
            </a:r>
          </a:p>
          <a:p>
            <a:pPr algn="l"/>
            <a:r>
              <a:rPr lang="en-US" sz="1200" b="1" smtClean="0">
                <a:latin typeface="Courier New" pitchFamily="49" charset="0"/>
                <a:cs typeface="Courier New" pitchFamily="49" charset="0"/>
              </a:rPr>
              <a:t>  "phoneNumber": [ </a:t>
            </a:r>
          </a:p>
          <a:p>
            <a:pPr algn="l"/>
            <a:r>
              <a:rPr lang="en-US" sz="1200" b="1" smtClean="0">
                <a:latin typeface="Courier New" pitchFamily="49" charset="0"/>
                <a:cs typeface="Courier New" pitchFamily="49" charset="0"/>
              </a:rPr>
              <a:t>    { "type": "home", "number": "212 555-1234" }, </a:t>
            </a:r>
          </a:p>
          <a:p>
            <a:pPr algn="l"/>
            <a:r>
              <a:rPr lang="en-US" sz="1200" b="1" smtClean="0">
                <a:latin typeface="Courier New" pitchFamily="49" charset="0"/>
                <a:cs typeface="Courier New" pitchFamily="49" charset="0"/>
              </a:rPr>
              <a:t>    { "type": "fax", "number": "646 555-4567" } </a:t>
            </a:r>
            <a:br>
              <a:rPr lang="en-US" sz="1200" b="1" smtClean="0">
                <a:latin typeface="Courier New" pitchFamily="49" charset="0"/>
                <a:cs typeface="Courier New" pitchFamily="49" charset="0"/>
              </a:rPr>
            </a:br>
            <a:r>
              <a:rPr lang="en-US" sz="1200" b="1" smtClean="0">
                <a:latin typeface="Courier New" pitchFamily="49" charset="0"/>
                <a:cs typeface="Courier New" pitchFamily="49" charset="0"/>
              </a:rPr>
              <a:t>  ] </a:t>
            </a:r>
            <a:br>
              <a:rPr lang="en-US" sz="1200" b="1" smtClean="0">
                <a:latin typeface="Courier New" pitchFamily="49" charset="0"/>
                <a:cs typeface="Courier New" pitchFamily="49" charset="0"/>
              </a:rPr>
            </a:br>
            <a:r>
              <a:rPr lang="en-US" sz="1200" b="1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200" b="1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41859" y="2545977"/>
            <a:ext cx="139608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solidFill>
                  <a:srgbClr val="FF0000"/>
                </a:solidFill>
              </a:rPr>
              <a:t>Array (ordered </a:t>
            </a:r>
            <a:br>
              <a:rPr lang="en-US" sz="1400" smtClean="0">
                <a:solidFill>
                  <a:srgbClr val="FF0000"/>
                </a:solidFill>
              </a:rPr>
            </a:br>
            <a:r>
              <a:rPr lang="en-US" sz="1400" smtClean="0">
                <a:solidFill>
                  <a:srgbClr val="FF0000"/>
                </a:solidFill>
              </a:rPr>
              <a:t>sequence of </a:t>
            </a:r>
            <a:br>
              <a:rPr lang="en-US" sz="1400" smtClean="0">
                <a:solidFill>
                  <a:srgbClr val="FF0000"/>
                </a:solidFill>
              </a:rPr>
            </a:br>
            <a:r>
              <a:rPr lang="en-US" sz="1400" smtClean="0">
                <a:solidFill>
                  <a:srgbClr val="FF0000"/>
                </a:solidFill>
              </a:rPr>
              <a:t>values; can be </a:t>
            </a:r>
            <a:br>
              <a:rPr lang="en-US" sz="1400" smtClean="0">
                <a:solidFill>
                  <a:srgbClr val="FF0000"/>
                </a:solidFill>
              </a:rPr>
            </a:br>
            <a:r>
              <a:rPr lang="en-US" sz="1400" smtClean="0">
                <a:solidFill>
                  <a:srgbClr val="FF0000"/>
                </a:solidFill>
              </a:rPr>
              <a:t>different types)</a:t>
            </a:r>
            <a:endParaRPr lang="en-US" sz="1400">
              <a:solidFill>
                <a:srgbClr val="FF0000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 bwMode="auto">
          <a:xfrm flipH="1">
            <a:off x="4446494" y="2716306"/>
            <a:ext cx="3182471" cy="57374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" name="TextBox 9"/>
          <p:cNvSpPr txBox="1"/>
          <p:nvPr/>
        </p:nvSpPr>
        <p:spPr>
          <a:xfrm>
            <a:off x="527192" y="1840488"/>
            <a:ext cx="179228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solidFill>
                  <a:srgbClr val="FF0000"/>
                </a:solidFill>
              </a:rPr>
              <a:t>"Object": Unordered</a:t>
            </a:r>
            <a:br>
              <a:rPr lang="en-US" sz="1400" smtClean="0">
                <a:solidFill>
                  <a:srgbClr val="FF0000"/>
                </a:solidFill>
              </a:rPr>
            </a:br>
            <a:r>
              <a:rPr lang="en-US" sz="1400" smtClean="0">
                <a:solidFill>
                  <a:srgbClr val="FF0000"/>
                </a:solidFill>
              </a:rPr>
              <a:t>collection of </a:t>
            </a:r>
            <a:br>
              <a:rPr lang="en-US" sz="1400" smtClean="0">
                <a:solidFill>
                  <a:srgbClr val="FF0000"/>
                </a:solidFill>
              </a:rPr>
            </a:br>
            <a:r>
              <a:rPr lang="en-US" sz="1400" smtClean="0">
                <a:solidFill>
                  <a:srgbClr val="FF0000"/>
                </a:solidFill>
              </a:rPr>
              <a:t>key-value pairs</a:t>
            </a:r>
            <a:endParaRPr lang="en-US" sz="1400">
              <a:solidFill>
                <a:srgbClr val="FF0000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 bwMode="auto">
          <a:xfrm flipV="1">
            <a:off x="1863521" y="1344706"/>
            <a:ext cx="945833" cy="50724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4074008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10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Calling the server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54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19515" y="1574161"/>
            <a:ext cx="5876930" cy="1169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$.getJSON('/search/' + $("#inputfield").val(),</a:t>
            </a:r>
            <a:br>
              <a:rPr lang="en-US" sz="1400" b="1" smtClean="0">
                <a:latin typeface="Courier New" pitchFamily="49" charset="0"/>
                <a:cs typeface="Courier New" pitchFamily="49" charset="0"/>
              </a:rPr>
            </a:b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function(data) {</a:t>
            </a:r>
            <a:br>
              <a:rPr lang="en-US" sz="1400" b="1" smtClean="0">
                <a:latin typeface="Courier New" pitchFamily="49" charset="0"/>
                <a:cs typeface="Courier New" pitchFamily="49" charset="0"/>
              </a:rPr>
            </a:b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$("#status").html(data.num_results+" result(s)");</a:t>
            </a:r>
            <a:br>
              <a:rPr lang="en-US" sz="1400" b="1" smtClean="0">
                <a:latin typeface="Courier New" pitchFamily="49" charset="0"/>
                <a:cs typeface="Courier New" pitchFamily="49" charset="0"/>
              </a:rPr>
            </a:b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}</a:t>
            </a:r>
            <a:br>
              <a:rPr lang="en-US" sz="1400" b="1" smtClean="0">
                <a:latin typeface="Courier New" pitchFamily="49" charset="0"/>
                <a:cs typeface="Courier New" pitchFamily="49" charset="0"/>
              </a:rPr>
            </a:b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sz="1400" b="1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21444" y="4504486"/>
            <a:ext cx="6091732" cy="16004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var express = require('express');</a:t>
            </a:r>
            <a:br>
              <a:rPr lang="en-US" sz="1400" b="1" smtClean="0">
                <a:latin typeface="Courier New" pitchFamily="49" charset="0"/>
                <a:cs typeface="Courier New" pitchFamily="49" charset="0"/>
              </a:rPr>
            </a:b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var app = express();</a:t>
            </a:r>
            <a:br>
              <a:rPr lang="en-US" sz="1400" b="1" smtClean="0">
                <a:latin typeface="Courier New" pitchFamily="49" charset="0"/>
                <a:cs typeface="Courier New" pitchFamily="49" charset="0"/>
              </a:rPr>
            </a:b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...</a:t>
            </a:r>
            <a:br>
              <a:rPr lang="en-US" sz="1400" b="1" smtClean="0">
                <a:latin typeface="Courier New" pitchFamily="49" charset="0"/>
                <a:cs typeface="Courier New" pitchFamily="49" charset="0"/>
              </a:rPr>
            </a:b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app.get('/search/:word', function(req, res) {</a:t>
            </a:r>
            <a:br>
              <a:rPr lang="en-US" sz="1400" b="1" smtClean="0">
                <a:latin typeface="Courier New" pitchFamily="49" charset="0"/>
                <a:cs typeface="Courier New" pitchFamily="49" charset="0"/>
              </a:rPr>
            </a:b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var n = findResults(req.params.word);</a:t>
            </a:r>
            <a:br>
              <a:rPr lang="en-US" sz="1400" b="1" smtClean="0">
                <a:latin typeface="Courier New" pitchFamily="49" charset="0"/>
                <a:cs typeface="Courier New" pitchFamily="49" charset="0"/>
              </a:rPr>
            </a:b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res.send(JSON.stringify({num_results: n, foo: 123}));</a:t>
            </a:r>
            <a:br>
              <a:rPr lang="en-US" sz="1400" b="1" smtClean="0">
                <a:latin typeface="Courier New" pitchFamily="49" charset="0"/>
                <a:cs typeface="Courier New" pitchFamily="49" charset="0"/>
              </a:rPr>
            </a:b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});</a:t>
            </a:r>
            <a:endParaRPr lang="en-US" sz="1400" b="1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389417" y="1840373"/>
            <a:ext cx="17545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>
                <a:solidFill>
                  <a:srgbClr val="00CC00"/>
                </a:solidFill>
              </a:rPr>
              <a:t>Client code</a:t>
            </a:r>
            <a:br>
              <a:rPr lang="en-US" sz="1600" smtClean="0">
                <a:solidFill>
                  <a:srgbClr val="00CC00"/>
                </a:solidFill>
              </a:rPr>
            </a:br>
            <a:r>
              <a:rPr lang="en-US" sz="1600" smtClean="0">
                <a:solidFill>
                  <a:srgbClr val="00CC00"/>
                </a:solidFill>
              </a:rPr>
              <a:t>(in your browser)</a:t>
            </a:r>
            <a:endParaRPr lang="en-US" sz="1600">
              <a:solidFill>
                <a:srgbClr val="00CC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639584" y="5002193"/>
            <a:ext cx="12542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>
                <a:solidFill>
                  <a:srgbClr val="FF0000"/>
                </a:solidFill>
              </a:rPr>
              <a:t>Server code</a:t>
            </a:r>
            <a:br>
              <a:rPr lang="en-US" sz="1600" smtClean="0">
                <a:solidFill>
                  <a:srgbClr val="FF0000"/>
                </a:solidFill>
              </a:rPr>
            </a:br>
            <a:r>
              <a:rPr lang="en-US" sz="1600" smtClean="0">
                <a:solidFill>
                  <a:srgbClr val="FF0000"/>
                </a:solidFill>
              </a:rPr>
              <a:t>(Node.js)</a:t>
            </a:r>
            <a:endParaRPr lang="en-US" sz="1600">
              <a:solidFill>
                <a:srgbClr val="FF0000"/>
              </a:solidFill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702542" y="2754775"/>
            <a:ext cx="2561519" cy="1724628"/>
            <a:chOff x="702542" y="2754775"/>
            <a:chExt cx="2561519" cy="1724628"/>
          </a:xfrm>
        </p:grpSpPr>
        <p:cxnSp>
          <p:nvCxnSpPr>
            <p:cNvPr id="12" name="Straight Arrow Connector 11"/>
            <p:cNvCxnSpPr/>
            <p:nvPr/>
          </p:nvCxnSpPr>
          <p:spPr bwMode="auto">
            <a:xfrm>
              <a:off x="3264061" y="2754775"/>
              <a:ext cx="0" cy="172462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3" name="TextBox 12"/>
            <p:cNvSpPr txBox="1"/>
            <p:nvPr/>
          </p:nvSpPr>
          <p:spPr>
            <a:xfrm>
              <a:off x="702542" y="3321931"/>
              <a:ext cx="252986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smtClean="0">
                  <a:latin typeface="Courier New" pitchFamily="49" charset="0"/>
                  <a:cs typeface="Courier New" pitchFamily="49" charset="0"/>
                </a:rPr>
                <a:t>GET /search/clouds </a:t>
              </a:r>
              <a:br>
                <a:rPr lang="en-US" sz="1600" smtClean="0">
                  <a:latin typeface="Courier New" pitchFamily="49" charset="0"/>
                  <a:cs typeface="Courier New" pitchFamily="49" charset="0"/>
                </a:rPr>
              </a:br>
              <a:r>
                <a:rPr lang="en-US" sz="1600" smtClean="0">
                  <a:latin typeface="Courier New" pitchFamily="49" charset="0"/>
                  <a:cs typeface="Courier New" pitchFamily="49" charset="0"/>
                </a:rPr>
                <a:t>HTTP/1.1</a:t>
              </a:r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4990618" y="2745130"/>
            <a:ext cx="3741551" cy="1724628"/>
            <a:chOff x="4990618" y="2745130"/>
            <a:chExt cx="3741551" cy="1724628"/>
          </a:xfrm>
        </p:grpSpPr>
        <p:cxnSp>
          <p:nvCxnSpPr>
            <p:cNvPr id="15" name="Straight Arrow Connector 14"/>
            <p:cNvCxnSpPr/>
            <p:nvPr/>
          </p:nvCxnSpPr>
          <p:spPr bwMode="auto">
            <a:xfrm>
              <a:off x="4990618" y="2745130"/>
              <a:ext cx="0" cy="172462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 w="med" len="med"/>
            </a:ln>
            <a:effectLst/>
          </p:spPr>
        </p:cxnSp>
        <p:sp>
          <p:nvSpPr>
            <p:cNvPr id="16" name="TextBox 15"/>
            <p:cNvSpPr txBox="1"/>
            <p:nvPr/>
          </p:nvSpPr>
          <p:spPr>
            <a:xfrm>
              <a:off x="5091429" y="3428034"/>
              <a:ext cx="36407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smtClean="0">
                  <a:latin typeface="Courier New" pitchFamily="49" charset="0"/>
                  <a:cs typeface="Courier New" pitchFamily="49" charset="0"/>
                </a:rPr>
                <a:t>{ num_results: 5, foo: 123 }</a:t>
              </a:r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</p:grpSp>
      <p:cxnSp>
        <p:nvCxnSpPr>
          <p:cNvPr id="18" name="Straight Arrow Connector 17"/>
          <p:cNvCxnSpPr/>
          <p:nvPr/>
        </p:nvCxnSpPr>
        <p:spPr bwMode="auto">
          <a:xfrm>
            <a:off x="1157468" y="1481559"/>
            <a:ext cx="0" cy="35881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00CC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>
            <a:off x="1205696" y="4597078"/>
            <a:ext cx="0" cy="69255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Straight Arrow Connector 21"/>
          <p:cNvCxnSpPr/>
          <p:nvPr/>
        </p:nvCxnSpPr>
        <p:spPr bwMode="auto">
          <a:xfrm>
            <a:off x="1068730" y="5409238"/>
            <a:ext cx="0" cy="47070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Straight Arrow Connector 23"/>
          <p:cNvCxnSpPr/>
          <p:nvPr/>
        </p:nvCxnSpPr>
        <p:spPr bwMode="auto">
          <a:xfrm>
            <a:off x="1159397" y="1934901"/>
            <a:ext cx="0" cy="49578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00CC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6" name="TextBox 25"/>
          <p:cNvSpPr txBox="1"/>
          <p:nvPr/>
        </p:nvSpPr>
        <p:spPr>
          <a:xfrm>
            <a:off x="5540784" y="439837"/>
            <a:ext cx="3108544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mtClean="0">
                <a:latin typeface="Courier New" pitchFamily="49" charset="0"/>
                <a:cs typeface="Courier New" pitchFamily="49" charset="0"/>
              </a:rPr>
              <a:t>Status: 5 result(s)</a:t>
            </a:r>
            <a:endParaRPr lang="en-US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772733" y="858454"/>
            <a:ext cx="27231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>
                <a:solidFill>
                  <a:srgbClr val="00B0F0"/>
                </a:solidFill>
              </a:rPr>
              <a:t>Web page (in your browser)</a:t>
            </a:r>
            <a:endParaRPr lang="en-US" sz="1600">
              <a:solidFill>
                <a:srgbClr val="00B0F0"/>
              </a:solidFill>
            </a:endParaRPr>
          </a:p>
        </p:txBody>
      </p:sp>
      <p:sp>
        <p:nvSpPr>
          <p:cNvPr id="28" name="Freeform 27"/>
          <p:cNvSpPr/>
          <p:nvPr/>
        </p:nvSpPr>
        <p:spPr bwMode="auto">
          <a:xfrm>
            <a:off x="449482" y="1886674"/>
            <a:ext cx="684837" cy="3495555"/>
          </a:xfrm>
          <a:custGeom>
            <a:avLst/>
            <a:gdLst>
              <a:gd name="connsiteX0" fmla="*/ 721489 w 721489"/>
              <a:gd name="connsiteY0" fmla="*/ 0 h 3541853"/>
              <a:gd name="connsiteX1" fmla="*/ 96456 w 721489"/>
              <a:gd name="connsiteY1" fmla="*/ 1481559 h 3541853"/>
              <a:gd name="connsiteX2" fmla="*/ 142754 w 721489"/>
              <a:gd name="connsiteY2" fmla="*/ 3102015 h 3541853"/>
              <a:gd name="connsiteX3" fmla="*/ 628891 w 721489"/>
              <a:gd name="connsiteY3" fmla="*/ 3541853 h 3541853"/>
              <a:gd name="connsiteX0" fmla="*/ 675191 w 675191"/>
              <a:gd name="connsiteY0" fmla="*/ 0 h 3545711"/>
              <a:gd name="connsiteX1" fmla="*/ 96456 w 675191"/>
              <a:gd name="connsiteY1" fmla="*/ 879676 h 3545711"/>
              <a:gd name="connsiteX2" fmla="*/ 96456 w 675191"/>
              <a:gd name="connsiteY2" fmla="*/ 3102015 h 3545711"/>
              <a:gd name="connsiteX3" fmla="*/ 582593 w 675191"/>
              <a:gd name="connsiteY3" fmla="*/ 3541853 h 3545711"/>
              <a:gd name="connsiteX0" fmla="*/ 677120 w 677120"/>
              <a:gd name="connsiteY0" fmla="*/ 0 h 3541853"/>
              <a:gd name="connsiteX1" fmla="*/ 98385 w 677120"/>
              <a:gd name="connsiteY1" fmla="*/ 879676 h 3541853"/>
              <a:gd name="connsiteX2" fmla="*/ 86810 w 677120"/>
              <a:gd name="connsiteY2" fmla="*/ 2442258 h 3541853"/>
              <a:gd name="connsiteX3" fmla="*/ 584522 w 677120"/>
              <a:gd name="connsiteY3" fmla="*/ 3541853 h 3541853"/>
              <a:gd name="connsiteX0" fmla="*/ 694482 w 694482"/>
              <a:gd name="connsiteY0" fmla="*/ 0 h 3541853"/>
              <a:gd name="connsiteX1" fmla="*/ 115747 w 694482"/>
              <a:gd name="connsiteY1" fmla="*/ 879676 h 3541853"/>
              <a:gd name="connsiteX2" fmla="*/ 81023 w 694482"/>
              <a:gd name="connsiteY2" fmla="*/ 2500131 h 3541853"/>
              <a:gd name="connsiteX3" fmla="*/ 601884 w 694482"/>
              <a:gd name="connsiteY3" fmla="*/ 3541853 h 3541853"/>
              <a:gd name="connsiteX0" fmla="*/ 682908 w 682908"/>
              <a:gd name="connsiteY0" fmla="*/ 0 h 3495555"/>
              <a:gd name="connsiteX1" fmla="*/ 115747 w 682908"/>
              <a:gd name="connsiteY1" fmla="*/ 833378 h 3495555"/>
              <a:gd name="connsiteX2" fmla="*/ 81023 w 682908"/>
              <a:gd name="connsiteY2" fmla="*/ 2453833 h 3495555"/>
              <a:gd name="connsiteX3" fmla="*/ 601884 w 682908"/>
              <a:gd name="connsiteY3" fmla="*/ 3495555 h 3495555"/>
              <a:gd name="connsiteX0" fmla="*/ 682908 w 682908"/>
              <a:gd name="connsiteY0" fmla="*/ 0 h 3495555"/>
              <a:gd name="connsiteX1" fmla="*/ 115747 w 682908"/>
              <a:gd name="connsiteY1" fmla="*/ 833378 h 3495555"/>
              <a:gd name="connsiteX2" fmla="*/ 81023 w 682908"/>
              <a:gd name="connsiteY2" fmla="*/ 2453833 h 3495555"/>
              <a:gd name="connsiteX3" fmla="*/ 601884 w 682908"/>
              <a:gd name="connsiteY3" fmla="*/ 3495555 h 3495555"/>
              <a:gd name="connsiteX0" fmla="*/ 684837 w 684837"/>
              <a:gd name="connsiteY0" fmla="*/ 0 h 3495555"/>
              <a:gd name="connsiteX1" fmla="*/ 106102 w 684837"/>
              <a:gd name="connsiteY1" fmla="*/ 972274 h 3495555"/>
              <a:gd name="connsiteX2" fmla="*/ 82952 w 684837"/>
              <a:gd name="connsiteY2" fmla="*/ 2453833 h 3495555"/>
              <a:gd name="connsiteX3" fmla="*/ 603813 w 684837"/>
              <a:gd name="connsiteY3" fmla="*/ 3495555 h 34955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4837" h="3495555">
                <a:moveTo>
                  <a:pt x="684837" y="0"/>
                </a:moveTo>
                <a:cubicBezTo>
                  <a:pt x="293226" y="366531"/>
                  <a:pt x="206416" y="563302"/>
                  <a:pt x="106102" y="972274"/>
                </a:cubicBezTo>
                <a:cubicBezTo>
                  <a:pt x="5788" y="1381246"/>
                  <a:pt x="0" y="2033286"/>
                  <a:pt x="82952" y="2453833"/>
                </a:cubicBezTo>
                <a:cubicBezTo>
                  <a:pt x="165904" y="2874380"/>
                  <a:pt x="405114" y="3447327"/>
                  <a:pt x="603813" y="3495555"/>
                </a:cubicBezTo>
              </a:path>
            </a:pathLst>
          </a:custGeom>
          <a:noFill/>
          <a:ln w="19050" cap="flat" cmpd="sng" algn="ctr">
            <a:solidFill>
              <a:srgbClr val="FFC000"/>
            </a:solidFill>
            <a:prstDash val="sysDash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28"/>
          <p:cNvSpPr/>
          <p:nvPr/>
        </p:nvSpPr>
        <p:spPr bwMode="auto">
          <a:xfrm>
            <a:off x="238651" y="1817225"/>
            <a:ext cx="897597" cy="4099367"/>
          </a:xfrm>
          <a:custGeom>
            <a:avLst/>
            <a:gdLst>
              <a:gd name="connsiteX0" fmla="*/ 721489 w 721489"/>
              <a:gd name="connsiteY0" fmla="*/ 0 h 3541853"/>
              <a:gd name="connsiteX1" fmla="*/ 96456 w 721489"/>
              <a:gd name="connsiteY1" fmla="*/ 1481559 h 3541853"/>
              <a:gd name="connsiteX2" fmla="*/ 142754 w 721489"/>
              <a:gd name="connsiteY2" fmla="*/ 3102015 h 3541853"/>
              <a:gd name="connsiteX3" fmla="*/ 628891 w 721489"/>
              <a:gd name="connsiteY3" fmla="*/ 3541853 h 3541853"/>
              <a:gd name="connsiteX0" fmla="*/ 675191 w 675191"/>
              <a:gd name="connsiteY0" fmla="*/ 0 h 3545711"/>
              <a:gd name="connsiteX1" fmla="*/ 96456 w 675191"/>
              <a:gd name="connsiteY1" fmla="*/ 879676 h 3545711"/>
              <a:gd name="connsiteX2" fmla="*/ 96456 w 675191"/>
              <a:gd name="connsiteY2" fmla="*/ 3102015 h 3545711"/>
              <a:gd name="connsiteX3" fmla="*/ 582593 w 675191"/>
              <a:gd name="connsiteY3" fmla="*/ 3541853 h 3545711"/>
              <a:gd name="connsiteX0" fmla="*/ 677120 w 677120"/>
              <a:gd name="connsiteY0" fmla="*/ 0 h 3541853"/>
              <a:gd name="connsiteX1" fmla="*/ 98385 w 677120"/>
              <a:gd name="connsiteY1" fmla="*/ 879676 h 3541853"/>
              <a:gd name="connsiteX2" fmla="*/ 86810 w 677120"/>
              <a:gd name="connsiteY2" fmla="*/ 2442258 h 3541853"/>
              <a:gd name="connsiteX3" fmla="*/ 584522 w 677120"/>
              <a:gd name="connsiteY3" fmla="*/ 3541853 h 3541853"/>
              <a:gd name="connsiteX0" fmla="*/ 694482 w 694482"/>
              <a:gd name="connsiteY0" fmla="*/ 0 h 3541853"/>
              <a:gd name="connsiteX1" fmla="*/ 115747 w 694482"/>
              <a:gd name="connsiteY1" fmla="*/ 879676 h 3541853"/>
              <a:gd name="connsiteX2" fmla="*/ 81023 w 694482"/>
              <a:gd name="connsiteY2" fmla="*/ 2500131 h 3541853"/>
              <a:gd name="connsiteX3" fmla="*/ 601884 w 694482"/>
              <a:gd name="connsiteY3" fmla="*/ 3541853 h 3541853"/>
              <a:gd name="connsiteX0" fmla="*/ 682908 w 682908"/>
              <a:gd name="connsiteY0" fmla="*/ 0 h 3495555"/>
              <a:gd name="connsiteX1" fmla="*/ 115747 w 682908"/>
              <a:gd name="connsiteY1" fmla="*/ 833378 h 3495555"/>
              <a:gd name="connsiteX2" fmla="*/ 81023 w 682908"/>
              <a:gd name="connsiteY2" fmla="*/ 2453833 h 3495555"/>
              <a:gd name="connsiteX3" fmla="*/ 601884 w 682908"/>
              <a:gd name="connsiteY3" fmla="*/ 3495555 h 3495555"/>
              <a:gd name="connsiteX0" fmla="*/ 682908 w 682908"/>
              <a:gd name="connsiteY0" fmla="*/ 0 h 3495555"/>
              <a:gd name="connsiteX1" fmla="*/ 115747 w 682908"/>
              <a:gd name="connsiteY1" fmla="*/ 833378 h 3495555"/>
              <a:gd name="connsiteX2" fmla="*/ 81023 w 682908"/>
              <a:gd name="connsiteY2" fmla="*/ 2453833 h 3495555"/>
              <a:gd name="connsiteX3" fmla="*/ 601884 w 682908"/>
              <a:gd name="connsiteY3" fmla="*/ 3495555 h 3495555"/>
              <a:gd name="connsiteX0" fmla="*/ 684837 w 684837"/>
              <a:gd name="connsiteY0" fmla="*/ 0 h 3495555"/>
              <a:gd name="connsiteX1" fmla="*/ 106102 w 684837"/>
              <a:gd name="connsiteY1" fmla="*/ 972274 h 3495555"/>
              <a:gd name="connsiteX2" fmla="*/ 82952 w 684837"/>
              <a:gd name="connsiteY2" fmla="*/ 2453833 h 3495555"/>
              <a:gd name="connsiteX3" fmla="*/ 603813 w 684837"/>
              <a:gd name="connsiteY3" fmla="*/ 3495555 h 3495555"/>
              <a:gd name="connsiteX0" fmla="*/ 725849 w 725849"/>
              <a:gd name="connsiteY0" fmla="*/ 0 h 3495555"/>
              <a:gd name="connsiteX1" fmla="*/ 100314 w 725849"/>
              <a:gd name="connsiteY1" fmla="*/ 587352 h 3495555"/>
              <a:gd name="connsiteX2" fmla="*/ 123964 w 725849"/>
              <a:gd name="connsiteY2" fmla="*/ 2453833 h 3495555"/>
              <a:gd name="connsiteX3" fmla="*/ 644825 w 725849"/>
              <a:gd name="connsiteY3" fmla="*/ 3495555 h 3495555"/>
              <a:gd name="connsiteX0" fmla="*/ 725849 w 725849"/>
              <a:gd name="connsiteY0" fmla="*/ 0 h 3495555"/>
              <a:gd name="connsiteX1" fmla="*/ 100314 w 725849"/>
              <a:gd name="connsiteY1" fmla="*/ 587352 h 3495555"/>
              <a:gd name="connsiteX2" fmla="*/ 123964 w 725849"/>
              <a:gd name="connsiteY2" fmla="*/ 2453833 h 3495555"/>
              <a:gd name="connsiteX3" fmla="*/ 644825 w 725849"/>
              <a:gd name="connsiteY3" fmla="*/ 3495555 h 34955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5849" h="3495555">
                <a:moveTo>
                  <a:pt x="725849" y="0"/>
                </a:moveTo>
                <a:cubicBezTo>
                  <a:pt x="334238" y="366531"/>
                  <a:pt x="369107" y="227729"/>
                  <a:pt x="100314" y="587352"/>
                </a:cubicBezTo>
                <a:cubicBezTo>
                  <a:pt x="0" y="996324"/>
                  <a:pt x="33212" y="1969133"/>
                  <a:pt x="123964" y="2453833"/>
                </a:cubicBezTo>
                <a:cubicBezTo>
                  <a:pt x="214716" y="2938533"/>
                  <a:pt x="446126" y="3447327"/>
                  <a:pt x="644825" y="3495555"/>
                </a:cubicBezTo>
              </a:path>
            </a:pathLst>
          </a:custGeom>
          <a:noFill/>
          <a:ln w="19050" cap="flat" cmpd="sng" algn="ctr">
            <a:solidFill>
              <a:srgbClr val="FFC000"/>
            </a:solidFill>
            <a:prstDash val="sysDash"/>
            <a:round/>
            <a:headEnd type="arrow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6840909" y="486138"/>
            <a:ext cx="1692772" cy="3077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mtClean="0">
                <a:latin typeface="Courier New" pitchFamily="49" charset="0"/>
                <a:cs typeface="Courier New" pitchFamily="49" charset="0"/>
              </a:rPr>
              <a:t>Waiting... </a:t>
            </a:r>
            <a:endParaRPr lang="en-US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45836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9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/>
      <p:bldP spid="26" grpId="0" animBg="1"/>
      <p:bldP spid="27" grpId="0"/>
      <p:bldP spid="28" grpId="0" animBg="1"/>
      <p:bldP spid="29" grpId="0" animBg="1"/>
      <p:bldP spid="30" grpId="0" animBg="1"/>
      <p:bldP spid="30" grpId="1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 for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CC00"/>
                </a:solidFill>
              </a:rPr>
              <a:t>Parallel programming and its challenges</a:t>
            </a:r>
          </a:p>
          <a:p>
            <a:pPr lvl="1"/>
            <a:r>
              <a:rPr lang="en-US" dirty="0">
                <a:solidFill>
                  <a:srgbClr val="00CC00"/>
                </a:solidFill>
              </a:rPr>
              <a:t>Parallelization and scalability, Amdahl's law</a:t>
            </a:r>
          </a:p>
          <a:p>
            <a:pPr lvl="1"/>
            <a:r>
              <a:rPr lang="en-US" dirty="0">
                <a:solidFill>
                  <a:srgbClr val="00CC00"/>
                </a:solidFill>
              </a:rPr>
              <a:t>Network </a:t>
            </a:r>
            <a:r>
              <a:rPr lang="en-US" dirty="0">
                <a:solidFill>
                  <a:srgbClr val="00CC00"/>
                </a:solidFill>
              </a:rPr>
              <a:t>partitions, CAP theorem, relaxed </a:t>
            </a:r>
            <a:r>
              <a:rPr lang="en-US" dirty="0">
                <a:solidFill>
                  <a:srgbClr val="00CC00"/>
                </a:solidFill>
              </a:rPr>
              <a:t>consistency</a:t>
            </a:r>
          </a:p>
          <a:p>
            <a:r>
              <a:rPr lang="en-US" dirty="0">
                <a:solidFill>
                  <a:srgbClr val="00CC00"/>
                </a:solidFill>
              </a:rPr>
              <a:t>Cloud basics</a:t>
            </a:r>
          </a:p>
          <a:p>
            <a:pPr lvl="1"/>
            <a:r>
              <a:rPr lang="en-US" dirty="0">
                <a:solidFill>
                  <a:srgbClr val="00CC00"/>
                </a:solidFill>
              </a:rPr>
              <a:t>Anatomy of Cloud applications</a:t>
            </a:r>
          </a:p>
          <a:p>
            <a:pPr lvl="1"/>
            <a:r>
              <a:rPr lang="en-US" dirty="0">
                <a:solidFill>
                  <a:srgbClr val="00CC00"/>
                </a:solidFill>
              </a:rPr>
              <a:t>Scaling: stateless, caching, and </a:t>
            </a:r>
            <a:r>
              <a:rPr lang="en-US" dirty="0" err="1">
                <a:solidFill>
                  <a:srgbClr val="00CC00"/>
                </a:solidFill>
              </a:rPr>
              <a:t>sharding</a:t>
            </a:r>
            <a:endParaRPr lang="en-US" dirty="0">
              <a:solidFill>
                <a:srgbClr val="00CC00"/>
              </a:solidFill>
            </a:endParaRPr>
          </a:p>
          <a:p>
            <a:r>
              <a:rPr lang="en-US" dirty="0">
                <a:solidFill>
                  <a:srgbClr val="00CC00"/>
                </a:solidFill>
              </a:rPr>
              <a:t>Example components</a:t>
            </a:r>
          </a:p>
          <a:p>
            <a:pPr lvl="1"/>
            <a:r>
              <a:rPr lang="en-US" dirty="0">
                <a:solidFill>
                  <a:srgbClr val="00CC00"/>
                </a:solidFill>
              </a:rPr>
              <a:t>Application server: </a:t>
            </a:r>
            <a:r>
              <a:rPr lang="en-US" dirty="0" err="1">
                <a:solidFill>
                  <a:srgbClr val="00CC00"/>
                </a:solidFill>
              </a:rPr>
              <a:t>Node.js</a:t>
            </a:r>
            <a:endParaRPr lang="en-US" dirty="0">
              <a:solidFill>
                <a:srgbClr val="00CC00"/>
              </a:solidFill>
            </a:endParaRPr>
          </a:p>
          <a:p>
            <a:pPr lvl="1"/>
            <a:r>
              <a:rPr lang="en-US" dirty="0" smtClean="0"/>
              <a:t>In-memory cache: </a:t>
            </a:r>
            <a:r>
              <a:rPr lang="en-US" dirty="0" err="1" smtClean="0"/>
              <a:t>Memcached</a:t>
            </a:r>
            <a:endParaRPr lang="en-US" dirty="0" smtClean="0"/>
          </a:p>
          <a:p>
            <a:r>
              <a:rPr lang="en-US" dirty="0" smtClean="0"/>
              <a:t>Scaling </a:t>
            </a:r>
            <a:r>
              <a:rPr lang="en-US" dirty="0" err="1" smtClean="0"/>
              <a:t>memcache</a:t>
            </a:r>
            <a:r>
              <a:rPr lang="en-US" dirty="0" smtClean="0"/>
              <a:t> at Facebook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55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>
              <a:solidFill>
                <a:schemeClr val="tx1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406279" y="4994244"/>
            <a:ext cx="698320" cy="419100"/>
            <a:chOff x="6143624" y="2514600"/>
            <a:chExt cx="698320" cy="419100"/>
          </a:xfrm>
        </p:grpSpPr>
        <p:sp>
          <p:nvSpPr>
            <p:cNvPr id="8" name="Right Arrow 7"/>
            <p:cNvSpPr/>
            <p:nvPr/>
          </p:nvSpPr>
          <p:spPr bwMode="auto">
            <a:xfrm rot="10800000">
              <a:off x="6143624" y="2514600"/>
              <a:ext cx="695325" cy="419100"/>
            </a:xfrm>
            <a:prstGeom prst="rightArrow">
              <a:avLst/>
            </a:prstGeom>
            <a:solidFill>
              <a:srgbClr val="FF99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315838" y="2600325"/>
              <a:ext cx="5261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Arial" pitchFamily="34" charset="0"/>
                  <a:cs typeface="Arial" pitchFamily="34" charset="0"/>
                </a:rPr>
                <a:t>NEXT</a:t>
              </a:r>
              <a:endParaRPr lang="en-US" sz="1000" dirty="0">
                <a:latin typeface="Arial" pitchFamily="34" charset="0"/>
                <a:cs typeface="Arial" pitchFamily="34" charset="0"/>
              </a:endParaRPr>
            </a:p>
          </p:txBody>
        </p:sp>
      </p:grpSp>
      <p:pic>
        <p:nvPicPr>
          <p:cNvPr id="10" name="Picture 2" descr="C:\Users\Andreas Haeberlen\AppData\Local\Microsoft\Windows\Temporary Internet Files\Content.IE5\0I8TMXB2\MCj0441310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24405" y="1705352"/>
            <a:ext cx="495300" cy="495300"/>
          </a:xfrm>
          <a:prstGeom prst="rect">
            <a:avLst/>
          </a:prstGeom>
          <a:noFill/>
        </p:spPr>
      </p:pic>
      <p:pic>
        <p:nvPicPr>
          <p:cNvPr id="11" name="Picture 2" descr="C:\Users\Andreas Haeberlen\AppData\Local\Microsoft\Windows\Temporary Internet Files\Content.IE5\0I8TMXB2\MCj0441310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49888" y="2112395"/>
            <a:ext cx="495300" cy="495300"/>
          </a:xfrm>
          <a:prstGeom prst="rect">
            <a:avLst/>
          </a:prstGeom>
          <a:noFill/>
        </p:spPr>
      </p:pic>
      <p:pic>
        <p:nvPicPr>
          <p:cNvPr id="12" name="Picture 2" descr="C:\Users\Andreas Haeberlen\AppData\Local\Microsoft\Windows\Temporary Internet Files\Content.IE5\0I8TMXB2\MCj0441310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49289" y="2496290"/>
            <a:ext cx="495300" cy="495300"/>
          </a:xfrm>
          <a:prstGeom prst="rect">
            <a:avLst/>
          </a:prstGeom>
          <a:noFill/>
        </p:spPr>
      </p:pic>
      <p:pic>
        <p:nvPicPr>
          <p:cNvPr id="13" name="Picture 2" descr="C:\Users\Andreas Haeberlen\AppData\Local\Microsoft\Windows\Temporary Internet Files\Content.IE5\0I8TMXB2\MCj0441310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58674" y="3315871"/>
            <a:ext cx="495300" cy="495300"/>
          </a:xfrm>
          <a:prstGeom prst="rect">
            <a:avLst/>
          </a:prstGeom>
          <a:noFill/>
        </p:spPr>
      </p:pic>
      <p:pic>
        <p:nvPicPr>
          <p:cNvPr id="14" name="Picture 2" descr="C:\Users\Andreas Haeberlen\AppData\Local\Microsoft\Windows\Temporary Internet Files\Content.IE5\0I8TMXB2\MCj0441310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74816" y="2942733"/>
            <a:ext cx="495300" cy="495300"/>
          </a:xfrm>
          <a:prstGeom prst="rect">
            <a:avLst/>
          </a:prstGeom>
          <a:noFill/>
        </p:spPr>
      </p:pic>
      <p:pic>
        <p:nvPicPr>
          <p:cNvPr id="15" name="Picture 2" descr="C:\Users\Andreas Haeberlen\AppData\Local\Microsoft\Windows\Temporary Internet Files\Content.IE5\0I8TMXB2\MCj0441310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85412" y="3774836"/>
            <a:ext cx="495300" cy="495300"/>
          </a:xfrm>
          <a:prstGeom prst="rect">
            <a:avLst/>
          </a:prstGeom>
          <a:noFill/>
        </p:spPr>
      </p:pic>
      <p:pic>
        <p:nvPicPr>
          <p:cNvPr id="16" name="Picture 2" descr="C:\Users\Andreas Haeberlen\AppData\Local\Microsoft\Windows\Temporary Internet Files\Content.IE5\0I8TMXB2\MCj0441310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74640" y="4617885"/>
            <a:ext cx="495300" cy="4953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023363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Memcached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Very simple concept:</a:t>
            </a:r>
          </a:p>
          <a:p>
            <a:pPr lvl="1"/>
            <a:r>
              <a:rPr lang="en-US" dirty="0" smtClean="0"/>
              <a:t>High-performance </a:t>
            </a:r>
            <a:r>
              <a:rPr lang="en-US" dirty="0" smtClean="0"/>
              <a:t>distributed in-memory caching </a:t>
            </a:r>
            <a:r>
              <a:rPr lang="en-US" dirty="0" smtClean="0"/>
              <a:t>system that </a:t>
            </a:r>
            <a:r>
              <a:rPr lang="en-US" dirty="0" smtClean="0"/>
              <a:t>manages “objects”</a:t>
            </a:r>
          </a:p>
          <a:p>
            <a:pPr lvl="1"/>
            <a:r>
              <a:rPr lang="en-US" dirty="0"/>
              <a:t>Essentially a network-attached in-memory hash </a:t>
            </a:r>
            <a:r>
              <a:rPr lang="en-US" dirty="0" smtClean="0"/>
              <a:t>table</a:t>
            </a:r>
          </a:p>
          <a:p>
            <a:pPr lvl="1"/>
            <a:r>
              <a:rPr lang="en-US" dirty="0" smtClean="0"/>
              <a:t>Implementations </a:t>
            </a:r>
            <a:r>
              <a:rPr lang="en-US" dirty="0" smtClean="0"/>
              <a:t>in many programming languages</a:t>
            </a:r>
            <a:endParaRPr lang="en-US" dirty="0" smtClean="0"/>
          </a:p>
          <a:p>
            <a:pPr lvl="1"/>
            <a:r>
              <a:rPr lang="en-US" dirty="0" smtClean="0"/>
              <a:t>Run as a </a:t>
            </a:r>
            <a:r>
              <a:rPr lang="en-US" dirty="0" smtClean="0"/>
              <a:t>distributed </a:t>
            </a:r>
            <a:r>
              <a:rPr lang="en-US" dirty="0" smtClean="0"/>
              <a:t>service implemented </a:t>
            </a:r>
            <a:r>
              <a:rPr lang="en-US" dirty="0" smtClean="0"/>
              <a:t>using a cluster of </a:t>
            </a:r>
            <a:r>
              <a:rPr lang="en-US" dirty="0" smtClean="0"/>
              <a:t>machines</a:t>
            </a:r>
          </a:p>
          <a:p>
            <a:r>
              <a:rPr lang="en-US" dirty="0" smtClean="0"/>
              <a:t>Developed by Brad Fitzpatrick for </a:t>
            </a:r>
            <a:r>
              <a:rPr lang="en-US" dirty="0" err="1" smtClean="0"/>
              <a:t>LiveJournal</a:t>
            </a:r>
            <a:r>
              <a:rPr lang="en-US" dirty="0" smtClean="0"/>
              <a:t> in 2003</a:t>
            </a:r>
          </a:p>
          <a:p>
            <a:r>
              <a:rPr lang="en-US" dirty="0" smtClean="0"/>
              <a:t>Now </a:t>
            </a:r>
            <a:r>
              <a:rPr lang="en-US" dirty="0" smtClean="0"/>
              <a:t>used by Facebook, Flickr, Twitter, </a:t>
            </a:r>
            <a:r>
              <a:rPr lang="en-US" dirty="0" err="1" smtClean="0"/>
              <a:t>Youtube</a:t>
            </a:r>
            <a:r>
              <a:rPr lang="en-US" dirty="0" smtClean="0"/>
              <a:t>, Wikipedia, </a:t>
            </a:r>
            <a:r>
              <a:rPr lang="en-US" dirty="0" err="1" smtClean="0"/>
              <a:t>Netlog</a:t>
            </a:r>
            <a:r>
              <a:rPr lang="en-US" dirty="0" smtClean="0"/>
              <a:t>, …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56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43958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Memcached</a:t>
            </a:r>
            <a:r>
              <a:rPr lang="en-US" dirty="0" smtClean="0"/>
              <a:t> API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Memcached</a:t>
            </a:r>
            <a:r>
              <a:rPr lang="en-US" dirty="0" smtClean="0"/>
              <a:t> defines a standard API</a:t>
            </a:r>
          </a:p>
          <a:p>
            <a:pPr lvl="1"/>
            <a:r>
              <a:rPr lang="en-US" dirty="0" smtClean="0"/>
              <a:t>Defines the calls the application can issue to the library or the server (either way, it looks like library)</a:t>
            </a:r>
          </a:p>
          <a:p>
            <a:pPr lvl="1"/>
            <a:r>
              <a:rPr lang="en-US" dirty="0" smtClean="0"/>
              <a:t>In theory, this means an application can be coded and tested using one version of </a:t>
            </a:r>
            <a:r>
              <a:rPr lang="en-US" dirty="0" err="1" smtClean="0"/>
              <a:t>memcached</a:t>
            </a:r>
            <a:r>
              <a:rPr lang="en-US" dirty="0" smtClean="0"/>
              <a:t>, then migrated to a different one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19200" y="4321629"/>
            <a:ext cx="7467600" cy="2246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dirty="0">
                <a:latin typeface="Consolas"/>
                <a:cs typeface="Consolas"/>
              </a:rPr>
              <a:t>function </a:t>
            </a:r>
            <a:r>
              <a:rPr lang="en-US" dirty="0" err="1">
                <a:latin typeface="Consolas"/>
                <a:cs typeface="Consolas"/>
              </a:rPr>
              <a:t>get_foo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 err="1">
                <a:latin typeface="Consolas"/>
                <a:cs typeface="Consolas"/>
              </a:rPr>
              <a:t>foo_id</a:t>
            </a:r>
            <a:r>
              <a:rPr lang="en-US" dirty="0" smtClean="0">
                <a:latin typeface="Consolas"/>
                <a:cs typeface="Consolas"/>
              </a:rPr>
              <a:t>)</a:t>
            </a:r>
            <a:endParaRPr lang="en-US" dirty="0" smtClean="0">
              <a:latin typeface="Consolas"/>
              <a:cs typeface="Consolas"/>
            </a:endParaRPr>
          </a:p>
          <a:p>
            <a:pPr algn="l"/>
            <a:r>
              <a:rPr lang="en-US" dirty="0" smtClean="0">
                <a:latin typeface="Consolas"/>
                <a:cs typeface="Consolas"/>
              </a:rPr>
              <a:t>  foo </a:t>
            </a:r>
            <a:r>
              <a:rPr lang="en-US" dirty="0">
                <a:latin typeface="Consolas"/>
                <a:cs typeface="Consolas"/>
              </a:rPr>
              <a:t>= </a:t>
            </a:r>
            <a:r>
              <a:rPr lang="en-US" b="1" dirty="0" err="1">
                <a:solidFill>
                  <a:srgbClr val="FF9900"/>
                </a:solidFill>
                <a:latin typeface="Consolas"/>
                <a:cs typeface="Consolas"/>
              </a:rPr>
              <a:t>memcached_get</a:t>
            </a:r>
            <a:r>
              <a:rPr lang="en-US" dirty="0">
                <a:latin typeface="Consolas"/>
                <a:cs typeface="Consolas"/>
              </a:rPr>
              <a:t>("foo</a:t>
            </a:r>
            <a:r>
              <a:rPr lang="en-US" dirty="0" smtClean="0">
                <a:latin typeface="Consolas"/>
                <a:cs typeface="Consolas"/>
              </a:rPr>
              <a:t>:" </a:t>
            </a:r>
            <a:r>
              <a:rPr lang="en-US" dirty="0" smtClean="0">
                <a:latin typeface="Consolas"/>
                <a:cs typeface="Consolas"/>
              </a:rPr>
              <a:t>+ </a:t>
            </a:r>
            <a:r>
              <a:rPr lang="en-US" dirty="0" err="1">
                <a:latin typeface="Consolas"/>
                <a:cs typeface="Consolas"/>
              </a:rPr>
              <a:t>foo_id</a:t>
            </a:r>
            <a:r>
              <a:rPr lang="en-US" dirty="0">
                <a:latin typeface="Consolas"/>
                <a:cs typeface="Consolas"/>
              </a:rPr>
              <a:t>) </a:t>
            </a:r>
            <a:endParaRPr lang="en-US" dirty="0" smtClean="0">
              <a:latin typeface="Consolas"/>
              <a:cs typeface="Consolas"/>
            </a:endParaRPr>
          </a:p>
          <a:p>
            <a:pPr algn="l"/>
            <a:r>
              <a:rPr lang="en-US" dirty="0" smtClean="0">
                <a:latin typeface="Consolas"/>
                <a:cs typeface="Consolas"/>
              </a:rPr>
              <a:t>  if </a:t>
            </a:r>
            <a:r>
              <a:rPr lang="en-US" dirty="0" smtClean="0">
                <a:latin typeface="Consolas"/>
                <a:cs typeface="Consolas"/>
              </a:rPr>
              <a:t>foo </a:t>
            </a:r>
            <a:r>
              <a:rPr lang="en-US" dirty="0" smtClean="0">
                <a:latin typeface="Consolas"/>
                <a:cs typeface="Consolas"/>
              </a:rPr>
              <a:t>is not</a:t>
            </a:r>
            <a:r>
              <a:rPr lang="en-US" dirty="0" smtClean="0">
                <a:latin typeface="Consolas"/>
                <a:cs typeface="Consolas"/>
              </a:rPr>
              <a:t> None </a:t>
            </a:r>
            <a:r>
              <a:rPr lang="en-US" dirty="0" smtClean="0">
                <a:latin typeface="Consolas"/>
                <a:cs typeface="Consolas"/>
              </a:rPr>
              <a:t>return </a:t>
            </a:r>
            <a:r>
              <a:rPr lang="en-US" dirty="0" smtClean="0">
                <a:latin typeface="Consolas"/>
                <a:cs typeface="Consolas"/>
              </a:rPr>
              <a:t>foo</a:t>
            </a:r>
          </a:p>
          <a:p>
            <a:pPr algn="l"/>
            <a:r>
              <a:rPr lang="en-US" dirty="0" smtClean="0">
                <a:latin typeface="Consolas"/>
                <a:cs typeface="Consolas"/>
              </a:rPr>
              <a:t>  foo </a:t>
            </a:r>
            <a:r>
              <a:rPr lang="en-US" dirty="0">
                <a:latin typeface="Consolas"/>
                <a:cs typeface="Consolas"/>
              </a:rPr>
              <a:t>= </a:t>
            </a:r>
            <a:r>
              <a:rPr lang="en-US" dirty="0" err="1">
                <a:latin typeface="Consolas"/>
                <a:cs typeface="Consolas"/>
              </a:rPr>
              <a:t>fetch_foo_from_database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 err="1">
                <a:latin typeface="Consolas"/>
                <a:cs typeface="Consolas"/>
              </a:rPr>
              <a:t>foo_id</a:t>
            </a:r>
            <a:r>
              <a:rPr lang="en-US" dirty="0" smtClean="0">
                <a:latin typeface="Consolas"/>
                <a:cs typeface="Consolas"/>
              </a:rPr>
              <a:t>)</a:t>
            </a:r>
          </a:p>
          <a:p>
            <a:pPr algn="l"/>
            <a:r>
              <a:rPr lang="en-US" b="1" dirty="0">
                <a:solidFill>
                  <a:srgbClr val="FF9900"/>
                </a:solidFill>
                <a:latin typeface="Consolas"/>
                <a:cs typeface="Consolas"/>
              </a:rPr>
              <a:t> </a:t>
            </a:r>
            <a:r>
              <a:rPr lang="en-US" b="1" dirty="0" smtClean="0">
                <a:solidFill>
                  <a:srgbClr val="FF9900"/>
                </a:solidFill>
                <a:latin typeface="Consolas"/>
                <a:cs typeface="Consolas"/>
              </a:rPr>
              <a:t> </a:t>
            </a:r>
            <a:r>
              <a:rPr lang="en-US" b="1" dirty="0" err="1" smtClean="0">
                <a:solidFill>
                  <a:srgbClr val="FF9900"/>
                </a:solidFill>
                <a:latin typeface="Consolas"/>
                <a:cs typeface="Consolas"/>
              </a:rPr>
              <a:t>memcached_set</a:t>
            </a:r>
            <a:r>
              <a:rPr lang="en-US" dirty="0">
                <a:latin typeface="Consolas"/>
                <a:cs typeface="Consolas"/>
              </a:rPr>
              <a:t>("foo</a:t>
            </a:r>
            <a:r>
              <a:rPr lang="en-US" dirty="0" smtClean="0">
                <a:latin typeface="Consolas"/>
                <a:cs typeface="Consolas"/>
              </a:rPr>
              <a:t>:" </a:t>
            </a:r>
            <a:r>
              <a:rPr lang="en-US" dirty="0" smtClean="0">
                <a:latin typeface="Consolas"/>
                <a:cs typeface="Consolas"/>
              </a:rPr>
              <a:t>+ </a:t>
            </a:r>
            <a:r>
              <a:rPr lang="en-US" dirty="0" err="1" smtClean="0">
                <a:latin typeface="Consolas"/>
                <a:cs typeface="Consolas"/>
              </a:rPr>
              <a:t>foo_id</a:t>
            </a:r>
            <a:r>
              <a:rPr lang="en-US" dirty="0">
                <a:latin typeface="Consolas"/>
                <a:cs typeface="Consolas"/>
              </a:rPr>
              <a:t>, foo</a:t>
            </a:r>
            <a:r>
              <a:rPr lang="en-US" dirty="0" smtClean="0">
                <a:latin typeface="Consolas"/>
                <a:cs typeface="Consolas"/>
              </a:rPr>
              <a:t>)</a:t>
            </a:r>
            <a:endParaRPr lang="en-US" dirty="0" smtClean="0">
              <a:latin typeface="Consolas"/>
              <a:cs typeface="Consolas"/>
            </a:endParaRPr>
          </a:p>
          <a:p>
            <a:pPr algn="l"/>
            <a:r>
              <a:rPr lang="en-US" dirty="0" smtClean="0">
                <a:latin typeface="Consolas"/>
                <a:cs typeface="Consolas"/>
              </a:rPr>
              <a:t>  return </a:t>
            </a:r>
            <a:r>
              <a:rPr lang="en-US" dirty="0">
                <a:latin typeface="Consolas"/>
                <a:cs typeface="Consolas"/>
              </a:rPr>
              <a:t>foo </a:t>
            </a:r>
            <a:r>
              <a:rPr lang="en-US" dirty="0" smtClean="0">
                <a:latin typeface="Consolas"/>
                <a:cs typeface="Consolas"/>
              </a:rPr>
              <a:t>end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57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54648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Memcached</a:t>
            </a:r>
            <a:r>
              <a:rPr lang="en-US" dirty="0" smtClean="0"/>
              <a:t> cluster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Servers can run in pools</a:t>
            </a:r>
          </a:p>
          <a:p>
            <a:pPr lvl="1"/>
            <a:r>
              <a:rPr lang="en-US" dirty="0" smtClean="0"/>
              <a:t>Example: 3 servers with 1 TB RAM each give you a single pool of 3 TB storage for caching (in principle)</a:t>
            </a:r>
          </a:p>
          <a:p>
            <a:r>
              <a:rPr lang="en-US" dirty="0" smtClean="0"/>
              <a:t>Servers are independent, clients manage the pool</a:t>
            </a:r>
          </a:p>
          <a:p>
            <a:pPr lvl="1"/>
            <a:r>
              <a:rPr lang="en-US" dirty="0"/>
              <a:t>Trivial approach just hashes the </a:t>
            </a:r>
            <a:r>
              <a:rPr lang="en-US" dirty="0" smtClean="0"/>
              <a:t>a certain key </a:t>
            </a:r>
            <a:r>
              <a:rPr lang="en-US" dirty="0"/>
              <a:t>to </a:t>
            </a:r>
            <a:r>
              <a:rPr lang="en-US" dirty="0" smtClean="0"/>
              <a:t>a certain server</a:t>
            </a:r>
          </a:p>
          <a:p>
            <a:pPr lvl="2"/>
            <a:r>
              <a:rPr lang="en-US" dirty="0" smtClean="0"/>
              <a:t>If a server goes down, all keys will now be queried on other serves</a:t>
            </a:r>
            <a:endParaRPr lang="en-US" dirty="0"/>
          </a:p>
          <a:p>
            <a:pPr lvl="1"/>
            <a:r>
              <a:rPr lang="en-US" dirty="0"/>
              <a:t>But this could lead to load imbalances, plus some objects are probably </a:t>
            </a:r>
            <a:r>
              <a:rPr lang="en-US" dirty="0" smtClean="0"/>
              <a:t>more popular than others</a:t>
            </a:r>
            <a:endParaRPr lang="en-US" dirty="0"/>
          </a:p>
          <a:p>
            <a:pPr lvl="2"/>
            <a:r>
              <a:rPr lang="en-US" dirty="0"/>
              <a:t>Would prefer to replicate the hot data to improve capacity</a:t>
            </a:r>
          </a:p>
          <a:p>
            <a:pPr lvl="2"/>
            <a:r>
              <a:rPr lang="en-US" dirty="0"/>
              <a:t>But this means we need to track </a:t>
            </a:r>
            <a:r>
              <a:rPr lang="en-US" dirty="0" smtClean="0"/>
              <a:t>popularity…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58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6" name="Rounded Rectangle 5"/>
          <p:cNvSpPr/>
          <p:nvPr/>
        </p:nvSpPr>
        <p:spPr bwMode="auto">
          <a:xfrm>
            <a:off x="7245592" y="200445"/>
            <a:ext cx="1423190" cy="478912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bg1"/>
                </a:solidFill>
              </a:rPr>
              <a:t>Memcache</a:t>
            </a:r>
            <a:r>
              <a:rPr lang="en-US" sz="1600" dirty="0" smtClean="0">
                <a:solidFill>
                  <a:schemeClr val="bg1"/>
                </a:solidFill>
              </a:rPr>
              <a:t> 1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5607223" y="772229"/>
            <a:ext cx="754818" cy="521232"/>
          </a:xfrm>
          <a:prstGeom prst="roundRect">
            <a:avLst/>
          </a:prstGeom>
          <a:solidFill>
            <a:schemeClr val="tx2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App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7245592" y="752473"/>
            <a:ext cx="1423190" cy="478912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bg1"/>
                </a:solidFill>
              </a:rPr>
              <a:t>Memcache</a:t>
            </a:r>
            <a:r>
              <a:rPr lang="en-US" sz="1600" dirty="0" smtClean="0">
                <a:solidFill>
                  <a:schemeClr val="bg1"/>
                </a:solidFill>
              </a:rPr>
              <a:t> 2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7245592" y="1304501"/>
            <a:ext cx="1423190" cy="478912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bg1"/>
                </a:solidFill>
              </a:rPr>
              <a:t>Memcache</a:t>
            </a:r>
            <a:r>
              <a:rPr lang="en-US" sz="1600" dirty="0" smtClean="0">
                <a:solidFill>
                  <a:schemeClr val="bg1"/>
                </a:solidFill>
              </a:rPr>
              <a:t> 3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11" name="Straight Arrow Connector 10"/>
          <p:cNvCxnSpPr>
            <a:stCxn id="7" idx="3"/>
            <a:endCxn id="6" idx="1"/>
          </p:cNvCxnSpPr>
          <p:nvPr/>
        </p:nvCxnSpPr>
        <p:spPr bwMode="auto">
          <a:xfrm flipV="1">
            <a:off x="6362041" y="439901"/>
            <a:ext cx="883551" cy="59294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Straight Arrow Connector 11"/>
          <p:cNvCxnSpPr>
            <a:stCxn id="7" idx="3"/>
            <a:endCxn id="8" idx="1"/>
          </p:cNvCxnSpPr>
          <p:nvPr/>
        </p:nvCxnSpPr>
        <p:spPr bwMode="auto">
          <a:xfrm flipV="1">
            <a:off x="6362041" y="991929"/>
            <a:ext cx="883551" cy="4091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Straight Arrow Connector 14"/>
          <p:cNvCxnSpPr>
            <a:stCxn id="7" idx="3"/>
            <a:endCxn id="9" idx="1"/>
          </p:cNvCxnSpPr>
          <p:nvPr/>
        </p:nvCxnSpPr>
        <p:spPr bwMode="auto">
          <a:xfrm>
            <a:off x="6362041" y="1032845"/>
            <a:ext cx="883551" cy="51111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6682823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store in </a:t>
            </a:r>
            <a:r>
              <a:rPr lang="en-US" dirty="0" err="1" smtClean="0"/>
              <a:t>memcache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</a:t>
            </a:r>
            <a:r>
              <a:rPr lang="en-US" dirty="0" smtClean="0"/>
              <a:t>igh demand</a:t>
            </a:r>
          </a:p>
          <a:p>
            <a:pPr lvl="1"/>
            <a:r>
              <a:rPr lang="en-US" dirty="0" smtClean="0"/>
              <a:t>often used</a:t>
            </a:r>
          </a:p>
          <a:p>
            <a:r>
              <a:rPr lang="en-US" dirty="0" smtClean="0"/>
              <a:t>Expensive</a:t>
            </a:r>
          </a:p>
          <a:p>
            <a:pPr lvl="1"/>
            <a:r>
              <a:rPr lang="en-US" dirty="0" smtClean="0"/>
              <a:t>hard to compute</a:t>
            </a:r>
          </a:p>
          <a:p>
            <a:r>
              <a:rPr lang="en-US" dirty="0" smtClean="0"/>
              <a:t>Common</a:t>
            </a:r>
          </a:p>
          <a:p>
            <a:pPr lvl="1"/>
            <a:r>
              <a:rPr lang="en-US" dirty="0" smtClean="0"/>
              <a:t>shared across users</a:t>
            </a:r>
          </a:p>
          <a:p>
            <a:r>
              <a:rPr lang="en-US" dirty="0" smtClean="0"/>
              <a:t>Best? All three</a:t>
            </a:r>
          </a:p>
          <a:p>
            <a:r>
              <a:rPr lang="en-US" dirty="0" smtClean="0"/>
              <a:t>Example:</a:t>
            </a:r>
          </a:p>
          <a:p>
            <a:pPr lvl="1"/>
            <a:r>
              <a:rPr lang="en-US" dirty="0" smtClean="0"/>
              <a:t>User sessions</a:t>
            </a:r>
          </a:p>
          <a:p>
            <a:pPr lvl="1"/>
            <a:r>
              <a:rPr lang="en-US" dirty="0" smtClean="0"/>
              <a:t>Database results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59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181622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CAP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3571540" y="1335937"/>
            <a:ext cx="466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9900"/>
                </a:solidFill>
              </a:rPr>
              <a:t>A</a:t>
            </a:r>
            <a:endParaRPr lang="en-US" sz="3600" dirty="0">
              <a:solidFill>
                <a:srgbClr val="FF99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03395" y="4234419"/>
            <a:ext cx="4619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9900"/>
                </a:solidFill>
              </a:rPr>
              <a:t>C</a:t>
            </a:r>
            <a:endParaRPr lang="en-US" sz="3600" dirty="0">
              <a:solidFill>
                <a:srgbClr val="FF99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77532" y="4234442"/>
            <a:ext cx="4391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9900"/>
                </a:solidFill>
              </a:rPr>
              <a:t>P</a:t>
            </a:r>
            <a:endParaRPr lang="en-US" sz="3600" dirty="0">
              <a:solidFill>
                <a:srgbClr val="FF9900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 bwMode="auto">
          <a:xfrm flipV="1">
            <a:off x="2116833" y="1881755"/>
            <a:ext cx="1454707" cy="235266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/>
          <p:cNvCxnSpPr/>
          <p:nvPr/>
        </p:nvCxnSpPr>
        <p:spPr bwMode="auto">
          <a:xfrm flipH="1" flipV="1">
            <a:off x="4038334" y="1881755"/>
            <a:ext cx="1443324" cy="235268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/>
          <p:cNvCxnSpPr/>
          <p:nvPr/>
        </p:nvCxnSpPr>
        <p:spPr bwMode="auto">
          <a:xfrm>
            <a:off x="2347800" y="4557585"/>
            <a:ext cx="2914274" cy="23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TextBox 17"/>
          <p:cNvSpPr txBox="1"/>
          <p:nvPr/>
        </p:nvSpPr>
        <p:spPr>
          <a:xfrm>
            <a:off x="3220288" y="3257370"/>
            <a:ext cx="11665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Pick Two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646461" y="1575082"/>
            <a:ext cx="31718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/>
              <a:t>Availability</a:t>
            </a:r>
            <a:r>
              <a:rPr lang="en-US" sz="1800" dirty="0" smtClean="0"/>
              <a:t>: Each client can always read and write despite node failures</a:t>
            </a:r>
            <a:endParaRPr lang="en-US" sz="1800" dirty="0"/>
          </a:p>
        </p:txBody>
      </p:sp>
      <p:sp>
        <p:nvSpPr>
          <p:cNvPr id="20" name="TextBox 19"/>
          <p:cNvSpPr txBox="1"/>
          <p:nvPr/>
        </p:nvSpPr>
        <p:spPr>
          <a:xfrm>
            <a:off x="370155" y="5001345"/>
            <a:ext cx="31718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/>
              <a:t>Consistency</a:t>
            </a:r>
            <a:r>
              <a:rPr lang="en-US" sz="1800" dirty="0" smtClean="0"/>
              <a:t>: All clients always have the same view of the data at the same time</a:t>
            </a:r>
            <a:endParaRPr lang="en-US" sz="1800" dirty="0"/>
          </a:p>
        </p:txBody>
      </p:sp>
      <p:sp>
        <p:nvSpPr>
          <p:cNvPr id="21" name="TextBox 20"/>
          <p:cNvSpPr txBox="1"/>
          <p:nvPr/>
        </p:nvSpPr>
        <p:spPr>
          <a:xfrm>
            <a:off x="4841062" y="5001345"/>
            <a:ext cx="32615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/>
              <a:t>Partition-tolerance</a:t>
            </a:r>
            <a:r>
              <a:rPr lang="en-US" sz="1800" dirty="0" smtClean="0"/>
              <a:t>: The system continues to operate despite arbitrary message loss</a:t>
            </a:r>
            <a:endParaRPr lang="en-US" sz="1800" dirty="0"/>
          </a:p>
        </p:txBody>
      </p:sp>
      <p:sp>
        <p:nvSpPr>
          <p:cNvPr id="22" name="TextBox 21"/>
          <p:cNvSpPr txBox="1"/>
          <p:nvPr/>
        </p:nvSpPr>
        <p:spPr>
          <a:xfrm>
            <a:off x="3477081" y="4618043"/>
            <a:ext cx="6529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C&amp;P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122304" y="2733557"/>
            <a:ext cx="6653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C&amp;A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41934" y="2733557"/>
            <a:ext cx="6526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r>
              <a:rPr lang="en-US" dirty="0" smtClean="0"/>
              <a:t>&amp;P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2612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Memcached</a:t>
            </a:r>
            <a:r>
              <a:rPr lang="en-US" dirty="0" smtClean="0"/>
              <a:t> principles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Fast network access</a:t>
            </a:r>
          </a:p>
          <a:p>
            <a:pPr lvl="1"/>
            <a:r>
              <a:rPr lang="en-US" dirty="0" err="1" smtClean="0"/>
              <a:t>memcached</a:t>
            </a:r>
            <a:r>
              <a:rPr lang="en-US" dirty="0" smtClean="0"/>
              <a:t> server close to application servers</a:t>
            </a:r>
          </a:p>
          <a:p>
            <a:r>
              <a:rPr lang="en-US" dirty="0" smtClean="0"/>
              <a:t>No persistency</a:t>
            </a:r>
          </a:p>
          <a:p>
            <a:pPr lvl="1"/>
            <a:r>
              <a:rPr lang="en-US" dirty="0" smtClean="0"/>
              <a:t>if a server goes down, the data in </a:t>
            </a:r>
            <a:r>
              <a:rPr lang="en-US" dirty="0" err="1" smtClean="0"/>
              <a:t>memcached</a:t>
            </a:r>
            <a:r>
              <a:rPr lang="en-US" dirty="0" smtClean="0"/>
              <a:t> is gone</a:t>
            </a:r>
          </a:p>
          <a:p>
            <a:r>
              <a:rPr lang="en-US" dirty="0" smtClean="0"/>
              <a:t>No redundancy / fail-over</a:t>
            </a:r>
          </a:p>
          <a:p>
            <a:r>
              <a:rPr lang="en-US" dirty="0" smtClean="0"/>
              <a:t>No replication</a:t>
            </a:r>
          </a:p>
          <a:p>
            <a:pPr lvl="1"/>
            <a:r>
              <a:rPr lang="en-US" dirty="0" smtClean="0"/>
              <a:t>single item in cache lives only on one server</a:t>
            </a:r>
          </a:p>
          <a:p>
            <a:r>
              <a:rPr lang="en-US" dirty="0" smtClean="0"/>
              <a:t>No enumeration of keys</a:t>
            </a:r>
          </a:p>
          <a:p>
            <a:pPr lvl="1"/>
            <a:r>
              <a:rPr lang="en-US" dirty="0" smtClean="0"/>
              <a:t>thus no list of valid keys in cache at a certain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60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65738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 for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CC00"/>
                </a:solidFill>
              </a:rPr>
              <a:t>Parallel programming and its challenges</a:t>
            </a:r>
          </a:p>
          <a:p>
            <a:pPr lvl="1"/>
            <a:r>
              <a:rPr lang="en-US" dirty="0">
                <a:solidFill>
                  <a:srgbClr val="00CC00"/>
                </a:solidFill>
              </a:rPr>
              <a:t>Parallelization and scalability, Amdahl's law</a:t>
            </a:r>
          </a:p>
          <a:p>
            <a:pPr lvl="1"/>
            <a:r>
              <a:rPr lang="en-US" dirty="0">
                <a:solidFill>
                  <a:srgbClr val="00CC00"/>
                </a:solidFill>
              </a:rPr>
              <a:t>Network </a:t>
            </a:r>
            <a:r>
              <a:rPr lang="en-US" dirty="0">
                <a:solidFill>
                  <a:srgbClr val="00CC00"/>
                </a:solidFill>
              </a:rPr>
              <a:t>partitions, CAP theorem, relaxed </a:t>
            </a:r>
            <a:r>
              <a:rPr lang="en-US" dirty="0">
                <a:solidFill>
                  <a:srgbClr val="00CC00"/>
                </a:solidFill>
              </a:rPr>
              <a:t>consistency</a:t>
            </a:r>
          </a:p>
          <a:p>
            <a:r>
              <a:rPr lang="en-US" dirty="0">
                <a:solidFill>
                  <a:srgbClr val="00CC00"/>
                </a:solidFill>
              </a:rPr>
              <a:t>Cloud basics</a:t>
            </a:r>
          </a:p>
          <a:p>
            <a:pPr lvl="1"/>
            <a:r>
              <a:rPr lang="en-US" dirty="0">
                <a:solidFill>
                  <a:srgbClr val="00CC00"/>
                </a:solidFill>
              </a:rPr>
              <a:t>Anatomy of Cloud applications</a:t>
            </a:r>
          </a:p>
          <a:p>
            <a:pPr lvl="1"/>
            <a:r>
              <a:rPr lang="en-US" dirty="0">
                <a:solidFill>
                  <a:srgbClr val="00CC00"/>
                </a:solidFill>
              </a:rPr>
              <a:t>Scaling: stateless, caching, and </a:t>
            </a:r>
            <a:r>
              <a:rPr lang="en-US" dirty="0" err="1">
                <a:solidFill>
                  <a:srgbClr val="00CC00"/>
                </a:solidFill>
              </a:rPr>
              <a:t>sharding</a:t>
            </a:r>
            <a:endParaRPr lang="en-US" dirty="0">
              <a:solidFill>
                <a:srgbClr val="00CC00"/>
              </a:solidFill>
            </a:endParaRPr>
          </a:p>
          <a:p>
            <a:r>
              <a:rPr lang="en-US" dirty="0">
                <a:solidFill>
                  <a:srgbClr val="00CC00"/>
                </a:solidFill>
              </a:rPr>
              <a:t>Example components</a:t>
            </a:r>
          </a:p>
          <a:p>
            <a:pPr lvl="1"/>
            <a:r>
              <a:rPr lang="en-US" dirty="0">
                <a:solidFill>
                  <a:srgbClr val="00CC00"/>
                </a:solidFill>
              </a:rPr>
              <a:t>Application server: </a:t>
            </a:r>
            <a:r>
              <a:rPr lang="en-US" dirty="0" err="1">
                <a:solidFill>
                  <a:srgbClr val="00CC00"/>
                </a:solidFill>
              </a:rPr>
              <a:t>Node.js</a:t>
            </a:r>
            <a:endParaRPr lang="en-US" dirty="0">
              <a:solidFill>
                <a:srgbClr val="00CC00"/>
              </a:solidFill>
            </a:endParaRPr>
          </a:p>
          <a:p>
            <a:pPr lvl="1"/>
            <a:r>
              <a:rPr lang="en-US" dirty="0">
                <a:solidFill>
                  <a:srgbClr val="00CC00"/>
                </a:solidFill>
              </a:rPr>
              <a:t>In-memory cache: </a:t>
            </a:r>
            <a:r>
              <a:rPr lang="en-US" dirty="0" err="1">
                <a:solidFill>
                  <a:srgbClr val="00CC00"/>
                </a:solidFill>
              </a:rPr>
              <a:t>Memcached</a:t>
            </a:r>
            <a:endParaRPr lang="en-US" dirty="0">
              <a:solidFill>
                <a:srgbClr val="00CC00"/>
              </a:solidFill>
            </a:endParaRPr>
          </a:p>
          <a:p>
            <a:r>
              <a:rPr lang="en-US" dirty="0" smtClean="0"/>
              <a:t>Scaling </a:t>
            </a:r>
            <a:r>
              <a:rPr lang="en-US" dirty="0" err="1" smtClean="0"/>
              <a:t>memcache</a:t>
            </a:r>
            <a:r>
              <a:rPr lang="en-US" dirty="0" smtClean="0"/>
              <a:t> at Facebook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61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>
              <a:solidFill>
                <a:schemeClr val="tx1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654308" y="5475988"/>
            <a:ext cx="698320" cy="419100"/>
            <a:chOff x="6143624" y="2514600"/>
            <a:chExt cx="698320" cy="419100"/>
          </a:xfrm>
        </p:grpSpPr>
        <p:sp>
          <p:nvSpPr>
            <p:cNvPr id="8" name="Right Arrow 7"/>
            <p:cNvSpPr/>
            <p:nvPr/>
          </p:nvSpPr>
          <p:spPr bwMode="auto">
            <a:xfrm rot="10800000">
              <a:off x="6143624" y="2514600"/>
              <a:ext cx="695325" cy="419100"/>
            </a:xfrm>
            <a:prstGeom prst="rightArrow">
              <a:avLst/>
            </a:prstGeom>
            <a:solidFill>
              <a:srgbClr val="FF99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315838" y="2600325"/>
              <a:ext cx="5261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Arial" pitchFamily="34" charset="0"/>
                  <a:cs typeface="Arial" pitchFamily="34" charset="0"/>
                </a:rPr>
                <a:t>NEXT</a:t>
              </a:r>
              <a:endParaRPr lang="en-US" sz="1000" dirty="0">
                <a:latin typeface="Arial" pitchFamily="34" charset="0"/>
                <a:cs typeface="Arial" pitchFamily="34" charset="0"/>
              </a:endParaRPr>
            </a:p>
          </p:txBody>
        </p:sp>
      </p:grpSp>
      <p:pic>
        <p:nvPicPr>
          <p:cNvPr id="10" name="Picture 2" descr="C:\Users\Andreas Haeberlen\AppData\Local\Microsoft\Windows\Temporary Internet Files\Content.IE5\0I8TMXB2\MCj0441310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24405" y="1705352"/>
            <a:ext cx="495300" cy="495300"/>
          </a:xfrm>
          <a:prstGeom prst="rect">
            <a:avLst/>
          </a:prstGeom>
          <a:noFill/>
        </p:spPr>
      </p:pic>
      <p:pic>
        <p:nvPicPr>
          <p:cNvPr id="11" name="Picture 2" descr="C:\Users\Andreas Haeberlen\AppData\Local\Microsoft\Windows\Temporary Internet Files\Content.IE5\0I8TMXB2\MCj0441310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49888" y="2112395"/>
            <a:ext cx="495300" cy="495300"/>
          </a:xfrm>
          <a:prstGeom prst="rect">
            <a:avLst/>
          </a:prstGeom>
          <a:noFill/>
        </p:spPr>
      </p:pic>
      <p:pic>
        <p:nvPicPr>
          <p:cNvPr id="12" name="Picture 2" descr="C:\Users\Andreas Haeberlen\AppData\Local\Microsoft\Windows\Temporary Internet Files\Content.IE5\0I8TMXB2\MCj0441310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49289" y="2496290"/>
            <a:ext cx="495300" cy="495300"/>
          </a:xfrm>
          <a:prstGeom prst="rect">
            <a:avLst/>
          </a:prstGeom>
          <a:noFill/>
        </p:spPr>
      </p:pic>
      <p:pic>
        <p:nvPicPr>
          <p:cNvPr id="13" name="Picture 2" descr="C:\Users\Andreas Haeberlen\AppData\Local\Microsoft\Windows\Temporary Internet Files\Content.IE5\0I8TMXB2\MCj0441310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58674" y="3315871"/>
            <a:ext cx="495300" cy="495300"/>
          </a:xfrm>
          <a:prstGeom prst="rect">
            <a:avLst/>
          </a:prstGeom>
          <a:noFill/>
        </p:spPr>
      </p:pic>
      <p:pic>
        <p:nvPicPr>
          <p:cNvPr id="14" name="Picture 2" descr="C:\Users\Andreas Haeberlen\AppData\Local\Microsoft\Windows\Temporary Internet Files\Content.IE5\0I8TMXB2\MCj0441310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74816" y="2942733"/>
            <a:ext cx="495300" cy="495300"/>
          </a:xfrm>
          <a:prstGeom prst="rect">
            <a:avLst/>
          </a:prstGeom>
          <a:noFill/>
        </p:spPr>
      </p:pic>
      <p:pic>
        <p:nvPicPr>
          <p:cNvPr id="15" name="Picture 2" descr="C:\Users\Andreas Haeberlen\AppData\Local\Microsoft\Windows\Temporary Internet Files\Content.IE5\0I8TMXB2\MCj0441310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85412" y="3774836"/>
            <a:ext cx="495300" cy="495300"/>
          </a:xfrm>
          <a:prstGeom prst="rect">
            <a:avLst/>
          </a:prstGeom>
          <a:noFill/>
        </p:spPr>
      </p:pic>
      <p:pic>
        <p:nvPicPr>
          <p:cNvPr id="16" name="Picture 2" descr="C:\Users\Andreas Haeberlen\AppData\Local\Microsoft\Windows\Temporary Internet Files\Content.IE5\0I8TMXB2\MCj0441310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74640" y="4617885"/>
            <a:ext cx="495300" cy="495300"/>
          </a:xfrm>
          <a:prstGeom prst="rect">
            <a:avLst/>
          </a:prstGeom>
          <a:noFill/>
        </p:spPr>
      </p:pic>
      <p:pic>
        <p:nvPicPr>
          <p:cNvPr id="17" name="Picture 2" descr="C:\Users\Andreas Haeberlen\AppData\Local\Microsoft\Windows\Temporary Internet Files\Content.IE5\0I8TMXB2\MCj0441310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44522" y="4956412"/>
            <a:ext cx="495300" cy="495300"/>
          </a:xfrm>
          <a:prstGeom prst="rect">
            <a:avLst/>
          </a:prstGeom>
          <a:noFill/>
        </p:spPr>
      </p:pic>
      <p:pic>
        <p:nvPicPr>
          <p:cNvPr id="18" name="Picture 2" descr="C:\Users\Andreas Haeberlen\AppData\Local\Microsoft\Windows\Temporary Internet Files\Content.IE5\0I8TMXB2\MCj0441310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75245" y="4179055"/>
            <a:ext cx="495300" cy="4953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326583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Scaling </a:t>
            </a:r>
            <a:r>
              <a:rPr lang="en-US" dirty="0" err="1" smtClean="0"/>
              <a:t>Memcache</a:t>
            </a:r>
            <a:r>
              <a:rPr lang="en-US" dirty="0" smtClean="0"/>
              <a:t> at Facebook [NSDI ’13]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62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123" y="2139335"/>
            <a:ext cx="7627754" cy="408465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34008" y="6186024"/>
            <a:ext cx="8675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hlinkClick r:id="rId3"/>
              </a:rPr>
              <a:t>https://www.usenix.org/conference/nsdi13/technical-sessions/presentation/</a:t>
            </a:r>
            <a:r>
              <a:rPr lang="en-US" sz="1800" dirty="0" smtClean="0">
                <a:hlinkClick r:id="rId3"/>
              </a:rPr>
              <a:t>nishtala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2000858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Stay tuned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5965" y="5782856"/>
            <a:ext cx="7686675" cy="742950"/>
          </a:xfrm>
        </p:spPr>
        <p:txBody>
          <a:bodyPr/>
          <a:lstStyle/>
          <a:p>
            <a:pPr marL="0" indent="0" algn="ctr">
              <a:buNone/>
            </a:pPr>
            <a:r>
              <a:rPr lang="en-US" sz="2000" smtClean="0"/>
              <a:t>Next time you will learn about: </a:t>
            </a:r>
            <a:br>
              <a:rPr lang="en-US" sz="2000" smtClean="0"/>
            </a:br>
            <a:r>
              <a:rPr lang="en-US" sz="2000" b="1" smtClean="0">
                <a:solidFill>
                  <a:srgbClr val="00CC00"/>
                </a:solidFill>
              </a:rPr>
              <a:t>A programming model for the Cloud</a:t>
            </a:r>
            <a:endParaRPr lang="en-US" sz="2000" b="1">
              <a:solidFill>
                <a:srgbClr val="00CC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63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>
              <a:solidFill>
                <a:schemeClr val="tx1"/>
              </a:solidFill>
            </a:endParaRPr>
          </a:p>
        </p:txBody>
      </p:sp>
      <p:pic>
        <p:nvPicPr>
          <p:cNvPr id="7" name="Picture 6" descr="148421501_f386498698_z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53091" y="1398492"/>
            <a:ext cx="5823474" cy="4367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0248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Common CAP choices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658938"/>
            <a:ext cx="7945056" cy="4532312"/>
          </a:xfrm>
        </p:spPr>
        <p:txBody>
          <a:bodyPr/>
          <a:lstStyle/>
          <a:p>
            <a:r>
              <a:rPr lang="en-US" smtClean="0"/>
              <a:t>Example #1: Consistency &amp; Partition tolerance</a:t>
            </a:r>
          </a:p>
          <a:p>
            <a:pPr lvl="1"/>
            <a:r>
              <a:rPr lang="en-US" smtClean="0"/>
              <a:t>Many replicas + consensus protocol</a:t>
            </a:r>
          </a:p>
          <a:p>
            <a:pPr lvl="1"/>
            <a:r>
              <a:rPr lang="en-US" smtClean="0"/>
              <a:t>Do not accept new write requests during partitions</a:t>
            </a:r>
          </a:p>
          <a:p>
            <a:pPr lvl="1"/>
            <a:r>
              <a:rPr lang="en-US" smtClean="0"/>
              <a:t>Certain functions may become unavailable</a:t>
            </a:r>
          </a:p>
          <a:p>
            <a:pPr lvl="1"/>
            <a:endParaRPr lang="en-US" smtClean="0"/>
          </a:p>
          <a:p>
            <a:r>
              <a:rPr lang="en-US" smtClean="0"/>
              <a:t>Example #2: Availability &amp; Partition tolerance</a:t>
            </a:r>
          </a:p>
          <a:p>
            <a:pPr lvl="1"/>
            <a:r>
              <a:rPr lang="en-US" smtClean="0"/>
              <a:t>Many replicas + relaxed consistency</a:t>
            </a:r>
          </a:p>
          <a:p>
            <a:pPr lvl="1"/>
            <a:r>
              <a:rPr lang="en-US" smtClean="0"/>
              <a:t>Continue accepting write requests </a:t>
            </a:r>
          </a:p>
          <a:p>
            <a:pPr lvl="1"/>
            <a:r>
              <a:rPr lang="en-US" smtClean="0"/>
              <a:t>Clients may see inconsistent state during partitions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5481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“2 of 3” view is misleading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Meaning of C&amp;A over P is unclear</a:t>
            </a:r>
          </a:p>
          <a:p>
            <a:pPr lvl="1"/>
            <a:r>
              <a:rPr lang="en-US" dirty="0" smtClean="0"/>
              <a:t>If a partition occurs, the choice must be reverted to C or A</a:t>
            </a:r>
          </a:p>
          <a:p>
            <a:pPr lvl="1"/>
            <a:r>
              <a:rPr lang="en-US" dirty="0" smtClean="0"/>
              <a:t>No reason to forfeit C or A when system is not partitioned</a:t>
            </a:r>
          </a:p>
          <a:p>
            <a:r>
              <a:rPr lang="en-US" dirty="0" smtClean="0"/>
              <a:t>Choice of C and A can occur many times within the same system at fine granularity</a:t>
            </a:r>
          </a:p>
          <a:p>
            <a:r>
              <a:rPr lang="en-US" dirty="0"/>
              <a:t>Three properties are more of a </a:t>
            </a:r>
            <a:r>
              <a:rPr lang="en-US" dirty="0" smtClean="0"/>
              <a:t>continuous</a:t>
            </a:r>
          </a:p>
          <a:p>
            <a:pPr lvl="1"/>
            <a:r>
              <a:rPr lang="en-US" dirty="0" smtClean="0"/>
              <a:t>Availability is 0 to 100</a:t>
            </a:r>
          </a:p>
          <a:p>
            <a:pPr lvl="1"/>
            <a:r>
              <a:rPr lang="en-US" dirty="0" smtClean="0"/>
              <a:t>Many levels of consistency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isagreement </a:t>
            </a:r>
            <a:r>
              <a:rPr lang="en-US" dirty="0"/>
              <a:t>within the system </a:t>
            </a:r>
            <a:r>
              <a:rPr lang="en-US" dirty="0" smtClean="0"/>
              <a:t>whether </a:t>
            </a:r>
            <a:r>
              <a:rPr lang="en-US" dirty="0"/>
              <a:t>a partition </a:t>
            </a:r>
            <a:r>
              <a:rPr lang="en-US" dirty="0" smtClean="0"/>
              <a:t>exists</a:t>
            </a:r>
          </a:p>
          <a:p>
            <a:r>
              <a:rPr lang="en-US" dirty="0"/>
              <a:t>The modern CAP goal should be to maximize </a:t>
            </a:r>
            <a:r>
              <a:rPr lang="en-US" dirty="0" smtClean="0"/>
              <a:t>application-specific combinations </a:t>
            </a:r>
            <a:r>
              <a:rPr lang="en-US" dirty="0"/>
              <a:t>of </a:t>
            </a:r>
            <a:r>
              <a:rPr lang="en-US" dirty="0" smtClean="0"/>
              <a:t>C </a:t>
            </a:r>
            <a:r>
              <a:rPr lang="en-US" dirty="0"/>
              <a:t>and </a:t>
            </a:r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802409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Dealing with partitions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Detect partition</a:t>
            </a:r>
          </a:p>
          <a:p>
            <a:r>
              <a:rPr lang="en-US" dirty="0" smtClean="0"/>
              <a:t>Enter an explicit partition mode that can limit some operations</a:t>
            </a:r>
          </a:p>
          <a:p>
            <a:r>
              <a:rPr lang="en-US" dirty="0" smtClean="0"/>
              <a:t>Initiate partition recovery when communication is restored</a:t>
            </a:r>
          </a:p>
          <a:p>
            <a:pPr lvl="1"/>
            <a:r>
              <a:rPr lang="en-US" dirty="0" smtClean="0"/>
              <a:t>Restore consistency and compensate for mistakes made while the system was partitioned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grpSp>
        <p:nvGrpSpPr>
          <p:cNvPr id="86" name="Group 85"/>
          <p:cNvGrpSpPr/>
          <p:nvPr/>
        </p:nvGrpSpPr>
        <p:grpSpPr>
          <a:xfrm>
            <a:off x="1113649" y="4815946"/>
            <a:ext cx="6743809" cy="1647361"/>
            <a:chOff x="445632" y="4964383"/>
            <a:chExt cx="6743809" cy="1647361"/>
          </a:xfrm>
        </p:grpSpPr>
        <p:sp>
          <p:nvSpPr>
            <p:cNvPr id="7" name="Oval 6"/>
            <p:cNvSpPr/>
            <p:nvPr/>
          </p:nvSpPr>
          <p:spPr bwMode="auto">
            <a:xfrm>
              <a:off x="1020255" y="5423278"/>
              <a:ext cx="282789" cy="282789"/>
            </a:xfrm>
            <a:prstGeom prst="ellipse">
              <a:avLst/>
            </a:prstGeom>
            <a:solidFill>
              <a:srgbClr val="00B0F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1487819" y="5423278"/>
              <a:ext cx="282789" cy="282789"/>
            </a:xfrm>
            <a:prstGeom prst="ellipse">
              <a:avLst/>
            </a:prstGeom>
            <a:solidFill>
              <a:srgbClr val="00B0F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1955383" y="5423278"/>
              <a:ext cx="282789" cy="282789"/>
            </a:xfrm>
            <a:prstGeom prst="ellipse">
              <a:avLst/>
            </a:prstGeom>
            <a:solidFill>
              <a:srgbClr val="00B0F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 bwMode="auto">
            <a:xfrm>
              <a:off x="2653867" y="5423278"/>
              <a:ext cx="282789" cy="282789"/>
            </a:xfrm>
            <a:prstGeom prst="ellipse">
              <a:avLst/>
            </a:prstGeom>
            <a:solidFill>
              <a:srgbClr val="00B0F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 bwMode="auto">
            <a:xfrm>
              <a:off x="3121431" y="5423278"/>
              <a:ext cx="282789" cy="282789"/>
            </a:xfrm>
            <a:prstGeom prst="ellipse">
              <a:avLst/>
            </a:prstGeom>
            <a:solidFill>
              <a:srgbClr val="00B0F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 bwMode="auto">
            <a:xfrm>
              <a:off x="3588995" y="5423278"/>
              <a:ext cx="282789" cy="282789"/>
            </a:xfrm>
            <a:prstGeom prst="ellipse">
              <a:avLst/>
            </a:prstGeom>
            <a:solidFill>
              <a:srgbClr val="00B0F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 bwMode="auto">
            <a:xfrm>
              <a:off x="5824782" y="5423278"/>
              <a:ext cx="282789" cy="282789"/>
            </a:xfrm>
            <a:prstGeom prst="ellipse">
              <a:avLst/>
            </a:prstGeom>
            <a:solidFill>
              <a:srgbClr val="00B0F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 bwMode="auto">
            <a:xfrm>
              <a:off x="6292346" y="5423278"/>
              <a:ext cx="282789" cy="282789"/>
            </a:xfrm>
            <a:prstGeom prst="ellipse">
              <a:avLst/>
            </a:prstGeom>
            <a:solidFill>
              <a:srgbClr val="00B0F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 bwMode="auto">
            <a:xfrm>
              <a:off x="6759910" y="5423278"/>
              <a:ext cx="282789" cy="282789"/>
            </a:xfrm>
            <a:prstGeom prst="ellipse">
              <a:avLst/>
            </a:prstGeom>
            <a:solidFill>
              <a:srgbClr val="00B0F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 bwMode="auto">
            <a:xfrm>
              <a:off x="4246243" y="5224686"/>
              <a:ext cx="1393764" cy="679972"/>
            </a:xfrm>
            <a:prstGeom prst="ellipse">
              <a:avLst/>
            </a:prstGeom>
            <a:solidFill>
              <a:srgbClr val="00B0F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600" dirty="0" smtClean="0"/>
                <a:t>Partition recovery</a:t>
              </a:r>
              <a:endParaRPr lang="en-US" sz="1600" dirty="0"/>
            </a:p>
          </p:txBody>
        </p:sp>
        <p:sp>
          <p:nvSpPr>
            <p:cNvPr id="17" name="Oval 16"/>
            <p:cNvSpPr/>
            <p:nvPr/>
          </p:nvSpPr>
          <p:spPr bwMode="auto">
            <a:xfrm>
              <a:off x="2657818" y="6070468"/>
              <a:ext cx="282789" cy="282789"/>
            </a:xfrm>
            <a:prstGeom prst="ellipse">
              <a:avLst/>
            </a:prstGeom>
            <a:solidFill>
              <a:srgbClr val="00B0F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 bwMode="auto">
            <a:xfrm>
              <a:off x="3125382" y="6070468"/>
              <a:ext cx="282789" cy="282789"/>
            </a:xfrm>
            <a:prstGeom prst="ellipse">
              <a:avLst/>
            </a:prstGeom>
            <a:solidFill>
              <a:srgbClr val="00B0F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 bwMode="auto">
            <a:xfrm>
              <a:off x="3592946" y="6070468"/>
              <a:ext cx="282789" cy="282789"/>
            </a:xfrm>
            <a:prstGeom prst="ellipse">
              <a:avLst/>
            </a:prstGeom>
            <a:solidFill>
              <a:srgbClr val="00B0F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Connector 20"/>
            <p:cNvCxnSpPr>
              <a:stCxn id="7" idx="6"/>
              <a:endCxn id="8" idx="2"/>
            </p:cNvCxnSpPr>
            <p:nvPr/>
          </p:nvCxnSpPr>
          <p:spPr bwMode="auto">
            <a:xfrm>
              <a:off x="1303044" y="5564673"/>
              <a:ext cx="184775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Straight Connector 21"/>
            <p:cNvCxnSpPr>
              <a:stCxn id="9" idx="2"/>
              <a:endCxn id="8" idx="6"/>
            </p:cNvCxnSpPr>
            <p:nvPr/>
          </p:nvCxnSpPr>
          <p:spPr bwMode="auto">
            <a:xfrm flipH="1">
              <a:off x="1770608" y="5564673"/>
              <a:ext cx="184775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" name="Straight Connector 24"/>
            <p:cNvCxnSpPr>
              <a:stCxn id="9" idx="6"/>
              <a:endCxn id="10" idx="2"/>
            </p:cNvCxnSpPr>
            <p:nvPr/>
          </p:nvCxnSpPr>
          <p:spPr bwMode="auto">
            <a:xfrm>
              <a:off x="2238172" y="5564673"/>
              <a:ext cx="415695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" name="Straight Connector 27"/>
            <p:cNvCxnSpPr>
              <a:stCxn id="9" idx="5"/>
            </p:cNvCxnSpPr>
            <p:nvPr/>
          </p:nvCxnSpPr>
          <p:spPr bwMode="auto">
            <a:xfrm>
              <a:off x="2196759" y="5664654"/>
              <a:ext cx="335108" cy="55321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" name="Straight Connector 31"/>
            <p:cNvCxnSpPr>
              <a:stCxn id="17" idx="6"/>
              <a:endCxn id="18" idx="2"/>
            </p:cNvCxnSpPr>
            <p:nvPr/>
          </p:nvCxnSpPr>
          <p:spPr bwMode="auto">
            <a:xfrm>
              <a:off x="2940607" y="6211863"/>
              <a:ext cx="184775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Straight Connector 34"/>
            <p:cNvCxnSpPr>
              <a:stCxn id="18" idx="6"/>
              <a:endCxn id="19" idx="2"/>
            </p:cNvCxnSpPr>
            <p:nvPr/>
          </p:nvCxnSpPr>
          <p:spPr bwMode="auto">
            <a:xfrm>
              <a:off x="3408171" y="6211863"/>
              <a:ext cx="184775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" name="Straight Connector 37"/>
            <p:cNvCxnSpPr>
              <a:stCxn id="10" idx="6"/>
              <a:endCxn id="11" idx="2"/>
            </p:cNvCxnSpPr>
            <p:nvPr/>
          </p:nvCxnSpPr>
          <p:spPr bwMode="auto">
            <a:xfrm>
              <a:off x="2936656" y="5564673"/>
              <a:ext cx="184775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1" name="Straight Connector 40"/>
            <p:cNvCxnSpPr>
              <a:stCxn id="11" idx="6"/>
              <a:endCxn id="12" idx="2"/>
            </p:cNvCxnSpPr>
            <p:nvPr/>
          </p:nvCxnSpPr>
          <p:spPr bwMode="auto">
            <a:xfrm>
              <a:off x="3404220" y="5564673"/>
              <a:ext cx="184775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" name="Straight Connector 43"/>
            <p:cNvCxnSpPr>
              <a:stCxn id="12" idx="6"/>
              <a:endCxn id="16" idx="2"/>
            </p:cNvCxnSpPr>
            <p:nvPr/>
          </p:nvCxnSpPr>
          <p:spPr bwMode="auto">
            <a:xfrm flipV="1">
              <a:off x="3871784" y="5564672"/>
              <a:ext cx="374459" cy="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7" name="Straight Connector 46"/>
            <p:cNvCxnSpPr>
              <a:endCxn id="17" idx="2"/>
            </p:cNvCxnSpPr>
            <p:nvPr/>
          </p:nvCxnSpPr>
          <p:spPr bwMode="auto">
            <a:xfrm>
              <a:off x="2515373" y="6209619"/>
              <a:ext cx="142445" cy="224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0" name="Straight Connector 49"/>
            <p:cNvCxnSpPr/>
            <p:nvPr/>
          </p:nvCxnSpPr>
          <p:spPr bwMode="auto">
            <a:xfrm>
              <a:off x="3880100" y="6213582"/>
              <a:ext cx="350675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Straight Connector 50"/>
            <p:cNvCxnSpPr>
              <a:endCxn id="16" idx="3"/>
            </p:cNvCxnSpPr>
            <p:nvPr/>
          </p:nvCxnSpPr>
          <p:spPr bwMode="auto">
            <a:xfrm flipV="1">
              <a:off x="4239019" y="5805078"/>
              <a:ext cx="211336" cy="40454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4" name="Straight Connector 53"/>
            <p:cNvCxnSpPr>
              <a:stCxn id="16" idx="6"/>
              <a:endCxn id="13" idx="2"/>
            </p:cNvCxnSpPr>
            <p:nvPr/>
          </p:nvCxnSpPr>
          <p:spPr bwMode="auto">
            <a:xfrm>
              <a:off x="5640007" y="5564672"/>
              <a:ext cx="184775" cy="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7" name="Straight Connector 56"/>
            <p:cNvCxnSpPr>
              <a:stCxn id="13" idx="6"/>
              <a:endCxn id="14" idx="2"/>
            </p:cNvCxnSpPr>
            <p:nvPr/>
          </p:nvCxnSpPr>
          <p:spPr bwMode="auto">
            <a:xfrm>
              <a:off x="6107571" y="5564673"/>
              <a:ext cx="184775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0" name="Straight Connector 59"/>
            <p:cNvCxnSpPr>
              <a:stCxn id="14" idx="6"/>
              <a:endCxn id="15" idx="2"/>
            </p:cNvCxnSpPr>
            <p:nvPr/>
          </p:nvCxnSpPr>
          <p:spPr bwMode="auto">
            <a:xfrm>
              <a:off x="6575135" y="5564673"/>
              <a:ext cx="184775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3" name="Straight Connector 62"/>
            <p:cNvCxnSpPr/>
            <p:nvPr/>
          </p:nvCxnSpPr>
          <p:spPr bwMode="auto">
            <a:xfrm>
              <a:off x="878146" y="5562108"/>
              <a:ext cx="142445" cy="224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Straight Connector 63"/>
            <p:cNvCxnSpPr/>
            <p:nvPr/>
          </p:nvCxnSpPr>
          <p:spPr bwMode="auto">
            <a:xfrm>
              <a:off x="7046996" y="5562108"/>
              <a:ext cx="142445" cy="224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5" name="Straight Connector 64"/>
            <p:cNvCxnSpPr/>
            <p:nvPr/>
          </p:nvCxnSpPr>
          <p:spPr bwMode="auto">
            <a:xfrm flipV="1">
              <a:off x="2523111" y="5228284"/>
              <a:ext cx="0" cy="1071545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1" name="Straight Connector 70"/>
            <p:cNvCxnSpPr/>
            <p:nvPr/>
          </p:nvCxnSpPr>
          <p:spPr bwMode="auto">
            <a:xfrm flipV="1">
              <a:off x="4234218" y="5232247"/>
              <a:ext cx="0" cy="1071545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4" name="TextBox 73"/>
            <p:cNvSpPr txBox="1"/>
            <p:nvPr/>
          </p:nvSpPr>
          <p:spPr>
            <a:xfrm>
              <a:off x="866046" y="4964383"/>
              <a:ext cx="9926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/>
                <a:t>State: S</a:t>
              </a:r>
              <a:endParaRPr lang="en-US" sz="1800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445632" y="5677545"/>
              <a:ext cx="164349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Operations on S</a:t>
              </a:r>
              <a:endParaRPr lang="en-US" sz="1600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2720326" y="4964383"/>
              <a:ext cx="11187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/>
                <a:t>State: S1</a:t>
              </a:r>
              <a:endParaRPr lang="en-US" sz="1800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2793491" y="5735270"/>
              <a:ext cx="11208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/>
                <a:t>State: S2</a:t>
              </a:r>
              <a:endParaRPr lang="en-US" sz="1800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5802764" y="4964383"/>
              <a:ext cx="1056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/>
                <a:t>State: S’</a:t>
              </a:r>
              <a:endParaRPr lang="en-US" sz="1800" dirty="0"/>
            </a:p>
          </p:txBody>
        </p:sp>
        <p:cxnSp>
          <p:nvCxnSpPr>
            <p:cNvPr id="79" name="Straight Connector 78"/>
            <p:cNvCxnSpPr/>
            <p:nvPr/>
          </p:nvCxnSpPr>
          <p:spPr bwMode="auto">
            <a:xfrm>
              <a:off x="897842" y="6442766"/>
              <a:ext cx="916526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81" name="TextBox 80"/>
            <p:cNvSpPr txBox="1"/>
            <p:nvPr/>
          </p:nvSpPr>
          <p:spPr>
            <a:xfrm>
              <a:off x="911034" y="6126828"/>
              <a:ext cx="5886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Time</a:t>
              </a:r>
              <a:endParaRPr lang="en-US" sz="1400" dirty="0"/>
            </a:p>
          </p:txBody>
        </p:sp>
        <p:cxnSp>
          <p:nvCxnSpPr>
            <p:cNvPr id="82" name="Straight Connector 81"/>
            <p:cNvCxnSpPr/>
            <p:nvPr/>
          </p:nvCxnSpPr>
          <p:spPr bwMode="auto">
            <a:xfrm>
              <a:off x="3986217" y="6471469"/>
              <a:ext cx="26105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83" name="TextBox 82"/>
            <p:cNvSpPr txBox="1"/>
            <p:nvPr/>
          </p:nvSpPr>
          <p:spPr>
            <a:xfrm>
              <a:off x="2718222" y="6303967"/>
              <a:ext cx="13366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Partition mode</a:t>
              </a:r>
              <a:endParaRPr lang="en-US" sz="1400" dirty="0"/>
            </a:p>
          </p:txBody>
        </p:sp>
        <p:cxnSp>
          <p:nvCxnSpPr>
            <p:cNvPr id="85" name="Straight Connector 84"/>
            <p:cNvCxnSpPr/>
            <p:nvPr/>
          </p:nvCxnSpPr>
          <p:spPr bwMode="auto">
            <a:xfrm>
              <a:off x="2513933" y="6475432"/>
              <a:ext cx="26105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9271266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mcanini-ingi2145">
  <a:themeElements>
    <a:clrScheme name="lecture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lecture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rtlCol="0" anchor="ctr"/>
      <a:lstStyle>
        <a:defPPr algn="ctr">
          <a:defRPr/>
        </a:defPPr>
      </a:lstStyle>
    </a:spDef>
    <a:lnDef>
      <a:spPr bwMode="auto"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lecture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mcanini-ingi2145.thmx</Template>
  <TotalTime>31404</TotalTime>
  <Words>4047</Words>
  <Application>Microsoft Macintosh PowerPoint</Application>
  <PresentationFormat>On-screen Show (4:3)</PresentationFormat>
  <Paragraphs>694</Paragraphs>
  <Slides>63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64" baseType="lpstr">
      <vt:lpstr>mcanini-ingi2145</vt:lpstr>
      <vt:lpstr>INGI2145: CLOUD COMPUTING (Fall 2014)</vt:lpstr>
      <vt:lpstr>Announcements</vt:lpstr>
      <vt:lpstr>Plan for today</vt:lpstr>
      <vt:lpstr>Network partitions</vt:lpstr>
      <vt:lpstr>The CAP theorem</vt:lpstr>
      <vt:lpstr>Visual CAP</vt:lpstr>
      <vt:lpstr>Common CAP choices</vt:lpstr>
      <vt:lpstr>“2 of 3” view is misleading</vt:lpstr>
      <vt:lpstr>Dealing with partitions</vt:lpstr>
      <vt:lpstr>Which operations should proceed?</vt:lpstr>
      <vt:lpstr>Eventual consistency</vt:lpstr>
      <vt:lpstr>Partition recovery</vt:lpstr>
      <vt:lpstr>Compensate for mistakes</vt:lpstr>
      <vt:lpstr>Relaxed consistency: ACID vs. BASE</vt:lpstr>
      <vt:lpstr>Recap: Consistency and partitions</vt:lpstr>
      <vt:lpstr>Plan for today</vt:lpstr>
      <vt:lpstr>Recap: Cloud benefits</vt:lpstr>
      <vt:lpstr>Today’s Cloud applications</vt:lpstr>
      <vt:lpstr>Many styles of system</vt:lpstr>
      <vt:lpstr>Example: Obama for America AWS</vt:lpstr>
      <vt:lpstr>How are Cloud apps structured?</vt:lpstr>
      <vt:lpstr>Big picture overview</vt:lpstr>
      <vt:lpstr>Applications with multiple tiers</vt:lpstr>
      <vt:lpstr>Redundancy at each tier</vt:lpstr>
      <vt:lpstr>Load balancer</vt:lpstr>
      <vt:lpstr>Plan for today</vt:lpstr>
      <vt:lpstr>Stateless servers are easiest to scale</vt:lpstr>
      <vt:lpstr>Caching</vt:lpstr>
      <vt:lpstr>Caching</vt:lpstr>
      <vt:lpstr>Stateful servers require attention</vt:lpstr>
      <vt:lpstr>Stateful servers require attention</vt:lpstr>
      <vt:lpstr>Sharding</vt:lpstr>
      <vt:lpstr>Benefits of sharding</vt:lpstr>
      <vt:lpstr>Sharding used in many ways</vt:lpstr>
      <vt:lpstr>And it isn’t just about updates</vt:lpstr>
      <vt:lpstr>First-tier parallelism</vt:lpstr>
      <vt:lpstr>What does “critical path” mean?</vt:lpstr>
      <vt:lpstr>Parallel speedup</vt:lpstr>
      <vt:lpstr>With replicas we just load balance</vt:lpstr>
      <vt:lpstr>What if a request triggers updates?</vt:lpstr>
      <vt:lpstr>What if we send updates without waiting?</vt:lpstr>
      <vt:lpstr>Is inconsistency a bad thing?</vt:lpstr>
      <vt:lpstr>eBay’s Five Commandments</vt:lpstr>
      <vt:lpstr>Recap</vt:lpstr>
      <vt:lpstr>Plan for today</vt:lpstr>
      <vt:lpstr>Application server</vt:lpstr>
      <vt:lpstr>How does a Web application work?</vt:lpstr>
      <vt:lpstr>What is JavaScript?</vt:lpstr>
      <vt:lpstr>Running JavaScript in the browser</vt:lpstr>
      <vt:lpstr>What is jQuery?</vt:lpstr>
      <vt:lpstr>What is Node.js?</vt:lpstr>
      <vt:lpstr>"Hello World" with Node.js</vt:lpstr>
      <vt:lpstr>What is JSON?</vt:lpstr>
      <vt:lpstr>Calling the server</vt:lpstr>
      <vt:lpstr>Plan for today</vt:lpstr>
      <vt:lpstr>Memcached</vt:lpstr>
      <vt:lpstr>Memcached API</vt:lpstr>
      <vt:lpstr>Memcached cluster</vt:lpstr>
      <vt:lpstr>What to store in memcache?</vt:lpstr>
      <vt:lpstr>Memcached principles</vt:lpstr>
      <vt:lpstr>Plan for today</vt:lpstr>
      <vt:lpstr>Scaling Memcache at Facebook [NSDI ’13]</vt:lpstr>
      <vt:lpstr>Stay tuned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basics</dc:title>
  <dc:subject>INGI2145: Cloud Computing</dc:subject>
  <dc:creator>Marco Canini</dc:creator>
  <cp:keywords/>
  <dc:description/>
  <cp:lastModifiedBy>Marco Canini</cp:lastModifiedBy>
  <cp:revision>4264</cp:revision>
  <dcterms:created xsi:type="dcterms:W3CDTF">1999-05-23T11:18:07Z</dcterms:created>
  <dcterms:modified xsi:type="dcterms:W3CDTF">2014-10-09T09:17:35Z</dcterms:modified>
  <cp:category/>
</cp:coreProperties>
</file>