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78"/>
  </p:notesMasterIdLst>
  <p:handoutMasterIdLst>
    <p:handoutMasterId r:id="rId79"/>
  </p:handoutMasterIdLst>
  <p:sldIdLst>
    <p:sldId id="672" r:id="rId2"/>
    <p:sldId id="1252" r:id="rId3"/>
    <p:sldId id="1281" r:id="rId4"/>
    <p:sldId id="1282" r:id="rId5"/>
    <p:sldId id="1228" r:id="rId6"/>
    <p:sldId id="1225" r:id="rId7"/>
    <p:sldId id="1140" r:id="rId8"/>
    <p:sldId id="1224" r:id="rId9"/>
    <p:sldId id="1141" r:id="rId10"/>
    <p:sldId id="1237" r:id="rId11"/>
    <p:sldId id="1229" r:id="rId12"/>
    <p:sldId id="1144" r:id="rId13"/>
    <p:sldId id="1233" r:id="rId14"/>
    <p:sldId id="1231" r:id="rId15"/>
    <p:sldId id="1172" r:id="rId16"/>
    <p:sldId id="1211" r:id="rId17"/>
    <p:sldId id="1250" r:id="rId18"/>
    <p:sldId id="1249" r:id="rId19"/>
    <p:sldId id="1248" r:id="rId20"/>
    <p:sldId id="1207" r:id="rId21"/>
    <p:sldId id="1232" r:id="rId22"/>
    <p:sldId id="1206" r:id="rId23"/>
    <p:sldId id="1176" r:id="rId24"/>
    <p:sldId id="1238" r:id="rId25"/>
    <p:sldId id="1195" r:id="rId26"/>
    <p:sldId id="1235" r:id="rId27"/>
    <p:sldId id="1179" r:id="rId28"/>
    <p:sldId id="1245" r:id="rId29"/>
    <p:sldId id="1240" r:id="rId30"/>
    <p:sldId id="1146" r:id="rId31"/>
    <p:sldId id="1147" r:id="rId32"/>
    <p:sldId id="1187" r:id="rId33"/>
    <p:sldId id="1196" r:id="rId34"/>
    <p:sldId id="1253" r:id="rId35"/>
    <p:sldId id="1198" r:id="rId36"/>
    <p:sldId id="1210" r:id="rId37"/>
    <p:sldId id="1152" r:id="rId38"/>
    <p:sldId id="1279" r:id="rId39"/>
    <p:sldId id="1270" r:id="rId40"/>
    <p:sldId id="1271" r:id="rId41"/>
    <p:sldId id="1272" r:id="rId42"/>
    <p:sldId id="1273" r:id="rId43"/>
    <p:sldId id="1274" r:id="rId44"/>
    <p:sldId id="1275" r:id="rId45"/>
    <p:sldId id="1276" r:id="rId46"/>
    <p:sldId id="1277" r:id="rId47"/>
    <p:sldId id="1269" r:id="rId48"/>
    <p:sldId id="1239" r:id="rId49"/>
    <p:sldId id="1199" r:id="rId50"/>
    <p:sldId id="1201" r:id="rId51"/>
    <p:sldId id="1204" r:id="rId52"/>
    <p:sldId id="1205" r:id="rId53"/>
    <p:sldId id="1164" r:id="rId54"/>
    <p:sldId id="1241" r:id="rId55"/>
    <p:sldId id="1160" r:id="rId56"/>
    <p:sldId id="1251" r:id="rId57"/>
    <p:sldId id="1280" r:id="rId58"/>
    <p:sldId id="1171" r:id="rId59"/>
    <p:sldId id="1158" r:id="rId60"/>
    <p:sldId id="1221" r:id="rId61"/>
    <p:sldId id="1222" r:id="rId62"/>
    <p:sldId id="1242" r:id="rId63"/>
    <p:sldId id="1175" r:id="rId64"/>
    <p:sldId id="1218" r:id="rId65"/>
    <p:sldId id="1256" r:id="rId66"/>
    <p:sldId id="1182" r:id="rId67"/>
    <p:sldId id="1181" r:id="rId68"/>
    <p:sldId id="1183" r:id="rId69"/>
    <p:sldId id="1219" r:id="rId70"/>
    <p:sldId id="1243" r:id="rId71"/>
    <p:sldId id="1194" r:id="rId72"/>
    <p:sldId id="1192" r:id="rId73"/>
    <p:sldId id="1247" r:id="rId74"/>
    <p:sldId id="1193" r:id="rId75"/>
    <p:sldId id="1244" r:id="rId76"/>
    <p:sldId id="1217" r:id="rId7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00FF"/>
    <a:srgbClr val="66FF33"/>
    <a:srgbClr val="FF9900"/>
    <a:srgbClr val="00CC00"/>
    <a:srgbClr val="33CC33"/>
    <a:srgbClr val="FF3399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 autoAdjust="0"/>
    <p:restoredTop sz="85942" autoAdjust="0"/>
  </p:normalViewPr>
  <p:slideViewPr>
    <p:cSldViewPr snapToGrid="0">
      <p:cViewPr>
        <p:scale>
          <a:sx n="106" d="100"/>
          <a:sy n="106" d="100"/>
        </p:scale>
        <p:origin x="-1064" y="88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commentAuthors" Target="commentAuthors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549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6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Université catholique de Louvain 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Université catholique de Louvain 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canini/INGI2145-2014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27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4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gif"/><Relationship Id="rId3" Type="http://schemas.openxmlformats.org/officeDocument/2006/relationships/image" Target="../media/image34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4" Type="http://schemas.openxmlformats.org/officeDocument/2006/relationships/image" Target="../media/image39.jpeg"/><Relationship Id="rId5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jpeg"/><Relationship Id="rId5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49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aws.amazon.com/solutions/case-studies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4" Type="http://schemas.openxmlformats.org/officeDocument/2006/relationships/image" Target="../media/image63.jpeg"/><Relationship Id="rId5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65.png"/><Relationship Id="rId7" Type="http://schemas.openxmlformats.org/officeDocument/2006/relationships/image" Target="../media/image66.gif"/><Relationship Id="rId8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65.png"/><Relationship Id="rId7" Type="http://schemas.openxmlformats.org/officeDocument/2006/relationships/image" Target="../media/image66.gif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gi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65.png"/><Relationship Id="rId8" Type="http://schemas.openxmlformats.org/officeDocument/2006/relationships/image" Target="../media/image66.gif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gi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65.png"/><Relationship Id="rId8" Type="http://schemas.openxmlformats.org/officeDocument/2006/relationships/image" Target="../media/image66.gif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wmf"/></Relationships>
</file>

<file path=ppt/slides/_rels/slide6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6.png"/><Relationship Id="rId1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65.png"/><Relationship Id="rId7" Type="http://schemas.openxmlformats.org/officeDocument/2006/relationships/image" Target="../media/image66.gif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eue.acm.org/detail.cfm?id=1466448" TargetMode="External"/><Relationship Id="rId3" Type="http://schemas.openxmlformats.org/officeDocument/2006/relationships/image" Target="../media/image7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2014)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The Cloud</a:t>
            </a:r>
          </a:p>
          <a:p>
            <a:endParaRPr lang="en-US" sz="2000" dirty="0" smtClean="0"/>
          </a:p>
          <a:p>
            <a:r>
              <a:rPr lang="en-US" sz="2000" dirty="0" smtClean="0"/>
              <a:t>25 September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935" y="6363939"/>
            <a:ext cx="412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Lecture 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/>
              <a:t>Computing at scale</a:t>
            </a:r>
          </a:p>
          <a:p>
            <a:pPr lvl="1"/>
            <a:r>
              <a:rPr lang="en-US" dirty="0" smtClean="0"/>
              <a:t>The need for scalability; scale of current services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Scaling up: From PCs to data centers</a:t>
            </a:r>
          </a:p>
          <a:p>
            <a:pPr lvl="1"/>
            <a:r>
              <a:rPr lang="en-US" dirty="0" smtClean="0"/>
              <a:t>Problems with 'classical' scaling techniques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Utility computing and cloud computing</a:t>
            </a:r>
          </a:p>
          <a:p>
            <a:pPr lvl="1"/>
            <a:r>
              <a:rPr lang="en-US" dirty="0" smtClean="0"/>
              <a:t>What are utility computing and cloud computing?</a:t>
            </a:r>
          </a:p>
          <a:p>
            <a:pPr lvl="1"/>
            <a:r>
              <a:rPr lang="en-US" dirty="0"/>
              <a:t>Evolution of software business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What kinds of clouds exist today?</a:t>
            </a:r>
          </a:p>
          <a:p>
            <a:pPr lvl="1"/>
            <a:r>
              <a:rPr lang="en-US" dirty="0" smtClean="0"/>
              <a:t>What kinds of applications run on the cloud?</a:t>
            </a:r>
          </a:p>
          <a:p>
            <a:pPr lvl="1"/>
            <a:r>
              <a:rPr lang="en-US" dirty="0" smtClean="0"/>
              <a:t>Virtualization: How clouds work 'under the hood'</a:t>
            </a:r>
          </a:p>
          <a:p>
            <a:pPr lvl="1"/>
            <a:r>
              <a:rPr lang="en-US" dirty="0" smtClean="0"/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43624" y="2514600"/>
            <a:ext cx="698320" cy="419100"/>
            <a:chOff x="6143624" y="2514600"/>
            <a:chExt cx="698320" cy="419100"/>
          </a:xfrm>
        </p:grpSpPr>
        <p:sp>
          <p:nvSpPr>
            <p:cNvPr id="6" name="Right Arrow 5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85975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19575"/>
            <a:ext cx="7772400" cy="1800225"/>
          </a:xfrm>
        </p:spPr>
        <p:txBody>
          <a:bodyPr/>
          <a:lstStyle/>
          <a:p>
            <a:r>
              <a:rPr lang="en-US" smtClean="0"/>
              <a:t>What if one computer is not enough?</a:t>
            </a:r>
          </a:p>
          <a:p>
            <a:pPr lvl="1"/>
            <a:r>
              <a:rPr lang="en-US" smtClean="0"/>
              <a:t>Buy a bigger (server-class) computer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What if the biggest computer is not enough?</a:t>
            </a:r>
          </a:p>
          <a:p>
            <a:pPr lvl="1"/>
            <a:r>
              <a:rPr lang="en-US" smtClean="0"/>
              <a:t>Buy many computers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s1_c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399982"/>
            <a:ext cx="853494" cy="1009967"/>
          </a:xfrm>
          <a:prstGeom prst="rect">
            <a:avLst/>
          </a:prstGeom>
        </p:spPr>
      </p:pic>
      <p:pic>
        <p:nvPicPr>
          <p:cNvPr id="7" name="Picture 6" descr="s2_c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826588" y="2084358"/>
            <a:ext cx="1250237" cy="1368184"/>
          </a:xfrm>
          <a:prstGeom prst="rect">
            <a:avLst/>
          </a:prstGeom>
        </p:spPr>
      </p:pic>
      <p:pic>
        <p:nvPicPr>
          <p:cNvPr id="8" name="Picture 7" descr="clus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5686055" y="598629"/>
            <a:ext cx="2029194" cy="28228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85975" y="3543300"/>
            <a:ext cx="88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PC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867151" y="3524250"/>
            <a:ext cx="113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Server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6210299" y="3533775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Cluster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886326"/>
            <a:ext cx="7772400" cy="1609724"/>
          </a:xfrm>
        </p:spPr>
        <p:txBody>
          <a:bodyPr/>
          <a:lstStyle/>
          <a:p>
            <a:r>
              <a:rPr lang="en-US" smtClean="0"/>
              <a:t>Characteristics of a cluster:</a:t>
            </a:r>
          </a:p>
          <a:p>
            <a:pPr lvl="1"/>
            <a:r>
              <a:rPr lang="en-US" smtClean="0"/>
              <a:t>Many similar machines, close interconnection (same room?)</a:t>
            </a:r>
          </a:p>
          <a:p>
            <a:pPr lvl="1"/>
            <a:r>
              <a:rPr lang="en-US" smtClean="0"/>
              <a:t>Often special, standardized hardware (racks, blades)</a:t>
            </a:r>
          </a:p>
          <a:p>
            <a:pPr lvl="1"/>
            <a:r>
              <a:rPr lang="en-US" smtClean="0"/>
              <a:t>Usually owned and used by a single organization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clus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5082" y="1536425"/>
            <a:ext cx="2341034" cy="3256640"/>
          </a:xfrm>
          <a:prstGeom prst="rect">
            <a:avLst/>
          </a:prstGeom>
        </p:spPr>
      </p:pic>
      <p:pic>
        <p:nvPicPr>
          <p:cNvPr id="53" name="Picture 52" descr="del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250" y="2890463"/>
            <a:ext cx="2033587" cy="829049"/>
          </a:xfrm>
          <a:prstGeom prst="rect">
            <a:avLst/>
          </a:prstGeom>
        </p:spPr>
      </p:pic>
      <p:pic>
        <p:nvPicPr>
          <p:cNvPr id="54" name="Picture 53" descr="cluster_switch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025" y="1533525"/>
            <a:ext cx="1549400" cy="1162050"/>
          </a:xfrm>
          <a:prstGeom prst="rect">
            <a:avLst/>
          </a:prstGeom>
        </p:spPr>
      </p:pic>
      <p:pic>
        <p:nvPicPr>
          <p:cNvPr id="55" name="Picture 54" descr="na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2050" y="3946388"/>
            <a:ext cx="1509712" cy="778011"/>
          </a:xfrm>
          <a:prstGeom prst="rect">
            <a:avLst/>
          </a:prstGeom>
        </p:spPr>
      </p:pic>
      <p:cxnSp>
        <p:nvCxnSpPr>
          <p:cNvPr id="57" name="Straight Arrow Connector 56"/>
          <p:cNvCxnSpPr>
            <a:stCxn id="54" idx="1"/>
          </p:cNvCxnSpPr>
          <p:nvPr/>
        </p:nvCxnSpPr>
        <p:spPr bwMode="auto">
          <a:xfrm rot="10800000">
            <a:off x="2581277" y="1981200"/>
            <a:ext cx="2317748" cy="133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10800000">
            <a:off x="2600326" y="2362200"/>
            <a:ext cx="2060577" cy="9334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53" idx="1"/>
          </p:cNvCxnSpPr>
          <p:nvPr/>
        </p:nvCxnSpPr>
        <p:spPr bwMode="auto">
          <a:xfrm rot="10800000" flipV="1">
            <a:off x="2609850" y="3304987"/>
            <a:ext cx="2057400" cy="4764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53" idx="1"/>
          </p:cNvCxnSpPr>
          <p:nvPr/>
        </p:nvCxnSpPr>
        <p:spPr bwMode="auto">
          <a:xfrm rot="10800000" flipV="1">
            <a:off x="2590800" y="3304987"/>
            <a:ext cx="2076450" cy="478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53" idx="1"/>
          </p:cNvCxnSpPr>
          <p:nvPr/>
        </p:nvCxnSpPr>
        <p:spPr bwMode="auto">
          <a:xfrm rot="10800000">
            <a:off x="2600326" y="3048000"/>
            <a:ext cx="2066925" cy="2569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3" idx="1"/>
          </p:cNvCxnSpPr>
          <p:nvPr/>
        </p:nvCxnSpPr>
        <p:spPr bwMode="auto">
          <a:xfrm rot="10800000">
            <a:off x="2590800" y="2714626"/>
            <a:ext cx="2076450" cy="5903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6910831" y="3009900"/>
            <a:ext cx="1926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Many </a:t>
            </a:r>
            <a:r>
              <a:rPr lang="en-US" sz="1600" smtClean="0">
                <a:solidFill>
                  <a:srgbClr val="FF9900"/>
                </a:solidFill>
              </a:rPr>
              <a:t>nodes/blades</a:t>
            </a:r>
            <a:br>
              <a:rPr lang="en-US" sz="1600" smtClean="0">
                <a:solidFill>
                  <a:srgbClr val="FF9900"/>
                </a:solidFill>
              </a:rPr>
            </a:br>
            <a:r>
              <a:rPr lang="en-US" sz="1600" smtClean="0"/>
              <a:t>(often identical)</a:t>
            </a:r>
            <a:endParaRPr lang="en-US" sz="1600"/>
          </a:p>
        </p:txBody>
      </p:sp>
      <p:sp>
        <p:nvSpPr>
          <p:cNvPr id="78" name="TextBox 77"/>
          <p:cNvSpPr txBox="1"/>
          <p:nvPr/>
        </p:nvSpPr>
        <p:spPr>
          <a:xfrm>
            <a:off x="6819976" y="1571625"/>
            <a:ext cx="2108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Network </a:t>
            </a:r>
            <a:r>
              <a:rPr lang="en-US" sz="1600" smtClean="0">
                <a:solidFill>
                  <a:srgbClr val="FF9900"/>
                </a:solidFill>
              </a:rPr>
              <a:t>switch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(connects nodes with</a:t>
            </a:r>
            <a:br>
              <a:rPr lang="en-US" sz="1600" smtClean="0"/>
            </a:br>
            <a:r>
              <a:rPr lang="en-US" sz="1600" smtClean="0"/>
              <a:t>each other and </a:t>
            </a:r>
            <a:br>
              <a:rPr lang="en-US" sz="1600" smtClean="0"/>
            </a:br>
            <a:r>
              <a:rPr lang="en-US" sz="1600" smtClean="0"/>
              <a:t>with other racks)</a:t>
            </a:r>
            <a:endParaRPr lang="en-US" sz="1600"/>
          </a:p>
        </p:txBody>
      </p:sp>
      <p:sp>
        <p:nvSpPr>
          <p:cNvPr id="79" name="TextBox 78"/>
          <p:cNvSpPr txBox="1"/>
          <p:nvPr/>
        </p:nvSpPr>
        <p:spPr>
          <a:xfrm>
            <a:off x="7059322" y="4171950"/>
            <a:ext cx="1763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Storage device(s)</a:t>
            </a:r>
            <a:endParaRPr lang="en-US" sz="1600"/>
          </a:p>
        </p:txBody>
      </p:sp>
      <p:cxnSp>
        <p:nvCxnSpPr>
          <p:cNvPr id="80" name="Straight Arrow Connector 79"/>
          <p:cNvCxnSpPr>
            <a:stCxn id="55" idx="1"/>
          </p:cNvCxnSpPr>
          <p:nvPr/>
        </p:nvCxnSpPr>
        <p:spPr bwMode="auto">
          <a:xfrm rot="10800000">
            <a:off x="2638426" y="4257674"/>
            <a:ext cx="2333625" cy="777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80685" y="2962275"/>
            <a:ext cx="614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Rack</a:t>
            </a:r>
            <a:endParaRPr lang="en-US" sz="1600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 bwMode="auto">
          <a:xfrm flipV="1">
            <a:off x="1294764" y="3124200"/>
            <a:ext cx="648336" cy="73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 and cooling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Clusters need lots of power</a:t>
            </a:r>
          </a:p>
          <a:p>
            <a:pPr lvl="1"/>
            <a:r>
              <a:rPr lang="en-US" smtClean="0"/>
              <a:t>Example: 140 Watts per server</a:t>
            </a:r>
          </a:p>
          <a:p>
            <a:pPr lvl="1"/>
            <a:r>
              <a:rPr lang="en-US" smtClean="0"/>
              <a:t>Rack with 32 servers: 4.5kW (needs special power supply!)</a:t>
            </a:r>
          </a:p>
          <a:p>
            <a:pPr lvl="1"/>
            <a:r>
              <a:rPr lang="en-US" smtClean="0"/>
              <a:t>Most of this power is converted into heat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Large clusters need massive cooling</a:t>
            </a:r>
          </a:p>
          <a:p>
            <a:pPr lvl="1"/>
            <a:r>
              <a:rPr lang="en-US" smtClean="0"/>
              <a:t>4.5kW is about 3 space heaters</a:t>
            </a:r>
          </a:p>
          <a:p>
            <a:pPr lvl="1"/>
            <a:r>
              <a:rPr lang="en-US" smtClean="0"/>
              <a:t>And that's just one rack!</a:t>
            </a:r>
          </a:p>
          <a:p>
            <a:pPr lvl="1"/>
            <a:endParaRPr lang="en-US" smtClean="0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29301" y="5067300"/>
            <a:ext cx="2007630" cy="981075"/>
            <a:chOff x="5876925" y="1838325"/>
            <a:chExt cx="2943225" cy="1438275"/>
          </a:xfrm>
        </p:grpSpPr>
        <p:pic>
          <p:nvPicPr>
            <p:cNvPr id="6" name="Picture 5" descr="unname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6925" y="1838325"/>
              <a:ext cx="1428750" cy="1428750"/>
            </a:xfrm>
            <a:prstGeom prst="rect">
              <a:avLst/>
            </a:prstGeom>
          </p:spPr>
        </p:pic>
        <p:pic>
          <p:nvPicPr>
            <p:cNvPr id="7" name="Picture 6" descr="unname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1400" y="1847850"/>
              <a:ext cx="1428750" cy="1428750"/>
            </a:xfrm>
            <a:prstGeom prst="rect">
              <a:avLst/>
            </a:prstGeom>
          </p:spPr>
        </p:pic>
      </p:grpSp>
      <p:pic>
        <p:nvPicPr>
          <p:cNvPr id="11" name="Picture 10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9628" y="5083322"/>
            <a:ext cx="974578" cy="97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76725"/>
            <a:ext cx="7772400" cy="1743075"/>
          </a:xfrm>
        </p:spPr>
        <p:txBody>
          <a:bodyPr/>
          <a:lstStyle/>
          <a:p>
            <a:r>
              <a:rPr lang="en-US" smtClean="0"/>
              <a:t>What if your cluster is too big (hot, power hungry) to fit into your office building?</a:t>
            </a:r>
          </a:p>
          <a:p>
            <a:pPr lvl="1"/>
            <a:r>
              <a:rPr lang="en-US" smtClean="0"/>
              <a:t>Build a separate building for the cluster</a:t>
            </a:r>
          </a:p>
          <a:p>
            <a:pPr lvl="1"/>
            <a:r>
              <a:rPr lang="en-US" smtClean="0"/>
              <a:t>Building can have lots of cooling and power</a:t>
            </a:r>
          </a:p>
          <a:p>
            <a:pPr lvl="1"/>
            <a:r>
              <a:rPr lang="en-US" smtClean="0"/>
              <a:t>Result: Data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s1_c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5425" y="2549217"/>
            <a:ext cx="723053" cy="855613"/>
          </a:xfrm>
          <a:prstGeom prst="rect">
            <a:avLst/>
          </a:prstGeom>
        </p:spPr>
      </p:pic>
      <p:pic>
        <p:nvPicPr>
          <p:cNvPr id="7" name="Picture 6" descr="s2_c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561690" y="2169523"/>
            <a:ext cx="1146302" cy="1254444"/>
          </a:xfrm>
          <a:prstGeom prst="rect">
            <a:avLst/>
          </a:prstGeom>
        </p:spPr>
      </p:pic>
      <p:pic>
        <p:nvPicPr>
          <p:cNvPr id="8" name="Picture 7" descr="clust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08571" y="1714410"/>
            <a:ext cx="1226458" cy="17061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09700" y="3543300"/>
            <a:ext cx="88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PC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562226" y="3524250"/>
            <a:ext cx="113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Server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4229099" y="3533775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Cluster</a:t>
            </a:r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6467474" y="3533775"/>
            <a:ext cx="119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Data center</a:t>
            </a:r>
            <a:endParaRPr lang="en-US" sz="1400"/>
          </a:p>
        </p:txBody>
      </p:sp>
      <p:pic>
        <p:nvPicPr>
          <p:cNvPr id="18" name="Picture 17" descr="goog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2162" y="1285875"/>
            <a:ext cx="2276475" cy="222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data center look like?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953000"/>
            <a:ext cx="7772400" cy="1238250"/>
          </a:xfrm>
        </p:spPr>
        <p:txBody>
          <a:bodyPr/>
          <a:lstStyle/>
          <a:p>
            <a:r>
              <a:rPr lang="en-US" smtClean="0"/>
              <a:t>A warehouse-sized computer</a:t>
            </a:r>
          </a:p>
          <a:p>
            <a:pPr lvl="1"/>
            <a:r>
              <a:rPr lang="en-US" smtClean="0"/>
              <a:t>A single data center can easily contain 10,000 racks with 100 cores in each rack (1,000,000 cores total)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8589" y="4238625"/>
            <a:ext cx="3002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Google data center in The Dalles, Oregon</a:t>
            </a:r>
            <a:endParaRPr lang="en-US" sz="1200"/>
          </a:p>
        </p:txBody>
      </p:sp>
      <p:pic>
        <p:nvPicPr>
          <p:cNvPr id="8" name="Picture 7" descr="search.6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100" y="2019300"/>
            <a:ext cx="5715000" cy="2247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520" y="2162175"/>
            <a:ext cx="1379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Data centers</a:t>
            </a:r>
            <a:br>
              <a:rPr lang="en-US" sz="1600" smtClean="0"/>
            </a:br>
            <a:r>
              <a:rPr lang="en-US" sz="1600" smtClean="0"/>
              <a:t>(size of a </a:t>
            </a:r>
            <a:br>
              <a:rPr lang="en-US" sz="1600" smtClean="0"/>
            </a:br>
            <a:r>
              <a:rPr lang="en-US" sz="1600" smtClean="0"/>
              <a:t>football field)</a:t>
            </a:r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161637" y="1343025"/>
            <a:ext cx="853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Cooling</a:t>
            </a:r>
            <a:br>
              <a:rPr lang="en-US" sz="1600" smtClean="0"/>
            </a:br>
            <a:r>
              <a:rPr lang="en-US" sz="1600" smtClean="0"/>
              <a:t>plant</a:t>
            </a:r>
            <a:endParaRPr lang="en-US" sz="1600"/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 bwMode="auto">
          <a:xfrm>
            <a:off x="1810616" y="2577674"/>
            <a:ext cx="2418484" cy="413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781175" y="2724150"/>
            <a:ext cx="1123950" cy="838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881563" y="2290762"/>
            <a:ext cx="904875" cy="171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google-dalles-phot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5976" y="1558226"/>
            <a:ext cx="2630768" cy="1977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data center?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990600" y="5353050"/>
            <a:ext cx="7772400" cy="838200"/>
          </a:xfrm>
        </p:spPr>
        <p:txBody>
          <a:bodyPr/>
          <a:lstStyle/>
          <a:p>
            <a:r>
              <a:rPr lang="en-US" smtClean="0"/>
              <a:t>Hundreds or thousands of racks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 descr="_serverroo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949" y="1557480"/>
            <a:ext cx="4848225" cy="3224070"/>
          </a:xfrm>
          <a:prstGeom prst="rect">
            <a:avLst/>
          </a:prstGeom>
        </p:spPr>
      </p:pic>
      <p:pic>
        <p:nvPicPr>
          <p:cNvPr id="31" name="Picture 30" descr="_serverroom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4477" y="1543049"/>
            <a:ext cx="2070653" cy="32385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439999" y="4762500"/>
            <a:ext cx="1020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Source: 1&amp;1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data center?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990600" y="5257800"/>
            <a:ext cx="7772400" cy="933450"/>
          </a:xfrm>
        </p:spPr>
        <p:txBody>
          <a:bodyPr/>
          <a:lstStyle/>
          <a:p>
            <a:r>
              <a:rPr lang="en-US" smtClean="0"/>
              <a:t>Massive networking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7074" y="4400550"/>
            <a:ext cx="1020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Source: 1&amp;1</a:t>
            </a:r>
            <a:endParaRPr lang="en-US" sz="1200"/>
          </a:p>
        </p:txBody>
      </p:sp>
      <p:pic>
        <p:nvPicPr>
          <p:cNvPr id="9" name="Picture 8" descr="_fiberoptic_cabl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1226" y="1800224"/>
            <a:ext cx="3438524" cy="2578894"/>
          </a:xfrm>
          <a:prstGeom prst="rect">
            <a:avLst/>
          </a:prstGeom>
        </p:spPr>
      </p:pic>
      <p:pic>
        <p:nvPicPr>
          <p:cNvPr id="12" name="Picture 11" descr="_cisco1200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8155" y="1781175"/>
            <a:ext cx="1967119" cy="262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data center?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990600" y="5257800"/>
            <a:ext cx="7772400" cy="933450"/>
          </a:xfrm>
        </p:spPr>
        <p:txBody>
          <a:bodyPr/>
          <a:lstStyle/>
          <a:p>
            <a:r>
              <a:rPr lang="en-US" smtClean="0"/>
              <a:t>Emergency power supplies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6724" y="4505325"/>
            <a:ext cx="1020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Source: 1&amp;1</a:t>
            </a:r>
            <a:endParaRPr lang="en-US" sz="1200"/>
          </a:p>
        </p:txBody>
      </p:sp>
      <p:pic>
        <p:nvPicPr>
          <p:cNvPr id="11" name="Picture 10" descr="_diesel_engin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649" y="1821656"/>
            <a:ext cx="3609975" cy="2707481"/>
          </a:xfrm>
          <a:prstGeom prst="rect">
            <a:avLst/>
          </a:prstGeom>
        </p:spPr>
      </p:pic>
      <p:pic>
        <p:nvPicPr>
          <p:cNvPr id="13" name="Picture 12" descr="_diesel_tank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2908" y="1819275"/>
            <a:ext cx="2042092" cy="2724150"/>
          </a:xfrm>
          <a:prstGeom prst="rect">
            <a:avLst/>
          </a:prstGeom>
        </p:spPr>
      </p:pic>
      <p:pic>
        <p:nvPicPr>
          <p:cNvPr id="14" name="Picture 13" descr="_battery block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204" y="1828799"/>
            <a:ext cx="2020671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data center?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990600" y="5257800"/>
            <a:ext cx="7772400" cy="933450"/>
          </a:xfrm>
        </p:spPr>
        <p:txBody>
          <a:bodyPr/>
          <a:lstStyle/>
          <a:p>
            <a:r>
              <a:rPr lang="en-US" smtClean="0"/>
              <a:t>Massive cooling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39999" y="4324350"/>
            <a:ext cx="1020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Source: 1&amp;1</a:t>
            </a:r>
            <a:endParaRPr lang="en-US" sz="1200"/>
          </a:p>
        </p:txBody>
      </p:sp>
      <p:grpSp>
        <p:nvGrpSpPr>
          <p:cNvPr id="11" name="Group 10"/>
          <p:cNvGrpSpPr/>
          <p:nvPr/>
        </p:nvGrpSpPr>
        <p:grpSpPr>
          <a:xfrm>
            <a:off x="1495426" y="1743075"/>
            <a:ext cx="7010618" cy="2543175"/>
            <a:chOff x="276225" y="1752600"/>
            <a:chExt cx="8074025" cy="2928937"/>
          </a:xfrm>
        </p:grpSpPr>
        <p:pic>
          <p:nvPicPr>
            <p:cNvPr id="9" name="Picture 8" descr="_cooling_system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1759743"/>
              <a:ext cx="3895725" cy="2921794"/>
            </a:xfrm>
            <a:prstGeom prst="rect">
              <a:avLst/>
            </a:prstGeom>
          </p:spPr>
        </p:pic>
        <p:pic>
          <p:nvPicPr>
            <p:cNvPr id="10" name="Picture 9" descr="_cooling_tower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4050" y="1752600"/>
              <a:ext cx="3886200" cy="29146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26776"/>
            <a:ext cx="7772400" cy="4864474"/>
          </a:xfrm>
        </p:spPr>
        <p:txBody>
          <a:bodyPr/>
          <a:lstStyle/>
          <a:p>
            <a:r>
              <a:rPr lang="en-US" dirty="0" smtClean="0"/>
              <a:t>Course slides published in the </a:t>
            </a:r>
            <a:r>
              <a:rPr lang="en-US" dirty="0" err="1" smtClean="0"/>
              <a:t>git</a:t>
            </a:r>
            <a:r>
              <a:rPr lang="en-US" dirty="0" smtClean="0"/>
              <a:t> repo at</a:t>
            </a:r>
          </a:p>
          <a:p>
            <a:pPr lvl="1"/>
            <a:r>
              <a:rPr lang="en-US" dirty="0">
                <a:hlinkClick r:id="rId2"/>
              </a:rPr>
              <a:t>https://github.com/mcanini/INGI2145-2014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Sign presence </a:t>
            </a:r>
            <a:r>
              <a:rPr lang="en-US" dirty="0"/>
              <a:t>sheet</a:t>
            </a:r>
          </a:p>
          <a:p>
            <a:pPr lvl="1"/>
            <a:r>
              <a:rPr lang="en-US" dirty="0"/>
              <a:t>Will create AWS logins based on it</a:t>
            </a:r>
          </a:p>
          <a:p>
            <a:r>
              <a:rPr lang="en-US" dirty="0" smtClean="0"/>
              <a:t>First lab session is tomorrow </a:t>
            </a:r>
            <a:r>
              <a:rPr lang="en-US" sz="2400" dirty="0" smtClean="0"/>
              <a:t>(26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September)</a:t>
            </a:r>
            <a:endParaRPr lang="en-US" dirty="0" smtClean="0"/>
          </a:p>
          <a:p>
            <a:pPr lvl="1"/>
            <a:r>
              <a:rPr lang="en-US" dirty="0" smtClean="0"/>
              <a:t>Introduction to Amazon Web Services</a:t>
            </a:r>
          </a:p>
          <a:p>
            <a:pPr lvl="1"/>
            <a:r>
              <a:rPr lang="en-US" dirty="0" smtClean="0"/>
              <a:t>Provision of INGI2145 VM (grab handout on course website)</a:t>
            </a:r>
          </a:p>
          <a:p>
            <a:pPr lvl="1"/>
            <a:r>
              <a:rPr lang="en-US" dirty="0"/>
              <a:t>Bring your own </a:t>
            </a:r>
            <a:r>
              <a:rPr lang="en-US" dirty="0" smtClean="0"/>
              <a:t>laptops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Please </a:t>
            </a:r>
            <a:r>
              <a:rPr lang="en-US" dirty="0">
                <a:solidFill>
                  <a:srgbClr val="FF9900"/>
                </a:solidFill>
              </a:rPr>
              <a:t>install </a:t>
            </a:r>
            <a:r>
              <a:rPr lang="en-US" dirty="0" err="1">
                <a:solidFill>
                  <a:srgbClr val="FF9900"/>
                </a:solidFill>
              </a:rPr>
              <a:t>VirtualBox</a:t>
            </a:r>
            <a:r>
              <a:rPr lang="en-US" dirty="0">
                <a:solidFill>
                  <a:srgbClr val="FF9900"/>
                </a:solidFill>
              </a:rPr>
              <a:t>, Vagrant and </a:t>
            </a:r>
            <a:r>
              <a:rPr lang="en-US" dirty="0" smtClean="0">
                <a:solidFill>
                  <a:srgbClr val="FF9900"/>
                </a:solidFill>
              </a:rPr>
              <a:t>Puppet</a:t>
            </a:r>
          </a:p>
          <a:p>
            <a:r>
              <a:rPr lang="en-US" dirty="0" smtClean="0"/>
              <a:t>Please don't forget to sign up for the </a:t>
            </a:r>
            <a:br>
              <a:rPr lang="en-US" dirty="0" smtClean="0"/>
            </a:br>
            <a:r>
              <a:rPr lang="en-US" dirty="0" smtClean="0"/>
              <a:t>            discussion group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piazza.com</a:t>
            </a:r>
            <a:r>
              <a:rPr lang="en-US" dirty="0"/>
              <a:t>/</a:t>
            </a:r>
            <a:r>
              <a:rPr lang="en-US" dirty="0" err="1"/>
              <a:t>uclouvain.be</a:t>
            </a:r>
            <a:r>
              <a:rPr lang="en-US" dirty="0"/>
              <a:t>/fall2014/ingi2145/</a:t>
            </a:r>
            <a:r>
              <a:rPr lang="en-US" dirty="0" smtClean="0"/>
              <a:t>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23637" y="5566037"/>
            <a:ext cx="1269841" cy="439409"/>
            <a:chOff x="3747297" y="1582386"/>
            <a:chExt cx="1269841" cy="439409"/>
          </a:xfrm>
        </p:grpSpPr>
        <p:pic>
          <p:nvPicPr>
            <p:cNvPr id="7" name="Picture 6" descr="topbar-b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7297" y="1582386"/>
              <a:ext cx="1269841" cy="418941"/>
            </a:xfrm>
            <a:prstGeom prst="rect">
              <a:avLst/>
            </a:prstGeom>
          </p:spPr>
        </p:pic>
        <p:pic>
          <p:nvPicPr>
            <p:cNvPr id="8" name="Picture 7" descr="piazza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9043" y="1678938"/>
              <a:ext cx="1206349" cy="3428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Energy matters!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38624"/>
            <a:ext cx="7772400" cy="2228851"/>
          </a:xfrm>
        </p:spPr>
        <p:txBody>
          <a:bodyPr/>
          <a:lstStyle/>
          <a:p>
            <a:r>
              <a:rPr lang="en-US" smtClean="0"/>
              <a:t>Data centers consume a lot of energy</a:t>
            </a:r>
          </a:p>
          <a:p>
            <a:pPr lvl="1"/>
            <a:r>
              <a:rPr lang="en-US" smtClean="0"/>
              <a:t>Makes sense to build them near sources of cheap electricity</a:t>
            </a:r>
          </a:p>
          <a:p>
            <a:pPr lvl="1"/>
            <a:r>
              <a:rPr lang="en-US" smtClean="0"/>
              <a:t>Example: Price per KWh is 3.6ct in Idaho (near hydroelectric power), 10ct in California (long distance transmission), 18ct in Hawaii (must ship fuel)</a:t>
            </a:r>
          </a:p>
          <a:p>
            <a:pPr lvl="1"/>
            <a:r>
              <a:rPr lang="en-US" smtClean="0"/>
              <a:t>Most of this is converted into heat </a:t>
            </a:r>
            <a:r>
              <a:rPr lang="en-US" smtClean="0">
                <a:sym typeface="Symbol"/>
              </a:rPr>
              <a:t> Cooling is a big issue!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38374" y="1606550"/>
          <a:ext cx="503872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408"/>
                <a:gridCol w="953343"/>
                <a:gridCol w="1590675"/>
                <a:gridCol w="1257299"/>
              </a:tblGrid>
              <a:tr h="333829">
                <a:tc>
                  <a:txBody>
                    <a:bodyPr/>
                    <a:lstStyle/>
                    <a:p>
                      <a:r>
                        <a:rPr lang="en-US" sz="1600" smtClean="0"/>
                        <a:t>Company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Servers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Electricity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Cost</a:t>
                      </a:r>
                      <a:endParaRPr lang="en-US" sz="1600"/>
                    </a:p>
                  </a:txBody>
                  <a:tcPr/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US" sz="1600" smtClean="0"/>
                        <a:t>eBay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16K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~0.6*10</a:t>
                      </a:r>
                      <a:r>
                        <a:rPr lang="en-US" sz="1600" baseline="30000" smtClean="0"/>
                        <a:t>5</a:t>
                      </a:r>
                      <a:r>
                        <a:rPr lang="en-US" sz="1600" smtClean="0"/>
                        <a:t> MWh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~$3.7M/yr</a:t>
                      </a:r>
                      <a:endParaRPr lang="en-US" sz="1600"/>
                    </a:p>
                  </a:txBody>
                  <a:tcPr/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Akamai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40K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~1.7*10</a:t>
                      </a:r>
                      <a:r>
                        <a:rPr lang="en-US" sz="1600" baseline="30000" smtClean="0"/>
                        <a:t>5</a:t>
                      </a:r>
                      <a:r>
                        <a:rPr lang="en-US" sz="1600" smtClean="0"/>
                        <a:t> MWh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~$10M/yr</a:t>
                      </a:r>
                      <a:endParaRPr lang="en-US" sz="1600"/>
                    </a:p>
                  </a:txBody>
                  <a:tcPr/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US" sz="1600" smtClean="0"/>
                        <a:t>Rackspace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50K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~2*10</a:t>
                      </a:r>
                      <a:r>
                        <a:rPr lang="en-US" sz="1600" baseline="30000" smtClean="0"/>
                        <a:t>5</a:t>
                      </a:r>
                      <a:r>
                        <a:rPr lang="en-US" sz="1600" smtClean="0"/>
                        <a:t> MWh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~$12M/yr</a:t>
                      </a:r>
                      <a:endParaRPr lang="en-US" sz="1600"/>
                    </a:p>
                  </a:txBody>
                  <a:tcPr/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US" sz="1600" smtClean="0"/>
                        <a:t>Microsoft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&gt;200K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&gt;6*10</a:t>
                      </a:r>
                      <a:r>
                        <a:rPr lang="en-US" sz="1600" baseline="30000" smtClean="0"/>
                        <a:t>5</a:t>
                      </a:r>
                      <a:r>
                        <a:rPr lang="en-US" sz="1600" smtClean="0"/>
                        <a:t> MWh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&gt;$36M/yr</a:t>
                      </a:r>
                      <a:endParaRPr lang="en-US" sz="1600"/>
                    </a:p>
                  </a:txBody>
                  <a:tcPr/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US" sz="1600" smtClean="0"/>
                        <a:t>Google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&gt;500K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&gt;6.3*10</a:t>
                      </a:r>
                      <a:r>
                        <a:rPr lang="en-US" sz="1600" baseline="30000" smtClean="0"/>
                        <a:t>5</a:t>
                      </a:r>
                      <a:r>
                        <a:rPr lang="en-US" sz="1600" smtClean="0"/>
                        <a:t> MWh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/>
                        <a:t>&gt;$38M/yr</a:t>
                      </a:r>
                      <a:endParaRPr lang="en-US" sz="1600"/>
                    </a:p>
                  </a:txBody>
                  <a:tcPr/>
                </a:tc>
              </a:tr>
              <a:tr h="333829">
                <a:tc>
                  <a:txBody>
                    <a:bodyPr/>
                    <a:lstStyle/>
                    <a:p>
                      <a:r>
                        <a:rPr lang="en-US" sz="1600" smtClean="0"/>
                        <a:t>USA (2006)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88400" y="3895725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Qureshi et al., SIGCOMM 2009</a:t>
            </a:r>
            <a:endParaRPr 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3710406" y="3612777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10.9M</a:t>
            </a: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4567495" y="3621741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mtClean="0"/>
              <a:t>610*10</a:t>
            </a:r>
            <a:r>
              <a:rPr lang="en-US" sz="1600" baseline="30000" smtClean="0"/>
              <a:t>5</a:t>
            </a:r>
            <a:r>
              <a:rPr lang="en-US" sz="1600" smtClean="0"/>
              <a:t> MWh</a:t>
            </a: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6328834" y="3612776"/>
            <a:ext cx="956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mtClean="0"/>
              <a:t>$4.5B/yr</a:t>
            </a: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410075"/>
            <a:ext cx="7772400" cy="1609725"/>
          </a:xfrm>
        </p:spPr>
        <p:txBody>
          <a:bodyPr/>
          <a:lstStyle/>
          <a:p>
            <a:r>
              <a:rPr lang="en-US" smtClean="0"/>
              <a:t>What if even a data center is not big enough?</a:t>
            </a:r>
          </a:p>
          <a:p>
            <a:pPr lvl="1"/>
            <a:r>
              <a:rPr lang="en-US" smtClean="0"/>
              <a:t>Build additional data centers</a:t>
            </a:r>
          </a:p>
          <a:p>
            <a:pPr lvl="1"/>
            <a:r>
              <a:rPr lang="en-US" smtClean="0"/>
              <a:t>Where? How many?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s1_c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025" y="2783204"/>
            <a:ext cx="529644" cy="626745"/>
          </a:xfrm>
          <a:prstGeom prst="rect">
            <a:avLst/>
          </a:prstGeom>
        </p:spPr>
      </p:pic>
      <p:pic>
        <p:nvPicPr>
          <p:cNvPr id="7" name="Picture 6" descr="s2_cu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62075" y="2505074"/>
            <a:ext cx="839678" cy="918893"/>
          </a:xfrm>
          <a:prstGeom prst="rect">
            <a:avLst/>
          </a:prstGeom>
        </p:spPr>
      </p:pic>
      <p:pic>
        <p:nvPicPr>
          <p:cNvPr id="8" name="Picture 7" descr="clust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495181" y="2171699"/>
            <a:ext cx="898393" cy="12497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1475" y="3543300"/>
            <a:ext cx="88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PC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190626" y="3524250"/>
            <a:ext cx="113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Server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409824" y="3533775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Cluster</a:t>
            </a:r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4038599" y="3533775"/>
            <a:ext cx="119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Data center</a:t>
            </a:r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6210298" y="3524250"/>
            <a:ext cx="2381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Network of data centers</a:t>
            </a:r>
            <a:endParaRPr lang="en-US" sz="1400"/>
          </a:p>
        </p:txBody>
      </p:sp>
      <p:pic>
        <p:nvPicPr>
          <p:cNvPr id="18" name="Picture 17" descr="goog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29050" y="1746104"/>
            <a:ext cx="1738312" cy="1701946"/>
          </a:xfrm>
          <a:prstGeom prst="rect">
            <a:avLst/>
          </a:prstGeom>
        </p:spPr>
      </p:pic>
      <p:pic>
        <p:nvPicPr>
          <p:cNvPr id="19" name="Picture 18" descr="googl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975" y="1203179"/>
            <a:ext cx="704850" cy="690104"/>
          </a:xfrm>
          <a:prstGeom prst="rect">
            <a:avLst/>
          </a:prstGeom>
        </p:spPr>
      </p:pic>
      <p:pic>
        <p:nvPicPr>
          <p:cNvPr id="20" name="Picture 19" descr="googl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0" y="1203179"/>
            <a:ext cx="704850" cy="690104"/>
          </a:xfrm>
          <a:prstGeom prst="rect">
            <a:avLst/>
          </a:prstGeom>
        </p:spPr>
      </p:pic>
      <p:pic>
        <p:nvPicPr>
          <p:cNvPr id="21" name="Picture 20" descr="googl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0025" y="1203179"/>
            <a:ext cx="704850" cy="690104"/>
          </a:xfrm>
          <a:prstGeom prst="rect">
            <a:avLst/>
          </a:prstGeom>
        </p:spPr>
      </p:pic>
      <p:pic>
        <p:nvPicPr>
          <p:cNvPr id="22" name="Picture 21" descr="googl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450" y="1974704"/>
            <a:ext cx="704850" cy="690104"/>
          </a:xfrm>
          <a:prstGeom prst="rect">
            <a:avLst/>
          </a:prstGeom>
        </p:spPr>
      </p:pic>
      <p:pic>
        <p:nvPicPr>
          <p:cNvPr id="23" name="Picture 22" descr="googl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8975" y="1974704"/>
            <a:ext cx="704850" cy="690104"/>
          </a:xfrm>
          <a:prstGeom prst="rect">
            <a:avLst/>
          </a:prstGeom>
        </p:spPr>
      </p:pic>
      <p:pic>
        <p:nvPicPr>
          <p:cNvPr id="24" name="Picture 23" descr="googl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1974704"/>
            <a:ext cx="704850" cy="690104"/>
          </a:xfrm>
          <a:prstGeom prst="rect">
            <a:avLst/>
          </a:prstGeom>
        </p:spPr>
      </p:pic>
      <p:pic>
        <p:nvPicPr>
          <p:cNvPr id="25" name="Picture 24" descr="googl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450" y="2746229"/>
            <a:ext cx="704850" cy="690104"/>
          </a:xfrm>
          <a:prstGeom prst="rect">
            <a:avLst/>
          </a:prstGeom>
        </p:spPr>
      </p:pic>
      <p:pic>
        <p:nvPicPr>
          <p:cNvPr id="26" name="Picture 25" descr="googl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8975" y="2746229"/>
            <a:ext cx="704850" cy="690104"/>
          </a:xfrm>
          <a:prstGeom prst="rect">
            <a:avLst/>
          </a:prstGeom>
        </p:spPr>
      </p:pic>
      <p:pic>
        <p:nvPicPr>
          <p:cNvPr id="27" name="Picture 26" descr="googl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2746229"/>
            <a:ext cx="704850" cy="690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distribution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67150"/>
            <a:ext cx="7772400" cy="2466975"/>
          </a:xfrm>
        </p:spPr>
        <p:txBody>
          <a:bodyPr/>
          <a:lstStyle/>
          <a:p>
            <a:r>
              <a:rPr lang="en-US" smtClean="0"/>
              <a:t>Data centers are often globally distributed</a:t>
            </a:r>
          </a:p>
          <a:p>
            <a:pPr lvl="1"/>
            <a:r>
              <a:rPr lang="en-US" smtClean="0"/>
              <a:t>Example above: Google data center locations (inferred)</a:t>
            </a:r>
          </a:p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Need to be close to users (physics!)</a:t>
            </a:r>
          </a:p>
          <a:p>
            <a:pPr lvl="1"/>
            <a:r>
              <a:rPr lang="en-US" smtClean="0"/>
              <a:t>Cheaper resources</a:t>
            </a:r>
          </a:p>
          <a:p>
            <a:pPr lvl="1"/>
            <a:r>
              <a:rPr lang="en-US" smtClean="0"/>
              <a:t>Protection against failures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Content Placeholder 5" descr="gdc-globa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57520" y="1657349"/>
            <a:ext cx="3937821" cy="182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gdc-u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3976" y="1657350"/>
            <a:ext cx="3421626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Trend: Modular data center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029075"/>
            <a:ext cx="7772400" cy="2162174"/>
          </a:xfrm>
        </p:spPr>
        <p:txBody>
          <a:bodyPr/>
          <a:lstStyle/>
          <a:p>
            <a:r>
              <a:rPr lang="en-US" smtClean="0"/>
              <a:t>Need more capacity? Just </a:t>
            </a:r>
            <a:br>
              <a:rPr lang="en-US" smtClean="0"/>
            </a:br>
            <a:r>
              <a:rPr lang="en-US" smtClean="0"/>
              <a:t>deploy another container!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mdc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849" y="1587500"/>
            <a:ext cx="2962275" cy="1974850"/>
          </a:xfrm>
          <a:prstGeom prst="rect">
            <a:avLst/>
          </a:prstGeom>
        </p:spPr>
      </p:pic>
      <p:pic>
        <p:nvPicPr>
          <p:cNvPr id="7" name="Picture 6" descr="mdc-0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261" y="1590675"/>
            <a:ext cx="2986089" cy="199072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36433" y="4029074"/>
            <a:ext cx="2036017" cy="2007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/>
              <a:t>Computing at scale</a:t>
            </a:r>
          </a:p>
          <a:p>
            <a:pPr lvl="1"/>
            <a:r>
              <a:rPr lang="en-US" dirty="0" smtClean="0"/>
              <a:t>The need for scalability; scale of current services</a:t>
            </a:r>
          </a:p>
          <a:p>
            <a:pPr lvl="1"/>
            <a:r>
              <a:rPr lang="en-US" dirty="0" smtClean="0"/>
              <a:t>Scaling up: From PCs to data centers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Problems with 'classical' scaling techniques </a:t>
            </a:r>
            <a:br>
              <a:rPr lang="en-US" dirty="0" smtClean="0">
                <a:solidFill>
                  <a:srgbClr val="FF9900"/>
                </a:solidFill>
              </a:rPr>
            </a:br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/>
              <a:t>Utility computing and cloud computing</a:t>
            </a:r>
          </a:p>
          <a:p>
            <a:pPr lvl="1"/>
            <a:r>
              <a:rPr lang="en-US" dirty="0" smtClean="0"/>
              <a:t>What are utility computing and cloud computing?</a:t>
            </a:r>
          </a:p>
          <a:p>
            <a:pPr lvl="1"/>
            <a:r>
              <a:rPr lang="en-US" dirty="0"/>
              <a:t>Evolution of software business models</a:t>
            </a:r>
            <a:endParaRPr lang="en-US" dirty="0" smtClean="0"/>
          </a:p>
          <a:p>
            <a:pPr lvl="1"/>
            <a:r>
              <a:rPr lang="en-US" dirty="0" smtClean="0"/>
              <a:t>What kinds of clouds exist today?</a:t>
            </a:r>
          </a:p>
          <a:p>
            <a:pPr lvl="1"/>
            <a:r>
              <a:rPr lang="en-US" dirty="0" smtClean="0"/>
              <a:t>What kinds of applications run on the cloud?</a:t>
            </a:r>
          </a:p>
          <a:p>
            <a:pPr lvl="1"/>
            <a:r>
              <a:rPr lang="en-US" dirty="0" smtClean="0"/>
              <a:t>Virtualization: How clouds work 'under the hood'</a:t>
            </a:r>
          </a:p>
          <a:p>
            <a:pPr lvl="1"/>
            <a:r>
              <a:rPr lang="en-US" dirty="0" smtClean="0"/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91324" y="2876550"/>
            <a:ext cx="698320" cy="419100"/>
            <a:chOff x="6143624" y="2514600"/>
            <a:chExt cx="698320" cy="419100"/>
          </a:xfrm>
        </p:grpSpPr>
        <p:sp>
          <p:nvSpPr>
            <p:cNvPr id="6" name="Right Arrow 5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85975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505075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#1: Difficult to dimension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86250"/>
            <a:ext cx="7772400" cy="1905000"/>
          </a:xfrm>
        </p:spPr>
        <p:txBody>
          <a:bodyPr/>
          <a:lstStyle/>
          <a:p>
            <a:r>
              <a:rPr lang="en-US" smtClean="0"/>
              <a:t>Problem: Load can vary considerably</a:t>
            </a:r>
          </a:p>
          <a:p>
            <a:pPr lvl="1"/>
            <a:r>
              <a:rPr lang="en-US" smtClean="0"/>
              <a:t>Peak load can exceed average load by factor 2x-10x [Why?]</a:t>
            </a:r>
          </a:p>
          <a:p>
            <a:pPr lvl="1"/>
            <a:r>
              <a:rPr lang="en-US" smtClean="0"/>
              <a:t>But: Few users deliberately provision for less than the peak</a:t>
            </a:r>
          </a:p>
          <a:p>
            <a:pPr lvl="1"/>
            <a:r>
              <a:rPr lang="en-US" smtClean="0"/>
              <a:t>Result: Server utilization in existing data centers ~5%-20%!!</a:t>
            </a:r>
          </a:p>
          <a:p>
            <a:pPr lvl="1"/>
            <a:r>
              <a:rPr lang="en-US" smtClean="0"/>
              <a:t>Dilemma: Waste resources or lose customers!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provisioning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49" y="1838325"/>
            <a:ext cx="3636341" cy="1831442"/>
          </a:xfrm>
          <a:prstGeom prst="rect">
            <a:avLst/>
          </a:prstGeom>
        </p:spPr>
      </p:pic>
      <p:pic>
        <p:nvPicPr>
          <p:cNvPr id="7" name="Picture 6" descr="provisioning-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2051" y="1847850"/>
            <a:ext cx="3683578" cy="181927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rot="5400000" flipH="1" flipV="1">
            <a:off x="1909763" y="2605088"/>
            <a:ext cx="82867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859044" y="1790700"/>
            <a:ext cx="9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33CC33"/>
                </a:solidFill>
              </a:rPr>
              <a:t>2x-10x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3516" y="1352550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Jobs cannot 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be completed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83261" y="135255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Dissatisfied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customers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leave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 bwMode="auto">
          <a:xfrm rot="5400000">
            <a:off x="5615423" y="2027377"/>
            <a:ext cx="482024" cy="3019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7367587" y="2262187"/>
            <a:ext cx="333376" cy="171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6667500" y="2171699"/>
            <a:ext cx="381000" cy="2952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387702" y="3676650"/>
            <a:ext cx="2876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Provisioning for the peak load</a:t>
            </a:r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97514" y="3676650"/>
            <a:ext cx="2715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Provisioning below the peak</a:t>
            </a: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#2: Expensive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Need to invest many $$$ in hardware</a:t>
            </a:r>
          </a:p>
          <a:p>
            <a:pPr lvl="1"/>
            <a:r>
              <a:rPr lang="en-US" smtClean="0"/>
              <a:t>Even a small cluster can easily cost $100,000</a:t>
            </a:r>
          </a:p>
          <a:p>
            <a:pPr lvl="1"/>
            <a:r>
              <a:rPr lang="en-US" smtClean="0"/>
              <a:t>Microsoft recently invested $499 million in a single </a:t>
            </a:r>
            <a:br>
              <a:rPr lang="en-US" smtClean="0"/>
            </a:br>
            <a:r>
              <a:rPr lang="en-US" smtClean="0"/>
              <a:t>data center</a:t>
            </a:r>
          </a:p>
          <a:p>
            <a:pPr lvl="1"/>
            <a:endParaRPr lang="en-US" smtClean="0"/>
          </a:p>
          <a:p>
            <a:r>
              <a:rPr lang="en-US" smtClean="0"/>
              <a:t>Need expertise</a:t>
            </a:r>
          </a:p>
          <a:p>
            <a:pPr lvl="1"/>
            <a:r>
              <a:rPr lang="en-US" smtClean="0"/>
              <a:t>Planning and setting up a large cluster is highly nontrivial</a:t>
            </a:r>
          </a:p>
          <a:p>
            <a:pPr lvl="1"/>
            <a:r>
              <a:rPr lang="en-US" smtClean="0"/>
              <a:t>Cluster may require special software, etc.</a:t>
            </a:r>
          </a:p>
          <a:p>
            <a:pPr lvl="1"/>
            <a:endParaRPr lang="en-US" smtClean="0"/>
          </a:p>
          <a:p>
            <a:r>
              <a:rPr lang="en-US" smtClean="0"/>
              <a:t>Need maintenance</a:t>
            </a:r>
          </a:p>
          <a:p>
            <a:pPr lvl="1"/>
            <a:r>
              <a:rPr lang="en-US" smtClean="0"/>
              <a:t>Someone needs to replace faulty hardware, install software upgrades, maintain user accounts,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#3: Difficult to scale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465637"/>
          </a:xfrm>
        </p:spPr>
        <p:txBody>
          <a:bodyPr/>
          <a:lstStyle/>
          <a:p>
            <a:r>
              <a:rPr lang="en-US" smtClean="0"/>
              <a:t>Scaling up is difficult</a:t>
            </a:r>
          </a:p>
          <a:p>
            <a:pPr lvl="1"/>
            <a:r>
              <a:rPr lang="en-US" smtClean="0"/>
              <a:t>Need to order new machines, install them, integrate with existing cluster - can take weeks</a:t>
            </a:r>
          </a:p>
          <a:p>
            <a:pPr lvl="1"/>
            <a:r>
              <a:rPr lang="en-US" smtClean="0"/>
              <a:t>Large scaling factors may require major redesign, e.g., new storage system, new interconnect, new building (!)</a:t>
            </a:r>
          </a:p>
          <a:p>
            <a:pPr lvl="1"/>
            <a:endParaRPr lang="en-US" smtClean="0"/>
          </a:p>
          <a:p>
            <a:r>
              <a:rPr lang="en-US" smtClean="0"/>
              <a:t>Scaling down is difficult</a:t>
            </a:r>
          </a:p>
          <a:p>
            <a:pPr lvl="1"/>
            <a:r>
              <a:rPr lang="en-US" smtClean="0"/>
              <a:t>What to do with superfluous hardware?</a:t>
            </a:r>
          </a:p>
          <a:p>
            <a:pPr lvl="1"/>
            <a:r>
              <a:rPr lang="en-US" smtClean="0"/>
              <a:t>Server idle power is about 60% of peak </a:t>
            </a:r>
            <a:r>
              <a:rPr lang="en-US" smtClean="0">
                <a:sym typeface="Symbol"/>
              </a:rPr>
              <a:t> Energy is consumed even when no work is being done</a:t>
            </a:r>
          </a:p>
          <a:p>
            <a:pPr lvl="1"/>
            <a:r>
              <a:rPr lang="en-US" smtClean="0">
                <a:sym typeface="Symbol"/>
              </a:rPr>
              <a:t>Many fixed costs, such as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Computing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33525"/>
            <a:ext cx="7877175" cy="4657725"/>
          </a:xfrm>
        </p:spPr>
        <p:txBody>
          <a:bodyPr/>
          <a:lstStyle/>
          <a:p>
            <a:r>
              <a:rPr lang="en-US" smtClean="0"/>
              <a:t>Modern applications require huge amounts of processing and data</a:t>
            </a:r>
          </a:p>
          <a:p>
            <a:pPr lvl="1"/>
            <a:r>
              <a:rPr lang="en-US" smtClean="0"/>
              <a:t>Measured in petabytes, millions of users, billions of objects</a:t>
            </a:r>
          </a:p>
          <a:p>
            <a:pPr lvl="1"/>
            <a:r>
              <a:rPr lang="en-US" smtClean="0"/>
              <a:t>Need special hardware, algorithms, tools to work at this scale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Clusters and data centers can provide the resources we need</a:t>
            </a:r>
          </a:p>
          <a:p>
            <a:pPr lvl="1"/>
            <a:r>
              <a:rPr lang="en-US" smtClean="0"/>
              <a:t>Main difference: Scale (room-sized vs. building-sized)</a:t>
            </a:r>
          </a:p>
          <a:p>
            <a:pPr lvl="1"/>
            <a:r>
              <a:rPr lang="en-US" smtClean="0"/>
              <a:t>Special hardware; power and cooling are big concerns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Clusters and data centers are not perfect</a:t>
            </a:r>
          </a:p>
          <a:p>
            <a:pPr lvl="1"/>
            <a:r>
              <a:rPr lang="en-US" smtClean="0"/>
              <a:t>Difficult to dimension; expensive; difficult to scale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/>
              <a:t>Computing at scale</a:t>
            </a:r>
          </a:p>
          <a:p>
            <a:pPr lvl="1"/>
            <a:r>
              <a:rPr lang="en-US" dirty="0" smtClean="0"/>
              <a:t>The need for scalability; scale of current services</a:t>
            </a:r>
          </a:p>
          <a:p>
            <a:pPr lvl="1"/>
            <a:r>
              <a:rPr lang="en-US" dirty="0" smtClean="0"/>
              <a:t>Scaling up: From PCs to data centers</a:t>
            </a:r>
          </a:p>
          <a:p>
            <a:pPr lvl="1"/>
            <a:r>
              <a:rPr lang="en-US" dirty="0" smtClean="0"/>
              <a:t>Problems with 'classical' scaling techniques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Utility computing and cloud computing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What are utility computing and cloud computing?</a:t>
            </a:r>
          </a:p>
          <a:p>
            <a:pPr lvl="1"/>
            <a:r>
              <a:rPr lang="en-US" dirty="0"/>
              <a:t>Evolution of software business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What kinds of clouds exist today?</a:t>
            </a:r>
          </a:p>
          <a:p>
            <a:pPr lvl="1"/>
            <a:r>
              <a:rPr lang="en-US" dirty="0" smtClean="0"/>
              <a:t>What kinds of applications run on the cloud?</a:t>
            </a:r>
          </a:p>
          <a:p>
            <a:pPr lvl="1"/>
            <a:r>
              <a:rPr lang="en-US" dirty="0" smtClean="0"/>
              <a:t>Virtualization: How clouds work 'under the hood'</a:t>
            </a:r>
          </a:p>
          <a:p>
            <a:pPr lvl="1"/>
            <a:r>
              <a:rPr lang="en-US" dirty="0" smtClean="0"/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3799" y="4048125"/>
            <a:ext cx="698320" cy="419100"/>
            <a:chOff x="6143624" y="2514600"/>
            <a:chExt cx="698320" cy="419100"/>
          </a:xfrm>
        </p:grpSpPr>
        <p:sp>
          <p:nvSpPr>
            <p:cNvPr id="6" name="Right Arrow 5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85975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50507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5" y="2828925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INGI2145 mandatory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instances live in a single namespace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r>
              <a:rPr lang="en-US" dirty="0" smtClean="0"/>
              <a:t>We need a convention that </a:t>
            </a:r>
            <a:r>
              <a:rPr lang="en-US" dirty="0" smtClean="0">
                <a:solidFill>
                  <a:srgbClr val="FF9900"/>
                </a:solidFill>
              </a:rPr>
              <a:t>everyone must follow</a:t>
            </a:r>
            <a:r>
              <a:rPr lang="en-US" dirty="0" smtClean="0"/>
              <a:t> to share the AWS resources</a:t>
            </a:r>
          </a:p>
          <a:p>
            <a:r>
              <a:rPr lang="en-US" dirty="0" smtClean="0"/>
              <a:t>1. Your login on AWS is:</a:t>
            </a:r>
            <a:endParaRPr lang="en-US" dirty="0"/>
          </a:p>
          <a:p>
            <a:pPr lvl="1"/>
            <a:r>
              <a:rPr lang="en-US" dirty="0"/>
              <a:t>ingi2145-&lt;username&gt;</a:t>
            </a:r>
          </a:p>
          <a:p>
            <a:r>
              <a:rPr lang="en-US" dirty="0" smtClean="0"/>
              <a:t>2. Tag each virtual machine with a tag</a:t>
            </a:r>
          </a:p>
          <a:p>
            <a:pPr lvl="1"/>
            <a:r>
              <a:rPr lang="en-US" dirty="0" smtClean="0"/>
              <a:t>key=user</a:t>
            </a:r>
          </a:p>
          <a:p>
            <a:pPr lvl="1"/>
            <a:r>
              <a:rPr lang="en-US" dirty="0" smtClean="0"/>
              <a:t>value=&lt;username&gt;</a:t>
            </a:r>
          </a:p>
          <a:p>
            <a:r>
              <a:rPr lang="en-US" dirty="0" smtClean="0"/>
              <a:t>3. Name your key-pair name as your login</a:t>
            </a:r>
          </a:p>
          <a:p>
            <a:pPr lvl="1"/>
            <a:r>
              <a:rPr lang="en-US" dirty="0" smtClean="0"/>
              <a:t>ingi2145-&lt;username&gt;</a:t>
            </a:r>
          </a:p>
          <a:p>
            <a:pPr lvl="1"/>
            <a:r>
              <a:rPr lang="en-US" dirty="0" smtClean="0"/>
              <a:t>NOTE: you need one key-pair in each region!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25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power plant analogy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791075"/>
            <a:ext cx="7848600" cy="1733550"/>
          </a:xfrm>
        </p:spPr>
        <p:txBody>
          <a:bodyPr/>
          <a:lstStyle/>
          <a:p>
            <a:r>
              <a:rPr lang="en-US" smtClean="0"/>
              <a:t>It used to be that everyone had their own power source</a:t>
            </a:r>
          </a:p>
          <a:p>
            <a:pPr lvl="1"/>
            <a:r>
              <a:rPr lang="en-US" smtClean="0"/>
              <a:t>Challenges are similar to the cluster: Needs large up-front investment, expertise to operate, difficult to scale up/down...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800px-Noe_wasserr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9375" y="1504950"/>
            <a:ext cx="3975099" cy="2981324"/>
          </a:xfrm>
          <a:prstGeom prst="rect">
            <a:avLst/>
          </a:prstGeom>
        </p:spPr>
      </p:pic>
      <p:pic>
        <p:nvPicPr>
          <p:cNvPr id="7" name="Picture 6" descr="Stott_Park_Bobbin_Mill_Steam_Engi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7270" y="2036444"/>
            <a:ext cx="3187133" cy="2116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0705" y="4124325"/>
            <a:ext cx="19319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Steam engine at Stott Park Bobbin Mill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2597529" y="4448175"/>
            <a:ext cx="2743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Waterwheel at the Neuhausen ob Eck Open-Air Museum</a:t>
            </a:r>
            <a:endParaRPr lang="en-US" sz="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the power plant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133975"/>
            <a:ext cx="7772400" cy="1123950"/>
          </a:xfrm>
        </p:spPr>
        <p:txBody>
          <a:bodyPr/>
          <a:lstStyle/>
          <a:p>
            <a:r>
              <a:rPr lang="en-US" smtClean="0"/>
              <a:t>Then people started to build large, centralized power plants with very large capacity...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800px-Giant_photovoltaic_arr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1250" y="1533525"/>
            <a:ext cx="2438400" cy="1628775"/>
          </a:xfrm>
          <a:prstGeom prst="rect">
            <a:avLst/>
          </a:prstGeom>
        </p:spPr>
      </p:pic>
      <p:pic>
        <p:nvPicPr>
          <p:cNvPr id="7" name="Picture 6" descr="Dreischluchtendamm_hauptwall_20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4425" y="1529620"/>
            <a:ext cx="2479145" cy="1651730"/>
          </a:xfrm>
          <a:prstGeom prst="rect">
            <a:avLst/>
          </a:prstGeom>
        </p:spPr>
      </p:pic>
      <p:pic>
        <p:nvPicPr>
          <p:cNvPr id="8" name="Picture 7" descr="800px-Grosskrotzenburg_power_sta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0774" y="3312533"/>
            <a:ext cx="2447925" cy="1633990"/>
          </a:xfrm>
          <a:prstGeom prst="rect">
            <a:avLst/>
          </a:prstGeom>
        </p:spPr>
      </p:pic>
      <p:pic>
        <p:nvPicPr>
          <p:cNvPr id="9" name="Picture 8" descr="800px-NesjavellirPowerPlant_edit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608" y="3314699"/>
            <a:ext cx="2456842" cy="160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Metered usage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343400"/>
            <a:ext cx="7772400" cy="1847850"/>
          </a:xfrm>
        </p:spPr>
        <p:txBody>
          <a:bodyPr/>
          <a:lstStyle/>
          <a:p>
            <a:r>
              <a:rPr lang="en-US" smtClean="0"/>
              <a:t>Power plants are connected to customers by a network</a:t>
            </a:r>
          </a:p>
          <a:p>
            <a:r>
              <a:rPr lang="en-US" smtClean="0"/>
              <a:t>Usage is metered, and everyone (basically) pays only for what they actually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800px-Giant_photovoltaic_arr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7775" y="1857375"/>
            <a:ext cx="2438400" cy="1628775"/>
          </a:xfrm>
          <a:prstGeom prst="rect">
            <a:avLst/>
          </a:prstGeom>
        </p:spPr>
      </p:pic>
      <p:pic>
        <p:nvPicPr>
          <p:cNvPr id="1026" name="Picture 2" descr="C:\Users\Andreas Haeberlen\AppData\Local\Microsoft\Windows\Temporary Internet Files\Content.IE5\XC8QYFDJ\MC90034031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155776" y="2324101"/>
            <a:ext cx="432345" cy="730224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stCxn id="6" idx="3"/>
            <a:endCxn id="1026" idx="3"/>
          </p:cNvCxnSpPr>
          <p:nvPr/>
        </p:nvCxnSpPr>
        <p:spPr bwMode="auto">
          <a:xfrm>
            <a:off x="3686175" y="2671763"/>
            <a:ext cx="4469601" cy="17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450px-Delta_pylon_near_Madri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6205" y="2190749"/>
            <a:ext cx="778669" cy="1038225"/>
          </a:xfrm>
          <a:prstGeom prst="rect">
            <a:avLst/>
          </a:prstGeom>
        </p:spPr>
      </p:pic>
      <p:pic>
        <p:nvPicPr>
          <p:cNvPr id="8" name="Picture 7" descr="450px-Delta_pylon_near_Madri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0605" y="2200274"/>
            <a:ext cx="778669" cy="1038225"/>
          </a:xfrm>
          <a:prstGeom prst="rect">
            <a:avLst/>
          </a:prstGeom>
        </p:spPr>
      </p:pic>
      <p:pic>
        <p:nvPicPr>
          <p:cNvPr id="9" name="Picture 8" descr="450px-Delta_pylon_near_Madri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5480" y="2200274"/>
            <a:ext cx="778669" cy="1038225"/>
          </a:xfrm>
          <a:prstGeom prst="rect">
            <a:avLst/>
          </a:prstGeom>
        </p:spPr>
      </p:pic>
      <p:pic>
        <p:nvPicPr>
          <p:cNvPr id="11" name="Picture 10" descr="220px-Hydro_quebec_me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0375" y="1914524"/>
            <a:ext cx="1047750" cy="15716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6748" y="3619500"/>
            <a:ext cx="1395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Power source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4766829" y="3619500"/>
            <a:ext cx="938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Network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6834372" y="3571875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Metering</a:t>
            </a:r>
            <a:br>
              <a:rPr lang="en-US" sz="1600" smtClean="0"/>
            </a:br>
            <a:r>
              <a:rPr lang="en-US" sz="1600" smtClean="0"/>
              <a:t>device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7902404" y="3619500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Customer</a:t>
            </a: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this a good thing?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66874"/>
            <a:ext cx="7877175" cy="4810125"/>
          </a:xfrm>
        </p:spPr>
        <p:txBody>
          <a:bodyPr/>
          <a:lstStyle/>
          <a:p>
            <a:r>
              <a:rPr lang="en-US" dirty="0" smtClean="0"/>
              <a:t>Economies of scale</a:t>
            </a:r>
          </a:p>
          <a:p>
            <a:pPr lvl="1"/>
            <a:r>
              <a:rPr lang="en-US" dirty="0" smtClean="0"/>
              <a:t>Cheaper to run one big power </a:t>
            </a:r>
            <a:br>
              <a:rPr lang="en-US" dirty="0" smtClean="0"/>
            </a:br>
            <a:r>
              <a:rPr lang="en-US" dirty="0" smtClean="0"/>
              <a:t>plant than many small ones</a:t>
            </a:r>
          </a:p>
          <a:p>
            <a:r>
              <a:rPr lang="en-US" dirty="0" smtClean="0"/>
              <a:t>Statistical multiplexing</a:t>
            </a:r>
          </a:p>
          <a:p>
            <a:pPr lvl="1"/>
            <a:r>
              <a:rPr lang="en-US" dirty="0" smtClean="0"/>
              <a:t>High utilization!</a:t>
            </a:r>
          </a:p>
          <a:p>
            <a:r>
              <a:rPr lang="en-US" dirty="0" smtClean="0"/>
              <a:t>No up-front commitment</a:t>
            </a:r>
          </a:p>
          <a:p>
            <a:pPr lvl="1"/>
            <a:r>
              <a:rPr lang="en-US" dirty="0" smtClean="0"/>
              <a:t>No investment in generator;</a:t>
            </a:r>
            <a:br>
              <a:rPr lang="en-US" dirty="0" smtClean="0"/>
            </a:br>
            <a:r>
              <a:rPr lang="en-US" dirty="0" smtClean="0"/>
              <a:t>pay-as-you-go model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Thousands of kilowatts</a:t>
            </a:r>
            <a:br>
              <a:rPr lang="en-US" dirty="0" smtClean="0"/>
            </a:br>
            <a:r>
              <a:rPr lang="en-US" dirty="0" smtClean="0"/>
              <a:t>available on demand; add</a:t>
            </a:r>
            <a:br>
              <a:rPr lang="en-US" dirty="0" smtClean="0"/>
            </a:br>
            <a:r>
              <a:rPr lang="en-US" dirty="0" smtClean="0"/>
              <a:t>more within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38701" y="1676400"/>
            <a:ext cx="44005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</a:rPr>
              <a:t>Cheaper to run one big data 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</a:rPr>
              <a:t>center than many small ones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</a:rPr>
              <a:t>High utilization!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lang="en-US" kern="0" smtClean="0">
                <a:solidFill>
                  <a:srgbClr val="33CC33"/>
                </a:solidFill>
                <a:latin typeface="+mn-lt"/>
              </a:rPr>
              <a:t>No investment in data center;</a:t>
            </a:r>
            <a:br>
              <a:rPr lang="en-US" kern="0" smtClean="0">
                <a:solidFill>
                  <a:srgbClr val="33CC33"/>
                </a:solidFill>
                <a:latin typeface="+mn-lt"/>
              </a:rPr>
            </a:br>
            <a:r>
              <a:rPr lang="en-US" kern="0" smtClean="0">
                <a:solidFill>
                  <a:srgbClr val="33CC33"/>
                </a:solidFill>
                <a:latin typeface="+mn-lt"/>
              </a:rPr>
              <a:t>pay-as-you-go model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</a:rPr>
              <a:t>Thousands of computers available on demand; add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</a:rPr>
              <a:t>more within seconds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71626" y="1285877"/>
            <a:ext cx="3171824" cy="46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Electricity</a:t>
            </a: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543551" y="1285877"/>
            <a:ext cx="3171824" cy="46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Computing</a:t>
            </a: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6689728" y="619125"/>
            <a:ext cx="902454" cy="604836"/>
            <a:chOff x="6737140" y="2633668"/>
            <a:chExt cx="1940138" cy="1300162"/>
          </a:xfrm>
        </p:grpSpPr>
        <p:sp>
          <p:nvSpPr>
            <p:cNvPr id="11" name="Cloud"/>
            <p:cNvSpPr>
              <a:spLocks noChangeAspect="1" noEditPoints="1" noChangeArrowheads="1"/>
            </p:cNvSpPr>
            <p:nvPr/>
          </p:nvSpPr>
          <p:spPr bwMode="auto">
            <a:xfrm rot="268469">
              <a:off x="6737140" y="2633668"/>
              <a:ext cx="1940138" cy="13001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  <a:defRPr/>
              </a:pPr>
              <a:endParaRPr lang="en-US">
                <a:cs typeface="+mn-cs"/>
              </a:endParaRPr>
            </a:p>
          </p:txBody>
        </p:sp>
        <p:pic>
          <p:nvPicPr>
            <p:cNvPr id="12" name="Picture 51" descr="MCj0431616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7003" y="2882904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1" descr="MCj0431616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6478" y="2892429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51" descr="MCj0431616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2" y="2901954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cloud computing?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7198201" y="1765128"/>
            <a:ext cx="36761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geekandpoke.typepad.com</a:t>
            </a:r>
            <a:r>
              <a:rPr lang="en-US" sz="800" dirty="0"/>
              <a:t>/</a:t>
            </a:r>
            <a:r>
              <a:rPr lang="en-US" sz="800" dirty="0" err="1"/>
              <a:t>geekandpoke</a:t>
            </a:r>
            <a:r>
              <a:rPr lang="en-US" sz="800" dirty="0"/>
              <a:t>/images/2008/05/16/se17.jpg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6856" y="1641496"/>
            <a:ext cx="5630763" cy="4750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cloud computing?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1069" y="1952625"/>
            <a:ext cx="7223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The interesting thing about Cloud Computing is that we've </a:t>
            </a:r>
            <a:br>
              <a:rPr lang="en-US" smtClean="0"/>
            </a:br>
            <a:r>
              <a:rPr lang="en-US" smtClean="0"/>
              <a:t>redefined Cloud Computing to include everything that we </a:t>
            </a:r>
            <a:br>
              <a:rPr lang="en-US" smtClean="0"/>
            </a:br>
            <a:r>
              <a:rPr lang="en-US" smtClean="0"/>
              <a:t>already do.... I don't understand what we would do differently </a:t>
            </a:r>
            <a:br>
              <a:rPr lang="en-US" smtClean="0"/>
            </a:br>
            <a:r>
              <a:rPr lang="en-US" smtClean="0"/>
              <a:t>in the light of Cloud Computing other than change the </a:t>
            </a:r>
            <a:br>
              <a:rPr lang="en-US" smtClean="0"/>
            </a:br>
            <a:r>
              <a:rPr lang="en-US" smtClean="0"/>
              <a:t>wording of some of our ads.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                                                   Larry Ellison, quoted in the Wall Street Journal, September 26, 2008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1358694" y="4305300"/>
            <a:ext cx="7223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 lot of people are jumping on the [cloud] bandwagon, but</a:t>
            </a:r>
            <a:br>
              <a:rPr lang="en-US" smtClean="0"/>
            </a:br>
            <a:r>
              <a:rPr lang="en-US" smtClean="0"/>
              <a:t>I have not heard two people say the same thing about it.</a:t>
            </a:r>
            <a:br>
              <a:rPr lang="en-US" smtClean="0"/>
            </a:br>
            <a:r>
              <a:rPr lang="en-US" smtClean="0"/>
              <a:t>There are multiple definitions out there of "the cloud".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                                                            Andy Isherwood, quoted in ZDnet News, December 11, 2008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what is it, really?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4638"/>
            <a:ext cx="7772400" cy="4532312"/>
          </a:xfrm>
        </p:spPr>
        <p:txBody>
          <a:bodyPr/>
          <a:lstStyle/>
          <a:p>
            <a:r>
              <a:rPr lang="en-US" smtClean="0"/>
              <a:t>According to NIST: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Essential characteristics:</a:t>
            </a:r>
          </a:p>
          <a:p>
            <a:pPr lvl="1"/>
            <a:r>
              <a:rPr lang="en-US" smtClean="0"/>
              <a:t>On-demand self service</a:t>
            </a:r>
          </a:p>
          <a:p>
            <a:pPr lvl="1"/>
            <a:r>
              <a:rPr lang="en-US" smtClean="0"/>
              <a:t>Broad network access</a:t>
            </a:r>
          </a:p>
          <a:p>
            <a:pPr lvl="1"/>
            <a:r>
              <a:rPr lang="en-US" smtClean="0"/>
              <a:t>Resource pooling</a:t>
            </a:r>
          </a:p>
          <a:p>
            <a:pPr lvl="1"/>
            <a:r>
              <a:rPr lang="en-US" smtClean="0"/>
              <a:t>Rapid elasticity</a:t>
            </a:r>
          </a:p>
          <a:p>
            <a:pPr lvl="1"/>
            <a:r>
              <a:rPr lang="en-US" smtClean="0"/>
              <a:t>Measured service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1650" y="2105025"/>
            <a:ext cx="737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Cloud computing is a model for enabling convenient, </a:t>
            </a:r>
            <a:br>
              <a:rPr lang="en-US" smtClean="0"/>
            </a:br>
            <a:r>
              <a:rPr lang="en-US" smtClean="0"/>
              <a:t>on-demand network access to a shared pool of configurable </a:t>
            </a:r>
            <a:br>
              <a:rPr lang="en-US" smtClean="0"/>
            </a:br>
            <a:r>
              <a:rPr lang="en-US" smtClean="0"/>
              <a:t>computing resources (e.g., networks, servers, storage, </a:t>
            </a:r>
            <a:br>
              <a:rPr lang="en-US" smtClean="0"/>
            </a:br>
            <a:r>
              <a:rPr lang="en-US" smtClean="0"/>
              <a:t>applications, and services) that can be rapidly provisioned </a:t>
            </a:r>
            <a:br>
              <a:rPr lang="en-US" smtClean="0"/>
            </a:br>
            <a:r>
              <a:rPr lang="en-US" smtClean="0"/>
              <a:t>and released with minimal management effort or </a:t>
            </a:r>
            <a:br>
              <a:rPr lang="en-US" smtClean="0"/>
            </a:br>
            <a:r>
              <a:rPr lang="en-US" smtClean="0"/>
              <a:t>service provider interaction.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terms you may have heard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52575"/>
            <a:ext cx="7772400" cy="4781550"/>
          </a:xfrm>
        </p:spPr>
        <p:txBody>
          <a:bodyPr/>
          <a:lstStyle/>
          <a:p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The service being sold by a cloud</a:t>
            </a:r>
          </a:p>
          <a:p>
            <a:pPr lvl="1"/>
            <a:r>
              <a:rPr lang="en-US" dirty="0" smtClean="0"/>
              <a:t>Focuses on the business model (pay-as-you-go), similar to classical utility companies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Web</a:t>
            </a:r>
          </a:p>
          <a:p>
            <a:pPr lvl="1"/>
            <a:r>
              <a:rPr lang="en-US" dirty="0" smtClean="0"/>
              <a:t>The Internet’s information sharing model</a:t>
            </a:r>
          </a:p>
          <a:p>
            <a:pPr lvl="1"/>
            <a:r>
              <a:rPr lang="en-US" dirty="0" smtClean="0"/>
              <a:t>Some web services run on clouds, but not 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Internet</a:t>
            </a:r>
          </a:p>
          <a:p>
            <a:pPr lvl="1"/>
            <a:r>
              <a:rPr lang="en-US" dirty="0" smtClean="0"/>
              <a:t>A network of networks</a:t>
            </a:r>
          </a:p>
          <a:p>
            <a:pPr lvl="1"/>
            <a:r>
              <a:rPr lang="en-US" dirty="0" smtClean="0"/>
              <a:t>Used by the web; connects (most) clouds to their customers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/>
              <a:t>Computing at scale</a:t>
            </a:r>
          </a:p>
          <a:p>
            <a:pPr lvl="1"/>
            <a:r>
              <a:rPr lang="en-US" dirty="0" smtClean="0"/>
              <a:t>The need for scalability; scale of current services</a:t>
            </a:r>
          </a:p>
          <a:p>
            <a:pPr lvl="1"/>
            <a:r>
              <a:rPr lang="en-US" dirty="0" smtClean="0"/>
              <a:t>Scaling up: From PCs to data centers</a:t>
            </a:r>
          </a:p>
          <a:p>
            <a:pPr lvl="1"/>
            <a:r>
              <a:rPr lang="en-US" dirty="0" smtClean="0"/>
              <a:t>Problems with 'classical' scaling techniques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Utility computing and cloud computing</a:t>
            </a:r>
          </a:p>
          <a:p>
            <a:pPr lvl="1"/>
            <a:r>
              <a:rPr lang="en-US" dirty="0" smtClean="0"/>
              <a:t>What are utility computing and cloud computing?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Evolution of software business models</a:t>
            </a:r>
          </a:p>
          <a:p>
            <a:pPr lvl="1"/>
            <a:r>
              <a:rPr lang="en-US" dirty="0"/>
              <a:t>What kinds of clouds exist today?</a:t>
            </a:r>
          </a:p>
          <a:p>
            <a:pPr lvl="1"/>
            <a:r>
              <a:rPr lang="en-US" dirty="0" smtClean="0"/>
              <a:t>What kinds of applications run on the cloud?</a:t>
            </a:r>
          </a:p>
          <a:p>
            <a:pPr lvl="1"/>
            <a:r>
              <a:rPr lang="en-US" dirty="0" smtClean="0"/>
              <a:t>Virtualization: How clouds work 'under the hood'</a:t>
            </a:r>
          </a:p>
          <a:p>
            <a:pPr lvl="1"/>
            <a:r>
              <a:rPr lang="en-US" dirty="0" smtClean="0"/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08794" y="4438650"/>
            <a:ext cx="698320" cy="419100"/>
            <a:chOff x="6143624" y="2514600"/>
            <a:chExt cx="698320" cy="419100"/>
          </a:xfrm>
        </p:grpSpPr>
        <p:sp>
          <p:nvSpPr>
            <p:cNvPr id="6" name="Right Arrow 5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85975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50507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5" y="282892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5" y="4048125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49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70407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Traditional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7063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$4000/user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(one time)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706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$800/user/year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350" y="2791725"/>
            <a:ext cx="55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35940" y="3615097"/>
            <a:ext cx="107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19803" y="5547506"/>
            <a:ext cx="8643196" cy="862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For </a:t>
            </a:r>
            <a:r>
              <a:rPr lang="en-US" dirty="0"/>
              <a:t>large software </a:t>
            </a:r>
            <a:r>
              <a:rPr lang="en-US" dirty="0" smtClean="0"/>
              <a:t>companies (MS, SAP, Oracle) is a good model</a:t>
            </a:r>
          </a:p>
          <a:p>
            <a:pPr lvl="1"/>
            <a:r>
              <a:rPr lang="en-US" dirty="0" smtClean="0"/>
              <a:t>Buy perpetual license, and upgrades, bug fixes, phone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6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INGI2145 mandatory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the following AWS regions</a:t>
            </a:r>
          </a:p>
          <a:p>
            <a:pPr lvl="1"/>
            <a:r>
              <a:rPr lang="en-US" dirty="0" smtClean="0"/>
              <a:t>us-west-2</a:t>
            </a:r>
          </a:p>
          <a:p>
            <a:pPr lvl="1"/>
            <a:r>
              <a:rPr lang="en-US" dirty="0" smtClean="0"/>
              <a:t>us-west-1</a:t>
            </a:r>
          </a:p>
          <a:p>
            <a:pPr lvl="1"/>
            <a:r>
              <a:rPr lang="en-US" dirty="0" smtClean="0"/>
              <a:t>us-east-1</a:t>
            </a:r>
          </a:p>
          <a:p>
            <a:endParaRPr lang="en-US" dirty="0" smtClean="0"/>
          </a:p>
          <a:p>
            <a:r>
              <a:rPr lang="en-US" b="1" dirty="0" smtClean="0"/>
              <a:t>Never terminate a virtual machine that you do not own!</a:t>
            </a:r>
          </a:p>
          <a:p>
            <a:endParaRPr lang="en-US" b="1" dirty="0"/>
          </a:p>
          <a:p>
            <a:r>
              <a:rPr lang="en-US" b="1" dirty="0" smtClean="0"/>
              <a:t>Always terminate instances that you don’t need!</a:t>
            </a:r>
          </a:p>
          <a:p>
            <a:pPr lvl="1"/>
            <a:r>
              <a:rPr lang="en-US" dirty="0" smtClean="0"/>
              <a:t>Remember each of you has about $100 of credit!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984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70407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Traditional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8816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Open Source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7063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$4000/user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(one time)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706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$800/user/year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350" y="2791725"/>
            <a:ext cx="55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35940" y="3615097"/>
            <a:ext cx="107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138816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$1600/user/year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38816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$0/user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19803" y="5547506"/>
            <a:ext cx="8643196" cy="862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Not as many success stories (biggest one probably </a:t>
            </a:r>
            <a:r>
              <a:rPr lang="en-US" dirty="0" err="1" smtClean="0"/>
              <a:t>RedHat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open source is fueling much success for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4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70407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Traditional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7063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$4000/user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(one time)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706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$800/user/year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350" y="2791725"/>
            <a:ext cx="55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35940" y="3615097"/>
            <a:ext cx="107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970408" y="4216077"/>
            <a:ext cx="8126450" cy="1331429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$16,000/user/year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($1300/user/year)</a:t>
            </a:r>
          </a:p>
          <a:p>
            <a:pPr algn="ctr"/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 manage the security, availability, performance, problems and change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48" y="435796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9803" y="5547506"/>
            <a:ext cx="8643196" cy="862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Cost to manage software is 4x the purchase price per year</a:t>
            </a:r>
          </a:p>
        </p:txBody>
      </p:sp>
    </p:spTree>
    <p:extLst>
      <p:ext uri="{BB962C8B-B14F-4D97-AF65-F5344CB8AC3E}">
        <p14:creationId xmlns:p14="http://schemas.microsoft.com/office/powerpoint/2010/main" val="100565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70407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Traditional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8816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Open Source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7225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Outsourcing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7063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$4000/user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(one time)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706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$800/user/year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350" y="2791725"/>
            <a:ext cx="55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35940" y="3615097"/>
            <a:ext cx="107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348" y="435796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138816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$1600/user/year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0852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$800/user/year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08521" y="4216077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Bid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&lt;1300/user/month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38816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$0/user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307225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$4000/user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(one time)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309545" y="5006868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At home / at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19803" y="5547506"/>
            <a:ext cx="8643196" cy="862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Outsourcing became popular in the ’90s as Internet got widespread</a:t>
            </a:r>
          </a:p>
          <a:p>
            <a:pPr lvl="1"/>
            <a:r>
              <a:rPr lang="en-US" dirty="0" smtClean="0"/>
              <a:t>Cost</a:t>
            </a:r>
            <a:r>
              <a:rPr lang="en-US" dirty="0"/>
              <a:t> </a:t>
            </a:r>
            <a:r>
              <a:rPr lang="en-US" dirty="0" smtClean="0"/>
              <a:t>reduction through low-cost labor is hard to sustain</a:t>
            </a:r>
          </a:p>
          <a:p>
            <a:pPr lvl="1"/>
            <a:r>
              <a:rPr lang="en-US" dirty="0" smtClean="0"/>
              <a:t>Human error is #1 cause of computer system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2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70407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Traditional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8816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Open Source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7225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Outsourcing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75634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Hybrid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7063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$4000/user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(one time)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706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$800/user/year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350" y="2791725"/>
            <a:ext cx="55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35940" y="3615097"/>
            <a:ext cx="107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348" y="435796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138816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$1600/user/year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0852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$800/user/year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08521" y="4216077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&lt;1300/user/month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38816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$0/user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307225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$4000/user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(one time)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475634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$800/user/year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75634" y="4216077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$150/user/month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475634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$4000/user</a:t>
            </a:r>
          </a:p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(one time)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309545" y="5006868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 home /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customer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475634" y="5003506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At home / at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19803" y="5547506"/>
            <a:ext cx="8643196" cy="862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How to decrease costs by 10x?</a:t>
            </a:r>
          </a:p>
          <a:p>
            <a:pPr lvl="1"/>
            <a:r>
              <a:rPr lang="en-US" dirty="0" smtClean="0"/>
              <a:t>Standardization, specialization, repetition </a:t>
            </a:r>
            <a:r>
              <a:rPr lang="en-US" dirty="0" smtClean="0">
                <a:sym typeface="Wingdings"/>
              </a:rPr>
              <a:t> in time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3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70407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Traditional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8816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Open Source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7225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Outsourcing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75634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Hybrid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44043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Hybrid+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7063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$4000/user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(one time)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706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$800/user/year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350" y="2791725"/>
            <a:ext cx="55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35940" y="3615097"/>
            <a:ext cx="107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348" y="435796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138816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$1600/user/year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0852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$800/user/year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08521" y="4216077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&lt;1300/user/month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38816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$0/user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307225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$4000/user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(one time)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475634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$800/user/year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75634" y="4216077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$150/user/month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475634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$4000/user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(one time)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44043" y="2641222"/>
            <a:ext cx="1116000" cy="224729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$300/user/month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09545" y="5006868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 home /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customer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475634" y="5003506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 home /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customer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44043" y="5003506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At home / at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19803" y="5547506"/>
            <a:ext cx="8643196" cy="862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Pure subscription </a:t>
            </a:r>
            <a:r>
              <a:rPr lang="en-US" dirty="0"/>
              <a:t>model</a:t>
            </a:r>
            <a:endParaRPr lang="en-US" dirty="0" smtClean="0"/>
          </a:p>
          <a:p>
            <a:pPr lvl="1"/>
            <a:r>
              <a:rPr lang="en-US" dirty="0" smtClean="0"/>
              <a:t>Simply a change of the payment term compared to Model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70407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Traditional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8816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Open Source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7225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Outsourcing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75634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Hybrid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44043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Hybrid+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12452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Cloud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7063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$4000/user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(one time)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706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$800/user/year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350" y="2791725"/>
            <a:ext cx="55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35940" y="3615097"/>
            <a:ext cx="107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348" y="435796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138816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$1600/user/year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0852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$800/user/year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08521" y="4216077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&lt;1300/user/month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38816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$0/user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307225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$4000/user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(one time)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475634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$800/user/year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75634" y="4216077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$150/user/month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475634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$4000/user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(one time)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44043" y="2641222"/>
            <a:ext cx="1116000" cy="224729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$300/user/month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12452" y="2641222"/>
            <a:ext cx="1116000" cy="224729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&lt;$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00/user/month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09545" y="5006868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 home /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customer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475634" y="5003506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 home /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customer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44043" y="5003506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 home /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customer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19803" y="5547506"/>
            <a:ext cx="8643196" cy="862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Software companies gone public since 2000 deliver Cloud services</a:t>
            </a:r>
          </a:p>
          <a:p>
            <a:pPr lvl="1"/>
            <a:r>
              <a:rPr lang="en-US" dirty="0" smtClean="0"/>
              <a:t>10x cost reduction </a:t>
            </a:r>
            <a:r>
              <a:rPr lang="en-US" dirty="0"/>
              <a:t>i</a:t>
            </a:r>
            <a:r>
              <a:rPr lang="en-US" dirty="0" smtClean="0"/>
              <a:t>n exchange for higher degree of standardization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70407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Traditional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8816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Open Source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07225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Outsourcing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75634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Hybrid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44043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Hybrid+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12452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Cloud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980858" y="1853794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Internet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7063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$4000/user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(one time)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706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$800/user/year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350" y="2791725"/>
            <a:ext cx="55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35940" y="3615097"/>
            <a:ext cx="107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348" y="435796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138816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$1600/user/year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08522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$800/user/year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08521" y="4216077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&lt;1300/user/month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38816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$0/user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307225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$4000/user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(one time)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475634" y="3428650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$800/user/year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75634" y="4216077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$150/user/month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475634" y="2641222"/>
            <a:ext cx="1116000" cy="67097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$4000/user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(one time)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44043" y="2641222"/>
            <a:ext cx="1116000" cy="224729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$300/user/month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12452" y="2641222"/>
            <a:ext cx="1116000" cy="224729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&lt;$</a:t>
            </a:r>
            <a:r>
              <a:rPr lang="en-US" sz="1400" dirty="0">
                <a:solidFill>
                  <a:schemeClr val="bg1"/>
                </a:solidFill>
              </a:rPr>
              <a:t>1</a:t>
            </a:r>
            <a:r>
              <a:rPr lang="en-US" sz="1400" dirty="0" smtClean="0">
                <a:solidFill>
                  <a:schemeClr val="bg1"/>
                </a:solidFill>
              </a:rPr>
              <a:t>00/user/month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980858" y="2641222"/>
            <a:ext cx="1116000" cy="2247293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Ads</a:t>
            </a:r>
          </a:p>
          <a:p>
            <a:pPr algn="ctr"/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Transactions</a:t>
            </a:r>
          </a:p>
          <a:p>
            <a:pPr algn="ctr"/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Embedded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(&lt;$10/user/month)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09545" y="5006868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 home /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customer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475634" y="5003506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 home /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customer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44043" y="5003506"/>
            <a:ext cx="1116000" cy="528658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180000" rIns="36000" bIns="18000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At home /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customer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19803" y="5547506"/>
            <a:ext cx="8643196" cy="862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No direct charge; monetization model is asymmetric</a:t>
            </a:r>
          </a:p>
          <a:p>
            <a:pPr lvl="1"/>
            <a:r>
              <a:rPr lang="en-US" dirty="0" smtClean="0"/>
              <a:t>Software is paid through ads, transactions fees, …</a:t>
            </a:r>
          </a:p>
          <a:p>
            <a:pPr lvl="1"/>
            <a:r>
              <a:rPr lang="en-US" dirty="0" smtClean="0"/>
              <a:t>Consumer apps have dramatically lower costs than enterprise apps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0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is a business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2" y="1587988"/>
            <a:ext cx="6978344" cy="31208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7185" y="5040916"/>
            <a:ext cx="2440091" cy="139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</a:t>
            </a:r>
          </a:p>
          <a:p>
            <a:r>
              <a:rPr lang="en-US" dirty="0" smtClean="0"/>
              <a:t>Per service hour</a:t>
            </a:r>
          </a:p>
          <a:p>
            <a:r>
              <a:rPr lang="en-US" dirty="0" smtClean="0"/>
              <a:t>$0.16/hour</a:t>
            </a:r>
          </a:p>
          <a:p>
            <a:r>
              <a:rPr lang="en-US" sz="1400" dirty="0" smtClean="0"/>
              <a:t>(averaged on instance sizes)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46150" y="5040916"/>
            <a:ext cx="204940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</a:p>
          <a:p>
            <a:r>
              <a:rPr lang="en-US" dirty="0" smtClean="0"/>
              <a:t>Per GB stored</a:t>
            </a:r>
          </a:p>
          <a:p>
            <a:r>
              <a:rPr lang="en-US" dirty="0" smtClean="0"/>
              <a:t>$0.10 GB/month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391" y="3354864"/>
            <a:ext cx="12869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</a:t>
            </a:r>
          </a:p>
          <a:p>
            <a:r>
              <a:rPr lang="en-US" dirty="0" smtClean="0"/>
              <a:t>us-west-2</a:t>
            </a:r>
          </a:p>
          <a:p>
            <a:r>
              <a:rPr lang="en-US" dirty="0" smtClean="0"/>
              <a:t>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1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/>
              <a:t>Computing at scale</a:t>
            </a:r>
          </a:p>
          <a:p>
            <a:pPr lvl="1"/>
            <a:r>
              <a:rPr lang="en-US" dirty="0" smtClean="0"/>
              <a:t>The need for scalability; scale of current services</a:t>
            </a:r>
          </a:p>
          <a:p>
            <a:pPr lvl="1"/>
            <a:r>
              <a:rPr lang="en-US" dirty="0" smtClean="0"/>
              <a:t>Scaling up: From PCs to data centers</a:t>
            </a:r>
          </a:p>
          <a:p>
            <a:pPr lvl="1"/>
            <a:r>
              <a:rPr lang="en-US" dirty="0" smtClean="0"/>
              <a:t>Problems with 'classical' scaling techniques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Utility computing and cloud computing</a:t>
            </a:r>
          </a:p>
          <a:p>
            <a:pPr lvl="1"/>
            <a:r>
              <a:rPr lang="en-US" dirty="0" smtClean="0"/>
              <a:t>What are utility computing and cloud computing?</a:t>
            </a:r>
          </a:p>
          <a:p>
            <a:pPr lvl="1"/>
            <a:r>
              <a:rPr lang="en-US" dirty="0"/>
              <a:t>Evolution of software business models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What kinds of clouds exist today?</a:t>
            </a:r>
          </a:p>
          <a:p>
            <a:pPr lvl="1"/>
            <a:r>
              <a:rPr lang="en-US" dirty="0" smtClean="0"/>
              <a:t>What kinds of applications run on the cloud?</a:t>
            </a:r>
          </a:p>
          <a:p>
            <a:pPr lvl="1"/>
            <a:r>
              <a:rPr lang="en-US" dirty="0" smtClean="0"/>
              <a:t>Virtualization: How clouds work 'under the hood'</a:t>
            </a:r>
          </a:p>
          <a:p>
            <a:pPr lvl="1"/>
            <a:r>
              <a:rPr lang="en-US" dirty="0" smtClean="0"/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1674" y="4786128"/>
            <a:ext cx="698320" cy="419100"/>
            <a:chOff x="6143624" y="2514600"/>
            <a:chExt cx="698320" cy="419100"/>
          </a:xfrm>
        </p:grpSpPr>
        <p:sp>
          <p:nvSpPr>
            <p:cNvPr id="6" name="Right Arrow 5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85975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50507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5" y="282892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5" y="4048125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1982" y="4404216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Everything as a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858403"/>
          </a:xfrm>
        </p:spPr>
        <p:txBody>
          <a:bodyPr/>
          <a:lstStyle/>
          <a:p>
            <a:r>
              <a:rPr lang="en-US" dirty="0" smtClean="0"/>
              <a:t>What kind of service does the cloud provide?</a:t>
            </a:r>
          </a:p>
          <a:p>
            <a:pPr lvl="1"/>
            <a:r>
              <a:rPr lang="en-US" dirty="0" smtClean="0"/>
              <a:t>Does it offer an entire application, or just resources?</a:t>
            </a:r>
          </a:p>
          <a:p>
            <a:pPr lvl="1"/>
            <a:r>
              <a:rPr lang="en-US" dirty="0" smtClean="0"/>
              <a:t>If resources, what kind / level of abstraction?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Three types commonly distinguished:</a:t>
            </a:r>
          </a:p>
          <a:p>
            <a:pPr lvl="1"/>
            <a:r>
              <a:rPr lang="en-US" dirty="0" smtClean="0"/>
              <a:t>Software as a service (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Analogy: Restaurant. </a:t>
            </a:r>
            <a:r>
              <a:rPr lang="en-US" dirty="0" err="1" smtClean="0"/>
              <a:t>Prepares&amp;serves</a:t>
            </a:r>
            <a:r>
              <a:rPr lang="en-US" dirty="0" smtClean="0"/>
              <a:t> entire meal, does the dishes, ...</a:t>
            </a:r>
          </a:p>
          <a:p>
            <a:pPr lvl="1"/>
            <a:r>
              <a:rPr lang="en-US" dirty="0" smtClean="0"/>
              <a:t>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Analogy: Take-out food. Prepares meal, but does not serve it. </a:t>
            </a:r>
          </a:p>
          <a:p>
            <a:pPr lvl="1"/>
            <a:r>
              <a:rPr lang="en-US" dirty="0" smtClean="0"/>
              <a:t>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Analogy: Grocery store. Provides raw ingredients.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*</a:t>
            </a:r>
            <a:r>
              <a:rPr lang="en-US" dirty="0" err="1" smtClean="0"/>
              <a:t>aaS</a:t>
            </a:r>
            <a:r>
              <a:rPr lang="en-US" dirty="0" smtClean="0"/>
              <a:t> types have been defined, but are less common</a:t>
            </a:r>
          </a:p>
          <a:p>
            <a:pPr lvl="2"/>
            <a:r>
              <a:rPr lang="en-US" dirty="0" smtClean="0"/>
              <a:t>Desktop, Backend, Communication, Network, Monitoring,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Computing at scale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The need for scalability; scale of current services</a:t>
            </a:r>
          </a:p>
          <a:p>
            <a:pPr lvl="1"/>
            <a:r>
              <a:rPr lang="en-US" dirty="0" smtClean="0"/>
              <a:t>Scaling up: From PCs to data centers</a:t>
            </a:r>
          </a:p>
          <a:p>
            <a:pPr lvl="1"/>
            <a:r>
              <a:rPr lang="en-US" dirty="0" smtClean="0"/>
              <a:t>Problems with 'classical' scaling techniques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Utility computing and cloud computing</a:t>
            </a:r>
          </a:p>
          <a:p>
            <a:pPr lvl="1"/>
            <a:r>
              <a:rPr lang="en-US" dirty="0" smtClean="0"/>
              <a:t>What are utility computing and cloud computing?</a:t>
            </a:r>
          </a:p>
          <a:p>
            <a:pPr lvl="1"/>
            <a:r>
              <a:rPr lang="en-US" dirty="0"/>
              <a:t>Evolution of software business models</a:t>
            </a:r>
            <a:endParaRPr lang="en-US" dirty="0" smtClean="0"/>
          </a:p>
          <a:p>
            <a:pPr lvl="1"/>
            <a:r>
              <a:rPr lang="en-US" dirty="0" smtClean="0"/>
              <a:t>What kinds of clouds exist today?</a:t>
            </a:r>
          </a:p>
          <a:p>
            <a:pPr lvl="1"/>
            <a:r>
              <a:rPr lang="en-US" dirty="0" smtClean="0"/>
              <a:t>What kinds of applications run on the cloud?</a:t>
            </a:r>
          </a:p>
          <a:p>
            <a:pPr lvl="1"/>
            <a:r>
              <a:rPr lang="en-US" dirty="0" smtClean="0"/>
              <a:t>Virtualization: How clouds work 'under the hood'</a:t>
            </a:r>
          </a:p>
          <a:p>
            <a:pPr lvl="1"/>
            <a:r>
              <a:rPr lang="en-US" dirty="0" smtClean="0"/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as a Service (SaaS)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638675"/>
            <a:ext cx="7772400" cy="1704974"/>
          </a:xfrm>
        </p:spPr>
        <p:txBody>
          <a:bodyPr/>
          <a:lstStyle/>
          <a:p>
            <a:r>
              <a:rPr lang="en-US" dirty="0" smtClean="0"/>
              <a:t>Cloud provides an entire application</a:t>
            </a:r>
          </a:p>
          <a:p>
            <a:pPr lvl="1"/>
            <a:r>
              <a:rPr lang="en-US" dirty="0" smtClean="0"/>
              <a:t>Word processor, spreadsheet, CRM software, calendar...</a:t>
            </a:r>
          </a:p>
          <a:p>
            <a:pPr lvl="1"/>
            <a:r>
              <a:rPr lang="en-US" dirty="0" smtClean="0"/>
              <a:t>Customer pays cloud provider</a:t>
            </a:r>
          </a:p>
          <a:p>
            <a:pPr lvl="1"/>
            <a:r>
              <a:rPr lang="en-US" dirty="0" smtClean="0"/>
              <a:t>Example: Google Apps, </a:t>
            </a:r>
            <a:r>
              <a:rPr lang="en-US" dirty="0" err="1" smtClean="0"/>
              <a:t>Salesforce.com</a:t>
            </a:r>
            <a:r>
              <a:rPr lang="en-US" dirty="0" smtClean="0"/>
              <a:t>, Concur, Doodle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 descr="MCj043262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3358051"/>
            <a:ext cx="534987" cy="534987"/>
          </a:xfrm>
          <a:prstGeom prst="rect">
            <a:avLst/>
          </a:prstGeom>
          <a:noFill/>
        </p:spPr>
      </p:pic>
      <p:pic>
        <p:nvPicPr>
          <p:cNvPr id="8" name="Picture 19" descr="greenguy"/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633663" y="1708150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2003425" y="2690813"/>
            <a:ext cx="1939925" cy="1300162"/>
            <a:chOff x="6737139" y="2633668"/>
            <a:chExt cx="1940138" cy="1300162"/>
          </a:xfrm>
        </p:grpSpPr>
        <p:sp>
          <p:nvSpPr>
            <p:cNvPr id="10" name="Cloud"/>
            <p:cNvSpPr>
              <a:spLocks noChangeAspect="1" noEditPoints="1" noChangeArrowheads="1"/>
            </p:cNvSpPr>
            <p:nvPr/>
          </p:nvSpPr>
          <p:spPr bwMode="auto">
            <a:xfrm rot="268469">
              <a:off x="6737139" y="2633668"/>
              <a:ext cx="1940138" cy="13001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  <a:defRPr/>
              </a:pPr>
              <a:endParaRPr lang="en-US">
                <a:cs typeface="+mn-cs"/>
              </a:endParaRPr>
            </a:p>
          </p:txBody>
        </p:sp>
        <p:pic>
          <p:nvPicPr>
            <p:cNvPr id="11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47002" y="2882904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56477" y="2892429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65952" y="2901954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1075764" y="3857625"/>
            <a:ext cx="83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Cloud</a:t>
            </a:r>
            <a:br>
              <a:rPr lang="en-US" sz="1400" smtClean="0"/>
            </a:br>
            <a:r>
              <a:rPr lang="en-US" sz="1400" smtClean="0"/>
              <a:t>provider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651026" y="144780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User</a:t>
            </a:r>
            <a:endParaRPr lang="en-US" sz="1400"/>
          </a:p>
        </p:txBody>
      </p:sp>
      <p:sp>
        <p:nvSpPr>
          <p:cNvPr id="16" name="Rectangle 15"/>
          <p:cNvSpPr/>
          <p:nvPr/>
        </p:nvSpPr>
        <p:spPr bwMode="auto">
          <a:xfrm>
            <a:off x="5514976" y="3476625"/>
            <a:ext cx="2400300" cy="39052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Hardware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514976" y="2971800"/>
            <a:ext cx="2400300" cy="39052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Middleware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14976" y="2466975"/>
            <a:ext cx="2400300" cy="39052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Application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838700" y="2124075"/>
            <a:ext cx="3705225" cy="208597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3638550" y="2305050"/>
            <a:ext cx="2009775" cy="7334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657600" y="3505200"/>
            <a:ext cx="2457450" cy="6572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6229350" y="219075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6600825" y="220027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6200000" flipH="1">
            <a:off x="2676525" y="2495550"/>
            <a:ext cx="409578" cy="285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018305" y="2257427"/>
            <a:ext cx="1121" cy="5094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8" idx="1"/>
            <a:endCxn id="7" idx="0"/>
          </p:cNvCxnSpPr>
          <p:nvPr/>
        </p:nvCxnSpPr>
        <p:spPr bwMode="auto">
          <a:xfrm rot="10800000" flipV="1">
            <a:off x="1477169" y="1978819"/>
            <a:ext cx="1156494" cy="13792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1" name="Picture 35" descr="bag_of_money_small_trans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1990725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Platform as a Service (PaaS)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476750"/>
            <a:ext cx="7772400" cy="1924050"/>
          </a:xfrm>
        </p:spPr>
        <p:txBody>
          <a:bodyPr/>
          <a:lstStyle/>
          <a:p>
            <a:r>
              <a:rPr lang="en-US" dirty="0" smtClean="0"/>
              <a:t>Cloud provides middleware/infrastructure</a:t>
            </a:r>
          </a:p>
          <a:p>
            <a:pPr lvl="1"/>
            <a:r>
              <a:rPr lang="en-US" dirty="0" smtClean="0"/>
              <a:t>For example, Microsoft Common Language Runtime (CLR)</a:t>
            </a:r>
          </a:p>
          <a:p>
            <a:pPr lvl="1"/>
            <a:r>
              <a:rPr lang="en-US" dirty="0" smtClean="0"/>
              <a:t>Customer pays </a:t>
            </a:r>
            <a:r>
              <a:rPr lang="en-US" dirty="0" err="1" smtClean="0"/>
              <a:t>SaaS</a:t>
            </a:r>
            <a:r>
              <a:rPr lang="en-US" dirty="0" smtClean="0"/>
              <a:t> provider for the service; </a:t>
            </a:r>
            <a:r>
              <a:rPr lang="en-US" dirty="0" err="1" smtClean="0"/>
              <a:t>SaaS</a:t>
            </a:r>
            <a:r>
              <a:rPr lang="en-US" dirty="0" smtClean="0"/>
              <a:t> provider pays the cloud for the infrastructure</a:t>
            </a:r>
          </a:p>
          <a:p>
            <a:pPr lvl="1"/>
            <a:r>
              <a:rPr lang="en-US" dirty="0" smtClean="0"/>
              <a:t>Example: Windows Azure, Google App Engine,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 descr="MCj043262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3348526"/>
            <a:ext cx="534987" cy="534987"/>
          </a:xfrm>
          <a:prstGeom prst="rect">
            <a:avLst/>
          </a:prstGeom>
          <a:noFill/>
        </p:spPr>
      </p:pic>
      <p:pic>
        <p:nvPicPr>
          <p:cNvPr id="8" name="Picture 19" descr="greenguy"/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633663" y="1698625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003425" y="2681288"/>
            <a:ext cx="1939925" cy="1300162"/>
            <a:chOff x="6737139" y="2633668"/>
            <a:chExt cx="1940138" cy="1300162"/>
          </a:xfrm>
        </p:grpSpPr>
        <p:sp>
          <p:nvSpPr>
            <p:cNvPr id="10" name="Cloud"/>
            <p:cNvSpPr>
              <a:spLocks noChangeAspect="1" noEditPoints="1" noChangeArrowheads="1"/>
            </p:cNvSpPr>
            <p:nvPr/>
          </p:nvSpPr>
          <p:spPr bwMode="auto">
            <a:xfrm rot="268469">
              <a:off x="6737139" y="2633668"/>
              <a:ext cx="1940138" cy="13001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  <a:defRPr/>
              </a:pPr>
              <a:endParaRPr lang="en-US">
                <a:cs typeface="+mn-cs"/>
              </a:endParaRPr>
            </a:p>
          </p:txBody>
        </p:sp>
        <p:pic>
          <p:nvPicPr>
            <p:cNvPr id="11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47002" y="2882904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56477" y="2892429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65952" y="2901954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1075764" y="3848100"/>
            <a:ext cx="83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Cloud</a:t>
            </a:r>
            <a:br>
              <a:rPr lang="en-US" sz="1400" smtClean="0"/>
            </a:br>
            <a:r>
              <a:rPr lang="en-US" sz="1400" smtClean="0"/>
              <a:t>provider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651026" y="1438275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User</a:t>
            </a:r>
            <a:endParaRPr lang="en-US" sz="1400"/>
          </a:p>
        </p:txBody>
      </p:sp>
      <p:sp>
        <p:nvSpPr>
          <p:cNvPr id="16" name="Rectangle 15"/>
          <p:cNvSpPr/>
          <p:nvPr/>
        </p:nvSpPr>
        <p:spPr bwMode="auto">
          <a:xfrm>
            <a:off x="5514976" y="3467100"/>
            <a:ext cx="2400300" cy="39052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Hardware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514976" y="2962275"/>
            <a:ext cx="2400300" cy="39052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Middleware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14976" y="2457450"/>
            <a:ext cx="2400300" cy="390525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Application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838700" y="2114550"/>
            <a:ext cx="3705225" cy="208597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3638550" y="2295525"/>
            <a:ext cx="2009775" cy="7334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657600" y="3495675"/>
            <a:ext cx="2457450" cy="6572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6229350" y="21812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6600825" y="219075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6200000" flipH="1">
            <a:off x="2676525" y="2486025"/>
            <a:ext cx="409578" cy="285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018305" y="2247902"/>
            <a:ext cx="1121" cy="5094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8" idx="1"/>
            <a:endCxn id="29" idx="1"/>
          </p:cNvCxnSpPr>
          <p:nvPr/>
        </p:nvCxnSpPr>
        <p:spPr bwMode="auto">
          <a:xfrm rot="10800000" flipV="1">
            <a:off x="1752601" y="1969293"/>
            <a:ext cx="881063" cy="47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1" name="Picture 35" descr="bag_of_money_small_trans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6900" y="1228725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MCj0432624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211263" y="1703388"/>
            <a:ext cx="541337" cy="541337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>
            <a:stCxn id="29" idx="2"/>
            <a:endCxn id="7" idx="0"/>
          </p:cNvCxnSpPr>
          <p:nvPr/>
        </p:nvCxnSpPr>
        <p:spPr bwMode="auto">
          <a:xfrm rot="5400000">
            <a:off x="927650" y="2794244"/>
            <a:ext cx="1103801" cy="4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5" name="Picture 35" descr="bag_of_money_small_trans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025" y="25336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Straight Arrow Connector 36"/>
          <p:cNvCxnSpPr/>
          <p:nvPr/>
        </p:nvCxnSpPr>
        <p:spPr bwMode="auto">
          <a:xfrm rot="16200000" flipH="1">
            <a:off x="1676400" y="2266950"/>
            <a:ext cx="723900" cy="6286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8" name="Picture 2" descr="C:\Users\ahae\AppData\Local\Microsoft\Windows\Temporary Internet Files\Content.IE5\WLXXAP26\MCj0431573000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908" y="2152650"/>
            <a:ext cx="450898" cy="45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85287" y="1200150"/>
            <a:ext cx="83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SaaS</a:t>
            </a:r>
            <a:br>
              <a:rPr lang="en-US" sz="1400" smtClean="0"/>
            </a:br>
            <a:r>
              <a:rPr lang="en-US" sz="1400" smtClean="0"/>
              <a:t>provider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Infrastructure as a Service (IaaS)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476750"/>
            <a:ext cx="7772400" cy="1924050"/>
          </a:xfrm>
        </p:spPr>
        <p:txBody>
          <a:bodyPr/>
          <a:lstStyle/>
          <a:p>
            <a:r>
              <a:rPr lang="en-US" dirty="0" smtClean="0"/>
              <a:t>Cloud provides raw computing resources</a:t>
            </a:r>
          </a:p>
          <a:p>
            <a:pPr lvl="1"/>
            <a:r>
              <a:rPr lang="en-US" dirty="0" smtClean="0"/>
              <a:t>Virtual machine, blade server, storage, network, ...</a:t>
            </a:r>
          </a:p>
          <a:p>
            <a:pPr lvl="1"/>
            <a:r>
              <a:rPr lang="en-US" dirty="0" smtClean="0"/>
              <a:t>Customer pays </a:t>
            </a:r>
            <a:r>
              <a:rPr lang="en-US" dirty="0" err="1" smtClean="0"/>
              <a:t>SaaS</a:t>
            </a:r>
            <a:r>
              <a:rPr lang="en-US" dirty="0" smtClean="0"/>
              <a:t> provider for the service; </a:t>
            </a:r>
            <a:r>
              <a:rPr lang="en-US" dirty="0" err="1" smtClean="0"/>
              <a:t>SaaS</a:t>
            </a:r>
            <a:r>
              <a:rPr lang="en-US" dirty="0" smtClean="0"/>
              <a:t> provider pays the cloud for the resources</a:t>
            </a:r>
          </a:p>
          <a:p>
            <a:pPr lvl="1"/>
            <a:r>
              <a:rPr lang="en-US" dirty="0" smtClean="0"/>
              <a:t>Examples: Amazon Web Services, </a:t>
            </a:r>
            <a:r>
              <a:rPr lang="en-US" dirty="0" err="1" smtClean="0"/>
              <a:t>DigitalOcean</a:t>
            </a:r>
            <a:r>
              <a:rPr lang="en-US" dirty="0" smtClean="0"/>
              <a:t>, </a:t>
            </a:r>
            <a:r>
              <a:rPr lang="en-US" dirty="0" err="1" smtClean="0"/>
              <a:t>Joyent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 descr="MCj043262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3348526"/>
            <a:ext cx="534987" cy="534987"/>
          </a:xfrm>
          <a:prstGeom prst="rect">
            <a:avLst/>
          </a:prstGeom>
          <a:noFill/>
        </p:spPr>
      </p:pic>
      <p:pic>
        <p:nvPicPr>
          <p:cNvPr id="8" name="Picture 19" descr="greenguy"/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633663" y="1698625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003425" y="2681288"/>
            <a:ext cx="1939925" cy="1300162"/>
            <a:chOff x="6737139" y="2633668"/>
            <a:chExt cx="1940138" cy="1300162"/>
          </a:xfrm>
        </p:grpSpPr>
        <p:sp>
          <p:nvSpPr>
            <p:cNvPr id="10" name="Cloud"/>
            <p:cNvSpPr>
              <a:spLocks noChangeAspect="1" noEditPoints="1" noChangeArrowheads="1"/>
            </p:cNvSpPr>
            <p:nvPr/>
          </p:nvSpPr>
          <p:spPr bwMode="auto">
            <a:xfrm rot="268469">
              <a:off x="6737139" y="2633668"/>
              <a:ext cx="1940138" cy="13001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  <a:defRPr/>
              </a:pPr>
              <a:endParaRPr lang="en-US">
                <a:cs typeface="+mn-cs"/>
              </a:endParaRPr>
            </a:p>
          </p:txBody>
        </p:sp>
        <p:pic>
          <p:nvPicPr>
            <p:cNvPr id="11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47002" y="2882904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56477" y="2892429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65952" y="2901954"/>
              <a:ext cx="7366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1075764" y="3848100"/>
            <a:ext cx="83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Cloud</a:t>
            </a:r>
            <a:br>
              <a:rPr lang="en-US" sz="1400" smtClean="0"/>
            </a:br>
            <a:r>
              <a:rPr lang="en-US" sz="1400" smtClean="0"/>
              <a:t>provider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2651026" y="1438275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User</a:t>
            </a:r>
            <a:endParaRPr lang="en-US" sz="1400"/>
          </a:p>
        </p:txBody>
      </p:sp>
      <p:sp>
        <p:nvSpPr>
          <p:cNvPr id="16" name="Rectangle 15"/>
          <p:cNvSpPr/>
          <p:nvPr/>
        </p:nvSpPr>
        <p:spPr bwMode="auto">
          <a:xfrm>
            <a:off x="5514976" y="3467100"/>
            <a:ext cx="2400300" cy="390525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Hardware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514976" y="2962275"/>
            <a:ext cx="2400300" cy="390525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Middleware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14976" y="2457450"/>
            <a:ext cx="2400300" cy="390525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Application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838700" y="2114550"/>
            <a:ext cx="3705225" cy="2085975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3638550" y="2295525"/>
            <a:ext cx="2009775" cy="7334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657600" y="3495675"/>
            <a:ext cx="2457450" cy="6572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6229350" y="21812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6600825" y="219075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6200000" flipH="1">
            <a:off x="2676525" y="2486025"/>
            <a:ext cx="409578" cy="285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018305" y="2247902"/>
            <a:ext cx="1121" cy="5094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8" idx="1"/>
            <a:endCxn id="29" idx="1"/>
          </p:cNvCxnSpPr>
          <p:nvPr/>
        </p:nvCxnSpPr>
        <p:spPr bwMode="auto">
          <a:xfrm rot="10800000" flipV="1">
            <a:off x="1752601" y="1969293"/>
            <a:ext cx="881063" cy="47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1" name="Picture 35" descr="bag_of_money_small_trans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6900" y="1228725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MCj0432624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211263" y="1703388"/>
            <a:ext cx="541337" cy="541337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>
            <a:stCxn id="29" idx="2"/>
            <a:endCxn id="7" idx="0"/>
          </p:cNvCxnSpPr>
          <p:nvPr/>
        </p:nvCxnSpPr>
        <p:spPr bwMode="auto">
          <a:xfrm rot="5400000">
            <a:off x="927650" y="2794244"/>
            <a:ext cx="1103801" cy="4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5" name="Picture 35" descr="bag_of_money_small_trans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25" y="2609850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Straight Arrow Connector 36"/>
          <p:cNvCxnSpPr/>
          <p:nvPr/>
        </p:nvCxnSpPr>
        <p:spPr bwMode="auto">
          <a:xfrm rot="16200000" flipH="1">
            <a:off x="1676400" y="2266950"/>
            <a:ext cx="723900" cy="6286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8" name="Picture 2" descr="C:\Users\ahae\AppData\Local\Microsoft\Windows\Temporary Internet Files\Content.IE5\WLXXAP26\MCj0431573000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908" y="2152650"/>
            <a:ext cx="450898" cy="45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85287" y="1200150"/>
            <a:ext cx="83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SaaS</a:t>
            </a:r>
            <a:br>
              <a:rPr lang="en-US" sz="1400" smtClean="0"/>
            </a:br>
            <a:r>
              <a:rPr lang="en-US" sz="1400" smtClean="0"/>
              <a:t>provider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Private/hybrid/community clouds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924299"/>
            <a:ext cx="7772400" cy="2638425"/>
          </a:xfrm>
        </p:spPr>
        <p:txBody>
          <a:bodyPr/>
          <a:lstStyle/>
          <a:p>
            <a:r>
              <a:rPr lang="en-US" dirty="0" smtClean="0"/>
              <a:t>Who can become a customer of the cloud?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Public cloud: </a:t>
            </a:r>
            <a:r>
              <a:rPr lang="en-US" dirty="0" smtClean="0"/>
              <a:t>Commercial service; open to (almost) anyone. Example: Amazon AWS, Microsoft Azure, Google App Engine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Community cloud: </a:t>
            </a:r>
            <a:r>
              <a:rPr lang="en-US" dirty="0" smtClean="0"/>
              <a:t>Shared by several similar organizations.</a:t>
            </a:r>
            <a:br>
              <a:rPr lang="en-US" dirty="0" smtClean="0"/>
            </a:br>
            <a:r>
              <a:rPr lang="en-US" dirty="0" smtClean="0"/>
              <a:t>Example: Google’s “</a:t>
            </a:r>
            <a:r>
              <a:rPr lang="en-US" dirty="0" err="1" smtClean="0"/>
              <a:t>Gov</a:t>
            </a:r>
            <a:r>
              <a:rPr lang="en-US" dirty="0" smtClean="0"/>
              <a:t> Cloud”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Private cloud: </a:t>
            </a:r>
            <a:r>
              <a:rPr lang="en-US" dirty="0" smtClean="0"/>
              <a:t>Shared within a single organization. </a:t>
            </a:r>
            <a:br>
              <a:rPr lang="en-US" dirty="0" smtClean="0"/>
            </a:br>
            <a:r>
              <a:rPr lang="en-US" dirty="0" smtClean="0"/>
              <a:t>Example: Internal datacenter of a large company.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7893" y="4467225"/>
            <a:ext cx="11643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CC33"/>
                </a:solidFill>
              </a:rPr>
              <a:t>Focus of</a:t>
            </a:r>
            <a:br>
              <a:rPr lang="en-US" sz="1600" dirty="0" smtClean="0">
                <a:solidFill>
                  <a:srgbClr val="33CC33"/>
                </a:solidFill>
              </a:rPr>
            </a:br>
            <a:r>
              <a:rPr lang="en-US" sz="1600" dirty="0" smtClean="0">
                <a:solidFill>
                  <a:srgbClr val="33CC33"/>
                </a:solidFill>
              </a:rPr>
              <a:t>this course</a:t>
            </a:r>
            <a:endParaRPr lang="en-US" sz="1600" dirty="0">
              <a:solidFill>
                <a:srgbClr val="33CC33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1106408" y="4759613"/>
            <a:ext cx="374877" cy="28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-21640" y="5819775"/>
            <a:ext cx="1291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33CC33"/>
                </a:solidFill>
              </a:rPr>
              <a:t>Is this a</a:t>
            </a:r>
            <a:br>
              <a:rPr lang="en-US" sz="1600" smtClean="0">
                <a:solidFill>
                  <a:srgbClr val="33CC33"/>
                </a:solidFill>
              </a:rPr>
            </a:br>
            <a:r>
              <a:rPr lang="en-US" sz="1600" smtClean="0">
                <a:solidFill>
                  <a:srgbClr val="33CC33"/>
                </a:solidFill>
              </a:rPr>
              <a:t>'real' cloud?</a:t>
            </a:r>
            <a:endParaRPr lang="en-US" sz="1600">
              <a:solidFill>
                <a:srgbClr val="33CC3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200620" y="6102638"/>
            <a:ext cx="27575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906588" y="2122489"/>
            <a:ext cx="274637" cy="274637"/>
          </a:xfrm>
          <a:prstGeom prst="rect">
            <a:avLst/>
          </a:prstGeom>
          <a:noFill/>
        </p:spPr>
      </p:pic>
      <p:pic>
        <p:nvPicPr>
          <p:cNvPr id="13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150" y="1819276"/>
            <a:ext cx="276225" cy="276225"/>
          </a:xfrm>
          <a:prstGeom prst="rect">
            <a:avLst/>
          </a:prstGeom>
          <a:noFill/>
        </p:spPr>
      </p:pic>
      <p:sp>
        <p:nvSpPr>
          <p:cNvPr id="16" name="Cloud"/>
          <p:cNvSpPr>
            <a:spLocks noChangeAspect="1" noEditPoints="1" noChangeArrowheads="1"/>
          </p:cNvSpPr>
          <p:nvPr/>
        </p:nvSpPr>
        <p:spPr bwMode="auto">
          <a:xfrm rot="268469">
            <a:off x="1735352" y="2602806"/>
            <a:ext cx="1371996" cy="9195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26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44763" y="1798639"/>
            <a:ext cx="274637" cy="274637"/>
          </a:xfrm>
          <a:prstGeom prst="rect">
            <a:avLst/>
          </a:prstGeom>
          <a:noFill/>
        </p:spPr>
      </p:pic>
      <p:pic>
        <p:nvPicPr>
          <p:cNvPr id="28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2066926"/>
            <a:ext cx="276225" cy="276225"/>
          </a:xfrm>
          <a:prstGeom prst="rect">
            <a:avLst/>
          </a:prstGeom>
          <a:noFill/>
        </p:spPr>
      </p:pic>
      <p:pic>
        <p:nvPicPr>
          <p:cNvPr id="29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1514476"/>
            <a:ext cx="276225" cy="276225"/>
          </a:xfrm>
          <a:prstGeom prst="rect">
            <a:avLst/>
          </a:prstGeom>
          <a:noFill/>
        </p:spPr>
      </p:pic>
      <p:sp>
        <p:nvSpPr>
          <p:cNvPr id="30" name="Rounded Rectangle 29"/>
          <p:cNvSpPr/>
          <p:nvPr/>
        </p:nvSpPr>
        <p:spPr bwMode="auto">
          <a:xfrm>
            <a:off x="4867274" y="1695451"/>
            <a:ext cx="509337" cy="666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"/>
          <p:cNvSpPr>
            <a:spLocks noChangeAspect="1" noEditPoints="1" noChangeArrowheads="1"/>
          </p:cNvSpPr>
          <p:nvPr/>
        </p:nvSpPr>
        <p:spPr bwMode="auto">
          <a:xfrm rot="268469">
            <a:off x="4373777" y="2574231"/>
            <a:ext cx="1371996" cy="9195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33" name="Cloud"/>
          <p:cNvSpPr>
            <a:spLocks noChangeAspect="1" noEditPoints="1" noChangeArrowheads="1"/>
          </p:cNvSpPr>
          <p:nvPr/>
        </p:nvSpPr>
        <p:spPr bwMode="auto">
          <a:xfrm rot="268469">
            <a:off x="7136027" y="2536131"/>
            <a:ext cx="1371996" cy="9195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505449" y="1695451"/>
            <a:ext cx="509337" cy="666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057401"/>
            <a:ext cx="276225" cy="276225"/>
          </a:xfrm>
          <a:prstGeom prst="rect">
            <a:avLst/>
          </a:prstGeom>
          <a:noFill/>
        </p:spPr>
      </p:pic>
      <p:pic>
        <p:nvPicPr>
          <p:cNvPr id="43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075" y="1847851"/>
            <a:ext cx="276225" cy="276225"/>
          </a:xfrm>
          <a:prstGeom prst="rect">
            <a:avLst/>
          </a:prstGeom>
          <a:noFill/>
        </p:spPr>
      </p:pic>
      <p:pic>
        <p:nvPicPr>
          <p:cNvPr id="45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87638" y="2208214"/>
            <a:ext cx="274637" cy="274637"/>
          </a:xfrm>
          <a:prstGeom prst="rect">
            <a:avLst/>
          </a:prstGeom>
          <a:noFill/>
        </p:spPr>
      </p:pic>
      <p:pic>
        <p:nvPicPr>
          <p:cNvPr id="47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868863" y="1770064"/>
            <a:ext cx="274637" cy="274637"/>
          </a:xfrm>
          <a:prstGeom prst="rect">
            <a:avLst/>
          </a:prstGeom>
          <a:noFill/>
        </p:spPr>
      </p:pic>
      <p:pic>
        <p:nvPicPr>
          <p:cNvPr id="48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2286001"/>
            <a:ext cx="276225" cy="27622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30" idx="2"/>
          </p:cNvCxnSpPr>
          <p:nvPr/>
        </p:nvCxnSpPr>
        <p:spPr bwMode="auto">
          <a:xfrm rot="5400000">
            <a:off x="4885072" y="2544430"/>
            <a:ext cx="419100" cy="546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34" idx="2"/>
          </p:cNvCxnSpPr>
          <p:nvPr/>
        </p:nvCxnSpPr>
        <p:spPr bwMode="auto">
          <a:xfrm rot="5400000">
            <a:off x="5389897" y="2420604"/>
            <a:ext cx="428625" cy="3118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6" name="Group 55"/>
          <p:cNvGrpSpPr/>
          <p:nvPr/>
        </p:nvGrpSpPr>
        <p:grpSpPr>
          <a:xfrm>
            <a:off x="2012641" y="2847976"/>
            <a:ext cx="860755" cy="428624"/>
            <a:chOff x="1765488" y="2644774"/>
            <a:chExt cx="1517483" cy="755650"/>
          </a:xfrm>
        </p:grpSpPr>
        <p:pic>
          <p:nvPicPr>
            <p:cNvPr id="53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452" y="2644774"/>
              <a:ext cx="736519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970" y="2654299"/>
              <a:ext cx="736519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488" y="2663824"/>
              <a:ext cx="736519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7" name="Group 56"/>
          <p:cNvGrpSpPr/>
          <p:nvPr/>
        </p:nvGrpSpPr>
        <p:grpSpPr>
          <a:xfrm>
            <a:off x="4651066" y="2809876"/>
            <a:ext cx="860755" cy="428624"/>
            <a:chOff x="1765488" y="2644774"/>
            <a:chExt cx="1517483" cy="755650"/>
          </a:xfrm>
        </p:grpSpPr>
        <p:pic>
          <p:nvPicPr>
            <p:cNvPr id="58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452" y="2644774"/>
              <a:ext cx="736519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970" y="2654299"/>
              <a:ext cx="736519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488" y="2663824"/>
              <a:ext cx="736519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7413316" y="2800351"/>
            <a:ext cx="860755" cy="428624"/>
            <a:chOff x="1765488" y="2644774"/>
            <a:chExt cx="1517483" cy="755650"/>
          </a:xfrm>
        </p:grpSpPr>
        <p:pic>
          <p:nvPicPr>
            <p:cNvPr id="62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452" y="2644774"/>
              <a:ext cx="736519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970" y="2654299"/>
              <a:ext cx="736519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51" descr="MCj043161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488" y="2663824"/>
              <a:ext cx="736519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" name="TextBox 64"/>
          <p:cNvSpPr txBox="1"/>
          <p:nvPr/>
        </p:nvSpPr>
        <p:spPr>
          <a:xfrm>
            <a:off x="4693462" y="1219201"/>
            <a:ext cx="81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Company</a:t>
            </a:r>
            <a:br>
              <a:rPr lang="en-US" sz="1200" smtClean="0"/>
            </a:br>
            <a:r>
              <a:rPr lang="en-US" sz="1200" smtClean="0"/>
              <a:t>A</a:t>
            </a:r>
            <a:endParaRPr 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5369737" y="1219201"/>
            <a:ext cx="81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Company</a:t>
            </a:r>
            <a:br>
              <a:rPr lang="en-US" sz="1200" smtClean="0"/>
            </a:br>
            <a:r>
              <a:rPr lang="en-US" sz="1200" smtClean="0"/>
              <a:t>B</a:t>
            </a:r>
            <a:endParaRPr lang="en-US" sz="120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6972299" y="2085976"/>
            <a:ext cx="1743076" cy="14954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5014" y="2219327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4" y="1885952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614" y="1666877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068888" y="2008189"/>
            <a:ext cx="274637" cy="274637"/>
          </a:xfrm>
          <a:prstGeom prst="rect">
            <a:avLst/>
          </a:prstGeom>
          <a:noFill/>
        </p:spPr>
      </p:pic>
      <p:pic>
        <p:nvPicPr>
          <p:cNvPr id="72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2925" y="1704976"/>
            <a:ext cx="276225" cy="276225"/>
          </a:xfrm>
          <a:prstGeom prst="rect">
            <a:avLst/>
          </a:prstGeom>
          <a:noFill/>
        </p:spPr>
      </p:pic>
      <p:pic>
        <p:nvPicPr>
          <p:cNvPr id="74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4589" y="2162177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539" y="2295527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8489" y="2143127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8989" y="2438402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2614" y="2552702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" name="Straight Arrow Connector 79"/>
          <p:cNvCxnSpPr/>
          <p:nvPr/>
        </p:nvCxnSpPr>
        <p:spPr bwMode="auto">
          <a:xfrm rot="16200000" flipH="1">
            <a:off x="1976438" y="2566987"/>
            <a:ext cx="333375" cy="1333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1924050" y="2314574"/>
            <a:ext cx="752475" cy="1619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26" idx="2"/>
          </p:cNvCxnSpPr>
          <p:nvPr/>
        </p:nvCxnSpPr>
        <p:spPr bwMode="auto">
          <a:xfrm rot="5400000">
            <a:off x="2296716" y="2376885"/>
            <a:ext cx="688974" cy="817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6200000" flipH="1">
            <a:off x="1547813" y="2328862"/>
            <a:ext cx="638175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5400000">
            <a:off x="2676525" y="2371725"/>
            <a:ext cx="609600" cy="2476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9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1609726"/>
            <a:ext cx="276225" cy="276225"/>
          </a:xfrm>
          <a:prstGeom prst="rect">
            <a:avLst/>
          </a:prstGeom>
          <a:noFill/>
        </p:spPr>
      </p:pic>
      <p:cxnSp>
        <p:nvCxnSpPr>
          <p:cNvPr id="91" name="Straight Arrow Connector 90"/>
          <p:cNvCxnSpPr/>
          <p:nvPr/>
        </p:nvCxnSpPr>
        <p:spPr bwMode="auto">
          <a:xfrm>
            <a:off x="7296150" y="2543175"/>
            <a:ext cx="266700" cy="2000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5400000">
            <a:off x="8091488" y="2519362"/>
            <a:ext cx="276225" cy="171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74" idx="2"/>
          </p:cNvCxnSpPr>
          <p:nvPr/>
        </p:nvCxnSpPr>
        <p:spPr bwMode="auto">
          <a:xfrm rot="16200000" flipH="1">
            <a:off x="7546579" y="2526904"/>
            <a:ext cx="312736" cy="1389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6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5338" y="1703389"/>
            <a:ext cx="274637" cy="274637"/>
          </a:xfrm>
          <a:prstGeom prst="rect">
            <a:avLst/>
          </a:prstGeom>
          <a:noFill/>
        </p:spPr>
      </p:pic>
      <p:pic>
        <p:nvPicPr>
          <p:cNvPr id="97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5150" y="1485901"/>
            <a:ext cx="276225" cy="276225"/>
          </a:xfrm>
          <a:prstGeom prst="rect">
            <a:avLst/>
          </a:prstGeom>
          <a:noFill/>
        </p:spPr>
      </p:pic>
      <p:pic>
        <p:nvPicPr>
          <p:cNvPr id="98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850188" y="1446214"/>
            <a:ext cx="274637" cy="274637"/>
          </a:xfrm>
          <a:prstGeom prst="rect">
            <a:avLst/>
          </a:prstGeom>
          <a:noFill/>
        </p:spPr>
      </p:pic>
      <p:pic>
        <p:nvPicPr>
          <p:cNvPr id="99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83438" y="1284289"/>
            <a:ext cx="274637" cy="274637"/>
          </a:xfrm>
          <a:prstGeom prst="rect">
            <a:avLst/>
          </a:prstGeom>
          <a:noFill/>
        </p:spPr>
      </p:pic>
      <p:pic>
        <p:nvPicPr>
          <p:cNvPr id="100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3325" y="1647826"/>
            <a:ext cx="276225" cy="276225"/>
          </a:xfrm>
          <a:prstGeom prst="rect">
            <a:avLst/>
          </a:prstGeom>
          <a:noFill/>
        </p:spPr>
      </p:pic>
      <p:pic>
        <p:nvPicPr>
          <p:cNvPr id="101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2850" y="1257301"/>
            <a:ext cx="276225" cy="276225"/>
          </a:xfrm>
          <a:prstGeom prst="rect">
            <a:avLst/>
          </a:prstGeom>
          <a:noFill/>
        </p:spPr>
      </p:pic>
      <p:pic>
        <p:nvPicPr>
          <p:cNvPr id="102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478838" y="1693864"/>
            <a:ext cx="274637" cy="274637"/>
          </a:xfrm>
          <a:prstGeom prst="rect">
            <a:avLst/>
          </a:prstGeom>
          <a:noFill/>
        </p:spPr>
      </p:pic>
      <p:pic>
        <p:nvPicPr>
          <p:cNvPr id="103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657351"/>
            <a:ext cx="276225" cy="276225"/>
          </a:xfrm>
          <a:prstGeom prst="rect">
            <a:avLst/>
          </a:prstGeom>
          <a:noFill/>
        </p:spPr>
      </p:pic>
      <p:pic>
        <p:nvPicPr>
          <p:cNvPr id="104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125" y="1362076"/>
            <a:ext cx="276225" cy="276225"/>
          </a:xfrm>
          <a:prstGeom prst="rect">
            <a:avLst/>
          </a:prstGeom>
          <a:noFill/>
        </p:spPr>
      </p:pic>
      <p:sp>
        <p:nvSpPr>
          <p:cNvPr id="105" name="TextBox 104"/>
          <p:cNvSpPr txBox="1"/>
          <p:nvPr/>
        </p:nvSpPr>
        <p:spPr>
          <a:xfrm>
            <a:off x="2078591" y="3486150"/>
            <a:ext cx="713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Public</a:t>
            </a:r>
            <a:endParaRPr lang="en-US" sz="1600"/>
          </a:p>
        </p:txBody>
      </p:sp>
      <p:sp>
        <p:nvSpPr>
          <p:cNvPr id="106" name="TextBox 105"/>
          <p:cNvSpPr txBox="1"/>
          <p:nvPr/>
        </p:nvSpPr>
        <p:spPr>
          <a:xfrm>
            <a:off x="4506749" y="351472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Community</a:t>
            </a:r>
            <a:endParaRPr lang="en-US" sz="1600"/>
          </a:p>
        </p:txBody>
      </p:sp>
      <p:sp>
        <p:nvSpPr>
          <p:cNvPr id="107" name="TextBox 106"/>
          <p:cNvSpPr txBox="1"/>
          <p:nvPr/>
        </p:nvSpPr>
        <p:spPr>
          <a:xfrm>
            <a:off x="7464212" y="3533775"/>
            <a:ext cx="80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Private</a:t>
            </a:r>
            <a:endParaRPr lang="en-US" sz="1600"/>
          </a:p>
        </p:txBody>
      </p:sp>
      <p:pic>
        <p:nvPicPr>
          <p:cNvPr id="1032" name="Picture 8" descr="C:\Users\Andreas Haeberlen\AppData\Local\Microsoft\Windows\Temporary Internet Files\Content.IE5\4ZIVVKYE\MC90043489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2828925"/>
            <a:ext cx="466582" cy="466582"/>
          </a:xfrm>
          <a:prstGeom prst="rect">
            <a:avLst/>
          </a:prstGeom>
          <a:noFill/>
        </p:spPr>
      </p:pic>
      <p:pic>
        <p:nvPicPr>
          <p:cNvPr id="110" name="Picture 8" descr="C:\Users\Andreas Haeberlen\AppData\Local\Microsoft\Windows\Temporary Internet Files\Content.IE5\4ZIVVKYE\MC90043489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1950" y="2819400"/>
            <a:ext cx="466582" cy="466582"/>
          </a:xfrm>
          <a:prstGeom prst="rect">
            <a:avLst/>
          </a:prstGeom>
          <a:noFill/>
        </p:spPr>
      </p:pic>
      <p:pic>
        <p:nvPicPr>
          <p:cNvPr id="111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3864" y="1752602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3414" y="2028827"/>
            <a:ext cx="27781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30" grpId="0" animBg="1"/>
      <p:bldP spid="32" grpId="0" animBg="1"/>
      <p:bldP spid="33" grpId="0" animBg="1"/>
      <p:bldP spid="34" grpId="0" animBg="1"/>
      <p:bldP spid="65" grpId="0"/>
      <p:bldP spid="66" grpId="0"/>
      <p:bldP spid="67" grpId="0" animBg="1"/>
      <p:bldP spid="105" grpId="0"/>
      <p:bldP spid="106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/>
              <a:t>Computing at scale</a:t>
            </a:r>
          </a:p>
          <a:p>
            <a:pPr lvl="1"/>
            <a:r>
              <a:rPr lang="en-US" dirty="0" smtClean="0"/>
              <a:t>The need for scalability; scale of current services</a:t>
            </a:r>
          </a:p>
          <a:p>
            <a:pPr lvl="1"/>
            <a:r>
              <a:rPr lang="en-US" dirty="0" smtClean="0"/>
              <a:t>Scaling up: From PCs to data centers</a:t>
            </a:r>
          </a:p>
          <a:p>
            <a:pPr lvl="1"/>
            <a:r>
              <a:rPr lang="en-US" dirty="0" smtClean="0"/>
              <a:t>Problems with 'classical' scaling techniques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Utility computing and cloud computing</a:t>
            </a:r>
          </a:p>
          <a:p>
            <a:pPr lvl="1"/>
            <a:r>
              <a:rPr lang="en-US" dirty="0" smtClean="0"/>
              <a:t>What are utility computing and cloud computing?</a:t>
            </a:r>
          </a:p>
          <a:p>
            <a:pPr lvl="1"/>
            <a:r>
              <a:rPr lang="en-US" dirty="0"/>
              <a:t>Evolution of software business models</a:t>
            </a:r>
            <a:endParaRPr lang="en-US" dirty="0" smtClean="0"/>
          </a:p>
          <a:p>
            <a:pPr lvl="1"/>
            <a:r>
              <a:rPr lang="en-US" dirty="0" smtClean="0"/>
              <a:t>What kinds of clouds exist today?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What kinds of applications run on the cloud?</a:t>
            </a:r>
          </a:p>
          <a:p>
            <a:pPr lvl="1"/>
            <a:r>
              <a:rPr lang="en-US" dirty="0" smtClean="0"/>
              <a:t>Virtualization: How clouds work 'under the hood'</a:t>
            </a:r>
          </a:p>
          <a:p>
            <a:pPr lvl="1"/>
            <a:r>
              <a:rPr lang="en-US" dirty="0" smtClean="0"/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72299" y="5138543"/>
            <a:ext cx="698320" cy="419100"/>
            <a:chOff x="6143624" y="2514600"/>
            <a:chExt cx="698320" cy="419100"/>
          </a:xfrm>
        </p:grpSpPr>
        <p:sp>
          <p:nvSpPr>
            <p:cNvPr id="6" name="Right Arrow 5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85975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50507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5" y="282892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5" y="4048125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3575" y="4760001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1982" y="4404216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cloud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hosting</a:t>
            </a:r>
          </a:p>
          <a:p>
            <a:r>
              <a:rPr lang="en-US" dirty="0" smtClean="0"/>
              <a:t>Backup and Storage</a:t>
            </a:r>
          </a:p>
          <a:p>
            <a:r>
              <a:rPr lang="en-US" dirty="0" smtClean="0"/>
              <a:t>Content delivery</a:t>
            </a:r>
          </a:p>
          <a:p>
            <a:r>
              <a:rPr lang="en-US" dirty="0" smtClean="0"/>
              <a:t>E-commerce</a:t>
            </a:r>
          </a:p>
          <a:p>
            <a:r>
              <a:rPr lang="en-US" dirty="0" smtClean="0"/>
              <a:t>High-performance computing</a:t>
            </a:r>
          </a:p>
          <a:p>
            <a:r>
              <a:rPr lang="en-US" dirty="0" smtClean="0"/>
              <a:t>Media hosting</a:t>
            </a:r>
          </a:p>
          <a:p>
            <a:r>
              <a:rPr lang="en-US" dirty="0" smtClean="0"/>
              <a:t>On-demand workforce</a:t>
            </a:r>
          </a:p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5296" y="5511561"/>
            <a:ext cx="501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If interested, </a:t>
            </a:r>
            <a:r>
              <a:rPr lang="en-US" sz="1800" dirty="0"/>
              <a:t>glance through </a:t>
            </a:r>
            <a:r>
              <a:rPr lang="en-US" sz="1800" dirty="0">
                <a:hlinkClick r:id="rId3"/>
              </a:rPr>
              <a:t>http://aws.amazon.com/solutions/case-studies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for a list of many use cases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Animoto</a:t>
            </a:r>
            <a:r>
              <a:rPr lang="en-US" dirty="0" smtClean="0"/>
              <a:t>: Lets users</a:t>
            </a:r>
            <a:br>
              <a:rPr lang="en-US" dirty="0" smtClean="0"/>
            </a:br>
            <a:r>
              <a:rPr lang="en-US" dirty="0" smtClean="0"/>
              <a:t>create videos from </a:t>
            </a:r>
            <a:br>
              <a:rPr lang="en-US" dirty="0" smtClean="0"/>
            </a:br>
            <a:r>
              <a:rPr lang="en-US" dirty="0" smtClean="0"/>
              <a:t>their own photos/music</a:t>
            </a:r>
          </a:p>
          <a:p>
            <a:pPr lvl="1"/>
            <a:r>
              <a:rPr lang="en-US" dirty="0" smtClean="0"/>
              <a:t>Auto-edits photos and aligns</a:t>
            </a:r>
            <a:br>
              <a:rPr lang="en-US" dirty="0" smtClean="0"/>
            </a:br>
            <a:r>
              <a:rPr lang="en-US" dirty="0" smtClean="0"/>
              <a:t>them with the music, so it</a:t>
            </a:r>
            <a:br>
              <a:rPr lang="en-US" dirty="0" smtClean="0"/>
            </a:br>
            <a:r>
              <a:rPr lang="en-US" dirty="0" smtClean="0"/>
              <a:t>"looks good"</a:t>
            </a:r>
          </a:p>
          <a:p>
            <a:r>
              <a:rPr lang="en-US" dirty="0" smtClean="0"/>
              <a:t>Built using Amazon EC2+S3+SQS</a:t>
            </a:r>
          </a:p>
          <a:p>
            <a:r>
              <a:rPr lang="en-US" dirty="0" smtClean="0"/>
              <a:t>Released a Facebook app in mid-April 2008</a:t>
            </a:r>
          </a:p>
          <a:p>
            <a:pPr lvl="1"/>
            <a:r>
              <a:rPr lang="en-US" dirty="0" smtClean="0"/>
              <a:t>More than </a:t>
            </a:r>
            <a:r>
              <a:rPr lang="en-US" dirty="0" smtClean="0">
                <a:solidFill>
                  <a:srgbClr val="FF9900"/>
                </a:solidFill>
              </a:rPr>
              <a:t>750,000 people </a:t>
            </a:r>
            <a:r>
              <a:rPr lang="en-US" dirty="0" smtClean="0"/>
              <a:t>signed up within </a:t>
            </a:r>
            <a:r>
              <a:rPr lang="en-US" dirty="0" smtClean="0">
                <a:solidFill>
                  <a:srgbClr val="FF9900"/>
                </a:solidFill>
              </a:rPr>
              <a:t>3 days</a:t>
            </a:r>
          </a:p>
          <a:p>
            <a:pPr lvl="1"/>
            <a:r>
              <a:rPr lang="en-US" dirty="0" smtClean="0"/>
              <a:t>EC2 usage went from 50 machines to 3,500 (x70 scalability!)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ec2_usag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5976" y="1496265"/>
            <a:ext cx="3424580" cy="23764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1771" y="3747247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Jeff Bezos' talk at Stanford on 4/19/08</a:t>
            </a:r>
            <a:endParaRPr lang="en-US" sz="1000"/>
          </a:p>
        </p:txBody>
      </p:sp>
      <p:pic>
        <p:nvPicPr>
          <p:cNvPr id="9" name="Picture 8" descr="Animoto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55500" y="663147"/>
            <a:ext cx="2409524" cy="619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7216709" y="1711847"/>
            <a:ext cx="36391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http://animoto.com/blog/company/amazon-com-ceo-jeff-bezos-on-animoto/</a:t>
            </a:r>
            <a:endParaRPr 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966830" y="5978846"/>
            <a:ext cx="6565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/solutions/case-studies/</a:t>
            </a:r>
            <a:r>
              <a:rPr lang="en-US" dirty="0" err="1"/>
              <a:t>animoto</a:t>
            </a:r>
            <a:r>
              <a:rPr lang="en-US" dirty="0"/>
              <a:t>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Novartis Institutes for Biomedical Research is focused on the drug discovery phase of the</a:t>
            </a:r>
            <a:br>
              <a:rPr lang="en-US" dirty="0" smtClean="0"/>
            </a:br>
            <a:r>
              <a:rPr lang="en-US" dirty="0" smtClean="0"/>
              <a:t>~10</a:t>
            </a:r>
            <a:r>
              <a:rPr lang="en-US" dirty="0"/>
              <a:t> </a:t>
            </a:r>
            <a:r>
              <a:rPr lang="en-US" dirty="0" smtClean="0"/>
              <a:t>year </a:t>
            </a:r>
            <a:r>
              <a:rPr lang="en-US" dirty="0"/>
              <a:t>/</a:t>
            </a:r>
            <a:r>
              <a:rPr lang="en-US" dirty="0" smtClean="0"/>
              <a:t> $1 billion drug development process</a:t>
            </a:r>
          </a:p>
          <a:p>
            <a:r>
              <a:rPr lang="en-US" dirty="0" smtClean="0"/>
              <a:t>In 2013, NIBR ran a project to screen 10 M compounds against a common cancer target</a:t>
            </a:r>
          </a:p>
          <a:p>
            <a:r>
              <a:rPr lang="en-US" dirty="0" smtClean="0"/>
              <a:t>Compute requirements &gt;&gt; internal capacity / $</a:t>
            </a:r>
          </a:p>
          <a:p>
            <a:r>
              <a:rPr lang="en-US" dirty="0" smtClean="0"/>
              <a:t>The project ran across 10,500 EC2 Spot instances (~87,000 cores) for $4,232 in 9 hours</a:t>
            </a:r>
          </a:p>
          <a:p>
            <a:r>
              <a:rPr lang="en-US" dirty="0" smtClean="0"/>
              <a:t>Equiv. of 39 years of computational chemistry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Université catholique de Louvain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4921" y="407375"/>
            <a:ext cx="3981391" cy="961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0044" y="5978846"/>
            <a:ext cx="6538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/solutions/case-studies</a:t>
            </a:r>
            <a:r>
              <a:rPr lang="en-US" dirty="0" smtClean="0"/>
              <a:t>/</a:t>
            </a:r>
            <a:r>
              <a:rPr lang="en-US" dirty="0" err="1" smtClean="0"/>
              <a:t>novartis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DreamWorks is using the Cerelink </a:t>
            </a:r>
            <a:br>
              <a:rPr lang="en-US" smtClean="0"/>
            </a:br>
            <a:r>
              <a:rPr lang="en-US" smtClean="0"/>
              <a:t>cloud to render animation movies</a:t>
            </a:r>
          </a:p>
          <a:p>
            <a:pPr lvl="1"/>
            <a:r>
              <a:rPr lang="en-US" smtClean="0"/>
              <a:t>Cloud was already used to render parts of </a:t>
            </a:r>
            <a:br>
              <a:rPr lang="en-US" smtClean="0"/>
            </a:br>
            <a:r>
              <a:rPr lang="en-US" i="1" smtClean="0"/>
              <a:t>Shrek Forever After</a:t>
            </a:r>
            <a:r>
              <a:rPr lang="en-US" smtClean="0"/>
              <a:t> 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How to Train </a:t>
            </a:r>
            <a:br>
              <a:rPr lang="en-US" i="1" smtClean="0"/>
            </a:br>
            <a:r>
              <a:rPr lang="en-US" i="1" smtClean="0"/>
              <a:t>your Dragon</a:t>
            </a:r>
          </a:p>
          <a:p>
            <a:pPr lvl="1"/>
            <a:endParaRPr lang="en-US" i="1" smtClean="0"/>
          </a:p>
          <a:p>
            <a:r>
              <a:rPr lang="en-US" smtClean="0"/>
              <a:t>CERN is working on a "science </a:t>
            </a:r>
            <a:br>
              <a:rPr lang="en-US" smtClean="0"/>
            </a:br>
            <a:r>
              <a:rPr lang="en-US" smtClean="0"/>
              <a:t>cloud" to process experimental </a:t>
            </a:r>
            <a:br>
              <a:rPr lang="en-US" smtClean="0"/>
            </a:br>
            <a:r>
              <a:rPr lang="en-US" smtClean="0"/>
              <a:t>data</a:t>
            </a:r>
          </a:p>
          <a:p>
            <a:r>
              <a:rPr lang="en-US" smtClean="0"/>
              <a:t>Virgin atlantic is hosting their new</a:t>
            </a:r>
            <a:br>
              <a:rPr lang="en-US" smtClean="0"/>
            </a:br>
            <a:r>
              <a:rPr lang="en-US" smtClean="0"/>
              <a:t>travel portal on Amazon 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shrek_forever_after_pos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9475" y="1676399"/>
            <a:ext cx="1284923" cy="2028826"/>
          </a:xfrm>
          <a:prstGeom prst="rect">
            <a:avLst/>
          </a:prstGeom>
        </p:spPr>
      </p:pic>
      <p:pic>
        <p:nvPicPr>
          <p:cNvPr id="7" name="Picture 6" descr="logo_virginatlanti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3249" y="5553123"/>
            <a:ext cx="1831975" cy="558752"/>
          </a:xfrm>
          <a:prstGeom prst="rect">
            <a:avLst/>
          </a:prstGeom>
        </p:spPr>
      </p:pic>
      <p:pic>
        <p:nvPicPr>
          <p:cNvPr id="8" name="Picture 7" descr="CERN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9520" y="3914774"/>
            <a:ext cx="2068729" cy="138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Utility/cloud computing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is cloud computing attractive?</a:t>
            </a:r>
          </a:p>
          <a:p>
            <a:pPr lvl="1"/>
            <a:r>
              <a:rPr lang="en-US" smtClean="0"/>
              <a:t>Analogy to 'classical' utilities (electricity, water, ...)</a:t>
            </a:r>
          </a:p>
          <a:p>
            <a:pPr lvl="1"/>
            <a:r>
              <a:rPr lang="en-US" smtClean="0"/>
              <a:t>No up-front investment (pay-as-you-go model)</a:t>
            </a:r>
          </a:p>
          <a:p>
            <a:pPr lvl="1"/>
            <a:r>
              <a:rPr lang="en-US" smtClean="0"/>
              <a:t>Low price due to economies of scale</a:t>
            </a:r>
          </a:p>
          <a:p>
            <a:pPr lvl="1"/>
            <a:r>
              <a:rPr lang="en-US" smtClean="0"/>
              <a:t>Elasticity - can quickly scale up/down as demand varies</a:t>
            </a:r>
          </a:p>
          <a:p>
            <a:r>
              <a:rPr lang="en-US" smtClean="0"/>
              <a:t>Different types of clouds</a:t>
            </a:r>
          </a:p>
          <a:p>
            <a:pPr lvl="1"/>
            <a:r>
              <a:rPr lang="en-US" smtClean="0"/>
              <a:t>SaaS, PaaS, IaaS; public/private/community clouds</a:t>
            </a:r>
          </a:p>
          <a:p>
            <a:r>
              <a:rPr lang="en-US" smtClean="0"/>
              <a:t>What runs on the cloud?</a:t>
            </a:r>
          </a:p>
          <a:p>
            <a:pPr lvl="1"/>
            <a:r>
              <a:rPr lang="en-US" smtClean="0"/>
              <a:t>Many potential applications: Application hosting, backup/storage, scientific computing, content delivery, ...</a:t>
            </a:r>
          </a:p>
          <a:p>
            <a:pPr lvl="1"/>
            <a:r>
              <a:rPr lang="en-US" smtClean="0"/>
              <a:t>Not yet suitable for certain applications (sensitive data, compliance requirements)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users and objects?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Flickr has &gt;6 billion photos</a:t>
            </a:r>
          </a:p>
          <a:p>
            <a:endParaRPr lang="en-US" smtClean="0"/>
          </a:p>
          <a:p>
            <a:r>
              <a:rPr lang="en-US" smtClean="0"/>
              <a:t>Facebook has 1.15 billion active users</a:t>
            </a:r>
          </a:p>
          <a:p>
            <a:endParaRPr lang="en-US" smtClean="0"/>
          </a:p>
          <a:p>
            <a:r>
              <a:rPr lang="en-US" smtClean="0"/>
              <a:t>Google is serving &gt;1.2 billion queries/day on more than 27 billion items</a:t>
            </a:r>
          </a:p>
          <a:p>
            <a:endParaRPr lang="en-US" smtClean="0"/>
          </a:p>
          <a:p>
            <a:r>
              <a:rPr lang="en-US" smtClean="0"/>
              <a:t>&gt;2 billion videos/day watched on YouTube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the cloud good for everything?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443318"/>
            <a:ext cx="7992035" cy="4912658"/>
          </a:xfrm>
        </p:spPr>
        <p:txBody>
          <a:bodyPr/>
          <a:lstStyle/>
          <a:p>
            <a:r>
              <a:rPr lang="en-US" dirty="0" smtClean="0"/>
              <a:t>No.</a:t>
            </a:r>
          </a:p>
          <a:p>
            <a:r>
              <a:rPr lang="en-US" dirty="0" smtClean="0"/>
              <a:t>Sometimes it is problematic</a:t>
            </a:r>
          </a:p>
          <a:p>
            <a:pPr lvl="1"/>
            <a:r>
              <a:rPr lang="en-US" dirty="0" smtClean="0"/>
              <a:t>Auditability requirements</a:t>
            </a:r>
          </a:p>
          <a:p>
            <a:pPr lvl="1"/>
            <a:r>
              <a:rPr lang="en-US" dirty="0" smtClean="0"/>
              <a:t>Legislative frameworks</a:t>
            </a:r>
          </a:p>
          <a:p>
            <a:r>
              <a:rPr lang="en-US" dirty="0" smtClean="0"/>
              <a:t>Example: </a:t>
            </a:r>
            <a:r>
              <a:rPr lang="en-US" dirty="0"/>
              <a:t>P</a:t>
            </a:r>
            <a:r>
              <a:rPr lang="en-US" dirty="0" smtClean="0"/>
              <a:t>ersonal data privacy</a:t>
            </a:r>
          </a:p>
          <a:p>
            <a:pPr lvl="1"/>
            <a:r>
              <a:rPr lang="en-US" dirty="0" smtClean="0"/>
              <a:t>EU Data Protection law</a:t>
            </a:r>
          </a:p>
          <a:p>
            <a:r>
              <a:rPr lang="en-US" dirty="0" smtClean="0"/>
              <a:t>Example</a:t>
            </a:r>
            <a:r>
              <a:rPr lang="en-US" dirty="0"/>
              <a:t>: Processing medical </a:t>
            </a:r>
            <a:r>
              <a:rPr lang="en-US" dirty="0" smtClean="0"/>
              <a:t>records (US)</a:t>
            </a:r>
            <a:endParaRPr lang="en-US" dirty="0"/>
          </a:p>
          <a:p>
            <a:pPr lvl="1"/>
            <a:r>
              <a:rPr lang="en-US" dirty="0"/>
              <a:t>HIPAA (Health Insurance Portability and Accountability Act) privacy and security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Cloud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Clouds are good for many things...</a:t>
            </a:r>
          </a:p>
          <a:p>
            <a:pPr lvl="1"/>
            <a:r>
              <a:rPr lang="en-US" dirty="0" smtClean="0"/>
              <a:t>Applications that involve large amounts of computation, storage, bandwidth</a:t>
            </a:r>
          </a:p>
          <a:p>
            <a:pPr lvl="1"/>
            <a:r>
              <a:rPr lang="en-US" dirty="0" smtClean="0"/>
              <a:t>Especially when lots of resources are needed quickly (Novartis example) or load varies rapidly (</a:t>
            </a:r>
            <a:r>
              <a:rPr lang="en-US" dirty="0" err="1" smtClean="0"/>
              <a:t>Animoto</a:t>
            </a:r>
            <a:r>
              <a:rPr lang="en-US" dirty="0" smtClean="0"/>
              <a:t> example)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/>
              <a:t>.. but not for all </a:t>
            </a:r>
            <a:r>
              <a:rPr lang="en-US" dirty="0" smtClean="0"/>
              <a:t>things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might not be the cheapest solution </a:t>
            </a:r>
            <a:r>
              <a:rPr lang="en-US" dirty="0" smtClean="0"/>
              <a:t>either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/>
              <a:t>Computing at scale</a:t>
            </a:r>
          </a:p>
          <a:p>
            <a:pPr lvl="1"/>
            <a:r>
              <a:rPr lang="en-US" dirty="0" smtClean="0"/>
              <a:t>The need for scalability; scale of current services</a:t>
            </a:r>
          </a:p>
          <a:p>
            <a:pPr lvl="1"/>
            <a:r>
              <a:rPr lang="en-US" dirty="0" smtClean="0"/>
              <a:t>Scaling up: From PCs to data centers</a:t>
            </a:r>
          </a:p>
          <a:p>
            <a:pPr lvl="1"/>
            <a:r>
              <a:rPr lang="en-US" dirty="0" smtClean="0"/>
              <a:t>Problems with 'classical' scaling techniques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Utility computing and cloud computing</a:t>
            </a:r>
          </a:p>
          <a:p>
            <a:pPr lvl="1"/>
            <a:r>
              <a:rPr lang="en-US" dirty="0" smtClean="0"/>
              <a:t>What are utility computing and cloud computing?</a:t>
            </a:r>
          </a:p>
          <a:p>
            <a:pPr lvl="1"/>
            <a:r>
              <a:rPr lang="en-US" dirty="0"/>
              <a:t>Evolution of software business models</a:t>
            </a:r>
            <a:endParaRPr lang="en-US" dirty="0" smtClean="0"/>
          </a:p>
          <a:p>
            <a:pPr lvl="1"/>
            <a:r>
              <a:rPr lang="en-US" dirty="0" smtClean="0"/>
              <a:t>What kinds of clouds exist today?</a:t>
            </a:r>
          </a:p>
          <a:p>
            <a:pPr lvl="1"/>
            <a:r>
              <a:rPr lang="en-US" dirty="0" smtClean="0"/>
              <a:t>What kinds of applications run on the cloud?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Virtualization: How clouds work 'under the hood'</a:t>
            </a:r>
          </a:p>
          <a:p>
            <a:pPr lvl="1"/>
            <a:r>
              <a:rPr lang="en-US" dirty="0" smtClean="0"/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24749" y="5524467"/>
            <a:ext cx="698320" cy="419100"/>
            <a:chOff x="6143624" y="2514600"/>
            <a:chExt cx="698320" cy="419100"/>
          </a:xfrm>
        </p:grpSpPr>
        <p:sp>
          <p:nvSpPr>
            <p:cNvPr id="6" name="Right Arrow 5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85975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50507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5" y="282892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5" y="4048125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3575" y="4771992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4675" y="5124417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1982" y="4404216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virtualization?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924300"/>
            <a:ext cx="7772400" cy="2266949"/>
          </a:xfrm>
        </p:spPr>
        <p:txBody>
          <a:bodyPr/>
          <a:lstStyle/>
          <a:p>
            <a:r>
              <a:rPr lang="en-US" smtClean="0"/>
              <a:t>Suppose Alice has a machine with 4 CPUs and 8 GB of memory, and three customers:</a:t>
            </a:r>
          </a:p>
          <a:p>
            <a:pPr lvl="1"/>
            <a:r>
              <a:rPr lang="en-US" smtClean="0"/>
              <a:t>Bob wants a machine with 1 CPU and 3GB of memory</a:t>
            </a:r>
          </a:p>
          <a:p>
            <a:pPr lvl="1"/>
            <a:r>
              <a:rPr lang="en-US" smtClean="0"/>
              <a:t>Charlie wants 2 CPUs and 1GB of memory</a:t>
            </a:r>
          </a:p>
          <a:p>
            <a:pPr lvl="1"/>
            <a:r>
              <a:rPr lang="en-US" smtClean="0"/>
              <a:t>Daniel wants 1 CPU and 4GB of memory</a:t>
            </a:r>
          </a:p>
          <a:p>
            <a:r>
              <a:rPr lang="en-US" smtClean="0"/>
              <a:t>What should Alice do?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6870" y="1644648"/>
            <a:ext cx="1825480" cy="182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9036" y="2255839"/>
            <a:ext cx="554036" cy="554036"/>
          </a:xfrm>
          <a:prstGeom prst="rect">
            <a:avLst/>
          </a:prstGeom>
          <a:noFill/>
        </p:spPr>
      </p:pic>
      <p:pic>
        <p:nvPicPr>
          <p:cNvPr id="8" name="Picture 3" descr="MCj043262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267450" y="1362076"/>
            <a:ext cx="504825" cy="504825"/>
          </a:xfrm>
          <a:prstGeom prst="rect">
            <a:avLst/>
          </a:prstGeom>
          <a:noFill/>
        </p:spPr>
      </p:pic>
      <p:pic>
        <p:nvPicPr>
          <p:cNvPr id="9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112838" y="2438401"/>
            <a:ext cx="639761" cy="63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52820" y="3028950"/>
            <a:ext cx="6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Alice</a:t>
            </a:r>
            <a:endParaRPr lang="en-US" sz="1600"/>
          </a:p>
        </p:txBody>
      </p:sp>
      <p:pic>
        <p:nvPicPr>
          <p:cNvPr id="3075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6925" y="1733550"/>
            <a:ext cx="533400" cy="533400"/>
          </a:xfrm>
          <a:prstGeom prst="rect">
            <a:avLst/>
          </a:prstGeom>
          <a:noFill/>
        </p:spPr>
      </p:pic>
      <p:pic>
        <p:nvPicPr>
          <p:cNvPr id="15" name="Picture 14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440" y="2766842"/>
            <a:ext cx="510886" cy="118444"/>
          </a:xfrm>
          <a:prstGeom prst="rect">
            <a:avLst/>
          </a:prstGeom>
        </p:spPr>
      </p:pic>
      <p:pic>
        <p:nvPicPr>
          <p:cNvPr id="19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950" y="1733550"/>
            <a:ext cx="533400" cy="533400"/>
          </a:xfrm>
          <a:prstGeom prst="rect">
            <a:avLst/>
          </a:prstGeom>
          <a:noFill/>
        </p:spPr>
      </p:pic>
      <p:pic>
        <p:nvPicPr>
          <p:cNvPr id="20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6450" y="2247900"/>
            <a:ext cx="533400" cy="533400"/>
          </a:xfrm>
          <a:prstGeom prst="rect">
            <a:avLst/>
          </a:prstGeom>
          <a:noFill/>
        </p:spPr>
      </p:pic>
      <p:pic>
        <p:nvPicPr>
          <p:cNvPr id="21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8425" y="2257425"/>
            <a:ext cx="533400" cy="533400"/>
          </a:xfrm>
          <a:prstGeom prst="rect">
            <a:avLst/>
          </a:prstGeom>
          <a:noFill/>
        </p:spPr>
      </p:pic>
      <p:pic>
        <p:nvPicPr>
          <p:cNvPr id="24" name="Picture 23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9990" y="2766842"/>
            <a:ext cx="510886" cy="118444"/>
          </a:xfrm>
          <a:prstGeom prst="rect">
            <a:avLst/>
          </a:prstGeom>
        </p:spPr>
      </p:pic>
      <p:pic>
        <p:nvPicPr>
          <p:cNvPr id="27" name="Picture 26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9915" y="2919242"/>
            <a:ext cx="510886" cy="118444"/>
          </a:xfrm>
          <a:prstGeom prst="rect">
            <a:avLst/>
          </a:prstGeom>
        </p:spPr>
      </p:pic>
      <p:pic>
        <p:nvPicPr>
          <p:cNvPr id="28" name="Picture 27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0465" y="2919242"/>
            <a:ext cx="510886" cy="118444"/>
          </a:xfrm>
          <a:prstGeom prst="rect">
            <a:avLst/>
          </a:prstGeom>
        </p:spPr>
      </p:pic>
      <p:pic>
        <p:nvPicPr>
          <p:cNvPr id="29" name="Picture 28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440" y="3062117"/>
            <a:ext cx="510886" cy="118444"/>
          </a:xfrm>
          <a:prstGeom prst="rect">
            <a:avLst/>
          </a:prstGeom>
        </p:spPr>
      </p:pic>
      <p:pic>
        <p:nvPicPr>
          <p:cNvPr id="30" name="Picture 29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9990" y="3062117"/>
            <a:ext cx="510886" cy="118444"/>
          </a:xfrm>
          <a:prstGeom prst="rect">
            <a:avLst/>
          </a:prstGeom>
        </p:spPr>
      </p:pic>
      <p:pic>
        <p:nvPicPr>
          <p:cNvPr id="31" name="Picture 30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440" y="3204992"/>
            <a:ext cx="510886" cy="118444"/>
          </a:xfrm>
          <a:prstGeom prst="rect">
            <a:avLst/>
          </a:prstGeom>
        </p:spPr>
      </p:pic>
      <p:pic>
        <p:nvPicPr>
          <p:cNvPr id="32" name="Picture 31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9990" y="3204992"/>
            <a:ext cx="510886" cy="118444"/>
          </a:xfrm>
          <a:prstGeom prst="rect">
            <a:avLst/>
          </a:prstGeom>
        </p:spPr>
      </p:pic>
      <p:pic>
        <p:nvPicPr>
          <p:cNvPr id="3077" name="Picture 5" descr="C:\Users\Andreas Haeberlen\AppData\Local\Microsoft\Windows\Temporary Internet Files\Content.IE5\GF4GBTMY\MC900434902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286500" y="3152775"/>
            <a:ext cx="580881" cy="580881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6274821" y="1790700"/>
            <a:ext cx="531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Bob</a:t>
            </a:r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6158032" y="2743200"/>
            <a:ext cx="80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Charlie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06033" y="365760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Daniel</a:t>
            </a:r>
            <a:endParaRPr lang="en-US" sz="1600"/>
          </a:p>
        </p:txBody>
      </p:sp>
      <p:sp>
        <p:nvSpPr>
          <p:cNvPr id="37" name="Cloud Callout 36"/>
          <p:cNvSpPr/>
          <p:nvPr/>
        </p:nvSpPr>
        <p:spPr bwMode="auto">
          <a:xfrm>
            <a:off x="6715125" y="409575"/>
            <a:ext cx="1581150" cy="923926"/>
          </a:xfrm>
          <a:prstGeom prst="cloudCallout">
            <a:avLst>
              <a:gd name="adj1" fmla="val -52177"/>
              <a:gd name="adj2" fmla="val 679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Callout 37"/>
          <p:cNvSpPr/>
          <p:nvPr/>
        </p:nvSpPr>
        <p:spPr bwMode="auto">
          <a:xfrm>
            <a:off x="7372350" y="1314450"/>
            <a:ext cx="1626996" cy="1104900"/>
          </a:xfrm>
          <a:prstGeom prst="cloudCallout">
            <a:avLst>
              <a:gd name="adj1" fmla="val -86396"/>
              <a:gd name="adj2" fmla="val 540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Callout 38"/>
          <p:cNvSpPr/>
          <p:nvPr/>
        </p:nvSpPr>
        <p:spPr bwMode="auto">
          <a:xfrm>
            <a:off x="7124700" y="2514600"/>
            <a:ext cx="1276350" cy="866775"/>
          </a:xfrm>
          <a:prstGeom prst="cloudCallout">
            <a:avLst>
              <a:gd name="adj1" fmla="val -77550"/>
              <a:gd name="adj2" fmla="val 4601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619125"/>
            <a:ext cx="533400" cy="533400"/>
          </a:xfrm>
          <a:prstGeom prst="rect">
            <a:avLst/>
          </a:prstGeom>
          <a:noFill/>
        </p:spPr>
      </p:pic>
      <p:pic>
        <p:nvPicPr>
          <p:cNvPr id="41" name="Picture 40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0590" y="680867"/>
            <a:ext cx="510886" cy="118444"/>
          </a:xfrm>
          <a:prstGeom prst="rect">
            <a:avLst/>
          </a:prstGeom>
        </p:spPr>
      </p:pic>
      <p:pic>
        <p:nvPicPr>
          <p:cNvPr id="42" name="Picture 41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065" y="833267"/>
            <a:ext cx="510886" cy="118444"/>
          </a:xfrm>
          <a:prstGeom prst="rect">
            <a:avLst/>
          </a:prstGeom>
        </p:spPr>
      </p:pic>
      <p:pic>
        <p:nvPicPr>
          <p:cNvPr id="43" name="Picture 42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0590" y="976142"/>
            <a:ext cx="510886" cy="118444"/>
          </a:xfrm>
          <a:prstGeom prst="rect">
            <a:avLst/>
          </a:prstGeom>
        </p:spPr>
      </p:pic>
      <p:pic>
        <p:nvPicPr>
          <p:cNvPr id="44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476375"/>
            <a:ext cx="533400" cy="533400"/>
          </a:xfrm>
          <a:prstGeom prst="rect">
            <a:avLst/>
          </a:prstGeom>
          <a:noFill/>
        </p:spPr>
      </p:pic>
      <p:pic>
        <p:nvPicPr>
          <p:cNvPr id="45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1025" y="1476375"/>
            <a:ext cx="533400" cy="533400"/>
          </a:xfrm>
          <a:prstGeom prst="rect">
            <a:avLst/>
          </a:prstGeom>
          <a:noFill/>
        </p:spPr>
      </p:pic>
      <p:pic>
        <p:nvPicPr>
          <p:cNvPr id="46" name="Picture 45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9215" y="2081042"/>
            <a:ext cx="510886" cy="118444"/>
          </a:xfrm>
          <a:prstGeom prst="rect">
            <a:avLst/>
          </a:prstGeom>
        </p:spPr>
      </p:pic>
      <p:pic>
        <p:nvPicPr>
          <p:cNvPr id="47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7100" y="2695575"/>
            <a:ext cx="533400" cy="533400"/>
          </a:xfrm>
          <a:prstGeom prst="rect">
            <a:avLst/>
          </a:prstGeom>
          <a:noFill/>
        </p:spPr>
      </p:pic>
      <p:pic>
        <p:nvPicPr>
          <p:cNvPr id="48" name="Picture 47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0165" y="2662067"/>
            <a:ext cx="510886" cy="118444"/>
          </a:xfrm>
          <a:prstGeom prst="rect">
            <a:avLst/>
          </a:prstGeom>
        </p:spPr>
      </p:pic>
      <p:pic>
        <p:nvPicPr>
          <p:cNvPr id="49" name="Picture 48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0640" y="2814467"/>
            <a:ext cx="510886" cy="118444"/>
          </a:xfrm>
          <a:prstGeom prst="rect">
            <a:avLst/>
          </a:prstGeom>
        </p:spPr>
      </p:pic>
      <p:pic>
        <p:nvPicPr>
          <p:cNvPr id="50" name="Picture 49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0165" y="2957342"/>
            <a:ext cx="510886" cy="118444"/>
          </a:xfrm>
          <a:prstGeom prst="rect">
            <a:avLst/>
          </a:prstGeom>
        </p:spPr>
      </p:pic>
      <p:pic>
        <p:nvPicPr>
          <p:cNvPr id="51" name="Picture 50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0165" y="3100217"/>
            <a:ext cx="510886" cy="11844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775469" y="3381375"/>
            <a:ext cx="172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Physical machine</a:t>
            </a: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MCj04316160000[1]"/>
          <p:cNvPicPr>
            <a:picLocks noChangeAspect="1" noChangeArrowheads="1"/>
          </p:cNvPicPr>
          <p:nvPr/>
        </p:nvPicPr>
        <p:blipFill>
          <a:blip r:embed="rId2" cstate="print">
            <a:lum bright="53000" contrast="-7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8246" y="3622755"/>
            <a:ext cx="596754" cy="59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virtualization?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886325"/>
            <a:ext cx="7772400" cy="1619249"/>
          </a:xfrm>
        </p:spPr>
        <p:txBody>
          <a:bodyPr/>
          <a:lstStyle/>
          <a:p>
            <a:r>
              <a:rPr lang="en-US" dirty="0" smtClean="0"/>
              <a:t>Alice can sell each customer a </a:t>
            </a:r>
            <a:r>
              <a:rPr lang="en-US" dirty="0" smtClean="0">
                <a:solidFill>
                  <a:srgbClr val="FF9900"/>
                </a:solidFill>
              </a:rPr>
              <a:t>virtual machine </a:t>
            </a:r>
            <a:r>
              <a:rPr lang="en-US" dirty="0" smtClean="0"/>
              <a:t>(VM) with the requested resources</a:t>
            </a:r>
          </a:p>
          <a:p>
            <a:pPr lvl="1"/>
            <a:r>
              <a:rPr lang="en-US" dirty="0" smtClean="0"/>
              <a:t>From each customer’s perspective, it appears as if they had a physical machine all by themselves (</a:t>
            </a:r>
            <a:r>
              <a:rPr lang="en-US" dirty="0" smtClean="0">
                <a:solidFill>
                  <a:srgbClr val="FF9900"/>
                </a:solidFill>
              </a:rPr>
              <a:t>isolation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195" y="2130423"/>
            <a:ext cx="1825480" cy="182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361" y="2741614"/>
            <a:ext cx="554036" cy="554036"/>
          </a:xfrm>
          <a:prstGeom prst="rect">
            <a:avLst/>
          </a:prstGeom>
          <a:noFill/>
        </p:spPr>
      </p:pic>
      <p:pic>
        <p:nvPicPr>
          <p:cNvPr id="8" name="Picture 3" descr="MCj043262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581775" y="1847851"/>
            <a:ext cx="504825" cy="504825"/>
          </a:xfrm>
          <a:prstGeom prst="rect">
            <a:avLst/>
          </a:prstGeom>
          <a:noFill/>
        </p:spPr>
      </p:pic>
      <p:pic>
        <p:nvPicPr>
          <p:cNvPr id="9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427163" y="2924176"/>
            <a:ext cx="639761" cy="63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67145" y="3514725"/>
            <a:ext cx="6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Alice</a:t>
            </a:r>
            <a:endParaRPr lang="en-US" sz="1600"/>
          </a:p>
        </p:txBody>
      </p:sp>
      <p:pic>
        <p:nvPicPr>
          <p:cNvPr id="3075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219325"/>
            <a:ext cx="533400" cy="533400"/>
          </a:xfrm>
          <a:prstGeom prst="rect">
            <a:avLst/>
          </a:prstGeom>
          <a:noFill/>
        </p:spPr>
      </p:pic>
      <p:pic>
        <p:nvPicPr>
          <p:cNvPr id="15" name="Picture 14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765" y="3252617"/>
            <a:ext cx="510886" cy="118444"/>
          </a:xfrm>
          <a:prstGeom prst="rect">
            <a:avLst/>
          </a:prstGeom>
        </p:spPr>
      </p:pic>
      <p:pic>
        <p:nvPicPr>
          <p:cNvPr id="19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2275" y="2219325"/>
            <a:ext cx="533400" cy="533400"/>
          </a:xfrm>
          <a:prstGeom prst="rect">
            <a:avLst/>
          </a:prstGeom>
          <a:noFill/>
        </p:spPr>
      </p:pic>
      <p:pic>
        <p:nvPicPr>
          <p:cNvPr id="20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0775" y="2733675"/>
            <a:ext cx="533400" cy="533400"/>
          </a:xfrm>
          <a:prstGeom prst="rect">
            <a:avLst/>
          </a:prstGeom>
          <a:noFill/>
        </p:spPr>
      </p:pic>
      <p:pic>
        <p:nvPicPr>
          <p:cNvPr id="21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2750" y="2743200"/>
            <a:ext cx="533400" cy="533400"/>
          </a:xfrm>
          <a:prstGeom prst="rect">
            <a:avLst/>
          </a:prstGeom>
          <a:noFill/>
        </p:spPr>
      </p:pic>
      <p:pic>
        <p:nvPicPr>
          <p:cNvPr id="24" name="Picture 23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15" y="3252617"/>
            <a:ext cx="510886" cy="118444"/>
          </a:xfrm>
          <a:prstGeom prst="rect">
            <a:avLst/>
          </a:prstGeom>
        </p:spPr>
      </p:pic>
      <p:pic>
        <p:nvPicPr>
          <p:cNvPr id="27" name="Picture 26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240" y="3405017"/>
            <a:ext cx="510886" cy="118444"/>
          </a:xfrm>
          <a:prstGeom prst="rect">
            <a:avLst/>
          </a:prstGeom>
        </p:spPr>
      </p:pic>
      <p:pic>
        <p:nvPicPr>
          <p:cNvPr id="28" name="Picture 27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4790" y="3405017"/>
            <a:ext cx="510886" cy="118444"/>
          </a:xfrm>
          <a:prstGeom prst="rect">
            <a:avLst/>
          </a:prstGeom>
        </p:spPr>
      </p:pic>
      <p:pic>
        <p:nvPicPr>
          <p:cNvPr id="29" name="Picture 28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765" y="3547892"/>
            <a:ext cx="510886" cy="118444"/>
          </a:xfrm>
          <a:prstGeom prst="rect">
            <a:avLst/>
          </a:prstGeom>
        </p:spPr>
      </p:pic>
      <p:pic>
        <p:nvPicPr>
          <p:cNvPr id="30" name="Picture 29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15" y="3547892"/>
            <a:ext cx="510886" cy="118444"/>
          </a:xfrm>
          <a:prstGeom prst="rect">
            <a:avLst/>
          </a:prstGeom>
        </p:spPr>
      </p:pic>
      <p:pic>
        <p:nvPicPr>
          <p:cNvPr id="31" name="Picture 30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765" y="3690767"/>
            <a:ext cx="510886" cy="118444"/>
          </a:xfrm>
          <a:prstGeom prst="rect">
            <a:avLst/>
          </a:prstGeom>
        </p:spPr>
      </p:pic>
      <p:pic>
        <p:nvPicPr>
          <p:cNvPr id="32" name="Picture 31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15" y="3690767"/>
            <a:ext cx="510886" cy="118444"/>
          </a:xfrm>
          <a:prstGeom prst="rect">
            <a:avLst/>
          </a:prstGeom>
        </p:spPr>
      </p:pic>
      <p:pic>
        <p:nvPicPr>
          <p:cNvPr id="3077" name="Picture 5" descr="C:\Users\Andreas Haeberlen\AppData\Local\Microsoft\Windows\Temporary Internet Files\Content.IE5\GF4GBTMY\MC900434902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600825" y="3638550"/>
            <a:ext cx="580881" cy="580881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6589146" y="2276475"/>
            <a:ext cx="531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Bob</a:t>
            </a:r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6472357" y="3228975"/>
            <a:ext cx="80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Charlie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20358" y="414337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Daniel</a:t>
            </a:r>
            <a:endParaRPr lang="en-US" sz="1600"/>
          </a:p>
        </p:txBody>
      </p:sp>
      <p:pic>
        <p:nvPicPr>
          <p:cNvPr id="47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8725" y="3733799"/>
            <a:ext cx="314325" cy="314325"/>
          </a:xfrm>
          <a:prstGeom prst="rect">
            <a:avLst/>
          </a:prstGeom>
          <a:noFill/>
        </p:spPr>
      </p:pic>
      <p:grpSp>
        <p:nvGrpSpPr>
          <p:cNvPr id="57" name="Group 56"/>
          <p:cNvGrpSpPr/>
          <p:nvPr/>
        </p:nvGrpSpPr>
        <p:grpSpPr>
          <a:xfrm>
            <a:off x="5410687" y="3728867"/>
            <a:ext cx="351939" cy="376408"/>
            <a:chOff x="7880640" y="2662067"/>
            <a:chExt cx="520411" cy="556594"/>
          </a:xfrm>
        </p:grpSpPr>
        <p:pic>
          <p:nvPicPr>
            <p:cNvPr id="48" name="Picture 47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2662067"/>
              <a:ext cx="510886" cy="118444"/>
            </a:xfrm>
            <a:prstGeom prst="rect">
              <a:avLst/>
            </a:prstGeom>
          </p:spPr>
        </p:pic>
        <p:pic>
          <p:nvPicPr>
            <p:cNvPr id="49" name="Picture 48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0640" y="2814467"/>
              <a:ext cx="510886" cy="118444"/>
            </a:xfrm>
            <a:prstGeom prst="rect">
              <a:avLst/>
            </a:prstGeom>
          </p:spPr>
        </p:pic>
        <p:pic>
          <p:nvPicPr>
            <p:cNvPr id="50" name="Picture 49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2957342"/>
              <a:ext cx="510886" cy="118444"/>
            </a:xfrm>
            <a:prstGeom prst="rect">
              <a:avLst/>
            </a:prstGeom>
          </p:spPr>
        </p:pic>
        <p:pic>
          <p:nvPicPr>
            <p:cNvPr id="51" name="Picture 50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3100217"/>
              <a:ext cx="510886" cy="118444"/>
            </a:xfrm>
            <a:prstGeom prst="rect">
              <a:avLst/>
            </a:prstGeom>
          </p:spPr>
        </p:pic>
      </p:grpSp>
      <p:pic>
        <p:nvPicPr>
          <p:cNvPr id="53" name="Picture 52" descr="MCj04316160000[1]"/>
          <p:cNvPicPr>
            <a:picLocks noChangeAspect="1" noChangeArrowheads="1"/>
          </p:cNvPicPr>
          <p:nvPr/>
        </p:nvPicPr>
        <p:blipFill>
          <a:blip r:embed="rId2" cstate="print">
            <a:lum bright="53000" contrast="-73000"/>
          </a:blip>
          <a:srcRect/>
          <a:stretch>
            <a:fillRect/>
          </a:stretch>
        </p:blipFill>
        <p:spPr bwMode="auto">
          <a:xfrm>
            <a:off x="5413521" y="2663824"/>
            <a:ext cx="1053954" cy="10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2089794" y="3867150"/>
            <a:ext cx="172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Physical machine</a:t>
            </a:r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4721994" y="4229100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Virtual machines</a:t>
            </a:r>
            <a:endParaRPr lang="en-US" sz="1600"/>
          </a:p>
        </p:txBody>
      </p:sp>
      <p:grpSp>
        <p:nvGrpSpPr>
          <p:cNvPr id="58" name="Group 57"/>
          <p:cNvGrpSpPr/>
          <p:nvPr/>
        </p:nvGrpSpPr>
        <p:grpSpPr>
          <a:xfrm>
            <a:off x="5591176" y="2933700"/>
            <a:ext cx="732758" cy="475461"/>
            <a:chOff x="7620000" y="1476375"/>
            <a:chExt cx="1114425" cy="723111"/>
          </a:xfrm>
        </p:grpSpPr>
        <p:pic>
          <p:nvPicPr>
            <p:cNvPr id="44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147637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45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1025" y="147637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46" name="Picture 45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09215" y="2081042"/>
              <a:ext cx="510886" cy="118444"/>
            </a:xfrm>
            <a:prstGeom prst="rect">
              <a:avLst/>
            </a:prstGeom>
          </p:spPr>
        </p:pic>
      </p:grpSp>
      <p:pic>
        <p:nvPicPr>
          <p:cNvPr id="52" name="Picture 51" descr="MCj04316160000[1]"/>
          <p:cNvPicPr>
            <a:picLocks noChangeAspect="1" noChangeArrowheads="1"/>
          </p:cNvPicPr>
          <p:nvPr/>
        </p:nvPicPr>
        <p:blipFill>
          <a:blip r:embed="rId2" cstate="print">
            <a:lum bright="53000" contrast="-73000"/>
          </a:blip>
          <a:srcRect/>
          <a:stretch>
            <a:fillRect/>
          </a:stretch>
        </p:blipFill>
        <p:spPr bwMode="auto">
          <a:xfrm>
            <a:off x="5137296" y="1854199"/>
            <a:ext cx="736520" cy="73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Group 58"/>
          <p:cNvGrpSpPr/>
          <p:nvPr/>
        </p:nvGrpSpPr>
        <p:grpSpPr>
          <a:xfrm>
            <a:off x="5105399" y="2000250"/>
            <a:ext cx="789385" cy="371475"/>
            <a:chOff x="6858000" y="619125"/>
            <a:chExt cx="1133476" cy="533400"/>
          </a:xfrm>
        </p:grpSpPr>
        <p:pic>
          <p:nvPicPr>
            <p:cNvPr id="40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61912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41" name="Picture 40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590" y="680867"/>
              <a:ext cx="510886" cy="118444"/>
            </a:xfrm>
            <a:prstGeom prst="rect">
              <a:avLst/>
            </a:prstGeom>
          </p:spPr>
        </p:pic>
        <p:pic>
          <p:nvPicPr>
            <p:cNvPr id="42" name="Picture 41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065" y="833267"/>
              <a:ext cx="510886" cy="118444"/>
            </a:xfrm>
            <a:prstGeom prst="rect">
              <a:avLst/>
            </a:prstGeom>
          </p:spPr>
        </p:pic>
        <p:pic>
          <p:nvPicPr>
            <p:cNvPr id="43" name="Picture 42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590" y="976142"/>
              <a:ext cx="510886" cy="118444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4003229" y="2638425"/>
            <a:ext cx="941283" cy="83099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smtClean="0"/>
              <a:t>Virtual </a:t>
            </a:r>
            <a:br>
              <a:rPr lang="en-US" sz="1600" smtClean="0"/>
            </a:br>
            <a:r>
              <a:rPr lang="en-US" sz="1600" smtClean="0"/>
              <a:t>machine</a:t>
            </a:r>
            <a:br>
              <a:rPr lang="en-US" sz="1600" smtClean="0"/>
            </a:br>
            <a:r>
              <a:rPr lang="en-US" sz="1600" smtClean="0"/>
              <a:t>monitor</a:t>
            </a:r>
            <a:endParaRPr lang="en-US" sz="1600"/>
          </a:p>
        </p:txBody>
      </p:sp>
      <p:cxnSp>
        <p:nvCxnSpPr>
          <p:cNvPr id="62" name="Straight Arrow Connector 61"/>
          <p:cNvCxnSpPr>
            <a:endCxn id="60" idx="1"/>
          </p:cNvCxnSpPr>
          <p:nvPr/>
        </p:nvCxnSpPr>
        <p:spPr bwMode="auto">
          <a:xfrm flipV="1">
            <a:off x="3562350" y="3053924"/>
            <a:ext cx="440879" cy="131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4953000" y="2476500"/>
            <a:ext cx="419100" cy="409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60" idx="3"/>
          </p:cNvCxnSpPr>
          <p:nvPr/>
        </p:nvCxnSpPr>
        <p:spPr bwMode="auto">
          <a:xfrm>
            <a:off x="4944512" y="3053924"/>
            <a:ext cx="608563" cy="32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endCxn id="54" idx="0"/>
          </p:cNvCxnSpPr>
          <p:nvPr/>
        </p:nvCxnSpPr>
        <p:spPr bwMode="auto">
          <a:xfrm>
            <a:off x="4962525" y="3257550"/>
            <a:ext cx="454098" cy="3652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Cloud Callout 69"/>
          <p:cNvSpPr/>
          <p:nvPr/>
        </p:nvSpPr>
        <p:spPr bwMode="auto">
          <a:xfrm>
            <a:off x="6981825" y="1304925"/>
            <a:ext cx="800100" cy="609600"/>
          </a:xfrm>
          <a:prstGeom prst="cloudCallout">
            <a:avLst>
              <a:gd name="adj1" fmla="val -43452"/>
              <a:gd name="adj2" fmla="val 703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loud Callout 72"/>
          <p:cNvSpPr/>
          <p:nvPr/>
        </p:nvSpPr>
        <p:spPr bwMode="auto">
          <a:xfrm>
            <a:off x="7096125" y="2162175"/>
            <a:ext cx="800100" cy="609600"/>
          </a:xfrm>
          <a:prstGeom prst="cloudCallout">
            <a:avLst>
              <a:gd name="adj1" fmla="val -43452"/>
              <a:gd name="adj2" fmla="val 703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Callout 74"/>
          <p:cNvSpPr/>
          <p:nvPr/>
        </p:nvSpPr>
        <p:spPr bwMode="auto">
          <a:xfrm>
            <a:off x="7162800" y="3028950"/>
            <a:ext cx="800100" cy="609600"/>
          </a:xfrm>
          <a:prstGeom prst="cloudCallout">
            <a:avLst>
              <a:gd name="adj1" fmla="val -43452"/>
              <a:gd name="adj2" fmla="val 7031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600px-Smiley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2799" y="1400174"/>
            <a:ext cx="428625" cy="428625"/>
          </a:xfrm>
          <a:prstGeom prst="rect">
            <a:avLst/>
          </a:prstGeom>
        </p:spPr>
      </p:pic>
      <p:pic>
        <p:nvPicPr>
          <p:cNvPr id="63" name="Picture 62" descr="600px-Smiley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96149" y="2238374"/>
            <a:ext cx="428625" cy="428625"/>
          </a:xfrm>
          <a:prstGeom prst="rect">
            <a:avLst/>
          </a:prstGeom>
        </p:spPr>
      </p:pic>
      <p:pic>
        <p:nvPicPr>
          <p:cNvPr id="64" name="Picture 63" descr="600px-Smiley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43774" y="3124199"/>
            <a:ext cx="428625" cy="42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memchip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198" y="3413982"/>
            <a:ext cx="510886" cy="118444"/>
          </a:xfrm>
          <a:prstGeom prst="rect">
            <a:avLst/>
          </a:prstGeom>
        </p:spPr>
      </p:pic>
      <p:pic>
        <p:nvPicPr>
          <p:cNvPr id="23" name="Picture 22" descr="memchip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0673" y="3566382"/>
            <a:ext cx="510886" cy="118444"/>
          </a:xfrm>
          <a:prstGeom prst="rect">
            <a:avLst/>
          </a:prstGeom>
        </p:spPr>
      </p:pic>
      <p:pic>
        <p:nvPicPr>
          <p:cNvPr id="24" name="Picture 23" descr="memchip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198" y="3709257"/>
            <a:ext cx="510886" cy="118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it work?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971366"/>
            <a:ext cx="7772400" cy="2662517"/>
          </a:xfrm>
        </p:spPr>
        <p:txBody>
          <a:bodyPr/>
          <a:lstStyle/>
          <a:p>
            <a:r>
              <a:rPr lang="en-US" smtClean="0"/>
              <a:t>Resources (CPU, memory, ...) are virtualized</a:t>
            </a:r>
          </a:p>
          <a:p>
            <a:pPr lvl="1"/>
            <a:r>
              <a:rPr lang="en-US" smtClean="0"/>
              <a:t>VMM ("Hypervisor") has translation tables that map requests for virtual resources to physical resources</a:t>
            </a:r>
          </a:p>
          <a:p>
            <a:pPr lvl="1"/>
            <a:r>
              <a:rPr lang="en-US" smtClean="0"/>
              <a:t>Example: VM 1 accesses memory cell #323; VMM maps this to memory cell 123.</a:t>
            </a:r>
          </a:p>
          <a:p>
            <a:pPr lvl="1"/>
            <a:r>
              <a:rPr lang="en-US" smtClean="0"/>
              <a:t>For which resources does this (not) work?</a:t>
            </a:r>
          </a:p>
          <a:p>
            <a:pPr lvl="1"/>
            <a:r>
              <a:rPr lang="en-US" smtClean="0"/>
              <a:t>How do VMMs differ from OS kernels?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37011" y="1488141"/>
            <a:ext cx="2366683" cy="231289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9676" y="3558988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Physical machine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71482" y="1604682"/>
            <a:ext cx="986117" cy="12192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92070" y="1604682"/>
            <a:ext cx="986119" cy="12192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43199" y="2411506"/>
            <a:ext cx="824753" cy="322729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smtClean="0"/>
              <a:t>OS 1</a:t>
            </a:r>
            <a:endParaRPr lang="en-US" sz="1600"/>
          </a:p>
        </p:txBody>
      </p:sp>
      <p:sp>
        <p:nvSpPr>
          <p:cNvPr id="13" name="Rectangle 12"/>
          <p:cNvSpPr/>
          <p:nvPr/>
        </p:nvSpPr>
        <p:spPr bwMode="auto">
          <a:xfrm>
            <a:off x="3872752" y="2411506"/>
            <a:ext cx="824753" cy="322729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smtClean="0"/>
              <a:t>OS 2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 bwMode="auto">
          <a:xfrm>
            <a:off x="2752164" y="1694329"/>
            <a:ext cx="537882" cy="295835"/>
          </a:xfrm>
          <a:prstGeom prst="rect">
            <a:avLst/>
          </a:prstGeom>
          <a:solidFill>
            <a:srgbClr val="66FF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smtClean="0"/>
              <a:t>App</a:t>
            </a:r>
            <a:endParaRPr lang="en-US" sz="1600"/>
          </a:p>
        </p:txBody>
      </p:sp>
      <p:sp>
        <p:nvSpPr>
          <p:cNvPr id="15" name="Rectangle 14"/>
          <p:cNvSpPr/>
          <p:nvPr/>
        </p:nvSpPr>
        <p:spPr bwMode="auto">
          <a:xfrm>
            <a:off x="2752164" y="2034988"/>
            <a:ext cx="537882" cy="295835"/>
          </a:xfrm>
          <a:prstGeom prst="rect">
            <a:avLst/>
          </a:prstGeom>
          <a:solidFill>
            <a:srgbClr val="66FF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smtClean="0"/>
              <a:t>App</a:t>
            </a:r>
            <a:endParaRPr lang="en-US" sz="1600"/>
          </a:p>
        </p:txBody>
      </p:sp>
      <p:sp>
        <p:nvSpPr>
          <p:cNvPr id="17" name="Rectangle 16"/>
          <p:cNvSpPr/>
          <p:nvPr/>
        </p:nvSpPr>
        <p:spPr bwMode="auto">
          <a:xfrm>
            <a:off x="3881717" y="2026023"/>
            <a:ext cx="537882" cy="295835"/>
          </a:xfrm>
          <a:prstGeom prst="rect">
            <a:avLst/>
          </a:prstGeom>
          <a:solidFill>
            <a:srgbClr val="66FF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smtClean="0"/>
              <a:t>App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 bwMode="auto">
          <a:xfrm>
            <a:off x="2671482" y="3003177"/>
            <a:ext cx="2097741" cy="537883"/>
          </a:xfrm>
          <a:prstGeom prst="rect">
            <a:avLst/>
          </a:prstGeom>
          <a:solidFill>
            <a:srgbClr val="FF99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VMM</a:t>
            </a:r>
            <a:endParaRPr lang="en-US"/>
          </a:p>
        </p:txBody>
      </p:sp>
      <p:pic>
        <p:nvPicPr>
          <p:cNvPr id="19" name="Picture 18" descr="memchip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727" y="3476735"/>
            <a:ext cx="510886" cy="118444"/>
          </a:xfrm>
          <a:prstGeom prst="rect">
            <a:avLst/>
          </a:prstGeom>
        </p:spPr>
      </p:pic>
      <p:pic>
        <p:nvPicPr>
          <p:cNvPr id="20" name="Picture 19" descr="memchip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6202" y="3629135"/>
            <a:ext cx="510886" cy="118444"/>
          </a:xfrm>
          <a:prstGeom prst="rect">
            <a:avLst/>
          </a:prstGeom>
        </p:spPr>
      </p:pic>
      <p:pic>
        <p:nvPicPr>
          <p:cNvPr id="21" name="Picture 20" descr="memchip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727" y="3772010"/>
            <a:ext cx="510886" cy="118444"/>
          </a:xfrm>
          <a:prstGeom prst="rect">
            <a:avLst/>
          </a:prstGeom>
        </p:spPr>
      </p:pic>
      <p:pic>
        <p:nvPicPr>
          <p:cNvPr id="31" name="Picture 30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2971" y="2564466"/>
            <a:ext cx="806552" cy="6667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 bwMode="auto">
          <a:xfrm>
            <a:off x="4912659" y="3594854"/>
            <a:ext cx="141642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805952" y="3119718"/>
            <a:ext cx="215153" cy="29583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12378" y="1800411"/>
          <a:ext cx="158675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20"/>
                <a:gridCol w="648349"/>
                <a:gridCol w="656882"/>
              </a:tblGrid>
              <a:tr h="237814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VM</a:t>
                      </a:r>
                      <a:endParaRPr lang="en-US" sz="1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Virt</a:t>
                      </a:r>
                      <a:endParaRPr lang="en-US" sz="1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Phys</a:t>
                      </a:r>
                      <a:endParaRPr lang="en-US" sz="1000"/>
                    </a:p>
                  </a:txBody>
                  <a:tcPr anchor="ctr"/>
                </a:tc>
              </a:tr>
              <a:tr h="237814">
                <a:tc>
                  <a:txBody>
                    <a:bodyPr/>
                    <a:lstStyle/>
                    <a:p>
                      <a:r>
                        <a:rPr lang="en-US" sz="1000" smtClean="0"/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0-99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0-99</a:t>
                      </a:r>
                      <a:endParaRPr lang="en-US" sz="1000"/>
                    </a:p>
                  </a:txBody>
                  <a:tcPr/>
                </a:tc>
              </a:tr>
              <a:tr h="237814">
                <a:tc>
                  <a:txBody>
                    <a:bodyPr/>
                    <a:lstStyle/>
                    <a:p>
                      <a:r>
                        <a:rPr lang="en-US" sz="1000" smtClean="0"/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299-399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100-199</a:t>
                      </a:r>
                      <a:endParaRPr lang="en-US" sz="1000"/>
                    </a:p>
                  </a:txBody>
                  <a:tcPr/>
                </a:tc>
              </a:tr>
              <a:tr h="237814"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0-99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300-399</a:t>
                      </a:r>
                      <a:endParaRPr lang="en-US" sz="1000"/>
                    </a:p>
                  </a:txBody>
                  <a:tcPr/>
                </a:tc>
              </a:tr>
              <a:tr h="237814"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200-299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500-599</a:t>
                      </a:r>
                      <a:endParaRPr lang="en-US" sz="1000"/>
                    </a:p>
                  </a:txBody>
                  <a:tcPr/>
                </a:tc>
              </a:tr>
              <a:tr h="237814"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600-699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400-499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412377" y="1828800"/>
            <a:ext cx="2635623" cy="1600200"/>
            <a:chOff x="412377" y="1828800"/>
            <a:chExt cx="2635623" cy="1600200"/>
          </a:xfrm>
        </p:grpSpPr>
        <p:cxnSp>
          <p:nvCxnSpPr>
            <p:cNvPr id="38" name="Straight Connector 37"/>
            <p:cNvCxnSpPr/>
            <p:nvPr/>
          </p:nvCxnSpPr>
          <p:spPr bwMode="auto">
            <a:xfrm flipH="1" flipV="1">
              <a:off x="1999130" y="1828800"/>
              <a:ext cx="1048870" cy="129540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 flipV="1">
              <a:off x="412377" y="3263153"/>
              <a:ext cx="2407023" cy="16584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 flipV="1">
              <a:off x="2008094" y="2716306"/>
              <a:ext cx="806824" cy="40789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 flipV="1">
              <a:off x="1981200" y="3276600"/>
              <a:ext cx="1066800" cy="15240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367930" y="3361765"/>
            <a:ext cx="1672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Translation table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3254188" y="1595714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VM 1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7883" y="1595713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VM 2</a:t>
            </a:r>
            <a:endParaRPr lang="en-US" sz="100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>
            <a:endCxn id="31" idx="1"/>
          </p:cNvCxnSpPr>
          <p:nvPr/>
        </p:nvCxnSpPr>
        <p:spPr bwMode="auto">
          <a:xfrm flipV="1">
            <a:off x="4912659" y="2897841"/>
            <a:ext cx="1450312" cy="4639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Picture 53" descr="inde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7020" y="1416423"/>
            <a:ext cx="1058115" cy="1058115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 bwMode="auto">
          <a:xfrm flipV="1">
            <a:off x="4912659" y="2088776"/>
            <a:ext cx="1541929" cy="10488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MMj02363570000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666750"/>
            <a:ext cx="746125" cy="10175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Benefit: Migration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136776"/>
            <a:ext cx="7772400" cy="1321174"/>
          </a:xfrm>
        </p:spPr>
        <p:txBody>
          <a:bodyPr/>
          <a:lstStyle/>
          <a:p>
            <a:r>
              <a:rPr lang="en-US" smtClean="0"/>
              <a:t>What if the machine needs to be shut down?</a:t>
            </a:r>
          </a:p>
          <a:p>
            <a:pPr lvl="1"/>
            <a:r>
              <a:rPr lang="en-US" smtClean="0"/>
              <a:t>e.g., for maintenance, consolidation, ...</a:t>
            </a:r>
          </a:p>
          <a:p>
            <a:pPr lvl="1"/>
            <a:r>
              <a:rPr lang="en-US" smtClean="0"/>
              <a:t>Alice can </a:t>
            </a:r>
            <a:r>
              <a:rPr lang="en-US" smtClean="0">
                <a:solidFill>
                  <a:srgbClr val="FF9900"/>
                </a:solidFill>
              </a:rPr>
              <a:t>migrate</a:t>
            </a:r>
            <a:r>
              <a:rPr lang="en-US" smtClean="0"/>
              <a:t> the VMs to different physical machines without any customers noticing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MCj04316160000[1]"/>
          <p:cNvPicPr>
            <a:picLocks noChangeAspect="1" noChangeArrowheads="1"/>
          </p:cNvPicPr>
          <p:nvPr/>
        </p:nvPicPr>
        <p:blipFill>
          <a:blip r:embed="rId3" cstate="print">
            <a:lum bright="53000" contrast="-7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8246" y="3622755"/>
            <a:ext cx="596754" cy="59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195" y="1520823"/>
            <a:ext cx="1825480" cy="182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MCj043262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361" y="2741614"/>
            <a:ext cx="554036" cy="554036"/>
          </a:xfrm>
          <a:prstGeom prst="rect">
            <a:avLst/>
          </a:prstGeom>
          <a:noFill/>
        </p:spPr>
      </p:pic>
      <p:pic>
        <p:nvPicPr>
          <p:cNvPr id="9" name="Picture 3" descr="MCj043262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1775" y="1847851"/>
            <a:ext cx="504825" cy="504825"/>
          </a:xfrm>
          <a:prstGeom prst="rect">
            <a:avLst/>
          </a:prstGeom>
          <a:noFill/>
        </p:spPr>
      </p:pic>
      <p:pic>
        <p:nvPicPr>
          <p:cNvPr id="10" name="Picture 19" descr="greenguy"/>
          <p:cNvPicPr>
            <a:picLocks noChangeAspect="1" noChangeArrowheads="1"/>
          </p:cNvPicPr>
          <p:nvPr/>
        </p:nvPicPr>
        <p:blipFill>
          <a:blip r:embed="rId6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265238" y="2438401"/>
            <a:ext cx="639761" cy="63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305220" y="3028950"/>
            <a:ext cx="6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Alice</a:t>
            </a:r>
            <a:endParaRPr lang="en-US" sz="1600"/>
          </a:p>
        </p:txBody>
      </p:sp>
      <p:pic>
        <p:nvPicPr>
          <p:cNvPr id="12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1609725"/>
            <a:ext cx="533400" cy="533400"/>
          </a:xfrm>
          <a:prstGeom prst="rect">
            <a:avLst/>
          </a:prstGeom>
          <a:noFill/>
        </p:spPr>
      </p:pic>
      <p:pic>
        <p:nvPicPr>
          <p:cNvPr id="13" name="Picture 12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765" y="2643017"/>
            <a:ext cx="510886" cy="118444"/>
          </a:xfrm>
          <a:prstGeom prst="rect">
            <a:avLst/>
          </a:prstGeom>
        </p:spPr>
      </p:pic>
      <p:pic>
        <p:nvPicPr>
          <p:cNvPr id="14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2275" y="1609725"/>
            <a:ext cx="533400" cy="533400"/>
          </a:xfrm>
          <a:prstGeom prst="rect">
            <a:avLst/>
          </a:prstGeom>
          <a:noFill/>
        </p:spPr>
      </p:pic>
      <p:pic>
        <p:nvPicPr>
          <p:cNvPr id="15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0775" y="2124075"/>
            <a:ext cx="533400" cy="533400"/>
          </a:xfrm>
          <a:prstGeom prst="rect">
            <a:avLst/>
          </a:prstGeom>
          <a:noFill/>
        </p:spPr>
      </p:pic>
      <p:pic>
        <p:nvPicPr>
          <p:cNvPr id="16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2750" y="2133600"/>
            <a:ext cx="533400" cy="533400"/>
          </a:xfrm>
          <a:prstGeom prst="rect">
            <a:avLst/>
          </a:prstGeom>
          <a:noFill/>
        </p:spPr>
      </p:pic>
      <p:pic>
        <p:nvPicPr>
          <p:cNvPr id="17" name="Picture 16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15" y="2643017"/>
            <a:ext cx="510886" cy="118444"/>
          </a:xfrm>
          <a:prstGeom prst="rect">
            <a:avLst/>
          </a:prstGeom>
        </p:spPr>
      </p:pic>
      <p:pic>
        <p:nvPicPr>
          <p:cNvPr id="18" name="Picture 17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240" y="2795417"/>
            <a:ext cx="510886" cy="118444"/>
          </a:xfrm>
          <a:prstGeom prst="rect">
            <a:avLst/>
          </a:prstGeom>
        </p:spPr>
      </p:pic>
      <p:pic>
        <p:nvPicPr>
          <p:cNvPr id="19" name="Picture 18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4790" y="2795417"/>
            <a:ext cx="510886" cy="118444"/>
          </a:xfrm>
          <a:prstGeom prst="rect">
            <a:avLst/>
          </a:prstGeom>
        </p:spPr>
      </p:pic>
      <p:pic>
        <p:nvPicPr>
          <p:cNvPr id="20" name="Picture 19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765" y="2938292"/>
            <a:ext cx="510886" cy="118444"/>
          </a:xfrm>
          <a:prstGeom prst="rect">
            <a:avLst/>
          </a:prstGeom>
        </p:spPr>
      </p:pic>
      <p:pic>
        <p:nvPicPr>
          <p:cNvPr id="21" name="Picture 20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15" y="2938292"/>
            <a:ext cx="510886" cy="118444"/>
          </a:xfrm>
          <a:prstGeom prst="rect">
            <a:avLst/>
          </a:prstGeom>
        </p:spPr>
      </p:pic>
      <p:pic>
        <p:nvPicPr>
          <p:cNvPr id="22" name="Picture 21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765" y="3081167"/>
            <a:ext cx="510886" cy="118444"/>
          </a:xfrm>
          <a:prstGeom prst="rect">
            <a:avLst/>
          </a:prstGeom>
        </p:spPr>
      </p:pic>
      <p:pic>
        <p:nvPicPr>
          <p:cNvPr id="23" name="Picture 22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15" y="3081167"/>
            <a:ext cx="510886" cy="118444"/>
          </a:xfrm>
          <a:prstGeom prst="rect">
            <a:avLst/>
          </a:prstGeom>
        </p:spPr>
      </p:pic>
      <p:pic>
        <p:nvPicPr>
          <p:cNvPr id="24" name="Picture 5" descr="C:\Users\Andreas Haeberlen\AppData\Local\Microsoft\Windows\Temporary Internet Files\Content.IE5\GF4GBTMY\MC900434902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6600825" y="3638550"/>
            <a:ext cx="580881" cy="580881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6589146" y="2276475"/>
            <a:ext cx="531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Bob</a:t>
            </a:r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6472357" y="3228975"/>
            <a:ext cx="80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Charlie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0358" y="414337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Daniel</a:t>
            </a:r>
            <a:endParaRPr lang="en-US" sz="1600"/>
          </a:p>
        </p:txBody>
      </p:sp>
      <p:pic>
        <p:nvPicPr>
          <p:cNvPr id="28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8725" y="3733799"/>
            <a:ext cx="314325" cy="314325"/>
          </a:xfrm>
          <a:prstGeom prst="rect">
            <a:avLst/>
          </a:prstGeom>
          <a:noFill/>
        </p:spPr>
      </p:pic>
      <p:grpSp>
        <p:nvGrpSpPr>
          <p:cNvPr id="29" name="Group 28"/>
          <p:cNvGrpSpPr/>
          <p:nvPr/>
        </p:nvGrpSpPr>
        <p:grpSpPr>
          <a:xfrm>
            <a:off x="5410687" y="3728867"/>
            <a:ext cx="351939" cy="376408"/>
            <a:chOff x="7880640" y="2662067"/>
            <a:chExt cx="520411" cy="556594"/>
          </a:xfrm>
        </p:grpSpPr>
        <p:pic>
          <p:nvPicPr>
            <p:cNvPr id="30" name="Picture 29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2662067"/>
              <a:ext cx="510886" cy="118444"/>
            </a:xfrm>
            <a:prstGeom prst="rect">
              <a:avLst/>
            </a:prstGeom>
          </p:spPr>
        </p:pic>
        <p:pic>
          <p:nvPicPr>
            <p:cNvPr id="31" name="Picture 30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0640" y="2814467"/>
              <a:ext cx="510886" cy="118444"/>
            </a:xfrm>
            <a:prstGeom prst="rect">
              <a:avLst/>
            </a:prstGeom>
          </p:spPr>
        </p:pic>
        <p:pic>
          <p:nvPicPr>
            <p:cNvPr id="32" name="Picture 31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2957342"/>
              <a:ext cx="510886" cy="118444"/>
            </a:xfrm>
            <a:prstGeom prst="rect">
              <a:avLst/>
            </a:prstGeom>
          </p:spPr>
        </p:pic>
        <p:pic>
          <p:nvPicPr>
            <p:cNvPr id="33" name="Picture 32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3100217"/>
              <a:ext cx="510886" cy="118444"/>
            </a:xfrm>
            <a:prstGeom prst="rect">
              <a:avLst/>
            </a:prstGeom>
          </p:spPr>
        </p:pic>
      </p:grpSp>
      <p:pic>
        <p:nvPicPr>
          <p:cNvPr id="34" name="Picture 33" descr="MCj04316160000[1]"/>
          <p:cNvPicPr>
            <a:picLocks noChangeAspect="1" noChangeArrowheads="1"/>
          </p:cNvPicPr>
          <p:nvPr/>
        </p:nvPicPr>
        <p:blipFill>
          <a:blip r:embed="rId3" cstate="print">
            <a:lum bright="53000" contrast="-73000"/>
          </a:blip>
          <a:srcRect/>
          <a:stretch>
            <a:fillRect/>
          </a:stretch>
        </p:blipFill>
        <p:spPr bwMode="auto">
          <a:xfrm>
            <a:off x="5413521" y="2663824"/>
            <a:ext cx="1053954" cy="10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2044109" y="4714875"/>
            <a:ext cx="181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Physical machines</a:t>
            </a:r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4721994" y="4229100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Virtual machines</a:t>
            </a:r>
            <a:endParaRPr lang="en-US" sz="1600"/>
          </a:p>
        </p:txBody>
      </p:sp>
      <p:grpSp>
        <p:nvGrpSpPr>
          <p:cNvPr id="37" name="Group 36"/>
          <p:cNvGrpSpPr/>
          <p:nvPr/>
        </p:nvGrpSpPr>
        <p:grpSpPr>
          <a:xfrm>
            <a:off x="5591176" y="2933700"/>
            <a:ext cx="732758" cy="475461"/>
            <a:chOff x="7620000" y="1476375"/>
            <a:chExt cx="1114425" cy="723111"/>
          </a:xfrm>
        </p:grpSpPr>
        <p:pic>
          <p:nvPicPr>
            <p:cNvPr id="38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147637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39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1025" y="147637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40" name="Picture 39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09215" y="2081042"/>
              <a:ext cx="510886" cy="118444"/>
            </a:xfrm>
            <a:prstGeom prst="rect">
              <a:avLst/>
            </a:prstGeom>
          </p:spPr>
        </p:pic>
      </p:grpSp>
      <p:pic>
        <p:nvPicPr>
          <p:cNvPr id="41" name="Picture 40" descr="MCj04316160000[1]"/>
          <p:cNvPicPr>
            <a:picLocks noChangeAspect="1" noChangeArrowheads="1"/>
          </p:cNvPicPr>
          <p:nvPr/>
        </p:nvPicPr>
        <p:blipFill>
          <a:blip r:embed="rId3" cstate="print">
            <a:lum bright="53000" contrast="-73000"/>
          </a:blip>
          <a:srcRect/>
          <a:stretch>
            <a:fillRect/>
          </a:stretch>
        </p:blipFill>
        <p:spPr bwMode="auto">
          <a:xfrm>
            <a:off x="5137296" y="1854199"/>
            <a:ext cx="736520" cy="73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1"/>
          <p:cNvGrpSpPr/>
          <p:nvPr/>
        </p:nvGrpSpPr>
        <p:grpSpPr>
          <a:xfrm>
            <a:off x="5105399" y="2000250"/>
            <a:ext cx="789385" cy="371475"/>
            <a:chOff x="6858000" y="619125"/>
            <a:chExt cx="1133476" cy="533400"/>
          </a:xfrm>
        </p:grpSpPr>
        <p:pic>
          <p:nvPicPr>
            <p:cNvPr id="43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61912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44" name="Picture 43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590" y="680867"/>
              <a:ext cx="510886" cy="118444"/>
            </a:xfrm>
            <a:prstGeom prst="rect">
              <a:avLst/>
            </a:prstGeom>
          </p:spPr>
        </p:pic>
        <p:pic>
          <p:nvPicPr>
            <p:cNvPr id="45" name="Picture 44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065" y="833267"/>
              <a:ext cx="510886" cy="118444"/>
            </a:xfrm>
            <a:prstGeom prst="rect">
              <a:avLst/>
            </a:prstGeom>
          </p:spPr>
        </p:pic>
        <p:pic>
          <p:nvPicPr>
            <p:cNvPr id="46" name="Picture 45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590" y="976142"/>
              <a:ext cx="510886" cy="118444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4003229" y="2638425"/>
            <a:ext cx="941283" cy="83099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smtClean="0"/>
              <a:t>Virtual </a:t>
            </a:r>
            <a:br>
              <a:rPr lang="en-US" sz="1600" smtClean="0"/>
            </a:br>
            <a:r>
              <a:rPr lang="en-US" sz="1600" smtClean="0"/>
              <a:t>machine</a:t>
            </a:r>
            <a:br>
              <a:rPr lang="en-US" sz="1600" smtClean="0"/>
            </a:br>
            <a:r>
              <a:rPr lang="en-US" sz="1600" smtClean="0"/>
              <a:t>monitor</a:t>
            </a:r>
            <a:endParaRPr lang="en-US" sz="1600"/>
          </a:p>
        </p:txBody>
      </p:sp>
      <p:cxnSp>
        <p:nvCxnSpPr>
          <p:cNvPr id="48" name="Straight Arrow Connector 47"/>
          <p:cNvCxnSpPr>
            <a:endCxn id="47" idx="1"/>
          </p:cNvCxnSpPr>
          <p:nvPr/>
        </p:nvCxnSpPr>
        <p:spPr bwMode="auto">
          <a:xfrm rot="16200000" flipH="1">
            <a:off x="3484552" y="2535247"/>
            <a:ext cx="596474" cy="4408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4953000" y="2476500"/>
            <a:ext cx="419100" cy="409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47" idx="3"/>
          </p:cNvCxnSpPr>
          <p:nvPr/>
        </p:nvCxnSpPr>
        <p:spPr bwMode="auto">
          <a:xfrm>
            <a:off x="4944512" y="3053924"/>
            <a:ext cx="608563" cy="32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endCxn id="6" idx="0"/>
          </p:cNvCxnSpPr>
          <p:nvPr/>
        </p:nvCxnSpPr>
        <p:spPr bwMode="auto">
          <a:xfrm>
            <a:off x="4962525" y="3257550"/>
            <a:ext cx="454098" cy="3652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5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5920" y="3435413"/>
            <a:ext cx="1234930" cy="123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6045" y="3416363"/>
            <a:ext cx="1234930" cy="123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3625" y="3571875"/>
            <a:ext cx="533400" cy="533400"/>
          </a:xfrm>
          <a:prstGeom prst="rect">
            <a:avLst/>
          </a:prstGeom>
          <a:noFill/>
        </p:spPr>
      </p:pic>
      <p:pic>
        <p:nvPicPr>
          <p:cNvPr id="59" name="Picture 58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6590" y="4052717"/>
            <a:ext cx="510886" cy="118444"/>
          </a:xfrm>
          <a:prstGeom prst="rect">
            <a:avLst/>
          </a:prstGeom>
        </p:spPr>
      </p:pic>
      <p:pic>
        <p:nvPicPr>
          <p:cNvPr id="60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7850" y="3571875"/>
            <a:ext cx="533400" cy="533400"/>
          </a:xfrm>
          <a:prstGeom prst="rect">
            <a:avLst/>
          </a:prstGeom>
          <a:noFill/>
        </p:spPr>
      </p:pic>
      <p:pic>
        <p:nvPicPr>
          <p:cNvPr id="61" name="Picture 60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7065" y="4205117"/>
            <a:ext cx="510886" cy="118444"/>
          </a:xfrm>
          <a:prstGeom prst="rect">
            <a:avLst/>
          </a:prstGeom>
        </p:spPr>
      </p:pic>
      <p:pic>
        <p:nvPicPr>
          <p:cNvPr id="62" name="Picture 61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6590" y="4347992"/>
            <a:ext cx="510886" cy="118444"/>
          </a:xfrm>
          <a:prstGeom prst="rect">
            <a:avLst/>
          </a:prstGeom>
        </p:spPr>
      </p:pic>
      <p:pic>
        <p:nvPicPr>
          <p:cNvPr id="63" name="Picture 62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6590" y="4490867"/>
            <a:ext cx="510886" cy="118444"/>
          </a:xfrm>
          <a:prstGeom prst="rect">
            <a:avLst/>
          </a:prstGeom>
        </p:spPr>
      </p:pic>
      <p:pic>
        <p:nvPicPr>
          <p:cNvPr id="64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1375" y="3571875"/>
            <a:ext cx="533400" cy="533400"/>
          </a:xfrm>
          <a:prstGeom prst="rect">
            <a:avLst/>
          </a:prstGeom>
          <a:noFill/>
        </p:spPr>
      </p:pic>
      <p:pic>
        <p:nvPicPr>
          <p:cNvPr id="65" name="Picture 64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340" y="4052717"/>
            <a:ext cx="510886" cy="118444"/>
          </a:xfrm>
          <a:prstGeom prst="rect">
            <a:avLst/>
          </a:prstGeom>
        </p:spPr>
      </p:pic>
      <p:pic>
        <p:nvPicPr>
          <p:cNvPr id="66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3571875"/>
            <a:ext cx="533400" cy="533400"/>
          </a:xfrm>
          <a:prstGeom prst="rect">
            <a:avLst/>
          </a:prstGeom>
          <a:noFill/>
        </p:spPr>
      </p:pic>
      <p:pic>
        <p:nvPicPr>
          <p:cNvPr id="67" name="Picture 66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5" y="4205117"/>
            <a:ext cx="510886" cy="118444"/>
          </a:xfrm>
          <a:prstGeom prst="rect">
            <a:avLst/>
          </a:prstGeom>
        </p:spPr>
      </p:pic>
      <p:pic>
        <p:nvPicPr>
          <p:cNvPr id="68" name="Picture 67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340" y="4347992"/>
            <a:ext cx="510886" cy="118444"/>
          </a:xfrm>
          <a:prstGeom prst="rect">
            <a:avLst/>
          </a:prstGeom>
        </p:spPr>
      </p:pic>
      <p:pic>
        <p:nvPicPr>
          <p:cNvPr id="69" name="Picture 68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340" y="4490867"/>
            <a:ext cx="510886" cy="118444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 bwMode="auto">
          <a:xfrm>
            <a:off x="2552700" y="1759839"/>
            <a:ext cx="180975" cy="173736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 bwMode="auto">
          <a:xfrm>
            <a:off x="3133725" y="1750314"/>
            <a:ext cx="180975" cy="17373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2562225" y="2283714"/>
            <a:ext cx="180975" cy="17373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 bwMode="auto">
          <a:xfrm>
            <a:off x="3124200" y="2274189"/>
            <a:ext cx="180975" cy="17373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514600" y="2645664"/>
            <a:ext cx="314325" cy="392811"/>
            <a:chOff x="2514600" y="2645664"/>
            <a:chExt cx="314325" cy="392811"/>
          </a:xfrm>
        </p:grpSpPr>
        <p:sp>
          <p:nvSpPr>
            <p:cNvPr id="74" name="Rectangle 73"/>
            <p:cNvSpPr/>
            <p:nvPr/>
          </p:nvSpPr>
          <p:spPr bwMode="auto">
            <a:xfrm>
              <a:off x="2514600" y="2645664"/>
              <a:ext cx="314325" cy="97536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514600" y="2798064"/>
              <a:ext cx="314325" cy="97536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514600" y="2940939"/>
              <a:ext cx="314325" cy="97536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 bwMode="auto">
          <a:xfrm>
            <a:off x="2514600" y="3074289"/>
            <a:ext cx="314325" cy="9753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114675" y="2645664"/>
            <a:ext cx="314325" cy="526161"/>
            <a:chOff x="3114675" y="2645664"/>
            <a:chExt cx="314325" cy="526161"/>
          </a:xfrm>
        </p:grpSpPr>
        <p:sp>
          <p:nvSpPr>
            <p:cNvPr id="78" name="Rectangle 77"/>
            <p:cNvSpPr/>
            <p:nvPr/>
          </p:nvSpPr>
          <p:spPr bwMode="auto">
            <a:xfrm>
              <a:off x="3114675" y="2645664"/>
              <a:ext cx="314325" cy="97536"/>
            </a:xfrm>
            <a:prstGeom prst="rect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3114675" y="2798064"/>
              <a:ext cx="314325" cy="97536"/>
            </a:xfrm>
            <a:prstGeom prst="rect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114675" y="3074289"/>
              <a:ext cx="314325" cy="97536"/>
            </a:xfrm>
            <a:prstGeom prst="rect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6041 0.2833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142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2917 0.2097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10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4375 0.2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144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05313 0.2111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106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2084 0.2069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" y="103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6771 0.2069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103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2813 0.21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ndreas Haeberlen\AppData\Local\Microsoft\Windows\Temporary Internet Files\Content.IE5\4ZIVVKYE\MC90021653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6392" y="723899"/>
            <a:ext cx="359522" cy="3127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Benefit: Time sharing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667250"/>
            <a:ext cx="7667625" cy="1885950"/>
          </a:xfrm>
        </p:spPr>
        <p:txBody>
          <a:bodyPr/>
          <a:lstStyle/>
          <a:p>
            <a:r>
              <a:rPr lang="en-US" dirty="0" smtClean="0"/>
              <a:t>What if Alice gets another customer?</a:t>
            </a:r>
          </a:p>
          <a:p>
            <a:pPr lvl="1"/>
            <a:r>
              <a:rPr lang="en-US" dirty="0" smtClean="0"/>
              <a:t>Multiple VMs can </a:t>
            </a:r>
            <a:r>
              <a:rPr lang="en-US" dirty="0" smtClean="0">
                <a:solidFill>
                  <a:srgbClr val="FF9900"/>
                </a:solidFill>
              </a:rPr>
              <a:t>time-share</a:t>
            </a:r>
            <a:r>
              <a:rPr lang="en-US" dirty="0" smtClean="0"/>
              <a:t> the existing resources</a:t>
            </a:r>
          </a:p>
          <a:p>
            <a:pPr lvl="1"/>
            <a:r>
              <a:rPr lang="en-US" dirty="0" smtClean="0"/>
              <a:t>Oversubscription: Alice has more virtual CPUs and virtual memory than physical resources (but not all can be active at the same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MCj04316160000[1]"/>
          <p:cNvPicPr>
            <a:picLocks noChangeAspect="1" noChangeArrowheads="1"/>
          </p:cNvPicPr>
          <p:nvPr/>
        </p:nvPicPr>
        <p:blipFill>
          <a:blip r:embed="rId3" cstate="print">
            <a:lum bright="53000" contrast="-7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8246" y="3622755"/>
            <a:ext cx="596754" cy="59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1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195" y="2130423"/>
            <a:ext cx="1825480" cy="182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MCj043262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361" y="2741614"/>
            <a:ext cx="554036" cy="554036"/>
          </a:xfrm>
          <a:prstGeom prst="rect">
            <a:avLst/>
          </a:prstGeom>
          <a:noFill/>
        </p:spPr>
      </p:pic>
      <p:pic>
        <p:nvPicPr>
          <p:cNvPr id="9" name="Picture 3" descr="MCj043262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1775" y="1847851"/>
            <a:ext cx="504825" cy="504825"/>
          </a:xfrm>
          <a:prstGeom prst="rect">
            <a:avLst/>
          </a:prstGeom>
          <a:noFill/>
        </p:spPr>
      </p:pic>
      <p:pic>
        <p:nvPicPr>
          <p:cNvPr id="10" name="Picture 19" descr="greenguy"/>
          <p:cNvPicPr>
            <a:picLocks noChangeAspect="1" noChangeArrowheads="1"/>
          </p:cNvPicPr>
          <p:nvPr/>
        </p:nvPicPr>
        <p:blipFill>
          <a:blip r:embed="rId6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427163" y="2924176"/>
            <a:ext cx="639761" cy="63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67145" y="3514725"/>
            <a:ext cx="6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Alice</a:t>
            </a:r>
            <a:endParaRPr lang="en-US" sz="1600"/>
          </a:p>
        </p:txBody>
      </p:sp>
      <p:pic>
        <p:nvPicPr>
          <p:cNvPr id="12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219325"/>
            <a:ext cx="533400" cy="533400"/>
          </a:xfrm>
          <a:prstGeom prst="rect">
            <a:avLst/>
          </a:prstGeom>
          <a:noFill/>
        </p:spPr>
      </p:pic>
      <p:pic>
        <p:nvPicPr>
          <p:cNvPr id="13" name="Picture 12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765" y="3252617"/>
            <a:ext cx="510886" cy="118444"/>
          </a:xfrm>
          <a:prstGeom prst="rect">
            <a:avLst/>
          </a:prstGeom>
        </p:spPr>
      </p:pic>
      <p:pic>
        <p:nvPicPr>
          <p:cNvPr id="14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2275" y="2219325"/>
            <a:ext cx="533400" cy="533400"/>
          </a:xfrm>
          <a:prstGeom prst="rect">
            <a:avLst/>
          </a:prstGeom>
          <a:noFill/>
        </p:spPr>
      </p:pic>
      <p:pic>
        <p:nvPicPr>
          <p:cNvPr id="15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0775" y="2733675"/>
            <a:ext cx="533400" cy="533400"/>
          </a:xfrm>
          <a:prstGeom prst="rect">
            <a:avLst/>
          </a:prstGeom>
          <a:noFill/>
        </p:spPr>
      </p:pic>
      <p:pic>
        <p:nvPicPr>
          <p:cNvPr id="16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2750" y="2743200"/>
            <a:ext cx="533400" cy="533400"/>
          </a:xfrm>
          <a:prstGeom prst="rect">
            <a:avLst/>
          </a:prstGeom>
          <a:noFill/>
        </p:spPr>
      </p:pic>
      <p:pic>
        <p:nvPicPr>
          <p:cNvPr id="17" name="Picture 16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15" y="3252617"/>
            <a:ext cx="510886" cy="118444"/>
          </a:xfrm>
          <a:prstGeom prst="rect">
            <a:avLst/>
          </a:prstGeom>
        </p:spPr>
      </p:pic>
      <p:pic>
        <p:nvPicPr>
          <p:cNvPr id="18" name="Picture 17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240" y="3405017"/>
            <a:ext cx="510886" cy="118444"/>
          </a:xfrm>
          <a:prstGeom prst="rect">
            <a:avLst/>
          </a:prstGeom>
        </p:spPr>
      </p:pic>
      <p:pic>
        <p:nvPicPr>
          <p:cNvPr id="19" name="Picture 18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4790" y="3405017"/>
            <a:ext cx="510886" cy="118444"/>
          </a:xfrm>
          <a:prstGeom prst="rect">
            <a:avLst/>
          </a:prstGeom>
        </p:spPr>
      </p:pic>
      <p:pic>
        <p:nvPicPr>
          <p:cNvPr id="20" name="Picture 19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765" y="3547892"/>
            <a:ext cx="510886" cy="118444"/>
          </a:xfrm>
          <a:prstGeom prst="rect">
            <a:avLst/>
          </a:prstGeom>
        </p:spPr>
      </p:pic>
      <p:pic>
        <p:nvPicPr>
          <p:cNvPr id="21" name="Picture 20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15" y="3547892"/>
            <a:ext cx="510886" cy="118444"/>
          </a:xfrm>
          <a:prstGeom prst="rect">
            <a:avLst/>
          </a:prstGeom>
        </p:spPr>
      </p:pic>
      <p:pic>
        <p:nvPicPr>
          <p:cNvPr id="22" name="Picture 21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765" y="3690767"/>
            <a:ext cx="510886" cy="118444"/>
          </a:xfrm>
          <a:prstGeom prst="rect">
            <a:avLst/>
          </a:prstGeom>
        </p:spPr>
      </p:pic>
      <p:pic>
        <p:nvPicPr>
          <p:cNvPr id="23" name="Picture 22" descr="memchip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15" y="3690767"/>
            <a:ext cx="510886" cy="118444"/>
          </a:xfrm>
          <a:prstGeom prst="rect">
            <a:avLst/>
          </a:prstGeom>
        </p:spPr>
      </p:pic>
      <p:pic>
        <p:nvPicPr>
          <p:cNvPr id="24" name="Picture 5" descr="C:\Users\Andreas Haeberlen\AppData\Local\Microsoft\Windows\Temporary Internet Files\Content.IE5\GF4GBTMY\MC900434902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6600825" y="3638550"/>
            <a:ext cx="580881" cy="580881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6589146" y="2276475"/>
            <a:ext cx="531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Bob</a:t>
            </a:r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6472357" y="3228975"/>
            <a:ext cx="80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Charlie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0358" y="414337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Daniel</a:t>
            </a:r>
            <a:endParaRPr lang="en-US" sz="1600"/>
          </a:p>
        </p:txBody>
      </p:sp>
      <p:pic>
        <p:nvPicPr>
          <p:cNvPr id="28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8725" y="3733799"/>
            <a:ext cx="314325" cy="314325"/>
          </a:xfrm>
          <a:prstGeom prst="rect">
            <a:avLst/>
          </a:prstGeom>
          <a:noFill/>
        </p:spPr>
      </p:pic>
      <p:grpSp>
        <p:nvGrpSpPr>
          <p:cNvPr id="29" name="Group 28"/>
          <p:cNvGrpSpPr/>
          <p:nvPr/>
        </p:nvGrpSpPr>
        <p:grpSpPr>
          <a:xfrm>
            <a:off x="5410687" y="3728867"/>
            <a:ext cx="351939" cy="376408"/>
            <a:chOff x="7880640" y="2662067"/>
            <a:chExt cx="520411" cy="556594"/>
          </a:xfrm>
        </p:grpSpPr>
        <p:pic>
          <p:nvPicPr>
            <p:cNvPr id="30" name="Picture 29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2662067"/>
              <a:ext cx="510886" cy="118444"/>
            </a:xfrm>
            <a:prstGeom prst="rect">
              <a:avLst/>
            </a:prstGeom>
          </p:spPr>
        </p:pic>
        <p:pic>
          <p:nvPicPr>
            <p:cNvPr id="31" name="Picture 30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0640" y="2814467"/>
              <a:ext cx="510886" cy="118444"/>
            </a:xfrm>
            <a:prstGeom prst="rect">
              <a:avLst/>
            </a:prstGeom>
          </p:spPr>
        </p:pic>
        <p:pic>
          <p:nvPicPr>
            <p:cNvPr id="32" name="Picture 31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2957342"/>
              <a:ext cx="510886" cy="118444"/>
            </a:xfrm>
            <a:prstGeom prst="rect">
              <a:avLst/>
            </a:prstGeom>
          </p:spPr>
        </p:pic>
        <p:pic>
          <p:nvPicPr>
            <p:cNvPr id="33" name="Picture 32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3100217"/>
              <a:ext cx="510886" cy="118444"/>
            </a:xfrm>
            <a:prstGeom prst="rect">
              <a:avLst/>
            </a:prstGeom>
          </p:spPr>
        </p:pic>
      </p:grpSp>
      <p:pic>
        <p:nvPicPr>
          <p:cNvPr id="34" name="Picture 33" descr="MCj04316160000[1]"/>
          <p:cNvPicPr>
            <a:picLocks noChangeAspect="1" noChangeArrowheads="1"/>
          </p:cNvPicPr>
          <p:nvPr/>
        </p:nvPicPr>
        <p:blipFill>
          <a:blip r:embed="rId3" cstate="print">
            <a:lum bright="53000" contrast="-73000"/>
          </a:blip>
          <a:srcRect/>
          <a:stretch>
            <a:fillRect/>
          </a:stretch>
        </p:blipFill>
        <p:spPr bwMode="auto">
          <a:xfrm>
            <a:off x="5413521" y="2663824"/>
            <a:ext cx="1053954" cy="10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2089794" y="3867150"/>
            <a:ext cx="172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Physical machine</a:t>
            </a:r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4721994" y="4229100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Virtual machines</a:t>
            </a:r>
            <a:endParaRPr lang="en-US" sz="1600"/>
          </a:p>
        </p:txBody>
      </p:sp>
      <p:grpSp>
        <p:nvGrpSpPr>
          <p:cNvPr id="37" name="Group 36"/>
          <p:cNvGrpSpPr/>
          <p:nvPr/>
        </p:nvGrpSpPr>
        <p:grpSpPr>
          <a:xfrm>
            <a:off x="5591176" y="2933700"/>
            <a:ext cx="732758" cy="475461"/>
            <a:chOff x="7620000" y="1476375"/>
            <a:chExt cx="1114425" cy="723111"/>
          </a:xfrm>
        </p:grpSpPr>
        <p:pic>
          <p:nvPicPr>
            <p:cNvPr id="38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147637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39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1025" y="147637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40" name="Picture 39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09215" y="2081042"/>
              <a:ext cx="510886" cy="118444"/>
            </a:xfrm>
            <a:prstGeom prst="rect">
              <a:avLst/>
            </a:prstGeom>
          </p:spPr>
        </p:pic>
      </p:grpSp>
      <p:pic>
        <p:nvPicPr>
          <p:cNvPr id="41" name="Picture 40" descr="MCj04316160000[1]"/>
          <p:cNvPicPr>
            <a:picLocks noChangeAspect="1" noChangeArrowheads="1"/>
          </p:cNvPicPr>
          <p:nvPr/>
        </p:nvPicPr>
        <p:blipFill>
          <a:blip r:embed="rId3" cstate="print">
            <a:lum bright="53000" contrast="-73000"/>
          </a:blip>
          <a:srcRect/>
          <a:stretch>
            <a:fillRect/>
          </a:stretch>
        </p:blipFill>
        <p:spPr bwMode="auto">
          <a:xfrm>
            <a:off x="5137296" y="1854199"/>
            <a:ext cx="736520" cy="73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1"/>
          <p:cNvGrpSpPr/>
          <p:nvPr/>
        </p:nvGrpSpPr>
        <p:grpSpPr>
          <a:xfrm>
            <a:off x="5105399" y="2000250"/>
            <a:ext cx="789385" cy="371475"/>
            <a:chOff x="6858000" y="619125"/>
            <a:chExt cx="1133476" cy="533400"/>
          </a:xfrm>
        </p:grpSpPr>
        <p:pic>
          <p:nvPicPr>
            <p:cNvPr id="43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61912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44" name="Picture 43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590" y="680867"/>
              <a:ext cx="510886" cy="118444"/>
            </a:xfrm>
            <a:prstGeom prst="rect">
              <a:avLst/>
            </a:prstGeom>
          </p:spPr>
        </p:pic>
        <p:pic>
          <p:nvPicPr>
            <p:cNvPr id="45" name="Picture 44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065" y="833267"/>
              <a:ext cx="510886" cy="118444"/>
            </a:xfrm>
            <a:prstGeom prst="rect">
              <a:avLst/>
            </a:prstGeom>
          </p:spPr>
        </p:pic>
        <p:pic>
          <p:nvPicPr>
            <p:cNvPr id="46" name="Picture 45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590" y="976142"/>
              <a:ext cx="510886" cy="118444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4003229" y="2638425"/>
            <a:ext cx="941283" cy="83099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smtClean="0"/>
              <a:t>Virtual </a:t>
            </a:r>
            <a:br>
              <a:rPr lang="en-US" sz="1600" smtClean="0"/>
            </a:br>
            <a:r>
              <a:rPr lang="en-US" sz="1600" smtClean="0"/>
              <a:t>machine</a:t>
            </a:r>
            <a:br>
              <a:rPr lang="en-US" sz="1600" smtClean="0"/>
            </a:br>
            <a:r>
              <a:rPr lang="en-US" sz="1600" smtClean="0"/>
              <a:t>monitor</a:t>
            </a:r>
            <a:endParaRPr lang="en-US" sz="1600"/>
          </a:p>
        </p:txBody>
      </p:sp>
      <p:cxnSp>
        <p:nvCxnSpPr>
          <p:cNvPr id="48" name="Straight Arrow Connector 47"/>
          <p:cNvCxnSpPr>
            <a:endCxn id="47" idx="1"/>
          </p:cNvCxnSpPr>
          <p:nvPr/>
        </p:nvCxnSpPr>
        <p:spPr bwMode="auto">
          <a:xfrm flipV="1">
            <a:off x="3562350" y="3053924"/>
            <a:ext cx="440879" cy="131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4953000" y="2476500"/>
            <a:ext cx="419100" cy="409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47" idx="3"/>
          </p:cNvCxnSpPr>
          <p:nvPr/>
        </p:nvCxnSpPr>
        <p:spPr bwMode="auto">
          <a:xfrm>
            <a:off x="4944512" y="3053924"/>
            <a:ext cx="608563" cy="32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endCxn id="6" idx="0"/>
          </p:cNvCxnSpPr>
          <p:nvPr/>
        </p:nvCxnSpPr>
        <p:spPr bwMode="auto">
          <a:xfrm>
            <a:off x="4962525" y="3257550"/>
            <a:ext cx="454098" cy="3652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552880" y="1485900"/>
            <a:ext cx="56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Emil</a:t>
            </a:r>
            <a:endParaRPr lang="en-US" sz="1600"/>
          </a:p>
        </p:txBody>
      </p:sp>
      <p:grpSp>
        <p:nvGrpSpPr>
          <p:cNvPr id="62" name="Group 61"/>
          <p:cNvGrpSpPr/>
          <p:nvPr/>
        </p:nvGrpSpPr>
        <p:grpSpPr>
          <a:xfrm>
            <a:off x="5604021" y="758824"/>
            <a:ext cx="1053954" cy="1054070"/>
            <a:chOff x="5604021" y="758824"/>
            <a:chExt cx="1053954" cy="1054070"/>
          </a:xfrm>
        </p:grpSpPr>
        <p:pic>
          <p:nvPicPr>
            <p:cNvPr id="52" name="Picture 51" descr="MCj0431616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53000" contrast="-73000"/>
            </a:blip>
            <a:srcRect/>
            <a:stretch>
              <a:fillRect/>
            </a:stretch>
          </p:blipFill>
          <p:spPr bwMode="auto">
            <a:xfrm>
              <a:off x="5604021" y="758824"/>
              <a:ext cx="1053954" cy="1054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574" y="847725"/>
              <a:ext cx="371475" cy="371475"/>
            </a:xfrm>
            <a:prstGeom prst="rect">
              <a:avLst/>
            </a:prstGeom>
            <a:noFill/>
          </p:spPr>
        </p:pic>
        <p:pic>
          <p:nvPicPr>
            <p:cNvPr id="57" name="Picture 56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8113" y="1328874"/>
              <a:ext cx="355796" cy="82488"/>
            </a:xfrm>
            <a:prstGeom prst="rect">
              <a:avLst/>
            </a:prstGeom>
          </p:spPr>
        </p:pic>
        <p:pic>
          <p:nvPicPr>
            <p:cNvPr id="58" name="Picture 57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1905" y="1463585"/>
              <a:ext cx="355796" cy="82488"/>
            </a:xfrm>
            <a:prstGeom prst="rect">
              <a:avLst/>
            </a:prstGeom>
          </p:spPr>
        </p:pic>
        <p:pic>
          <p:nvPicPr>
            <p:cNvPr id="59" name="Picture 58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9013" y="1334487"/>
              <a:ext cx="355796" cy="82488"/>
            </a:xfrm>
            <a:prstGeom prst="rect">
              <a:avLst/>
            </a:prstGeom>
          </p:spPr>
        </p:pic>
        <p:pic>
          <p:nvPicPr>
            <p:cNvPr id="60" name="Picture 59" descr="memchip.gif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67638" y="1452699"/>
              <a:ext cx="355796" cy="82488"/>
            </a:xfrm>
            <a:prstGeom prst="rect">
              <a:avLst/>
            </a:prstGeom>
          </p:spPr>
        </p:pic>
        <p:pic>
          <p:nvPicPr>
            <p:cNvPr id="61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149" y="847725"/>
              <a:ext cx="371475" cy="371475"/>
            </a:xfrm>
            <a:prstGeom prst="rect">
              <a:avLst/>
            </a:prstGeom>
            <a:noFill/>
          </p:spPr>
        </p:pic>
      </p:grpSp>
      <p:sp>
        <p:nvSpPr>
          <p:cNvPr id="63" name="Freeform 62"/>
          <p:cNvSpPr/>
          <p:nvPr/>
        </p:nvSpPr>
        <p:spPr bwMode="auto">
          <a:xfrm>
            <a:off x="4724400" y="1285875"/>
            <a:ext cx="1028700" cy="1352550"/>
          </a:xfrm>
          <a:custGeom>
            <a:avLst/>
            <a:gdLst>
              <a:gd name="connsiteX0" fmla="*/ 0 w 1028700"/>
              <a:gd name="connsiteY0" fmla="*/ 1352550 h 1352550"/>
              <a:gd name="connsiteX1" fmla="*/ 152400 w 1028700"/>
              <a:gd name="connsiteY1" fmla="*/ 371475 h 1352550"/>
              <a:gd name="connsiteX2" fmla="*/ 1028700 w 1028700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52550">
                <a:moveTo>
                  <a:pt x="0" y="1352550"/>
                </a:moveTo>
                <a:lnTo>
                  <a:pt x="152400" y="371475"/>
                </a:lnTo>
                <a:lnTo>
                  <a:pt x="10287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 bwMode="auto">
          <a:xfrm>
            <a:off x="2552700" y="2891953"/>
            <a:ext cx="180975" cy="173736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 bwMode="auto">
          <a:xfrm>
            <a:off x="3142153" y="2364128"/>
            <a:ext cx="180975" cy="17373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 bwMode="auto">
          <a:xfrm>
            <a:off x="2541156" y="2370800"/>
            <a:ext cx="180975" cy="17373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 bwMode="auto">
          <a:xfrm>
            <a:off x="3124200" y="2883789"/>
            <a:ext cx="180975" cy="17373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514600" y="3255264"/>
            <a:ext cx="314325" cy="392811"/>
            <a:chOff x="2514600" y="2645664"/>
            <a:chExt cx="314325" cy="392811"/>
          </a:xfrm>
        </p:grpSpPr>
        <p:sp>
          <p:nvSpPr>
            <p:cNvPr id="81" name="Rectangle 80"/>
            <p:cNvSpPr/>
            <p:nvPr/>
          </p:nvSpPr>
          <p:spPr bwMode="auto">
            <a:xfrm>
              <a:off x="2514600" y="2645664"/>
              <a:ext cx="314325" cy="97536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514600" y="2798064"/>
              <a:ext cx="314325" cy="97536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514600" y="2940939"/>
              <a:ext cx="314325" cy="97536"/>
            </a:xfrm>
            <a:prstGeom prst="rect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 bwMode="auto">
          <a:xfrm>
            <a:off x="2514600" y="3683889"/>
            <a:ext cx="314325" cy="9753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114675" y="3255264"/>
            <a:ext cx="314325" cy="526161"/>
            <a:chOff x="3114675" y="2645664"/>
            <a:chExt cx="314325" cy="526161"/>
          </a:xfrm>
        </p:grpSpPr>
        <p:sp>
          <p:nvSpPr>
            <p:cNvPr id="86" name="Rectangle 85"/>
            <p:cNvSpPr/>
            <p:nvPr/>
          </p:nvSpPr>
          <p:spPr bwMode="auto">
            <a:xfrm>
              <a:off x="3114675" y="2645664"/>
              <a:ext cx="314325" cy="97536"/>
            </a:xfrm>
            <a:prstGeom prst="rect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114675" y="2798064"/>
              <a:ext cx="314325" cy="97536"/>
            </a:xfrm>
            <a:prstGeom prst="rect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114675" y="3074289"/>
              <a:ext cx="314325" cy="97536"/>
            </a:xfrm>
            <a:prstGeom prst="rect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19" descr="greenguy"/>
          <p:cNvPicPr>
            <a:picLocks noChangeAspect="1" noChangeArrowheads="1"/>
          </p:cNvPicPr>
          <p:nvPr/>
        </p:nvPicPr>
        <p:blipFill>
          <a:blip r:embed="rId6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6572249" y="935038"/>
            <a:ext cx="552449" cy="55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ctangle 90"/>
          <p:cNvSpPr/>
          <p:nvPr/>
        </p:nvSpPr>
        <p:spPr bwMode="auto">
          <a:xfrm>
            <a:off x="2543175" y="1769364"/>
            <a:ext cx="180975" cy="173736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 bwMode="auto">
          <a:xfrm>
            <a:off x="3143250" y="1769364"/>
            <a:ext cx="180975" cy="173736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3838575" y="3693414"/>
            <a:ext cx="314325" cy="526161"/>
            <a:chOff x="3838575" y="3693414"/>
            <a:chExt cx="314325" cy="526161"/>
          </a:xfrm>
        </p:grpSpPr>
        <p:sp>
          <p:nvSpPr>
            <p:cNvPr id="94" name="Rectangle 93"/>
            <p:cNvSpPr/>
            <p:nvPr/>
          </p:nvSpPr>
          <p:spPr bwMode="auto">
            <a:xfrm>
              <a:off x="3838575" y="3693414"/>
              <a:ext cx="314325" cy="97536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838575" y="3845814"/>
              <a:ext cx="314325" cy="97536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838575" y="4122039"/>
              <a:ext cx="314325" cy="97536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838575" y="3979164"/>
              <a:ext cx="314325" cy="97536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Curved Right Arrow 98"/>
          <p:cNvSpPr/>
          <p:nvPr/>
        </p:nvSpPr>
        <p:spPr bwMode="auto">
          <a:xfrm>
            <a:off x="2326031" y="1786661"/>
            <a:ext cx="169519" cy="736585"/>
          </a:xfrm>
          <a:prstGeom prst="curvedRightArrow">
            <a:avLst>
              <a:gd name="adj1" fmla="val 46828"/>
              <a:gd name="adj2" fmla="val 82355"/>
              <a:gd name="adj3" fmla="val 35324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rved Right Arrow 99"/>
          <p:cNvSpPr/>
          <p:nvPr/>
        </p:nvSpPr>
        <p:spPr bwMode="auto">
          <a:xfrm flipH="1" flipV="1">
            <a:off x="2736809" y="1770508"/>
            <a:ext cx="166515" cy="736585"/>
          </a:xfrm>
          <a:prstGeom prst="curvedRightArrow">
            <a:avLst>
              <a:gd name="adj1" fmla="val 46828"/>
              <a:gd name="adj2" fmla="val 82355"/>
              <a:gd name="adj3" fmla="val 35324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rved Right Arrow 100"/>
          <p:cNvSpPr/>
          <p:nvPr/>
        </p:nvSpPr>
        <p:spPr bwMode="auto">
          <a:xfrm>
            <a:off x="2954594" y="1795791"/>
            <a:ext cx="169519" cy="736585"/>
          </a:xfrm>
          <a:prstGeom prst="curvedRightArrow">
            <a:avLst>
              <a:gd name="adj1" fmla="val 46828"/>
              <a:gd name="adj2" fmla="val 82355"/>
              <a:gd name="adj3" fmla="val 35324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rved Right Arrow 101"/>
          <p:cNvSpPr/>
          <p:nvPr/>
        </p:nvSpPr>
        <p:spPr bwMode="auto">
          <a:xfrm flipH="1" flipV="1">
            <a:off x="3335875" y="1766996"/>
            <a:ext cx="166515" cy="736585"/>
          </a:xfrm>
          <a:prstGeom prst="curvedRightArrow">
            <a:avLst>
              <a:gd name="adj1" fmla="val 46828"/>
              <a:gd name="adj2" fmla="val 82355"/>
              <a:gd name="adj3" fmla="val 35324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rved Right Arrow 102"/>
          <p:cNvSpPr/>
          <p:nvPr/>
        </p:nvSpPr>
        <p:spPr bwMode="auto">
          <a:xfrm rot="18525114" flipH="1" flipV="1">
            <a:off x="3682110" y="3065558"/>
            <a:ext cx="166515" cy="736585"/>
          </a:xfrm>
          <a:prstGeom prst="curvedRightArrow">
            <a:avLst>
              <a:gd name="adj1" fmla="val 46828"/>
              <a:gd name="adj2" fmla="val 82355"/>
              <a:gd name="adj3" fmla="val 35324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rved Right Arrow 103"/>
          <p:cNvSpPr/>
          <p:nvPr/>
        </p:nvSpPr>
        <p:spPr bwMode="auto">
          <a:xfrm rot="7337891" flipH="1" flipV="1">
            <a:off x="3476335" y="3668838"/>
            <a:ext cx="166515" cy="736585"/>
          </a:xfrm>
          <a:prstGeom prst="curvedRightArrow">
            <a:avLst>
              <a:gd name="adj1" fmla="val 46828"/>
              <a:gd name="adj2" fmla="val 82355"/>
              <a:gd name="adj3" fmla="val 35324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 animBg="1"/>
      <p:bldP spid="91" grpId="0" animBg="1"/>
      <p:bldP spid="92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 and challenge: Isolation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29050"/>
            <a:ext cx="7772400" cy="2362199"/>
          </a:xfrm>
        </p:spPr>
        <p:txBody>
          <a:bodyPr/>
          <a:lstStyle/>
          <a:p>
            <a:r>
              <a:rPr lang="en-US" smtClean="0"/>
              <a:t>Good: Emil can't access Charlie's data</a:t>
            </a:r>
          </a:p>
          <a:p>
            <a:r>
              <a:rPr lang="en-US" smtClean="0"/>
              <a:t>Bad: What if the load suddenly increases?</a:t>
            </a:r>
          </a:p>
          <a:p>
            <a:pPr lvl="1"/>
            <a:r>
              <a:rPr lang="en-US" smtClean="0"/>
              <a:t>Example: Emil's VM shares CPUs with Charlie's VM, and Charlie suddenly starts a large compute job</a:t>
            </a:r>
          </a:p>
          <a:p>
            <a:pPr lvl="1"/>
            <a:r>
              <a:rPr lang="en-US" smtClean="0"/>
              <a:t>Emil's performance may decrease as a result</a:t>
            </a:r>
          </a:p>
          <a:p>
            <a:pPr lvl="1"/>
            <a:r>
              <a:rPr lang="en-US" smtClean="0"/>
              <a:t>VMM can move Emil's software to a different CPU, or migrate it to a different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57" name="Picture 56" descr="MCj04316160000[1]"/>
          <p:cNvPicPr>
            <a:picLocks noChangeAspect="1" noChangeArrowheads="1"/>
          </p:cNvPicPr>
          <p:nvPr/>
        </p:nvPicPr>
        <p:blipFill>
          <a:blip r:embed="rId2" cstate="print">
            <a:lum bright="53000" contrast="-7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7139" y="3233035"/>
            <a:ext cx="406389" cy="40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8479" y="2216758"/>
            <a:ext cx="1243151" cy="12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4881" y="2632978"/>
            <a:ext cx="377298" cy="377298"/>
          </a:xfrm>
          <a:prstGeom prst="rect">
            <a:avLst/>
          </a:prstGeom>
          <a:noFill/>
        </p:spPr>
      </p:pic>
      <p:pic>
        <p:nvPicPr>
          <p:cNvPr id="60" name="Picture 3" descr="MCj0432623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213801" y="2024326"/>
            <a:ext cx="343785" cy="343785"/>
          </a:xfrm>
          <a:prstGeom prst="rect">
            <a:avLst/>
          </a:prstGeom>
          <a:noFill/>
        </p:spPr>
      </p:pic>
      <p:pic>
        <p:nvPicPr>
          <p:cNvPr id="61" name="Picture 19" descr="greenguy"/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703514" y="2757303"/>
            <a:ext cx="435677" cy="43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61"/>
          <p:cNvSpPr txBox="1"/>
          <p:nvPr/>
        </p:nvSpPr>
        <p:spPr>
          <a:xfrm>
            <a:off x="2685853" y="3159466"/>
            <a:ext cx="500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Alice</a:t>
            </a:r>
            <a:endParaRPr lang="en-US" sz="1200"/>
          </a:p>
        </p:txBody>
      </p:sp>
      <p:pic>
        <p:nvPicPr>
          <p:cNvPr id="63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247" y="2277300"/>
            <a:ext cx="363245" cy="363245"/>
          </a:xfrm>
          <a:prstGeom prst="rect">
            <a:avLst/>
          </a:prstGeom>
          <a:noFill/>
        </p:spPr>
      </p:pic>
      <p:pic>
        <p:nvPicPr>
          <p:cNvPr id="64" name="Picture 63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579" y="2980971"/>
            <a:ext cx="347913" cy="80660"/>
          </a:xfrm>
          <a:prstGeom prst="rect">
            <a:avLst/>
          </a:prstGeom>
        </p:spPr>
      </p:pic>
      <p:pic>
        <p:nvPicPr>
          <p:cNvPr id="65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8924" y="2277300"/>
            <a:ext cx="363245" cy="363245"/>
          </a:xfrm>
          <a:prstGeom prst="rect">
            <a:avLst/>
          </a:prstGeom>
          <a:noFill/>
        </p:spPr>
      </p:pic>
      <p:pic>
        <p:nvPicPr>
          <p:cNvPr id="66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9733" y="2627572"/>
            <a:ext cx="363245" cy="363245"/>
          </a:xfrm>
          <a:prstGeom prst="rect">
            <a:avLst/>
          </a:prstGeom>
          <a:noFill/>
        </p:spPr>
      </p:pic>
      <p:pic>
        <p:nvPicPr>
          <p:cNvPr id="67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2438" y="2634058"/>
            <a:ext cx="363245" cy="363245"/>
          </a:xfrm>
          <a:prstGeom prst="rect">
            <a:avLst/>
          </a:prstGeom>
          <a:noFill/>
        </p:spPr>
      </p:pic>
      <p:pic>
        <p:nvPicPr>
          <p:cNvPr id="68" name="Picture 67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0743" y="2980971"/>
            <a:ext cx="347913" cy="80660"/>
          </a:xfrm>
          <a:prstGeom prst="rect">
            <a:avLst/>
          </a:prstGeom>
        </p:spPr>
      </p:pic>
      <p:pic>
        <p:nvPicPr>
          <p:cNvPr id="69" name="Picture 68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093" y="3084755"/>
            <a:ext cx="347913" cy="80660"/>
          </a:xfrm>
          <a:prstGeom prst="rect">
            <a:avLst/>
          </a:prstGeom>
        </p:spPr>
      </p:pic>
      <p:pic>
        <p:nvPicPr>
          <p:cNvPr id="70" name="Picture 69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4257" y="3084755"/>
            <a:ext cx="347913" cy="80660"/>
          </a:xfrm>
          <a:prstGeom prst="rect">
            <a:avLst/>
          </a:prstGeom>
        </p:spPr>
      </p:pic>
      <p:pic>
        <p:nvPicPr>
          <p:cNvPr id="71" name="Picture 70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579" y="3182053"/>
            <a:ext cx="347913" cy="80660"/>
          </a:xfrm>
          <a:prstGeom prst="rect">
            <a:avLst/>
          </a:prstGeom>
        </p:spPr>
      </p:pic>
      <p:pic>
        <p:nvPicPr>
          <p:cNvPr id="72" name="Picture 71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0743" y="3182053"/>
            <a:ext cx="347913" cy="80660"/>
          </a:xfrm>
          <a:prstGeom prst="rect">
            <a:avLst/>
          </a:prstGeom>
        </p:spPr>
      </p:pic>
      <p:pic>
        <p:nvPicPr>
          <p:cNvPr id="73" name="Picture 72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579" y="3279351"/>
            <a:ext cx="347913" cy="80660"/>
          </a:xfrm>
          <a:prstGeom prst="rect">
            <a:avLst/>
          </a:prstGeom>
        </p:spPr>
      </p:pic>
      <p:pic>
        <p:nvPicPr>
          <p:cNvPr id="74" name="Picture 73" descr="memchip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0743" y="3279351"/>
            <a:ext cx="347913" cy="80660"/>
          </a:xfrm>
          <a:prstGeom prst="rect">
            <a:avLst/>
          </a:prstGeom>
        </p:spPr>
      </p:pic>
      <p:pic>
        <p:nvPicPr>
          <p:cNvPr id="75" name="Picture 5" descr="C:\Users\Andreas Haeberlen\AppData\Local\Microsoft\Windows\Temporary Internet Files\Content.IE5\GF4GBTMY\MC900434902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226774" y="3243791"/>
            <a:ext cx="395580" cy="395579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6177385" y="2316219"/>
            <a:ext cx="445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Bob</a:t>
            </a:r>
            <a:endParaRPr 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6086483" y="2964871"/>
            <a:ext cx="652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Charlie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21963" y="358757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Daniel</a:t>
            </a:r>
            <a:endParaRPr lang="en-US" sz="1200"/>
          </a:p>
        </p:txBody>
      </p:sp>
      <p:pic>
        <p:nvPicPr>
          <p:cNvPr id="79" name="Picture 3" descr="C:\Users\Andreas Haeberlen\AppData\Local\Microsoft\Windows\Temporary Internet Files\Content.IE5\XC8QYFDJ\MC900433867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2985" y="3308655"/>
            <a:ext cx="214055" cy="214055"/>
          </a:xfrm>
          <a:prstGeom prst="rect">
            <a:avLst/>
          </a:prstGeom>
          <a:noFill/>
        </p:spPr>
      </p:pic>
      <p:grpSp>
        <p:nvGrpSpPr>
          <p:cNvPr id="80" name="Group 79"/>
          <p:cNvGrpSpPr/>
          <p:nvPr/>
        </p:nvGrpSpPr>
        <p:grpSpPr>
          <a:xfrm>
            <a:off x="5416291" y="3305297"/>
            <a:ext cx="239670" cy="256334"/>
            <a:chOff x="7880640" y="2662067"/>
            <a:chExt cx="520411" cy="556594"/>
          </a:xfrm>
        </p:grpSpPr>
        <p:pic>
          <p:nvPicPr>
            <p:cNvPr id="81" name="Picture 80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2662067"/>
              <a:ext cx="510886" cy="118444"/>
            </a:xfrm>
            <a:prstGeom prst="rect">
              <a:avLst/>
            </a:prstGeom>
          </p:spPr>
        </p:pic>
        <p:pic>
          <p:nvPicPr>
            <p:cNvPr id="82" name="Picture 81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0640" y="2814467"/>
              <a:ext cx="510886" cy="118444"/>
            </a:xfrm>
            <a:prstGeom prst="rect">
              <a:avLst/>
            </a:prstGeom>
          </p:spPr>
        </p:pic>
        <p:pic>
          <p:nvPicPr>
            <p:cNvPr id="83" name="Picture 82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2957342"/>
              <a:ext cx="510886" cy="118444"/>
            </a:xfrm>
            <a:prstGeom prst="rect">
              <a:avLst/>
            </a:prstGeom>
          </p:spPr>
        </p:pic>
        <p:pic>
          <p:nvPicPr>
            <p:cNvPr id="84" name="Picture 83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90165" y="3100217"/>
              <a:ext cx="510886" cy="118444"/>
            </a:xfrm>
            <a:prstGeom prst="rect">
              <a:avLst/>
            </a:prstGeom>
          </p:spPr>
        </p:pic>
      </p:grpSp>
      <p:pic>
        <p:nvPicPr>
          <p:cNvPr id="85" name="Picture 84" descr="MCj04316160000[1]"/>
          <p:cNvPicPr>
            <a:picLocks noChangeAspect="1" noChangeArrowheads="1"/>
          </p:cNvPicPr>
          <p:nvPr/>
        </p:nvPicPr>
        <p:blipFill>
          <a:blip r:embed="rId2" cstate="print">
            <a:lum bright="53000" contrast="-73000"/>
          </a:blip>
          <a:srcRect/>
          <a:stretch>
            <a:fillRect/>
          </a:stretch>
        </p:blipFill>
        <p:spPr bwMode="auto">
          <a:xfrm>
            <a:off x="5418221" y="2580003"/>
            <a:ext cx="717742" cy="71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85"/>
          <p:cNvSpPr txBox="1"/>
          <p:nvPr/>
        </p:nvSpPr>
        <p:spPr>
          <a:xfrm>
            <a:off x="3070132" y="3399467"/>
            <a:ext cx="1340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Physical machine</a:t>
            </a:r>
            <a:endParaRPr lang="en-US" sz="1200"/>
          </a:p>
        </p:txBody>
      </p:sp>
      <p:sp>
        <p:nvSpPr>
          <p:cNvPr id="87" name="TextBox 86"/>
          <p:cNvSpPr txBox="1"/>
          <p:nvPr/>
        </p:nvSpPr>
        <p:spPr>
          <a:xfrm>
            <a:off x="4863599" y="3645955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Virtual machines</a:t>
            </a:r>
            <a:endParaRPr lang="en-US" sz="1200"/>
          </a:p>
        </p:txBody>
      </p:sp>
      <p:grpSp>
        <p:nvGrpSpPr>
          <p:cNvPr id="88" name="Group 87"/>
          <p:cNvGrpSpPr/>
          <p:nvPr/>
        </p:nvGrpSpPr>
        <p:grpSpPr>
          <a:xfrm>
            <a:off x="5539204" y="2763789"/>
            <a:ext cx="499008" cy="323789"/>
            <a:chOff x="7620000" y="1476375"/>
            <a:chExt cx="1114425" cy="723111"/>
          </a:xfrm>
        </p:grpSpPr>
        <p:pic>
          <p:nvPicPr>
            <p:cNvPr id="89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147637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90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1025" y="147637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91" name="Picture 90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09215" y="2081042"/>
              <a:ext cx="510886" cy="118444"/>
            </a:xfrm>
            <a:prstGeom prst="rect">
              <a:avLst/>
            </a:prstGeom>
          </p:spPr>
        </p:pic>
      </p:grpSp>
      <p:pic>
        <p:nvPicPr>
          <p:cNvPr id="92" name="Picture 91" descr="MCj04316160000[1]"/>
          <p:cNvPicPr>
            <a:picLocks noChangeAspect="1" noChangeArrowheads="1"/>
          </p:cNvPicPr>
          <p:nvPr/>
        </p:nvPicPr>
        <p:blipFill>
          <a:blip r:embed="rId2" cstate="print">
            <a:lum bright="53000" contrast="-7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0112" y="2028649"/>
            <a:ext cx="501570" cy="5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3" name="Group 92"/>
          <p:cNvGrpSpPr/>
          <p:nvPr/>
        </p:nvGrpSpPr>
        <p:grpSpPr>
          <a:xfrm>
            <a:off x="5208390" y="2128110"/>
            <a:ext cx="537571" cy="252974"/>
            <a:chOff x="6858000" y="619125"/>
            <a:chExt cx="1133476" cy="533400"/>
          </a:xfrm>
        </p:grpSpPr>
        <p:pic>
          <p:nvPicPr>
            <p:cNvPr id="94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619125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95" name="Picture 94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590" y="680867"/>
              <a:ext cx="510886" cy="118444"/>
            </a:xfrm>
            <a:prstGeom prst="rect">
              <a:avLst/>
            </a:prstGeom>
          </p:spPr>
        </p:pic>
        <p:pic>
          <p:nvPicPr>
            <p:cNvPr id="96" name="Picture 95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1065" y="833267"/>
              <a:ext cx="510886" cy="118444"/>
            </a:xfrm>
            <a:prstGeom prst="rect">
              <a:avLst/>
            </a:prstGeom>
          </p:spPr>
        </p:pic>
        <p:pic>
          <p:nvPicPr>
            <p:cNvPr id="97" name="Picture 96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590" y="976142"/>
              <a:ext cx="510886" cy="118444"/>
            </a:xfrm>
            <a:prstGeom prst="rect">
              <a:avLst/>
            </a:prstGeom>
          </p:spPr>
        </p:pic>
      </p:grpSp>
      <p:sp>
        <p:nvSpPr>
          <p:cNvPr id="98" name="TextBox 97"/>
          <p:cNvSpPr txBox="1"/>
          <p:nvPr/>
        </p:nvSpPr>
        <p:spPr>
          <a:xfrm>
            <a:off x="4466375" y="2562707"/>
            <a:ext cx="623889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smtClean="0"/>
              <a:t>VMM</a:t>
            </a:r>
            <a:endParaRPr lang="en-US" sz="1600"/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 bwMode="auto">
          <a:xfrm flipV="1">
            <a:off x="4157575" y="2731984"/>
            <a:ext cx="308800" cy="1226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V="1">
            <a:off x="5104606" y="2452436"/>
            <a:ext cx="285407" cy="2789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8" idx="3"/>
          </p:cNvCxnSpPr>
          <p:nvPr/>
        </p:nvCxnSpPr>
        <p:spPr bwMode="auto">
          <a:xfrm>
            <a:off x="5090264" y="2731984"/>
            <a:ext cx="422993" cy="1355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endCxn id="57" idx="0"/>
          </p:cNvCxnSpPr>
          <p:nvPr/>
        </p:nvCxnSpPr>
        <p:spPr bwMode="auto">
          <a:xfrm rot="16200000" flipH="1">
            <a:off x="5082944" y="2895644"/>
            <a:ext cx="364329" cy="3104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151108" y="1777838"/>
            <a:ext cx="471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Emil</a:t>
            </a:r>
            <a:endParaRPr lang="en-US" sz="1200"/>
          </a:p>
        </p:txBody>
      </p:sp>
      <p:grpSp>
        <p:nvGrpSpPr>
          <p:cNvPr id="105" name="Group 104"/>
          <p:cNvGrpSpPr/>
          <p:nvPr/>
        </p:nvGrpSpPr>
        <p:grpSpPr>
          <a:xfrm>
            <a:off x="5547951" y="1282700"/>
            <a:ext cx="717742" cy="717821"/>
            <a:chOff x="5604021" y="758824"/>
            <a:chExt cx="1053954" cy="1054070"/>
          </a:xfrm>
        </p:grpSpPr>
        <p:pic>
          <p:nvPicPr>
            <p:cNvPr id="106" name="Picture 105" descr="MCj04316160000[1]"/>
            <p:cNvPicPr>
              <a:picLocks noChangeAspect="1" noChangeArrowheads="1"/>
            </p:cNvPicPr>
            <p:nvPr/>
          </p:nvPicPr>
          <p:blipFill>
            <a:blip r:embed="rId2" cstate="print">
              <a:lum bright="53000" contrast="-73000"/>
            </a:blip>
            <a:srcRect/>
            <a:stretch>
              <a:fillRect/>
            </a:stretch>
          </p:blipFill>
          <p:spPr bwMode="auto">
            <a:xfrm>
              <a:off x="5604021" y="758824"/>
              <a:ext cx="1053954" cy="1054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574" y="847725"/>
              <a:ext cx="371475" cy="371475"/>
            </a:xfrm>
            <a:prstGeom prst="rect">
              <a:avLst/>
            </a:prstGeom>
            <a:noFill/>
          </p:spPr>
        </p:pic>
        <p:pic>
          <p:nvPicPr>
            <p:cNvPr id="108" name="Picture 107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8113" y="1328874"/>
              <a:ext cx="355796" cy="82488"/>
            </a:xfrm>
            <a:prstGeom prst="rect">
              <a:avLst/>
            </a:prstGeom>
          </p:spPr>
        </p:pic>
        <p:pic>
          <p:nvPicPr>
            <p:cNvPr id="109" name="Picture 108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1905" y="1463585"/>
              <a:ext cx="355796" cy="82488"/>
            </a:xfrm>
            <a:prstGeom prst="rect">
              <a:avLst/>
            </a:prstGeom>
          </p:spPr>
        </p:pic>
        <p:pic>
          <p:nvPicPr>
            <p:cNvPr id="110" name="Picture 109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9013" y="1334487"/>
              <a:ext cx="355796" cy="82488"/>
            </a:xfrm>
            <a:prstGeom prst="rect">
              <a:avLst/>
            </a:prstGeom>
          </p:spPr>
        </p:pic>
        <p:pic>
          <p:nvPicPr>
            <p:cNvPr id="111" name="Picture 110" descr="memchip.gi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67638" y="1452699"/>
              <a:ext cx="355796" cy="82488"/>
            </a:xfrm>
            <a:prstGeom prst="rect">
              <a:avLst/>
            </a:prstGeom>
          </p:spPr>
        </p:pic>
        <p:pic>
          <p:nvPicPr>
            <p:cNvPr id="112" name="Picture 3" descr="C:\Users\Andreas Haeberlen\AppData\Local\Microsoft\Windows\Temporary Internet Files\Content.IE5\XC8QYFDJ\MC900433867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149" y="847725"/>
              <a:ext cx="371475" cy="371475"/>
            </a:xfrm>
            <a:prstGeom prst="rect">
              <a:avLst/>
            </a:prstGeom>
            <a:noFill/>
          </p:spPr>
        </p:pic>
      </p:grpSp>
      <p:sp>
        <p:nvSpPr>
          <p:cNvPr id="113" name="Freeform 112"/>
          <p:cNvSpPr/>
          <p:nvPr/>
        </p:nvSpPr>
        <p:spPr bwMode="auto">
          <a:xfrm>
            <a:off x="4948930" y="1641621"/>
            <a:ext cx="700544" cy="921085"/>
          </a:xfrm>
          <a:custGeom>
            <a:avLst/>
            <a:gdLst>
              <a:gd name="connsiteX0" fmla="*/ 0 w 1028700"/>
              <a:gd name="connsiteY0" fmla="*/ 1352550 h 1352550"/>
              <a:gd name="connsiteX1" fmla="*/ 152400 w 1028700"/>
              <a:gd name="connsiteY1" fmla="*/ 371475 h 1352550"/>
              <a:gd name="connsiteX2" fmla="*/ 1028700 w 1028700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52550">
                <a:moveTo>
                  <a:pt x="0" y="1352550"/>
                </a:moveTo>
                <a:lnTo>
                  <a:pt x="152400" y="371475"/>
                </a:lnTo>
                <a:lnTo>
                  <a:pt x="10287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249521" y="1416423"/>
            <a:ext cx="278420" cy="384828"/>
            <a:chOff x="7110132" y="1692087"/>
            <a:chExt cx="552449" cy="763588"/>
          </a:xfrm>
        </p:grpSpPr>
        <p:pic>
          <p:nvPicPr>
            <p:cNvPr id="116" name="Picture 3" descr="C:\Users\Andreas Haeberlen\AppData\Local\Microsoft\Windows\Temporary Internet Files\Content.IE5\4ZIVVKYE\MC900216538[1]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4275" y="1692087"/>
              <a:ext cx="359522" cy="312725"/>
            </a:xfrm>
            <a:prstGeom prst="rect">
              <a:avLst/>
            </a:prstGeom>
            <a:noFill/>
          </p:spPr>
        </p:pic>
        <p:pic>
          <p:nvPicPr>
            <p:cNvPr id="117" name="Picture 19" descr="greenguy"/>
            <p:cNvPicPr>
              <a:picLocks noChangeAspect="1" noChangeArrowheads="1"/>
            </p:cNvPicPr>
            <p:nvPr/>
          </p:nvPicPr>
          <p:blipFill>
            <a:blip r:embed="rId5" cstate="print">
              <a:lum bright="14000" contrast="-10000"/>
            </a:blip>
            <a:srcRect/>
            <a:stretch>
              <a:fillRect/>
            </a:stretch>
          </p:blipFill>
          <p:spPr bwMode="auto">
            <a:xfrm flipH="1">
              <a:off x="7110132" y="1903226"/>
              <a:ext cx="552449" cy="552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Virtualization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3050"/>
            <a:ext cx="7772400" cy="4648200"/>
          </a:xfrm>
        </p:spPr>
        <p:txBody>
          <a:bodyPr/>
          <a:lstStyle/>
          <a:p>
            <a:r>
              <a:rPr lang="en-US" smtClean="0"/>
              <a:t>Gives cloud provider a lot of flexibility</a:t>
            </a:r>
          </a:p>
          <a:p>
            <a:pPr lvl="1"/>
            <a:r>
              <a:rPr lang="en-US" smtClean="0"/>
              <a:t>Can produce VMs with different capabilities</a:t>
            </a:r>
          </a:p>
          <a:p>
            <a:pPr lvl="1"/>
            <a:r>
              <a:rPr lang="en-US" smtClean="0"/>
              <a:t>Can migrate VMs if necessary (e.g., for maintenance)</a:t>
            </a:r>
          </a:p>
          <a:p>
            <a:pPr lvl="1"/>
            <a:r>
              <a:rPr lang="en-US" smtClean="0"/>
              <a:t>Can increase load by overcommitting resources</a:t>
            </a:r>
            <a:endParaRPr lang="en-US" sz="1000" smtClean="0"/>
          </a:p>
          <a:p>
            <a:r>
              <a:rPr lang="en-US" smtClean="0"/>
              <a:t>Provides security and isolation</a:t>
            </a:r>
          </a:p>
          <a:p>
            <a:pPr lvl="1"/>
            <a:r>
              <a:rPr lang="en-US" smtClean="0"/>
              <a:t>Programs in one VM cannot influence programs in another</a:t>
            </a:r>
            <a:endParaRPr lang="en-US" sz="1000" smtClean="0"/>
          </a:p>
          <a:p>
            <a:r>
              <a:rPr lang="en-US" smtClean="0"/>
              <a:t>Convenient for users</a:t>
            </a:r>
          </a:p>
          <a:p>
            <a:pPr lvl="1"/>
            <a:r>
              <a:rPr lang="en-US" smtClean="0"/>
              <a:t>Complete control over the virtual 'hardware' (can install own operating system own applications, ...)</a:t>
            </a:r>
            <a:endParaRPr lang="en-US" sz="1000" smtClean="0"/>
          </a:p>
          <a:p>
            <a:r>
              <a:rPr lang="en-US" smtClean="0"/>
              <a:t>But: Performance may be hard to predict</a:t>
            </a:r>
          </a:p>
          <a:p>
            <a:pPr lvl="1"/>
            <a:r>
              <a:rPr lang="en-US" smtClean="0"/>
              <a:t>Load changes in other VMs on the same physical machine may affect the performance seen by the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much data?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08847"/>
            <a:ext cx="7848600" cy="5253318"/>
          </a:xfrm>
        </p:spPr>
        <p:txBody>
          <a:bodyPr/>
          <a:lstStyle/>
          <a:p>
            <a:r>
              <a:rPr lang="en-US" smtClean="0"/>
              <a:t>Modern applications use massive data:</a:t>
            </a:r>
          </a:p>
          <a:p>
            <a:pPr lvl="1"/>
            <a:r>
              <a:rPr lang="en-US" smtClean="0"/>
              <a:t>Rendering 'Avatar' movie required &gt;1 petabyte </a:t>
            </a:r>
            <a:br>
              <a:rPr lang="en-US" smtClean="0"/>
            </a:br>
            <a:r>
              <a:rPr lang="en-US" smtClean="0"/>
              <a:t>of storage</a:t>
            </a:r>
          </a:p>
          <a:p>
            <a:pPr lvl="1"/>
            <a:r>
              <a:rPr lang="en-US" smtClean="0"/>
              <a:t>eBay has &gt;6.5 petabytes of user data</a:t>
            </a:r>
          </a:p>
          <a:p>
            <a:pPr lvl="1"/>
            <a:r>
              <a:rPr lang="en-US" smtClean="0"/>
              <a:t>CERN's LHC will produce about 15 petabytes of </a:t>
            </a:r>
            <a:br>
              <a:rPr lang="en-US" smtClean="0"/>
            </a:br>
            <a:r>
              <a:rPr lang="en-US" smtClean="0"/>
              <a:t>data per year</a:t>
            </a:r>
          </a:p>
          <a:p>
            <a:pPr lvl="1"/>
            <a:r>
              <a:rPr lang="en-US" smtClean="0"/>
              <a:t>In 2008, Google processed 20 petabytes per day</a:t>
            </a:r>
          </a:p>
          <a:p>
            <a:pPr lvl="1"/>
            <a:r>
              <a:rPr lang="en-US" smtClean="0"/>
              <a:t>German Climate computing center dimensioned </a:t>
            </a:r>
            <a:br>
              <a:rPr lang="en-US" smtClean="0"/>
            </a:br>
            <a:r>
              <a:rPr lang="en-US" smtClean="0"/>
              <a:t>for 60 petabytes of climate data</a:t>
            </a:r>
          </a:p>
          <a:p>
            <a:pPr lvl="1"/>
            <a:r>
              <a:rPr lang="en-US" smtClean="0"/>
              <a:t>Google now designing for 1 exabyte of storage</a:t>
            </a:r>
          </a:p>
          <a:p>
            <a:pPr lvl="1"/>
            <a:r>
              <a:rPr lang="en-US" smtClean="0"/>
              <a:t>NSA Utah Data Center is said to have 5 zettabyte (!)</a:t>
            </a:r>
          </a:p>
          <a:p>
            <a:r>
              <a:rPr lang="en-US" smtClean="0"/>
              <a:t>How much is a zettabyte?</a:t>
            </a:r>
          </a:p>
          <a:p>
            <a:pPr lvl="1"/>
            <a:r>
              <a:rPr lang="en-US" smtClean="0"/>
              <a:t>1,000,000,000,000,000,000,000 bytes</a:t>
            </a:r>
          </a:p>
          <a:p>
            <a:pPr lvl="1"/>
            <a:r>
              <a:rPr lang="en-US" smtClean="0"/>
              <a:t>A stack of 1TB hard disks that is 25,400 km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098" y="5734050"/>
            <a:ext cx="806552" cy="666750"/>
          </a:xfrm>
          <a:prstGeom prst="rect">
            <a:avLst/>
          </a:prstGeom>
        </p:spPr>
      </p:pic>
      <p:pic>
        <p:nvPicPr>
          <p:cNvPr id="7" name="Picture 6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8823" y="5362575"/>
            <a:ext cx="806552" cy="666750"/>
          </a:xfrm>
          <a:prstGeom prst="rect">
            <a:avLst/>
          </a:prstGeom>
        </p:spPr>
      </p:pic>
      <p:pic>
        <p:nvPicPr>
          <p:cNvPr id="8" name="Picture 7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3573" y="4981575"/>
            <a:ext cx="806552" cy="666750"/>
          </a:xfrm>
          <a:prstGeom prst="rect">
            <a:avLst/>
          </a:prstGeom>
        </p:spPr>
      </p:pic>
      <p:pic>
        <p:nvPicPr>
          <p:cNvPr id="9" name="Picture 8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8323" y="4581525"/>
            <a:ext cx="806552" cy="666750"/>
          </a:xfrm>
          <a:prstGeom prst="rect">
            <a:avLst/>
          </a:prstGeom>
        </p:spPr>
      </p:pic>
      <p:pic>
        <p:nvPicPr>
          <p:cNvPr id="10" name="Picture 9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98" y="4248150"/>
            <a:ext cx="806552" cy="666750"/>
          </a:xfrm>
          <a:prstGeom prst="rect">
            <a:avLst/>
          </a:prstGeom>
        </p:spPr>
      </p:pic>
      <p:pic>
        <p:nvPicPr>
          <p:cNvPr id="11" name="Picture 10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0698" y="3838575"/>
            <a:ext cx="806552" cy="666750"/>
          </a:xfrm>
          <a:prstGeom prst="rect">
            <a:avLst/>
          </a:prstGeom>
        </p:spPr>
      </p:pic>
      <p:pic>
        <p:nvPicPr>
          <p:cNvPr id="12" name="Picture 11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098" y="3467100"/>
            <a:ext cx="806552" cy="666750"/>
          </a:xfrm>
          <a:prstGeom prst="rect">
            <a:avLst/>
          </a:prstGeom>
        </p:spPr>
      </p:pic>
      <p:pic>
        <p:nvPicPr>
          <p:cNvPr id="13" name="Picture 12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598" y="3095625"/>
            <a:ext cx="806552" cy="666750"/>
          </a:xfrm>
          <a:prstGeom prst="rect">
            <a:avLst/>
          </a:prstGeom>
        </p:spPr>
      </p:pic>
      <p:pic>
        <p:nvPicPr>
          <p:cNvPr id="14" name="Picture 13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5473" y="2752725"/>
            <a:ext cx="806552" cy="666750"/>
          </a:xfrm>
          <a:prstGeom prst="rect">
            <a:avLst/>
          </a:prstGeom>
        </p:spPr>
      </p:pic>
      <p:pic>
        <p:nvPicPr>
          <p:cNvPr id="15" name="Picture 14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8798" y="2324100"/>
            <a:ext cx="806552" cy="666750"/>
          </a:xfrm>
          <a:prstGeom prst="rect">
            <a:avLst/>
          </a:prstGeom>
        </p:spPr>
      </p:pic>
      <p:pic>
        <p:nvPicPr>
          <p:cNvPr id="16" name="Picture 15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048" y="1962150"/>
            <a:ext cx="806552" cy="666750"/>
          </a:xfrm>
          <a:prstGeom prst="rect">
            <a:avLst/>
          </a:prstGeom>
        </p:spPr>
      </p:pic>
      <p:pic>
        <p:nvPicPr>
          <p:cNvPr id="17" name="Picture 16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9273" y="1638300"/>
            <a:ext cx="806552" cy="666750"/>
          </a:xfrm>
          <a:prstGeom prst="rect">
            <a:avLst/>
          </a:prstGeom>
        </p:spPr>
      </p:pic>
      <p:pic>
        <p:nvPicPr>
          <p:cNvPr id="18" name="Picture 17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5948" y="1304925"/>
            <a:ext cx="806552" cy="666750"/>
          </a:xfrm>
          <a:prstGeom prst="rect">
            <a:avLst/>
          </a:prstGeom>
        </p:spPr>
      </p:pic>
      <p:pic>
        <p:nvPicPr>
          <p:cNvPr id="19" name="Picture 18" descr="drivestack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9748" y="923925"/>
            <a:ext cx="806552" cy="6667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8777681" y="877094"/>
            <a:ext cx="307777" cy="5495925"/>
            <a:chOff x="8777681" y="877094"/>
            <a:chExt cx="307777" cy="5495925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5400000" flipH="1" flipV="1">
              <a:off x="6062663" y="3624263"/>
              <a:ext cx="5495925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rot="5400000">
              <a:off x="8419250" y="3370391"/>
              <a:ext cx="1024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rgbClr val="FF0000"/>
                  </a:solidFill>
                </a:rPr>
                <a:t>25,400 km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16" presetClass="entr" presetSubtype="4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/>
              <a:t>Computing at scale</a:t>
            </a:r>
          </a:p>
          <a:p>
            <a:pPr lvl="1"/>
            <a:r>
              <a:rPr lang="en-US" dirty="0" smtClean="0"/>
              <a:t>The need for scalability; scale of current services</a:t>
            </a:r>
          </a:p>
          <a:p>
            <a:pPr lvl="1"/>
            <a:r>
              <a:rPr lang="en-US" dirty="0" smtClean="0"/>
              <a:t>Scaling up: From PCs to data centers</a:t>
            </a:r>
          </a:p>
          <a:p>
            <a:pPr lvl="1"/>
            <a:r>
              <a:rPr lang="en-US" dirty="0" smtClean="0"/>
              <a:t>Problems with 'classical' scaling techniques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Utility computing and cloud computing</a:t>
            </a:r>
          </a:p>
          <a:p>
            <a:pPr lvl="1"/>
            <a:r>
              <a:rPr lang="en-US" dirty="0" smtClean="0"/>
              <a:t>What are utility computing and cloud computing?</a:t>
            </a:r>
          </a:p>
          <a:p>
            <a:pPr lvl="1"/>
            <a:r>
              <a:rPr lang="en-US" dirty="0"/>
              <a:t>Evolution of software business models</a:t>
            </a:r>
            <a:endParaRPr lang="en-US" dirty="0" smtClean="0"/>
          </a:p>
          <a:p>
            <a:pPr lvl="1"/>
            <a:r>
              <a:rPr lang="en-US" dirty="0" smtClean="0"/>
              <a:t>What kinds of clouds exist today?</a:t>
            </a:r>
          </a:p>
          <a:p>
            <a:pPr lvl="1"/>
            <a:r>
              <a:rPr lang="en-US" dirty="0" smtClean="0"/>
              <a:t>What kinds of applications run on the cloud?</a:t>
            </a:r>
          </a:p>
          <a:p>
            <a:pPr lvl="1"/>
            <a:r>
              <a:rPr lang="en-US" dirty="0" smtClean="0"/>
              <a:t>Virtualization: How clouds work 'under the hood'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1674" y="5914992"/>
            <a:ext cx="698320" cy="419100"/>
            <a:chOff x="6143624" y="2514600"/>
            <a:chExt cx="698320" cy="419100"/>
          </a:xfrm>
        </p:grpSpPr>
        <p:sp>
          <p:nvSpPr>
            <p:cNvPr id="6" name="Right Arrow 5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85975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50507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5" y="282892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5" y="4048125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3575" y="4771992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4675" y="5124417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75" y="5476842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1982" y="4404216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 obstacles and opportunities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8039100" cy="453231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What happens to my business if</a:t>
            </a:r>
            <a:br>
              <a:rPr lang="en-US" dirty="0" smtClean="0"/>
            </a:br>
            <a:r>
              <a:rPr lang="en-US" dirty="0" smtClean="0"/>
              <a:t>there is an outage in the cloud?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Data lock-in</a:t>
            </a:r>
          </a:p>
          <a:p>
            <a:pPr lvl="1"/>
            <a:r>
              <a:rPr lang="en-US" dirty="0" smtClean="0"/>
              <a:t>How do I move my data from</a:t>
            </a:r>
            <a:br>
              <a:rPr lang="en-US" dirty="0" smtClean="0"/>
            </a:br>
            <a:r>
              <a:rPr lang="en-US" dirty="0" smtClean="0"/>
              <a:t>one cloud to another?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Data confidentiality and auditability</a:t>
            </a:r>
          </a:p>
          <a:p>
            <a:pPr lvl="1"/>
            <a:r>
              <a:rPr lang="en-US" dirty="0" smtClean="0"/>
              <a:t>How do I make sure that the cloud doesn't leak my confidential data? </a:t>
            </a:r>
          </a:p>
          <a:p>
            <a:pPr lvl="1"/>
            <a:r>
              <a:rPr lang="en-US" dirty="0" smtClean="0"/>
              <a:t>Can I comply with regulations?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57875" y="1692275"/>
          <a:ext cx="2905125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/>
                <a:gridCol w="1019175"/>
                <a:gridCol w="809625"/>
              </a:tblGrid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Service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Duration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Date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S3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6-8 hrs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7/20/08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AppEngine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 hrs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6/17/08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Gmail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1.5</a:t>
                      </a:r>
                      <a:r>
                        <a:rPr lang="en-US" sz="1400" baseline="0" smtClean="0"/>
                        <a:t> hrs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8/11/08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Azure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22 hrs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3/13/09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Intuit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36 hrs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6/16/10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EBS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&gt;3 days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4/21/11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ECC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</a:t>
                      </a:r>
                      <a:r>
                        <a:rPr lang="en-US" sz="1400" baseline="0" smtClean="0"/>
                        <a:t> hrs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6/30/12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961" y="4133288"/>
            <a:ext cx="239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Some recent cloud outages </a:t>
            </a:r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 obstacles and opportunities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751387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smtClean="0"/>
              <a:t>Data transfer bottlenecks</a:t>
            </a:r>
          </a:p>
          <a:p>
            <a:pPr lvl="1"/>
            <a:r>
              <a:rPr lang="en-US" smtClean="0"/>
              <a:t>How do I copy large amounts of </a:t>
            </a:r>
            <a:br>
              <a:rPr lang="en-US" smtClean="0"/>
            </a:br>
            <a:r>
              <a:rPr lang="en-US" smtClean="0"/>
              <a:t>data from/to the cloud?</a:t>
            </a:r>
          </a:p>
          <a:p>
            <a:pPr lvl="1"/>
            <a:r>
              <a:rPr lang="en-US" smtClean="0"/>
              <a:t>Example: 10 TB from UC Berkeley</a:t>
            </a:r>
            <a:br>
              <a:rPr lang="en-US" smtClean="0"/>
            </a:br>
            <a:r>
              <a:rPr lang="en-US" smtClean="0"/>
              <a:t>to Amazon in Seattle, WA</a:t>
            </a:r>
          </a:p>
          <a:p>
            <a:pPr lvl="1"/>
            <a:r>
              <a:rPr lang="en-US" smtClean="0"/>
              <a:t>Motivated Import/Export </a:t>
            </a:r>
            <a:br>
              <a:rPr lang="en-US" smtClean="0"/>
            </a:br>
            <a:r>
              <a:rPr lang="en-US" smtClean="0"/>
              <a:t>feature on AWS</a:t>
            </a:r>
          </a:p>
          <a:p>
            <a:pPr lvl="1">
              <a:buFont typeface="+mj-lt"/>
              <a:buAutoNum type="arabicPeriod"/>
            </a:pPr>
            <a:endParaRPr lang="en-US" smtClean="0"/>
          </a:p>
          <a:p>
            <a:pPr>
              <a:buFont typeface="+mj-lt"/>
              <a:buAutoNum type="arabicPeriod" startAt="4"/>
            </a:pPr>
            <a:r>
              <a:rPr lang="en-US" smtClean="0"/>
              <a:t>Performance unpredictability</a:t>
            </a:r>
          </a:p>
          <a:p>
            <a:pPr lvl="1"/>
            <a:r>
              <a:rPr lang="en-US" smtClean="0"/>
              <a:t>Example: VMs sharing the same</a:t>
            </a:r>
            <a:br>
              <a:rPr lang="en-US" smtClean="0"/>
            </a:br>
            <a:r>
              <a:rPr lang="en-US" smtClean="0"/>
              <a:t>disk </a:t>
            </a:r>
            <a:r>
              <a:rPr lang="en-US" smtClean="0">
                <a:sym typeface="Symbol"/>
              </a:rPr>
              <a:t> I/O interference</a:t>
            </a:r>
          </a:p>
          <a:p>
            <a:pPr lvl="1"/>
            <a:r>
              <a:rPr lang="en-US" smtClean="0">
                <a:sym typeface="Symbol"/>
              </a:rPr>
              <a:t>Example: HPC tasks that require</a:t>
            </a:r>
            <a:br>
              <a:rPr lang="en-US" smtClean="0">
                <a:sym typeface="Symbol"/>
              </a:rPr>
            </a:br>
            <a:r>
              <a:rPr lang="en-US" smtClean="0">
                <a:sym typeface="Symbol"/>
              </a:rPr>
              <a:t>coordinated scheduling</a:t>
            </a:r>
            <a:endParaRPr lang="en-US" smtClean="0"/>
          </a:p>
          <a:p>
            <a:pPr marL="514350" indent="-51435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72174" y="1778000"/>
          <a:ext cx="2924175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847"/>
                <a:gridCol w="1255328"/>
              </a:tblGrid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Method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Time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Internet (20Mbps)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FedEx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83246" y="2705100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Time to transfer 10TB [AF10]</a:t>
            </a:r>
            <a:endParaRPr lang="en-US" sz="14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0" y="4597400"/>
          <a:ext cx="2809876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75"/>
                <a:gridCol w="838200"/>
                <a:gridCol w="952501"/>
              </a:tblGrid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Primitive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Mean perf.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Std dev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Memory bandwidth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1.3GB/s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0.05GB/s (4%)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Disk </a:t>
                      </a:r>
                      <a:br>
                        <a:rPr lang="en-US" sz="1400" smtClean="0"/>
                      </a:br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55MB/s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9MB/s</a:t>
                      </a:r>
                      <a:r>
                        <a:rPr lang="en-US" sz="1400" baseline="0" smtClean="0"/>
                        <a:t> (</a:t>
                      </a:r>
                      <a:r>
                        <a:rPr lang="en-US" sz="1400" smtClean="0"/>
                        <a:t>16%)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644" y="6115050"/>
            <a:ext cx="279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Performance of 75 EC2 instances</a:t>
            </a:r>
            <a:br>
              <a:rPr lang="en-US" sz="1400" smtClean="0"/>
            </a:br>
            <a:r>
              <a:rPr lang="en-US" sz="1400" smtClean="0"/>
              <a:t>in benchmarks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7635595" y="2088778"/>
            <a:ext cx="799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45 days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43877" y="2384614"/>
            <a:ext cx="621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 day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 obstacles and opportunities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smtClean="0"/>
              <a:t>Scalable storage</a:t>
            </a:r>
          </a:p>
          <a:p>
            <a:pPr marL="914400" lvl="1"/>
            <a:r>
              <a:rPr lang="en-US" smtClean="0"/>
              <a:t>Cloud model (short-term usage, no up-front cost, infinite capacity on demand) does not fit persistent storage well</a:t>
            </a:r>
          </a:p>
          <a:p>
            <a:pPr>
              <a:buFont typeface="+mj-lt"/>
              <a:buAutoNum type="arabicPeriod" startAt="6"/>
            </a:pPr>
            <a:r>
              <a:rPr lang="en-US" smtClean="0"/>
              <a:t>Bugs in large distributed systems</a:t>
            </a:r>
          </a:p>
          <a:p>
            <a:pPr marL="914400" lvl="1"/>
            <a:r>
              <a:rPr lang="en-US" smtClean="0"/>
              <a:t>Many errors cannot be reproduced in smaller configs</a:t>
            </a:r>
          </a:p>
          <a:p>
            <a:pPr>
              <a:buFont typeface="+mj-lt"/>
              <a:buAutoNum type="arabicPeriod" startAt="6"/>
            </a:pPr>
            <a:r>
              <a:rPr lang="en-US" smtClean="0"/>
              <a:t>Scaling quickly</a:t>
            </a:r>
          </a:p>
          <a:p>
            <a:pPr marL="914400" lvl="1"/>
            <a:r>
              <a:rPr lang="en-US" smtClean="0"/>
              <a:t>Problem: Boot time; idle power</a:t>
            </a:r>
          </a:p>
          <a:p>
            <a:pPr marL="914400" lvl="1"/>
            <a:r>
              <a:rPr lang="en-US" smtClean="0"/>
              <a:t>Fine-grain accounting?</a:t>
            </a:r>
          </a:p>
          <a:p>
            <a:pPr marL="514350" indent="-51435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 obstacles and opportunities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Reputation fate sharing</a:t>
            </a:r>
          </a:p>
          <a:p>
            <a:pPr marL="914400" lvl="1"/>
            <a:r>
              <a:rPr lang="en-US" dirty="0"/>
              <a:t>One customer's bad behavior can affect the reputation of others using the same cloud</a:t>
            </a:r>
          </a:p>
          <a:p>
            <a:pPr marL="914400" lvl="1"/>
            <a:r>
              <a:rPr lang="en-US" dirty="0"/>
              <a:t>Example: Spam blacklisting, FBI raid after criminal activity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/>
              <a:t>Software licensing</a:t>
            </a:r>
          </a:p>
          <a:p>
            <a:pPr marL="914400" lvl="1"/>
            <a:r>
              <a:rPr lang="en-US" dirty="0" smtClean="0"/>
              <a:t>What if licenses are for specific computers?</a:t>
            </a:r>
          </a:p>
          <a:p>
            <a:pPr marL="1314450" lvl="2"/>
            <a:r>
              <a:rPr lang="en-US" dirty="0" smtClean="0"/>
              <a:t>Example: Microsoft Windows</a:t>
            </a:r>
          </a:p>
          <a:p>
            <a:pPr marL="914400" lvl="1"/>
            <a:r>
              <a:rPr lang="en-US" dirty="0" smtClean="0"/>
              <a:t>How to scale number of licenses up/down?</a:t>
            </a:r>
          </a:p>
          <a:p>
            <a:pPr marL="1314450" lvl="2"/>
            <a:r>
              <a:rPr lang="en-US" dirty="0" smtClean="0"/>
              <a:t>Need pay-as-you-go model as well</a:t>
            </a:r>
          </a:p>
          <a:p>
            <a:pPr marL="514350" indent="-514350">
              <a:buFont typeface="+mj-lt"/>
              <a:buAutoNum type="arabicPeriod" startAt="9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58125" cy="4532312"/>
          </a:xfrm>
        </p:spPr>
        <p:txBody>
          <a:bodyPr/>
          <a:lstStyle/>
          <a:p>
            <a:r>
              <a:rPr lang="en-US" dirty="0" smtClean="0"/>
              <a:t>Scalable computing</a:t>
            </a:r>
          </a:p>
          <a:p>
            <a:pPr lvl="1"/>
            <a:r>
              <a:rPr lang="en-US" dirty="0" smtClean="0"/>
              <a:t>The need for scalability; scale of current services</a:t>
            </a:r>
          </a:p>
          <a:p>
            <a:pPr lvl="1"/>
            <a:r>
              <a:rPr lang="en-US" dirty="0" smtClean="0"/>
              <a:t>Scaling up: From PCs to data centers</a:t>
            </a:r>
          </a:p>
          <a:p>
            <a:pPr lvl="1"/>
            <a:r>
              <a:rPr lang="en-US" dirty="0" smtClean="0"/>
              <a:t>Problems with 'classical' scaling techniques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Utility computing and cloud computing</a:t>
            </a:r>
          </a:p>
          <a:p>
            <a:pPr lvl="1"/>
            <a:r>
              <a:rPr lang="en-US" dirty="0" smtClean="0"/>
              <a:t>What are utility computing and cloud computing?</a:t>
            </a:r>
          </a:p>
          <a:p>
            <a:pPr lvl="1"/>
            <a:r>
              <a:rPr lang="en-US" dirty="0"/>
              <a:t>Evolution of software business models</a:t>
            </a:r>
          </a:p>
          <a:p>
            <a:pPr lvl="1"/>
            <a:r>
              <a:rPr lang="en-US" dirty="0" smtClean="0"/>
              <a:t>What kinds of clouds exist today?</a:t>
            </a:r>
          </a:p>
          <a:p>
            <a:pPr lvl="1"/>
            <a:r>
              <a:rPr lang="en-US" dirty="0" smtClean="0"/>
              <a:t>What kinds of applications run on the cloud?</a:t>
            </a:r>
          </a:p>
          <a:p>
            <a:pPr lvl="1"/>
            <a:r>
              <a:rPr lang="en-US" dirty="0" smtClean="0"/>
              <a:t>Virtualization: How clouds work 'under the hood'</a:t>
            </a:r>
          </a:p>
          <a:p>
            <a:pPr lvl="1"/>
            <a:r>
              <a:rPr lang="en-US" dirty="0" smtClean="0"/>
              <a:t>Some cloud computing challenges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85975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505075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25" y="282892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5" y="4048125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3575" y="4760010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4675" y="5112435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2825" y="5445810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5826810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1982" y="4404216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64" y="5467909"/>
            <a:ext cx="8617334" cy="10225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Next time you will learn about: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CC00"/>
                </a:solidFill>
              </a:rPr>
              <a:t>Design for large scale; Concurrency, consistency, fault </a:t>
            </a:r>
            <a:r>
              <a:rPr lang="en-US" sz="2000" b="1" dirty="0">
                <a:solidFill>
                  <a:srgbClr val="00CC00"/>
                </a:solidFill>
              </a:rPr>
              <a:t>t</a:t>
            </a:r>
            <a:r>
              <a:rPr lang="en-US" sz="2000" b="1" dirty="0" smtClean="0">
                <a:solidFill>
                  <a:srgbClr val="00CC00"/>
                </a:solidFill>
              </a:rPr>
              <a:t>olerance</a:t>
            </a:r>
            <a:br>
              <a:rPr lang="en-US" sz="2000" b="1" dirty="0" smtClean="0">
                <a:solidFill>
                  <a:srgbClr val="00CC00"/>
                </a:solidFill>
              </a:rPr>
            </a:br>
            <a:r>
              <a:rPr lang="en-US" sz="800" b="1" dirty="0" smtClean="0">
                <a:solidFill>
                  <a:srgbClr val="00CC00"/>
                </a:solidFill>
              </a:rPr>
              <a:t/>
            </a:r>
            <a:br>
              <a:rPr lang="en-US" sz="800" b="1" dirty="0" smtClean="0">
                <a:solidFill>
                  <a:srgbClr val="00CC00"/>
                </a:solidFill>
              </a:rPr>
            </a:br>
            <a:r>
              <a:rPr lang="en-US" sz="1400" dirty="0" smtClean="0"/>
              <a:t>Assigned reading: "Eventually Consistent" by Werner </a:t>
            </a:r>
            <a:r>
              <a:rPr lang="en-US" sz="1400" dirty="0" err="1" smtClean="0"/>
              <a:t>Vogels</a:t>
            </a:r>
            <a:r>
              <a:rPr lang="en-US" sz="1400" dirty="0" smtClean="0"/>
              <a:t>, </a:t>
            </a:r>
            <a:r>
              <a:rPr lang="en-US" sz="1400" dirty="0">
                <a:hlinkClick r:id="rId2"/>
              </a:rPr>
              <a:t>http://queue.acm.org/detail.cfm?id=</a:t>
            </a:r>
            <a:r>
              <a:rPr lang="en-US" sz="1400" dirty="0" smtClean="0">
                <a:hlinkClick r:id="rId2"/>
              </a:rPr>
              <a:t>1466448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 descr="4078267792_c9e695ffc9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684" y="1522573"/>
            <a:ext cx="5784878" cy="3858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much computation?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33525"/>
            <a:ext cx="7848600" cy="4733925"/>
          </a:xfrm>
        </p:spPr>
        <p:txBody>
          <a:bodyPr/>
          <a:lstStyle/>
          <a:p>
            <a:r>
              <a:rPr lang="en-US" smtClean="0"/>
              <a:t>No single computer can </a:t>
            </a:r>
            <a:br>
              <a:rPr lang="en-US" smtClean="0"/>
            </a:br>
            <a:r>
              <a:rPr lang="en-US" smtClean="0"/>
              <a:t>process that much data</a:t>
            </a:r>
          </a:p>
          <a:p>
            <a:pPr lvl="1"/>
            <a:r>
              <a:rPr lang="en-US" smtClean="0"/>
              <a:t>Need many computers!</a:t>
            </a:r>
          </a:p>
          <a:p>
            <a:r>
              <a:rPr lang="en-US" smtClean="0"/>
              <a:t>How many computers do</a:t>
            </a:r>
            <a:br>
              <a:rPr lang="en-US" smtClean="0"/>
            </a:br>
            <a:r>
              <a:rPr lang="en-US" smtClean="0"/>
              <a:t>modern services need?</a:t>
            </a:r>
          </a:p>
          <a:p>
            <a:pPr lvl="1"/>
            <a:r>
              <a:rPr lang="en-US" smtClean="0"/>
              <a:t>Facebook is thought to have more than 60,000 servers</a:t>
            </a:r>
          </a:p>
          <a:p>
            <a:pPr lvl="1"/>
            <a:r>
              <a:rPr lang="en-US" smtClean="0"/>
              <a:t>1&amp;1 Internet has over 70,000 servers</a:t>
            </a:r>
          </a:p>
          <a:p>
            <a:pPr lvl="1"/>
            <a:r>
              <a:rPr lang="en-US" smtClean="0"/>
              <a:t>Akamai has 95,000 servers in 71 countries</a:t>
            </a:r>
          </a:p>
          <a:p>
            <a:pPr lvl="1"/>
            <a:r>
              <a:rPr lang="en-US" smtClean="0"/>
              <a:t>Intel has ~100,000 servers in 97 data centers</a:t>
            </a:r>
          </a:p>
          <a:p>
            <a:pPr lvl="1"/>
            <a:r>
              <a:rPr lang="en-US" smtClean="0"/>
              <a:t>Microsoft reportedly had at least 200,000 servers in 2008 </a:t>
            </a:r>
          </a:p>
          <a:p>
            <a:pPr lvl="1"/>
            <a:r>
              <a:rPr lang="en-US" smtClean="0"/>
              <a:t>Google is thought to have more than 1 million servers, </a:t>
            </a:r>
            <a:br>
              <a:rPr lang="en-US" smtClean="0"/>
            </a:br>
            <a:r>
              <a:rPr lang="en-US" smtClean="0"/>
              <a:t>is planning for 10 million (according to Jeff Dean)</a:t>
            </a:r>
          </a:p>
          <a:p>
            <a:pPr lvl="1"/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23" name="Picture 22" descr="intel-datacen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8349" y="1485900"/>
            <a:ext cx="2905125" cy="1891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should I care?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28751"/>
            <a:ext cx="7772400" cy="5133974"/>
          </a:xfrm>
        </p:spPr>
        <p:txBody>
          <a:bodyPr/>
          <a:lstStyle/>
          <a:p>
            <a:r>
              <a:rPr lang="en-US" sz="2400" dirty="0" smtClean="0"/>
              <a:t>Suppose you want to build the next Google</a:t>
            </a:r>
          </a:p>
          <a:p>
            <a:r>
              <a:rPr lang="en-US" sz="2400" dirty="0" smtClean="0"/>
              <a:t>How do you...</a:t>
            </a:r>
          </a:p>
          <a:p>
            <a:pPr lvl="1"/>
            <a:r>
              <a:rPr lang="en-US" dirty="0" smtClean="0"/>
              <a:t>... </a:t>
            </a:r>
            <a:r>
              <a:rPr lang="en-US" sz="1800" dirty="0" smtClean="0"/>
              <a:t>download and store billions of web pages and images?</a:t>
            </a:r>
          </a:p>
          <a:p>
            <a:pPr lvl="1"/>
            <a:r>
              <a:rPr lang="en-US" sz="1800" dirty="0" smtClean="0"/>
              <a:t>... quickly find the pages that contain a given set of terms?</a:t>
            </a:r>
          </a:p>
          <a:p>
            <a:pPr lvl="1"/>
            <a:r>
              <a:rPr lang="en-US" sz="1800" dirty="0" smtClean="0"/>
              <a:t>... find the pages that are most relevant to a given search?</a:t>
            </a:r>
          </a:p>
          <a:p>
            <a:pPr lvl="1"/>
            <a:r>
              <a:rPr lang="en-US" sz="1800" dirty="0" smtClean="0"/>
              <a:t>... answer 1.2 billion queries of this type </a:t>
            </a:r>
            <a:r>
              <a:rPr lang="en-US" sz="1800" u="sng" dirty="0" smtClean="0"/>
              <a:t>every day</a:t>
            </a:r>
            <a:r>
              <a:rPr lang="en-US" sz="1800" dirty="0" smtClean="0"/>
              <a:t>?</a:t>
            </a:r>
          </a:p>
          <a:p>
            <a:pPr lvl="1"/>
            <a:endParaRPr lang="en-US" sz="1600" dirty="0" smtClean="0"/>
          </a:p>
          <a:p>
            <a:r>
              <a:rPr lang="en-US" sz="2400" dirty="0" smtClean="0"/>
              <a:t>Suppose you want to build the next Facebook</a:t>
            </a:r>
          </a:p>
          <a:p>
            <a:r>
              <a:rPr lang="en-US" sz="2400" dirty="0" smtClean="0"/>
              <a:t>How do you...</a:t>
            </a:r>
          </a:p>
          <a:p>
            <a:pPr lvl="1"/>
            <a:r>
              <a:rPr lang="en-US" sz="1800" dirty="0" smtClean="0"/>
              <a:t>... store the profiles and photos of over 1 billion users?</a:t>
            </a:r>
          </a:p>
          <a:p>
            <a:pPr lvl="1"/>
            <a:r>
              <a:rPr lang="en-US" sz="1800" dirty="0" smtClean="0"/>
              <a:t>... avoid losing any of them?</a:t>
            </a:r>
          </a:p>
          <a:p>
            <a:pPr lvl="1"/>
            <a:r>
              <a:rPr lang="en-US" sz="1800" dirty="0" smtClean="0"/>
              <a:t>... find out which users might want to be friends?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Stay tuned!</a:t>
            </a:r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 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28336</TotalTime>
  <Words>4465</Words>
  <Application>Microsoft Macintosh PowerPoint</Application>
  <PresentationFormat>On-screen Show (4:3)</PresentationFormat>
  <Paragraphs>1121</Paragraphs>
  <Slides>76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mcanini-ingi2145</vt:lpstr>
      <vt:lpstr>INGI2145: CLOUD COMPUTING (Fall 2014)</vt:lpstr>
      <vt:lpstr>Announcements</vt:lpstr>
      <vt:lpstr>INGI2145 mandatory conventions</vt:lpstr>
      <vt:lpstr>INGI2145 mandatory conventions</vt:lpstr>
      <vt:lpstr>Plan for today</vt:lpstr>
      <vt:lpstr>How many users and objects?</vt:lpstr>
      <vt:lpstr>How much data?</vt:lpstr>
      <vt:lpstr>How much computation?</vt:lpstr>
      <vt:lpstr>Why should I care?</vt:lpstr>
      <vt:lpstr>Plan for today</vt:lpstr>
      <vt:lpstr>Scaling up</vt:lpstr>
      <vt:lpstr>Clusters</vt:lpstr>
      <vt:lpstr>Power and cooling</vt:lpstr>
      <vt:lpstr>Scaling up</vt:lpstr>
      <vt:lpstr>What does a data center look like?</vt:lpstr>
      <vt:lpstr>What’s in a data center?</vt:lpstr>
      <vt:lpstr>What’s in a data center?</vt:lpstr>
      <vt:lpstr>What’s in a data center?</vt:lpstr>
      <vt:lpstr>What’s in a data center?</vt:lpstr>
      <vt:lpstr>Energy matters!</vt:lpstr>
      <vt:lpstr>Scaling up</vt:lpstr>
      <vt:lpstr>Global distribution</vt:lpstr>
      <vt:lpstr>Trend: Modular data center</vt:lpstr>
      <vt:lpstr>Plan for today</vt:lpstr>
      <vt:lpstr>Problem #1: Difficult to dimension</vt:lpstr>
      <vt:lpstr>Problem #2: Expensive</vt:lpstr>
      <vt:lpstr>Problem #3: Difficult to scale </vt:lpstr>
      <vt:lpstr>Recap: Computing at scale</vt:lpstr>
      <vt:lpstr>Plan for today</vt:lpstr>
      <vt:lpstr>The power plant analogy</vt:lpstr>
      <vt:lpstr>Scaling the power plant</vt:lpstr>
      <vt:lpstr>Metered usage model</vt:lpstr>
      <vt:lpstr>Why is this a good thing?</vt:lpstr>
      <vt:lpstr>What is cloud computing?</vt:lpstr>
      <vt:lpstr>What is cloud computing?</vt:lpstr>
      <vt:lpstr>So what is it, really?</vt:lpstr>
      <vt:lpstr>Other terms you may have heard</vt:lpstr>
      <vt:lpstr>Plan for today</vt:lpstr>
      <vt:lpstr>Model 1</vt:lpstr>
      <vt:lpstr>Model 2</vt:lpstr>
      <vt:lpstr>Management Costs</vt:lpstr>
      <vt:lpstr>Model 3</vt:lpstr>
      <vt:lpstr>Model 4</vt:lpstr>
      <vt:lpstr>Model 5</vt:lpstr>
      <vt:lpstr>Model 6</vt:lpstr>
      <vt:lpstr>Model 7</vt:lpstr>
      <vt:lpstr>Cloud computing is a business model</vt:lpstr>
      <vt:lpstr>Plan for today</vt:lpstr>
      <vt:lpstr>Everything as a Service</vt:lpstr>
      <vt:lpstr>Software as a Service (SaaS)</vt:lpstr>
      <vt:lpstr>Platform as a Service (PaaS)</vt:lpstr>
      <vt:lpstr>Infrastructure as a Service (IaaS)</vt:lpstr>
      <vt:lpstr>Private/hybrid/community clouds</vt:lpstr>
      <vt:lpstr>Plan for today</vt:lpstr>
      <vt:lpstr>Examples of cloud applications</vt:lpstr>
      <vt:lpstr>Case study: </vt:lpstr>
      <vt:lpstr>Case study:</vt:lpstr>
      <vt:lpstr>Other examples</vt:lpstr>
      <vt:lpstr>Recap: Utility/cloud computing</vt:lpstr>
      <vt:lpstr>Is the cloud good for everything?</vt:lpstr>
      <vt:lpstr>Recap: Cloud applications</vt:lpstr>
      <vt:lpstr>Plan for today</vt:lpstr>
      <vt:lpstr>What is virtualization?</vt:lpstr>
      <vt:lpstr>What is virtualization?</vt:lpstr>
      <vt:lpstr>How does it work?</vt:lpstr>
      <vt:lpstr>Benefit: Migration</vt:lpstr>
      <vt:lpstr>Benefit: Time sharing</vt:lpstr>
      <vt:lpstr>Benefit and challenge: Isolation</vt:lpstr>
      <vt:lpstr>Recap: Virtualization in the cloud</vt:lpstr>
      <vt:lpstr>Plan for today</vt:lpstr>
      <vt:lpstr>10 obstacles and opportunities</vt:lpstr>
      <vt:lpstr>10 obstacles and opportunities</vt:lpstr>
      <vt:lpstr>10 obstacles and opportunities</vt:lpstr>
      <vt:lpstr>10 obstacles and opportunities</vt:lpstr>
      <vt:lpstr>Plan for today</vt:lpstr>
      <vt:lpstr>Stay tuned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Cloud</dc:title>
  <dc:subject>INGI2145 Cloud Computing</dc:subject>
  <dc:creator>Marco Canini</dc:creator>
  <cp:keywords/>
  <dc:description/>
  <cp:lastModifiedBy>Marco Canini</cp:lastModifiedBy>
  <cp:revision>4155</cp:revision>
  <dcterms:created xsi:type="dcterms:W3CDTF">1999-05-23T11:18:07Z</dcterms:created>
  <dcterms:modified xsi:type="dcterms:W3CDTF">2014-09-25T11:41:04Z</dcterms:modified>
  <cp:category/>
</cp:coreProperties>
</file>