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30" r:id="rId2"/>
  </p:sldMasterIdLst>
  <p:notesMasterIdLst>
    <p:notesMasterId r:id="rId17"/>
  </p:notesMasterIdLst>
  <p:handoutMasterIdLst>
    <p:handoutMasterId r:id="rId18"/>
  </p:handoutMasterIdLst>
  <p:sldIdLst>
    <p:sldId id="392" r:id="rId3"/>
    <p:sldId id="522" r:id="rId4"/>
    <p:sldId id="523" r:id="rId5"/>
    <p:sldId id="491" r:id="rId6"/>
    <p:sldId id="524" r:id="rId7"/>
    <p:sldId id="525" r:id="rId8"/>
    <p:sldId id="526" r:id="rId9"/>
    <p:sldId id="520" r:id="rId10"/>
    <p:sldId id="512" r:id="rId11"/>
    <p:sldId id="515" r:id="rId12"/>
    <p:sldId id="519" r:id="rId13"/>
    <p:sldId id="517" r:id="rId14"/>
    <p:sldId id="518" r:id="rId15"/>
    <p:sldId id="521" r:id="rId1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4F2"/>
    <a:srgbClr val="8000FF"/>
    <a:srgbClr val="FF0080"/>
    <a:srgbClr val="FFCC66"/>
    <a:srgbClr val="4F81BA"/>
    <a:srgbClr val="D0AD36"/>
    <a:srgbClr val="FFFF33"/>
    <a:srgbClr val="00FFF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4" autoAdjust="0"/>
    <p:restoredTop sz="98235" autoAdjust="0"/>
  </p:normalViewPr>
  <p:slideViewPr>
    <p:cSldViewPr snapToObjects="1">
      <p:cViewPr varScale="1">
        <p:scale>
          <a:sx n="80" d="100"/>
          <a:sy n="80" d="100"/>
        </p:scale>
        <p:origin x="-1752" y="-112"/>
      </p:cViewPr>
      <p:guideLst>
        <p:guide orient="horz" pos="2160"/>
        <p:guide pos="1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10DBB-FA3E-BA4C-AFAB-ED4147FA32B1}" type="datetimeFigureOut">
              <a:rPr lang="en-US" smtClean="0"/>
              <a:t>12/11/14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FF5B2-048D-0344-B140-24CAAF7F047B}" type="slidenum">
              <a:rPr lang="en-US" smtClean="0"/>
              <a:t>‹#›</a:t>
            </a:fld>
            <a:endParaRPr lang="en-US"/>
          </a:p>
        </p:txBody>
      </p:sp>
    </p:spTree>
    <p:extLst>
      <p:ext uri="{BB962C8B-B14F-4D97-AF65-F5344CB8AC3E}">
        <p14:creationId xmlns:p14="http://schemas.microsoft.com/office/powerpoint/2010/main" val="3233703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B1EAA98-0FDA-CD43-AE85-312F9266063F}" type="datetime1">
              <a:rPr lang="en-US"/>
              <a:pPr>
                <a:defRPr/>
              </a:pPr>
              <a:t>12/11/14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519AE34-0624-8F4B-9FB8-27D0EFDF760C}" type="slidenum">
              <a:rPr lang="en-US"/>
              <a:pPr>
                <a:defRPr/>
              </a:pPr>
              <a:t>‹#›</a:t>
            </a:fld>
            <a:endParaRPr lang="en-US"/>
          </a:p>
        </p:txBody>
      </p:sp>
    </p:spTree>
    <p:extLst>
      <p:ext uri="{BB962C8B-B14F-4D97-AF65-F5344CB8AC3E}">
        <p14:creationId xmlns:p14="http://schemas.microsoft.com/office/powerpoint/2010/main" val="23228979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US" dirty="0">
              <a:ea typeface="ＭＳ Ｐゴシック" charset="-128"/>
              <a:cs typeface="ＭＳ Ｐゴシック" charset="-128"/>
            </a:endParaRPr>
          </a:p>
        </p:txBody>
      </p:sp>
      <p:sp>
        <p:nvSpPr>
          <p:cNvPr id="17412" name="Slide Number Placeholder 3"/>
          <p:cNvSpPr>
            <a:spLocks noGrp="1"/>
          </p:cNvSpPr>
          <p:nvPr>
            <p:ph type="sldNum" sz="quarter" idx="5"/>
          </p:nvPr>
        </p:nvSpPr>
        <p:spPr bwMode="auto">
          <a:noFill/>
          <a:ln>
            <a:miter lim="800000"/>
            <a:headEnd/>
            <a:tailEnd/>
          </a:ln>
        </p:spPr>
        <p:txBody>
          <a:bodyPr/>
          <a:lstStyle/>
          <a:p>
            <a:fld id="{F2DC69FE-82EB-ED4A-895C-6DF3FE534FB7}"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let us start with a very simple example</a:t>
            </a:r>
            <a:r>
              <a:rPr lang="en-US" sz="1200" kern="1200" baseline="0" dirty="0" smtClean="0">
                <a:solidFill>
                  <a:schemeClr val="tx1"/>
                </a:solidFill>
                <a:effectLst/>
                <a:latin typeface="+mn-lt"/>
                <a:ea typeface="+mn-ea"/>
                <a:cs typeface="+mn-cs"/>
              </a:rPr>
              <a:t> of how windowing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Imgine</a:t>
            </a:r>
            <a:r>
              <a:rPr lang="en-US" sz="1200" kern="1200" dirty="0" smtClean="0">
                <a:solidFill>
                  <a:schemeClr val="tx1"/>
                </a:solidFill>
                <a:effectLst/>
                <a:latin typeface="+mn-lt"/>
                <a:ea typeface="+mn-ea"/>
                <a:cs typeface="+mn-cs"/>
              </a:rPr>
              <a:t> there is a stream of words coming in from a particular </a:t>
            </a:r>
            <a:r>
              <a:rPr lang="en-US" sz="1200" kern="1200" dirty="0" err="1" smtClean="0">
                <a:solidFill>
                  <a:schemeClr val="tx1"/>
                </a:solidFill>
                <a:effectLst/>
                <a:latin typeface="+mn-lt"/>
                <a:ea typeface="+mn-ea"/>
                <a:cs typeface="+mn-cs"/>
              </a:rPr>
              <a:t>url.and</a:t>
            </a:r>
            <a:r>
              <a:rPr lang="en-US" sz="1200" kern="1200" dirty="0" smtClean="0">
                <a:solidFill>
                  <a:schemeClr val="tx1"/>
                </a:solidFill>
                <a:effectLst/>
                <a:latin typeface="+mn-lt"/>
                <a:ea typeface="+mn-ea"/>
                <a:cs typeface="+mn-cs"/>
              </a:rPr>
              <a:t> you want to count the frequency of each word. You want to see the frequency of the word in last 5 second. So what you can do is you can use operator called window which essentially aggregate all the </a:t>
            </a:r>
            <a:r>
              <a:rPr lang="en-US" sz="1200" kern="1200" dirty="0" err="1" smtClean="0">
                <a:solidFill>
                  <a:schemeClr val="tx1"/>
                </a:solidFill>
                <a:effectLst/>
                <a:latin typeface="+mn-lt"/>
                <a:ea typeface="+mn-ea"/>
                <a:cs typeface="+mn-cs"/>
              </a:rPr>
              <a:t>words,all</a:t>
            </a:r>
            <a:r>
              <a:rPr lang="en-US" sz="1200" kern="1200" dirty="0" smtClean="0">
                <a:solidFill>
                  <a:schemeClr val="tx1"/>
                </a:solidFill>
                <a:effectLst/>
                <a:latin typeface="+mn-lt"/>
                <a:ea typeface="+mn-ea"/>
                <a:cs typeface="+mn-cs"/>
              </a:rPr>
              <a:t> the frequency it received, all the 1-sec frequency into a 5-sec-frequency. To explain the detail of the operator, this window is a sliding window. The size of the window is 5 sec. and it moves every sec. it will aggregate the frequency in last 60 seconds every sec. and once again you are doing </a:t>
            </a:r>
            <a:r>
              <a:rPr lang="en-US" sz="1200" kern="1200" dirty="0" err="1" smtClean="0">
                <a:solidFill>
                  <a:schemeClr val="tx1"/>
                </a:solidFill>
                <a:effectLst/>
                <a:latin typeface="+mn-lt"/>
                <a:ea typeface="+mn-ea"/>
                <a:cs typeface="+mn-cs"/>
              </a:rPr>
              <a:t>reducebykey</a:t>
            </a:r>
            <a:r>
              <a:rPr lang="en-US" sz="1200" kern="1200" dirty="0" smtClean="0">
                <a:solidFill>
                  <a:schemeClr val="tx1"/>
                </a:solidFill>
                <a:effectLst/>
                <a:latin typeface="+mn-lt"/>
                <a:ea typeface="+mn-ea"/>
                <a:cs typeface="+mn-cs"/>
              </a:rPr>
              <a:t> on them, to get the final aggregate frequency.  And what happen essentially is all the 1-second </a:t>
            </a:r>
            <a:r>
              <a:rPr lang="en-US" sz="1200" kern="1200" dirty="0" err="1" smtClean="0">
                <a:solidFill>
                  <a:schemeClr val="tx1"/>
                </a:solidFill>
                <a:effectLst/>
                <a:latin typeface="+mn-lt"/>
                <a:ea typeface="+mn-ea"/>
                <a:cs typeface="+mn-cs"/>
              </a:rPr>
              <a:t>freqeuency</a:t>
            </a:r>
            <a:r>
              <a:rPr lang="en-US" sz="1200" kern="1200" dirty="0" smtClean="0">
                <a:solidFill>
                  <a:schemeClr val="tx1"/>
                </a:solidFill>
                <a:effectLst/>
                <a:latin typeface="+mn-lt"/>
                <a:ea typeface="+mn-ea"/>
                <a:cs typeface="+mn-cs"/>
              </a:rPr>
              <a:t>  are aggregated together  within the window created by </a:t>
            </a:r>
            <a:r>
              <a:rPr lang="en-US" sz="1200" kern="1200" dirty="0" err="1" smtClean="0">
                <a:solidFill>
                  <a:schemeClr val="tx1"/>
                </a:solidFill>
                <a:effectLst/>
                <a:latin typeface="+mn-lt"/>
                <a:ea typeface="+mn-ea"/>
                <a:cs typeface="+mn-cs"/>
              </a:rPr>
              <a:t>redcued</a:t>
            </a:r>
            <a:r>
              <a:rPr lang="en-US" sz="1200" kern="1200" dirty="0" smtClean="0">
                <a:solidFill>
                  <a:schemeClr val="tx1"/>
                </a:solidFill>
                <a:effectLst/>
                <a:latin typeface="+mn-lt"/>
                <a:ea typeface="+mn-ea"/>
                <a:cs typeface="+mn-cs"/>
              </a:rPr>
              <a:t>. This is very common operation that stream processing would like to do. </a:t>
            </a:r>
          </a:p>
          <a:p>
            <a:endParaRPr lang="en-US" dirty="0"/>
          </a:p>
        </p:txBody>
      </p:sp>
      <p:sp>
        <p:nvSpPr>
          <p:cNvPr id="4" name="Slide Number Placeholder 3"/>
          <p:cNvSpPr>
            <a:spLocks noGrp="1"/>
          </p:cNvSpPr>
          <p:nvPr>
            <p:ph type="sldNum" sz="quarter" idx="10"/>
          </p:nvPr>
        </p:nvSpPr>
        <p:spPr/>
        <p:txBody>
          <a:bodyPr/>
          <a:lstStyle/>
          <a:p>
            <a:fld id="{F284D592-97C7-43B2-96C4-09623FFAD70B}"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4259725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reducebywindow</a:t>
            </a:r>
            <a:r>
              <a:rPr lang="en-US" sz="1200" kern="1200" dirty="0" smtClean="0">
                <a:solidFill>
                  <a:schemeClr val="tx1"/>
                </a:solidFill>
                <a:effectLst/>
                <a:latin typeface="+mn-lt"/>
                <a:ea typeface="+mn-ea"/>
                <a:cs typeface="+mn-cs"/>
              </a:rPr>
              <a:t> operation can be implemented in incremental fashion. So for example, the window operation that I showed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very native in a </a:t>
            </a:r>
            <a:r>
              <a:rPr lang="en-US" sz="1200" kern="1200" dirty="0" err="1" smtClean="0">
                <a:solidFill>
                  <a:schemeClr val="tx1"/>
                </a:solidFill>
                <a:effectLst/>
                <a:latin typeface="+mn-lt"/>
                <a:ea typeface="+mn-ea"/>
                <a:cs typeface="+mn-cs"/>
              </a:rPr>
              <a:t>sence</a:t>
            </a:r>
            <a:r>
              <a:rPr lang="en-US" sz="1200" kern="1200" dirty="0" smtClean="0">
                <a:solidFill>
                  <a:schemeClr val="tx1"/>
                </a:solidFill>
                <a:effectLst/>
                <a:latin typeface="+mn-lt"/>
                <a:ea typeface="+mn-ea"/>
                <a:cs typeface="+mn-cs"/>
              </a:rPr>
              <a:t> that all previous 1-second frequency are added together to get the 5 second frequency. A optimal way to calculate the aggregated frequency, take the previous 5 second frequency, add the new 1 sec frequency that got introduced to the window and </a:t>
            </a:r>
            <a:r>
              <a:rPr lang="en-US" sz="1200" kern="1200" dirty="0" err="1" smtClean="0">
                <a:solidFill>
                  <a:schemeClr val="tx1"/>
                </a:solidFill>
                <a:effectLst/>
                <a:latin typeface="+mn-lt"/>
                <a:ea typeface="+mn-ea"/>
                <a:cs typeface="+mn-cs"/>
              </a:rPr>
              <a:t>substract</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privous</a:t>
            </a:r>
            <a:r>
              <a:rPr lang="en-US" sz="1200" kern="1200" dirty="0" smtClean="0">
                <a:solidFill>
                  <a:schemeClr val="tx1"/>
                </a:solidFill>
                <a:effectLst/>
                <a:latin typeface="+mn-lt"/>
                <a:ea typeface="+mn-ea"/>
                <a:cs typeface="+mn-cs"/>
              </a:rPr>
              <a:t> 1 second frequency. This reduce the amount of operation you need to do significantly. But it also require a constraint. Not all aggregation operation can be implemented in this manner. It requires a invertible function which in this case is a </a:t>
            </a:r>
            <a:r>
              <a:rPr lang="en-US" sz="1200" kern="1200" dirty="0" err="1" smtClean="0">
                <a:solidFill>
                  <a:schemeClr val="tx1"/>
                </a:solidFill>
                <a:effectLst/>
                <a:latin typeface="+mn-lt"/>
                <a:ea typeface="+mn-ea"/>
                <a:cs typeface="+mn-cs"/>
              </a:rPr>
              <a:t>substration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substract</a:t>
            </a:r>
            <a:r>
              <a:rPr lang="en-US" sz="1200" kern="1200" dirty="0" smtClean="0">
                <a:solidFill>
                  <a:schemeClr val="tx1"/>
                </a:solidFill>
                <a:effectLst/>
                <a:latin typeface="+mn-lt"/>
                <a:ea typeface="+mn-ea"/>
                <a:cs typeface="+mn-cs"/>
              </a:rPr>
              <a:t> the previous frequency. So only aggregation invertible can be implement in this way. But in the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 we allow this function as specified as well. We allow programmer create aggregation as well as invertible aggregation. This give more control for developer to optimize the stream processing.</a:t>
            </a:r>
          </a:p>
          <a:p>
            <a:endParaRPr lang="en-US" dirty="0"/>
          </a:p>
        </p:txBody>
      </p:sp>
      <p:sp>
        <p:nvSpPr>
          <p:cNvPr id="4" name="Slide Number Placeholder 3"/>
          <p:cNvSpPr>
            <a:spLocks noGrp="1"/>
          </p:cNvSpPr>
          <p:nvPr>
            <p:ph type="sldNum" sz="quarter" idx="10"/>
          </p:nvPr>
        </p:nvSpPr>
        <p:spPr/>
        <p:txBody>
          <a:bodyPr/>
          <a:lstStyle/>
          <a:p>
            <a:fld id="{F284D592-97C7-43B2-96C4-09623FFAD70B}"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83760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a:t>
            </a:fld>
            <a:endParaRPr lang="en-US"/>
          </a:p>
        </p:txBody>
      </p:sp>
    </p:spTree>
    <p:extLst>
      <p:ext uri="{BB962C8B-B14F-4D97-AF65-F5344CB8AC3E}">
        <p14:creationId xmlns:p14="http://schemas.microsoft.com/office/powerpoint/2010/main" val="150743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a:t>
            </a:fld>
            <a:endParaRPr lang="en-US"/>
          </a:p>
        </p:txBody>
      </p:sp>
    </p:spTree>
    <p:extLst>
      <p:ext uri="{BB962C8B-B14F-4D97-AF65-F5344CB8AC3E}">
        <p14:creationId xmlns:p14="http://schemas.microsoft.com/office/powerpoint/2010/main" val="1507438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9459" name="Notes Placeholder 2"/>
          <p:cNvSpPr>
            <a:spLocks noGrp="1"/>
          </p:cNvSpPr>
          <p:nvPr>
            <p:ph type="body" idx="1"/>
          </p:nvPr>
        </p:nvSpPr>
        <p:spPr bwMode="auto">
          <a:noFill/>
        </p:spPr>
        <p:txBody>
          <a:bodyPr/>
          <a:lstStyle/>
          <a:p>
            <a:pPr eaLnBrk="1" hangingPunct="1"/>
            <a:r>
              <a:rPr lang="en-US" dirty="0" smtClean="0">
                <a:ea typeface="ＭＳ Ｐゴシック" charset="-128"/>
                <a:cs typeface="ＭＳ Ｐゴシック" charset="-128"/>
              </a:rPr>
              <a:t>Point out that </a:t>
            </a:r>
            <a:r>
              <a:rPr lang="en-US" dirty="0" err="1" smtClean="0">
                <a:ea typeface="ＭＳ Ｐゴシック" charset="-128"/>
                <a:cs typeface="ＭＳ Ｐゴシック" charset="-128"/>
              </a:rPr>
              <a:t>Scala</a:t>
            </a:r>
            <a:r>
              <a:rPr lang="en-US" dirty="0" smtClean="0">
                <a:ea typeface="ＭＳ Ｐゴシック" charset="-128"/>
                <a:cs typeface="ＭＳ Ｐゴシック" charset="-128"/>
              </a:rPr>
              <a:t> is a modern PL etc</a:t>
            </a:r>
          </a:p>
          <a:p>
            <a:pPr eaLnBrk="1" hangingPunct="1"/>
            <a:r>
              <a:rPr lang="en-US" dirty="0" smtClean="0">
                <a:ea typeface="ＭＳ Ｐゴシック" charset="-128"/>
                <a:cs typeface="ＭＳ Ｐゴシック" charset="-128"/>
              </a:rPr>
              <a:t>Mention </a:t>
            </a:r>
            <a:r>
              <a:rPr lang="en-US" dirty="0" err="1" smtClean="0">
                <a:ea typeface="ＭＳ Ｐゴシック" charset="-128"/>
                <a:cs typeface="ＭＳ Ｐゴシック" charset="-128"/>
              </a:rPr>
              <a:t>DryadLINQ</a:t>
            </a:r>
            <a:r>
              <a:rPr lang="en-US" dirty="0" smtClean="0">
                <a:ea typeface="ＭＳ Ｐゴシック" charset="-128"/>
                <a:cs typeface="ＭＳ Ｐゴシック" charset="-128"/>
              </a:rPr>
              <a:t> (but we go beyond it with </a:t>
            </a:r>
            <a:r>
              <a:rPr lang="en-US" dirty="0" err="1" smtClean="0">
                <a:ea typeface="ＭＳ Ｐゴシック" charset="-128"/>
                <a:cs typeface="ＭＳ Ｐゴシック" charset="-128"/>
              </a:rPr>
              <a:t>RDDs</a:t>
            </a:r>
            <a:r>
              <a:rPr lang="en-US" dirty="0" smtClean="0">
                <a:ea typeface="ＭＳ Ｐゴシック" charset="-128"/>
                <a:cs typeface="ＭＳ Ｐゴシック" charset="-128"/>
              </a:rPr>
              <a:t>)</a:t>
            </a:r>
          </a:p>
          <a:p>
            <a:pPr eaLnBrk="1" hangingPunct="1"/>
            <a:r>
              <a:rPr lang="en-US" dirty="0" smtClean="0">
                <a:ea typeface="ＭＳ Ｐゴシック" charset="-128"/>
                <a:cs typeface="ＭＳ Ｐゴシック" charset="-128"/>
              </a:rPr>
              <a:t>Point out that interactive use and iterative use go hand in hand because both require small tasks and dataset reuse</a:t>
            </a:r>
          </a:p>
        </p:txBody>
      </p:sp>
      <p:sp>
        <p:nvSpPr>
          <p:cNvPr id="19460" name="Slide Number Placeholder 3"/>
          <p:cNvSpPr>
            <a:spLocks noGrp="1"/>
          </p:cNvSpPr>
          <p:nvPr>
            <p:ph type="sldNum" sz="quarter" idx="5"/>
          </p:nvPr>
        </p:nvSpPr>
        <p:spPr bwMode="auto">
          <a:noFill/>
          <a:ln>
            <a:miter lim="800000"/>
            <a:headEnd/>
            <a:tailEnd/>
          </a:ln>
        </p:spPr>
        <p:txBody>
          <a:bodyPr/>
          <a:lstStyle/>
          <a:p>
            <a:fld id="{C9C76D26-788B-F748-9D02-EE23F8DB6C14}"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iteration is, for example, a </a:t>
            </a:r>
            <a:r>
              <a:rPr lang="en-US" dirty="0" err="1" smtClean="0"/>
              <a:t>MapReduce</a:t>
            </a:r>
            <a:r>
              <a:rPr lang="en-US" dirty="0" smtClean="0"/>
              <a:t> job</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a:t>
            </a:fld>
            <a:endParaRPr lang="en-US"/>
          </a:p>
        </p:txBody>
      </p:sp>
    </p:spTree>
    <p:extLst>
      <p:ext uri="{BB962C8B-B14F-4D97-AF65-F5344CB8AC3E}">
        <p14:creationId xmlns:p14="http://schemas.microsoft.com/office/powerpoint/2010/main" val="261922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RDDs = first-class</a:t>
            </a:r>
            <a:r>
              <a:rPr lang="en-US" baseline="0" dirty="0" smtClean="0"/>
              <a:t> way to manipulate and persist intermediate datasets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7</a:t>
            </a:fld>
            <a:endParaRPr lang="en-US"/>
          </a:p>
        </p:txBody>
      </p:sp>
    </p:spTree>
    <p:extLst>
      <p:ext uri="{BB962C8B-B14F-4D97-AF65-F5344CB8AC3E}">
        <p14:creationId xmlns:p14="http://schemas.microsoft.com/office/powerpoint/2010/main" val="176488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 authors started</a:t>
            </a:r>
            <a:r>
              <a:rPr lang="en-US" sz="1200" kern="1200" baseline="0" dirty="0" smtClean="0">
                <a:solidFill>
                  <a:schemeClr val="tx1"/>
                </a:solidFill>
                <a:effectLst/>
                <a:latin typeface="+mn-lt"/>
                <a:ea typeface="+mn-ea"/>
                <a:cs typeface="+mn-cs"/>
              </a:rPr>
              <a:t> to look back at batch processing </a:t>
            </a:r>
            <a:r>
              <a:rPr lang="en-US" sz="1200" kern="1200" baseline="0" dirty="0" err="1" smtClean="0">
                <a:solidFill>
                  <a:schemeClr val="tx1"/>
                </a:solidFill>
                <a:effectLst/>
                <a:latin typeface="+mn-lt"/>
                <a:ea typeface="+mn-ea"/>
                <a:cs typeface="+mn-cs"/>
              </a:rPr>
              <a:t>system.like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MapReduce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have a very clear and efficient fault-tolerant strategies.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 idea for</a:t>
            </a:r>
            <a:r>
              <a:rPr lang="en-US" sz="1200" kern="1200" baseline="0" dirty="0" smtClean="0">
                <a:solidFill>
                  <a:schemeClr val="tx1"/>
                </a:solidFill>
                <a:effectLst/>
                <a:latin typeface="+mn-lt"/>
                <a:ea typeface="+mn-ea"/>
                <a:cs typeface="+mn-cs"/>
              </a:rPr>
              <a:t> Discretized Stream is to</a:t>
            </a:r>
            <a:r>
              <a:rPr lang="en-US" sz="1200" kern="1200" dirty="0" smtClean="0">
                <a:solidFill>
                  <a:schemeClr val="tx1"/>
                </a:solidFill>
                <a:effectLst/>
                <a:latin typeface="+mn-lt"/>
                <a:ea typeface="+mn-ea"/>
                <a:cs typeface="+mn-cs"/>
              </a:rPr>
              <a:t> chop</a:t>
            </a:r>
            <a:r>
              <a:rPr lang="en-US" sz="1200" kern="1200" baseline="0" dirty="0" smtClean="0">
                <a:solidFill>
                  <a:schemeClr val="tx1"/>
                </a:solidFill>
                <a:effectLst/>
                <a:latin typeface="+mn-lt"/>
                <a:ea typeface="+mn-ea"/>
                <a:cs typeface="+mn-cs"/>
              </a:rPr>
              <a:t> live stream of data into </a:t>
            </a:r>
            <a:r>
              <a:rPr lang="en-US" sz="1200" kern="1200" dirty="0" smtClean="0">
                <a:solidFill>
                  <a:schemeClr val="tx1"/>
                </a:solidFill>
                <a:effectLst/>
                <a:latin typeface="+mn-lt"/>
                <a:ea typeface="+mn-ea"/>
                <a:cs typeface="+mn-cs"/>
              </a:rPr>
              <a:t>very small batch of data. So imagine you are processing a stream of data. Instead of processing a data record each at a time, what we’d like to do is to divide the whole tweet stream into say like one-second batches, collect all the tweet received in one second, treat that tweet like a Hadoop file and run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on it. And</a:t>
            </a:r>
            <a:r>
              <a:rPr lang="en-US" sz="1200" kern="1200" baseline="0" dirty="0" smtClean="0">
                <a:solidFill>
                  <a:schemeClr val="tx1"/>
                </a:solidFill>
                <a:effectLst/>
                <a:latin typeface="+mn-lt"/>
                <a:ea typeface="+mn-ea"/>
                <a:cs typeface="+mn-cs"/>
              </a:rPr>
              <a:t> what comes out is immutable datasets. as they called them RDD. I will talk what is RDD is within 2 slides. Now you can view them as the state data as the </a:t>
            </a:r>
            <a:r>
              <a:rPr lang="en-US" sz="1200" kern="1200" baseline="0" dirty="0" err="1" smtClean="0">
                <a:solidFill>
                  <a:schemeClr val="tx1"/>
                </a:solidFill>
                <a:effectLst/>
                <a:latin typeface="+mn-lt"/>
                <a:ea typeface="+mn-ea"/>
                <a:cs typeface="+mn-cs"/>
              </a:rPr>
              <a:t>tranditional</a:t>
            </a:r>
            <a:r>
              <a:rPr lang="en-US" sz="1200" kern="1200" baseline="0" dirty="0" smtClean="0">
                <a:solidFill>
                  <a:schemeClr val="tx1"/>
                </a:solidFill>
                <a:effectLst/>
                <a:latin typeface="+mn-lt"/>
                <a:ea typeface="+mn-ea"/>
                <a:cs typeface="+mn-cs"/>
              </a:rPr>
              <a:t> stream processing system have. Now in the next sec, this state data is combined with the input data and batch operation apply on them again. To create next version of state data. So these continuous sequence of batches and state data or RDD actually form a stream. Left is an input stream. And right is the stream of state data.</a:t>
            </a:r>
            <a:endParaRPr lang="en-US" dirty="0"/>
          </a:p>
        </p:txBody>
      </p:sp>
      <p:sp>
        <p:nvSpPr>
          <p:cNvPr id="4" name="Slide Number Placeholder 3"/>
          <p:cNvSpPr>
            <a:spLocks noGrp="1"/>
          </p:cNvSpPr>
          <p:nvPr>
            <p:ph type="sldNum" sz="quarter" idx="10"/>
          </p:nvPr>
        </p:nvSpPr>
        <p:spPr/>
        <p:txBody>
          <a:bodyPr/>
          <a:lstStyle/>
          <a:p>
            <a:fld id="{F284D592-97C7-43B2-96C4-09623FFAD70B}"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1393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smtClean="0">
                <a:sym typeface="Wingdings" panose="05000000000000000000" pitchFamily="2" charset="2"/>
              </a:rPr>
              <a:t>A rich set of operators</a:t>
            </a:r>
          </a:p>
          <a:p>
            <a:pPr lvl="1"/>
            <a:r>
              <a:rPr lang="en-US" dirty="0" smtClean="0">
                <a:sym typeface="Wingdings" panose="05000000000000000000" pitchFamily="2" charset="2"/>
              </a:rPr>
              <a:t>Interactive query model </a:t>
            </a:r>
          </a:p>
          <a:p>
            <a:pPr lvl="1"/>
            <a:r>
              <a:rPr lang="en-US" dirty="0" smtClean="0">
                <a:sym typeface="Wingdings" panose="05000000000000000000" pitchFamily="2" charset="2"/>
              </a:rPr>
              <a:t>Integrated with historical dataset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now since we are doing these batch jobs, we are </a:t>
            </a:r>
            <a:r>
              <a:rPr lang="en-US" sz="1200" kern="1200" dirty="0" err="1" smtClean="0">
                <a:solidFill>
                  <a:schemeClr val="tx1"/>
                </a:solidFill>
                <a:effectLst/>
                <a:latin typeface="+mn-lt"/>
                <a:ea typeface="+mn-ea"/>
                <a:cs typeface="+mn-cs"/>
              </a:rPr>
              <a:t>deterministicly</a:t>
            </a:r>
            <a:r>
              <a:rPr lang="en-US" sz="1200" kern="1200" dirty="0" smtClean="0">
                <a:solidFill>
                  <a:schemeClr val="tx1"/>
                </a:solidFill>
                <a:effectLst/>
                <a:latin typeface="+mn-lt"/>
                <a:ea typeface="+mn-ea"/>
                <a:cs typeface="+mn-cs"/>
              </a:rPr>
              <a:t> batch job on 1 sec batch, we are automatically get the fault tolerant properties that computation have.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challenge is how to achieve as low as end-to-end latency as </a:t>
            </a:r>
            <a:r>
              <a:rPr lang="en-US" sz="1200" kern="1200" dirty="0" err="1" smtClean="0">
                <a:solidFill>
                  <a:schemeClr val="tx1"/>
                </a:solidFill>
                <a:effectLst/>
                <a:latin typeface="+mn-lt"/>
                <a:ea typeface="+mn-ea"/>
                <a:cs typeface="+mn-cs"/>
              </a:rPr>
              <a:t>possilble</a:t>
            </a:r>
            <a:r>
              <a:rPr lang="en-US" sz="1200" kern="1200" dirty="0" smtClean="0">
                <a:solidFill>
                  <a:schemeClr val="tx1"/>
                </a:solidFill>
                <a:effectLst/>
                <a:latin typeface="+mn-lt"/>
                <a:ea typeface="+mn-ea"/>
                <a:cs typeface="+mn-cs"/>
              </a:rPr>
              <a:t> by this process. To achieve that, it is important to understand that end-to-end latency directly depends on batch size. Lower the batch size, lower the end-to-end latency is. So if you processing 10 second batches, then you have to wait the whole 10 seconds for the whole batch to be collected. You have to wait at least 10 sec, But if you do 1 sec batch, then you only have to wait 1 sec for the data to be collected. So the challenging to make this batch as small as possible. That is one. Now the mutable state between</a:t>
            </a:r>
            <a:r>
              <a:rPr lang="en-US" sz="1200" kern="1200" baseline="0" dirty="0" smtClean="0">
                <a:solidFill>
                  <a:schemeClr val="tx1"/>
                </a:solidFill>
                <a:effectLst/>
                <a:latin typeface="+mn-lt"/>
                <a:ea typeface="+mn-ea"/>
                <a:cs typeface="+mn-cs"/>
              </a:rPr>
              <a:t> batches </a:t>
            </a:r>
            <a:r>
              <a:rPr lang="en-US" sz="1200" kern="1200" dirty="0" smtClean="0">
                <a:solidFill>
                  <a:schemeClr val="tx1"/>
                </a:solidFill>
                <a:effectLst/>
                <a:latin typeface="+mn-lt"/>
                <a:ea typeface="+mn-ea"/>
                <a:cs typeface="+mn-cs"/>
              </a:rPr>
              <a:t>we are talking about is the data need to be in memory, and operator that produce this state data, is expressed as deterministic </a:t>
            </a:r>
            <a:r>
              <a:rPr lang="en-US" sz="1200" kern="1200" dirty="0" err="1" smtClean="0">
                <a:solidFill>
                  <a:schemeClr val="tx1"/>
                </a:solidFill>
                <a:effectLst/>
                <a:latin typeface="+mn-lt"/>
                <a:ea typeface="+mn-ea"/>
                <a:cs typeface="+mn-cs"/>
              </a:rPr>
              <a:t>stateful</a:t>
            </a:r>
            <a:r>
              <a:rPr lang="en-US" sz="1200" kern="1200" dirty="0" smtClean="0">
                <a:solidFill>
                  <a:schemeClr val="tx1"/>
                </a:solidFill>
                <a:effectLst/>
                <a:latin typeface="+mn-lt"/>
                <a:ea typeface="+mn-ea"/>
                <a:cs typeface="+mn-cs"/>
              </a:rPr>
              <a:t> operations. Because it is deterministic, these </a:t>
            </a:r>
            <a:r>
              <a:rPr lang="en-US" sz="1200" kern="1200" dirty="0" err="1" smtClean="0">
                <a:solidFill>
                  <a:schemeClr val="tx1"/>
                </a:solidFill>
                <a:effectLst/>
                <a:latin typeface="+mn-lt"/>
                <a:ea typeface="+mn-ea"/>
                <a:cs typeface="+mn-cs"/>
              </a:rPr>
              <a:t>stateful</a:t>
            </a:r>
            <a:r>
              <a:rPr lang="en-US" sz="1200" kern="1200" dirty="0" smtClean="0">
                <a:solidFill>
                  <a:schemeClr val="tx1"/>
                </a:solidFill>
                <a:effectLst/>
                <a:latin typeface="+mn-lt"/>
                <a:ea typeface="+mn-ea"/>
                <a:cs typeface="+mn-cs"/>
              </a:rPr>
              <a:t> data is also fault-tolerant.</a:t>
            </a:r>
            <a:r>
              <a:rPr lang="en-US" sz="1200" kern="1200" baseline="0" dirty="0" smtClean="0">
                <a:solidFill>
                  <a:schemeClr val="tx1"/>
                </a:solidFill>
                <a:effectLst/>
                <a:latin typeface="+mn-lt"/>
                <a:ea typeface="+mn-ea"/>
                <a:cs typeface="+mn-cs"/>
              </a:rPr>
              <a:t> Which I will explain it later.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84D592-97C7-43B2-96C4-09623FFAD70B}"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37924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look at the programming interface. I want to show you how intuitive and easy to program on this platform. So similar to RDDs, the abstraction we have here is </a:t>
            </a:r>
            <a:r>
              <a:rPr lang="en-US" sz="1200" kern="1200" dirty="0" err="1" smtClean="0">
                <a:solidFill>
                  <a:schemeClr val="tx1"/>
                </a:solidFill>
                <a:effectLst/>
                <a:latin typeface="+mn-lt"/>
                <a:ea typeface="+mn-ea"/>
                <a:cs typeface="+mn-cs"/>
              </a:rPr>
              <a:t>Dstream</a:t>
            </a:r>
            <a:r>
              <a:rPr lang="en-US" sz="1200" kern="1200" dirty="0" smtClean="0">
                <a:solidFill>
                  <a:schemeClr val="tx1"/>
                </a:solidFill>
                <a:effectLst/>
                <a:latin typeface="+mn-lt"/>
                <a:ea typeface="+mn-ea"/>
                <a:cs typeface="+mn-cs"/>
              </a:rPr>
              <a:t> which is nothing but a sequence of RDDs. The API is very similar to RDDs, it has the same  map reduce that you have seen in RDDS. Similar to RDDs, </a:t>
            </a:r>
            <a:r>
              <a:rPr lang="en-US" sz="1200" kern="1200" dirty="0" err="1" smtClean="0">
                <a:solidFill>
                  <a:schemeClr val="tx1"/>
                </a:solidFill>
                <a:effectLst/>
                <a:latin typeface="+mn-lt"/>
                <a:ea typeface="+mn-ea"/>
                <a:cs typeface="+mn-cs"/>
              </a:rPr>
              <a:t>Dstream</a:t>
            </a:r>
            <a:r>
              <a:rPr lang="en-US" sz="1200" kern="1200" dirty="0" smtClean="0">
                <a:solidFill>
                  <a:schemeClr val="tx1"/>
                </a:solidFill>
                <a:effectLst/>
                <a:latin typeface="+mn-lt"/>
                <a:ea typeface="+mn-ea"/>
                <a:cs typeface="+mn-cs"/>
              </a:rPr>
              <a:t> can be created from either the data source which in this case is a live stream from network, or hard disk or a sequence of iterated files, or by transforming other </a:t>
            </a:r>
            <a:r>
              <a:rPr lang="en-US" sz="1200" kern="1200" dirty="0" err="1" smtClean="0">
                <a:solidFill>
                  <a:schemeClr val="tx1"/>
                </a:solidFill>
                <a:effectLst/>
                <a:latin typeface="+mn-lt"/>
                <a:ea typeface="+mn-ea"/>
                <a:cs typeface="+mn-cs"/>
              </a:rPr>
              <a:t>DStream</a:t>
            </a:r>
            <a:r>
              <a:rPr lang="en-US" sz="1200" kern="1200" dirty="0" smtClean="0">
                <a:solidFill>
                  <a:schemeClr val="tx1"/>
                </a:solidFill>
                <a:effectLst/>
                <a:latin typeface="+mn-lt"/>
                <a:ea typeface="+mn-ea"/>
                <a:cs typeface="+mn-cs"/>
              </a:rPr>
              <a:t>. Lets look more details into the operator. Again, just like RDDS there are 2 sets of operations we can do, one is transformation which create new streams from existing streams. These transformation include the existing RDD operations, plus we have introduced a new set of operations we called the </a:t>
            </a:r>
            <a:r>
              <a:rPr lang="en-US" sz="1200" kern="1200" dirty="0" err="1" smtClean="0">
                <a:solidFill>
                  <a:schemeClr val="tx1"/>
                </a:solidFill>
                <a:effectLst/>
                <a:latin typeface="+mn-lt"/>
                <a:ea typeface="+mn-ea"/>
                <a:cs typeface="+mn-cs"/>
              </a:rPr>
              <a:t>stateful</a:t>
            </a:r>
            <a:r>
              <a:rPr lang="en-US" sz="1200" kern="1200" dirty="0" smtClean="0">
                <a:solidFill>
                  <a:schemeClr val="tx1"/>
                </a:solidFill>
                <a:effectLst/>
                <a:latin typeface="+mn-lt"/>
                <a:ea typeface="+mn-ea"/>
                <a:cs typeface="+mn-cs"/>
              </a:rPr>
              <a:t> operators which we will talk details very soon. Then there are output operators which allow data can be sent out to the external </a:t>
            </a:r>
            <a:r>
              <a:rPr lang="en-US" sz="1200" kern="1200" dirty="0" err="1" smtClean="0">
                <a:solidFill>
                  <a:schemeClr val="tx1"/>
                </a:solidFill>
                <a:effectLst/>
                <a:latin typeface="+mn-lt"/>
                <a:ea typeface="+mn-ea"/>
                <a:cs typeface="+mn-cs"/>
              </a:rPr>
              <a:t>world.either</a:t>
            </a:r>
            <a:r>
              <a:rPr lang="en-US" sz="1200" kern="1200" dirty="0" smtClean="0">
                <a:solidFill>
                  <a:schemeClr val="tx1"/>
                </a:solidFill>
                <a:effectLst/>
                <a:latin typeface="+mn-lt"/>
                <a:ea typeface="+mn-ea"/>
                <a:cs typeface="+mn-cs"/>
              </a:rPr>
              <a:t> saving to external storage or print to </a:t>
            </a:r>
            <a:r>
              <a:rPr lang="en-US" sz="1200" kern="1200" dirty="0" err="1" smtClean="0">
                <a:solidFill>
                  <a:schemeClr val="tx1"/>
                </a:solidFill>
                <a:effectLst/>
                <a:latin typeface="+mn-lt"/>
                <a:ea typeface="+mn-ea"/>
                <a:cs typeface="+mn-cs"/>
              </a:rPr>
              <a:t>screem</a:t>
            </a:r>
            <a:r>
              <a:rPr lang="en-US" sz="1200" kern="1200" dirty="0" smtClean="0">
                <a:solidFill>
                  <a:schemeClr val="tx1"/>
                </a:solidFill>
                <a:effectLst/>
                <a:latin typeface="+mn-lt"/>
                <a:ea typeface="+mn-ea"/>
                <a:cs typeface="+mn-cs"/>
              </a:rPr>
              <a:t>. Whatever you want to do with it.</a:t>
            </a:r>
          </a:p>
          <a:p>
            <a:endParaRPr lang="en-US" dirty="0"/>
          </a:p>
        </p:txBody>
      </p:sp>
      <p:sp>
        <p:nvSpPr>
          <p:cNvPr id="4" name="Slide Number Placeholder 3"/>
          <p:cNvSpPr>
            <a:spLocks noGrp="1"/>
          </p:cNvSpPr>
          <p:nvPr>
            <p:ph type="sldNum" sz="quarter" idx="10"/>
          </p:nvPr>
        </p:nvSpPr>
        <p:spPr/>
        <p:txBody>
          <a:bodyPr/>
          <a:lstStyle/>
          <a:p>
            <a:fld id="{F284D592-97C7-43B2-96C4-09623FFAD70B}"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414202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1" y="-1588"/>
            <a:ext cx="9339263" cy="1219201"/>
          </a:xfrm>
          <a:prstGeom prst="rect">
            <a:avLst/>
          </a:prstGeom>
          <a:solidFill>
            <a:schemeClr val="bg1"/>
          </a:solidFill>
          <a:ln>
            <a:noFill/>
          </a:ln>
          <a:effectLst>
            <a:outerShdw blurRad="25400" dist="23000" dir="5400000" rotWithShape="0">
              <a:srgbClr val="000000">
                <a:alpha val="17000"/>
              </a:srgbClr>
            </a:outerShdw>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2" name="Title 1"/>
          <p:cNvSpPr>
            <a:spLocks noGrp="1"/>
          </p:cNvSpPr>
          <p:nvPr>
            <p:ph type="ctrTitle"/>
          </p:nvPr>
        </p:nvSpPr>
        <p:spPr>
          <a:xfrm>
            <a:off x="685800" y="20574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37369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E9F4B6-8681-E04D-9255-0297A3D323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3C13E-E4C7-D24A-8B56-ECE664E03A4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32440E-5BFE-874C-9227-F4E3288434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5463FC-7912-AC48-B1D7-F0AD74BF434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9E1AE9-9512-4318-AB01-6526EB2BA6E4}"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87889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D1CF7-EADD-4ADC-A2DF-4A35D085149D}"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30401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FDB8A-2B99-45B9-A411-316135EC17F9}"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74198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6753B6-5B3D-4F7A-979B-811FDBF9083D}"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34088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83E13B-4FBE-471E-A0CA-62052F6E82E2}"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89237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F0C63A-AD56-4CD8-82F0-2F7EAB9C7D0C}"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2792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2517777"/>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0BF22-E333-4714-ACF7-2E054AD69A73}"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9213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EB994-C1C9-4E5D-93A7-AE1082E12D0A}"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56701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2216C-C564-427C-A2F5-D4A1B8E897C6}"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09435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D62F3-403D-4901-B4F9-039D05DF56B0}"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57449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E25D9-7897-4FF6-9861-9E11B115E798}" type="datetime1">
              <a:rPr lang="en-US" smtClean="0">
                <a:solidFill>
                  <a:prstClr val="black">
                    <a:tint val="75000"/>
                  </a:prstClr>
                </a:solidFill>
                <a:latin typeface="Calibri"/>
              </a:rPr>
              <a:pPr/>
              <a:t>12/11/14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8942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1F212-E36A-6C44-B33E-311474828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6E3AE0-77FC-6A46-AAD7-7484B6419E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5E49AE-0C71-C547-B6A5-EC281CCEE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2FC58E1-AD50-B54D-AB38-8CD397ACED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lvl1pPr>
              <a:defRPr sz="55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464161-BD14-6B44-8A5D-DA5F390B3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683E74-89E2-C64C-9005-6CEB91907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951038"/>
            <a:ext cx="82296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orbel" charset="0"/>
              </a:defRPr>
            </a:lvl1pPr>
          </a:lstStyle>
          <a:p>
            <a:pPr>
              <a:defRPr/>
            </a:pPr>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orbel" charset="0"/>
              </a:defRPr>
            </a:lvl1pPr>
          </a:lstStyle>
          <a:p>
            <a:pPr>
              <a:defRPr/>
            </a:pP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orbel" charset="0"/>
              </a:defRPr>
            </a:lvl1pPr>
          </a:lstStyle>
          <a:p>
            <a:pPr>
              <a:defRPr/>
            </a:pPr>
            <a:fld id="{6EC0E81C-C778-DC40-90D0-8BC73B38043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iming>
    <p:tnLst>
      <p:par>
        <p:cTn xmlns:p14="http://schemas.microsoft.com/office/powerpoint/2010/main" id="1" dur="indefinite" restart="never" nodeType="tmRoot"/>
      </p:par>
    </p:tnLst>
  </p:timing>
  <p:hf sldNum="0" hdr="0" ftr="0" dt="0"/>
  <p:txStyles>
    <p:titleStyle>
      <a:lvl1pPr algn="l" defTabSz="457200" rtl="0" eaLnBrk="0" fontAlgn="base" hangingPunct="0">
        <a:spcBef>
          <a:spcPct val="0"/>
        </a:spcBef>
        <a:spcAft>
          <a:spcPct val="0"/>
        </a:spcAft>
        <a:defRPr sz="6000" b="1"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fontAlgn="auto">
              <a:spcBef>
                <a:spcPts val="0"/>
              </a:spcBef>
              <a:spcAft>
                <a:spcPts val="0"/>
              </a:spcAft>
            </a:pPr>
            <a:fld id="{3060FD08-C360-4140-B616-29432CF3B18F}" type="datetime1">
              <a:rPr lang="en-US" smtClean="0">
                <a:solidFill>
                  <a:prstClr val="black">
                    <a:tint val="75000"/>
                  </a:prstClr>
                </a:solidFill>
                <a:latin typeface="Calibri"/>
                <a:ea typeface="+mn-ea"/>
                <a:cs typeface="+mn-cs"/>
              </a:rPr>
              <a:pPr defTabSz="914400" fontAlgn="auto">
                <a:spcBef>
                  <a:spcPts val="0"/>
                </a:spcBef>
                <a:spcAft>
                  <a:spcPts val="0"/>
                </a:spcAft>
              </a:pPr>
              <a:t>12/11/14</a:t>
            </a:fld>
            <a:endParaRPr lang="en-US">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fontAlgn="auto">
              <a:spcBef>
                <a:spcPts val="0"/>
              </a:spcBef>
              <a:spcAft>
                <a:spcPts val="0"/>
              </a:spcAft>
            </a:pPr>
            <a:endParaRPr lang="en-US">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fontAlgn="auto">
              <a:spcBef>
                <a:spcPts val="0"/>
              </a:spcBef>
              <a:spcAft>
                <a:spcPts val="0"/>
              </a:spcAft>
            </a:pPr>
            <a:fld id="{14B32215-8C8B-434F-8C77-B5F50D0AE2A1}" type="slidenum">
              <a:rPr lang="en-US" smtClean="0">
                <a:solidFill>
                  <a:prstClr val="black">
                    <a:tint val="75000"/>
                  </a:prstClr>
                </a:solidFill>
                <a:latin typeface="Calibri"/>
                <a:ea typeface="+mn-ea"/>
                <a:cs typeface="+mn-cs"/>
              </a:rPr>
              <a:pPr defTabSz="914400" fontAlgn="auto">
                <a:spcBef>
                  <a:spcPts val="0"/>
                </a:spcBef>
                <a:spcAft>
                  <a:spcPts val="0"/>
                </a:spcAft>
              </a:pPr>
              <a:t>‹#›</a:t>
            </a:fld>
            <a:endParaRPr lang="en-US">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607512299"/>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spark.apache.org/docs/1.1.0/programming-guid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4" Type="http://schemas.microsoft.com/office/2007/relationships/hdphoto" Target="../media/hdphoto2.wdp"/><Relationship Id="rId5" Type="http://schemas.microsoft.com/office/2007/relationships/hdphoto" Target="../media/hdphoto3.wdp"/><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ctrTitle"/>
          </p:nvPr>
        </p:nvSpPr>
        <p:spPr>
          <a:xfrm>
            <a:off x="533400" y="749042"/>
            <a:ext cx="7772400" cy="1066800"/>
          </a:xfrm>
        </p:spPr>
        <p:txBody>
          <a:bodyPr/>
          <a:lstStyle/>
          <a:p>
            <a:r>
              <a:rPr lang="en-US" sz="10000" dirty="0" smtClean="0">
                <a:ea typeface="ＭＳ Ｐゴシック" charset="-128"/>
                <a:cs typeface="ＭＳ Ｐゴシック" charset="-128"/>
              </a:rPr>
              <a:t>Spark</a:t>
            </a:r>
          </a:p>
        </p:txBody>
      </p:sp>
      <p:sp>
        <p:nvSpPr>
          <p:cNvPr id="11" name="Subtitle 8"/>
          <p:cNvSpPr>
            <a:spLocks noGrp="1"/>
          </p:cNvSpPr>
          <p:nvPr>
            <p:ph type="subTitle" idx="1"/>
          </p:nvPr>
        </p:nvSpPr>
        <p:spPr>
          <a:xfrm>
            <a:off x="536865" y="2425444"/>
            <a:ext cx="8191500" cy="682625"/>
          </a:xfrm>
        </p:spPr>
        <p:txBody>
          <a:bodyPr/>
          <a:lstStyle/>
          <a:p>
            <a:pPr>
              <a:spcBef>
                <a:spcPts val="200"/>
              </a:spcBef>
            </a:pPr>
            <a:r>
              <a:rPr lang="en-US" sz="3600" i="1" dirty="0" smtClean="0">
                <a:solidFill>
                  <a:schemeClr val="tx1">
                    <a:lumMod val="65000"/>
                    <a:lumOff val="35000"/>
                  </a:schemeClr>
                </a:solidFill>
                <a:ea typeface="Corbel" charset="0"/>
                <a:cs typeface="Corbel" charset="0"/>
              </a:rPr>
              <a:t>Fast, Interactive, Language-Integrated Cluster Computing</a:t>
            </a:r>
          </a:p>
        </p:txBody>
      </p:sp>
      <p:sp>
        <p:nvSpPr>
          <p:cNvPr id="5" name="TextBox 4"/>
          <p:cNvSpPr txBox="1"/>
          <p:nvPr/>
        </p:nvSpPr>
        <p:spPr>
          <a:xfrm>
            <a:off x="1219200" y="5585420"/>
            <a:ext cx="7086600" cy="461665"/>
          </a:xfrm>
          <a:prstGeom prst="rect">
            <a:avLst/>
          </a:prstGeom>
          <a:noFill/>
        </p:spPr>
        <p:txBody>
          <a:bodyPr wrap="square" rtlCol="0">
            <a:spAutoFit/>
          </a:bodyPr>
          <a:lstStyle/>
          <a:p>
            <a:r>
              <a:rPr lang="en-US" dirty="0" smtClean="0"/>
              <a:t>*Adapted from </a:t>
            </a:r>
            <a:r>
              <a:rPr lang="en-US" dirty="0" err="1" smtClean="0"/>
              <a:t>ampLabs</a:t>
            </a:r>
            <a:r>
              <a:rPr lang="en-US" dirty="0" smtClean="0"/>
              <a:t> introductory Spark slides</a:t>
            </a:r>
            <a:endParaRPr lang="en-US" dirty="0"/>
          </a:p>
        </p:txBody>
      </p:sp>
      <p:sp>
        <p:nvSpPr>
          <p:cNvPr id="6" name="TextBox 5"/>
          <p:cNvSpPr txBox="1"/>
          <p:nvPr/>
        </p:nvSpPr>
        <p:spPr>
          <a:xfrm>
            <a:off x="3352800" y="4191000"/>
            <a:ext cx="3657600" cy="461665"/>
          </a:xfrm>
          <a:prstGeom prst="rect">
            <a:avLst/>
          </a:prstGeom>
          <a:noFill/>
        </p:spPr>
        <p:txBody>
          <a:bodyPr wrap="square" rtlCol="0">
            <a:spAutoFit/>
          </a:bodyPr>
          <a:lstStyle/>
          <a:p>
            <a:r>
              <a:rPr lang="en-US" dirty="0" smtClean="0"/>
              <a:t>Waleed F. Reda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Discretized Streams</a:t>
            </a:r>
            <a:endParaRPr lang="en-US" dirty="0"/>
          </a:p>
        </p:txBody>
      </p:sp>
      <p:sp>
        <p:nvSpPr>
          <p:cNvPr id="3" name="Content Placeholder 2"/>
          <p:cNvSpPr>
            <a:spLocks noGrp="1"/>
          </p:cNvSpPr>
          <p:nvPr>
            <p:ph idx="1"/>
          </p:nvPr>
        </p:nvSpPr>
        <p:spPr>
          <a:xfrm>
            <a:off x="457200" y="1809101"/>
            <a:ext cx="7886700" cy="4351338"/>
          </a:xfrm>
        </p:spPr>
        <p:txBody>
          <a:bodyPr>
            <a:normAutofit/>
          </a:bodyPr>
          <a:lstStyle/>
          <a:p>
            <a:r>
              <a:rPr lang="en-US" b="1" dirty="0" smtClean="0">
                <a:sym typeface="Wingdings" panose="05000000000000000000" pitchFamily="2" charset="2"/>
              </a:rPr>
              <a:t>Faults/Stragglers </a:t>
            </a:r>
            <a:r>
              <a:rPr lang="en-US" b="1" dirty="0">
                <a:sym typeface="Wingdings" panose="05000000000000000000" pitchFamily="2" charset="2"/>
              </a:rPr>
              <a:t>recovery without replication</a:t>
            </a:r>
          </a:p>
          <a:p>
            <a:pPr lvl="1"/>
            <a:r>
              <a:rPr lang="en-US" dirty="0">
                <a:sym typeface="Wingdings" panose="05000000000000000000" pitchFamily="2" charset="2"/>
              </a:rPr>
              <a:t>State between batches kept in memory</a:t>
            </a:r>
          </a:p>
          <a:p>
            <a:pPr lvl="1"/>
            <a:r>
              <a:rPr lang="en-US" dirty="0">
                <a:sym typeface="Wingdings" panose="05000000000000000000" pitchFamily="2" charset="2"/>
              </a:rPr>
              <a:t>Deterministic </a:t>
            </a:r>
            <a:r>
              <a:rPr lang="en-US" dirty="0" smtClean="0">
                <a:sym typeface="Wingdings" panose="05000000000000000000" pitchFamily="2" charset="2"/>
              </a:rPr>
              <a:t>op</a:t>
            </a:r>
            <a:r>
              <a:rPr lang="en-US" altLang="zh-CN" dirty="0" smtClean="0">
                <a:sym typeface="Wingdings" panose="05000000000000000000" pitchFamily="2" charset="2"/>
              </a:rPr>
              <a:t>erations</a:t>
            </a:r>
            <a:r>
              <a:rPr lang="en-US" dirty="0" smtClean="0">
                <a:sym typeface="Wingdings" panose="05000000000000000000" pitchFamily="2" charset="2"/>
              </a:rPr>
              <a:t> </a:t>
            </a:r>
            <a:r>
              <a:rPr lang="en-US" dirty="0">
                <a:sym typeface="Wingdings" panose="05000000000000000000" pitchFamily="2" charset="2"/>
              </a:rPr>
              <a:t>fault-tolerant</a:t>
            </a:r>
          </a:p>
          <a:p>
            <a:r>
              <a:rPr lang="en-US" b="1" dirty="0"/>
              <a:t>Second-scale performance</a:t>
            </a:r>
          </a:p>
          <a:p>
            <a:pPr lvl="1"/>
            <a:r>
              <a:rPr lang="en-US" dirty="0"/>
              <a:t>Try to make batch size as small as possible</a:t>
            </a:r>
          </a:p>
          <a:p>
            <a:pPr lvl="1"/>
            <a:r>
              <a:rPr lang="en-US" dirty="0"/>
              <a:t>Smaller batch size </a:t>
            </a:r>
            <a:r>
              <a:rPr lang="en-US" dirty="0">
                <a:sym typeface="Wingdings" panose="05000000000000000000" pitchFamily="2" charset="2"/>
              </a:rPr>
              <a:t> lower end-to-</a:t>
            </a:r>
            <a:r>
              <a:rPr lang="en-US" dirty="0" smtClean="0">
                <a:sym typeface="Wingdings" panose="05000000000000000000" pitchFamily="2" charset="2"/>
              </a:rPr>
              <a:t>end</a:t>
            </a:r>
          </a:p>
          <a:p>
            <a:pPr marL="457200" lvl="1" indent="0">
              <a:buNone/>
            </a:pPr>
            <a:r>
              <a:rPr lang="en-US" dirty="0" smtClean="0">
                <a:sym typeface="Wingdings" panose="05000000000000000000" pitchFamily="2" charset="2"/>
              </a:rPr>
              <a:t>   latency</a:t>
            </a:r>
            <a:endParaRPr lang="en-US" dirty="0">
              <a:sym typeface="Wingdings" panose="05000000000000000000" pitchFamily="2" charset="2"/>
            </a:endParaRPr>
          </a:p>
          <a:p>
            <a:r>
              <a:rPr lang="en-US" b="1" dirty="0" smtClean="0">
                <a:sym typeface="Wingdings" panose="05000000000000000000" pitchFamily="2" charset="2"/>
              </a:rPr>
              <a:t>A rich set of operations</a:t>
            </a:r>
          </a:p>
          <a:p>
            <a:pPr lvl="1"/>
            <a:r>
              <a:rPr lang="en-US" dirty="0" smtClean="0"/>
              <a:t>Combined with </a:t>
            </a:r>
            <a:r>
              <a:rPr lang="en-US" dirty="0"/>
              <a:t>historical </a:t>
            </a:r>
            <a:r>
              <a:rPr lang="en-US" dirty="0" smtClean="0"/>
              <a:t>datasets</a:t>
            </a:r>
            <a:endParaRPr lang="en-US" dirty="0"/>
          </a:p>
          <a:p>
            <a:pPr lvl="1"/>
            <a:r>
              <a:rPr lang="en-US" dirty="0"/>
              <a:t>Interactive </a:t>
            </a:r>
            <a:r>
              <a:rPr lang="en-US" dirty="0" smtClean="0"/>
              <a:t>queries</a:t>
            </a:r>
            <a:endParaRPr lang="en-US" b="1"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10</a:t>
            </a:fld>
            <a:endParaRPr lang="en-US">
              <a:solidFill>
                <a:prstClr val="black">
                  <a:tint val="75000"/>
                </a:prstClr>
              </a:solidFill>
              <a:latin typeface="Calibri"/>
            </a:endParaRPr>
          </a:p>
        </p:txBody>
      </p:sp>
      <p:grpSp>
        <p:nvGrpSpPr>
          <p:cNvPr id="6" name="Group 5"/>
          <p:cNvGrpSpPr>
            <a:grpSpLocks/>
          </p:cNvGrpSpPr>
          <p:nvPr/>
        </p:nvGrpSpPr>
        <p:grpSpPr bwMode="auto">
          <a:xfrm>
            <a:off x="6629400" y="3124200"/>
            <a:ext cx="1145228" cy="280494"/>
            <a:chOff x="3510080" y="4516748"/>
            <a:chExt cx="1839164" cy="322227"/>
          </a:xfrm>
        </p:grpSpPr>
        <p:sp>
          <p:nvSpPr>
            <p:cNvPr id="26" name="Right Arrow 25"/>
            <p:cNvSpPr/>
            <p:nvPr/>
          </p:nvSpPr>
          <p:spPr>
            <a:xfrm>
              <a:off x="5086812" y="4516748"/>
              <a:ext cx="262432" cy="322227"/>
            </a:xfrm>
            <a:prstGeom prst="rightArrow">
              <a:avLst/>
            </a:prstGeom>
            <a:ln/>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ヒラギノ角ゴ ProN W3"/>
              </a:endParaRPr>
            </a:p>
          </p:txBody>
        </p:sp>
        <p:sp>
          <p:nvSpPr>
            <p:cNvPr id="27" name="Rectangle 26"/>
            <p:cNvSpPr/>
            <p:nvPr/>
          </p:nvSpPr>
          <p:spPr>
            <a:xfrm>
              <a:off x="4042831" y="4599904"/>
              <a:ext cx="397950" cy="15756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ヒラギノ角ゴ ProN W3"/>
              </a:endParaRPr>
            </a:p>
          </p:txBody>
        </p:sp>
        <p:sp>
          <p:nvSpPr>
            <p:cNvPr id="28" name="Rectangle 27"/>
            <p:cNvSpPr/>
            <p:nvPr/>
          </p:nvSpPr>
          <p:spPr>
            <a:xfrm>
              <a:off x="3510080" y="4599904"/>
              <a:ext cx="397950" cy="15756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ヒラギノ角ゴ ProN W3"/>
              </a:endParaRPr>
            </a:p>
          </p:txBody>
        </p:sp>
        <p:sp>
          <p:nvSpPr>
            <p:cNvPr id="29" name="Rectangle 28"/>
            <p:cNvSpPr/>
            <p:nvPr/>
          </p:nvSpPr>
          <p:spPr>
            <a:xfrm>
              <a:off x="4574148" y="4599904"/>
              <a:ext cx="397950" cy="15756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ヒラギノ角ゴ ProN W3"/>
              </a:endParaRPr>
            </a:p>
          </p:txBody>
        </p:sp>
      </p:grpSp>
      <p:sp>
        <p:nvSpPr>
          <p:cNvPr id="7" name="Rectangle 6"/>
          <p:cNvSpPr/>
          <p:nvPr/>
        </p:nvSpPr>
        <p:spPr>
          <a:xfrm>
            <a:off x="8001000" y="4625977"/>
            <a:ext cx="944315"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sz="2000" b="1" kern="0" dirty="0">
                <a:solidFill>
                  <a:srgbClr val="B50B1B"/>
                </a:solidFill>
                <a:latin typeface="Calibri"/>
                <a:ea typeface="ヒラギノ角ゴ ProN W3"/>
                <a:cs typeface="Calibri"/>
              </a:rPr>
              <a:t>Spark</a:t>
            </a:r>
          </a:p>
        </p:txBody>
      </p:sp>
      <p:sp>
        <p:nvSpPr>
          <p:cNvPr id="8" name="Rectangle 7"/>
          <p:cNvSpPr/>
          <p:nvPr/>
        </p:nvSpPr>
        <p:spPr>
          <a:xfrm>
            <a:off x="7848600" y="2600730"/>
            <a:ext cx="1278209" cy="992383"/>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US" sz="2000" b="1" kern="0" dirty="0" err="1" smtClean="0">
                <a:solidFill>
                  <a:srgbClr val="B50B1B"/>
                </a:solidFill>
                <a:latin typeface="Calibri"/>
                <a:ea typeface="ヒラギノ角ゴ ProN W3"/>
                <a:cs typeface="Calibri"/>
              </a:rPr>
              <a:t>DStream</a:t>
            </a:r>
            <a:endParaRPr lang="en-US" sz="2000" b="1" kern="0" dirty="0">
              <a:solidFill>
                <a:srgbClr val="B50B1B"/>
              </a:solidFill>
              <a:latin typeface="Calibri"/>
              <a:ea typeface="ヒラギノ角ゴ ProN W3"/>
              <a:cs typeface="Calibri"/>
            </a:endParaRPr>
          </a:p>
          <a:p>
            <a:pPr algn="ctr" fontAlgn="auto">
              <a:spcBef>
                <a:spcPts val="0"/>
              </a:spcBef>
              <a:spcAft>
                <a:spcPts val="0"/>
              </a:spcAft>
              <a:defRPr/>
            </a:pPr>
            <a:r>
              <a:rPr lang="en-US" sz="2000" b="1" kern="0" dirty="0" smtClean="0">
                <a:solidFill>
                  <a:srgbClr val="B50B1B"/>
                </a:solidFill>
                <a:latin typeface="Calibri"/>
                <a:ea typeface="ヒラギノ角ゴ ProN W3"/>
                <a:cs typeface="Calibri"/>
              </a:rPr>
              <a:t>Processing</a:t>
            </a:r>
            <a:endParaRPr lang="en-US" sz="2000" b="1" kern="0" dirty="0">
              <a:solidFill>
                <a:srgbClr val="B50B1B"/>
              </a:solidFill>
              <a:latin typeface="Calibri"/>
              <a:ea typeface="ヒラギノ角ゴ ProN W3"/>
              <a:cs typeface="Calibri"/>
            </a:endParaRPr>
          </a:p>
        </p:txBody>
      </p:sp>
      <p:grpSp>
        <p:nvGrpSpPr>
          <p:cNvPr id="9" name="Group 8"/>
          <p:cNvGrpSpPr>
            <a:grpSpLocks/>
          </p:cNvGrpSpPr>
          <p:nvPr/>
        </p:nvGrpSpPr>
        <p:grpSpPr bwMode="auto">
          <a:xfrm>
            <a:off x="8380962" y="3703623"/>
            <a:ext cx="247799" cy="671649"/>
            <a:chOff x="4377769" y="4618254"/>
            <a:chExt cx="398080" cy="771144"/>
          </a:xfrm>
        </p:grpSpPr>
        <p:sp>
          <p:nvSpPr>
            <p:cNvPr id="23" name="Rectangle 22"/>
            <p:cNvSpPr/>
            <p:nvPr/>
          </p:nvSpPr>
          <p:spPr>
            <a:xfrm>
              <a:off x="4377769" y="4618254"/>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Calibri"/>
              </a:endParaRPr>
            </a:p>
          </p:txBody>
        </p:sp>
        <p:sp>
          <p:nvSpPr>
            <p:cNvPr id="24" name="Rectangle 23"/>
            <p:cNvSpPr/>
            <p:nvPr/>
          </p:nvSpPr>
          <p:spPr>
            <a:xfrm>
              <a:off x="4377769" y="4925913"/>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Calibri"/>
              </a:endParaRPr>
            </a:p>
          </p:txBody>
        </p:sp>
        <p:sp>
          <p:nvSpPr>
            <p:cNvPr id="25" name="Rectangle 24"/>
            <p:cNvSpPr/>
            <p:nvPr/>
          </p:nvSpPr>
          <p:spPr>
            <a:xfrm>
              <a:off x="4377769" y="5233571"/>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Calibri"/>
              </a:endParaRPr>
            </a:p>
          </p:txBody>
        </p:sp>
      </p:grpSp>
      <p:grpSp>
        <p:nvGrpSpPr>
          <p:cNvPr id="10" name="Group 9"/>
          <p:cNvGrpSpPr>
            <a:grpSpLocks/>
          </p:cNvGrpSpPr>
          <p:nvPr/>
        </p:nvGrpSpPr>
        <p:grpSpPr bwMode="auto">
          <a:xfrm>
            <a:off x="6753301" y="3333746"/>
            <a:ext cx="662584" cy="1051570"/>
            <a:chOff x="1591456" y="4189972"/>
            <a:chExt cx="1064237" cy="1164087"/>
          </a:xfrm>
        </p:grpSpPr>
        <p:cxnSp>
          <p:nvCxnSpPr>
            <p:cNvPr id="20" name="Straight Arrow Connector 19"/>
            <p:cNvCxnSpPr>
              <a:stCxn id="11" idx="2"/>
              <a:endCxn id="28" idx="2"/>
            </p:cNvCxnSpPr>
            <p:nvPr/>
          </p:nvCxnSpPr>
          <p:spPr>
            <a:xfrm flipH="1" flipV="1">
              <a:off x="1591456" y="4189972"/>
              <a:ext cx="1061731" cy="1164087"/>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2"/>
              <a:endCxn id="27" idx="2"/>
            </p:cNvCxnSpPr>
            <p:nvPr/>
          </p:nvCxnSpPr>
          <p:spPr>
            <a:xfrm flipH="1" flipV="1">
              <a:off x="2124291" y="4189972"/>
              <a:ext cx="528895" cy="1164087"/>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1" idx="2"/>
              <a:endCxn id="29" idx="2"/>
            </p:cNvCxnSpPr>
            <p:nvPr/>
          </p:nvCxnSpPr>
          <p:spPr>
            <a:xfrm flipV="1">
              <a:off x="2653186" y="4189972"/>
              <a:ext cx="2507" cy="1164087"/>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grpSp>
      <p:sp>
        <p:nvSpPr>
          <p:cNvPr id="11" name="TextBox 67"/>
          <p:cNvSpPr txBox="1"/>
          <p:nvPr/>
        </p:nvSpPr>
        <p:spPr>
          <a:xfrm>
            <a:off x="6686107" y="3792539"/>
            <a:ext cx="1456432" cy="592777"/>
          </a:xfrm>
          <a:prstGeom prst="rect">
            <a:avLst/>
          </a:prstGeom>
          <a:solidFill>
            <a:sysClr val="window" lastClr="FFFFFF"/>
          </a:solidFill>
        </p:spPr>
        <p:txBody>
          <a:bodyPr lIns="38405" tIns="19202" rIns="38405" bIns="19202">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kern="0" dirty="0">
                <a:solidFill>
                  <a:sysClr val="windowText" lastClr="000000"/>
                </a:solidFill>
                <a:latin typeface="Calibri"/>
                <a:ea typeface="ヒラギノ角ゴ ProN W3"/>
                <a:cs typeface="Calibri"/>
              </a:rPr>
              <a:t>batches of X seconds</a:t>
            </a:r>
          </a:p>
        </p:txBody>
      </p:sp>
      <p:sp>
        <p:nvSpPr>
          <p:cNvPr id="12" name="TextBox 68"/>
          <p:cNvSpPr txBox="1"/>
          <p:nvPr/>
        </p:nvSpPr>
        <p:spPr>
          <a:xfrm>
            <a:off x="6599487" y="2455223"/>
            <a:ext cx="1071564" cy="592777"/>
          </a:xfrm>
          <a:prstGeom prst="rect">
            <a:avLst/>
          </a:prstGeom>
          <a:solidFill>
            <a:sysClr val="window" lastClr="FFFFFF"/>
          </a:solidFill>
        </p:spPr>
        <p:txBody>
          <a:bodyPr wrap="square" lIns="38405" tIns="19202" rIns="38405" bIns="19202">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kern="0" dirty="0">
                <a:solidFill>
                  <a:sysClr val="windowText" lastClr="000000"/>
                </a:solidFill>
                <a:latin typeface="Calibri"/>
                <a:ea typeface="ヒラギノ角ゴ ProN W3"/>
                <a:cs typeface="Calibri"/>
              </a:rPr>
              <a:t>l</a:t>
            </a:r>
            <a:r>
              <a:rPr lang="en-US" kern="0" dirty="0" err="1">
                <a:solidFill>
                  <a:sysClr val="windowText" lastClr="000000"/>
                </a:solidFill>
                <a:latin typeface="Calibri"/>
                <a:ea typeface="ヒラギノ角ゴ ProN W3"/>
                <a:cs typeface="Calibri"/>
              </a:rPr>
              <a:t>ive</a:t>
            </a:r>
            <a:r>
              <a:rPr lang="en-US" kern="0" dirty="0">
                <a:solidFill>
                  <a:sysClr val="windowText" lastClr="000000"/>
                </a:solidFill>
                <a:latin typeface="Calibri"/>
                <a:ea typeface="ヒラギノ角ゴ ProN W3"/>
                <a:cs typeface="Calibri"/>
              </a:rPr>
              <a:t> data stream</a:t>
            </a:r>
          </a:p>
        </p:txBody>
      </p:sp>
      <p:grpSp>
        <p:nvGrpSpPr>
          <p:cNvPr id="13" name="Group 12"/>
          <p:cNvGrpSpPr>
            <a:grpSpLocks/>
          </p:cNvGrpSpPr>
          <p:nvPr/>
        </p:nvGrpSpPr>
        <p:grpSpPr bwMode="auto">
          <a:xfrm>
            <a:off x="6770939" y="4879352"/>
            <a:ext cx="1178721" cy="835648"/>
            <a:chOff x="15712700" y="10151153"/>
            <a:chExt cx="4191006" cy="1906378"/>
          </a:xfrm>
        </p:grpSpPr>
        <p:grpSp>
          <p:nvGrpSpPr>
            <p:cNvPr id="14" name="Group 13"/>
            <p:cNvGrpSpPr>
              <a:grpSpLocks/>
            </p:cNvGrpSpPr>
            <p:nvPr/>
          </p:nvGrpSpPr>
          <p:grpSpPr bwMode="auto">
            <a:xfrm>
              <a:off x="15712700" y="10151153"/>
              <a:ext cx="4081460" cy="639892"/>
              <a:chOff x="3519264" y="4541124"/>
              <a:chExt cx="1843792" cy="322128"/>
            </a:xfrm>
          </p:grpSpPr>
          <p:sp>
            <p:nvSpPr>
              <p:cNvPr id="16" name="Right Arrow 15"/>
              <p:cNvSpPr/>
              <p:nvPr/>
            </p:nvSpPr>
            <p:spPr>
              <a:xfrm rot="10800000">
                <a:off x="3519264" y="4541124"/>
                <a:ext cx="262477" cy="322128"/>
              </a:xfrm>
              <a:prstGeom prst="rightArrow">
                <a:avLst/>
              </a:prstGeom>
              <a:gradFill>
                <a:lin ang="5400000" scaled="0"/>
              </a:grad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Calibri"/>
                </a:endParaRPr>
              </a:p>
            </p:txBody>
          </p:sp>
          <p:sp>
            <p:nvSpPr>
              <p:cNvPr id="17" name="Rectangle 16"/>
              <p:cNvSpPr/>
              <p:nvPr/>
            </p:nvSpPr>
            <p:spPr>
              <a:xfrm>
                <a:off x="4430044"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Calibri"/>
                </a:endParaRPr>
              </a:p>
            </p:txBody>
          </p:sp>
          <p:sp>
            <p:nvSpPr>
              <p:cNvPr id="18" name="Rectangle 17"/>
              <p:cNvSpPr/>
              <p:nvPr/>
            </p:nvSpPr>
            <p:spPr>
              <a:xfrm>
                <a:off x="3897919"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Calibri"/>
                </a:endParaRPr>
              </a:p>
            </p:txBody>
          </p:sp>
          <p:sp>
            <p:nvSpPr>
              <p:cNvPr id="19" name="Rectangle 18"/>
              <p:cNvSpPr/>
              <p:nvPr/>
            </p:nvSpPr>
            <p:spPr>
              <a:xfrm>
                <a:off x="4965038"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kern="0">
                  <a:solidFill>
                    <a:sysClr val="window" lastClr="FFFFFF"/>
                  </a:solidFill>
                  <a:latin typeface="Calibri"/>
                  <a:ea typeface="ヒラギノ角ゴ ProN W3"/>
                  <a:cs typeface="Calibri"/>
                </a:endParaRPr>
              </a:p>
            </p:txBody>
          </p:sp>
        </p:grpSp>
        <p:sp>
          <p:nvSpPr>
            <p:cNvPr id="15" name="TextBox 69"/>
            <p:cNvSpPr txBox="1"/>
            <p:nvPr/>
          </p:nvSpPr>
          <p:spPr>
            <a:xfrm>
              <a:off x="15738104" y="10583045"/>
              <a:ext cx="4165602" cy="1474486"/>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kern="0" dirty="0">
                  <a:solidFill>
                    <a:sysClr val="windowText" lastClr="000000"/>
                  </a:solidFill>
                  <a:latin typeface="Calibri"/>
                  <a:ea typeface="ヒラギノ角ゴ ProN W3"/>
                  <a:cs typeface="Calibri"/>
                </a:rPr>
                <a:t>processed results</a:t>
              </a:r>
            </a:p>
          </p:txBody>
        </p:sp>
      </p:grpSp>
    </p:spTree>
    <p:extLst>
      <p:ext uri="{BB962C8B-B14F-4D97-AF65-F5344CB8AC3E}">
        <p14:creationId xmlns:p14="http://schemas.microsoft.com/office/powerpoint/2010/main" val="23092212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DStream</a:t>
            </a:r>
            <a:r>
              <a:rPr lang="en-US" dirty="0" smtClean="0"/>
              <a:t> Operations</a:t>
            </a:r>
            <a:endParaRPr lang="en-US" dirty="0"/>
          </a:p>
        </p:txBody>
      </p:sp>
      <p:sp>
        <p:nvSpPr>
          <p:cNvPr id="3" name="Content Placeholder 2"/>
          <p:cNvSpPr>
            <a:spLocks noGrp="1"/>
          </p:cNvSpPr>
          <p:nvPr>
            <p:ph idx="1"/>
          </p:nvPr>
        </p:nvSpPr>
        <p:spPr/>
        <p:txBody>
          <a:bodyPr>
            <a:normAutofit/>
          </a:bodyPr>
          <a:lstStyle/>
          <a:p>
            <a:r>
              <a:rPr lang="en-US" dirty="0" err="1" smtClean="0"/>
              <a:t>Dstream</a:t>
            </a:r>
            <a:r>
              <a:rPr lang="en-US" dirty="0" smtClean="0"/>
              <a:t> Object: A stream of RDDs</a:t>
            </a:r>
          </a:p>
          <a:p>
            <a:r>
              <a:rPr lang="en-US" dirty="0" smtClean="0"/>
              <a:t>Transformations</a:t>
            </a:r>
          </a:p>
          <a:p>
            <a:pPr lvl="1"/>
            <a:r>
              <a:rPr lang="en-US" dirty="0" smtClean="0"/>
              <a:t>Map, filter, </a:t>
            </a:r>
            <a:r>
              <a:rPr lang="en-US" dirty="0" err="1" smtClean="0"/>
              <a:t>groupBy</a:t>
            </a:r>
            <a:r>
              <a:rPr lang="en-US" dirty="0" smtClean="0"/>
              <a:t>, </a:t>
            </a:r>
            <a:r>
              <a:rPr lang="en-US" dirty="0" err="1" smtClean="0"/>
              <a:t>reduceBy</a:t>
            </a:r>
            <a:r>
              <a:rPr lang="en-US" dirty="0" smtClean="0"/>
              <a:t>, sort, join…</a:t>
            </a:r>
            <a:endParaRPr lang="en-US" dirty="0"/>
          </a:p>
          <a:p>
            <a:pPr lvl="1"/>
            <a:r>
              <a:rPr lang="en-US" dirty="0">
                <a:solidFill>
                  <a:srgbClr val="FF0000"/>
                </a:solidFill>
              </a:rPr>
              <a:t>Windowing</a:t>
            </a:r>
          </a:p>
          <a:p>
            <a:pPr lvl="1"/>
            <a:r>
              <a:rPr lang="en-US" dirty="0">
                <a:solidFill>
                  <a:srgbClr val="FF0000"/>
                </a:solidFill>
              </a:rPr>
              <a:t>Incremental aggregation</a:t>
            </a:r>
          </a:p>
          <a:p>
            <a:r>
              <a:rPr lang="en-US" dirty="0" smtClean="0"/>
              <a:t>Output </a:t>
            </a:r>
            <a:r>
              <a:rPr lang="en-US" dirty="0"/>
              <a:t>o</a:t>
            </a:r>
            <a:r>
              <a:rPr lang="en-US" dirty="0" smtClean="0"/>
              <a:t>perator</a:t>
            </a:r>
          </a:p>
          <a:p>
            <a:pPr lvl="1"/>
            <a:r>
              <a:rPr lang="en-US" dirty="0" smtClean="0"/>
              <a:t>Save RDDs to outside systems(screen, external storage… )</a:t>
            </a:r>
            <a:endParaRPr lang="en-US" dirty="0"/>
          </a:p>
          <a:p>
            <a:endParaRPr lang="en-US" i="1" dirty="0" smtClean="0"/>
          </a:p>
          <a:p>
            <a:endParaRPr lang="en-US" dirty="0"/>
          </a:p>
        </p:txBody>
      </p:sp>
      <p:sp>
        <p:nvSpPr>
          <p:cNvPr id="4" name="Slide Number Placeholder 3"/>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11</a:t>
            </a:fld>
            <a:endParaRPr lang="en-US">
              <a:solidFill>
                <a:prstClr val="black">
                  <a:tint val="75000"/>
                </a:prstClr>
              </a:solidFill>
              <a:latin typeface="Calibri"/>
            </a:endParaRPr>
          </a:p>
        </p:txBody>
      </p:sp>
    </p:spTree>
    <p:extLst>
      <p:ext uri="{BB962C8B-B14F-4D97-AF65-F5344CB8AC3E}">
        <p14:creationId xmlns:p14="http://schemas.microsoft.com/office/powerpoint/2010/main" val="36819447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628650" y="1825625"/>
            <a:ext cx="8362950" cy="4351338"/>
          </a:xfrm>
        </p:spPr>
        <p:txBody>
          <a:bodyPr/>
          <a:lstStyle/>
          <a:p>
            <a:r>
              <a:rPr lang="en-US" dirty="0" smtClean="0"/>
              <a:t>Count frequency of words received in last 5 seconds</a:t>
            </a:r>
          </a:p>
        </p:txBody>
      </p:sp>
      <p:sp>
        <p:nvSpPr>
          <p:cNvPr id="4" name="TextBox 3"/>
          <p:cNvSpPr txBox="1"/>
          <p:nvPr/>
        </p:nvSpPr>
        <p:spPr>
          <a:xfrm>
            <a:off x="1219200" y="2298287"/>
            <a:ext cx="8201024" cy="1323439"/>
          </a:xfrm>
          <a:prstGeom prst="rect">
            <a:avLst/>
          </a:prstGeom>
          <a:noFill/>
        </p:spPr>
        <p:txBody>
          <a:bodyPr wrap="square" rtlCol="0">
            <a:spAutoFit/>
          </a:bodyPr>
          <a:lstStyle/>
          <a:p>
            <a:pPr defTabSz="914400" fontAlgn="auto">
              <a:spcBef>
                <a:spcPts val="0"/>
              </a:spcBef>
              <a:spcAft>
                <a:spcPts val="0"/>
              </a:spcAft>
            </a:pPr>
            <a:r>
              <a:rPr lang="en-US" sz="2000" dirty="0">
                <a:solidFill>
                  <a:prstClr val="black"/>
                </a:solidFill>
                <a:latin typeface="Verdana" panose="020B0604030504040204" pitchFamily="34" charset="0"/>
                <a:ea typeface="Verdana" panose="020B0604030504040204" pitchFamily="34" charset="0"/>
                <a:cs typeface="Verdana" panose="020B0604030504040204" pitchFamily="34" charset="0"/>
              </a:rPr>
              <a:t>words = </a:t>
            </a:r>
            <a:r>
              <a:rPr lang="en-US" sz="2000" dirty="0" err="1">
                <a:solidFill>
                  <a:prstClr val="black"/>
                </a:solidFill>
                <a:latin typeface="Verdana" panose="020B0604030504040204" pitchFamily="34" charset="0"/>
                <a:ea typeface="Verdana" panose="020B0604030504040204" pitchFamily="34" charset="0"/>
                <a:cs typeface="Verdana" panose="020B0604030504040204" pitchFamily="34" charset="0"/>
              </a:rPr>
              <a:t>createNetworkStream</a:t>
            </a:r>
            <a:r>
              <a:rPr lang="en-US" sz="2000" dirty="0">
                <a:solidFill>
                  <a:prstClr val="black"/>
                </a:solidFill>
                <a:latin typeface="Verdana" panose="020B0604030504040204" pitchFamily="34" charset="0"/>
                <a:ea typeface="Verdana" panose="020B0604030504040204" pitchFamily="34" charset="0"/>
                <a:cs typeface="Verdana" panose="020B0604030504040204" pitchFamily="34" charset="0"/>
              </a:rPr>
              <a:t>("http://...”)</a:t>
            </a:r>
          </a:p>
          <a:p>
            <a:pPr defTabSz="914400" fontAlgn="auto">
              <a:spcBef>
                <a:spcPts val="0"/>
              </a:spcBef>
              <a:spcAft>
                <a:spcPts val="0"/>
              </a:spcAft>
            </a:pPr>
            <a:r>
              <a:rPr lang="en-US" sz="20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ones = </a:t>
            </a:r>
            <a:r>
              <a:rPr lang="en-US" sz="2000" dirty="0" err="1" smtClean="0">
                <a:solidFill>
                  <a:prstClr val="black"/>
                </a:solidFill>
                <a:latin typeface="Verdana" panose="020B0604030504040204" pitchFamily="34" charset="0"/>
                <a:ea typeface="Verdana" panose="020B0604030504040204" pitchFamily="34" charset="0"/>
                <a:cs typeface="Verdana" panose="020B0604030504040204" pitchFamily="34" charset="0"/>
              </a:rPr>
              <a:t>words.map</a:t>
            </a:r>
            <a:r>
              <a:rPr lang="en-US" sz="20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(w =&gt; (w, 1))</a:t>
            </a:r>
          </a:p>
          <a:p>
            <a:pPr defTabSz="914400" fontAlgn="auto">
              <a:spcBef>
                <a:spcPts val="0"/>
              </a:spcBef>
              <a:spcAft>
                <a:spcPts val="0"/>
              </a:spcAft>
            </a:pPr>
            <a:r>
              <a:rPr lang="en-US" sz="20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freqs_5s = </a:t>
            </a:r>
            <a:r>
              <a:rPr lang="en-US" sz="2000" dirty="0" err="1">
                <a:solidFill>
                  <a:prstClr val="black"/>
                </a:solidFill>
                <a:latin typeface="Verdana" panose="020B0604030504040204" pitchFamily="34" charset="0"/>
                <a:ea typeface="Verdana" panose="020B0604030504040204" pitchFamily="34" charset="0"/>
                <a:cs typeface="Verdana" panose="020B0604030504040204" pitchFamily="34" charset="0"/>
              </a:rPr>
              <a:t>ones.reduceByKeyAndWindow</a:t>
            </a:r>
            <a:r>
              <a:rPr lang="en-US" sz="2000" dirty="0">
                <a:solidFill>
                  <a:prstClr val="black"/>
                </a:solidFill>
                <a:latin typeface="Verdana" panose="020B0604030504040204" pitchFamily="34" charset="0"/>
                <a:ea typeface="Verdana" panose="020B0604030504040204" pitchFamily="34" charset="0"/>
                <a:cs typeface="Verdana" panose="020B0604030504040204" pitchFamily="34" charset="0"/>
              </a:rPr>
              <a:t>(_ + _, </a:t>
            </a:r>
            <a:r>
              <a:rPr lang="en-US" sz="20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Seconds(5), </a:t>
            </a:r>
            <a:r>
              <a:rPr lang="en-US" sz="2000" dirty="0">
                <a:solidFill>
                  <a:prstClr val="black"/>
                </a:solidFill>
                <a:latin typeface="Verdana" panose="020B0604030504040204" pitchFamily="34" charset="0"/>
                <a:ea typeface="Verdana" panose="020B0604030504040204" pitchFamily="34" charset="0"/>
                <a:cs typeface="Verdana" panose="020B0604030504040204" pitchFamily="34" charset="0"/>
              </a:rPr>
              <a:t>Seconds(1))</a:t>
            </a:r>
          </a:p>
        </p:txBody>
      </p:sp>
      <p:sp>
        <p:nvSpPr>
          <p:cNvPr id="5" name="Rectangular Callout 4"/>
          <p:cNvSpPr/>
          <p:nvPr/>
        </p:nvSpPr>
        <p:spPr>
          <a:xfrm>
            <a:off x="-1" y="2752686"/>
            <a:ext cx="1233453" cy="438150"/>
          </a:xfrm>
          <a:prstGeom prst="wedgeRectCallout">
            <a:avLst>
              <a:gd name="adj1" fmla="val 48559"/>
              <a:gd name="adj2" fmla="val -97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pPr>
            <a:r>
              <a:rPr lang="en-US" sz="2000" dirty="0" err="1" smtClean="0">
                <a:solidFill>
                  <a:prstClr val="white"/>
                </a:solidFill>
                <a:latin typeface="Calibri"/>
              </a:rPr>
              <a:t>DStream</a:t>
            </a:r>
            <a:endParaRPr lang="en-US" sz="2000" dirty="0">
              <a:solidFill>
                <a:prstClr val="white"/>
              </a:solidFill>
              <a:latin typeface="Calibri"/>
            </a:endParaRPr>
          </a:p>
        </p:txBody>
      </p:sp>
      <p:grpSp>
        <p:nvGrpSpPr>
          <p:cNvPr id="12" name="Group 11"/>
          <p:cNvGrpSpPr/>
          <p:nvPr/>
        </p:nvGrpSpPr>
        <p:grpSpPr>
          <a:xfrm>
            <a:off x="1635918" y="4114432"/>
            <a:ext cx="5722144" cy="2743568"/>
            <a:chOff x="2181224" y="4114432"/>
            <a:chExt cx="7629525" cy="2743568"/>
          </a:xfrm>
        </p:grpSpPr>
        <p:pic>
          <p:nvPicPr>
            <p:cNvPr id="8" name="Picture 7"/>
            <p:cNvPicPr>
              <a:picLocks noChangeAspect="1"/>
            </p:cNvPicPr>
            <p:nvPr/>
          </p:nvPicPr>
          <p:blipFill>
            <a:blip r:embed="rId3"/>
            <a:stretch>
              <a:fillRect/>
            </a:stretch>
          </p:blipFill>
          <p:spPr>
            <a:xfrm>
              <a:off x="2181224" y="4114432"/>
              <a:ext cx="7629525" cy="2743568"/>
            </a:xfrm>
            <a:prstGeom prst="rect">
              <a:avLst/>
            </a:prstGeom>
          </p:spPr>
        </p:pic>
        <p:sp>
          <p:nvSpPr>
            <p:cNvPr id="11" name="Rectangle 10"/>
            <p:cNvSpPr/>
            <p:nvPr/>
          </p:nvSpPr>
          <p:spPr>
            <a:xfrm>
              <a:off x="8458199" y="4725942"/>
              <a:ext cx="1219200" cy="261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pPr>
              <a:r>
                <a:rPr lang="en-US" sz="1800" dirty="0">
                  <a:solidFill>
                    <a:prstClr val="black"/>
                  </a:solidFill>
                  <a:latin typeface="Calibri"/>
                </a:rPr>
                <a:t>f</a:t>
              </a:r>
              <a:r>
                <a:rPr lang="en-US" sz="1800" dirty="0" smtClean="0">
                  <a:solidFill>
                    <a:prstClr val="black"/>
                  </a:solidFill>
                  <a:latin typeface="Calibri"/>
                </a:rPr>
                <a:t>reqs_5s</a:t>
              </a:r>
              <a:endParaRPr lang="en-US" sz="1800" dirty="0">
                <a:solidFill>
                  <a:prstClr val="black"/>
                </a:solidFill>
                <a:latin typeface="Calibri"/>
              </a:endParaRPr>
            </a:p>
          </p:txBody>
        </p:sp>
      </p:grpSp>
      <p:sp>
        <p:nvSpPr>
          <p:cNvPr id="6" name="Rectangular Callout 5"/>
          <p:cNvSpPr/>
          <p:nvPr/>
        </p:nvSpPr>
        <p:spPr>
          <a:xfrm>
            <a:off x="6650834" y="2642696"/>
            <a:ext cx="1864516" cy="329065"/>
          </a:xfrm>
          <a:prstGeom prst="wedgeRectCallout">
            <a:avLst>
              <a:gd name="adj1" fmla="val -83235"/>
              <a:gd name="adj2" fmla="val 29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pPr>
            <a:r>
              <a:rPr lang="en-US" sz="2000" dirty="0" smtClean="0">
                <a:solidFill>
                  <a:prstClr val="white"/>
                </a:solidFill>
                <a:latin typeface="Calibri"/>
              </a:rPr>
              <a:t>Transformation</a:t>
            </a:r>
            <a:endParaRPr lang="en-US" sz="2000" dirty="0">
              <a:solidFill>
                <a:prstClr val="white"/>
              </a:solidFill>
              <a:latin typeface="Calibri"/>
            </a:endParaRPr>
          </a:p>
        </p:txBody>
      </p:sp>
      <p:sp>
        <p:nvSpPr>
          <p:cNvPr id="7" name="Rectangular Callout 6"/>
          <p:cNvSpPr/>
          <p:nvPr/>
        </p:nvSpPr>
        <p:spPr>
          <a:xfrm>
            <a:off x="6553201" y="3826082"/>
            <a:ext cx="2162176" cy="669717"/>
          </a:xfrm>
          <a:prstGeom prst="wedgeRectCallout">
            <a:avLst>
              <a:gd name="adj1" fmla="val -37748"/>
              <a:gd name="adj2" fmla="val -86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pPr>
            <a:r>
              <a:rPr lang="en-US" sz="2000" dirty="0" smtClean="0">
                <a:solidFill>
                  <a:prstClr val="white"/>
                </a:solidFill>
                <a:latin typeface="Calibri"/>
              </a:rPr>
              <a:t>Sliding Window Ops</a:t>
            </a:r>
            <a:endParaRPr lang="en-US" sz="2000" dirty="0">
              <a:solidFill>
                <a:prstClr val="white"/>
              </a:solidFill>
              <a:latin typeface="Calibri"/>
            </a:endParaRPr>
          </a:p>
        </p:txBody>
      </p:sp>
      <p:sp>
        <p:nvSpPr>
          <p:cNvPr id="9" name="Slide Number Placeholder 8"/>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12</a:t>
            </a:fld>
            <a:endParaRPr lang="en-US">
              <a:solidFill>
                <a:prstClr val="black">
                  <a:tint val="75000"/>
                </a:prstClr>
              </a:solidFill>
              <a:latin typeface="Calibri"/>
            </a:endParaRPr>
          </a:p>
        </p:txBody>
      </p:sp>
    </p:spTree>
    <p:extLst>
      <p:ext uri="{BB962C8B-B14F-4D97-AF65-F5344CB8AC3E}">
        <p14:creationId xmlns:p14="http://schemas.microsoft.com/office/powerpoint/2010/main" val="4716247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Incremental aggregation</a:t>
            </a:r>
            <a:endParaRPr lang="en-US" dirty="0"/>
          </a:p>
        </p:txBody>
      </p:sp>
      <p:pic>
        <p:nvPicPr>
          <p:cNvPr id="6" name="Content Placeholder 5"/>
          <p:cNvPicPr>
            <a:picLocks noGrp="1" noChangeAspect="1"/>
          </p:cNvPicPr>
          <p:nvPr>
            <p:ph idx="1"/>
          </p:nvPr>
        </p:nvPicPr>
        <p:blipFill rotWithShape="1">
          <a:blip r:embed="rId3"/>
          <a:srcRect l="6297" t="10235" r="3262"/>
          <a:stretch/>
        </p:blipFill>
        <p:spPr>
          <a:xfrm>
            <a:off x="1625204" y="1466853"/>
            <a:ext cx="5893594" cy="3892861"/>
          </a:xfrm>
          <a:prstGeom prst="rect">
            <a:avLst/>
          </a:prstGeom>
        </p:spPr>
      </p:pic>
      <p:sp>
        <p:nvSpPr>
          <p:cNvPr id="7" name="TextBox 6"/>
          <p:cNvSpPr txBox="1"/>
          <p:nvPr/>
        </p:nvSpPr>
        <p:spPr>
          <a:xfrm>
            <a:off x="628651" y="5445774"/>
            <a:ext cx="39147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defTabSz="914400" fontAlgn="auto">
              <a:spcBef>
                <a:spcPts val="0"/>
              </a:spcBef>
              <a:spcAft>
                <a:spcPts val="0"/>
              </a:spcAft>
            </a:pPr>
            <a:r>
              <a:rPr lang="en-US" sz="1800" dirty="0" smtClean="0">
                <a:solidFill>
                  <a:prstClr val="white"/>
                </a:solidFill>
                <a:latin typeface="Calibri"/>
              </a:rPr>
              <a:t>Aggregation Function</a:t>
            </a:r>
          </a:p>
          <a:p>
            <a:pPr algn="ctr" defTabSz="914400" fontAlgn="auto">
              <a:spcBef>
                <a:spcPts val="0"/>
              </a:spcBef>
              <a:spcAft>
                <a:spcPts val="0"/>
              </a:spcAft>
            </a:pPr>
            <a:r>
              <a:rPr lang="en-US" sz="1800" dirty="0" err="1">
                <a:solidFill>
                  <a:prstClr val="white"/>
                </a:solidFill>
                <a:latin typeface="Calibri"/>
              </a:rPr>
              <a:t>freqs</a:t>
            </a:r>
            <a:r>
              <a:rPr lang="en-US" sz="1800" dirty="0">
                <a:solidFill>
                  <a:prstClr val="white"/>
                </a:solidFill>
                <a:latin typeface="Calibri"/>
              </a:rPr>
              <a:t> = </a:t>
            </a:r>
            <a:r>
              <a:rPr lang="en-US" sz="1800" dirty="0" err="1" smtClean="0">
                <a:solidFill>
                  <a:prstClr val="white"/>
                </a:solidFill>
                <a:latin typeface="Calibri"/>
              </a:rPr>
              <a:t>ones.reduceByKeyAndWindow</a:t>
            </a:r>
            <a:endParaRPr lang="en-US" sz="1800" dirty="0" smtClean="0">
              <a:solidFill>
                <a:prstClr val="white"/>
              </a:solidFill>
              <a:latin typeface="Calibri"/>
            </a:endParaRPr>
          </a:p>
          <a:p>
            <a:pPr algn="ctr" defTabSz="914400" fontAlgn="auto">
              <a:spcBef>
                <a:spcPts val="0"/>
              </a:spcBef>
              <a:spcAft>
                <a:spcPts val="0"/>
              </a:spcAft>
            </a:pPr>
            <a:r>
              <a:rPr lang="en-US" sz="1800" dirty="0" smtClean="0">
                <a:solidFill>
                  <a:prstClr val="white"/>
                </a:solidFill>
                <a:latin typeface="Calibri"/>
              </a:rPr>
              <a:t>(_ </a:t>
            </a:r>
            <a:r>
              <a:rPr lang="en-US" sz="1800" dirty="0">
                <a:solidFill>
                  <a:prstClr val="white"/>
                </a:solidFill>
                <a:latin typeface="Calibri"/>
              </a:rPr>
              <a:t>+ _, </a:t>
            </a:r>
            <a:r>
              <a:rPr lang="en-US" sz="1800" dirty="0" smtClean="0">
                <a:solidFill>
                  <a:prstClr val="white"/>
                </a:solidFill>
                <a:latin typeface="Calibri"/>
              </a:rPr>
              <a:t>Seconds(5), </a:t>
            </a:r>
            <a:r>
              <a:rPr lang="en-US" sz="1800" dirty="0">
                <a:solidFill>
                  <a:prstClr val="white"/>
                </a:solidFill>
                <a:latin typeface="Calibri"/>
              </a:rPr>
              <a:t>Seconds(1</a:t>
            </a:r>
            <a:r>
              <a:rPr lang="en-US" sz="1800" dirty="0" smtClean="0">
                <a:solidFill>
                  <a:prstClr val="white"/>
                </a:solidFill>
                <a:latin typeface="Calibri"/>
              </a:rPr>
              <a:t>))</a:t>
            </a:r>
            <a:endParaRPr lang="en-US" sz="1800" dirty="0">
              <a:solidFill>
                <a:prstClr val="white"/>
              </a:solidFill>
              <a:latin typeface="Calibri"/>
            </a:endParaRPr>
          </a:p>
        </p:txBody>
      </p:sp>
      <p:sp>
        <p:nvSpPr>
          <p:cNvPr id="8" name="TextBox 7"/>
          <p:cNvSpPr txBox="1"/>
          <p:nvPr/>
        </p:nvSpPr>
        <p:spPr>
          <a:xfrm>
            <a:off x="5014913" y="5445774"/>
            <a:ext cx="3700463"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defTabSz="914400" fontAlgn="auto">
              <a:spcBef>
                <a:spcPts val="0"/>
              </a:spcBef>
              <a:spcAft>
                <a:spcPts val="0"/>
              </a:spcAft>
            </a:pPr>
            <a:r>
              <a:rPr lang="en-US" sz="1800" i="1" dirty="0">
                <a:solidFill>
                  <a:prstClr val="white"/>
                </a:solidFill>
                <a:latin typeface="Calibri"/>
              </a:rPr>
              <a:t>Invertible </a:t>
            </a:r>
            <a:r>
              <a:rPr lang="en-US" sz="1800" dirty="0">
                <a:solidFill>
                  <a:prstClr val="white"/>
                </a:solidFill>
                <a:latin typeface="Calibri"/>
              </a:rPr>
              <a:t>aggregation </a:t>
            </a:r>
            <a:r>
              <a:rPr lang="en-US" sz="1800" dirty="0" smtClean="0">
                <a:solidFill>
                  <a:prstClr val="white"/>
                </a:solidFill>
                <a:latin typeface="Calibri"/>
              </a:rPr>
              <a:t>Function</a:t>
            </a:r>
          </a:p>
          <a:p>
            <a:pPr algn="ctr" defTabSz="914400" fontAlgn="auto">
              <a:spcBef>
                <a:spcPts val="0"/>
              </a:spcBef>
              <a:spcAft>
                <a:spcPts val="0"/>
              </a:spcAft>
            </a:pPr>
            <a:r>
              <a:rPr lang="en-US" sz="1800" dirty="0" err="1">
                <a:solidFill>
                  <a:prstClr val="white"/>
                </a:solidFill>
                <a:latin typeface="Calibri"/>
              </a:rPr>
              <a:t>freqs</a:t>
            </a:r>
            <a:r>
              <a:rPr lang="en-US" sz="1800" dirty="0">
                <a:solidFill>
                  <a:prstClr val="white"/>
                </a:solidFill>
                <a:latin typeface="Calibri"/>
              </a:rPr>
              <a:t> = </a:t>
            </a:r>
            <a:r>
              <a:rPr lang="en-US" sz="1800" dirty="0" err="1" smtClean="0">
                <a:solidFill>
                  <a:prstClr val="white"/>
                </a:solidFill>
                <a:latin typeface="Calibri"/>
              </a:rPr>
              <a:t>ones.reduceByKeyAndWindow</a:t>
            </a:r>
            <a:endParaRPr lang="en-US" sz="1800" dirty="0" smtClean="0">
              <a:solidFill>
                <a:prstClr val="white"/>
              </a:solidFill>
              <a:latin typeface="Calibri"/>
            </a:endParaRPr>
          </a:p>
          <a:p>
            <a:pPr algn="ctr" defTabSz="914400" fontAlgn="auto">
              <a:spcBef>
                <a:spcPts val="0"/>
              </a:spcBef>
              <a:spcAft>
                <a:spcPts val="0"/>
              </a:spcAft>
            </a:pPr>
            <a:r>
              <a:rPr lang="en-US" sz="1800" dirty="0" smtClean="0">
                <a:solidFill>
                  <a:prstClr val="white"/>
                </a:solidFill>
                <a:latin typeface="Calibri"/>
              </a:rPr>
              <a:t>(_ </a:t>
            </a:r>
            <a:r>
              <a:rPr lang="en-US" sz="1800" dirty="0">
                <a:solidFill>
                  <a:prstClr val="white"/>
                </a:solidFill>
                <a:latin typeface="Calibri"/>
              </a:rPr>
              <a:t>+ </a:t>
            </a:r>
            <a:r>
              <a:rPr lang="en-US" sz="1800" dirty="0" smtClean="0">
                <a:solidFill>
                  <a:prstClr val="white"/>
                </a:solidFill>
                <a:latin typeface="Calibri"/>
              </a:rPr>
              <a:t>_,  </a:t>
            </a:r>
            <a:r>
              <a:rPr lang="en-US" sz="1800" b="1" dirty="0">
                <a:solidFill>
                  <a:srgbClr val="FF0000"/>
                </a:solidFill>
                <a:latin typeface="Calibri"/>
              </a:rPr>
              <a:t>_ - _,</a:t>
            </a:r>
            <a:r>
              <a:rPr lang="en-US" sz="1800" b="1" dirty="0" smtClean="0">
                <a:solidFill>
                  <a:srgbClr val="FF0000"/>
                </a:solidFill>
                <a:latin typeface="Calibri"/>
              </a:rPr>
              <a:t> </a:t>
            </a:r>
            <a:r>
              <a:rPr lang="en-US" sz="1800" dirty="0" smtClean="0">
                <a:solidFill>
                  <a:prstClr val="white"/>
                </a:solidFill>
                <a:latin typeface="Calibri"/>
              </a:rPr>
              <a:t>Seconds(5), </a:t>
            </a:r>
            <a:r>
              <a:rPr lang="en-US" sz="1800" dirty="0">
                <a:solidFill>
                  <a:prstClr val="white"/>
                </a:solidFill>
                <a:latin typeface="Calibri"/>
              </a:rPr>
              <a:t>Seconds(1</a:t>
            </a:r>
            <a:r>
              <a:rPr lang="en-US" sz="1800" dirty="0" smtClean="0">
                <a:solidFill>
                  <a:prstClr val="white"/>
                </a:solidFill>
                <a:latin typeface="Calibri"/>
              </a:rPr>
              <a:t>))</a:t>
            </a:r>
            <a:endParaRPr lang="en-US" sz="1800" dirty="0">
              <a:solidFill>
                <a:prstClr val="white"/>
              </a:solidFill>
              <a:latin typeface="Calibri"/>
            </a:endParaRPr>
          </a:p>
        </p:txBody>
      </p:sp>
      <p:sp>
        <p:nvSpPr>
          <p:cNvPr id="9" name="Slide Number Placeholder 8"/>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13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9508279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smtClean="0"/>
              <a:t>Tutorial Exercises</a:t>
            </a:r>
            <a:endParaRPr lang="en-US" b="0" dirty="0"/>
          </a:p>
        </p:txBody>
      </p:sp>
      <p:sp>
        <p:nvSpPr>
          <p:cNvPr id="3" name="Content Placeholder 2"/>
          <p:cNvSpPr>
            <a:spLocks noGrp="1"/>
          </p:cNvSpPr>
          <p:nvPr>
            <p:ph idx="1"/>
          </p:nvPr>
        </p:nvSpPr>
        <p:spPr/>
        <p:txBody>
          <a:bodyPr/>
          <a:lstStyle/>
          <a:p>
            <a:pPr marL="457200" indent="-457200">
              <a:buFont typeface="Arial"/>
              <a:buChar char="•"/>
            </a:pPr>
            <a:r>
              <a:rPr lang="en-US" dirty="0" smtClean="0"/>
              <a:t>Refer to the Lab 4 handout</a:t>
            </a:r>
          </a:p>
          <a:p>
            <a:pPr marL="914400" lvl="1" indent="-457200">
              <a:buFont typeface="Arial"/>
              <a:buChar char="•"/>
            </a:pPr>
            <a:r>
              <a:rPr lang="en-US" dirty="0" smtClean="0"/>
              <a:t>Machine learning and Streaming exercises</a:t>
            </a:r>
          </a:p>
          <a:p>
            <a:pPr marL="457200" indent="-457200">
              <a:buFont typeface="Arial"/>
              <a:buChar char="•"/>
            </a:pPr>
            <a:r>
              <a:rPr lang="en-US" dirty="0" smtClean="0"/>
              <a:t>You can reference Spark’s programming guides for extra help:</a:t>
            </a:r>
          </a:p>
          <a:p>
            <a:pPr marL="914400" lvl="1" indent="-457200">
              <a:buFont typeface="Arial"/>
              <a:buChar char="•"/>
            </a:pPr>
            <a:r>
              <a:rPr lang="en-US" dirty="0">
                <a:hlinkClick r:id="rId2"/>
              </a:rPr>
              <a:t>https://spark.apache.org/docs/1.1.0/programming-</a:t>
            </a:r>
            <a:r>
              <a:rPr lang="en-US" dirty="0" smtClean="0">
                <a:hlinkClick r:id="rId2"/>
              </a:rPr>
              <a:t>guide.html</a:t>
            </a:r>
            <a:endParaRPr lang="en-US" dirty="0" smtClean="0"/>
          </a:p>
          <a:p>
            <a:pPr marL="914400" lvl="1" indent="-457200">
              <a:buFont typeface="Arial"/>
              <a:buChar char="•"/>
            </a:pPr>
            <a:endParaRPr lang="en-US" dirty="0" smtClean="0"/>
          </a:p>
          <a:p>
            <a:endParaRPr lang="en-US" dirty="0" smtClean="0"/>
          </a:p>
        </p:txBody>
      </p:sp>
    </p:spTree>
    <p:extLst>
      <p:ext uri="{BB962C8B-B14F-4D97-AF65-F5344CB8AC3E}">
        <p14:creationId xmlns:p14="http://schemas.microsoft.com/office/powerpoint/2010/main" val="41134810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b="0" dirty="0"/>
              <a:t>Why go Beyond </a:t>
            </a:r>
            <a:r>
              <a:rPr lang="en-US" sz="5000" b="0" dirty="0" err="1"/>
              <a:t>MapReduce</a:t>
            </a:r>
            <a:r>
              <a:rPr lang="en-US" sz="5000" b="0" dirty="0"/>
              <a:t>?</a:t>
            </a:r>
          </a:p>
        </p:txBody>
      </p:sp>
      <p:sp>
        <p:nvSpPr>
          <p:cNvPr id="3" name="Content Placeholder 2"/>
          <p:cNvSpPr>
            <a:spLocks noGrp="1"/>
          </p:cNvSpPr>
          <p:nvPr>
            <p:ph idx="1"/>
          </p:nvPr>
        </p:nvSpPr>
        <p:spPr>
          <a:xfrm>
            <a:off x="457200" y="1951038"/>
            <a:ext cx="8229600" cy="2476616"/>
          </a:xfrm>
        </p:spPr>
        <p:txBody>
          <a:bodyPr/>
          <a:lstStyle/>
          <a:p>
            <a:r>
              <a:rPr lang="en-US" dirty="0" smtClean="0"/>
              <a:t>Complex jobs and interactive queries both need one thing that </a:t>
            </a:r>
            <a:r>
              <a:rPr lang="en-US" dirty="0" err="1" smtClean="0"/>
              <a:t>MapReduce</a:t>
            </a:r>
            <a:r>
              <a:rPr lang="en-US" dirty="0" smtClean="0"/>
              <a:t> lacks:</a:t>
            </a:r>
            <a:endParaRPr lang="en-US" dirty="0"/>
          </a:p>
          <a:p>
            <a:pPr algn="ctr"/>
            <a:r>
              <a:rPr lang="en-US" dirty="0" smtClean="0"/>
              <a:t>Efficient primitives for </a:t>
            </a:r>
            <a:r>
              <a:rPr lang="en-US" b="1" dirty="0" smtClean="0"/>
              <a:t>data sharing</a:t>
            </a:r>
            <a:endParaRPr lang="en-US" dirty="0"/>
          </a:p>
        </p:txBody>
      </p:sp>
      <p:grpSp>
        <p:nvGrpSpPr>
          <p:cNvPr id="41" name="Group 40"/>
          <p:cNvGrpSpPr/>
          <p:nvPr/>
        </p:nvGrpSpPr>
        <p:grpSpPr>
          <a:xfrm>
            <a:off x="533400" y="4377200"/>
            <a:ext cx="3527352" cy="2165076"/>
            <a:chOff x="533400" y="4377200"/>
            <a:chExt cx="3527352" cy="2165076"/>
          </a:xfrm>
        </p:grpSpPr>
        <p:sp>
          <p:nvSpPr>
            <p:cNvPr id="46" name="Rectangle 45"/>
            <p:cNvSpPr/>
            <p:nvPr/>
          </p:nvSpPr>
          <p:spPr>
            <a:xfrm>
              <a:off x="3642044" y="4377200"/>
              <a:ext cx="418708" cy="147877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smtClean="0"/>
                <a:t>Stage 3</a:t>
              </a:r>
              <a:endParaRPr lang="en-US" sz="2000" dirty="0"/>
            </a:p>
          </p:txBody>
        </p:sp>
        <p:cxnSp>
          <p:nvCxnSpPr>
            <p:cNvPr id="47" name="Straight Arrow Connector 454"/>
            <p:cNvCxnSpPr>
              <a:cxnSpLocks noChangeShapeType="1"/>
            </p:cNvCxnSpPr>
            <p:nvPr/>
          </p:nvCxnSpPr>
          <p:spPr bwMode="auto">
            <a:xfrm>
              <a:off x="3442975" y="5124279"/>
              <a:ext cx="199069"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4" name="Can 43"/>
            <p:cNvSpPr/>
            <p:nvPr/>
          </p:nvSpPr>
          <p:spPr>
            <a:xfrm>
              <a:off x="3037094" y="4894498"/>
              <a:ext cx="443351" cy="477593"/>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45" name="Straight Arrow Connector 454"/>
            <p:cNvCxnSpPr>
              <a:cxnSpLocks noChangeShapeType="1"/>
              <a:endCxn id="44" idx="2"/>
            </p:cNvCxnSpPr>
            <p:nvPr/>
          </p:nvCxnSpPr>
          <p:spPr bwMode="auto">
            <a:xfrm>
              <a:off x="2859936" y="5133295"/>
              <a:ext cx="177158" cy="0"/>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2" name="Rectangle 41"/>
            <p:cNvSpPr/>
            <p:nvPr/>
          </p:nvSpPr>
          <p:spPr>
            <a:xfrm>
              <a:off x="2471557" y="4386215"/>
              <a:ext cx="418708" cy="147877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smtClean="0"/>
                <a:t>Stage 2</a:t>
              </a:r>
              <a:endParaRPr lang="en-US" sz="2000" dirty="0"/>
            </a:p>
          </p:txBody>
        </p:sp>
        <p:cxnSp>
          <p:nvCxnSpPr>
            <p:cNvPr id="43" name="Straight Arrow Connector 454"/>
            <p:cNvCxnSpPr>
              <a:cxnSpLocks noChangeShapeType="1"/>
            </p:cNvCxnSpPr>
            <p:nvPr/>
          </p:nvCxnSpPr>
          <p:spPr bwMode="auto">
            <a:xfrm>
              <a:off x="2272488" y="5133294"/>
              <a:ext cx="199069"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 name="Rectangle 3"/>
            <p:cNvSpPr/>
            <p:nvPr/>
          </p:nvSpPr>
          <p:spPr>
            <a:xfrm>
              <a:off x="1309133" y="4385254"/>
              <a:ext cx="418708" cy="147877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smtClean="0"/>
                <a:t>Stage 1</a:t>
              </a:r>
              <a:endParaRPr lang="en-US" sz="2000" dirty="0"/>
            </a:p>
          </p:txBody>
        </p:sp>
        <p:sp>
          <p:nvSpPr>
            <p:cNvPr id="8" name="Can 7"/>
            <p:cNvSpPr/>
            <p:nvPr/>
          </p:nvSpPr>
          <p:spPr>
            <a:xfrm>
              <a:off x="533400" y="4800158"/>
              <a:ext cx="576664" cy="664351"/>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p>
          </p:txBody>
        </p:sp>
        <p:cxnSp>
          <p:nvCxnSpPr>
            <p:cNvPr id="20" name="Straight Arrow Connector 454"/>
            <p:cNvCxnSpPr>
              <a:cxnSpLocks noChangeShapeType="1"/>
            </p:cNvCxnSpPr>
            <p:nvPr/>
          </p:nvCxnSpPr>
          <p:spPr bwMode="auto">
            <a:xfrm>
              <a:off x="1110064" y="5132333"/>
              <a:ext cx="199069"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90" name="TextBox 89"/>
            <p:cNvSpPr txBox="1"/>
            <p:nvPr/>
          </p:nvSpPr>
          <p:spPr>
            <a:xfrm>
              <a:off x="1295400" y="6096000"/>
              <a:ext cx="2460035" cy="446276"/>
            </a:xfrm>
            <a:prstGeom prst="rect">
              <a:avLst/>
            </a:prstGeom>
            <a:noFill/>
          </p:spPr>
          <p:txBody>
            <a:bodyPr wrap="none" rtlCol="0">
              <a:spAutoFit/>
            </a:bodyPr>
            <a:lstStyle/>
            <a:p>
              <a:r>
                <a:rPr lang="en-US" sz="2300" dirty="0" smtClean="0">
                  <a:latin typeface="+mn-lt"/>
                </a:rPr>
                <a:t>Iterative algorithm</a:t>
              </a:r>
              <a:endParaRPr lang="en-US" sz="2300" dirty="0">
                <a:latin typeface="+mn-lt"/>
              </a:endParaRPr>
            </a:p>
          </p:txBody>
        </p:sp>
        <p:sp>
          <p:nvSpPr>
            <p:cNvPr id="35" name="Can 34"/>
            <p:cNvSpPr/>
            <p:nvPr/>
          </p:nvSpPr>
          <p:spPr>
            <a:xfrm>
              <a:off x="1882848" y="4893537"/>
              <a:ext cx="443351" cy="477593"/>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36" name="Straight Arrow Connector 454"/>
            <p:cNvCxnSpPr>
              <a:cxnSpLocks noChangeShapeType="1"/>
              <a:endCxn id="35" idx="2"/>
            </p:cNvCxnSpPr>
            <p:nvPr/>
          </p:nvCxnSpPr>
          <p:spPr bwMode="auto">
            <a:xfrm>
              <a:off x="1741353" y="5132334"/>
              <a:ext cx="141495" cy="0"/>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grpSp>
      <p:grpSp>
        <p:nvGrpSpPr>
          <p:cNvPr id="64" name="Group 63"/>
          <p:cNvGrpSpPr/>
          <p:nvPr/>
        </p:nvGrpSpPr>
        <p:grpSpPr>
          <a:xfrm>
            <a:off x="5238831" y="4334750"/>
            <a:ext cx="3143169" cy="2207526"/>
            <a:chOff x="5238831" y="4334750"/>
            <a:chExt cx="3143169" cy="2207526"/>
          </a:xfrm>
        </p:grpSpPr>
        <p:sp>
          <p:nvSpPr>
            <p:cNvPr id="13" name="Rectangle 12"/>
            <p:cNvSpPr/>
            <p:nvPr/>
          </p:nvSpPr>
          <p:spPr>
            <a:xfrm>
              <a:off x="6395116" y="4363928"/>
              <a:ext cx="1136697" cy="360880"/>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950" dirty="0" smtClean="0"/>
                <a:t>Query 1</a:t>
              </a:r>
              <a:endParaRPr lang="en-US" sz="1950" dirty="0"/>
            </a:p>
          </p:txBody>
        </p:sp>
        <p:sp>
          <p:nvSpPr>
            <p:cNvPr id="15" name="Rectangle 14"/>
            <p:cNvSpPr/>
            <p:nvPr/>
          </p:nvSpPr>
          <p:spPr>
            <a:xfrm>
              <a:off x="6395116" y="4943941"/>
              <a:ext cx="1136697" cy="360880"/>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950" dirty="0" smtClean="0"/>
                <a:t>Query 2</a:t>
              </a:r>
              <a:endParaRPr lang="en-US" sz="1950" dirty="0"/>
            </a:p>
          </p:txBody>
        </p:sp>
        <p:sp>
          <p:nvSpPr>
            <p:cNvPr id="16" name="Rectangle 15"/>
            <p:cNvSpPr/>
            <p:nvPr/>
          </p:nvSpPr>
          <p:spPr>
            <a:xfrm>
              <a:off x="6395116" y="5526521"/>
              <a:ext cx="1136697" cy="360880"/>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950" dirty="0" smtClean="0"/>
                <a:t>Query 3</a:t>
              </a:r>
              <a:endParaRPr lang="en-US" sz="1950" dirty="0"/>
            </a:p>
          </p:txBody>
        </p:sp>
        <p:cxnSp>
          <p:nvCxnSpPr>
            <p:cNvPr id="30" name="Straight Arrow Connector 454"/>
            <p:cNvCxnSpPr>
              <a:cxnSpLocks noChangeShapeType="1"/>
              <a:stCxn id="12" idx="4"/>
              <a:endCxn id="13" idx="1"/>
            </p:cNvCxnSpPr>
            <p:nvPr/>
          </p:nvCxnSpPr>
          <p:spPr bwMode="auto">
            <a:xfrm flipV="1">
              <a:off x="5815495" y="4544368"/>
              <a:ext cx="579621" cy="587966"/>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32" name="Straight Arrow Connector 454"/>
            <p:cNvCxnSpPr>
              <a:cxnSpLocks noChangeShapeType="1"/>
              <a:stCxn id="12" idx="4"/>
              <a:endCxn id="15" idx="1"/>
            </p:cNvCxnSpPr>
            <p:nvPr/>
          </p:nvCxnSpPr>
          <p:spPr bwMode="auto">
            <a:xfrm flipV="1">
              <a:off x="5815495" y="5124381"/>
              <a:ext cx="579621" cy="7953"/>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34" name="Straight Arrow Connector 454"/>
            <p:cNvCxnSpPr>
              <a:cxnSpLocks noChangeShapeType="1"/>
              <a:stCxn id="12" idx="4"/>
              <a:endCxn id="16" idx="1"/>
            </p:cNvCxnSpPr>
            <p:nvPr/>
          </p:nvCxnSpPr>
          <p:spPr bwMode="auto">
            <a:xfrm>
              <a:off x="5815495" y="5132334"/>
              <a:ext cx="579621" cy="574627"/>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91" name="TextBox 90"/>
            <p:cNvSpPr txBox="1"/>
            <p:nvPr/>
          </p:nvSpPr>
          <p:spPr>
            <a:xfrm>
              <a:off x="5351385" y="6096000"/>
              <a:ext cx="3004429" cy="446276"/>
            </a:xfrm>
            <a:prstGeom prst="rect">
              <a:avLst/>
            </a:prstGeom>
            <a:noFill/>
          </p:spPr>
          <p:txBody>
            <a:bodyPr wrap="none" rtlCol="0">
              <a:spAutoFit/>
            </a:bodyPr>
            <a:lstStyle/>
            <a:p>
              <a:r>
                <a:rPr lang="en-US" sz="2300" dirty="0" smtClean="0">
                  <a:latin typeface="+mn-lt"/>
                </a:rPr>
                <a:t>Interactive data mining</a:t>
              </a:r>
              <a:endParaRPr lang="en-US" sz="2300" dirty="0">
                <a:latin typeface="+mn-lt"/>
              </a:endParaRPr>
            </a:p>
          </p:txBody>
        </p:sp>
        <p:sp>
          <p:nvSpPr>
            <p:cNvPr id="58" name="Can 57"/>
            <p:cNvSpPr/>
            <p:nvPr/>
          </p:nvSpPr>
          <p:spPr>
            <a:xfrm>
              <a:off x="7934881" y="4334750"/>
              <a:ext cx="443351" cy="41923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59" name="Straight Arrow Connector 454"/>
            <p:cNvCxnSpPr>
              <a:cxnSpLocks noChangeShapeType="1"/>
              <a:stCxn id="13" idx="3"/>
              <a:endCxn id="58" idx="2"/>
            </p:cNvCxnSpPr>
            <p:nvPr/>
          </p:nvCxnSpPr>
          <p:spPr bwMode="auto">
            <a:xfrm>
              <a:off x="7531813" y="4544368"/>
              <a:ext cx="403068"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60" name="Can 59"/>
            <p:cNvSpPr/>
            <p:nvPr/>
          </p:nvSpPr>
          <p:spPr>
            <a:xfrm>
              <a:off x="7938649" y="4914763"/>
              <a:ext cx="443351" cy="41923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61" name="Straight Arrow Connector 454"/>
            <p:cNvCxnSpPr>
              <a:cxnSpLocks noChangeShapeType="1"/>
              <a:stCxn id="15" idx="3"/>
              <a:endCxn id="60" idx="2"/>
            </p:cNvCxnSpPr>
            <p:nvPr/>
          </p:nvCxnSpPr>
          <p:spPr bwMode="auto">
            <a:xfrm>
              <a:off x="7531813" y="5124381"/>
              <a:ext cx="406836"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62" name="Can 61"/>
            <p:cNvSpPr/>
            <p:nvPr/>
          </p:nvSpPr>
          <p:spPr>
            <a:xfrm>
              <a:off x="7928905" y="5497343"/>
              <a:ext cx="443351" cy="41923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63" name="Straight Arrow Connector 454"/>
            <p:cNvCxnSpPr>
              <a:cxnSpLocks noChangeShapeType="1"/>
              <a:stCxn id="16" idx="3"/>
              <a:endCxn id="62" idx="2"/>
            </p:cNvCxnSpPr>
            <p:nvPr/>
          </p:nvCxnSpPr>
          <p:spPr bwMode="auto">
            <a:xfrm>
              <a:off x="7531813" y="5706961"/>
              <a:ext cx="397092"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12" name="Can 11"/>
            <p:cNvSpPr/>
            <p:nvPr/>
          </p:nvSpPr>
          <p:spPr>
            <a:xfrm>
              <a:off x="5238831" y="4800158"/>
              <a:ext cx="576664" cy="664351"/>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p>
          </p:txBody>
        </p:sp>
      </p:grpSp>
    </p:spTree>
    <p:extLst>
      <p:ext uri="{BB962C8B-B14F-4D97-AF65-F5344CB8AC3E}">
        <p14:creationId xmlns:p14="http://schemas.microsoft.com/office/powerpoint/2010/main" val="17916396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642044" y="4377200"/>
            <a:ext cx="418708" cy="147877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smtClean="0"/>
              <a:t>Stage 3</a:t>
            </a:r>
            <a:endParaRPr lang="en-US" sz="2000" dirty="0"/>
          </a:p>
        </p:txBody>
      </p:sp>
      <p:cxnSp>
        <p:nvCxnSpPr>
          <p:cNvPr id="47" name="Straight Arrow Connector 454"/>
          <p:cNvCxnSpPr>
            <a:cxnSpLocks noChangeShapeType="1"/>
          </p:cNvCxnSpPr>
          <p:nvPr/>
        </p:nvCxnSpPr>
        <p:spPr bwMode="auto">
          <a:xfrm>
            <a:off x="3442975" y="5124279"/>
            <a:ext cx="199069"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4" name="Can 43"/>
          <p:cNvSpPr/>
          <p:nvPr/>
        </p:nvSpPr>
        <p:spPr>
          <a:xfrm>
            <a:off x="3037094" y="4894498"/>
            <a:ext cx="443351" cy="477593"/>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45" name="Straight Arrow Connector 454"/>
          <p:cNvCxnSpPr>
            <a:cxnSpLocks noChangeShapeType="1"/>
            <a:endCxn id="44" idx="2"/>
          </p:cNvCxnSpPr>
          <p:nvPr/>
        </p:nvCxnSpPr>
        <p:spPr bwMode="auto">
          <a:xfrm>
            <a:off x="2859936" y="5133295"/>
            <a:ext cx="177158" cy="0"/>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42" name="Rectangle 41"/>
          <p:cNvSpPr/>
          <p:nvPr/>
        </p:nvSpPr>
        <p:spPr>
          <a:xfrm>
            <a:off x="2471557" y="4386215"/>
            <a:ext cx="418708" cy="147877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smtClean="0"/>
              <a:t>Stage 2</a:t>
            </a:r>
            <a:endParaRPr lang="en-US" sz="2000" dirty="0"/>
          </a:p>
        </p:txBody>
      </p:sp>
      <p:cxnSp>
        <p:nvCxnSpPr>
          <p:cNvPr id="43" name="Straight Arrow Connector 454"/>
          <p:cNvCxnSpPr>
            <a:cxnSpLocks noChangeShapeType="1"/>
          </p:cNvCxnSpPr>
          <p:nvPr/>
        </p:nvCxnSpPr>
        <p:spPr bwMode="auto">
          <a:xfrm>
            <a:off x="2272488" y="5133294"/>
            <a:ext cx="199069"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z="5000" b="0" dirty="0"/>
              <a:t>Why go Beyond </a:t>
            </a:r>
            <a:r>
              <a:rPr lang="en-US" sz="5000" b="0" dirty="0" err="1"/>
              <a:t>MapReduce</a:t>
            </a:r>
            <a:r>
              <a:rPr lang="en-US" sz="5000" b="0" dirty="0"/>
              <a:t>?</a:t>
            </a:r>
          </a:p>
        </p:txBody>
      </p:sp>
      <p:sp>
        <p:nvSpPr>
          <p:cNvPr id="3" name="Content Placeholder 2"/>
          <p:cNvSpPr>
            <a:spLocks noGrp="1"/>
          </p:cNvSpPr>
          <p:nvPr>
            <p:ph idx="1"/>
          </p:nvPr>
        </p:nvSpPr>
        <p:spPr>
          <a:xfrm>
            <a:off x="457200" y="1951038"/>
            <a:ext cx="8229600" cy="2476616"/>
          </a:xfrm>
        </p:spPr>
        <p:txBody>
          <a:bodyPr/>
          <a:lstStyle/>
          <a:p>
            <a:r>
              <a:rPr lang="en-US" dirty="0" smtClean="0"/>
              <a:t>Complex jobs and interactive queries both need one thing that </a:t>
            </a:r>
            <a:r>
              <a:rPr lang="en-US" dirty="0" err="1" smtClean="0"/>
              <a:t>MapReduce</a:t>
            </a:r>
            <a:r>
              <a:rPr lang="en-US" dirty="0" smtClean="0"/>
              <a:t> lacks:</a:t>
            </a:r>
            <a:endParaRPr lang="en-US" dirty="0"/>
          </a:p>
          <a:p>
            <a:pPr algn="ctr"/>
            <a:r>
              <a:rPr lang="en-US" dirty="0" smtClean="0"/>
              <a:t>Efficient primitives for </a:t>
            </a:r>
            <a:r>
              <a:rPr lang="en-US" b="1" dirty="0" smtClean="0"/>
              <a:t>data sharing</a:t>
            </a:r>
            <a:endParaRPr lang="en-US" dirty="0"/>
          </a:p>
        </p:txBody>
      </p:sp>
      <p:sp>
        <p:nvSpPr>
          <p:cNvPr id="4" name="Rectangle 3"/>
          <p:cNvSpPr/>
          <p:nvPr/>
        </p:nvSpPr>
        <p:spPr>
          <a:xfrm>
            <a:off x="1309133" y="4385254"/>
            <a:ext cx="418708" cy="147877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smtClean="0"/>
              <a:t>Stage 1</a:t>
            </a:r>
            <a:endParaRPr lang="en-US" sz="2000" dirty="0"/>
          </a:p>
        </p:txBody>
      </p:sp>
      <p:sp>
        <p:nvSpPr>
          <p:cNvPr id="8" name="Can 7"/>
          <p:cNvSpPr/>
          <p:nvPr/>
        </p:nvSpPr>
        <p:spPr>
          <a:xfrm>
            <a:off x="533400" y="4800158"/>
            <a:ext cx="576664" cy="664351"/>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p>
        </p:txBody>
      </p:sp>
      <p:cxnSp>
        <p:nvCxnSpPr>
          <p:cNvPr id="20" name="Straight Arrow Connector 454"/>
          <p:cNvCxnSpPr>
            <a:cxnSpLocks noChangeShapeType="1"/>
          </p:cNvCxnSpPr>
          <p:nvPr/>
        </p:nvCxnSpPr>
        <p:spPr bwMode="auto">
          <a:xfrm>
            <a:off x="1110064" y="5132333"/>
            <a:ext cx="199069"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90" name="TextBox 89"/>
          <p:cNvSpPr txBox="1"/>
          <p:nvPr/>
        </p:nvSpPr>
        <p:spPr>
          <a:xfrm>
            <a:off x="1295400" y="6096000"/>
            <a:ext cx="2460035" cy="446276"/>
          </a:xfrm>
          <a:prstGeom prst="rect">
            <a:avLst/>
          </a:prstGeom>
          <a:noFill/>
        </p:spPr>
        <p:txBody>
          <a:bodyPr wrap="none" rtlCol="0">
            <a:spAutoFit/>
          </a:bodyPr>
          <a:lstStyle/>
          <a:p>
            <a:r>
              <a:rPr lang="en-US" sz="2300" dirty="0" smtClean="0">
                <a:latin typeface="+mn-lt"/>
              </a:rPr>
              <a:t>Iterative algorithm</a:t>
            </a:r>
            <a:endParaRPr lang="en-US" sz="2300" dirty="0">
              <a:latin typeface="+mn-lt"/>
            </a:endParaRPr>
          </a:p>
        </p:txBody>
      </p:sp>
      <p:sp>
        <p:nvSpPr>
          <p:cNvPr id="13" name="Rectangle 12"/>
          <p:cNvSpPr/>
          <p:nvPr/>
        </p:nvSpPr>
        <p:spPr>
          <a:xfrm>
            <a:off x="6395116" y="4363928"/>
            <a:ext cx="1136697" cy="360880"/>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950" dirty="0" smtClean="0"/>
              <a:t>Query 1</a:t>
            </a:r>
            <a:endParaRPr lang="en-US" sz="1950" dirty="0"/>
          </a:p>
        </p:txBody>
      </p:sp>
      <p:sp>
        <p:nvSpPr>
          <p:cNvPr id="15" name="Rectangle 14"/>
          <p:cNvSpPr/>
          <p:nvPr/>
        </p:nvSpPr>
        <p:spPr>
          <a:xfrm>
            <a:off x="6395116" y="4943941"/>
            <a:ext cx="1136697" cy="360880"/>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950" dirty="0" smtClean="0"/>
              <a:t>Query 2</a:t>
            </a:r>
            <a:endParaRPr lang="en-US" sz="1950" dirty="0"/>
          </a:p>
        </p:txBody>
      </p:sp>
      <p:sp>
        <p:nvSpPr>
          <p:cNvPr id="16" name="Rectangle 15"/>
          <p:cNvSpPr/>
          <p:nvPr/>
        </p:nvSpPr>
        <p:spPr>
          <a:xfrm>
            <a:off x="6395116" y="5526521"/>
            <a:ext cx="1136697" cy="360880"/>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1950" dirty="0" smtClean="0"/>
              <a:t>Query 3</a:t>
            </a:r>
            <a:endParaRPr lang="en-US" sz="1950" dirty="0"/>
          </a:p>
        </p:txBody>
      </p:sp>
      <p:cxnSp>
        <p:nvCxnSpPr>
          <p:cNvPr id="30" name="Straight Arrow Connector 454"/>
          <p:cNvCxnSpPr>
            <a:cxnSpLocks noChangeShapeType="1"/>
            <a:stCxn id="12" idx="4"/>
            <a:endCxn id="13" idx="1"/>
          </p:cNvCxnSpPr>
          <p:nvPr/>
        </p:nvCxnSpPr>
        <p:spPr bwMode="auto">
          <a:xfrm flipV="1">
            <a:off x="5815495" y="4544368"/>
            <a:ext cx="579621" cy="587966"/>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32" name="Straight Arrow Connector 454"/>
          <p:cNvCxnSpPr>
            <a:cxnSpLocks noChangeShapeType="1"/>
            <a:stCxn id="12" idx="4"/>
            <a:endCxn id="15" idx="1"/>
          </p:cNvCxnSpPr>
          <p:nvPr/>
        </p:nvCxnSpPr>
        <p:spPr bwMode="auto">
          <a:xfrm flipV="1">
            <a:off x="5815495" y="5124381"/>
            <a:ext cx="579621" cy="7953"/>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34" name="Straight Arrow Connector 454"/>
          <p:cNvCxnSpPr>
            <a:cxnSpLocks noChangeShapeType="1"/>
            <a:stCxn id="12" idx="4"/>
            <a:endCxn id="16" idx="1"/>
          </p:cNvCxnSpPr>
          <p:nvPr/>
        </p:nvCxnSpPr>
        <p:spPr bwMode="auto">
          <a:xfrm>
            <a:off x="5815495" y="5132334"/>
            <a:ext cx="579621" cy="574627"/>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91" name="TextBox 90"/>
          <p:cNvSpPr txBox="1"/>
          <p:nvPr/>
        </p:nvSpPr>
        <p:spPr>
          <a:xfrm>
            <a:off x="5351385" y="6096000"/>
            <a:ext cx="3004429" cy="446276"/>
          </a:xfrm>
          <a:prstGeom prst="rect">
            <a:avLst/>
          </a:prstGeom>
          <a:noFill/>
        </p:spPr>
        <p:txBody>
          <a:bodyPr wrap="none" rtlCol="0">
            <a:spAutoFit/>
          </a:bodyPr>
          <a:lstStyle/>
          <a:p>
            <a:r>
              <a:rPr lang="en-US" sz="2300" dirty="0" smtClean="0">
                <a:latin typeface="+mn-lt"/>
              </a:rPr>
              <a:t>Interactive data mining</a:t>
            </a:r>
            <a:endParaRPr lang="en-US" sz="2300" dirty="0">
              <a:latin typeface="+mn-lt"/>
            </a:endParaRPr>
          </a:p>
        </p:txBody>
      </p:sp>
      <p:sp>
        <p:nvSpPr>
          <p:cNvPr id="35" name="Can 34"/>
          <p:cNvSpPr/>
          <p:nvPr/>
        </p:nvSpPr>
        <p:spPr>
          <a:xfrm>
            <a:off x="1882848" y="4893537"/>
            <a:ext cx="443351" cy="477593"/>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36" name="Straight Arrow Connector 454"/>
          <p:cNvCxnSpPr>
            <a:cxnSpLocks noChangeShapeType="1"/>
            <a:endCxn id="35" idx="2"/>
          </p:cNvCxnSpPr>
          <p:nvPr/>
        </p:nvCxnSpPr>
        <p:spPr bwMode="auto">
          <a:xfrm>
            <a:off x="1741353" y="5132334"/>
            <a:ext cx="141495" cy="0"/>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58" name="Can 57"/>
          <p:cNvSpPr/>
          <p:nvPr/>
        </p:nvSpPr>
        <p:spPr>
          <a:xfrm>
            <a:off x="7934881" y="4334750"/>
            <a:ext cx="443351" cy="41923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59" name="Straight Arrow Connector 454"/>
          <p:cNvCxnSpPr>
            <a:cxnSpLocks noChangeShapeType="1"/>
            <a:stCxn id="13" idx="3"/>
            <a:endCxn id="58" idx="2"/>
          </p:cNvCxnSpPr>
          <p:nvPr/>
        </p:nvCxnSpPr>
        <p:spPr bwMode="auto">
          <a:xfrm>
            <a:off x="7531813" y="4544368"/>
            <a:ext cx="403068"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60" name="Can 59"/>
          <p:cNvSpPr/>
          <p:nvPr/>
        </p:nvSpPr>
        <p:spPr>
          <a:xfrm>
            <a:off x="7938649" y="4914763"/>
            <a:ext cx="443351" cy="41923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61" name="Straight Arrow Connector 454"/>
          <p:cNvCxnSpPr>
            <a:cxnSpLocks noChangeShapeType="1"/>
            <a:stCxn id="15" idx="3"/>
            <a:endCxn id="60" idx="2"/>
          </p:cNvCxnSpPr>
          <p:nvPr/>
        </p:nvCxnSpPr>
        <p:spPr bwMode="auto">
          <a:xfrm>
            <a:off x="7531813" y="5124381"/>
            <a:ext cx="406836"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62" name="Can 61"/>
          <p:cNvSpPr/>
          <p:nvPr/>
        </p:nvSpPr>
        <p:spPr>
          <a:xfrm>
            <a:off x="7928905" y="5497343"/>
            <a:ext cx="443351" cy="41923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cxnSp>
        <p:nvCxnSpPr>
          <p:cNvPr id="63" name="Straight Arrow Connector 454"/>
          <p:cNvCxnSpPr>
            <a:cxnSpLocks noChangeShapeType="1"/>
            <a:stCxn id="16" idx="3"/>
            <a:endCxn id="62" idx="2"/>
          </p:cNvCxnSpPr>
          <p:nvPr/>
        </p:nvCxnSpPr>
        <p:spPr bwMode="auto">
          <a:xfrm>
            <a:off x="7531813" y="5706961"/>
            <a:ext cx="397092" cy="1"/>
          </a:xfrm>
          <a:prstGeom prst="straightConnector1">
            <a:avLst/>
          </a:prstGeom>
          <a:noFill/>
          <a:ln w="19050" cmpd="sng">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12" name="Can 11"/>
          <p:cNvSpPr/>
          <p:nvPr/>
        </p:nvSpPr>
        <p:spPr>
          <a:xfrm>
            <a:off x="5238831" y="4800158"/>
            <a:ext cx="576664" cy="664351"/>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p>
        </p:txBody>
      </p:sp>
      <p:sp>
        <p:nvSpPr>
          <p:cNvPr id="31" name="Rectangle 30"/>
          <p:cNvSpPr/>
          <p:nvPr/>
        </p:nvSpPr>
        <p:spPr>
          <a:xfrm>
            <a:off x="0" y="3962400"/>
            <a:ext cx="9143999" cy="2895600"/>
          </a:xfrm>
          <a:prstGeom prst="rect">
            <a:avLst/>
          </a:prstGeom>
          <a:solidFill>
            <a:schemeClr val="bg1">
              <a:alpha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Rounded Rectangle 32"/>
          <p:cNvSpPr/>
          <p:nvPr/>
        </p:nvSpPr>
        <p:spPr>
          <a:xfrm>
            <a:off x="304800" y="4610630"/>
            <a:ext cx="8535528" cy="1409170"/>
          </a:xfrm>
          <a:prstGeom prst="roundRect">
            <a:avLst>
              <a:gd name="adj" fmla="val 10339"/>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lIns="91440" tIns="0" bIns="45720" rtlCol="0" anchor="ctr"/>
          <a:lstStyle/>
          <a:p>
            <a:pPr algn="ctr"/>
            <a:r>
              <a:rPr lang="en-US" sz="3100" dirty="0" smtClean="0"/>
              <a:t>In </a:t>
            </a:r>
            <a:r>
              <a:rPr lang="en-US" sz="3100" dirty="0" err="1" smtClean="0"/>
              <a:t>MapReduce</a:t>
            </a:r>
            <a:r>
              <a:rPr lang="en-US" sz="3100" dirty="0" smtClean="0"/>
              <a:t>, the only way to share data across jobs is stable storage (e.g. HDFS) -&gt; </a:t>
            </a:r>
            <a:r>
              <a:rPr lang="en-US" sz="3100" b="1" dirty="0" smtClean="0"/>
              <a:t>slow!</a:t>
            </a:r>
            <a:endParaRPr lang="en-US" sz="3100" b="1" dirty="0"/>
          </a:p>
        </p:txBody>
      </p:sp>
    </p:spTree>
    <p:extLst>
      <p:ext uri="{BB962C8B-B14F-4D97-AF65-F5344CB8AC3E}">
        <p14:creationId xmlns:p14="http://schemas.microsoft.com/office/powerpoint/2010/main" val="307433280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0" dirty="0" smtClean="0">
                <a:ea typeface="ＭＳ Ｐゴシック" charset="-128"/>
                <a:cs typeface="ＭＳ Ｐゴシック" charset="-128"/>
              </a:rPr>
              <a:t>Spark - Features</a:t>
            </a:r>
          </a:p>
        </p:txBody>
      </p:sp>
      <p:sp>
        <p:nvSpPr>
          <p:cNvPr id="18435" name="Content Placeholder 2"/>
          <p:cNvSpPr>
            <a:spLocks noGrp="1"/>
          </p:cNvSpPr>
          <p:nvPr>
            <p:ph idx="1"/>
          </p:nvPr>
        </p:nvSpPr>
        <p:spPr>
          <a:xfrm>
            <a:off x="457202" y="1951038"/>
            <a:ext cx="8229599" cy="4221162"/>
          </a:xfrm>
        </p:spPr>
        <p:txBody>
          <a:bodyPr/>
          <a:lstStyle/>
          <a:p>
            <a:r>
              <a:rPr lang="en-US" dirty="0" smtClean="0">
                <a:ea typeface="ＭＳ Ｐゴシック" charset="-128"/>
                <a:cs typeface="ＭＳ Ｐゴシック" charset="-128"/>
              </a:rPr>
              <a:t>Extends </a:t>
            </a:r>
            <a:r>
              <a:rPr lang="en-US" dirty="0" err="1" smtClean="0">
                <a:ea typeface="ＭＳ Ｐゴシック" charset="-128"/>
                <a:cs typeface="ＭＳ Ｐゴシック" charset="-128"/>
              </a:rPr>
              <a:t>MapReduce</a:t>
            </a:r>
            <a:r>
              <a:rPr lang="en-US" dirty="0" smtClean="0">
                <a:ea typeface="ＭＳ Ｐゴシック" charset="-128"/>
                <a:cs typeface="ＭＳ Ｐゴシック" charset="-128"/>
              </a:rPr>
              <a:t> model to better support two common classes of analytics apps:</a:t>
            </a:r>
            <a:endParaRPr lang="en-US" dirty="0"/>
          </a:p>
          <a:p>
            <a:pPr lvl="1"/>
            <a:r>
              <a:rPr lang="en-US" sz="3000" b="1" dirty="0" smtClean="0"/>
              <a:t>Iterative</a:t>
            </a:r>
            <a:r>
              <a:rPr lang="en-US" sz="3000" dirty="0" smtClean="0"/>
              <a:t> algorithms (machine learning, graphs)</a:t>
            </a:r>
          </a:p>
          <a:p>
            <a:pPr lvl="1"/>
            <a:r>
              <a:rPr lang="en-US" sz="3000" b="1" dirty="0" smtClean="0">
                <a:ea typeface="ＭＳ Ｐゴシック" charset="-128"/>
                <a:cs typeface="ＭＳ Ｐゴシック" charset="-128"/>
              </a:rPr>
              <a:t>Interactive</a:t>
            </a:r>
            <a:r>
              <a:rPr lang="en-US" sz="3000" dirty="0" smtClean="0">
                <a:ea typeface="ＭＳ Ｐゴシック" charset="-128"/>
                <a:cs typeface="ＭＳ Ｐゴシック" charset="-128"/>
              </a:rPr>
              <a:t> data mining</a:t>
            </a:r>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Enhance programmability:</a:t>
            </a:r>
            <a:endParaRPr lang="en-US" dirty="0"/>
          </a:p>
          <a:p>
            <a:pPr lvl="1"/>
            <a:r>
              <a:rPr lang="en-US" sz="3000" dirty="0" smtClean="0"/>
              <a:t>Integrate into </a:t>
            </a:r>
            <a:r>
              <a:rPr lang="en-US" sz="3000" dirty="0" err="1" smtClean="0"/>
              <a:t>Scala</a:t>
            </a:r>
            <a:r>
              <a:rPr lang="en-US" sz="3000" dirty="0" smtClean="0"/>
              <a:t> programming language</a:t>
            </a:r>
          </a:p>
          <a:p>
            <a:pPr lvl="1"/>
            <a:r>
              <a:rPr lang="en-US" sz="3000" dirty="0" smtClean="0"/>
              <a:t>Allow interactive use from </a:t>
            </a:r>
            <a:r>
              <a:rPr lang="en-US" sz="3000" dirty="0" err="1" smtClean="0"/>
              <a:t>Scala</a:t>
            </a:r>
            <a:r>
              <a:rPr lang="en-US" sz="3000" dirty="0" smtClean="0"/>
              <a:t> interpreter</a:t>
            </a:r>
            <a:endParaRPr lang="en-US" sz="3000" dirty="0"/>
          </a:p>
        </p:txBody>
      </p:sp>
    </p:spTree>
    <p:extLst>
      <p:ext uri="{BB962C8B-B14F-4D97-AF65-F5344CB8AC3E}">
        <p14:creationId xmlns:p14="http://schemas.microsoft.com/office/powerpoint/2010/main" val="13979218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16"/>
          <p:cNvSpPr>
            <a:spLocks noGrp="1"/>
          </p:cNvSpPr>
          <p:nvPr>
            <p:ph type="title"/>
          </p:nvPr>
        </p:nvSpPr>
        <p:spPr>
          <a:xfrm>
            <a:off x="457200" y="152400"/>
            <a:ext cx="8229600" cy="1143000"/>
          </a:xfrm>
        </p:spPr>
        <p:txBody>
          <a:bodyPr/>
          <a:lstStyle/>
          <a:p>
            <a:r>
              <a:rPr lang="en-US" sz="5500" b="0" dirty="0" smtClean="0"/>
              <a:t>Examples</a:t>
            </a:r>
            <a:endParaRPr lang="en-US" sz="5500" b="0" dirty="0"/>
          </a:p>
        </p:txBody>
      </p:sp>
      <p:sp>
        <p:nvSpPr>
          <p:cNvPr id="25" name="Can 24"/>
          <p:cNvSpPr/>
          <p:nvPr/>
        </p:nvSpPr>
        <p:spPr>
          <a:xfrm>
            <a:off x="1060824" y="18722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26" name="Straight Arrow Connector 25"/>
          <p:cNvCxnSpPr>
            <a:stCxn id="25" idx="4"/>
            <a:endCxn id="29" idx="1"/>
          </p:cNvCxnSpPr>
          <p:nvPr/>
        </p:nvCxnSpPr>
        <p:spPr>
          <a:xfrm>
            <a:off x="1843208" y="2284326"/>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381003" y="2060476"/>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1</a:t>
            </a:r>
            <a:endParaRPr lang="en-US" sz="2200" dirty="0"/>
          </a:p>
        </p:txBody>
      </p:sp>
      <p:cxnSp>
        <p:nvCxnSpPr>
          <p:cNvPr id="32" name="Straight Arrow Connector 31"/>
          <p:cNvCxnSpPr>
            <a:stCxn id="29" idx="3"/>
            <a:endCxn id="30" idx="2"/>
          </p:cNvCxnSpPr>
          <p:nvPr/>
        </p:nvCxnSpPr>
        <p:spPr>
          <a:xfrm>
            <a:off x="3291008" y="2284326"/>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39" idx="1"/>
          </p:cNvCxnSpPr>
          <p:nvPr/>
        </p:nvCxnSpPr>
        <p:spPr>
          <a:xfrm flipV="1">
            <a:off x="4573315" y="2284326"/>
            <a:ext cx="537795" cy="518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5111110" y="2060476"/>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2</a:t>
            </a:r>
            <a:endParaRPr lang="en-US" sz="2200" dirty="0"/>
          </a:p>
        </p:txBody>
      </p:sp>
      <p:cxnSp>
        <p:nvCxnSpPr>
          <p:cNvPr id="42" name="Straight Arrow Connector 41"/>
          <p:cNvCxnSpPr>
            <a:stCxn id="39" idx="3"/>
            <a:endCxn id="40" idx="2"/>
          </p:cNvCxnSpPr>
          <p:nvPr/>
        </p:nvCxnSpPr>
        <p:spPr>
          <a:xfrm>
            <a:off x="6021115" y="2284326"/>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7286924" y="2289513"/>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822131" y="2065663"/>
            <a:ext cx="726677"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30" name="Can 29"/>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40" name="Can 39"/>
          <p:cNvSpPr/>
          <p:nvPr/>
        </p:nvSpPr>
        <p:spPr>
          <a:xfrm>
            <a:off x="6517633"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51" name="TextBox 50"/>
          <p:cNvSpPr txBox="1"/>
          <p:nvPr/>
        </p:nvSpPr>
        <p:spPr>
          <a:xfrm>
            <a:off x="1060824" y="2705424"/>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sp>
        <p:nvSpPr>
          <p:cNvPr id="52" name="TextBox 51"/>
          <p:cNvSpPr txBox="1"/>
          <p:nvPr/>
        </p:nvSpPr>
        <p:spPr>
          <a:xfrm>
            <a:off x="1756632" y="1447800"/>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read</a:t>
            </a:r>
            <a:endParaRPr lang="en-US" sz="1800" dirty="0">
              <a:latin typeface="Corbel"/>
              <a:cs typeface="Corbel"/>
            </a:endParaRPr>
          </a:p>
        </p:txBody>
      </p:sp>
      <p:sp>
        <p:nvSpPr>
          <p:cNvPr id="53" name="TextBox 52"/>
          <p:cNvSpPr txBox="1"/>
          <p:nvPr/>
        </p:nvSpPr>
        <p:spPr>
          <a:xfrm>
            <a:off x="3135112" y="1447800"/>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write</a:t>
            </a:r>
            <a:endParaRPr lang="en-US" sz="1800" dirty="0">
              <a:latin typeface="Corbel"/>
              <a:cs typeface="Corbel"/>
            </a:endParaRPr>
          </a:p>
        </p:txBody>
      </p:sp>
      <p:sp>
        <p:nvSpPr>
          <p:cNvPr id="54" name="TextBox 53"/>
          <p:cNvSpPr txBox="1"/>
          <p:nvPr/>
        </p:nvSpPr>
        <p:spPr>
          <a:xfrm>
            <a:off x="4486579" y="1447800"/>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read</a:t>
            </a:r>
            <a:endParaRPr lang="en-US" sz="1800" dirty="0">
              <a:latin typeface="Corbel"/>
              <a:cs typeface="Corbel"/>
            </a:endParaRPr>
          </a:p>
        </p:txBody>
      </p:sp>
      <p:sp>
        <p:nvSpPr>
          <p:cNvPr id="55" name="TextBox 54"/>
          <p:cNvSpPr txBox="1"/>
          <p:nvPr/>
        </p:nvSpPr>
        <p:spPr>
          <a:xfrm>
            <a:off x="5865445" y="1447800"/>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write</a:t>
            </a:r>
            <a:endParaRPr lang="en-US" sz="1800" dirty="0">
              <a:latin typeface="Corbel"/>
              <a:cs typeface="Corbel"/>
            </a:endParaRPr>
          </a:p>
        </p:txBody>
      </p:sp>
      <p:grpSp>
        <p:nvGrpSpPr>
          <p:cNvPr id="2" name="Group 1"/>
          <p:cNvGrpSpPr/>
          <p:nvPr/>
        </p:nvGrpSpPr>
        <p:grpSpPr>
          <a:xfrm>
            <a:off x="1060824" y="3276600"/>
            <a:ext cx="6025776" cy="2739103"/>
            <a:chOff x="1060824" y="3276600"/>
            <a:chExt cx="6025776" cy="2739103"/>
          </a:xfrm>
        </p:grpSpPr>
        <p:sp>
          <p:nvSpPr>
            <p:cNvPr id="56" name="TextBox 55"/>
            <p:cNvSpPr txBox="1"/>
            <p:nvPr/>
          </p:nvSpPr>
          <p:spPr>
            <a:xfrm>
              <a:off x="1060824" y="5215168"/>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cxnSp>
          <p:nvCxnSpPr>
            <p:cNvPr id="57" name="Straight Arrow Connector 56"/>
            <p:cNvCxnSpPr>
              <a:stCxn id="74" idx="3"/>
              <a:endCxn id="66" idx="1"/>
            </p:cNvCxnSpPr>
            <p:nvPr/>
          </p:nvCxnSpPr>
          <p:spPr>
            <a:xfrm flipV="1">
              <a:off x="1622181" y="3566054"/>
              <a:ext cx="1838610"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4" idx="3"/>
              <a:endCxn id="67" idx="1"/>
            </p:cNvCxnSpPr>
            <p:nvPr/>
          </p:nvCxnSpPr>
          <p:spPr>
            <a:xfrm flipV="1">
              <a:off x="1622181" y="4391916"/>
              <a:ext cx="1838610"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4" idx="3"/>
              <a:endCxn id="68" idx="1"/>
            </p:cNvCxnSpPr>
            <p:nvPr/>
          </p:nvCxnSpPr>
          <p:spPr>
            <a:xfrm>
              <a:off x="1622181" y="4780260"/>
              <a:ext cx="1838610"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3" idx="1"/>
            </p:cNvCxnSpPr>
            <p:nvPr/>
          </p:nvCxnSpPr>
          <p:spPr>
            <a:xfrm>
              <a:off x="4949773" y="35660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64" idx="1"/>
            </p:cNvCxnSpPr>
            <p:nvPr/>
          </p:nvCxnSpPr>
          <p:spPr>
            <a:xfrm>
              <a:off x="4949773" y="43919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65" idx="1"/>
            </p:cNvCxnSpPr>
            <p:nvPr/>
          </p:nvCxnSpPr>
          <p:spPr>
            <a:xfrm>
              <a:off x="4949773" y="52057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3" name="Folded Corner 62"/>
            <p:cNvSpPr/>
            <p:nvPr/>
          </p:nvSpPr>
          <p:spPr>
            <a:xfrm>
              <a:off x="5517971" y="3276600"/>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64" name="Folded Corner 63"/>
            <p:cNvSpPr/>
            <p:nvPr/>
          </p:nvSpPr>
          <p:spPr>
            <a:xfrm>
              <a:off x="5517971" y="4102462"/>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65" name="Folded Corner 64"/>
            <p:cNvSpPr/>
            <p:nvPr/>
          </p:nvSpPr>
          <p:spPr>
            <a:xfrm>
              <a:off x="5517971" y="4916248"/>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66" name="Rectangle 65"/>
            <p:cNvSpPr/>
            <p:nvPr/>
          </p:nvSpPr>
          <p:spPr>
            <a:xfrm>
              <a:off x="3460791" y="33422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smtClean="0"/>
                <a:t>query 1</a:t>
              </a:r>
              <a:endParaRPr lang="en-US" sz="2200" dirty="0"/>
            </a:p>
          </p:txBody>
        </p:sp>
        <p:sp>
          <p:nvSpPr>
            <p:cNvPr id="67" name="Rectangle 66"/>
            <p:cNvSpPr/>
            <p:nvPr/>
          </p:nvSpPr>
          <p:spPr>
            <a:xfrm>
              <a:off x="3460791" y="41680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smtClean="0"/>
                <a:t>query 2</a:t>
              </a:r>
              <a:endParaRPr lang="en-US" sz="2200" dirty="0"/>
            </a:p>
          </p:txBody>
        </p:sp>
        <p:sp>
          <p:nvSpPr>
            <p:cNvPr id="68" name="Rectangle 67"/>
            <p:cNvSpPr/>
            <p:nvPr/>
          </p:nvSpPr>
          <p:spPr>
            <a:xfrm>
              <a:off x="3460791" y="49798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sp>
          <p:nvSpPr>
            <p:cNvPr id="69" name="TextBox 68"/>
            <p:cNvSpPr txBox="1"/>
            <p:nvPr/>
          </p:nvSpPr>
          <p:spPr>
            <a:xfrm>
              <a:off x="6043013" y="3331109"/>
              <a:ext cx="1031051" cy="430887"/>
            </a:xfrm>
            <a:prstGeom prst="rect">
              <a:avLst/>
            </a:prstGeom>
            <a:noFill/>
          </p:spPr>
          <p:txBody>
            <a:bodyPr wrap="none" rtlCol="0">
              <a:spAutoFit/>
            </a:bodyPr>
            <a:lstStyle/>
            <a:p>
              <a:r>
                <a:rPr lang="en-US" sz="2200" dirty="0" smtClean="0">
                  <a:latin typeface="Corbel"/>
                  <a:cs typeface="Corbel"/>
                </a:rPr>
                <a:t>result 1</a:t>
              </a:r>
              <a:endParaRPr lang="en-US" sz="2200" dirty="0">
                <a:latin typeface="Corbel"/>
                <a:cs typeface="Corbel"/>
              </a:endParaRPr>
            </a:p>
          </p:txBody>
        </p:sp>
        <p:sp>
          <p:nvSpPr>
            <p:cNvPr id="70" name="TextBox 69"/>
            <p:cNvSpPr txBox="1"/>
            <p:nvPr/>
          </p:nvSpPr>
          <p:spPr>
            <a:xfrm>
              <a:off x="6043013" y="4150078"/>
              <a:ext cx="1043587" cy="430887"/>
            </a:xfrm>
            <a:prstGeom prst="rect">
              <a:avLst/>
            </a:prstGeom>
            <a:noFill/>
          </p:spPr>
          <p:txBody>
            <a:bodyPr wrap="none" rtlCol="0">
              <a:spAutoFit/>
            </a:bodyPr>
            <a:lstStyle/>
            <a:p>
              <a:r>
                <a:rPr lang="en-US" sz="2200" dirty="0" smtClean="0">
                  <a:latin typeface="Corbel"/>
                  <a:cs typeface="Corbel"/>
                </a:rPr>
                <a:t>result 2</a:t>
              </a:r>
              <a:endParaRPr lang="en-US" sz="2200" dirty="0">
                <a:latin typeface="Corbel"/>
                <a:cs typeface="Corbel"/>
              </a:endParaRPr>
            </a:p>
          </p:txBody>
        </p:sp>
        <p:sp>
          <p:nvSpPr>
            <p:cNvPr id="71" name="TextBox 70"/>
            <p:cNvSpPr txBox="1"/>
            <p:nvPr/>
          </p:nvSpPr>
          <p:spPr>
            <a:xfrm>
              <a:off x="6043013" y="4981852"/>
              <a:ext cx="1027332" cy="430887"/>
            </a:xfrm>
            <a:prstGeom prst="rect">
              <a:avLst/>
            </a:prstGeom>
            <a:noFill/>
          </p:spPr>
          <p:txBody>
            <a:bodyPr wrap="none" rtlCol="0">
              <a:spAutoFit/>
            </a:bodyPr>
            <a:lstStyle/>
            <a:p>
              <a:r>
                <a:rPr lang="en-US" sz="2200" dirty="0" smtClean="0">
                  <a:latin typeface="Corbel"/>
                  <a:cs typeface="Corbel"/>
                </a:rPr>
                <a:t>result 3</a:t>
              </a:r>
              <a:endParaRPr lang="en-US" sz="2200" dirty="0">
                <a:latin typeface="Corbel"/>
                <a:cs typeface="Corbel"/>
              </a:endParaRPr>
            </a:p>
          </p:txBody>
        </p:sp>
        <p:cxnSp>
          <p:nvCxnSpPr>
            <p:cNvPr id="72" name="Straight Arrow Connector 71"/>
            <p:cNvCxnSpPr/>
            <p:nvPr/>
          </p:nvCxnSpPr>
          <p:spPr>
            <a:xfrm>
              <a:off x="1622181" y="4780260"/>
              <a:ext cx="1839138"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3422040" y="5584816"/>
              <a:ext cx="1488453"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74" name="Diamond 73"/>
            <p:cNvSpPr/>
            <p:nvPr/>
          </p:nvSpPr>
          <p:spPr>
            <a:xfrm>
              <a:off x="1332535" y="46949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75" name="Can 74"/>
            <p:cNvSpPr/>
            <p:nvPr/>
          </p:nvSpPr>
          <p:spPr>
            <a:xfrm>
              <a:off x="1060824" y="43703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76" name="TextBox 75"/>
            <p:cNvSpPr txBox="1"/>
            <p:nvPr/>
          </p:nvSpPr>
          <p:spPr>
            <a:xfrm>
              <a:off x="1898891" y="3466450"/>
              <a:ext cx="768109" cy="677108"/>
            </a:xfrm>
            <a:prstGeom prst="rect">
              <a:avLst/>
            </a:prstGeom>
            <a:noFill/>
          </p:spPr>
          <p:txBody>
            <a:bodyPr wrap="none" rtlCol="0">
              <a:spAutoFit/>
            </a:bodyPr>
            <a:lstStyle/>
            <a:p>
              <a:pPr algn="ctr"/>
              <a:r>
                <a:rPr lang="en-US" sz="1900" dirty="0" smtClean="0">
                  <a:latin typeface="Corbel"/>
                  <a:cs typeface="Corbel"/>
                </a:rPr>
                <a:t>HDFS</a:t>
              </a:r>
              <a:br>
                <a:rPr lang="en-US" sz="1900" dirty="0" smtClean="0">
                  <a:latin typeface="Corbel"/>
                  <a:cs typeface="Corbel"/>
                </a:rPr>
              </a:br>
              <a:r>
                <a:rPr lang="en-US" sz="1900" dirty="0" smtClean="0">
                  <a:latin typeface="Corbel"/>
                  <a:cs typeface="Corbel"/>
                </a:rPr>
                <a:t>read</a:t>
              </a:r>
              <a:endParaRPr lang="en-US" sz="1900" dirty="0">
                <a:latin typeface="Corbel"/>
                <a:cs typeface="Corbel"/>
              </a:endParaRPr>
            </a:p>
          </p:txBody>
        </p:sp>
      </p:grpSp>
      <p:sp>
        <p:nvSpPr>
          <p:cNvPr id="41" name="Rounded Rectangle 40"/>
          <p:cNvSpPr/>
          <p:nvPr/>
        </p:nvSpPr>
        <p:spPr>
          <a:xfrm>
            <a:off x="457201" y="6091714"/>
            <a:ext cx="8097584" cy="631285"/>
          </a:xfrm>
          <a:prstGeom prst="roundRect">
            <a:avLst>
              <a:gd name="adj" fmla="val 16408"/>
            </a:avLst>
          </a:prstGeom>
          <a:solidFill>
            <a:schemeClr val="accent1">
              <a:lumMod val="20000"/>
              <a:lumOff val="80000"/>
            </a:schemeClr>
          </a:solidFill>
          <a:ln w="19050" cmpd="sng">
            <a:headEnd type="none" w="med" len="med"/>
            <a:tailEnd type="none"/>
          </a:ln>
        </p:spPr>
        <p:style>
          <a:lnRef idx="2">
            <a:schemeClr val="accent1"/>
          </a:lnRef>
          <a:fillRef idx="1">
            <a:schemeClr val="lt1"/>
          </a:fillRef>
          <a:effectRef idx="0">
            <a:schemeClr val="accent1"/>
          </a:effectRef>
          <a:fontRef idx="minor">
            <a:schemeClr val="dk1"/>
          </a:fontRef>
        </p:style>
        <p:txBody>
          <a:bodyPr lIns="91440" tIns="0" bIns="45720" rtlCol="0" anchor="ctr"/>
          <a:lstStyle/>
          <a:p>
            <a:pPr algn="ctr"/>
            <a:r>
              <a:rPr lang="en-US" sz="3000" dirty="0" smtClean="0"/>
              <a:t>I/O and serialization can take </a:t>
            </a:r>
            <a:r>
              <a:rPr lang="en-US" sz="3000" b="1" dirty="0" smtClean="0"/>
              <a:t>90%</a:t>
            </a:r>
            <a:r>
              <a:rPr lang="en-US" sz="3000" dirty="0" smtClean="0"/>
              <a:t> of the time</a:t>
            </a:r>
            <a:endParaRPr lang="en-US" sz="3000" dirty="0"/>
          </a:p>
        </p:txBody>
      </p:sp>
    </p:spTree>
    <p:extLst>
      <p:ext uri="{BB962C8B-B14F-4D97-AF65-F5344CB8AC3E}">
        <p14:creationId xmlns:p14="http://schemas.microsoft.com/office/powerpoint/2010/main" val="716660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an 73"/>
          <p:cNvSpPr/>
          <p:nvPr/>
        </p:nvSpPr>
        <p:spPr>
          <a:xfrm>
            <a:off x="1066800" y="1828800"/>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75" name="Straight Arrow Connector 74"/>
          <p:cNvCxnSpPr>
            <a:stCxn id="74" idx="4"/>
            <a:endCxn id="76" idx="1"/>
          </p:cNvCxnSpPr>
          <p:nvPr/>
        </p:nvCxnSpPr>
        <p:spPr>
          <a:xfrm>
            <a:off x="1849184" y="2240839"/>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2386979" y="2016989"/>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1</a:t>
            </a:r>
            <a:endParaRPr lang="en-US" sz="2200" dirty="0"/>
          </a:p>
        </p:txBody>
      </p:sp>
      <p:cxnSp>
        <p:nvCxnSpPr>
          <p:cNvPr id="77" name="Straight Arrow Connector 76"/>
          <p:cNvCxnSpPr>
            <a:stCxn id="76" idx="3"/>
          </p:cNvCxnSpPr>
          <p:nvPr/>
        </p:nvCxnSpPr>
        <p:spPr>
          <a:xfrm flipV="1">
            <a:off x="3296984" y="2240838"/>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endCxn id="79" idx="1"/>
          </p:cNvCxnSpPr>
          <p:nvPr/>
        </p:nvCxnSpPr>
        <p:spPr>
          <a:xfrm>
            <a:off x="4495800" y="2240838"/>
            <a:ext cx="621286"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5117086" y="2016989"/>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2</a:t>
            </a:r>
            <a:endParaRPr lang="en-US" sz="2200" dirty="0"/>
          </a:p>
        </p:txBody>
      </p:sp>
      <p:cxnSp>
        <p:nvCxnSpPr>
          <p:cNvPr id="80" name="Straight Arrow Connector 79"/>
          <p:cNvCxnSpPr>
            <a:stCxn id="79" idx="3"/>
          </p:cNvCxnSpPr>
          <p:nvPr/>
        </p:nvCxnSpPr>
        <p:spPr>
          <a:xfrm flipV="1">
            <a:off x="6027091" y="2240838"/>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7239000" y="2251214"/>
            <a:ext cx="5916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828107" y="2027364"/>
            <a:ext cx="726677"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85" name="TextBox 84"/>
          <p:cNvSpPr txBox="1"/>
          <p:nvPr/>
        </p:nvSpPr>
        <p:spPr>
          <a:xfrm>
            <a:off x="1066800" y="2667125"/>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sp>
        <p:nvSpPr>
          <p:cNvPr id="98" name="Title 116"/>
          <p:cNvSpPr>
            <a:spLocks noGrp="1"/>
          </p:cNvSpPr>
          <p:nvPr>
            <p:ph type="title"/>
          </p:nvPr>
        </p:nvSpPr>
        <p:spPr>
          <a:xfrm>
            <a:off x="457200" y="152400"/>
            <a:ext cx="8458200" cy="1143000"/>
          </a:xfrm>
        </p:spPr>
        <p:txBody>
          <a:bodyPr/>
          <a:lstStyle/>
          <a:p>
            <a:r>
              <a:rPr lang="en-US" sz="4800" b="0" dirty="0" smtClean="0"/>
              <a:t>Goal: In-Memory Data Sharing</a:t>
            </a:r>
            <a:endParaRPr lang="en-US" sz="4800" b="0" dirty="0"/>
          </a:p>
        </p:txBody>
      </p:sp>
      <p:grpSp>
        <p:nvGrpSpPr>
          <p:cNvPr id="112" name="Group 111"/>
          <p:cNvGrpSpPr/>
          <p:nvPr/>
        </p:nvGrpSpPr>
        <p:grpSpPr>
          <a:xfrm>
            <a:off x="3573767" y="1447800"/>
            <a:ext cx="1312636" cy="1724328"/>
            <a:chOff x="2784930" y="2345019"/>
            <a:chExt cx="1312636" cy="1724328"/>
          </a:xfrm>
        </p:grpSpPr>
        <p:pic>
          <p:nvPicPr>
            <p:cNvPr id="116" name="Picture 115"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18" name="Picture 117"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19" name="Picture 118"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120" name="Group 119"/>
          <p:cNvGrpSpPr/>
          <p:nvPr/>
        </p:nvGrpSpPr>
        <p:grpSpPr>
          <a:xfrm>
            <a:off x="6307364" y="1456325"/>
            <a:ext cx="1312636" cy="1724328"/>
            <a:chOff x="2784930" y="2345019"/>
            <a:chExt cx="1312636" cy="1724328"/>
          </a:xfrm>
        </p:grpSpPr>
        <p:pic>
          <p:nvPicPr>
            <p:cNvPr id="121" name="Picture 120"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22" name="Picture 121"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23" name="Picture 122"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7" name="TextBox 46"/>
          <p:cNvSpPr txBox="1"/>
          <p:nvPr/>
        </p:nvSpPr>
        <p:spPr>
          <a:xfrm>
            <a:off x="2662991" y="5231956"/>
            <a:ext cx="1497914" cy="769441"/>
          </a:xfrm>
          <a:prstGeom prst="rect">
            <a:avLst/>
          </a:prstGeom>
          <a:noFill/>
        </p:spPr>
        <p:txBody>
          <a:bodyPr wrap="none" rtlCol="0">
            <a:spAutoFit/>
          </a:bodyPr>
          <a:lstStyle/>
          <a:p>
            <a:pPr algn="ctr"/>
            <a:r>
              <a:rPr lang="en-US" sz="2200" dirty="0" smtClean="0">
                <a:latin typeface="Corbel"/>
                <a:cs typeface="Corbel"/>
              </a:rPr>
              <a:t>Distributed</a:t>
            </a:r>
            <a:br>
              <a:rPr lang="en-US" sz="2200" dirty="0" smtClean="0">
                <a:latin typeface="Corbel"/>
                <a:cs typeface="Corbel"/>
              </a:rPr>
            </a:br>
            <a:r>
              <a:rPr lang="en-US" sz="2200" dirty="0" smtClean="0">
                <a:latin typeface="Corbel"/>
                <a:cs typeface="Corbel"/>
              </a:rPr>
              <a:t>memory</a:t>
            </a:r>
            <a:endParaRPr lang="en-US" sz="2200" dirty="0">
              <a:latin typeface="Corbel"/>
              <a:cs typeface="Corbel"/>
            </a:endParaRPr>
          </a:p>
        </p:txBody>
      </p:sp>
      <p:sp>
        <p:nvSpPr>
          <p:cNvPr id="48" name="TextBox 47"/>
          <p:cNvSpPr txBox="1"/>
          <p:nvPr/>
        </p:nvSpPr>
        <p:spPr>
          <a:xfrm>
            <a:off x="1066800" y="5182020"/>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cxnSp>
        <p:nvCxnSpPr>
          <p:cNvPr id="49" name="Straight Arrow Connector 48"/>
          <p:cNvCxnSpPr>
            <a:stCxn id="91" idx="3"/>
            <a:endCxn id="84" idx="1"/>
          </p:cNvCxnSpPr>
          <p:nvPr/>
        </p:nvCxnSpPr>
        <p:spPr>
          <a:xfrm flipV="1">
            <a:off x="3714737" y="3532906"/>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91" idx="3"/>
            <a:endCxn id="87" idx="1"/>
          </p:cNvCxnSpPr>
          <p:nvPr/>
        </p:nvCxnSpPr>
        <p:spPr>
          <a:xfrm flipV="1">
            <a:off x="3714737" y="4358768"/>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91" idx="3"/>
            <a:endCxn id="88" idx="1"/>
          </p:cNvCxnSpPr>
          <p:nvPr/>
        </p:nvCxnSpPr>
        <p:spPr>
          <a:xfrm>
            <a:off x="3714737" y="4747112"/>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6254102" y="354825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69" idx="1"/>
          </p:cNvCxnSpPr>
          <p:nvPr/>
        </p:nvCxnSpPr>
        <p:spPr>
          <a:xfrm>
            <a:off x="6254102" y="4358768"/>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83" idx="1"/>
          </p:cNvCxnSpPr>
          <p:nvPr/>
        </p:nvCxnSpPr>
        <p:spPr>
          <a:xfrm>
            <a:off x="6254102" y="51725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8" name="Folded Corner 67"/>
          <p:cNvSpPr/>
          <p:nvPr/>
        </p:nvSpPr>
        <p:spPr>
          <a:xfrm>
            <a:off x="6822300" y="3243452"/>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69" name="Folded Corner 68"/>
          <p:cNvSpPr/>
          <p:nvPr/>
        </p:nvSpPr>
        <p:spPr>
          <a:xfrm>
            <a:off x="6822300" y="4069314"/>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83" name="Folded Corner 82"/>
          <p:cNvSpPr/>
          <p:nvPr/>
        </p:nvSpPr>
        <p:spPr>
          <a:xfrm>
            <a:off x="6822300" y="4883100"/>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84" name="Rectangle 83"/>
          <p:cNvSpPr/>
          <p:nvPr/>
        </p:nvSpPr>
        <p:spPr>
          <a:xfrm>
            <a:off x="4872891" y="330905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87" name="Rectangle 86"/>
          <p:cNvSpPr/>
          <p:nvPr/>
        </p:nvSpPr>
        <p:spPr>
          <a:xfrm>
            <a:off x="4872891" y="4134918"/>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a:t>
            </a:r>
            <a:r>
              <a:rPr lang="en-US" sz="2200" dirty="0" smtClean="0"/>
              <a:t>2</a:t>
            </a:r>
            <a:endParaRPr lang="en-US" sz="2200" dirty="0"/>
          </a:p>
        </p:txBody>
      </p:sp>
      <p:sp>
        <p:nvSpPr>
          <p:cNvPr id="88" name="Rectangle 87"/>
          <p:cNvSpPr/>
          <p:nvPr/>
        </p:nvSpPr>
        <p:spPr>
          <a:xfrm>
            <a:off x="4872891" y="4946737"/>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cxnSp>
        <p:nvCxnSpPr>
          <p:cNvPr id="89" name="Straight Arrow Connector 88"/>
          <p:cNvCxnSpPr>
            <a:stCxn id="91" idx="3"/>
            <a:endCxn id="90" idx="1"/>
          </p:cNvCxnSpPr>
          <p:nvPr/>
        </p:nvCxnSpPr>
        <p:spPr>
          <a:xfrm>
            <a:off x="3714737" y="4747112"/>
            <a:ext cx="1158682" cy="99778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4873419" y="5529452"/>
            <a:ext cx="1488453"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91" name="Diamond 90"/>
          <p:cNvSpPr/>
          <p:nvPr/>
        </p:nvSpPr>
        <p:spPr>
          <a:xfrm>
            <a:off x="3425091" y="4661791"/>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92" name="Can 91"/>
          <p:cNvSpPr/>
          <p:nvPr/>
        </p:nvSpPr>
        <p:spPr>
          <a:xfrm>
            <a:off x="1066800" y="4337196"/>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94" name="Straight Arrow Connector 93"/>
          <p:cNvCxnSpPr>
            <a:stCxn id="92" idx="4"/>
          </p:cNvCxnSpPr>
          <p:nvPr/>
        </p:nvCxnSpPr>
        <p:spPr>
          <a:xfrm flipV="1">
            <a:off x="1849184" y="4747112"/>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1781742" y="3750936"/>
            <a:ext cx="1264940" cy="677108"/>
          </a:xfrm>
          <a:prstGeom prst="rect">
            <a:avLst/>
          </a:prstGeom>
          <a:noFill/>
        </p:spPr>
        <p:txBody>
          <a:bodyPr wrap="none" rtlCol="0">
            <a:spAutoFit/>
          </a:bodyPr>
          <a:lstStyle/>
          <a:p>
            <a:pPr algn="ctr"/>
            <a:r>
              <a:rPr lang="en-US" sz="1900" dirty="0" smtClean="0">
                <a:latin typeface="Corbel"/>
                <a:cs typeface="Corbel"/>
              </a:rPr>
              <a:t>one-time</a:t>
            </a:r>
            <a:br>
              <a:rPr lang="en-US" sz="1900" dirty="0" smtClean="0">
                <a:latin typeface="Corbel"/>
                <a:cs typeface="Corbel"/>
              </a:rPr>
            </a:br>
            <a:r>
              <a:rPr lang="en-US" sz="1900" dirty="0" smtClean="0">
                <a:latin typeface="Corbel"/>
                <a:cs typeface="Corbel"/>
              </a:rPr>
              <a:t>processing</a:t>
            </a:r>
            <a:endParaRPr lang="en-US" sz="1900" dirty="0">
              <a:latin typeface="Corbel"/>
              <a:cs typeface="Corbel"/>
            </a:endParaRPr>
          </a:p>
        </p:txBody>
      </p:sp>
      <p:grpSp>
        <p:nvGrpSpPr>
          <p:cNvPr id="97" name="Group 96"/>
          <p:cNvGrpSpPr/>
          <p:nvPr/>
        </p:nvGrpSpPr>
        <p:grpSpPr>
          <a:xfrm>
            <a:off x="2784930" y="3835871"/>
            <a:ext cx="1312636" cy="1724328"/>
            <a:chOff x="2784930" y="2345019"/>
            <a:chExt cx="1312636" cy="1724328"/>
          </a:xfrm>
        </p:grpSpPr>
        <p:pic>
          <p:nvPicPr>
            <p:cNvPr id="100" name="Picture 99" descr="to_ddr333memory_350.gif"/>
            <p:cNvPicPr>
              <a:picLocks noChangeAspect="1"/>
            </p:cNvPicPr>
            <p:nvPr/>
          </p:nvPicPr>
          <p:blipFill>
            <a:blip r:embed="rId2">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01" name="Picture 100" descr="to_ddr333memory_350.gif"/>
            <p:cNvPicPr>
              <a:picLocks noChangeAspect="1"/>
            </p:cNvPicPr>
            <p:nvPr/>
          </p:nvPicPr>
          <p:blipFill>
            <a:blip r:embed="rId2">
              <a:extLst>
                <a:ext uri="{BEBA8EAE-BF5A-486C-A8C5-ECC9F3942E4B}">
                  <a14:imgProps xmlns:a14="http://schemas.microsoft.com/office/drawing/2010/main">
                    <a14:imgLayer r:embed="rId5">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02" name="Picture 101"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6" name="Rounded Rectangle 45"/>
          <p:cNvSpPr/>
          <p:nvPr/>
        </p:nvSpPr>
        <p:spPr>
          <a:xfrm>
            <a:off x="457201" y="6091714"/>
            <a:ext cx="8097584" cy="631285"/>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3000" b="1" dirty="0" smtClean="0"/>
              <a:t>10-100</a:t>
            </a:r>
            <a:r>
              <a:rPr lang="en-US" sz="3200" b="1" dirty="0" smtClean="0"/>
              <a:t>×</a:t>
            </a:r>
            <a:r>
              <a:rPr lang="en-US" sz="3000" b="1" dirty="0" smtClean="0"/>
              <a:t> </a:t>
            </a:r>
            <a:r>
              <a:rPr lang="en-US" sz="3000" dirty="0" smtClean="0"/>
              <a:t>faster than network and disk</a:t>
            </a:r>
            <a:endParaRPr lang="en-US" sz="3000" dirty="0"/>
          </a:p>
        </p:txBody>
      </p:sp>
    </p:spTree>
    <p:extLst>
      <p:ext uri="{BB962C8B-B14F-4D97-AF65-F5344CB8AC3E}">
        <p14:creationId xmlns:p14="http://schemas.microsoft.com/office/powerpoint/2010/main" val="3707895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0" dirty="0" smtClean="0"/>
              <a:t>Solution: Resilient</a:t>
            </a:r>
            <a:br>
              <a:rPr lang="en-US" sz="4800" b="0" dirty="0" smtClean="0"/>
            </a:br>
            <a:r>
              <a:rPr lang="en-US" sz="4800" b="0" dirty="0" smtClean="0"/>
              <a:t>Distributed Datasets (RDDs)</a:t>
            </a:r>
            <a:endParaRPr lang="en-US" sz="4800" b="0" dirty="0"/>
          </a:p>
        </p:txBody>
      </p:sp>
      <p:sp>
        <p:nvSpPr>
          <p:cNvPr id="3" name="Content Placeholder 2"/>
          <p:cNvSpPr>
            <a:spLocks noGrp="1"/>
          </p:cNvSpPr>
          <p:nvPr>
            <p:ph idx="1"/>
          </p:nvPr>
        </p:nvSpPr>
        <p:spPr>
          <a:xfrm>
            <a:off x="457200" y="2362200"/>
            <a:ext cx="8229600" cy="4114800"/>
          </a:xfrm>
        </p:spPr>
        <p:txBody>
          <a:bodyPr>
            <a:normAutofit fontScale="92500" lnSpcReduction="10000"/>
          </a:bodyPr>
          <a:lstStyle/>
          <a:p>
            <a:r>
              <a:rPr lang="en-US" dirty="0" smtClean="0"/>
              <a:t>Distributed collections of objects that can be stored in memory for fast reuse</a:t>
            </a:r>
          </a:p>
          <a:p>
            <a:r>
              <a:rPr lang="en-US" dirty="0" smtClean="0"/>
              <a:t>Automatically recover lost data on failure</a:t>
            </a:r>
          </a:p>
          <a:p>
            <a:r>
              <a:rPr lang="en-US" dirty="0" smtClean="0"/>
              <a:t>Support a wide range of applications</a:t>
            </a:r>
          </a:p>
          <a:p>
            <a:endParaRPr lang="en-US" dirty="0"/>
          </a:p>
          <a:p>
            <a:r>
              <a:rPr lang="en-US" dirty="0">
                <a:ea typeface="ＭＳ Ｐゴシック" panose="020B0600070205080204" pitchFamily="34" charset="-128"/>
              </a:rPr>
              <a:t>RDDs maintain </a:t>
            </a:r>
            <a:r>
              <a:rPr lang="en-US" b="1" dirty="0">
                <a:ea typeface="ＭＳ Ｐゴシック" panose="020B0600070205080204" pitchFamily="34" charset="-128"/>
              </a:rPr>
              <a:t>lineage</a:t>
            </a:r>
            <a:r>
              <a:rPr lang="en-US" dirty="0">
                <a:ea typeface="ＭＳ Ｐゴシック" panose="020B0600070205080204" pitchFamily="34" charset="-128"/>
              </a:rPr>
              <a:t> information that can be used to reconstruct lost partitions</a:t>
            </a:r>
          </a:p>
          <a:p>
            <a:endParaRPr lang="en-US" dirty="0"/>
          </a:p>
        </p:txBody>
      </p:sp>
    </p:spTree>
    <p:extLst>
      <p:ext uri="{BB962C8B-B14F-4D97-AF65-F5344CB8AC3E}">
        <p14:creationId xmlns:p14="http://schemas.microsoft.com/office/powerpoint/2010/main" val="2194147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5500" dirty="0" smtClean="0"/>
              <a:t>RDD Operations</a:t>
            </a:r>
            <a:endParaRPr lang="en-US" sz="5500" dirty="0"/>
          </a:p>
        </p:txBody>
      </p:sp>
      <p:graphicFrame>
        <p:nvGraphicFramePr>
          <p:cNvPr id="3" name="Table 2"/>
          <p:cNvGraphicFramePr>
            <a:graphicFrameLocks noGrp="1"/>
          </p:cNvGraphicFramePr>
          <p:nvPr>
            <p:extLst>
              <p:ext uri="{D42A27DB-BD31-4B8C-83A1-F6EECF244321}">
                <p14:modId xmlns:p14="http://schemas.microsoft.com/office/powerpoint/2010/main" val="3031415978"/>
              </p:ext>
            </p:extLst>
          </p:nvPr>
        </p:nvGraphicFramePr>
        <p:xfrm>
          <a:off x="457200" y="1905000"/>
          <a:ext cx="8229600" cy="4440314"/>
        </p:xfrm>
        <a:graphic>
          <a:graphicData uri="http://schemas.openxmlformats.org/drawingml/2006/table">
            <a:tbl>
              <a:tblPr firstRow="1" bandRow="1">
                <a:tableStyleId>{5940675A-B579-460E-94D1-54222C63F5DA}</a:tableStyleId>
              </a:tblPr>
              <a:tblGrid>
                <a:gridCol w="2743200"/>
                <a:gridCol w="2743200"/>
                <a:gridCol w="2743200"/>
              </a:tblGrid>
              <a:tr h="2397261">
                <a:tc>
                  <a:txBody>
                    <a:bodyPr/>
                    <a:lstStyle/>
                    <a:p>
                      <a:pPr algn="ctr"/>
                      <a:r>
                        <a:rPr lang="en-US" sz="2400" b="1" dirty="0" smtClean="0"/>
                        <a:t>Transformations</a:t>
                      </a:r>
                    </a:p>
                    <a:p>
                      <a:pPr algn="ctr"/>
                      <a:r>
                        <a:rPr lang="en-US" sz="2400" dirty="0" smtClean="0"/>
                        <a:t>(define a new RDD)</a:t>
                      </a:r>
                      <a:endParaRPr lang="en-US" sz="2400" dirty="0"/>
                    </a:p>
                  </a:txBody>
                  <a:tcPr anchor="ctr"/>
                </a:tc>
                <a:tc>
                  <a:txBody>
                    <a:bodyPr/>
                    <a:lstStyle/>
                    <a:p>
                      <a:pPr algn="ctr"/>
                      <a:r>
                        <a:rPr lang="en-US" sz="2400" dirty="0" smtClean="0"/>
                        <a:t>map</a:t>
                      </a:r>
                    </a:p>
                    <a:p>
                      <a:pPr algn="ctr"/>
                      <a:r>
                        <a:rPr lang="en-US" sz="2400" dirty="0" smtClean="0"/>
                        <a:t>filter</a:t>
                      </a:r>
                    </a:p>
                    <a:p>
                      <a:pPr algn="ctr"/>
                      <a:r>
                        <a:rPr lang="en-US" sz="2400" dirty="0" smtClean="0"/>
                        <a:t>sample</a:t>
                      </a:r>
                    </a:p>
                    <a:p>
                      <a:pPr algn="ctr"/>
                      <a:r>
                        <a:rPr lang="en-US" sz="2400" dirty="0" err="1" smtClean="0"/>
                        <a:t>groupByKey</a:t>
                      </a:r>
                      <a:endParaRPr lang="en-US" sz="2400" dirty="0" smtClean="0"/>
                    </a:p>
                    <a:p>
                      <a:pPr algn="ctr"/>
                      <a:r>
                        <a:rPr lang="en-US" sz="2400" dirty="0" err="1" smtClean="0"/>
                        <a:t>reduceByKey</a:t>
                      </a:r>
                      <a:endParaRPr lang="en-US" sz="2400" dirty="0" smtClean="0"/>
                    </a:p>
                    <a:p>
                      <a:pPr algn="ctr"/>
                      <a:r>
                        <a:rPr lang="en-US" sz="2400" dirty="0" err="1" smtClean="0"/>
                        <a:t>sortByKey</a:t>
                      </a:r>
                      <a:endParaRPr lang="en-US" sz="2400" dirty="0" smtClean="0"/>
                    </a:p>
                  </a:txBody>
                  <a:tcPr anchor="ctr">
                    <a:lnR w="12700" cap="flat" cmpd="sng" algn="ctr">
                      <a:solidFill>
                        <a:prstClr val="white"/>
                      </a:solidFill>
                      <a:prstDash val="solid"/>
                      <a:round/>
                      <a:headEnd type="none" w="med" len="med"/>
                      <a:tailEnd type="none" w="med" len="med"/>
                    </a:lnR>
                  </a:tcPr>
                </a:tc>
                <a:tc>
                  <a:txBody>
                    <a:bodyPr/>
                    <a:lstStyle/>
                    <a:p>
                      <a:pPr algn="ctr"/>
                      <a:r>
                        <a:rPr lang="en-US" sz="2400" dirty="0" err="1" smtClean="0"/>
                        <a:t>flatMap</a:t>
                      </a:r>
                      <a:endParaRPr lang="en-US" sz="2400" dirty="0" smtClean="0"/>
                    </a:p>
                    <a:p>
                      <a:pPr algn="ctr"/>
                      <a:r>
                        <a:rPr lang="en-US" sz="2400" dirty="0" smtClean="0"/>
                        <a:t>union</a:t>
                      </a:r>
                    </a:p>
                    <a:p>
                      <a:pPr algn="ctr"/>
                      <a:r>
                        <a:rPr lang="en-US" sz="2400" dirty="0" smtClean="0"/>
                        <a:t>join</a:t>
                      </a:r>
                    </a:p>
                    <a:p>
                      <a:pPr algn="ctr"/>
                      <a:r>
                        <a:rPr lang="en-US" sz="2400" dirty="0" err="1" smtClean="0"/>
                        <a:t>cogroup</a:t>
                      </a:r>
                      <a:endParaRPr lang="en-US" sz="2400" dirty="0" smtClean="0"/>
                    </a:p>
                    <a:p>
                      <a:pPr algn="ctr"/>
                      <a:r>
                        <a:rPr lang="en-US" sz="2400" dirty="0" smtClean="0"/>
                        <a:t>cross</a:t>
                      </a:r>
                      <a:br>
                        <a:rPr lang="en-US" sz="2400" dirty="0" smtClean="0"/>
                      </a:br>
                      <a:r>
                        <a:rPr lang="en-US" sz="2400" dirty="0" err="1" smtClean="0"/>
                        <a:t>mapValues</a:t>
                      </a:r>
                      <a:endParaRPr lang="en-US" sz="2400" dirty="0" smtClean="0"/>
                    </a:p>
                  </a:txBody>
                  <a:tcPr>
                    <a:lnL w="12700" cap="flat" cmpd="sng" algn="ctr">
                      <a:solidFill>
                        <a:prstClr val="white"/>
                      </a:solidFill>
                      <a:prstDash val="solid"/>
                      <a:round/>
                      <a:headEnd type="none" w="med" len="med"/>
                      <a:tailEnd type="none" w="med" len="med"/>
                    </a:lnL>
                  </a:tcPr>
                </a:tc>
              </a:tr>
              <a:tr h="2043053">
                <a:tc>
                  <a:txBody>
                    <a:bodyPr/>
                    <a:lstStyle/>
                    <a:p>
                      <a:pPr algn="ctr"/>
                      <a:r>
                        <a:rPr lang="en-US" sz="2400" b="1" dirty="0" smtClean="0"/>
                        <a:t>Actions</a:t>
                      </a:r>
                    </a:p>
                    <a:p>
                      <a:pPr algn="ctr"/>
                      <a:r>
                        <a:rPr lang="en-US" sz="2400" dirty="0" smtClean="0"/>
                        <a:t>(return a result to driver program)</a:t>
                      </a:r>
                      <a:endParaRPr lang="en-US" sz="2400" dirty="0"/>
                    </a:p>
                  </a:txBody>
                  <a:tcPr anchor="ct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collect</a:t>
                      </a:r>
                    </a:p>
                    <a:p>
                      <a:pPr algn="ctr"/>
                      <a:r>
                        <a:rPr lang="en-US" sz="2400" dirty="0" smtClean="0"/>
                        <a:t>reduce</a:t>
                      </a:r>
                    </a:p>
                    <a:p>
                      <a:pPr algn="ctr"/>
                      <a:r>
                        <a:rPr lang="en-US" sz="2400" dirty="0" smtClean="0"/>
                        <a:t>count</a:t>
                      </a:r>
                      <a:br>
                        <a:rPr lang="en-US" sz="2400" dirty="0" smtClean="0"/>
                      </a:br>
                      <a:r>
                        <a:rPr lang="en-US" sz="2400" dirty="0" smtClean="0"/>
                        <a:t>save</a:t>
                      </a:r>
                    </a:p>
                    <a:p>
                      <a:pPr algn="ctr"/>
                      <a:r>
                        <a:rPr lang="en-US" sz="2400" dirty="0" err="1" smtClean="0"/>
                        <a:t>lookupKey</a:t>
                      </a:r>
                      <a:endParaRPr lang="en-US" sz="2400" dirty="0"/>
                    </a:p>
                  </a:txBody>
                  <a:tcPr anchor="ctr"/>
                </a:tc>
                <a:tc hMerge="1">
                  <a:txBody>
                    <a:bodyPr/>
                    <a:lstStyle/>
                    <a:p>
                      <a:endParaRPr lang="en-US"/>
                    </a:p>
                  </a:txBody>
                  <a:tcPr/>
                </a:tc>
              </a:tr>
            </a:tbl>
          </a:graphicData>
        </a:graphic>
      </p:graphicFrame>
    </p:spTree>
    <p:extLst>
      <p:ext uri="{BB962C8B-B14F-4D97-AF65-F5344CB8AC3E}">
        <p14:creationId xmlns:p14="http://schemas.microsoft.com/office/powerpoint/2010/main" val="1071072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Discretized Streams </a:t>
            </a:r>
            <a:endParaRPr lang="en-US" dirty="0"/>
          </a:p>
        </p:txBody>
      </p:sp>
      <p:pic>
        <p:nvPicPr>
          <p:cNvPr id="4" name="Content Placeholder 3"/>
          <p:cNvPicPr>
            <a:picLocks noGrp="1" noChangeAspect="1"/>
          </p:cNvPicPr>
          <p:nvPr>
            <p:ph idx="1"/>
          </p:nvPr>
        </p:nvPicPr>
        <p:blipFill>
          <a:blip r:embed="rId3"/>
          <a:stretch>
            <a:fillRect/>
          </a:stretch>
        </p:blipFill>
        <p:spPr>
          <a:xfrm>
            <a:off x="1404937" y="2405824"/>
            <a:ext cx="5757863" cy="4375976"/>
          </a:xfrm>
          <a:prstGeom prst="rect">
            <a:avLst/>
          </a:prstGeom>
        </p:spPr>
      </p:pic>
      <p:sp>
        <p:nvSpPr>
          <p:cNvPr id="5" name="Rectangular Callout 4"/>
          <p:cNvSpPr/>
          <p:nvPr/>
        </p:nvSpPr>
        <p:spPr>
          <a:xfrm>
            <a:off x="6765132" y="4098910"/>
            <a:ext cx="2185988" cy="1844690"/>
          </a:xfrm>
          <a:prstGeom prst="wedgeRectCallout">
            <a:avLst>
              <a:gd name="adj1" fmla="val -89705"/>
              <a:gd name="adj2" fmla="val 12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pPr>
            <a:r>
              <a:rPr lang="en-US" dirty="0">
                <a:solidFill>
                  <a:prstClr val="white"/>
                </a:solidFill>
                <a:latin typeface="Calibri"/>
              </a:rPr>
              <a:t>immutable </a:t>
            </a:r>
            <a:r>
              <a:rPr lang="en-US" dirty="0" smtClean="0">
                <a:solidFill>
                  <a:prstClr val="white"/>
                </a:solidFill>
                <a:latin typeface="Calibri"/>
              </a:rPr>
              <a:t>dataset (output </a:t>
            </a:r>
            <a:r>
              <a:rPr lang="en-US" dirty="0">
                <a:solidFill>
                  <a:prstClr val="white"/>
                </a:solidFill>
                <a:latin typeface="Calibri"/>
              </a:rPr>
              <a:t>or state</a:t>
            </a:r>
            <a:r>
              <a:rPr lang="en-US" dirty="0" smtClean="0">
                <a:solidFill>
                  <a:prstClr val="white"/>
                </a:solidFill>
                <a:latin typeface="Calibri"/>
              </a:rPr>
              <a:t>); stored </a:t>
            </a:r>
            <a:r>
              <a:rPr lang="en-US" dirty="0">
                <a:solidFill>
                  <a:prstClr val="white"/>
                </a:solidFill>
                <a:latin typeface="Calibri"/>
              </a:rPr>
              <a:t>in memory</a:t>
            </a:r>
          </a:p>
          <a:p>
            <a:pPr defTabSz="914400" fontAlgn="auto">
              <a:spcBef>
                <a:spcPts val="0"/>
              </a:spcBef>
              <a:spcAft>
                <a:spcPts val="0"/>
              </a:spcAft>
            </a:pPr>
            <a:r>
              <a:rPr lang="en-US" dirty="0">
                <a:solidFill>
                  <a:prstClr val="white"/>
                </a:solidFill>
                <a:latin typeface="Calibri"/>
              </a:rPr>
              <a:t>as Spark RDD</a:t>
            </a:r>
          </a:p>
        </p:txBody>
      </p:sp>
      <p:sp>
        <p:nvSpPr>
          <p:cNvPr id="6" name="Slide Number Placeholder 5"/>
          <p:cNvSpPr>
            <a:spLocks noGrp="1"/>
          </p:cNvSpPr>
          <p:nvPr>
            <p:ph type="sldNum" sz="quarter" idx="12"/>
          </p:nvPr>
        </p:nvSpPr>
        <p:spPr/>
        <p:txBody>
          <a:bodyPr/>
          <a:lstStyle/>
          <a:p>
            <a:fld id="{14B32215-8C8B-434F-8C77-B5F50D0AE2A1}" type="slidenum">
              <a:rPr lang="en-US" smtClean="0">
                <a:solidFill>
                  <a:prstClr val="black">
                    <a:tint val="75000"/>
                  </a:prstClr>
                </a:solidFill>
                <a:latin typeface="Calibri"/>
              </a:rPr>
              <a:pPr/>
              <a:t>9</a:t>
            </a:fld>
            <a:endParaRPr lang="en-US">
              <a:solidFill>
                <a:prstClr val="black">
                  <a:tint val="75000"/>
                </a:prstClr>
              </a:solidFill>
              <a:latin typeface="Calibri"/>
            </a:endParaRPr>
          </a:p>
        </p:txBody>
      </p:sp>
      <p:sp>
        <p:nvSpPr>
          <p:cNvPr id="7" name="Content Placeholder 2"/>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dirty="0" smtClean="0">
                <a:solidFill>
                  <a:prstClr val="black"/>
                </a:solidFill>
                <a:latin typeface="Calibri"/>
                <a:ea typeface="宋体"/>
              </a:rPr>
              <a:t>A</a:t>
            </a:r>
            <a:r>
              <a:rPr lang="en-US" dirty="0" smtClean="0">
                <a:solidFill>
                  <a:prstClr val="black"/>
                </a:solidFill>
                <a:latin typeface="Calibri"/>
              </a:rPr>
              <a:t> streaming computation as a series of very small, deterministic batch jobs</a:t>
            </a:r>
          </a:p>
        </p:txBody>
      </p:sp>
    </p:spTree>
    <p:extLst>
      <p:ext uri="{BB962C8B-B14F-4D97-AF65-F5344CB8AC3E}">
        <p14:creationId xmlns:p14="http://schemas.microsoft.com/office/powerpoint/2010/main" val="1327213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Exhibit">
      <a:majorFont>
        <a:latin typeface="Corbel"/>
        <a:ea typeface=""/>
        <a:cs typeface=""/>
        <a:font script="Jpan" typeface="メイリオ"/>
      </a:majorFont>
      <a:minorFont>
        <a:latin typeface="Corbel"/>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headEnd type="none" w="med" len="med"/>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50007</TotalTime>
  <Words>1688</Words>
  <Application>Microsoft Macintosh PowerPoint</Application>
  <PresentationFormat>On-screen Show (4:3)</PresentationFormat>
  <Paragraphs>180</Paragraphs>
  <Slides>14</Slides>
  <Notes>11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1_Office Theme</vt:lpstr>
      <vt:lpstr>Spark</vt:lpstr>
      <vt:lpstr>Why go Beyond MapReduce?</vt:lpstr>
      <vt:lpstr>Why go Beyond MapReduce?</vt:lpstr>
      <vt:lpstr>Spark - Features</vt:lpstr>
      <vt:lpstr>Examples</vt:lpstr>
      <vt:lpstr>Goal: In-Memory Data Sharing</vt:lpstr>
      <vt:lpstr>Solution: Resilient Distributed Datasets (RDDs)</vt:lpstr>
      <vt:lpstr>RDD Operations</vt:lpstr>
      <vt:lpstr>Discretized Streams </vt:lpstr>
      <vt:lpstr>Discretized Streams</vt:lpstr>
      <vt:lpstr>DStream Operations</vt:lpstr>
      <vt:lpstr>Windowing</vt:lpstr>
      <vt:lpstr>Incremental aggregation</vt:lpstr>
      <vt:lpstr>Tutorial Exercises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 Konwinski</dc:creator>
  <cp:lastModifiedBy>Waleed Reda</cp:lastModifiedBy>
  <cp:revision>1983</cp:revision>
  <dcterms:created xsi:type="dcterms:W3CDTF">2010-06-28T20:28:41Z</dcterms:created>
  <dcterms:modified xsi:type="dcterms:W3CDTF">2014-11-12T18:24:43Z</dcterms:modified>
</cp:coreProperties>
</file>