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68" r:id="rId2"/>
    <p:sldId id="271" r:id="rId3"/>
    <p:sldId id="273" r:id="rId4"/>
    <p:sldId id="278" r:id="rId5"/>
    <p:sldId id="274" r:id="rId6"/>
    <p:sldId id="275" r:id="rId7"/>
    <p:sldId id="272" r:id="rId8"/>
    <p:sldId id="277"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50C"/>
    <a:srgbClr val="0479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77"/>
    <p:restoredTop sz="96327"/>
  </p:normalViewPr>
  <p:slideViewPr>
    <p:cSldViewPr snapToGrid="0" snapToObjects="1">
      <p:cViewPr varScale="1">
        <p:scale>
          <a:sx n="115" d="100"/>
          <a:sy n="115" d="100"/>
        </p:scale>
        <p:origin x="1072"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C9D30-F937-4946-BF68-C2E8F399033D}" type="datetimeFigureOut">
              <a:rPr lang="en-US" smtClean="0"/>
              <a:t>5/6/25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57A40-3F5B-2746-BCA8-8E2C028FFDFF}" type="slidenum">
              <a:rPr lang="en-US" smtClean="0"/>
              <a:t>‹#›</a:t>
            </a:fld>
            <a:endParaRPr lang="en-US"/>
          </a:p>
        </p:txBody>
      </p:sp>
    </p:spTree>
    <p:extLst>
      <p:ext uri="{BB962C8B-B14F-4D97-AF65-F5344CB8AC3E}">
        <p14:creationId xmlns:p14="http://schemas.microsoft.com/office/powerpoint/2010/main" val="2417386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10">
            <a:extLst>
              <a:ext uri="{FF2B5EF4-FFF2-40B4-BE49-F238E27FC236}">
                <a16:creationId xmlns:a16="http://schemas.microsoft.com/office/drawing/2014/main" id="{A91AB265-C0D2-A543-B156-B0221787BF01}"/>
              </a:ext>
              <a:ext uri="{C183D7F6-B498-43B3-948B-1728B52AA6E4}">
                <adec:decorative xmlns:adec="http://schemas.microsoft.com/office/drawing/2017/decorative" val="1"/>
              </a:ext>
            </a:extLst>
          </p:cNvPr>
          <p:cNvSpPr/>
          <p:nvPr userDrawn="1"/>
        </p:nvSpPr>
        <p:spPr>
          <a:xfrm>
            <a:off x="0" y="5733907"/>
            <a:ext cx="9144000" cy="11240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75000"/>
                    <a:lumOff val="25000"/>
                  </a:schemeClr>
                </a:solidFill>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bg1"/>
                </a:solidFill>
              </a:defRPr>
            </a:lvl1pPr>
          </a:lstStyle>
          <a:p>
            <a:pPr lvl="0"/>
            <a:r>
              <a:rPr lang="en-US" dirty="0"/>
              <a:t>Insert name, position, department/unit</a:t>
            </a:r>
          </a:p>
        </p:txBody>
      </p:sp>
      <p:sp>
        <p:nvSpPr>
          <p:cNvPr id="2" name="Title 1">
            <a:extLst>
              <a:ext uri="{FF2B5EF4-FFF2-40B4-BE49-F238E27FC236}">
                <a16:creationId xmlns:a16="http://schemas.microsoft.com/office/drawing/2014/main" id="{3392149A-1AC5-EAB4-F682-FE392198306F}"/>
              </a:ext>
            </a:extLst>
          </p:cNvPr>
          <p:cNvSpPr>
            <a:spLocks noGrp="1"/>
          </p:cNvSpPr>
          <p:nvPr>
            <p:ph type="title" hasCustomPrompt="1"/>
          </p:nvPr>
        </p:nvSpPr>
        <p:spPr>
          <a:xfrm>
            <a:off x="638916" y="905689"/>
            <a:ext cx="6250685" cy="2106570"/>
          </a:xfrm>
        </p:spPr>
        <p:txBody>
          <a:bodyPr rIns="91440">
            <a:normAutofit/>
          </a:bodyPr>
          <a:lstStyle>
            <a:lvl1pPr>
              <a:defRPr sz="3400">
                <a:solidFill>
                  <a:schemeClr val="tx1">
                    <a:lumMod val="90000"/>
                    <a:lumOff val="10000"/>
                  </a:schemeClr>
                </a:solidFill>
              </a:defRPr>
            </a:lvl1pPr>
          </a:lstStyle>
          <a:p>
            <a:r>
              <a:rPr lang="en-US" dirty="0"/>
              <a:t>Insert slide title in title or sentence case</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nd-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black background">
            <a:extLst>
              <a:ext uri="{FF2B5EF4-FFF2-40B4-BE49-F238E27FC236}">
                <a16:creationId xmlns:a16="http://schemas.microsoft.com/office/drawing/2014/main" id="{5AC3464E-EAD7-2F46-80F6-DC8D4A387FF7}"/>
              </a:ext>
            </a:extLst>
          </p:cNvPr>
          <p:cNvPicPr>
            <a:picLocks noChangeAspect="1"/>
          </p:cNvPicPr>
          <p:nvPr userDrawn="1"/>
        </p:nvPicPr>
        <p:blipFill>
          <a:blip r:embed="rId2"/>
          <a:stretch>
            <a:fillRect/>
          </a:stretch>
        </p:blipFill>
        <p:spPr>
          <a:xfrm>
            <a:off x="3255444" y="2986084"/>
            <a:ext cx="2633112" cy="885831"/>
          </a:xfrm>
          <a:prstGeom prst="rect">
            <a:avLst/>
          </a:prstGeom>
        </p:spPr>
      </p:pic>
      <p:sp>
        <p:nvSpPr>
          <p:cNvPr id="2" name="Title 1">
            <a:extLst>
              <a:ext uri="{FF2B5EF4-FFF2-40B4-BE49-F238E27FC236}">
                <a16:creationId xmlns:a16="http://schemas.microsoft.com/office/drawing/2014/main" id="{6A36F069-8A4C-ED8B-A2C5-3C3D5DA5201C}"/>
              </a:ext>
            </a:extLst>
          </p:cNvPr>
          <p:cNvSpPr>
            <a:spLocks noGrp="1"/>
          </p:cNvSpPr>
          <p:nvPr>
            <p:ph type="title" hasCustomPrompt="1"/>
          </p:nvPr>
        </p:nvSpPr>
        <p:spPr>
          <a:xfrm>
            <a:off x="0" y="-172499"/>
            <a:ext cx="8001000" cy="162560"/>
          </a:xfrm>
        </p:spPr>
        <p:txBody>
          <a:bodyPr>
            <a:normAutofit/>
          </a:bodyPr>
          <a:lstStyle>
            <a:lvl1pPr>
              <a:defRPr sz="1200" b="0" i="0">
                <a:latin typeface="Arial" panose="020B0604020202020204" pitchFamily="34" charset="0"/>
                <a:cs typeface="Arial" panose="020B0604020202020204" pitchFamily="34" charset="0"/>
              </a:defRPr>
            </a:lvl1pPr>
          </a:lstStyle>
          <a:p>
            <a:r>
              <a:rPr lang="en-US" dirty="0"/>
              <a:t>Black Closing Slide</a:t>
            </a:r>
          </a:p>
        </p:txBody>
      </p:sp>
    </p:spTree>
    <p:extLst>
      <p:ext uri="{BB962C8B-B14F-4D97-AF65-F5344CB8AC3E}">
        <p14:creationId xmlns:p14="http://schemas.microsoft.com/office/powerpoint/2010/main" val="231482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B1C6F3-8D05-7245-98E0-6A89EF37B52B}"/>
              </a:ext>
              <a:ext uri="{C183D7F6-B498-43B3-948B-1728B52AA6E4}">
                <adec:decorative xmlns:adec="http://schemas.microsoft.com/office/drawing/2017/decorative" val="1"/>
              </a:ext>
            </a:extLst>
          </p:cNvPr>
          <p:cNvSpPr/>
          <p:nvPr userDrawn="1"/>
        </p:nvSpPr>
        <p:spPr>
          <a:xfrm>
            <a:off x="0" y="0"/>
            <a:ext cx="9144000" cy="57339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1">
            <a:extLst>
              <a:ext uri="{FF2B5EF4-FFF2-40B4-BE49-F238E27FC236}">
                <a16:creationId xmlns:a16="http://schemas.microsoft.com/office/drawing/2014/main" id="{9C8FEA31-74AA-D38F-EA91-4C16C8097663}"/>
              </a:ext>
            </a:extLst>
          </p:cNvPr>
          <p:cNvSpPr>
            <a:spLocks noGrp="1"/>
          </p:cNvSpPr>
          <p:nvPr>
            <p:ph type="title" hasCustomPrompt="1"/>
          </p:nvPr>
        </p:nvSpPr>
        <p:spPr>
          <a:xfrm>
            <a:off x="638916" y="905689"/>
            <a:ext cx="6250685" cy="2106570"/>
          </a:xfrm>
        </p:spPr>
        <p:txBody>
          <a:bodyPr rIns="91440">
            <a:normAutofit/>
          </a:bodyPr>
          <a:lstStyle>
            <a:lvl1pPr>
              <a:defRPr sz="3400">
                <a:solidFill>
                  <a:schemeClr val="bg1"/>
                </a:solidFill>
              </a:defRPr>
            </a:lvl1pPr>
          </a:lstStyle>
          <a:p>
            <a:r>
              <a:rPr lang="en-US" dirty="0"/>
              <a:t>Insert slide title in title or sentence case</a:t>
            </a:r>
          </a:p>
        </p:txBody>
      </p:sp>
      <p:sp>
        <p:nvSpPr>
          <p:cNvPr id="9" name="Rectangle 8">
            <a:extLst>
              <a:ext uri="{FF2B5EF4-FFF2-40B4-BE49-F238E27FC236}">
                <a16:creationId xmlns:a16="http://schemas.microsoft.com/office/drawing/2014/main" id="{A331B425-093C-0149-952F-11573DF09F2E}"/>
              </a:ext>
              <a:ext uri="{C183D7F6-B498-43B3-948B-1728B52AA6E4}">
                <adec:decorative xmlns:adec="http://schemas.microsoft.com/office/drawing/2017/decorative" val="1"/>
              </a:ext>
            </a:extLst>
          </p:cNvPr>
          <p:cNvSpPr/>
          <p:nvPr userDrawn="1"/>
        </p:nvSpPr>
        <p:spPr>
          <a:xfrm>
            <a:off x="638917" y="3218871"/>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Text Placeholder 10">
            <a:extLst>
              <a:ext uri="{FF2B5EF4-FFF2-40B4-BE49-F238E27FC236}">
                <a16:creationId xmlns:a16="http://schemas.microsoft.com/office/drawing/2014/main" id="{BB10240F-B4BA-0448-B9CB-BAB80DBF6BF3}"/>
              </a:ext>
            </a:extLst>
          </p:cNvPr>
          <p:cNvSpPr>
            <a:spLocks noGrp="1"/>
          </p:cNvSpPr>
          <p:nvPr>
            <p:ph type="body" sz="quarter" idx="12" hasCustomPrompt="1"/>
          </p:nvPr>
        </p:nvSpPr>
        <p:spPr>
          <a:xfrm>
            <a:off x="638917" y="3519489"/>
            <a:ext cx="6250685" cy="701877"/>
          </a:xfrm>
        </p:spPr>
        <p:txBody>
          <a:bodyPr anchor="t">
            <a:noAutofit/>
          </a:bodyPr>
          <a:lstStyle>
            <a:lvl1pPr marL="0" indent="0">
              <a:buNone/>
              <a:defRPr sz="2200">
                <a:solidFill>
                  <a:schemeClr val="tx1">
                    <a:lumMod val="25000"/>
                    <a:lumOff val="75000"/>
                  </a:schemeClr>
                </a:solidFill>
              </a:defRPr>
            </a:lvl1pPr>
          </a:lstStyle>
          <a:p>
            <a:pPr lvl="0"/>
            <a:r>
              <a:rPr lang="en-US" dirty="0"/>
              <a:t>Insert subtitle, date, or other important information, not to exceed two lines </a:t>
            </a:r>
          </a:p>
        </p:txBody>
      </p:sp>
      <p:sp>
        <p:nvSpPr>
          <p:cNvPr id="13" name="Text Placeholder 10">
            <a:extLst>
              <a:ext uri="{FF2B5EF4-FFF2-40B4-BE49-F238E27FC236}">
                <a16:creationId xmlns:a16="http://schemas.microsoft.com/office/drawing/2014/main" id="{254FFE49-5199-9649-BB93-1060548611E9}"/>
              </a:ext>
            </a:extLst>
          </p:cNvPr>
          <p:cNvSpPr>
            <a:spLocks noGrp="1"/>
          </p:cNvSpPr>
          <p:nvPr>
            <p:ph type="body" sz="quarter" idx="13" hasCustomPrompt="1"/>
          </p:nvPr>
        </p:nvSpPr>
        <p:spPr>
          <a:xfrm>
            <a:off x="638917" y="5953913"/>
            <a:ext cx="7733559" cy="523088"/>
          </a:xfrm>
        </p:spPr>
        <p:txBody>
          <a:bodyPr anchor="t" anchorCtr="0">
            <a:normAutofit/>
          </a:bodyPr>
          <a:lstStyle>
            <a:lvl1pPr marL="0" indent="0">
              <a:buNone/>
              <a:defRPr sz="1600" b="1">
                <a:solidFill>
                  <a:schemeClr val="tx1">
                    <a:lumMod val="90000"/>
                    <a:lumOff val="10000"/>
                  </a:schemeClr>
                </a:solidFill>
              </a:defRPr>
            </a:lvl1pPr>
          </a:lstStyle>
          <a:p>
            <a:pPr lvl="0"/>
            <a:r>
              <a:rPr lang="en-US" dirty="0"/>
              <a:t>Insert name, position, department/unit</a:t>
            </a:r>
          </a:p>
        </p:txBody>
      </p:sp>
      <p:sp>
        <p:nvSpPr>
          <p:cNvPr id="11" name="Rectangle 10">
            <a:extLst>
              <a:ext uri="{FF2B5EF4-FFF2-40B4-BE49-F238E27FC236}">
                <a16:creationId xmlns:a16="http://schemas.microsoft.com/office/drawing/2014/main" id="{99797619-8B01-0549-8F5E-787C3097DC7B}"/>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5" name="Picture 14" descr="Logo&#10;&#10;Description automatically generated">
            <a:extLst>
              <a:ext uri="{FF2B5EF4-FFF2-40B4-BE49-F238E27FC236}">
                <a16:creationId xmlns:a16="http://schemas.microsoft.com/office/drawing/2014/main" id="{A5686C4D-738C-8049-8292-137F1F10E425}"/>
              </a:ext>
            </a:extLst>
          </p:cNvPr>
          <p:cNvPicPr>
            <a:picLocks noChangeAspect="1"/>
          </p:cNvPicPr>
          <p:nvPr userDrawn="1"/>
        </p:nvPicPr>
        <p:blipFill>
          <a:blip r:embed="rId2"/>
          <a:stretch>
            <a:fillRect/>
          </a:stretch>
        </p:blipFill>
        <p:spPr>
          <a:xfrm>
            <a:off x="8569280" y="222227"/>
            <a:ext cx="456123" cy="716763"/>
          </a:xfrm>
          <a:prstGeom prst="rect">
            <a:avLst/>
          </a:prstGeom>
        </p:spPr>
      </p:pic>
    </p:spTree>
    <p:extLst>
      <p:ext uri="{BB962C8B-B14F-4D97-AF65-F5344CB8AC3E}">
        <p14:creationId xmlns:p14="http://schemas.microsoft.com/office/powerpoint/2010/main" val="34379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BA04-41CB-7DC9-9DBE-9064F7EA513C}"/>
              </a:ext>
            </a:extLst>
          </p:cNvPr>
          <p:cNvSpPr>
            <a:spLocks noGrp="1"/>
          </p:cNvSpPr>
          <p:nvPr>
            <p:ph type="title" hasCustomPrompt="1"/>
          </p:nvPr>
        </p:nvSpPr>
        <p:spPr/>
        <p:txBody>
          <a:bodyPr rIns="91440"/>
          <a:lstStyle>
            <a:lvl1pPr>
              <a:defRPr>
                <a:solidFill>
                  <a:schemeClr val="tx1">
                    <a:lumMod val="90000"/>
                    <a:lumOff val="10000"/>
                  </a:schemeClr>
                </a:solidFill>
              </a:defRPr>
            </a:lvl1pPr>
          </a:lstStyle>
          <a:p>
            <a:r>
              <a:rPr lang="en-US" dirty="0"/>
              <a:t>Insert slide title in title or sentence case</a:t>
            </a:r>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7258050" cy="4446053"/>
          </a:xfrm>
        </p:spPr>
        <p:txBody>
          <a:bodyPr>
            <a:normAutofit/>
          </a:bodyPr>
          <a:lstStyle>
            <a:lvl1pPr marL="171450" indent="-171450">
              <a:buFont typeface="Arial" panose="020B0604020202020204" pitchFamily="34" charset="0"/>
              <a:buChar char="•"/>
              <a:tabLst/>
              <a:defRPr sz="2200">
                <a:solidFill>
                  <a:schemeClr val="tx1">
                    <a:lumMod val="90000"/>
                    <a:lumOff val="10000"/>
                  </a:schemeClr>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0" y="6542915"/>
            <a:ext cx="6395020" cy="350865"/>
          </a:xfrm>
          <a:solidFill>
            <a:schemeClr val="accent1"/>
          </a:solidFill>
          <a:ln>
            <a:noFill/>
          </a:ln>
        </p:spPr>
        <p:txBody>
          <a:bodyPr wrap="none" lIns="274320" tIns="64008" rIns="9144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Tree>
    <p:extLst>
      <p:ext uri="{BB962C8B-B14F-4D97-AF65-F5344CB8AC3E}">
        <p14:creationId xmlns:p14="http://schemas.microsoft.com/office/powerpoint/2010/main" val="3626283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74652-6CC7-DA2F-2E59-F8C622A8091A}"/>
              </a:ext>
            </a:extLst>
          </p:cNvPr>
          <p:cNvSpPr>
            <a:spLocks noGrp="1"/>
          </p:cNvSpPr>
          <p:nvPr>
            <p:ph type="title" hasCustomPrompt="1"/>
          </p:nvPr>
        </p:nvSpPr>
        <p:spPr>
          <a:xfrm>
            <a:off x="371475" y="457200"/>
            <a:ext cx="8001000" cy="1066800"/>
          </a:xfrm>
        </p:spPr>
        <p:txBody>
          <a:bodyPr rIns="91440"/>
          <a:lstStyle>
            <a:lvl1pPr>
              <a:defRPr>
                <a:solidFill>
                  <a:schemeClr val="tx1">
                    <a:lumMod val="90000"/>
                    <a:lumOff val="10000"/>
                  </a:schemeClr>
                </a:solidFill>
              </a:defRPr>
            </a:lvl1pPr>
          </a:lstStyle>
          <a:p>
            <a:r>
              <a:rPr lang="en-US" dirty="0"/>
              <a:t>Insert slide title in title or sentence case</a:t>
            </a:r>
          </a:p>
        </p:txBody>
      </p:sp>
      <p:sp>
        <p:nvSpPr>
          <p:cNvPr id="5" name="Footer Placeholder 4"/>
          <p:cNvSpPr>
            <a:spLocks noGrp="1"/>
          </p:cNvSpPr>
          <p:nvPr>
            <p:ph type="ftr" sz="quarter" idx="11"/>
          </p:nvPr>
        </p:nvSpPr>
        <p:spPr/>
        <p:txBody>
          <a:bodyPr/>
          <a:lstStyle/>
          <a:p>
            <a:endParaRPr lang="en-US" dirty="0"/>
          </a:p>
        </p:txBody>
      </p:sp>
      <p:sp>
        <p:nvSpPr>
          <p:cNvPr id="7" name="Rectangle 6">
            <a:extLst>
              <a:ext uri="{FF2B5EF4-FFF2-40B4-BE49-F238E27FC236}">
                <a16:creationId xmlns:a16="http://schemas.microsoft.com/office/drawing/2014/main" id="{4EDFC75F-7C56-4347-B180-B45A7C3C2BFE}"/>
              </a:ext>
              <a:ext uri="{C183D7F6-B498-43B3-948B-1728B52AA6E4}">
                <adec:decorative xmlns:adec="http://schemas.microsoft.com/office/drawing/2017/decorative" val="1"/>
              </a:ext>
            </a:extLst>
          </p:cNvPr>
          <p:cNvSpPr/>
          <p:nvPr userDrawn="1"/>
        </p:nvSpPr>
        <p:spPr>
          <a:xfrm>
            <a:off x="371476" y="16257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ontent Placeholder 10">
            <a:extLst>
              <a:ext uri="{FF2B5EF4-FFF2-40B4-BE49-F238E27FC236}">
                <a16:creationId xmlns:a16="http://schemas.microsoft.com/office/drawing/2014/main" id="{733615FB-E867-334E-BB0E-3B18A2659575}"/>
              </a:ext>
            </a:extLst>
          </p:cNvPr>
          <p:cNvSpPr>
            <a:spLocks noGrp="1"/>
          </p:cNvSpPr>
          <p:nvPr>
            <p:ph sz="quarter" idx="13" hasCustomPrompt="1"/>
          </p:nvPr>
        </p:nvSpPr>
        <p:spPr>
          <a:xfrm>
            <a:off x="1114425" y="1840448"/>
            <a:ext cx="3361911"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
        <p:nvSpPr>
          <p:cNvPr id="13" name="Text Placeholder 12">
            <a:extLst>
              <a:ext uri="{FF2B5EF4-FFF2-40B4-BE49-F238E27FC236}">
                <a16:creationId xmlns:a16="http://schemas.microsoft.com/office/drawing/2014/main" id="{73A315EF-C99D-DF4A-94FC-CDB4F9DECBFE}"/>
              </a:ext>
            </a:extLst>
          </p:cNvPr>
          <p:cNvSpPr>
            <a:spLocks noGrp="1"/>
          </p:cNvSpPr>
          <p:nvPr>
            <p:ph type="body" sz="quarter" idx="14" hasCustomPrompt="1"/>
          </p:nvPr>
        </p:nvSpPr>
        <p:spPr>
          <a:xfrm>
            <a:off x="1" y="6512155"/>
            <a:ext cx="6395020" cy="350865"/>
          </a:xfrm>
          <a:solidFill>
            <a:schemeClr val="accent1"/>
          </a:solidFill>
          <a:ln>
            <a:noFill/>
          </a:ln>
        </p:spPr>
        <p:txBody>
          <a:bodyPr wrap="none" lIns="274320" tIns="64008" rIns="91440" bIns="91440" anchor="ctr" anchorCtr="0">
            <a:spAutoFit/>
          </a:bodyPr>
          <a:lstStyle>
            <a:lvl1pPr marL="0" indent="0">
              <a:buNone/>
              <a:defRPr sz="1400">
                <a:solidFill>
                  <a:schemeClr val="bg1"/>
                </a:solidFill>
              </a:defRPr>
            </a:lvl1pPr>
            <a:lvl2pPr>
              <a:defRPr sz="1050"/>
            </a:lvl2pPr>
            <a:lvl3pPr>
              <a:defRPr sz="1050"/>
            </a:lvl3pPr>
            <a:lvl4pPr>
              <a:defRPr sz="1050"/>
            </a:lvl4pPr>
            <a:lvl5pPr>
              <a:defRPr sz="1050"/>
            </a:lvl5pPr>
          </a:lstStyle>
          <a:p>
            <a:pPr lvl="0"/>
            <a:r>
              <a:rPr lang="en-US" dirty="0"/>
              <a:t>Insert presentation topic or department/unit name (text box will expand to fit)</a:t>
            </a:r>
          </a:p>
        </p:txBody>
      </p:sp>
      <p:sp>
        <p:nvSpPr>
          <p:cNvPr id="8" name="Content Placeholder 10">
            <a:extLst>
              <a:ext uri="{FF2B5EF4-FFF2-40B4-BE49-F238E27FC236}">
                <a16:creationId xmlns:a16="http://schemas.microsoft.com/office/drawing/2014/main" id="{B0DEE38D-2FF0-2A49-A7D1-AF607FA3AB7A}"/>
              </a:ext>
            </a:extLst>
          </p:cNvPr>
          <p:cNvSpPr>
            <a:spLocks noGrp="1"/>
          </p:cNvSpPr>
          <p:nvPr>
            <p:ph sz="quarter" idx="15" hasCustomPrompt="1"/>
          </p:nvPr>
        </p:nvSpPr>
        <p:spPr>
          <a:xfrm>
            <a:off x="4667665" y="1840448"/>
            <a:ext cx="3704810" cy="4446053"/>
          </a:xfrm>
        </p:spPr>
        <p:txBody>
          <a:bodyPr>
            <a:normAutofit/>
          </a:bodyPr>
          <a:lstStyle>
            <a:lvl1pPr marL="171450" indent="-171450">
              <a:buFont typeface="Arial" panose="020B0604020202020204" pitchFamily="34" charset="0"/>
              <a:buChar char="•"/>
              <a:tabLst/>
              <a:defRPr sz="1950">
                <a:solidFill>
                  <a:schemeClr val="tx1"/>
                </a:solidFill>
              </a:defRPr>
            </a:lvl1pPr>
            <a:lvl2pPr>
              <a:defRPr sz="1575"/>
            </a:lvl2pPr>
            <a:lvl3pPr>
              <a:defRPr sz="1575"/>
            </a:lvl3pPr>
            <a:lvl4pPr>
              <a:defRPr sz="1575"/>
            </a:lvl4pPr>
            <a:lvl5pPr>
              <a:defRPr sz="1575"/>
            </a:lvl5pPr>
          </a:lstStyle>
          <a:p>
            <a:pPr lvl="0"/>
            <a:r>
              <a:rPr lang="en-US" dirty="0"/>
              <a:t>Bulleted list</a:t>
            </a:r>
          </a:p>
          <a:p>
            <a:pPr lvl="0"/>
            <a:r>
              <a:rPr lang="en-US" dirty="0"/>
              <a:t>Bulleted list</a:t>
            </a:r>
          </a:p>
          <a:p>
            <a:pPr lvl="0"/>
            <a:r>
              <a:rPr lang="en-US" dirty="0"/>
              <a:t>Bulleted list</a:t>
            </a:r>
          </a:p>
        </p:txBody>
      </p:sp>
    </p:spTree>
    <p:extLst>
      <p:ext uri="{BB962C8B-B14F-4D97-AF65-F5344CB8AC3E}">
        <p14:creationId xmlns:p14="http://schemas.microsoft.com/office/powerpoint/2010/main" val="3740767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7A194C-A4B8-2148-8BE0-5451BAAC534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25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10000"/>
                    <a:lumOff val="90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13" name="Freeform 12">
            <a:extLst>
              <a:ext uri="{FF2B5EF4-FFF2-40B4-BE49-F238E27FC236}">
                <a16:creationId xmlns:a16="http://schemas.microsoft.com/office/drawing/2014/main" id="{A2A8E911-3157-1444-8D3E-B3404B047192}"/>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accent1">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 name="Rectangle 13">
            <a:extLst>
              <a:ext uri="{FF2B5EF4-FFF2-40B4-BE49-F238E27FC236}">
                <a16:creationId xmlns:a16="http://schemas.microsoft.com/office/drawing/2014/main" id="{8EB6C9F2-5465-8D47-8351-B6B681C458B1}"/>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2D1266FC-2449-334F-9B22-0937AD6B1315}"/>
              </a:ext>
            </a:extLst>
          </p:cNvPr>
          <p:cNvSpPr/>
          <p:nvPr userDrawn="1"/>
        </p:nvSpPr>
        <p:spPr>
          <a:xfrm>
            <a:off x="8530101" y="10026"/>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6" name="Picture 15" descr="Logo&#10;&#10;Description automatically generated">
            <a:extLst>
              <a:ext uri="{FF2B5EF4-FFF2-40B4-BE49-F238E27FC236}">
                <a16:creationId xmlns:a16="http://schemas.microsoft.com/office/drawing/2014/main" id="{0E0B867E-4626-0B46-8BD3-B9D962EC3CA9}"/>
              </a:ext>
            </a:extLst>
          </p:cNvPr>
          <p:cNvPicPr>
            <a:picLocks noChangeAspect="1"/>
          </p:cNvPicPr>
          <p:nvPr userDrawn="1"/>
        </p:nvPicPr>
        <p:blipFill>
          <a:blip r:embed="rId3"/>
          <a:stretch>
            <a:fillRect/>
          </a:stretch>
        </p:blipFill>
        <p:spPr>
          <a:xfrm>
            <a:off x="8568698" y="232253"/>
            <a:ext cx="456123" cy="716763"/>
          </a:xfrm>
          <a:prstGeom prst="rect">
            <a:avLst/>
          </a:prstGeom>
        </p:spPr>
      </p:pic>
      <p:sp>
        <p:nvSpPr>
          <p:cNvPr id="2" name="Title 1">
            <a:extLst>
              <a:ext uri="{FF2B5EF4-FFF2-40B4-BE49-F238E27FC236}">
                <a16:creationId xmlns:a16="http://schemas.microsoft.com/office/drawing/2014/main" id="{21AC85F6-3026-90A4-9562-3369420761C0}"/>
              </a:ext>
            </a:extLst>
          </p:cNvPr>
          <p:cNvSpPr>
            <a:spLocks noGrp="1"/>
          </p:cNvSpPr>
          <p:nvPr>
            <p:ph type="title" hasCustomPrompt="1"/>
          </p:nvPr>
        </p:nvSpPr>
        <p:spPr>
          <a:xfrm>
            <a:off x="1114425" y="2506366"/>
            <a:ext cx="6209402" cy="1371719"/>
          </a:xfrm>
        </p:spPr>
        <p:txBody>
          <a:bodyPr rIns="91440">
            <a:normAutofit/>
          </a:bodyPr>
          <a:lstStyle>
            <a:lvl1pPr>
              <a:defRPr sz="32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892427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_blac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ECEB0E-880C-6049-9B69-BA2FEE34566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8234"/>
            <a:ext cx="9144000" cy="6858000"/>
          </a:xfrm>
          <a:prstGeom prst="rect">
            <a:avLst/>
          </a:prstGeom>
        </p:spPr>
      </p:pic>
      <p:sp>
        <p:nvSpPr>
          <p:cNvPr id="12" name="Rectangle 11">
            <a:extLst>
              <a:ext uri="{FF2B5EF4-FFF2-40B4-BE49-F238E27FC236}">
                <a16:creationId xmlns:a16="http://schemas.microsoft.com/office/drawing/2014/main" id="{C7C912DB-E11B-3D4C-9D09-221D4E874712}"/>
              </a:ext>
              <a:ext uri="{C183D7F6-B498-43B3-948B-1728B52AA6E4}">
                <adec:decorative xmlns:adec="http://schemas.microsoft.com/office/drawing/2017/decorative" val="1"/>
              </a:ext>
            </a:extLst>
          </p:cNvPr>
          <p:cNvSpPr/>
          <p:nvPr userDrawn="1"/>
        </p:nvSpPr>
        <p:spPr>
          <a:xfrm>
            <a:off x="0" y="1024128"/>
            <a:ext cx="8372475" cy="58338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 Placeholder 10">
            <a:extLst>
              <a:ext uri="{FF2B5EF4-FFF2-40B4-BE49-F238E27FC236}">
                <a16:creationId xmlns:a16="http://schemas.microsoft.com/office/drawing/2014/main" id="{963DBCEB-EA83-B646-A716-9EAB713C5280}"/>
              </a:ext>
            </a:extLst>
          </p:cNvPr>
          <p:cNvSpPr>
            <a:spLocks noGrp="1"/>
          </p:cNvSpPr>
          <p:nvPr>
            <p:ph type="body" sz="quarter" idx="13" hasCustomPrompt="1"/>
          </p:nvPr>
        </p:nvSpPr>
        <p:spPr>
          <a:xfrm>
            <a:off x="1114425" y="4226929"/>
            <a:ext cx="3948113" cy="354459"/>
          </a:xfrm>
        </p:spPr>
        <p:txBody>
          <a:bodyPr>
            <a:noAutofit/>
          </a:bodyPr>
          <a:lstStyle>
            <a:lvl1pPr marL="0" indent="0">
              <a:buNone/>
              <a:defRPr sz="2000">
                <a:solidFill>
                  <a:schemeClr val="tx1">
                    <a:lumMod val="25000"/>
                    <a:lumOff val="75000"/>
                  </a:schemeClr>
                </a:solidFill>
              </a:defRPr>
            </a:lvl1pPr>
            <a:lvl2pPr>
              <a:defRPr sz="1575"/>
            </a:lvl2pPr>
            <a:lvl3pPr>
              <a:defRPr sz="1575"/>
            </a:lvl3pPr>
            <a:lvl4pPr>
              <a:defRPr sz="1575"/>
            </a:lvl4pPr>
            <a:lvl5pPr>
              <a:defRPr sz="1575"/>
            </a:lvl5pPr>
          </a:lstStyle>
          <a:p>
            <a:pPr lvl="0"/>
            <a:r>
              <a:rPr lang="en-US" dirty="0"/>
              <a:t>Insert subtitle if needed</a:t>
            </a:r>
          </a:p>
        </p:txBody>
      </p:sp>
      <p:sp>
        <p:nvSpPr>
          <p:cNvPr id="8" name="Rectangle 7">
            <a:extLst>
              <a:ext uri="{FF2B5EF4-FFF2-40B4-BE49-F238E27FC236}">
                <a16:creationId xmlns:a16="http://schemas.microsoft.com/office/drawing/2014/main" id="{211E94CE-F71B-1944-B826-00353C8726F4}"/>
              </a:ext>
              <a:ext uri="{C183D7F6-B498-43B3-948B-1728B52AA6E4}">
                <adec:decorative xmlns:adec="http://schemas.microsoft.com/office/drawing/2017/decorative" val="1"/>
              </a:ext>
            </a:extLst>
          </p:cNvPr>
          <p:cNvSpPr/>
          <p:nvPr userDrawn="1"/>
        </p:nvSpPr>
        <p:spPr>
          <a:xfrm>
            <a:off x="1114426" y="4007404"/>
            <a:ext cx="353642"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Freeform 9">
            <a:extLst>
              <a:ext uri="{FF2B5EF4-FFF2-40B4-BE49-F238E27FC236}">
                <a16:creationId xmlns:a16="http://schemas.microsoft.com/office/drawing/2014/main" id="{0FF968CE-35E2-E543-8D71-1D8778441684}"/>
              </a:ext>
            </a:extLst>
          </p:cNvPr>
          <p:cNvSpPr/>
          <p:nvPr userDrawn="1"/>
        </p:nvSpPr>
        <p:spPr>
          <a:xfrm>
            <a:off x="6535674" y="1024128"/>
            <a:ext cx="1836801" cy="5833872"/>
          </a:xfrm>
          <a:custGeom>
            <a:avLst/>
            <a:gdLst>
              <a:gd name="connsiteX0" fmla="*/ 0 w 3290316"/>
              <a:gd name="connsiteY0" fmla="*/ 0 h 6193766"/>
              <a:gd name="connsiteX1" fmla="*/ 1490472 w 3290316"/>
              <a:gd name="connsiteY1" fmla="*/ 0 h 6193766"/>
              <a:gd name="connsiteX2" fmla="*/ 2980944 w 3290316"/>
              <a:gd name="connsiteY2" fmla="*/ 0 h 6193766"/>
              <a:gd name="connsiteX3" fmla="*/ 3290316 w 3290316"/>
              <a:gd name="connsiteY3" fmla="*/ 0 h 6193766"/>
              <a:gd name="connsiteX4" fmla="*/ 3290316 w 3290316"/>
              <a:gd name="connsiteY4" fmla="*/ 6185532 h 6193766"/>
              <a:gd name="connsiteX5" fmla="*/ 1492453 w 3290316"/>
              <a:gd name="connsiteY5" fmla="*/ 6185532 h 6193766"/>
              <a:gd name="connsiteX6" fmla="*/ 1490472 w 3290316"/>
              <a:gd name="connsiteY6" fmla="*/ 6193766 h 6193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90316" h="6193766">
                <a:moveTo>
                  <a:pt x="0" y="0"/>
                </a:moveTo>
                <a:lnTo>
                  <a:pt x="1490472" y="0"/>
                </a:lnTo>
                <a:lnTo>
                  <a:pt x="2980944" y="0"/>
                </a:lnTo>
                <a:lnTo>
                  <a:pt x="3290316" y="0"/>
                </a:lnTo>
                <a:lnTo>
                  <a:pt x="3290316" y="6185532"/>
                </a:lnTo>
                <a:lnTo>
                  <a:pt x="1492453" y="6185532"/>
                </a:lnTo>
                <a:lnTo>
                  <a:pt x="1490472" y="6193766"/>
                </a:lnTo>
                <a:close/>
              </a:path>
            </a:pathLst>
          </a:custGeom>
          <a:solidFill>
            <a:schemeClr val="tx1">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Rectangle 12">
            <a:extLst>
              <a:ext uri="{FF2B5EF4-FFF2-40B4-BE49-F238E27FC236}">
                <a16:creationId xmlns:a16="http://schemas.microsoft.com/office/drawing/2014/main" id="{A2743335-BCFE-4F42-9A19-F9110C930604}"/>
              </a:ext>
            </a:extLst>
          </p:cNvPr>
          <p:cNvSpPr/>
          <p:nvPr userDrawn="1"/>
        </p:nvSpPr>
        <p:spPr>
          <a:xfrm>
            <a:off x="8529632" y="4133"/>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descr="Logo&#10;&#10;Description automatically generated">
            <a:extLst>
              <a:ext uri="{FF2B5EF4-FFF2-40B4-BE49-F238E27FC236}">
                <a16:creationId xmlns:a16="http://schemas.microsoft.com/office/drawing/2014/main" id="{9A7CB55A-D1C4-764D-A70A-997226326E02}"/>
              </a:ext>
            </a:extLst>
          </p:cNvPr>
          <p:cNvPicPr>
            <a:picLocks noChangeAspect="1"/>
          </p:cNvPicPr>
          <p:nvPr userDrawn="1"/>
        </p:nvPicPr>
        <p:blipFill>
          <a:blip r:embed="rId3"/>
          <a:stretch>
            <a:fillRect/>
          </a:stretch>
        </p:blipFill>
        <p:spPr>
          <a:xfrm>
            <a:off x="8568229" y="226360"/>
            <a:ext cx="456123" cy="716763"/>
          </a:xfrm>
          <a:prstGeom prst="rect">
            <a:avLst/>
          </a:prstGeom>
        </p:spPr>
      </p:pic>
      <p:sp>
        <p:nvSpPr>
          <p:cNvPr id="2" name="Title 1">
            <a:extLst>
              <a:ext uri="{FF2B5EF4-FFF2-40B4-BE49-F238E27FC236}">
                <a16:creationId xmlns:a16="http://schemas.microsoft.com/office/drawing/2014/main" id="{C4D437AD-190F-DCB7-0DCF-A95A515BAA37}"/>
              </a:ext>
            </a:extLst>
          </p:cNvPr>
          <p:cNvSpPr>
            <a:spLocks noGrp="1"/>
          </p:cNvSpPr>
          <p:nvPr>
            <p:ph type="title" hasCustomPrompt="1"/>
          </p:nvPr>
        </p:nvSpPr>
        <p:spPr>
          <a:xfrm>
            <a:off x="1114425" y="2512383"/>
            <a:ext cx="6209402" cy="1371719"/>
          </a:xfrm>
        </p:spPr>
        <p:txBody>
          <a:bodyPr rIns="91440">
            <a:normAutofit/>
          </a:bodyPr>
          <a:lstStyle>
            <a:lvl1pPr>
              <a:defRPr sz="32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375710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457200"/>
            <a:ext cx="8001000" cy="1066800"/>
          </a:xfrm>
        </p:spPr>
        <p:txBody>
          <a:bodyPr rIns="91440"/>
          <a:lstStyle>
            <a:lvl1pPr>
              <a:defRPr>
                <a:solidFill>
                  <a:schemeClr val="tx1">
                    <a:lumMod val="90000"/>
                    <a:lumOff val="10000"/>
                  </a:schemeClr>
                </a:solidFill>
              </a:defRPr>
            </a:lvl1pPr>
          </a:lstStyle>
          <a:p>
            <a:r>
              <a:rPr lang="en-US" dirty="0"/>
              <a:t>Insert slide title in title or sentence case</a:t>
            </a:r>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2036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EB6C88A5-C2BF-FF8F-E59C-B03DE98F6EC3}"/>
              </a:ext>
            </a:extLst>
          </p:cNvPr>
          <p:cNvSpPr>
            <a:spLocks noGrp="1"/>
          </p:cNvSpPr>
          <p:nvPr>
            <p:ph type="title" hasCustomPrompt="1"/>
          </p:nvPr>
        </p:nvSpPr>
        <p:spPr>
          <a:xfrm>
            <a:off x="0" y="-193040"/>
            <a:ext cx="8001000" cy="193040"/>
          </a:xfrm>
        </p:spPr>
        <p:txBody>
          <a:bodyPr>
            <a:normAutofit/>
          </a:bodyPr>
          <a:lstStyle>
            <a:lvl1pPr>
              <a:defRPr sz="1200" b="0" i="0">
                <a:latin typeface="Arial" panose="020B0604020202020204" pitchFamily="34" charset="0"/>
                <a:cs typeface="Arial" panose="020B0604020202020204" pitchFamily="34"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End-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05D359-7029-C74B-8048-D1347E3FF64A}"/>
              </a:ext>
              <a:ext uri="{C183D7F6-B498-43B3-948B-1728B52AA6E4}">
                <adec:decorative xmlns:adec="http://schemas.microsoft.com/office/drawing/2017/decorative" val="1"/>
              </a:ext>
            </a:extLst>
          </p:cNvPr>
          <p:cNvSpPr/>
          <p:nvPr userDrawn="1"/>
        </p:nvSpPr>
        <p:spPr>
          <a:xfrm>
            <a:off x="0" y="-9939"/>
            <a:ext cx="9144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descr="UW–Madison logo with white text on red background">
            <a:extLst>
              <a:ext uri="{FF2B5EF4-FFF2-40B4-BE49-F238E27FC236}">
                <a16:creationId xmlns:a16="http://schemas.microsoft.com/office/drawing/2014/main" id="{30C90E4E-BFE2-F24A-BEE4-72198F0978EB}"/>
              </a:ext>
            </a:extLst>
          </p:cNvPr>
          <p:cNvPicPr>
            <a:picLocks noChangeAspect="1"/>
          </p:cNvPicPr>
          <p:nvPr userDrawn="1"/>
        </p:nvPicPr>
        <p:blipFill>
          <a:blip r:embed="rId2"/>
          <a:stretch>
            <a:fillRect/>
          </a:stretch>
        </p:blipFill>
        <p:spPr>
          <a:xfrm>
            <a:off x="3255444" y="2976145"/>
            <a:ext cx="2633112" cy="885831"/>
          </a:xfrm>
          <a:prstGeom prst="rect">
            <a:avLst/>
          </a:prstGeom>
        </p:spPr>
      </p:pic>
      <p:sp>
        <p:nvSpPr>
          <p:cNvPr id="2" name="Title 1">
            <a:extLst>
              <a:ext uri="{FF2B5EF4-FFF2-40B4-BE49-F238E27FC236}">
                <a16:creationId xmlns:a16="http://schemas.microsoft.com/office/drawing/2014/main" id="{14ABBB3C-A927-ADB6-ED1A-12D504FC7AD0}"/>
              </a:ext>
            </a:extLst>
          </p:cNvPr>
          <p:cNvSpPr>
            <a:spLocks noGrp="1"/>
          </p:cNvSpPr>
          <p:nvPr>
            <p:ph type="title" hasCustomPrompt="1"/>
          </p:nvPr>
        </p:nvSpPr>
        <p:spPr>
          <a:xfrm>
            <a:off x="0" y="-182660"/>
            <a:ext cx="8001000" cy="172720"/>
          </a:xfrm>
        </p:spPr>
        <p:txBody>
          <a:bodyPr>
            <a:normAutofit/>
          </a:bodyPr>
          <a:lstStyle>
            <a:lvl1pPr>
              <a:defRPr sz="1200" b="0" i="0">
                <a:latin typeface="Arial" panose="020B0604020202020204" pitchFamily="34" charset="0"/>
                <a:cs typeface="Arial" panose="020B0604020202020204" pitchFamily="34" charset="0"/>
              </a:defRPr>
            </a:lvl1pPr>
          </a:lstStyle>
          <a:p>
            <a:r>
              <a:rPr lang="en-US" dirty="0"/>
              <a:t>Red Closing Slide</a:t>
            </a:r>
          </a:p>
        </p:txBody>
      </p:sp>
    </p:spTree>
    <p:extLst>
      <p:ext uri="{BB962C8B-B14F-4D97-AF65-F5344CB8AC3E}">
        <p14:creationId xmlns:p14="http://schemas.microsoft.com/office/powerpoint/2010/main" val="258312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F1B1986-83A7-3542-BAD9-60B6AA5AD8E5}"/>
              </a:ext>
              <a:ext uri="{C183D7F6-B498-43B3-948B-1728B52AA6E4}">
                <adec:decorative xmlns:adec="http://schemas.microsoft.com/office/drawing/2017/decorative" val="1"/>
              </a:ext>
            </a:extLst>
          </p:cNvPr>
          <p:cNvSpPr/>
          <p:nvPr userDrawn="1"/>
        </p:nvSpPr>
        <p:spPr>
          <a:xfrm>
            <a:off x="8530683" y="0"/>
            <a:ext cx="528175" cy="1024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9" name="Picture 8" descr="UW–Madison red crest logo">
            <a:extLst>
              <a:ext uri="{FF2B5EF4-FFF2-40B4-BE49-F238E27FC236}">
                <a16:creationId xmlns:a16="http://schemas.microsoft.com/office/drawing/2014/main" id="{AE3C76A7-671B-A440-9E04-764EF15815E7}"/>
              </a:ext>
            </a:extLst>
          </p:cNvPr>
          <p:cNvPicPr>
            <a:picLocks noChangeAspect="1"/>
          </p:cNvPicPr>
          <p:nvPr userDrawn="1"/>
        </p:nvPicPr>
        <p:blipFill>
          <a:blip r:embed="rId12"/>
          <a:stretch>
            <a:fillRect/>
          </a:stretch>
        </p:blipFill>
        <p:spPr>
          <a:xfrm>
            <a:off x="8569280" y="222227"/>
            <a:ext cx="456123" cy="716763"/>
          </a:xfrm>
          <a:prstGeom prst="rect">
            <a:avLst/>
          </a:prstGeom>
        </p:spPr>
      </p:pic>
      <p:sp>
        <p:nvSpPr>
          <p:cNvPr id="2" name="Title Placeholder 1"/>
          <p:cNvSpPr>
            <a:spLocks noGrp="1"/>
          </p:cNvSpPr>
          <p:nvPr>
            <p:ph type="title"/>
          </p:nvPr>
        </p:nvSpPr>
        <p:spPr>
          <a:xfrm>
            <a:off x="371475" y="457200"/>
            <a:ext cx="8001000" cy="1066800"/>
          </a:xfrm>
          <a:prstGeom prst="rect">
            <a:avLst/>
          </a:prstGeom>
        </p:spPr>
        <p:txBody>
          <a:bodyPr vert="horz" lIns="0" tIns="4572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114425" y="1828800"/>
            <a:ext cx="7258050" cy="4457701"/>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55610"/>
            <a:ext cx="795440" cy="313932"/>
          </a:xfrm>
          <a:prstGeom prst="rect">
            <a:avLst/>
          </a:prstGeom>
          <a:solidFill>
            <a:schemeClr val="accent1"/>
          </a:solidFill>
          <a:ln>
            <a:noFill/>
          </a:ln>
        </p:spPr>
        <p:txBody>
          <a:bodyPr vert="horz" wrap="square" lIns="91440" tIns="64008" rIns="91440" bIns="64008" rtlCol="0" anchor="ctr">
            <a:spAutoFit/>
          </a:bodyPr>
          <a:lstStyle>
            <a:lvl1pPr algn="ctr">
              <a:defRPr sz="1200" b="0" i="0">
                <a:solidFill>
                  <a:schemeClr val="bg1"/>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4" r:id="rId4"/>
    <p:sldLayoutId id="2147483663" r:id="rId5"/>
    <p:sldLayoutId id="2147483673" r:id="rId6"/>
    <p:sldLayoutId id="2147483666" r:id="rId7"/>
    <p:sldLayoutId id="2147483667" r:id="rId8"/>
    <p:sldLayoutId id="2147483676" r:id="rId9"/>
    <p:sldLayoutId id="2147483677" r:id="rId10"/>
  </p:sldLayoutIdLst>
  <p:txStyles>
    <p:titleStyle>
      <a:lvl1pPr algn="l" defTabSz="685800" rtl="0" eaLnBrk="1" latinLnBrk="0" hangingPunct="1">
        <a:lnSpc>
          <a:spcPct val="90000"/>
        </a:lnSpc>
        <a:spcBef>
          <a:spcPct val="0"/>
        </a:spcBef>
        <a:buNone/>
        <a:defRPr sz="3000" b="1" i="0" kern="1200">
          <a:solidFill>
            <a:schemeClr val="tx1"/>
          </a:solidFill>
          <a:latin typeface="Arial" panose="020B0604020202020204" pitchFamily="34" charset="0"/>
          <a:ea typeface="+mj-ea"/>
          <a:cs typeface="Arial" panose="020B0604020202020204" pitchFamily="34" charset="0"/>
        </a:defRPr>
      </a:lvl1pPr>
    </p:titleStyle>
    <p:bodyStyle>
      <a:lvl1pPr marL="132160" indent="-132160" algn="l" defTabSz="685800" rtl="0" eaLnBrk="1" latinLnBrk="0" hangingPunct="1">
        <a:lnSpc>
          <a:spcPct val="90000"/>
        </a:lnSpc>
        <a:spcBef>
          <a:spcPts val="750"/>
        </a:spcBef>
        <a:buClr>
          <a:schemeClr val="accent1"/>
        </a:buClr>
        <a:buSzPct val="90000"/>
        <a:buFont typeface="Arial" panose="020B0604020202020204" pitchFamily="34" charset="0"/>
        <a:buChar char="•"/>
        <a:tabLst/>
        <a:defRPr sz="2200" b="0" i="0" kern="1200">
          <a:solidFill>
            <a:schemeClr val="tx1"/>
          </a:solidFill>
          <a:latin typeface="Arial" panose="020B0604020202020204" pitchFamily="34" charset="0"/>
          <a:ea typeface="+mn-ea"/>
          <a:cs typeface="Arial" panose="020B0604020202020204" pitchFamily="34" charset="0"/>
        </a:defRPr>
      </a:lvl1pPr>
      <a:lvl2pPr marL="476250" indent="-133350" algn="l" defTabSz="685800" rtl="0" eaLnBrk="1" latinLnBrk="0" hangingPunct="1">
        <a:lnSpc>
          <a:spcPct val="90000"/>
        </a:lnSpc>
        <a:spcBef>
          <a:spcPts val="375"/>
        </a:spcBef>
        <a:buFont typeface="Arial" panose="020B0604020202020204" pitchFamily="34" charset="0"/>
        <a:buChar char="•"/>
        <a:tabLst/>
        <a:defRPr sz="2000" b="0" i="0" kern="1200">
          <a:solidFill>
            <a:schemeClr val="tx1"/>
          </a:solidFill>
          <a:latin typeface="Arial" panose="020B0604020202020204" pitchFamily="34" charset="0"/>
          <a:ea typeface="+mn-ea"/>
          <a:cs typeface="Arial" panose="020B0604020202020204" pitchFamily="34" charset="0"/>
        </a:defRPr>
      </a:lvl2pPr>
      <a:lvl3pPr marL="819150" indent="-133350" algn="l" defTabSz="685800" rtl="0" eaLnBrk="1" latinLnBrk="0" hangingPunct="1">
        <a:lnSpc>
          <a:spcPct val="90000"/>
        </a:lnSpc>
        <a:spcBef>
          <a:spcPts val="375"/>
        </a:spcBef>
        <a:buFont typeface="Arial" panose="020B0604020202020204" pitchFamily="34" charset="0"/>
        <a:buChar char="•"/>
        <a:tabLst/>
        <a:defRPr sz="1800" b="0" i="0" kern="1200">
          <a:solidFill>
            <a:schemeClr val="tx1"/>
          </a:solidFill>
          <a:latin typeface="Arial" panose="020B0604020202020204" pitchFamily="34" charset="0"/>
          <a:ea typeface="+mn-ea"/>
          <a:cs typeface="Arial" panose="020B0604020202020204" pitchFamily="34" charset="0"/>
        </a:defRPr>
      </a:lvl3pPr>
      <a:lvl4pPr marL="1157288" indent="-128588"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Arial" panose="020B0604020202020204" pitchFamily="34" charset="0"/>
          <a:ea typeface="+mn-ea"/>
          <a:cs typeface="Arial" panose="020B0604020202020204" pitchFamily="34" charset="0"/>
        </a:defRPr>
      </a:lvl4pPr>
      <a:lvl5pPr marL="1501379" indent="-129779" algn="l" defTabSz="685800" rtl="0" eaLnBrk="1" latinLnBrk="0" hangingPunct="1">
        <a:lnSpc>
          <a:spcPct val="90000"/>
        </a:lnSpc>
        <a:spcBef>
          <a:spcPts val="375"/>
        </a:spcBef>
        <a:buFont typeface="Arial" panose="020B0604020202020204" pitchFamily="34" charset="0"/>
        <a:buChar char="•"/>
        <a:tabLst/>
        <a:defRPr sz="1400" b="0" i="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54" userDrawn="1">
          <p15:clr>
            <a:srgbClr val="F26B43"/>
          </p15:clr>
        </p15:guide>
        <p15:guide id="3" pos="5706" userDrawn="1">
          <p15:clr>
            <a:srgbClr val="F26B43"/>
          </p15:clr>
        </p15:guide>
        <p15:guide id="4" pos="234" userDrawn="1">
          <p15:clr>
            <a:srgbClr val="F26B43"/>
          </p15:clr>
        </p15:guide>
        <p15:guide id="5" pos="5436" userDrawn="1">
          <p15:clr>
            <a:srgbClr val="F26B43"/>
          </p15:clr>
        </p15:guide>
        <p15:guide id="6" orient="horz" pos="4248" userDrawn="1">
          <p15:clr>
            <a:srgbClr val="F26B43"/>
          </p15:clr>
        </p15:guide>
        <p15:guide id="7" orient="horz" pos="288" userDrawn="1">
          <p15:clr>
            <a:srgbClr val="F26B43"/>
          </p15:clr>
        </p15:guide>
        <p15:guide id="8" orient="horz" pos="960" userDrawn="1">
          <p15:clr>
            <a:srgbClr val="F26B43"/>
          </p15:clr>
        </p15:guide>
        <p15:guide id="9" pos="5274" userDrawn="1">
          <p15:clr>
            <a:srgbClr val="F26B43"/>
          </p15:clr>
        </p15:guide>
        <p15:guide id="10" pos="702" userDrawn="1">
          <p15:clr>
            <a:srgbClr val="F26B43"/>
          </p15:clr>
        </p15:guide>
        <p15:guide id="11" orient="horz" pos="1152" userDrawn="1">
          <p15:clr>
            <a:srgbClr val="F26B43"/>
          </p15:clr>
        </p15:guide>
        <p15:guide id="12"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07DCD4-D3EA-E21A-ED2F-1EEDFD7B6FFD}"/>
              </a:ext>
            </a:extLst>
          </p:cNvPr>
          <p:cNvSpPr>
            <a:spLocks noGrp="1"/>
          </p:cNvSpPr>
          <p:nvPr>
            <p:ph type="title"/>
          </p:nvPr>
        </p:nvSpPr>
        <p:spPr/>
        <p:txBody>
          <a:bodyPr/>
          <a:lstStyle/>
          <a:p>
            <a:r>
              <a:rPr lang="en-US" dirty="0"/>
              <a:t>Streptococcus Suis</a:t>
            </a:r>
          </a:p>
        </p:txBody>
      </p:sp>
      <p:sp>
        <p:nvSpPr>
          <p:cNvPr id="2" name="Text Placeholder 1">
            <a:extLst>
              <a:ext uri="{FF2B5EF4-FFF2-40B4-BE49-F238E27FC236}">
                <a16:creationId xmlns:a16="http://schemas.microsoft.com/office/drawing/2014/main" id="{3A59FF42-55CD-9E6C-D9BA-3A6673995990}"/>
              </a:ext>
            </a:extLst>
          </p:cNvPr>
          <p:cNvSpPr>
            <a:spLocks noGrp="1"/>
          </p:cNvSpPr>
          <p:nvPr>
            <p:ph type="body" sz="quarter" idx="12"/>
          </p:nvPr>
        </p:nvSpPr>
        <p:spPr/>
        <p:txBody>
          <a:bodyPr/>
          <a:lstStyle/>
          <a:p>
            <a:r>
              <a:rPr lang="en-US" dirty="0"/>
              <a:t>A Phylogenetic Study</a:t>
            </a:r>
          </a:p>
        </p:txBody>
      </p:sp>
      <p:sp>
        <p:nvSpPr>
          <p:cNvPr id="3" name="Text Placeholder 2">
            <a:extLst>
              <a:ext uri="{FF2B5EF4-FFF2-40B4-BE49-F238E27FC236}">
                <a16:creationId xmlns:a16="http://schemas.microsoft.com/office/drawing/2014/main" id="{14F40877-2A67-B86B-C7D2-4B278B7B263C}"/>
              </a:ext>
            </a:extLst>
          </p:cNvPr>
          <p:cNvSpPr>
            <a:spLocks noGrp="1"/>
          </p:cNvSpPr>
          <p:nvPr>
            <p:ph type="body" sz="quarter" idx="13"/>
          </p:nvPr>
        </p:nvSpPr>
        <p:spPr/>
        <p:txBody>
          <a:bodyPr/>
          <a:lstStyle/>
          <a:p>
            <a:r>
              <a:rPr lang="en-US" dirty="0"/>
              <a:t>Aviva Englander, PhD Student, Mathematics</a:t>
            </a:r>
          </a:p>
        </p:txBody>
      </p:sp>
    </p:spTree>
    <p:extLst>
      <p:ext uri="{BB962C8B-B14F-4D97-AF65-F5344CB8AC3E}">
        <p14:creationId xmlns:p14="http://schemas.microsoft.com/office/powerpoint/2010/main" val="18940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9028-0DAF-CC84-A3CB-BF1DCD0607D2}"/>
              </a:ext>
            </a:extLst>
          </p:cNvPr>
          <p:cNvSpPr>
            <a:spLocks noGrp="1"/>
          </p:cNvSpPr>
          <p:nvPr>
            <p:ph type="title"/>
          </p:nvPr>
        </p:nvSpPr>
        <p:spPr/>
        <p:txBody>
          <a:bodyPr/>
          <a:lstStyle/>
          <a:p>
            <a:r>
              <a:rPr lang="en-US" dirty="0"/>
              <a:t>Streptococcus Suis</a:t>
            </a:r>
          </a:p>
        </p:txBody>
      </p:sp>
      <p:sp>
        <p:nvSpPr>
          <p:cNvPr id="3" name="Content Placeholder 2">
            <a:extLst>
              <a:ext uri="{FF2B5EF4-FFF2-40B4-BE49-F238E27FC236}">
                <a16:creationId xmlns:a16="http://schemas.microsoft.com/office/drawing/2014/main" id="{FF9A0F23-1632-CA33-7FA8-85E536FDCE13}"/>
              </a:ext>
            </a:extLst>
          </p:cNvPr>
          <p:cNvSpPr>
            <a:spLocks noGrp="1"/>
          </p:cNvSpPr>
          <p:nvPr>
            <p:ph sz="quarter" idx="13"/>
          </p:nvPr>
        </p:nvSpPr>
        <p:spPr>
          <a:xfrm>
            <a:off x="354548" y="2241534"/>
            <a:ext cx="4104861" cy="4446053"/>
          </a:xfrm>
        </p:spPr>
        <p:txBody>
          <a:bodyPr>
            <a:normAutofit lnSpcReduction="10000"/>
          </a:bodyPr>
          <a:lstStyle/>
          <a:p>
            <a:r>
              <a:rPr lang="en-US" sz="1600" b="0" i="0" u="none" strike="noStrike" dirty="0">
                <a:effectLst/>
                <a:latin typeface="Arial" panose="020B0604020202020204" pitchFamily="34" charset="0"/>
              </a:rPr>
              <a:t>The streptococcus genus contains a wide variety of pathogenic bacteria and non-pathogenic bacteria which live on the skin and mucosal surfaces of the human body</a:t>
            </a:r>
          </a:p>
          <a:p>
            <a:r>
              <a:rPr lang="en-US" sz="1600" b="0" i="0" u="none" strike="noStrike" dirty="0">
                <a:effectLst/>
                <a:latin typeface="Arial" panose="020B0604020202020204" pitchFamily="34" charset="0"/>
              </a:rPr>
              <a:t>They are known to quickly build antibiotic resistance and adapt to new hosts </a:t>
            </a:r>
          </a:p>
          <a:p>
            <a:r>
              <a:rPr lang="en-US" sz="1600" b="0" i="0" u="none" strike="noStrike" dirty="0">
                <a:effectLst/>
                <a:latin typeface="Arial" panose="020B0604020202020204" pitchFamily="34" charset="0"/>
              </a:rPr>
              <a:t>Some species within the genus like </a:t>
            </a:r>
            <a:r>
              <a:rPr lang="en-US" sz="1600" b="0" i="1" u="none" strike="noStrike" dirty="0">
                <a:effectLst/>
                <a:latin typeface="Arial" panose="020B0604020202020204" pitchFamily="34" charset="0"/>
              </a:rPr>
              <a:t>streptococcus </a:t>
            </a:r>
            <a:r>
              <a:rPr lang="en-US" sz="1600" b="0" i="1" u="none" strike="noStrike" dirty="0" err="1">
                <a:effectLst/>
                <a:latin typeface="Arial" panose="020B0604020202020204" pitchFamily="34" charset="0"/>
              </a:rPr>
              <a:t>thermophilius</a:t>
            </a:r>
            <a:r>
              <a:rPr lang="en-US" sz="1600" b="0" i="0" u="none" strike="noStrike" dirty="0">
                <a:effectLst/>
                <a:latin typeface="Arial" panose="020B0604020202020204" pitchFamily="34" charset="0"/>
              </a:rPr>
              <a:t> are used as starter cultures in yogurt, while others like </a:t>
            </a:r>
            <a:r>
              <a:rPr lang="en-US" sz="1600" b="0" i="1" u="none" strike="noStrike" dirty="0">
                <a:effectLst/>
                <a:latin typeface="Arial" panose="020B0604020202020204" pitchFamily="34" charset="0"/>
              </a:rPr>
              <a:t>streptococcus pyogenes </a:t>
            </a:r>
            <a:r>
              <a:rPr lang="en-US" sz="1600" b="0" i="0" u="none" strike="noStrike" dirty="0">
                <a:effectLst/>
                <a:latin typeface="Arial" panose="020B0604020202020204" pitchFamily="34" charset="0"/>
              </a:rPr>
              <a:t>typically live on the skin and on mucosal surfaces of the human body, but can also cause necrotizing fasciitis </a:t>
            </a:r>
          </a:p>
          <a:p>
            <a:r>
              <a:rPr lang="en-US" sz="1600" b="0" i="0" u="none" strike="noStrike" dirty="0">
                <a:effectLst/>
                <a:latin typeface="Arial" panose="020B0604020202020204" pitchFamily="34" charset="0"/>
              </a:rPr>
              <a:t>I will be focusing on </a:t>
            </a:r>
            <a:r>
              <a:rPr lang="en-US" sz="1600" b="0" i="1" u="none" strike="noStrike" dirty="0">
                <a:effectLst/>
                <a:latin typeface="Arial" panose="020B0604020202020204" pitchFamily="34" charset="0"/>
              </a:rPr>
              <a:t>streptococcus suis</a:t>
            </a:r>
            <a:r>
              <a:rPr lang="en-US" sz="1600" b="0" i="0" u="none" strike="noStrike" dirty="0">
                <a:effectLst/>
                <a:latin typeface="Arial" panose="020B0604020202020204" pitchFamily="34" charset="0"/>
              </a:rPr>
              <a:t> which is </a:t>
            </a:r>
            <a:r>
              <a:rPr lang="en-US" sz="1600" b="0" i="0" u="none" strike="noStrike">
                <a:effectLst/>
                <a:latin typeface="Arial" panose="020B0604020202020204" pitchFamily="34" charset="0"/>
              </a:rPr>
              <a:t>a pathogen </a:t>
            </a:r>
            <a:r>
              <a:rPr lang="en-US" sz="1600" b="0" i="0" u="none" strike="noStrike" dirty="0">
                <a:effectLst/>
                <a:latin typeface="Arial" panose="020B0604020202020204" pitchFamily="34" charset="0"/>
              </a:rPr>
              <a:t>that can spread from pigs to humans </a:t>
            </a:r>
          </a:p>
          <a:p>
            <a:r>
              <a:rPr lang="en-US" sz="1600" dirty="0"/>
              <a:t>Streptococcus suis was first linked to Streptococcal meningitis and arthritis in piglets in 1954</a:t>
            </a:r>
          </a:p>
          <a:p>
            <a:endParaRPr lang="en-US" sz="1600" b="0" i="0" u="none" strike="noStrike" dirty="0">
              <a:effectLst/>
              <a:latin typeface="Arial" panose="020B0604020202020204" pitchFamily="34" charset="0"/>
            </a:endParaRPr>
          </a:p>
        </p:txBody>
      </p:sp>
      <p:sp>
        <p:nvSpPr>
          <p:cNvPr id="4" name="Text Placeholder 3">
            <a:extLst>
              <a:ext uri="{FF2B5EF4-FFF2-40B4-BE49-F238E27FC236}">
                <a16:creationId xmlns:a16="http://schemas.microsoft.com/office/drawing/2014/main" id="{61CBA594-11F3-CBF7-DA31-91E2F7AB516A}"/>
              </a:ext>
            </a:extLst>
          </p:cNvPr>
          <p:cNvSpPr>
            <a:spLocks noGrp="1"/>
          </p:cNvSpPr>
          <p:nvPr>
            <p:ph type="body" sz="quarter" idx="14"/>
          </p:nvPr>
        </p:nvSpPr>
        <p:spPr>
          <a:xfrm>
            <a:off x="1" y="6512155"/>
            <a:ext cx="2336217" cy="350865"/>
          </a:xfrm>
        </p:spPr>
        <p:txBody>
          <a:bodyPr/>
          <a:lstStyle/>
          <a:p>
            <a:r>
              <a:rPr lang="en-US" dirty="0"/>
              <a:t>Figure from reference [2]</a:t>
            </a:r>
          </a:p>
        </p:txBody>
      </p:sp>
      <p:sp>
        <p:nvSpPr>
          <p:cNvPr id="5" name="Content Placeholder 4">
            <a:extLst>
              <a:ext uri="{FF2B5EF4-FFF2-40B4-BE49-F238E27FC236}">
                <a16:creationId xmlns:a16="http://schemas.microsoft.com/office/drawing/2014/main" id="{FE25383F-D02B-0690-A675-B5E5D6BF9F12}"/>
              </a:ext>
            </a:extLst>
          </p:cNvPr>
          <p:cNvSpPr>
            <a:spLocks noGrp="1"/>
          </p:cNvSpPr>
          <p:nvPr>
            <p:ph sz="quarter" idx="15"/>
          </p:nvPr>
        </p:nvSpPr>
        <p:spPr>
          <a:xfrm>
            <a:off x="4667664" y="4498746"/>
            <a:ext cx="4104860" cy="2031024"/>
          </a:xfrm>
        </p:spPr>
        <p:txBody>
          <a:bodyPr>
            <a:normAutofit fontScale="92500" lnSpcReduction="10000"/>
          </a:bodyPr>
          <a:lstStyle/>
          <a:p>
            <a:r>
              <a:rPr lang="en-US" sz="1700" dirty="0"/>
              <a:t>Human cases of streptococcus suis were first reported in Denmark and the Netherlands</a:t>
            </a:r>
          </a:p>
          <a:p>
            <a:r>
              <a:rPr lang="en-US" sz="1700" b="0" i="0" u="none" strike="noStrike" dirty="0">
                <a:effectLst/>
                <a:latin typeface="Arial" panose="020B0604020202020204" pitchFamily="34" charset="0"/>
              </a:rPr>
              <a:t>My 35 samples from the NICB database were mostly collected from diseased pigs, but also some lambs and calves and humans. My data also comes from several countries including Denmark, The Netherlands, The US and Canada</a:t>
            </a:r>
            <a:endParaRPr lang="en-US" sz="1700" dirty="0"/>
          </a:p>
          <a:p>
            <a:endParaRPr lang="en-US" dirty="0"/>
          </a:p>
        </p:txBody>
      </p:sp>
      <p:pic>
        <p:nvPicPr>
          <p:cNvPr id="1026" name="Picture 2">
            <a:extLst>
              <a:ext uri="{FF2B5EF4-FFF2-40B4-BE49-F238E27FC236}">
                <a16:creationId xmlns:a16="http://schemas.microsoft.com/office/drawing/2014/main" id="{E71666A2-1BA9-AD16-A8A3-815987680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1100995"/>
            <a:ext cx="4717051" cy="339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2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8D6E4-88F3-51DA-82BD-C7DD5FFBF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EFC5DF-2095-B872-C38A-DB36DA7E957F}"/>
              </a:ext>
            </a:extLst>
          </p:cNvPr>
          <p:cNvSpPr>
            <a:spLocks noGrp="1"/>
          </p:cNvSpPr>
          <p:nvPr>
            <p:ph type="title"/>
          </p:nvPr>
        </p:nvSpPr>
        <p:spPr/>
        <p:txBody>
          <a:bodyPr/>
          <a:lstStyle/>
          <a:p>
            <a:r>
              <a:rPr lang="en-US" dirty="0"/>
              <a:t>Alignment and Distance Based Comparison</a:t>
            </a:r>
          </a:p>
        </p:txBody>
      </p:sp>
      <p:sp>
        <p:nvSpPr>
          <p:cNvPr id="4" name="Text Placeholder 3">
            <a:extLst>
              <a:ext uri="{FF2B5EF4-FFF2-40B4-BE49-F238E27FC236}">
                <a16:creationId xmlns:a16="http://schemas.microsoft.com/office/drawing/2014/main" id="{BABB068A-FC06-3BD8-93B9-3FC7F2411533}"/>
              </a:ext>
            </a:extLst>
          </p:cNvPr>
          <p:cNvSpPr>
            <a:spLocks noGrp="1"/>
          </p:cNvSpPr>
          <p:nvPr>
            <p:ph type="body" sz="quarter" idx="14"/>
          </p:nvPr>
        </p:nvSpPr>
        <p:spPr>
          <a:xfrm>
            <a:off x="1" y="6512155"/>
            <a:ext cx="6243056" cy="350865"/>
          </a:xfrm>
        </p:spPr>
        <p:txBody>
          <a:bodyPr/>
          <a:lstStyle/>
          <a:p>
            <a:r>
              <a:rPr lang="en-US" dirty="0"/>
              <a:t>Alignment Results Vary Between </a:t>
            </a:r>
            <a:r>
              <a:rPr lang="en-US" dirty="0" err="1"/>
              <a:t>Tcoffee</a:t>
            </a:r>
            <a:r>
              <a:rPr lang="en-US" dirty="0"/>
              <a:t> and </a:t>
            </a:r>
            <a:r>
              <a:rPr lang="en-US" dirty="0" err="1"/>
              <a:t>Clustal</a:t>
            </a:r>
            <a:r>
              <a:rPr lang="en-US" dirty="0"/>
              <a:t> for Close Sequences</a:t>
            </a:r>
          </a:p>
        </p:txBody>
      </p:sp>
      <p:sp>
        <p:nvSpPr>
          <p:cNvPr id="5" name="Content Placeholder 4">
            <a:extLst>
              <a:ext uri="{FF2B5EF4-FFF2-40B4-BE49-F238E27FC236}">
                <a16:creationId xmlns:a16="http://schemas.microsoft.com/office/drawing/2014/main" id="{E66AC445-0AA5-451B-2175-E6427C81EB7F}"/>
              </a:ext>
            </a:extLst>
          </p:cNvPr>
          <p:cNvSpPr>
            <a:spLocks noGrp="1"/>
          </p:cNvSpPr>
          <p:nvPr>
            <p:ph sz="quarter" idx="15"/>
          </p:nvPr>
        </p:nvSpPr>
        <p:spPr>
          <a:xfrm>
            <a:off x="4572000" y="2283249"/>
            <a:ext cx="4439677" cy="2727934"/>
          </a:xfrm>
        </p:spPr>
        <p:txBody>
          <a:bodyPr>
            <a:normAutofit/>
          </a:bodyPr>
          <a:lstStyle/>
          <a:p>
            <a:r>
              <a:rPr lang="en-US" sz="1600" dirty="0"/>
              <a:t>The original study[1] noted that the following three clustered together particularly far from the other samples when forming a tree from the distance matrix</a:t>
            </a:r>
          </a:p>
          <a:p>
            <a:r>
              <a:rPr lang="en-US" sz="1600" dirty="0"/>
              <a:t>The original study[1] used </a:t>
            </a:r>
            <a:r>
              <a:rPr lang="en-US" sz="1600" dirty="0" err="1"/>
              <a:t>clustal</a:t>
            </a:r>
            <a:r>
              <a:rPr lang="en-US" sz="1600" dirty="0"/>
              <a:t> for their alignment, so I used </a:t>
            </a:r>
            <a:r>
              <a:rPr lang="en-US" sz="1600" dirty="0" err="1"/>
              <a:t>clustal</a:t>
            </a:r>
            <a:r>
              <a:rPr lang="en-US" sz="1600" dirty="0"/>
              <a:t> for this tree diagram</a:t>
            </a:r>
          </a:p>
          <a:p>
            <a:r>
              <a:rPr lang="en-US" sz="1600" dirty="0" err="1"/>
              <a:t>Tcoffee</a:t>
            </a:r>
            <a:r>
              <a:rPr lang="en-US" sz="1600" dirty="0"/>
              <a:t> gave me the same distance based outgroup, but it changed the relationships between the sequences that were closer together</a:t>
            </a:r>
          </a:p>
        </p:txBody>
      </p:sp>
      <p:pic>
        <p:nvPicPr>
          <p:cNvPr id="11" name="Picture 10">
            <a:extLst>
              <a:ext uri="{FF2B5EF4-FFF2-40B4-BE49-F238E27FC236}">
                <a16:creationId xmlns:a16="http://schemas.microsoft.com/office/drawing/2014/main" id="{61780AC7-26F6-A65A-E785-BD43F7E220F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72012" y="2060936"/>
            <a:ext cx="4636623" cy="3599358"/>
          </a:xfrm>
          <a:prstGeom prst="rect">
            <a:avLst/>
          </a:prstGeom>
        </p:spPr>
      </p:pic>
      <p:sp>
        <p:nvSpPr>
          <p:cNvPr id="12" name="Frame 11">
            <a:extLst>
              <a:ext uri="{FF2B5EF4-FFF2-40B4-BE49-F238E27FC236}">
                <a16:creationId xmlns:a16="http://schemas.microsoft.com/office/drawing/2014/main" id="{E0950E2F-9688-DF47-B407-5E4AD45EEFD2}"/>
              </a:ext>
            </a:extLst>
          </p:cNvPr>
          <p:cNvSpPr/>
          <p:nvPr/>
        </p:nvSpPr>
        <p:spPr>
          <a:xfrm>
            <a:off x="2489273" y="3683473"/>
            <a:ext cx="1865288" cy="1052102"/>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descr="A black and white line&#10;&#10;Description automatically generated">
            <a:extLst>
              <a:ext uri="{FF2B5EF4-FFF2-40B4-BE49-F238E27FC236}">
                <a16:creationId xmlns:a16="http://schemas.microsoft.com/office/drawing/2014/main" id="{F5F7364B-DEFB-AA14-530D-A2C136D6893E}"/>
              </a:ext>
            </a:extLst>
          </p:cNvPr>
          <p:cNvPicPr>
            <a:picLocks noChangeAspect="1"/>
          </p:cNvPicPr>
          <p:nvPr/>
        </p:nvPicPr>
        <p:blipFill>
          <a:blip r:embed="rId3"/>
          <a:stretch>
            <a:fillRect/>
          </a:stretch>
        </p:blipFill>
        <p:spPr>
          <a:xfrm>
            <a:off x="2013977" y="5082444"/>
            <a:ext cx="6997700" cy="1155700"/>
          </a:xfrm>
          <a:prstGeom prst="rect">
            <a:avLst/>
          </a:prstGeom>
        </p:spPr>
      </p:pic>
    </p:spTree>
    <p:extLst>
      <p:ext uri="{BB962C8B-B14F-4D97-AF65-F5344CB8AC3E}">
        <p14:creationId xmlns:p14="http://schemas.microsoft.com/office/powerpoint/2010/main" val="148979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C3BED-1F37-2625-503B-614B04644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701B0-4668-480C-04E8-590BBCA4FA20}"/>
              </a:ext>
            </a:extLst>
          </p:cNvPr>
          <p:cNvSpPr>
            <a:spLocks noGrp="1"/>
          </p:cNvSpPr>
          <p:nvPr>
            <p:ph type="title"/>
          </p:nvPr>
        </p:nvSpPr>
        <p:spPr/>
        <p:txBody>
          <a:bodyPr/>
          <a:lstStyle/>
          <a:p>
            <a:r>
              <a:rPr lang="en-US" dirty="0"/>
              <a:t>Software Methodology</a:t>
            </a:r>
          </a:p>
        </p:txBody>
      </p:sp>
      <p:sp>
        <p:nvSpPr>
          <p:cNvPr id="3" name="Content Placeholder 2">
            <a:extLst>
              <a:ext uri="{FF2B5EF4-FFF2-40B4-BE49-F238E27FC236}">
                <a16:creationId xmlns:a16="http://schemas.microsoft.com/office/drawing/2014/main" id="{3A533A67-7DE9-8659-99F5-88B1D1731FF7}"/>
              </a:ext>
            </a:extLst>
          </p:cNvPr>
          <p:cNvSpPr>
            <a:spLocks noGrp="1"/>
          </p:cNvSpPr>
          <p:nvPr>
            <p:ph sz="quarter" idx="13"/>
          </p:nvPr>
        </p:nvSpPr>
        <p:spPr>
          <a:xfrm>
            <a:off x="354548" y="2241535"/>
            <a:ext cx="7863901" cy="4047754"/>
          </a:xfrm>
        </p:spPr>
        <p:txBody>
          <a:bodyPr>
            <a:normAutofit/>
          </a:bodyPr>
          <a:lstStyle/>
          <a:p>
            <a:r>
              <a:rPr lang="en-US" sz="2400" dirty="0"/>
              <a:t>IQ-tree</a:t>
            </a:r>
          </a:p>
          <a:p>
            <a:pPr lvl="1"/>
            <a:r>
              <a:rPr lang="en-US" sz="1800" dirty="0"/>
              <a:t>Maximum Likelihood tree construction method</a:t>
            </a:r>
          </a:p>
          <a:p>
            <a:pPr lvl="1"/>
            <a:r>
              <a:rPr lang="en-US" sz="1800" dirty="0"/>
              <a:t>Uses hill climbing method with stochastic element to escape local optima </a:t>
            </a:r>
          </a:p>
          <a:p>
            <a:pPr lvl="1"/>
            <a:r>
              <a:rPr lang="en-US" sz="1800" dirty="0"/>
              <a:t>I assumed that default parameters are best</a:t>
            </a:r>
          </a:p>
          <a:p>
            <a:pPr lvl="1"/>
            <a:r>
              <a:rPr lang="en-US" sz="1800" dirty="0"/>
              <a:t>Someone with better biological knowledge might make changes to parameters to get better results</a:t>
            </a:r>
          </a:p>
          <a:p>
            <a:r>
              <a:rPr lang="en-US" sz="2400" dirty="0" err="1"/>
              <a:t>Mr</a:t>
            </a:r>
            <a:r>
              <a:rPr lang="en-US" sz="2400" dirty="0"/>
              <a:t> Bayes</a:t>
            </a:r>
          </a:p>
          <a:p>
            <a:pPr lvl="1"/>
            <a:r>
              <a:rPr lang="en-US" sz="1800" b="0" i="0" u="none" strike="noStrike" dirty="0">
                <a:effectLst/>
                <a:latin typeface="Arial" panose="020B0604020202020204" pitchFamily="34" charset="0"/>
              </a:rPr>
              <a:t>Bayesian inference method</a:t>
            </a:r>
          </a:p>
          <a:p>
            <a:pPr lvl="1"/>
            <a:r>
              <a:rPr lang="en-US" sz="1800" dirty="0"/>
              <a:t>Uses Markov chain Monte Carlo(MCMC) to escape local minima</a:t>
            </a:r>
            <a:endParaRPr lang="en-US" sz="1600" dirty="0"/>
          </a:p>
          <a:p>
            <a:pPr lvl="1"/>
            <a:r>
              <a:rPr lang="en-US" sz="1800" dirty="0"/>
              <a:t>Assumed equal rate of evolution across sites</a:t>
            </a:r>
          </a:p>
          <a:p>
            <a:pPr lvl="1"/>
            <a:r>
              <a:rPr lang="en-US" sz="1800" dirty="0"/>
              <a:t>Results can depend on substitution model chosen</a:t>
            </a:r>
            <a:endParaRPr lang="en-US" sz="2000" dirty="0"/>
          </a:p>
        </p:txBody>
      </p:sp>
      <p:sp>
        <p:nvSpPr>
          <p:cNvPr id="4" name="Text Placeholder 3">
            <a:extLst>
              <a:ext uri="{FF2B5EF4-FFF2-40B4-BE49-F238E27FC236}">
                <a16:creationId xmlns:a16="http://schemas.microsoft.com/office/drawing/2014/main" id="{22E53E22-7FBB-BE31-63B2-B76452D8F78F}"/>
              </a:ext>
            </a:extLst>
          </p:cNvPr>
          <p:cNvSpPr>
            <a:spLocks noGrp="1"/>
          </p:cNvSpPr>
          <p:nvPr>
            <p:ph type="body" sz="quarter" idx="14"/>
          </p:nvPr>
        </p:nvSpPr>
        <p:spPr>
          <a:xfrm>
            <a:off x="1" y="6512155"/>
            <a:ext cx="2336217" cy="350865"/>
          </a:xfrm>
        </p:spPr>
        <p:txBody>
          <a:bodyPr/>
          <a:lstStyle/>
          <a:p>
            <a:r>
              <a:rPr lang="en-US" dirty="0"/>
              <a:t>Figure from reference [2]</a:t>
            </a:r>
          </a:p>
        </p:txBody>
      </p:sp>
    </p:spTree>
    <p:extLst>
      <p:ext uri="{BB962C8B-B14F-4D97-AF65-F5344CB8AC3E}">
        <p14:creationId xmlns:p14="http://schemas.microsoft.com/office/powerpoint/2010/main" val="3041830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EADC6-4E11-C401-DBE9-9BE081BD4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50EAC-E25F-6880-6819-B162F66E5984}"/>
              </a:ext>
            </a:extLst>
          </p:cNvPr>
          <p:cNvSpPr>
            <a:spLocks noGrp="1"/>
          </p:cNvSpPr>
          <p:nvPr>
            <p:ph type="title"/>
          </p:nvPr>
        </p:nvSpPr>
        <p:spPr/>
        <p:txBody>
          <a:bodyPr/>
          <a:lstStyle/>
          <a:p>
            <a:r>
              <a:rPr lang="en-US" dirty="0"/>
              <a:t>IQ Tree ML Tree vs Original Study[1] </a:t>
            </a:r>
          </a:p>
        </p:txBody>
      </p:sp>
      <p:sp>
        <p:nvSpPr>
          <p:cNvPr id="4" name="Text Placeholder 3">
            <a:extLst>
              <a:ext uri="{FF2B5EF4-FFF2-40B4-BE49-F238E27FC236}">
                <a16:creationId xmlns:a16="http://schemas.microsoft.com/office/drawing/2014/main" id="{E7013094-B1D9-B7C7-F060-1E4A90356FED}"/>
              </a:ext>
            </a:extLst>
          </p:cNvPr>
          <p:cNvSpPr>
            <a:spLocks noGrp="1"/>
          </p:cNvSpPr>
          <p:nvPr>
            <p:ph type="body" sz="quarter" idx="14"/>
          </p:nvPr>
        </p:nvSpPr>
        <p:spPr>
          <a:xfrm>
            <a:off x="1" y="6498305"/>
            <a:ext cx="8680646" cy="378565"/>
          </a:xfrm>
        </p:spPr>
        <p:txBody>
          <a:bodyPr/>
          <a:lstStyle/>
          <a:p>
            <a:r>
              <a:rPr lang="en-US" dirty="0"/>
              <a:t>Clustering of </a:t>
            </a:r>
            <a:r>
              <a:rPr lang="en-US" dirty="0" err="1"/>
              <a:t>IQTree</a:t>
            </a:r>
            <a:r>
              <a:rPr lang="en-US" dirty="0"/>
              <a:t> has some similarities </a:t>
            </a:r>
            <a:r>
              <a:rPr lang="en-US" sz="1600" dirty="0"/>
              <a:t>with u</a:t>
            </a:r>
            <a:r>
              <a:rPr lang="en-US" b="0" i="0" u="none" strike="noStrike" dirty="0">
                <a:effectLst/>
              </a:rPr>
              <a:t>nrooted tree constructed by the neighbor-joining method</a:t>
            </a:r>
            <a:endParaRPr lang="en-US" dirty="0"/>
          </a:p>
        </p:txBody>
      </p:sp>
      <p:pic>
        <p:nvPicPr>
          <p:cNvPr id="2050" name="Picture 2" descr="Unrooted tree constructed by the neighbour-joining method">
            <a:extLst>
              <a:ext uri="{FF2B5EF4-FFF2-40B4-BE49-F238E27FC236}">
                <a16:creationId xmlns:a16="http://schemas.microsoft.com/office/drawing/2014/main" id="{412F0DF9-62F6-7D96-A974-27597F987DAE}"/>
              </a:ext>
              <a:ext uri="{C183D7F6-B498-43B3-948B-1728B52AA6E4}">
                <adec:decorative xmlns:adec="http://schemas.microsoft.com/office/drawing/2017/decorative" val="0"/>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5282748" y="1524000"/>
            <a:ext cx="3213369" cy="4572257"/>
          </a:xfrm>
          <a:prstGeom prst="rect">
            <a:avLst/>
          </a:prstGeom>
          <a:noFill/>
          <a:extLst>
            <a:ext uri="{909E8E84-426E-40DD-AFC4-6F175D3DCCD1}">
              <a14:hiddenFill xmlns:a14="http://schemas.microsoft.com/office/drawing/2010/main">
                <a:solidFill>
                  <a:srgbClr val="FFFFFF"/>
                </a:solidFill>
              </a14:hiddenFill>
            </a:ext>
          </a:extLst>
        </p:spPr>
      </p:pic>
      <p:pic>
        <p:nvPicPr>
          <p:cNvPr id="18" name="Content Placeholder 17" descr="IQ Tree and ClustalW generated">
            <a:extLst>
              <a:ext uri="{FF2B5EF4-FFF2-40B4-BE49-F238E27FC236}">
                <a16:creationId xmlns:a16="http://schemas.microsoft.com/office/drawing/2014/main" id="{782F3419-6BB3-A9E3-C296-67AB61FF0E63}"/>
              </a:ext>
              <a:ext uri="{C183D7F6-B498-43B3-948B-1728B52AA6E4}">
                <adec:decorative xmlns:adec="http://schemas.microsoft.com/office/drawing/2017/decorative" val="0"/>
              </a:ext>
            </a:extLst>
          </p:cNvPr>
          <p:cNvPicPr>
            <a:picLocks noGrp="1" noChangeAspect="1"/>
          </p:cNvPicPr>
          <p:nvPr>
            <p:ph sz="quarter" idx="13"/>
          </p:nvPr>
        </p:nvPicPr>
        <p:blipFill>
          <a:blip r:embed="rId3"/>
          <a:stretch>
            <a:fillRect/>
          </a:stretch>
        </p:blipFill>
        <p:spPr>
          <a:xfrm>
            <a:off x="771526" y="1840449"/>
            <a:ext cx="3952953" cy="4555186"/>
          </a:xfrm>
        </p:spPr>
      </p:pic>
      <p:sp>
        <p:nvSpPr>
          <p:cNvPr id="19" name="Frame 18">
            <a:extLst>
              <a:ext uri="{FF2B5EF4-FFF2-40B4-BE49-F238E27FC236}">
                <a16:creationId xmlns:a16="http://schemas.microsoft.com/office/drawing/2014/main" id="{1BC951EA-7EB8-E450-107B-CFE0E67044A0}"/>
              </a:ext>
            </a:extLst>
          </p:cNvPr>
          <p:cNvSpPr/>
          <p:nvPr/>
        </p:nvSpPr>
        <p:spPr>
          <a:xfrm>
            <a:off x="1277815" y="5345723"/>
            <a:ext cx="832339" cy="492369"/>
          </a:xfrm>
          <a:prstGeom prst="fram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ame 21">
            <a:extLst>
              <a:ext uri="{FF2B5EF4-FFF2-40B4-BE49-F238E27FC236}">
                <a16:creationId xmlns:a16="http://schemas.microsoft.com/office/drawing/2014/main" id="{7D997D42-F734-2B12-3C0D-9800F6AF3FB6}"/>
              </a:ext>
            </a:extLst>
          </p:cNvPr>
          <p:cNvSpPr/>
          <p:nvPr/>
        </p:nvSpPr>
        <p:spPr>
          <a:xfrm>
            <a:off x="2305387" y="5163757"/>
            <a:ext cx="592558" cy="492369"/>
          </a:xfrm>
          <a:prstGeom prst="fram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ame 22">
            <a:extLst>
              <a:ext uri="{FF2B5EF4-FFF2-40B4-BE49-F238E27FC236}">
                <a16:creationId xmlns:a16="http://schemas.microsoft.com/office/drawing/2014/main" id="{53B3CFE8-E6BC-EBB6-BE50-5DBAAEB175CF}"/>
              </a:ext>
            </a:extLst>
          </p:cNvPr>
          <p:cNvSpPr/>
          <p:nvPr/>
        </p:nvSpPr>
        <p:spPr>
          <a:xfrm>
            <a:off x="2476987" y="2461845"/>
            <a:ext cx="436098" cy="366512"/>
          </a:xfrm>
          <a:prstGeom prst="fram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ame 25">
            <a:extLst>
              <a:ext uri="{FF2B5EF4-FFF2-40B4-BE49-F238E27FC236}">
                <a16:creationId xmlns:a16="http://schemas.microsoft.com/office/drawing/2014/main" id="{FCB7138F-9F45-68D9-4C80-7E8315AA23A4}"/>
              </a:ext>
            </a:extLst>
          </p:cNvPr>
          <p:cNvSpPr/>
          <p:nvPr/>
        </p:nvSpPr>
        <p:spPr>
          <a:xfrm>
            <a:off x="3910819" y="2250079"/>
            <a:ext cx="661182" cy="366512"/>
          </a:xfrm>
          <a:prstGeom prst="fram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ight Brace 2">
            <a:extLst>
              <a:ext uri="{FF2B5EF4-FFF2-40B4-BE49-F238E27FC236}">
                <a16:creationId xmlns:a16="http://schemas.microsoft.com/office/drawing/2014/main" id="{4232F94C-3E5E-33F6-45F6-37917FD65E3C}"/>
              </a:ext>
            </a:extLst>
          </p:cNvPr>
          <p:cNvSpPr/>
          <p:nvPr/>
        </p:nvSpPr>
        <p:spPr>
          <a:xfrm>
            <a:off x="3555346" y="4442407"/>
            <a:ext cx="483000" cy="263408"/>
          </a:xfrm>
          <a:prstGeom prst="rightBrace">
            <a:avLst/>
          </a:prstGeom>
          <a:noFill/>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AEFE90C1-56C4-F1E9-0600-45783F4E8468}"/>
              </a:ext>
            </a:extLst>
          </p:cNvPr>
          <p:cNvSpPr/>
          <p:nvPr/>
        </p:nvSpPr>
        <p:spPr>
          <a:xfrm>
            <a:off x="6889431" y="3721220"/>
            <a:ext cx="331278" cy="528712"/>
          </a:xfrm>
          <a:prstGeom prst="rightBrace">
            <a:avLst/>
          </a:prstGeom>
          <a:noFill/>
          <a:ln w="190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BF84D3E6-410B-6B4E-339F-E50C50F11821}"/>
              </a:ext>
            </a:extLst>
          </p:cNvPr>
          <p:cNvSpPr/>
          <p:nvPr/>
        </p:nvSpPr>
        <p:spPr>
          <a:xfrm>
            <a:off x="6889431" y="5502230"/>
            <a:ext cx="526130" cy="307791"/>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20F72EEC-109E-4A29-EDDA-3798A42414C5}"/>
              </a:ext>
            </a:extLst>
          </p:cNvPr>
          <p:cNvSpPr/>
          <p:nvPr/>
        </p:nvSpPr>
        <p:spPr>
          <a:xfrm>
            <a:off x="6694580" y="1988524"/>
            <a:ext cx="526129" cy="261555"/>
          </a:xfrm>
          <a:prstGeom prst="rightBrace">
            <a:avLst>
              <a:gd name="adj1" fmla="val 8333"/>
              <a:gd name="adj2" fmla="val 54015"/>
            </a:avLst>
          </a:prstGeom>
          <a:noFill/>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ight Brace 7">
            <a:extLst>
              <a:ext uri="{FF2B5EF4-FFF2-40B4-BE49-F238E27FC236}">
                <a16:creationId xmlns:a16="http://schemas.microsoft.com/office/drawing/2014/main" id="{43981492-FE5C-3E03-5FDB-2F5327ECA877}"/>
              </a:ext>
            </a:extLst>
          </p:cNvPr>
          <p:cNvSpPr/>
          <p:nvPr/>
        </p:nvSpPr>
        <p:spPr>
          <a:xfrm>
            <a:off x="3161015" y="5107863"/>
            <a:ext cx="483000" cy="263408"/>
          </a:xfrm>
          <a:prstGeom prst="rightBrace">
            <a:avLst>
              <a:gd name="adj1" fmla="val 8333"/>
              <a:gd name="adj2" fmla="val 54015"/>
            </a:avLst>
          </a:prstGeom>
          <a:noFill/>
          <a:ln w="190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ight Brace 8">
            <a:extLst>
              <a:ext uri="{FF2B5EF4-FFF2-40B4-BE49-F238E27FC236}">
                <a16:creationId xmlns:a16="http://schemas.microsoft.com/office/drawing/2014/main" id="{75CCDA8A-20AC-7223-B835-A75BB795108A}"/>
              </a:ext>
            </a:extLst>
          </p:cNvPr>
          <p:cNvSpPr/>
          <p:nvPr/>
        </p:nvSpPr>
        <p:spPr>
          <a:xfrm>
            <a:off x="6694580" y="1626671"/>
            <a:ext cx="526129" cy="299378"/>
          </a:xfrm>
          <a:prstGeom prst="rightBrace">
            <a:avLst>
              <a:gd name="adj1" fmla="val 8333"/>
              <a:gd name="adj2" fmla="val 54015"/>
            </a:avLst>
          </a:prstGeom>
          <a:noFill/>
          <a:ln w="1905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Right Brace 9">
            <a:extLst>
              <a:ext uri="{FF2B5EF4-FFF2-40B4-BE49-F238E27FC236}">
                <a16:creationId xmlns:a16="http://schemas.microsoft.com/office/drawing/2014/main" id="{513A7EDE-C03E-32D8-5D83-63CC2BC951D7}"/>
              </a:ext>
            </a:extLst>
          </p:cNvPr>
          <p:cNvSpPr/>
          <p:nvPr/>
        </p:nvSpPr>
        <p:spPr>
          <a:xfrm>
            <a:off x="6860154" y="4842558"/>
            <a:ext cx="526129" cy="659671"/>
          </a:xfrm>
          <a:prstGeom prst="rightBrace">
            <a:avLst>
              <a:gd name="adj1" fmla="val 84855"/>
              <a:gd name="adj2" fmla="val 54015"/>
            </a:avLst>
          </a:prstGeom>
          <a:noFill/>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Right Brace 10">
            <a:extLst>
              <a:ext uri="{FF2B5EF4-FFF2-40B4-BE49-F238E27FC236}">
                <a16:creationId xmlns:a16="http://schemas.microsoft.com/office/drawing/2014/main" id="{A3D3DFB2-EC62-4A59-B474-FFE1256C2969}"/>
              </a:ext>
            </a:extLst>
          </p:cNvPr>
          <p:cNvSpPr/>
          <p:nvPr/>
        </p:nvSpPr>
        <p:spPr>
          <a:xfrm>
            <a:off x="3580229" y="3620529"/>
            <a:ext cx="661182" cy="473961"/>
          </a:xfrm>
          <a:prstGeom prst="rightBrace">
            <a:avLst>
              <a:gd name="adj1" fmla="val 84855"/>
              <a:gd name="adj2" fmla="val 56352"/>
            </a:avLst>
          </a:prstGeom>
          <a:noFill/>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574337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4D7C-2AC2-D267-C4A3-15D47F3BE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8E0CDD-47B2-C3EA-416F-288C9430B0E7}"/>
              </a:ext>
            </a:extLst>
          </p:cNvPr>
          <p:cNvSpPr>
            <a:spLocks noGrp="1"/>
          </p:cNvSpPr>
          <p:nvPr>
            <p:ph type="title"/>
          </p:nvPr>
        </p:nvSpPr>
        <p:spPr/>
        <p:txBody>
          <a:bodyPr/>
          <a:lstStyle/>
          <a:p>
            <a:r>
              <a:rPr lang="en-US" dirty="0"/>
              <a:t>Bayesian Inference vs Original Study[1]</a:t>
            </a:r>
          </a:p>
        </p:txBody>
      </p:sp>
      <p:sp>
        <p:nvSpPr>
          <p:cNvPr id="4" name="Text Placeholder 3">
            <a:extLst>
              <a:ext uri="{FF2B5EF4-FFF2-40B4-BE49-F238E27FC236}">
                <a16:creationId xmlns:a16="http://schemas.microsoft.com/office/drawing/2014/main" id="{5450DD0F-ED24-2931-1F31-F495B14609F5}"/>
              </a:ext>
            </a:extLst>
          </p:cNvPr>
          <p:cNvSpPr>
            <a:spLocks noGrp="1"/>
          </p:cNvSpPr>
          <p:nvPr>
            <p:ph type="body" sz="quarter" idx="14"/>
          </p:nvPr>
        </p:nvSpPr>
        <p:spPr>
          <a:xfrm>
            <a:off x="1" y="6512155"/>
            <a:ext cx="8284640" cy="350865"/>
          </a:xfrm>
        </p:spPr>
        <p:txBody>
          <a:bodyPr/>
          <a:lstStyle/>
          <a:p>
            <a:r>
              <a:rPr lang="en-US" dirty="0" err="1"/>
              <a:t>Mr</a:t>
            </a:r>
            <a:r>
              <a:rPr lang="en-US" dirty="0"/>
              <a:t> Bayes </a:t>
            </a:r>
            <a:r>
              <a:rPr lang="en-US" dirty="0" err="1"/>
              <a:t>Concensus</a:t>
            </a:r>
            <a:r>
              <a:rPr lang="en-US" dirty="0"/>
              <a:t> Tree compared with u</a:t>
            </a:r>
            <a:r>
              <a:rPr lang="en-US" b="0" i="0" u="none" strike="noStrike" dirty="0">
                <a:effectLst/>
              </a:rPr>
              <a:t>nrooted tree constructed by the neighbor-joining method</a:t>
            </a:r>
            <a:endParaRPr lang="en-US" dirty="0"/>
          </a:p>
        </p:txBody>
      </p:sp>
      <p:pic>
        <p:nvPicPr>
          <p:cNvPr id="6" name="Picture 2">
            <a:extLst>
              <a:ext uri="{FF2B5EF4-FFF2-40B4-BE49-F238E27FC236}">
                <a16:creationId xmlns:a16="http://schemas.microsoft.com/office/drawing/2014/main" id="{0FD9D024-E70B-7EDC-9BCE-6FEBFCEE68BB}"/>
              </a:ext>
              <a:ext uri="{C183D7F6-B498-43B3-948B-1728B52AA6E4}">
                <adec:decorative xmlns:adec="http://schemas.microsoft.com/office/drawing/2017/decorative" val="1"/>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6090482" y="1851102"/>
            <a:ext cx="2838498" cy="4549698"/>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a:extLst>
              <a:ext uri="{FF2B5EF4-FFF2-40B4-BE49-F238E27FC236}">
                <a16:creationId xmlns:a16="http://schemas.microsoft.com/office/drawing/2014/main" id="{ADAD98DE-367D-1DC5-4A3F-FE5F1777CD57}"/>
              </a:ext>
              <a:ext uri="{C183D7F6-B498-43B3-948B-1728B52AA6E4}">
                <adec:decorative xmlns:adec="http://schemas.microsoft.com/office/drawing/2017/decorative" val="1"/>
              </a:ext>
            </a:extLst>
          </p:cNvPr>
          <p:cNvPicPr>
            <a:picLocks noGrp="1" noChangeAspect="1"/>
          </p:cNvPicPr>
          <p:nvPr>
            <p:ph sz="quarter" idx="13"/>
          </p:nvPr>
        </p:nvPicPr>
        <p:blipFill>
          <a:blip r:embed="rId3"/>
          <a:stretch>
            <a:fillRect/>
          </a:stretch>
        </p:blipFill>
        <p:spPr>
          <a:xfrm>
            <a:off x="-155491" y="1851102"/>
            <a:ext cx="6138327" cy="4549698"/>
          </a:xfrm>
        </p:spPr>
      </p:pic>
      <p:sp>
        <p:nvSpPr>
          <p:cNvPr id="21" name="Frame 20">
            <a:extLst>
              <a:ext uri="{FF2B5EF4-FFF2-40B4-BE49-F238E27FC236}">
                <a16:creationId xmlns:a16="http://schemas.microsoft.com/office/drawing/2014/main" id="{517D3932-D691-0C12-AF53-72E942C9FA9C}"/>
              </a:ext>
            </a:extLst>
          </p:cNvPr>
          <p:cNvSpPr/>
          <p:nvPr/>
        </p:nvSpPr>
        <p:spPr>
          <a:xfrm>
            <a:off x="5588975" y="5910146"/>
            <a:ext cx="300364" cy="490654"/>
          </a:xfrm>
          <a:prstGeom prst="fram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ame 21">
            <a:extLst>
              <a:ext uri="{FF2B5EF4-FFF2-40B4-BE49-F238E27FC236}">
                <a16:creationId xmlns:a16="http://schemas.microsoft.com/office/drawing/2014/main" id="{B580875C-BB6B-3D43-39F4-BF22A8B2F8D4}"/>
              </a:ext>
            </a:extLst>
          </p:cNvPr>
          <p:cNvSpPr/>
          <p:nvPr/>
        </p:nvSpPr>
        <p:spPr>
          <a:xfrm>
            <a:off x="7278131" y="5742877"/>
            <a:ext cx="271848" cy="423146"/>
          </a:xfrm>
          <a:prstGeom prst="fram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ame 22">
            <a:extLst>
              <a:ext uri="{FF2B5EF4-FFF2-40B4-BE49-F238E27FC236}">
                <a16:creationId xmlns:a16="http://schemas.microsoft.com/office/drawing/2014/main" id="{A1AC9B58-4B46-0AE9-EC4C-DF8F2D8B87AC}"/>
              </a:ext>
            </a:extLst>
          </p:cNvPr>
          <p:cNvSpPr/>
          <p:nvPr/>
        </p:nvSpPr>
        <p:spPr>
          <a:xfrm>
            <a:off x="7032701" y="1966331"/>
            <a:ext cx="393709" cy="367990"/>
          </a:xfrm>
          <a:prstGeom prst="fram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ame 23">
            <a:extLst>
              <a:ext uri="{FF2B5EF4-FFF2-40B4-BE49-F238E27FC236}">
                <a16:creationId xmlns:a16="http://schemas.microsoft.com/office/drawing/2014/main" id="{49447D21-371E-F553-ECB6-CAD8C938540B}"/>
              </a:ext>
            </a:extLst>
          </p:cNvPr>
          <p:cNvSpPr/>
          <p:nvPr/>
        </p:nvSpPr>
        <p:spPr>
          <a:xfrm>
            <a:off x="5588975" y="5497550"/>
            <a:ext cx="300363" cy="490654"/>
          </a:xfrm>
          <a:prstGeom prst="fram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ame 24">
            <a:extLst>
              <a:ext uri="{FF2B5EF4-FFF2-40B4-BE49-F238E27FC236}">
                <a16:creationId xmlns:a16="http://schemas.microsoft.com/office/drawing/2014/main" id="{75AE1259-65CC-0EA2-F1A5-54C47E7201E5}"/>
              </a:ext>
            </a:extLst>
          </p:cNvPr>
          <p:cNvSpPr/>
          <p:nvPr/>
        </p:nvSpPr>
        <p:spPr>
          <a:xfrm>
            <a:off x="7154562" y="2308144"/>
            <a:ext cx="271848" cy="262061"/>
          </a:xfrm>
          <a:prstGeom prst="fram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ame 25">
            <a:extLst>
              <a:ext uri="{FF2B5EF4-FFF2-40B4-BE49-F238E27FC236}">
                <a16:creationId xmlns:a16="http://schemas.microsoft.com/office/drawing/2014/main" id="{7AE86B56-CF15-AD71-39DF-9F44E24F58DF}"/>
              </a:ext>
            </a:extLst>
          </p:cNvPr>
          <p:cNvSpPr/>
          <p:nvPr/>
        </p:nvSpPr>
        <p:spPr>
          <a:xfrm>
            <a:off x="5428578" y="3428999"/>
            <a:ext cx="462834" cy="295507"/>
          </a:xfrm>
          <a:prstGeom prst="fram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ame 26">
            <a:extLst>
              <a:ext uri="{FF2B5EF4-FFF2-40B4-BE49-F238E27FC236}">
                <a16:creationId xmlns:a16="http://schemas.microsoft.com/office/drawing/2014/main" id="{6D08D104-40A7-97FD-4F4E-A5EAD062C668}"/>
              </a:ext>
            </a:extLst>
          </p:cNvPr>
          <p:cNvSpPr/>
          <p:nvPr/>
        </p:nvSpPr>
        <p:spPr>
          <a:xfrm>
            <a:off x="5597611" y="1883624"/>
            <a:ext cx="293801" cy="580795"/>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ame 27">
            <a:extLst>
              <a:ext uri="{FF2B5EF4-FFF2-40B4-BE49-F238E27FC236}">
                <a16:creationId xmlns:a16="http://schemas.microsoft.com/office/drawing/2014/main" id="{7B6D467A-962D-A902-C1EE-381B12434D3B}"/>
              </a:ext>
            </a:extLst>
          </p:cNvPr>
          <p:cNvSpPr/>
          <p:nvPr/>
        </p:nvSpPr>
        <p:spPr>
          <a:xfrm>
            <a:off x="7278131" y="3949001"/>
            <a:ext cx="271848" cy="931917"/>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Frame 2">
            <a:extLst>
              <a:ext uri="{FF2B5EF4-FFF2-40B4-BE49-F238E27FC236}">
                <a16:creationId xmlns:a16="http://schemas.microsoft.com/office/drawing/2014/main" id="{0ADC529A-04FE-A664-D987-FAD39E748AE8}"/>
              </a:ext>
            </a:extLst>
          </p:cNvPr>
          <p:cNvSpPr/>
          <p:nvPr/>
        </p:nvSpPr>
        <p:spPr>
          <a:xfrm>
            <a:off x="5597611" y="3054629"/>
            <a:ext cx="185351" cy="374370"/>
          </a:xfrm>
          <a:prstGeom prst="fram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a:extLst>
              <a:ext uri="{FF2B5EF4-FFF2-40B4-BE49-F238E27FC236}">
                <a16:creationId xmlns:a16="http://schemas.microsoft.com/office/drawing/2014/main" id="{782240F0-E794-946B-8336-0035E4ED6AB2}"/>
              </a:ext>
            </a:extLst>
          </p:cNvPr>
          <p:cNvSpPr/>
          <p:nvPr/>
        </p:nvSpPr>
        <p:spPr>
          <a:xfrm>
            <a:off x="5558967" y="2435615"/>
            <a:ext cx="330372" cy="374370"/>
          </a:xfrm>
          <a:prstGeom prst="fram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ame 6">
            <a:extLst>
              <a:ext uri="{FF2B5EF4-FFF2-40B4-BE49-F238E27FC236}">
                <a16:creationId xmlns:a16="http://schemas.microsoft.com/office/drawing/2014/main" id="{9604927F-1A83-41AE-B188-52DB6E619911}"/>
              </a:ext>
            </a:extLst>
          </p:cNvPr>
          <p:cNvSpPr/>
          <p:nvPr/>
        </p:nvSpPr>
        <p:spPr>
          <a:xfrm>
            <a:off x="7265059" y="2687065"/>
            <a:ext cx="271848" cy="367563"/>
          </a:xfrm>
          <a:prstGeom prst="fram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094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98E7E-E1A4-18DD-4762-6493EBED1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1AD99C-138D-2CC0-6F70-8643431B8516}"/>
              </a:ext>
            </a:extLst>
          </p:cNvPr>
          <p:cNvSpPr>
            <a:spLocks noGrp="1"/>
          </p:cNvSpPr>
          <p:nvPr>
            <p:ph type="title"/>
          </p:nvPr>
        </p:nvSpPr>
        <p:spPr/>
        <p:txBody>
          <a:bodyPr/>
          <a:lstStyle/>
          <a:p>
            <a:r>
              <a:rPr lang="en-US" dirty="0"/>
              <a:t>Discussion and Future Work</a:t>
            </a:r>
          </a:p>
        </p:txBody>
      </p:sp>
      <p:sp>
        <p:nvSpPr>
          <p:cNvPr id="3" name="Content Placeholder 2">
            <a:extLst>
              <a:ext uri="{FF2B5EF4-FFF2-40B4-BE49-F238E27FC236}">
                <a16:creationId xmlns:a16="http://schemas.microsoft.com/office/drawing/2014/main" id="{C55552AF-5312-C97B-9BEC-901D40C8C1DB}"/>
              </a:ext>
            </a:extLst>
          </p:cNvPr>
          <p:cNvSpPr>
            <a:spLocks noGrp="1"/>
          </p:cNvSpPr>
          <p:nvPr>
            <p:ph sz="quarter" idx="13"/>
          </p:nvPr>
        </p:nvSpPr>
        <p:spPr/>
        <p:txBody>
          <a:bodyPr/>
          <a:lstStyle/>
          <a:p>
            <a:r>
              <a:rPr lang="en-US" dirty="0"/>
              <a:t>Overall my phylogenetic analysis seemed to mostly reproduce the original analysis with the same or very close clades when I used the same alignment method(</a:t>
            </a:r>
            <a:r>
              <a:rPr lang="en-US" dirty="0" err="1"/>
              <a:t>clustalw</a:t>
            </a:r>
            <a:r>
              <a:rPr lang="en-US" dirty="0"/>
              <a:t>) but different tree generation methods (</a:t>
            </a:r>
            <a:r>
              <a:rPr lang="en-US" dirty="0" err="1"/>
              <a:t>IQTree</a:t>
            </a:r>
            <a:r>
              <a:rPr lang="en-US" dirty="0"/>
              <a:t>, </a:t>
            </a:r>
            <a:r>
              <a:rPr lang="en-US" dirty="0" err="1"/>
              <a:t>MrBayes</a:t>
            </a:r>
            <a:r>
              <a:rPr lang="en-US" dirty="0"/>
              <a:t>)</a:t>
            </a:r>
          </a:p>
          <a:p>
            <a:r>
              <a:rPr lang="en-US" dirty="0"/>
              <a:t>Original Analysis[1] was published in 1998 </a:t>
            </a:r>
          </a:p>
          <a:p>
            <a:r>
              <a:rPr lang="en-US" dirty="0"/>
              <a:t>Would like to compare to Coalescent Based Methods</a:t>
            </a:r>
          </a:p>
          <a:p>
            <a:r>
              <a:rPr lang="en-US" dirty="0"/>
              <a:t>Would like to compare trees generated by </a:t>
            </a:r>
            <a:r>
              <a:rPr lang="en-US" dirty="0" err="1"/>
              <a:t>Tcoffee</a:t>
            </a:r>
            <a:r>
              <a:rPr lang="en-US" dirty="0"/>
              <a:t> alignment to the original analysis to see how much the differing distance matrix changes our resulting trees</a:t>
            </a:r>
          </a:p>
        </p:txBody>
      </p:sp>
      <p:sp>
        <p:nvSpPr>
          <p:cNvPr id="4" name="Text Placeholder 3">
            <a:extLst>
              <a:ext uri="{FF2B5EF4-FFF2-40B4-BE49-F238E27FC236}">
                <a16:creationId xmlns:a16="http://schemas.microsoft.com/office/drawing/2014/main" id="{D5A97533-173E-FEEF-D905-1BF48A333C4E}"/>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2962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3CEB7-D87E-A742-E202-2E74F2B0B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84A01-8C82-C4F3-E591-3B873AF4E2F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7BE9EF2-FC73-93ED-1C62-EA253FC19ACB}"/>
              </a:ext>
            </a:extLst>
          </p:cNvPr>
          <p:cNvSpPr>
            <a:spLocks noGrp="1"/>
          </p:cNvSpPr>
          <p:nvPr>
            <p:ph sz="quarter" idx="13"/>
          </p:nvPr>
        </p:nvSpPr>
        <p:spPr/>
        <p:txBody>
          <a:bodyPr/>
          <a:lstStyle/>
          <a:p>
            <a:pPr marL="457200" indent="-457200">
              <a:buFont typeface="+mj-lt"/>
              <a:buAutoNum type="arabicParenR"/>
            </a:pPr>
            <a:r>
              <a:rPr lang="en-US" b="0" i="0" u="none" strike="noStrike" dirty="0" err="1">
                <a:solidFill>
                  <a:srgbClr val="212121"/>
                </a:solidFill>
                <a:effectLst/>
                <a:latin typeface="BlinkMacSystemFont"/>
              </a:rPr>
              <a:t>Chatellier</a:t>
            </a:r>
            <a:r>
              <a:rPr lang="en-US" b="0" i="0" u="none" strike="noStrike" dirty="0">
                <a:solidFill>
                  <a:srgbClr val="212121"/>
                </a:solidFill>
                <a:effectLst/>
                <a:latin typeface="BlinkMacSystemFont"/>
              </a:rPr>
              <a:t> S, </a:t>
            </a:r>
            <a:r>
              <a:rPr lang="en-US" b="0" i="0" u="none" strike="noStrike" dirty="0" err="1">
                <a:solidFill>
                  <a:srgbClr val="212121"/>
                </a:solidFill>
                <a:effectLst/>
                <a:latin typeface="BlinkMacSystemFont"/>
              </a:rPr>
              <a:t>Harel</a:t>
            </a:r>
            <a:r>
              <a:rPr lang="en-US" b="0" i="0" u="none" strike="noStrike" dirty="0">
                <a:solidFill>
                  <a:srgbClr val="212121"/>
                </a:solidFill>
                <a:effectLst/>
                <a:latin typeface="BlinkMacSystemFont"/>
              </a:rPr>
              <a:t> J, Zhang Y, Gottschalk M, Higgins R, </a:t>
            </a:r>
            <a:r>
              <a:rPr lang="en-US" b="0" i="0" u="none" strike="noStrike" dirty="0" err="1">
                <a:solidFill>
                  <a:srgbClr val="212121"/>
                </a:solidFill>
                <a:effectLst/>
                <a:latin typeface="BlinkMacSystemFont"/>
              </a:rPr>
              <a:t>Devriese</a:t>
            </a:r>
            <a:r>
              <a:rPr lang="en-US" b="0" i="0" u="none" strike="noStrike" dirty="0">
                <a:solidFill>
                  <a:srgbClr val="212121"/>
                </a:solidFill>
                <a:effectLst/>
                <a:latin typeface="BlinkMacSystemFont"/>
              </a:rPr>
              <a:t> LA, Brousseau R. Phylogenetic diversity of Streptococcus suis strains of various serotypes as revealed by 16S rRNA gene sequence comparison. Int J Syst </a:t>
            </a:r>
            <a:r>
              <a:rPr lang="en-US" b="0" i="0" u="none" strike="noStrike" dirty="0" err="1">
                <a:solidFill>
                  <a:srgbClr val="212121"/>
                </a:solidFill>
                <a:effectLst/>
                <a:latin typeface="BlinkMacSystemFont"/>
              </a:rPr>
              <a:t>Bacteriol</a:t>
            </a:r>
            <a:r>
              <a:rPr lang="en-US" b="0" i="0" u="none" strike="noStrike" dirty="0">
                <a:solidFill>
                  <a:srgbClr val="212121"/>
                </a:solidFill>
                <a:effectLst/>
                <a:latin typeface="BlinkMacSystemFont"/>
              </a:rPr>
              <a:t>. 1998 Apr; 48 Pt 2:581-9. </a:t>
            </a:r>
            <a:r>
              <a:rPr lang="en-US" b="0" i="0" u="none" strike="noStrike" dirty="0" err="1">
                <a:solidFill>
                  <a:srgbClr val="212121"/>
                </a:solidFill>
                <a:effectLst/>
                <a:latin typeface="BlinkMacSystemFont"/>
              </a:rPr>
              <a:t>doi</a:t>
            </a:r>
            <a:r>
              <a:rPr lang="en-US" b="0" i="0" u="none" strike="noStrike" dirty="0">
                <a:solidFill>
                  <a:srgbClr val="212121"/>
                </a:solidFill>
                <a:effectLst/>
                <a:latin typeface="BlinkMacSystemFont"/>
              </a:rPr>
              <a:t>: 10.1099/00207713-48-2-581. PMID: 9731300.</a:t>
            </a:r>
            <a:endParaRPr lang="en-US" dirty="0"/>
          </a:p>
          <a:p>
            <a:pPr marL="457200" indent="-457200">
              <a:buFont typeface="+mj-lt"/>
              <a:buAutoNum type="arabicParenR"/>
            </a:pPr>
            <a:r>
              <a:rPr lang="en-US" dirty="0" err="1"/>
              <a:t>Lv</a:t>
            </a:r>
            <a:r>
              <a:rPr lang="en-US" dirty="0"/>
              <a:t> R, Zhang W, Sun Z, Si X, Dong H, Liu X.2025.Current prevalence and therapeutic strategies for porcine Streptococcus suis in China. Appl Environ Microbiol91:e02160-24.https://</a:t>
            </a:r>
            <a:r>
              <a:rPr lang="en-US" dirty="0" err="1"/>
              <a:t>doi.org</a:t>
            </a:r>
            <a:r>
              <a:rPr lang="en-US" dirty="0"/>
              <a:t>/10.1128/aem.02160-24</a:t>
            </a:r>
          </a:p>
        </p:txBody>
      </p:sp>
      <p:sp>
        <p:nvSpPr>
          <p:cNvPr id="4" name="Text Placeholder 3">
            <a:extLst>
              <a:ext uri="{FF2B5EF4-FFF2-40B4-BE49-F238E27FC236}">
                <a16:creationId xmlns:a16="http://schemas.microsoft.com/office/drawing/2014/main" id="{5569267C-475F-CDDA-EE5D-8944B5335E9F}"/>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4103354662"/>
      </p:ext>
    </p:extLst>
  </p:cSld>
  <p:clrMapOvr>
    <a:masterClrMapping/>
  </p:clrMapOvr>
</p:sld>
</file>

<file path=ppt/theme/theme1.xml><?xml version="1.0" encoding="utf-8"?>
<a:theme xmlns:a="http://schemas.openxmlformats.org/drawingml/2006/main" name="Office Theme">
  <a:themeElements>
    <a:clrScheme name="UW-Madison theme1">
      <a:dk1>
        <a:srgbClr val="202020"/>
      </a:dk1>
      <a:lt1>
        <a:srgbClr val="FFFFFF"/>
      </a:lt1>
      <a:dk2>
        <a:srgbClr val="101010"/>
      </a:dk2>
      <a:lt2>
        <a:srgbClr val="DADFE1"/>
      </a:lt2>
      <a:accent1>
        <a:srgbClr val="C5050C"/>
      </a:accent1>
      <a:accent2>
        <a:srgbClr val="C5050C"/>
      </a:accent2>
      <a:accent3>
        <a:srgbClr val="9B0000"/>
      </a:accent3>
      <a:accent4>
        <a:srgbClr val="FCCB51"/>
      </a:accent4>
      <a:accent5>
        <a:srgbClr val="80B3AE"/>
      </a:accent5>
      <a:accent6>
        <a:srgbClr val="ADADAD"/>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text-Arial-4_3" id="{4616AA6B-8CF9-4D42-B76B-8CDA5E855D09}" vid="{5E7019BA-DD71-D246-9713-ED8C055577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1633</TotalTime>
  <Words>582</Words>
  <Application>Microsoft Macintosh PowerPoint</Application>
  <PresentationFormat>On-screen Show (4:3)</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BlinkMacSystemFont</vt:lpstr>
      <vt:lpstr>Calibri</vt:lpstr>
      <vt:lpstr>Office Theme</vt:lpstr>
      <vt:lpstr>Streptococcus Suis</vt:lpstr>
      <vt:lpstr>Streptococcus Suis</vt:lpstr>
      <vt:lpstr>Alignment and Distance Based Comparison</vt:lpstr>
      <vt:lpstr>Software Methodology</vt:lpstr>
      <vt:lpstr>IQ Tree ML Tree vs Original Study[1] </vt:lpstr>
      <vt:lpstr>Bayesian Inference vs Original Study[1]</vt:lpstr>
      <vt:lpstr>Discussion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Englander, Aviva</dc:creator>
  <cp:lastModifiedBy>Englander, Aviva</cp:lastModifiedBy>
  <cp:revision>41</cp:revision>
  <dcterms:created xsi:type="dcterms:W3CDTF">2025-05-05T14:01:14Z</dcterms:created>
  <dcterms:modified xsi:type="dcterms:W3CDTF">2025-05-06T18:04:26Z</dcterms:modified>
</cp:coreProperties>
</file>