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BDDA5C4-A74A-442F-9E93-2E507EE714B9}" type="datetimeFigureOut">
              <a:rPr lang="en-US" smtClean="0"/>
              <a:t>3/8/2019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F0C335-5BA5-4AD5-AA52-69A9E36F0A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DA5C4-A74A-442F-9E93-2E507EE714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DA5C4-A74A-442F-9E93-2E507EE714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DDA5C4-A74A-442F-9E93-2E507EE714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DDA5C4-A74A-442F-9E93-2E507EE714B9}"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0C335-5BA5-4AD5-AA52-69A9E36F0A2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DDA5C4-A74A-442F-9E93-2E507EE714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DDA5C4-A74A-442F-9E93-2E507EE714B9}"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DDA5C4-A74A-442F-9E93-2E507EE714B9}"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DA5C4-A74A-442F-9E93-2E507EE714B9}"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DDA5C4-A74A-442F-9E93-2E507EE714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0C335-5BA5-4AD5-AA52-69A9E36F0A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DDA5C4-A74A-442F-9E93-2E507EE714B9}"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F0C335-5BA5-4AD5-AA52-69A9E36F0A2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DDA5C4-A74A-442F-9E93-2E507EE714B9}" type="datetimeFigureOut">
              <a:rPr lang="en-US" smtClean="0"/>
              <a:t>3/8/2019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F0C335-5BA5-4AD5-AA52-69A9E36F0A2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470025"/>
          </a:xfrm>
        </p:spPr>
        <p:txBody>
          <a:bodyPr>
            <a:normAutofit fontScale="90000"/>
          </a:bodyPr>
          <a:lstStyle/>
          <a:p>
            <a:r>
              <a:rPr lang="en-US" b="1" dirty="0" smtClean="0">
                <a:solidFill>
                  <a:srgbClr val="FF0000"/>
                </a:solidFill>
              </a:rPr>
              <a:t>Intro to Architect of NODEMCU</a:t>
            </a:r>
            <a:br>
              <a:rPr lang="en-US" b="1" dirty="0" smtClean="0">
                <a:solidFill>
                  <a:srgbClr val="FF0000"/>
                </a:solidFill>
              </a:rPr>
            </a:br>
            <a:r>
              <a:rPr lang="en-US" b="1" dirty="0" smtClean="0">
                <a:solidFill>
                  <a:srgbClr val="FF0000"/>
                </a:solidFill>
              </a:rPr>
              <a:t>(ESP2866)</a:t>
            </a:r>
            <a:endParaRPr lang="en-US" b="1" dirty="0">
              <a:solidFill>
                <a:srgbClr val="FF0000"/>
              </a:solidFill>
            </a:endParaRPr>
          </a:p>
        </p:txBody>
      </p:sp>
      <p:pic>
        <p:nvPicPr>
          <p:cNvPr id="2050" name="Picture 2" descr="C:\Users\Monidhi\Desktop\images.jpg"/>
          <p:cNvPicPr>
            <a:picLocks noChangeAspect="1" noChangeArrowheads="1"/>
          </p:cNvPicPr>
          <p:nvPr/>
        </p:nvPicPr>
        <p:blipFill>
          <a:blip r:embed="rId2"/>
          <a:srcRect/>
          <a:stretch>
            <a:fillRect/>
          </a:stretch>
        </p:blipFill>
        <p:spPr bwMode="auto">
          <a:xfrm>
            <a:off x="6324600" y="0"/>
            <a:ext cx="2143125" cy="21431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onidhi\Desktop\NodeMCUv3.0-pinout.jpg"/>
          <p:cNvPicPr>
            <a:picLocks noChangeAspect="1" noChangeArrowheads="1"/>
          </p:cNvPicPr>
          <p:nvPr/>
        </p:nvPicPr>
        <p:blipFill>
          <a:blip r:embed="rId2"/>
          <a:srcRect/>
          <a:stretch>
            <a:fillRect/>
          </a:stretch>
        </p:blipFill>
        <p:spPr bwMode="auto">
          <a:xfrm>
            <a:off x="533400" y="228600"/>
            <a:ext cx="8001000" cy="5286375"/>
          </a:xfrm>
          <a:prstGeom prst="rect">
            <a:avLst/>
          </a:prstGeom>
          <a:noFill/>
        </p:spPr>
      </p:pic>
      <p:sp>
        <p:nvSpPr>
          <p:cNvPr id="6" name="TextBox 5"/>
          <p:cNvSpPr txBox="1"/>
          <p:nvPr/>
        </p:nvSpPr>
        <p:spPr>
          <a:xfrm>
            <a:off x="457200" y="5715000"/>
            <a:ext cx="8229600" cy="369332"/>
          </a:xfrm>
          <a:prstGeom prst="rect">
            <a:avLst/>
          </a:prstGeom>
          <a:noFill/>
        </p:spPr>
        <p:txBody>
          <a:bodyPr wrap="square" rtlCol="0">
            <a:spAutoFit/>
          </a:bodyPr>
          <a:lstStyle/>
          <a:p>
            <a:pPr algn="ctr"/>
            <a:r>
              <a:rPr lang="en-US" b="1" dirty="0" smtClean="0"/>
              <a:t>ARCHITECT of  NODEMCU (PIN DIAGRAM)</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lgn="ctr">
              <a:buNone/>
            </a:pPr>
            <a:r>
              <a:rPr lang="en-US" sz="3900" b="1" dirty="0" smtClean="0">
                <a:solidFill>
                  <a:srgbClr val="FF0000"/>
                </a:solidFill>
              </a:rPr>
              <a:t>FEATURES</a:t>
            </a:r>
            <a:endParaRPr lang="en-US" b="1" dirty="0" smtClean="0">
              <a:solidFill>
                <a:srgbClr val="FF0000"/>
              </a:solidFill>
            </a:endParaRPr>
          </a:p>
          <a:p>
            <a:pPr marL="0" indent="0">
              <a:lnSpc>
                <a:spcPct val="20000"/>
              </a:lnSpc>
              <a:spcBef>
                <a:spcPts val="0"/>
              </a:spcBef>
              <a:buNone/>
            </a:pPr>
            <a:endParaRPr lang="en-US" dirty="0" smtClean="0"/>
          </a:p>
          <a:p>
            <a:endParaRPr lang="en-US" sz="1800" dirty="0" smtClean="0"/>
          </a:p>
          <a:p>
            <a:pPr>
              <a:lnSpc>
                <a:spcPct val="150000"/>
              </a:lnSpc>
            </a:pPr>
            <a:r>
              <a:rPr lang="en-US" sz="1800" b="1" dirty="0" smtClean="0"/>
              <a:t> Integrated low power 32-bit MCU</a:t>
            </a:r>
          </a:p>
          <a:p>
            <a:pPr>
              <a:lnSpc>
                <a:spcPct val="150000"/>
              </a:lnSpc>
            </a:pPr>
            <a:r>
              <a:rPr lang="en-US" sz="1800" b="1" dirty="0" smtClean="0"/>
              <a:t> Integrated 10-bit ADC</a:t>
            </a:r>
          </a:p>
          <a:p>
            <a:pPr>
              <a:lnSpc>
                <a:spcPct val="150000"/>
              </a:lnSpc>
            </a:pPr>
            <a:r>
              <a:rPr lang="en-US" sz="1800" b="1" dirty="0" smtClean="0"/>
              <a:t> Integrated TCP/IP protocol stack</a:t>
            </a:r>
          </a:p>
          <a:p>
            <a:pPr>
              <a:lnSpc>
                <a:spcPct val="150000"/>
              </a:lnSpc>
            </a:pPr>
            <a:r>
              <a:rPr lang="en-US" sz="1800" b="1" dirty="0" smtClean="0"/>
              <a:t>Integrated PLL, regulators, and power management units</a:t>
            </a:r>
          </a:p>
          <a:p>
            <a:pPr>
              <a:lnSpc>
                <a:spcPct val="150000"/>
              </a:lnSpc>
            </a:pPr>
            <a:r>
              <a:rPr lang="en-US" sz="1800" b="1" dirty="0" smtClean="0"/>
              <a:t> Supports antenna diversity</a:t>
            </a:r>
          </a:p>
          <a:p>
            <a:pPr>
              <a:lnSpc>
                <a:spcPct val="150000"/>
              </a:lnSpc>
            </a:pPr>
            <a:r>
              <a:rPr lang="en-US" sz="1800" b="1" dirty="0" smtClean="0"/>
              <a:t> </a:t>
            </a:r>
            <a:r>
              <a:rPr lang="en-US" sz="1800" b="1" dirty="0" err="1" smtClean="0"/>
              <a:t>WiFi</a:t>
            </a:r>
            <a:r>
              <a:rPr lang="en-US" sz="1800" b="1" dirty="0" smtClean="0"/>
              <a:t> 2.4 GHz, support WPA/WPA2</a:t>
            </a:r>
          </a:p>
          <a:p>
            <a:pPr>
              <a:lnSpc>
                <a:spcPct val="150000"/>
              </a:lnSpc>
            </a:pPr>
            <a:r>
              <a:rPr lang="en-US" sz="1800" b="1" dirty="0" smtClean="0"/>
              <a:t>Deep sleep power &lt;10uA, Power down leakage current &lt; 5uA</a:t>
            </a:r>
          </a:p>
          <a:p>
            <a:pPr>
              <a:lnSpc>
                <a:spcPct val="150000"/>
              </a:lnSpc>
            </a:pPr>
            <a:r>
              <a:rPr lang="en-US" sz="1800" b="1" dirty="0" smtClean="0"/>
              <a:t> Wake up and transmit packets in &lt; 2ms</a:t>
            </a:r>
          </a:p>
          <a:p>
            <a:pPr>
              <a:lnSpc>
                <a:spcPct val="150000"/>
              </a:lnSpc>
            </a:pPr>
            <a:r>
              <a:rPr lang="en-US" sz="1800" b="1" dirty="0" smtClean="0"/>
              <a:t> Standby power consumption of &lt; 1.0mW</a:t>
            </a:r>
          </a:p>
          <a:p>
            <a:pPr>
              <a:lnSpc>
                <a:spcPct val="150000"/>
              </a:lnSpc>
            </a:pPr>
            <a:r>
              <a:rPr lang="en-US" sz="1800" b="1" dirty="0" smtClean="0"/>
              <a:t> +20 </a:t>
            </a:r>
            <a:r>
              <a:rPr lang="en-US" sz="1800" b="1" dirty="0" err="1" smtClean="0"/>
              <a:t>dBm</a:t>
            </a:r>
            <a:r>
              <a:rPr lang="en-US" sz="1800" b="1" dirty="0" smtClean="0"/>
              <a:t> output power in 802.11b mode</a:t>
            </a:r>
          </a:p>
          <a:p>
            <a:pPr>
              <a:lnSpc>
                <a:spcPct val="150000"/>
              </a:lnSpc>
            </a:pPr>
            <a:r>
              <a:rPr lang="en-US" sz="1800" b="1" dirty="0" smtClean="0"/>
              <a:t> Operating temperature range -40C ~ 125C</a:t>
            </a:r>
          </a:p>
          <a:p>
            <a:pPr>
              <a:lnSpc>
                <a:spcPct val="150000"/>
              </a:lnSpc>
            </a:pPr>
            <a:r>
              <a:rPr lang="en-US" sz="1800" b="1" dirty="0" smtClean="0"/>
              <a:t> FCC, CE, TELEC, </a:t>
            </a:r>
            <a:r>
              <a:rPr lang="en-US" sz="1800" b="1" dirty="0" err="1" smtClean="0"/>
              <a:t>WiFi</a:t>
            </a:r>
            <a:r>
              <a:rPr lang="en-US" sz="1800" b="1" dirty="0" smtClean="0"/>
              <a:t> Alliance, and SRRC certified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onidhi\Desktop\Capture..JPG"/>
          <p:cNvPicPr>
            <a:picLocks noChangeAspect="1" noChangeArrowheads="1"/>
          </p:cNvPicPr>
          <p:nvPr/>
        </p:nvPicPr>
        <p:blipFill>
          <a:blip r:embed="rId2"/>
          <a:srcRect/>
          <a:stretch>
            <a:fillRect/>
          </a:stretch>
        </p:blipFill>
        <p:spPr bwMode="auto">
          <a:xfrm>
            <a:off x="1295400" y="161924"/>
            <a:ext cx="6381750" cy="3267076"/>
          </a:xfrm>
          <a:prstGeom prst="rect">
            <a:avLst/>
          </a:prstGeom>
          <a:noFill/>
        </p:spPr>
      </p:pic>
      <p:pic>
        <p:nvPicPr>
          <p:cNvPr id="3075" name="Picture 3" descr="C:\Users\Monidhi\Desktop\Capture..JPG"/>
          <p:cNvPicPr>
            <a:picLocks noChangeAspect="1" noChangeArrowheads="1"/>
          </p:cNvPicPr>
          <p:nvPr/>
        </p:nvPicPr>
        <p:blipFill>
          <a:blip r:embed="rId2"/>
          <a:srcRect/>
          <a:stretch>
            <a:fillRect/>
          </a:stretch>
        </p:blipFill>
        <p:spPr bwMode="auto">
          <a:xfrm>
            <a:off x="1295400" y="3362325"/>
            <a:ext cx="6381750" cy="32670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Advantages of NODEMCU</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2000" b="1" dirty="0" smtClean="0"/>
              <a:t>Ultra Power consumption Technique</a:t>
            </a:r>
          </a:p>
          <a:p>
            <a:pPr>
              <a:buNone/>
            </a:pPr>
            <a:r>
              <a:rPr lang="en-US" sz="2000" b="1" dirty="0" smtClean="0"/>
              <a:t>      </a:t>
            </a:r>
            <a:r>
              <a:rPr lang="en-US" sz="1800" b="1" dirty="0" smtClean="0"/>
              <a:t>By using advance power management techniques and logic to power-down functions not required and to control switching between sleep and active modes, ESP8266EX consumes about than 60uA in deep sleep mode (with RTC clock still running) and less than 1.0mA (DTIM=3) or less than 0.5mA (DTIM=10) to stay connected to the access point.</a:t>
            </a:r>
          </a:p>
          <a:p>
            <a:r>
              <a:rPr lang="en-US" sz="1800" b="1" dirty="0" smtClean="0"/>
              <a:t>ESP8266EX is embedded with </a:t>
            </a:r>
            <a:r>
              <a:rPr lang="en-US" sz="1800" b="1" dirty="0" err="1" smtClean="0"/>
              <a:t>Tensilica</a:t>
            </a:r>
            <a:r>
              <a:rPr lang="en-US" sz="1800" b="1" dirty="0" smtClean="0"/>
              <a:t> L106 32-bit micro controller (MCU), which features extra low power consumption and 16-bit RSIC(Reduced Instruction Set Computing).</a:t>
            </a:r>
          </a:p>
          <a:p>
            <a:r>
              <a:rPr lang="en-US" sz="1800" b="1" dirty="0" smtClean="0"/>
              <a:t>ESP8266EX </a:t>
            </a:r>
            <a:r>
              <a:rPr lang="en-US" sz="1800" b="1" dirty="0" err="1" smtClean="0"/>
              <a:t>WiFi</a:t>
            </a:r>
            <a:r>
              <a:rPr lang="en-US" sz="1800" b="1" dirty="0" smtClean="0"/>
              <a:t> </a:t>
            </a:r>
            <a:r>
              <a:rPr lang="en-US" sz="1800" b="1" dirty="0" err="1" smtClean="0"/>
              <a:t>SoC</a:t>
            </a:r>
            <a:r>
              <a:rPr lang="en-US" sz="1800" b="1" dirty="0" smtClean="0"/>
              <a:t> is embedded with memory controller, including SRAM and ROM. </a:t>
            </a:r>
          </a:p>
          <a:p>
            <a:r>
              <a:rPr lang="en-US" sz="1800" b="1" dirty="0" smtClean="0"/>
              <a:t> RAM size &lt; 36kB, up to 16 </a:t>
            </a:r>
            <a:r>
              <a:rPr lang="en-US" sz="1800" b="1" dirty="0" err="1" smtClean="0"/>
              <a:t>Mbyte</a:t>
            </a:r>
            <a:r>
              <a:rPr lang="en-US" sz="1800" b="1" dirty="0" smtClean="0"/>
              <a:t> memory capacity can be supported.</a:t>
            </a:r>
            <a:endParaRPr lang="en-US" sz="1800" b="1" dirty="0"/>
          </a:p>
          <a:p>
            <a:pPr>
              <a:buNone/>
            </a:pPr>
            <a:endParaRPr lang="en-US" sz="18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537</TotalTime>
  <Words>230</Words>
  <Application>Microsoft Office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Intro to Architect of NODEMCU (ESP2866)</vt:lpstr>
      <vt:lpstr>Slide 2</vt:lpstr>
      <vt:lpstr>Slide 3</vt:lpstr>
      <vt:lpstr>Slide 4</vt:lpstr>
      <vt:lpstr>Advantages of NODEMCU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Architect of NODEMCU (ESP2866)</dc:title>
  <dc:creator>Monidhi</dc:creator>
  <cp:lastModifiedBy>Monidhi</cp:lastModifiedBy>
  <cp:revision>10</cp:revision>
  <dcterms:created xsi:type="dcterms:W3CDTF">2019-03-07T19:11:22Z</dcterms:created>
  <dcterms:modified xsi:type="dcterms:W3CDTF">2019-03-08T04:08:42Z</dcterms:modified>
</cp:coreProperties>
</file>