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7f7c270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7f7c270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7f7c270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7f7c270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7f7c270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7f7c270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7f7c270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7f7c270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7f7c270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7f7c270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7f7c270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7f7c270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76fda1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76fda1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11031d1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11031d1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11031d1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11031d1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11031d1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11031d1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676fda1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676fda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676fda1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676fda1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11031d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11031d1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64cd3c9f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64cd3c9f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7f7c27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7f7c27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www.youtube.com/watch?v=yVpbFMhOAwE"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248150" y="20091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Bootcamp 2019</a:t>
            </a:r>
            <a:endParaRPr/>
          </a:p>
        </p:txBody>
      </p:sp>
      <p:sp>
        <p:nvSpPr>
          <p:cNvPr id="135" name="Google Shape;135;p13"/>
          <p:cNvSpPr txBox="1"/>
          <p:nvPr>
            <p:ph idx="1" type="subTitle"/>
          </p:nvPr>
        </p:nvSpPr>
        <p:spPr>
          <a:xfrm>
            <a:off x="5673300" y="36790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JAY PATEL </a:t>
            </a:r>
            <a:endParaRPr sz="2400"/>
          </a:p>
          <a:p>
            <a:pPr indent="0" lvl="0" marL="0" rtl="0" algn="l">
              <a:spcBef>
                <a:spcPts val="0"/>
              </a:spcBef>
              <a:spcAft>
                <a:spcPts val="0"/>
              </a:spcAft>
              <a:buNone/>
            </a:pPr>
            <a:r>
              <a:rPr lang="en" sz="1800"/>
              <a:t>RHCSA, RHCE</a:t>
            </a:r>
            <a:r>
              <a:rPr lang="en" sz="2400"/>
              <a:t> </a:t>
            </a:r>
            <a:endParaRPr sz="2400"/>
          </a:p>
        </p:txBody>
      </p:sp>
      <p:pic>
        <p:nvPicPr>
          <p:cNvPr id="136" name="Google Shape;136;p13"/>
          <p:cNvPicPr preferRelativeResize="0"/>
          <p:nvPr/>
        </p:nvPicPr>
        <p:blipFill>
          <a:blip r:embed="rId3">
            <a:alphaModFix/>
          </a:blip>
          <a:stretch>
            <a:fillRect/>
          </a:stretch>
        </p:blipFill>
        <p:spPr>
          <a:xfrm>
            <a:off x="152400" y="3016250"/>
            <a:ext cx="3949701" cy="1974851"/>
          </a:xfrm>
          <a:prstGeom prst="rect">
            <a:avLst/>
          </a:prstGeom>
          <a:noFill/>
          <a:ln>
            <a:noFill/>
          </a:ln>
        </p:spPr>
      </p:pic>
      <p:pic>
        <p:nvPicPr>
          <p:cNvPr id="137" name="Google Shape;137;p13"/>
          <p:cNvPicPr preferRelativeResize="0"/>
          <p:nvPr/>
        </p:nvPicPr>
        <p:blipFill>
          <a:blip r:embed="rId4">
            <a:alphaModFix/>
          </a:blip>
          <a:stretch>
            <a:fillRect/>
          </a:stretch>
        </p:blipFill>
        <p:spPr>
          <a:xfrm>
            <a:off x="7366001" y="190500"/>
            <a:ext cx="1436775" cy="1727623"/>
          </a:xfrm>
          <a:prstGeom prst="rect">
            <a:avLst/>
          </a:prstGeom>
          <a:noFill/>
          <a:ln>
            <a:noFill/>
          </a:ln>
        </p:spPr>
      </p:pic>
      <p:pic>
        <p:nvPicPr>
          <p:cNvPr id="138" name="Google Shape;138;p13"/>
          <p:cNvPicPr preferRelativeResize="0"/>
          <p:nvPr/>
        </p:nvPicPr>
        <p:blipFill>
          <a:blip r:embed="rId5">
            <a:alphaModFix/>
          </a:blip>
          <a:stretch>
            <a:fillRect/>
          </a:stretch>
        </p:blipFill>
        <p:spPr>
          <a:xfrm>
            <a:off x="2500250" y="190500"/>
            <a:ext cx="4618102" cy="11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a:t>
            </a:r>
            <a:endParaRPr/>
          </a:p>
        </p:txBody>
      </p:sp>
      <p:pic>
        <p:nvPicPr>
          <p:cNvPr id="194" name="Google Shape;194;p22"/>
          <p:cNvPicPr preferRelativeResize="0"/>
          <p:nvPr/>
        </p:nvPicPr>
        <p:blipFill>
          <a:blip r:embed="rId3">
            <a:alphaModFix/>
          </a:blip>
          <a:stretch>
            <a:fillRect/>
          </a:stretch>
        </p:blipFill>
        <p:spPr>
          <a:xfrm>
            <a:off x="3708875" y="3009900"/>
            <a:ext cx="5117626" cy="1898650"/>
          </a:xfrm>
          <a:prstGeom prst="rect">
            <a:avLst/>
          </a:prstGeom>
          <a:noFill/>
          <a:ln>
            <a:noFill/>
          </a:ln>
        </p:spPr>
      </p:pic>
      <p:pic>
        <p:nvPicPr>
          <p:cNvPr id="195" name="Google Shape;195;p22"/>
          <p:cNvPicPr preferRelativeResize="0"/>
          <p:nvPr/>
        </p:nvPicPr>
        <p:blipFill>
          <a:blip r:embed="rId4">
            <a:alphaModFix/>
          </a:blip>
          <a:stretch>
            <a:fillRect/>
          </a:stretch>
        </p:blipFill>
        <p:spPr>
          <a:xfrm>
            <a:off x="448300" y="1174750"/>
            <a:ext cx="5117625" cy="1618890"/>
          </a:xfrm>
          <a:prstGeom prst="rect">
            <a:avLst/>
          </a:prstGeom>
          <a:noFill/>
          <a:ln>
            <a:noFill/>
          </a:ln>
        </p:spPr>
      </p:pic>
      <p:sp>
        <p:nvSpPr>
          <p:cNvPr id="196" name="Google Shape;196;p22"/>
          <p:cNvSpPr txBox="1"/>
          <p:nvPr/>
        </p:nvSpPr>
        <p:spPr>
          <a:xfrm>
            <a:off x="5829300" y="1016000"/>
            <a:ext cx="3060600" cy="17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ls - l /usr/bin I less</a:t>
            </a:r>
            <a:endParaRPr sz="1800">
              <a:solidFill>
                <a:schemeClr val="lt1"/>
              </a:solidFill>
              <a:latin typeface="Lato"/>
              <a:ea typeface="Lato"/>
              <a:cs typeface="Lato"/>
              <a:sym typeface="Lato"/>
            </a:endParaRPr>
          </a:p>
        </p:txBody>
      </p:sp>
      <p:sp>
        <p:nvSpPr>
          <p:cNvPr id="197" name="Google Shape;197;p22"/>
          <p:cNvSpPr txBox="1"/>
          <p:nvPr/>
        </p:nvSpPr>
        <p:spPr>
          <a:xfrm>
            <a:off x="355600" y="3098800"/>
            <a:ext cx="2819400" cy="18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ls - 1 I tee /tmp/saved - ou tput</a:t>
            </a:r>
            <a:endParaRPr sz="18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Properties</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data of all the user are saved in the file </a:t>
            </a:r>
            <a:r>
              <a:rPr b="1" lang="en"/>
              <a:t>/etc/passwd</a:t>
            </a:r>
            <a:r>
              <a:rPr lang="en"/>
              <a:t> and their respective passwords in the file </a:t>
            </a:r>
            <a:r>
              <a:rPr b="1" lang="en"/>
              <a:t>/etc/shadow</a:t>
            </a:r>
            <a:r>
              <a:rPr lang="en"/>
              <a:t>. /etc/passwd file contains the following attributes about user</a:t>
            </a:r>
            <a:endParaRPr/>
          </a:p>
          <a:p>
            <a:pPr indent="-311150" lvl="0" marL="457200" rtl="0" algn="l">
              <a:spcBef>
                <a:spcPts val="1600"/>
              </a:spcBef>
              <a:spcAft>
                <a:spcPts val="0"/>
              </a:spcAft>
              <a:buSzPts val="1300"/>
              <a:buChar char="●"/>
            </a:pPr>
            <a:r>
              <a:rPr lang="en"/>
              <a:t>Username</a:t>
            </a:r>
            <a:endParaRPr/>
          </a:p>
          <a:p>
            <a:pPr indent="-311150" lvl="0" marL="457200" rtl="0" algn="l">
              <a:spcBef>
                <a:spcPts val="0"/>
              </a:spcBef>
              <a:spcAft>
                <a:spcPts val="0"/>
              </a:spcAft>
              <a:buSzPts val="1300"/>
              <a:buChar char="●"/>
            </a:pPr>
            <a:r>
              <a:rPr lang="en"/>
              <a:t>Password</a:t>
            </a:r>
            <a:endParaRPr/>
          </a:p>
          <a:p>
            <a:pPr indent="-311150" lvl="0" marL="457200" rtl="0" algn="l">
              <a:spcBef>
                <a:spcPts val="0"/>
              </a:spcBef>
              <a:spcAft>
                <a:spcPts val="0"/>
              </a:spcAft>
              <a:buSzPts val="1300"/>
              <a:buChar char="●"/>
            </a:pPr>
            <a:r>
              <a:rPr lang="en"/>
              <a:t>UID</a:t>
            </a:r>
            <a:endParaRPr/>
          </a:p>
          <a:p>
            <a:pPr indent="-311150" lvl="0" marL="457200" rtl="0" algn="l">
              <a:spcBef>
                <a:spcPts val="0"/>
              </a:spcBef>
              <a:spcAft>
                <a:spcPts val="0"/>
              </a:spcAft>
              <a:buSzPts val="1300"/>
              <a:buChar char="●"/>
            </a:pPr>
            <a:r>
              <a:rPr lang="en"/>
              <a:t>GID</a:t>
            </a:r>
            <a:endParaRPr/>
          </a:p>
          <a:p>
            <a:pPr indent="-311150" lvl="0" marL="457200" rtl="0" algn="l">
              <a:spcBef>
                <a:spcPts val="0"/>
              </a:spcBef>
              <a:spcAft>
                <a:spcPts val="0"/>
              </a:spcAft>
              <a:buSzPts val="1300"/>
              <a:buChar char="●"/>
            </a:pPr>
            <a:r>
              <a:rPr lang="en"/>
              <a:t>GESCOS</a:t>
            </a:r>
            <a:endParaRPr/>
          </a:p>
          <a:p>
            <a:pPr indent="-311150" lvl="0" marL="457200" rtl="0" algn="l">
              <a:spcBef>
                <a:spcPts val="0"/>
              </a:spcBef>
              <a:spcAft>
                <a:spcPts val="0"/>
              </a:spcAft>
              <a:buSzPts val="1300"/>
              <a:buChar char="●"/>
            </a:pPr>
            <a:r>
              <a:rPr lang="en"/>
              <a:t>/home/dir</a:t>
            </a:r>
            <a:endParaRPr/>
          </a:p>
          <a:p>
            <a:pPr indent="-311150" lvl="0" marL="457200" rtl="0" algn="l">
              <a:spcBef>
                <a:spcPts val="0"/>
              </a:spcBef>
              <a:spcAft>
                <a:spcPts val="0"/>
              </a:spcAft>
              <a:buSzPts val="1300"/>
              <a:buChar char="●"/>
            </a:pPr>
            <a:r>
              <a:rPr lang="en"/>
              <a:t>s</a:t>
            </a:r>
            <a:r>
              <a:rPr lang="en"/>
              <a:t>hell</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all the groups present in the system are listed in the file </a:t>
            </a:r>
            <a:r>
              <a:rPr b="1" lang="en"/>
              <a:t>/etc/group</a:t>
            </a:r>
            <a:r>
              <a:rPr lang="en"/>
              <a:t>.</a:t>
            </a:r>
            <a:endParaRPr/>
          </a:p>
          <a:p>
            <a:pPr indent="0" lvl="0" marL="0" rtl="0" algn="l">
              <a:spcBef>
                <a:spcPts val="1600"/>
              </a:spcBef>
              <a:spcAft>
                <a:spcPts val="0"/>
              </a:spcAft>
              <a:buNone/>
            </a:pPr>
            <a:r>
              <a:rPr lang="en"/>
              <a:t>Types:</a:t>
            </a:r>
            <a:endParaRPr/>
          </a:p>
          <a:p>
            <a:pPr indent="-311150" lvl="0" marL="457200" rtl="0" algn="l">
              <a:spcBef>
                <a:spcPts val="1600"/>
              </a:spcBef>
              <a:spcAft>
                <a:spcPts val="0"/>
              </a:spcAft>
              <a:buSzPts val="1300"/>
              <a:buAutoNum type="arabicPeriod"/>
            </a:pPr>
            <a:r>
              <a:rPr lang="en"/>
              <a:t>Primary Group</a:t>
            </a:r>
            <a:endParaRPr/>
          </a:p>
          <a:p>
            <a:pPr indent="-311150" lvl="0" marL="457200" rtl="0" algn="l">
              <a:spcBef>
                <a:spcPts val="0"/>
              </a:spcBef>
              <a:spcAft>
                <a:spcPts val="0"/>
              </a:spcAft>
              <a:buSzPts val="1300"/>
              <a:buAutoNum type="arabicPeriod"/>
            </a:pPr>
            <a:r>
              <a:rPr lang="en"/>
              <a:t>Supplementary Group</a:t>
            </a:r>
            <a:endParaRPr/>
          </a:p>
          <a:p>
            <a:pPr indent="0" lvl="0" marL="0" rtl="0" algn="l">
              <a:spcBef>
                <a:spcPts val="1600"/>
              </a:spcBef>
              <a:spcAft>
                <a:spcPts val="0"/>
              </a:spcAft>
              <a:buNone/>
            </a:pPr>
            <a:r>
              <a:rPr lang="en"/>
              <a:t>Properties:</a:t>
            </a:r>
            <a:endParaRPr/>
          </a:p>
          <a:p>
            <a:pPr indent="-311150" lvl="0" marL="457200" rtl="0" algn="l">
              <a:spcBef>
                <a:spcPts val="1600"/>
              </a:spcBef>
              <a:spcAft>
                <a:spcPts val="0"/>
              </a:spcAft>
              <a:buSzPts val="1300"/>
              <a:buChar char="●"/>
            </a:pPr>
            <a:r>
              <a:rPr lang="en"/>
              <a:t>Id</a:t>
            </a:r>
            <a:endParaRPr/>
          </a:p>
          <a:p>
            <a:pPr indent="-311150" lvl="0" marL="457200" rtl="0" algn="l">
              <a:spcBef>
                <a:spcPts val="0"/>
              </a:spcBef>
              <a:spcAft>
                <a:spcPts val="0"/>
              </a:spcAft>
              <a:buSzPts val="1300"/>
              <a:buChar char="●"/>
            </a:pPr>
            <a:r>
              <a:rPr lang="en"/>
              <a:t>Group Name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Command for user and group </a:t>
            </a:r>
            <a:r>
              <a:rPr lang="en"/>
              <a:t>manipulation</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id</a:t>
            </a:r>
            <a:endParaRPr/>
          </a:p>
          <a:p>
            <a:pPr indent="-311150" lvl="0" marL="457200" rtl="0" algn="l">
              <a:spcBef>
                <a:spcPts val="0"/>
              </a:spcBef>
              <a:spcAft>
                <a:spcPts val="0"/>
              </a:spcAft>
              <a:buSzPts val="1300"/>
              <a:buChar char="●"/>
            </a:pPr>
            <a:r>
              <a:rPr lang="en"/>
              <a:t>Useradd</a:t>
            </a:r>
            <a:endParaRPr/>
          </a:p>
          <a:p>
            <a:pPr indent="-311150" lvl="0" marL="457200" rtl="0" algn="l">
              <a:spcBef>
                <a:spcPts val="0"/>
              </a:spcBef>
              <a:spcAft>
                <a:spcPts val="0"/>
              </a:spcAft>
              <a:buSzPts val="1300"/>
              <a:buChar char="●"/>
            </a:pPr>
            <a:r>
              <a:rPr lang="en"/>
              <a:t>Userdel</a:t>
            </a:r>
            <a:endParaRPr/>
          </a:p>
          <a:p>
            <a:pPr indent="-311150" lvl="0" marL="457200" rtl="0" algn="l">
              <a:spcBef>
                <a:spcPts val="0"/>
              </a:spcBef>
              <a:spcAft>
                <a:spcPts val="0"/>
              </a:spcAft>
              <a:buSzPts val="1300"/>
              <a:buChar char="●"/>
            </a:pPr>
            <a:r>
              <a:rPr lang="en"/>
              <a:t>usermod</a:t>
            </a:r>
            <a:endParaRPr/>
          </a:p>
          <a:p>
            <a:pPr indent="-311150" lvl="0" marL="457200" rtl="0" algn="l">
              <a:spcBef>
                <a:spcPts val="0"/>
              </a:spcBef>
              <a:spcAft>
                <a:spcPts val="0"/>
              </a:spcAft>
              <a:buSzPts val="1300"/>
              <a:buChar char="●"/>
            </a:pPr>
            <a:r>
              <a:rPr lang="en"/>
              <a:t>Passwd</a:t>
            </a:r>
            <a:endParaRPr/>
          </a:p>
          <a:p>
            <a:pPr indent="-311150" lvl="0" marL="457200" rtl="0" algn="l">
              <a:spcBef>
                <a:spcPts val="0"/>
              </a:spcBef>
              <a:spcAft>
                <a:spcPts val="0"/>
              </a:spcAft>
              <a:buSzPts val="1300"/>
              <a:buChar char="●"/>
            </a:pPr>
            <a:r>
              <a:rPr lang="en"/>
              <a:t>Groupadd</a:t>
            </a:r>
            <a:endParaRPr/>
          </a:p>
          <a:p>
            <a:pPr indent="-311150" lvl="0" marL="457200" rtl="0" algn="l">
              <a:spcBef>
                <a:spcPts val="0"/>
              </a:spcBef>
              <a:spcAft>
                <a:spcPts val="0"/>
              </a:spcAft>
              <a:buSzPts val="1300"/>
              <a:buChar char="●"/>
            </a:pPr>
            <a:r>
              <a:rPr lang="en"/>
              <a:t>Groupmod</a:t>
            </a:r>
            <a:endParaRPr/>
          </a:p>
          <a:p>
            <a:pPr indent="-311150" lvl="0" marL="457200" rtl="0" algn="l">
              <a:spcBef>
                <a:spcPts val="0"/>
              </a:spcBef>
              <a:spcAft>
                <a:spcPts val="0"/>
              </a:spcAft>
              <a:buSzPts val="1300"/>
              <a:buChar char="●"/>
            </a:pPr>
            <a:r>
              <a:rPr lang="en"/>
              <a:t>Chage</a:t>
            </a:r>
            <a:endParaRPr/>
          </a:p>
          <a:p>
            <a:pPr indent="-311150" lvl="0" marL="457200" rtl="0" algn="l">
              <a:spcBef>
                <a:spcPts val="0"/>
              </a:spcBef>
              <a:spcAft>
                <a:spcPts val="0"/>
              </a:spcAft>
              <a:buSzPts val="1300"/>
              <a:buChar char="●"/>
            </a:pPr>
            <a:r>
              <a:rPr lang="en"/>
              <a:t>$HOME</a:t>
            </a:r>
            <a:endParaRPr/>
          </a:p>
          <a:p>
            <a:pPr indent="-311150" lvl="0" marL="457200" rtl="0" algn="l">
              <a:spcBef>
                <a:spcPts val="0"/>
              </a:spcBef>
              <a:spcAft>
                <a:spcPts val="0"/>
              </a:spcAft>
              <a:buSzPts val="1300"/>
              <a:buChar char="●"/>
            </a:pPr>
            <a:r>
              <a:rPr lang="en"/>
              <a:t>$PATH</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Superuser</a:t>
            </a:r>
            <a:r>
              <a:rPr lang="en"/>
              <a:t>/root/admin	</a:t>
            </a:r>
            <a:endParaRPr/>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with the </a:t>
            </a:r>
            <a:r>
              <a:rPr lang="en"/>
              <a:t>administrative</a:t>
            </a:r>
            <a:r>
              <a:rPr lang="en"/>
              <a:t> </a:t>
            </a:r>
            <a:r>
              <a:rPr lang="en"/>
              <a:t>privileges</a:t>
            </a:r>
            <a:r>
              <a:rPr lang="en"/>
              <a:t> is known as root.</a:t>
            </a:r>
            <a:endParaRPr/>
          </a:p>
          <a:p>
            <a:pPr indent="0" lvl="0" marL="0" rtl="0" algn="l">
              <a:spcBef>
                <a:spcPts val="1600"/>
              </a:spcBef>
              <a:spcAft>
                <a:spcPts val="0"/>
              </a:spcAft>
              <a:buNone/>
            </a:pPr>
            <a:r>
              <a:rPr lang="en"/>
              <a:t>Accessin</a:t>
            </a:r>
            <a:r>
              <a:rPr lang="en"/>
              <a:t>g as root via shell: </a:t>
            </a:r>
            <a:endParaRPr/>
          </a:p>
          <a:p>
            <a:pPr indent="0" lvl="0" marL="0" rtl="0" algn="l">
              <a:spcBef>
                <a:spcPts val="1600"/>
              </a:spcBef>
              <a:spcAft>
                <a:spcPts val="0"/>
              </a:spcAft>
              <a:buNone/>
            </a:pPr>
            <a:r>
              <a:rPr lang="en"/>
              <a:t>sudo &lt;command&gt;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Switching User</a:t>
            </a:r>
            <a:endParaRPr/>
          </a:p>
        </p:txBody>
      </p:sp>
      <p:sp>
        <p:nvSpPr>
          <p:cNvPr id="227" name="Google Shape;227;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run any command as any user if we know the </a:t>
            </a:r>
            <a:r>
              <a:rPr lang="en"/>
              <a:t>credentials</a:t>
            </a:r>
            <a:r>
              <a:rPr lang="en"/>
              <a:t> of the account using “su” command. </a:t>
            </a:r>
            <a:endParaRPr/>
          </a:p>
          <a:p>
            <a:pPr indent="0" lvl="0" marL="0" rtl="0" algn="l">
              <a:spcBef>
                <a:spcPts val="1600"/>
              </a:spcBef>
              <a:spcAft>
                <a:spcPts val="0"/>
              </a:spcAft>
              <a:buNone/>
            </a:pPr>
            <a:r>
              <a:rPr lang="en"/>
              <a:t>SU : Switch User</a:t>
            </a:r>
            <a:endParaRPr/>
          </a:p>
          <a:p>
            <a:pPr indent="0" lvl="0" marL="0" rtl="0" algn="l">
              <a:spcBef>
                <a:spcPts val="1600"/>
              </a:spcBef>
              <a:spcAft>
                <a:spcPts val="1600"/>
              </a:spcAft>
              <a:buNone/>
            </a:pPr>
            <a:r>
              <a:rPr lang="en"/>
              <a:t>s</a:t>
            </a:r>
            <a:r>
              <a:rPr lang="en"/>
              <a:t>u  [-] &lt;username&gt;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Permissions</a:t>
            </a:r>
            <a:endParaRPr/>
          </a:p>
        </p:txBody>
      </p:sp>
      <p:sp>
        <p:nvSpPr>
          <p:cNvPr id="233" name="Google Shape;23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Chmod</a:t>
            </a:r>
            <a:endParaRPr/>
          </a:p>
          <a:p>
            <a:pPr indent="-311150" lvl="0" marL="457200" rtl="0" algn="l">
              <a:spcBef>
                <a:spcPts val="0"/>
              </a:spcBef>
              <a:spcAft>
                <a:spcPts val="0"/>
              </a:spcAft>
              <a:buSzPts val="1300"/>
              <a:buChar char="●"/>
            </a:pPr>
            <a:r>
              <a:rPr lang="en"/>
              <a:t>Chown</a:t>
            </a:r>
            <a:endParaRPr/>
          </a:p>
          <a:p>
            <a:pPr indent="-311150" lvl="0" marL="457200" rtl="0" algn="l">
              <a:spcBef>
                <a:spcPts val="0"/>
              </a:spcBef>
              <a:spcAft>
                <a:spcPts val="0"/>
              </a:spcAft>
              <a:buSzPts val="1300"/>
              <a:buChar char="●"/>
            </a:pPr>
            <a:r>
              <a:rPr lang="en"/>
              <a:t>Chgrp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CONTROLLING SERVICES AND</a:t>
            </a:r>
            <a:endParaRPr/>
          </a:p>
          <a:p>
            <a:pPr indent="0" lvl="0" marL="0" rtl="0" algn="l">
              <a:spcBef>
                <a:spcPts val="0"/>
              </a:spcBef>
              <a:spcAft>
                <a:spcPts val="0"/>
              </a:spcAft>
              <a:buNone/>
            </a:pPr>
            <a:r>
              <a:rPr lang="en"/>
              <a:t>DAEMONS</a:t>
            </a:r>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Daemons and Sockets</a:t>
            </a:r>
            <a:endParaRPr/>
          </a:p>
          <a:p>
            <a:pPr indent="-311150" lvl="0" marL="457200" rtl="0" algn="l">
              <a:spcBef>
                <a:spcPts val="0"/>
              </a:spcBef>
              <a:spcAft>
                <a:spcPts val="0"/>
              </a:spcAft>
              <a:buSzPts val="1300"/>
              <a:buChar char="●"/>
            </a:pPr>
            <a:r>
              <a:rPr lang="en"/>
              <a:t>Service  -  .service extension</a:t>
            </a:r>
            <a:endParaRPr/>
          </a:p>
          <a:p>
            <a:pPr indent="-311150" lvl="0" marL="457200" rtl="0" algn="l">
              <a:spcBef>
                <a:spcPts val="0"/>
              </a:spcBef>
              <a:spcAft>
                <a:spcPts val="0"/>
              </a:spcAft>
              <a:buSzPts val="1300"/>
              <a:buChar char="●"/>
            </a:pPr>
            <a:r>
              <a:rPr lang="en"/>
              <a:t>Init or systemd</a:t>
            </a:r>
            <a:endParaRPr/>
          </a:p>
          <a:p>
            <a:pPr indent="-311150" lvl="0" marL="457200" rtl="0" algn="l">
              <a:spcBef>
                <a:spcPts val="0"/>
              </a:spcBef>
              <a:spcAft>
                <a:spcPts val="0"/>
              </a:spcAft>
              <a:buSzPts val="1300"/>
              <a:buChar char="●"/>
            </a:pPr>
            <a:r>
              <a:rPr lang="en"/>
              <a:t>Tree command</a:t>
            </a:r>
            <a:endParaRPr/>
          </a:p>
          <a:p>
            <a:pPr indent="-311150" lvl="0" marL="457200" rtl="0" algn="l">
              <a:spcBef>
                <a:spcPts val="0"/>
              </a:spcBef>
              <a:spcAft>
                <a:spcPts val="0"/>
              </a:spcAft>
              <a:buSzPts val="1300"/>
              <a:buChar char="●"/>
            </a:pPr>
            <a:r>
              <a:rPr lang="en"/>
              <a:t>Systemctl start  service name</a:t>
            </a:r>
            <a:endParaRPr/>
          </a:p>
          <a:p>
            <a:pPr indent="-311150" lvl="0" marL="457200" rtl="0" algn="l">
              <a:spcBef>
                <a:spcPts val="0"/>
              </a:spcBef>
              <a:spcAft>
                <a:spcPts val="0"/>
              </a:spcAft>
              <a:buSzPts val="1300"/>
              <a:buChar char="●"/>
            </a:pPr>
            <a:r>
              <a:rPr lang="en"/>
              <a:t>Systemctl status service name</a:t>
            </a:r>
            <a:endParaRPr/>
          </a:p>
          <a:p>
            <a:pPr indent="-311150" lvl="0" marL="457200" rtl="0" algn="l">
              <a:spcBef>
                <a:spcPts val="0"/>
              </a:spcBef>
              <a:spcAft>
                <a:spcPts val="0"/>
              </a:spcAft>
              <a:buSzPts val="1300"/>
              <a:buChar char="●"/>
            </a:pPr>
            <a:r>
              <a:rPr lang="en"/>
              <a:t>Systemctl enable service name</a:t>
            </a:r>
            <a:endParaRPr/>
          </a:p>
          <a:p>
            <a:pPr indent="-311150" lvl="0" marL="457200" rtl="0" algn="l">
              <a:spcBef>
                <a:spcPts val="0"/>
              </a:spcBef>
              <a:spcAft>
                <a:spcPts val="0"/>
              </a:spcAft>
              <a:buSzPts val="1300"/>
              <a:buChar char="●"/>
            </a:pPr>
            <a:r>
              <a:rPr lang="en"/>
              <a:t>Getent</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AND UPDATING</a:t>
            </a:r>
            <a:endParaRPr/>
          </a:p>
          <a:p>
            <a:pPr indent="0" lvl="0" marL="0" rtl="0" algn="l">
              <a:spcBef>
                <a:spcPts val="0"/>
              </a:spcBef>
              <a:spcAft>
                <a:spcPts val="0"/>
              </a:spcAft>
              <a:buNone/>
            </a:pPr>
            <a:r>
              <a:rPr lang="en"/>
              <a:t>SOFTWARE PACKAGES</a:t>
            </a:r>
            <a:endParaRPr/>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Yum and rpm Yellowdog updater modified and redhat package manager</a:t>
            </a:r>
            <a:endParaRPr/>
          </a:p>
          <a:p>
            <a:pPr indent="-311150" lvl="0" marL="457200" rtl="0" algn="l">
              <a:spcBef>
                <a:spcPts val="0"/>
              </a:spcBef>
              <a:spcAft>
                <a:spcPts val="0"/>
              </a:spcAft>
              <a:buSzPts val="1300"/>
              <a:buChar char="●"/>
            </a:pPr>
            <a:r>
              <a:rPr lang="en"/>
              <a:t>Repodata - /etc/yum.repos.d </a:t>
            </a:r>
            <a:endParaRPr/>
          </a:p>
          <a:p>
            <a:pPr indent="-311150" lvl="0" marL="457200" rtl="0" algn="l">
              <a:spcBef>
                <a:spcPts val="0"/>
              </a:spcBef>
              <a:spcAft>
                <a:spcPts val="0"/>
              </a:spcAft>
              <a:buSzPts val="1300"/>
              <a:buChar char="●"/>
            </a:pPr>
            <a:r>
              <a:rPr lang="en"/>
              <a:t>Yum install package name</a:t>
            </a:r>
            <a:endParaRPr/>
          </a:p>
          <a:p>
            <a:pPr indent="-311150" lvl="0" marL="457200" rtl="0" algn="l">
              <a:spcBef>
                <a:spcPts val="0"/>
              </a:spcBef>
              <a:spcAft>
                <a:spcPts val="0"/>
              </a:spcAft>
              <a:buSzPts val="1300"/>
              <a:buChar char="●"/>
            </a:pPr>
            <a:r>
              <a:rPr lang="en"/>
              <a:t>Yum update package name</a:t>
            </a:r>
            <a:endParaRPr/>
          </a:p>
          <a:p>
            <a:pPr indent="-311150" lvl="0" marL="457200" rtl="0" algn="l">
              <a:spcBef>
                <a:spcPts val="0"/>
              </a:spcBef>
              <a:spcAft>
                <a:spcPts val="0"/>
              </a:spcAft>
              <a:buSzPts val="1300"/>
              <a:buChar char="●"/>
            </a:pPr>
            <a:r>
              <a:rPr lang="en"/>
              <a:t>Yum repolist</a:t>
            </a:r>
            <a:endParaRPr/>
          </a:p>
          <a:p>
            <a:pPr indent="-311150" lvl="0" marL="457200" rtl="0" algn="l">
              <a:spcBef>
                <a:spcPts val="0"/>
              </a:spcBef>
              <a:spcAft>
                <a:spcPts val="0"/>
              </a:spcAft>
              <a:buSzPts val="1300"/>
              <a:buChar char="●"/>
            </a:pPr>
            <a:r>
              <a:rPr lang="en"/>
              <a:t>Yum localinstall </a:t>
            </a:r>
            <a:endParaRPr/>
          </a:p>
          <a:p>
            <a:pPr indent="-311150" lvl="0" marL="457200" rtl="0" algn="l">
              <a:spcBef>
                <a:spcPts val="0"/>
              </a:spcBef>
              <a:spcAft>
                <a:spcPts val="0"/>
              </a:spcAft>
              <a:buSzPts val="1300"/>
              <a:buChar char="●"/>
            </a:pPr>
            <a:r>
              <a:rPr lang="en"/>
              <a:t>How to create repo for packages using .repo</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nvSpPr>
        <p:spPr>
          <a:xfrm>
            <a:off x="774700" y="457200"/>
            <a:ext cx="6667500" cy="40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[localrepo]</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name=Unixmen Repository</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baseurl=file:///var/ftp/pub/localrepo</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gpgcheck=0</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enabled=1</a:t>
            </a:r>
            <a:endParaRPr sz="1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idx="4294967295" type="title"/>
          </p:nvPr>
        </p:nvSpPr>
        <p:spPr>
          <a:xfrm>
            <a:off x="46882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800"/>
              <a:t>LiNuX History</a:t>
            </a:r>
            <a:endParaRPr sz="4800"/>
          </a:p>
        </p:txBody>
      </p:sp>
      <p:sp>
        <p:nvSpPr>
          <p:cNvPr id="144" name="Google Shape;144;p14"/>
          <p:cNvSpPr txBox="1"/>
          <p:nvPr>
            <p:ph idx="4294967295" type="title"/>
          </p:nvPr>
        </p:nvSpPr>
        <p:spPr>
          <a:xfrm>
            <a:off x="468825" y="1788350"/>
            <a:ext cx="6439500" cy="3067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Father of Linux : “Linus Torvalds”</a:t>
            </a:r>
            <a:endParaRPr sz="2400">
              <a:latin typeface="Lato"/>
              <a:ea typeface="Lato"/>
              <a:cs typeface="Lato"/>
              <a:sym typeface="Lato"/>
            </a:endParaRPr>
          </a:p>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Invented in 1991 at University of Helsinki</a:t>
            </a:r>
            <a:endParaRPr sz="2400">
              <a:latin typeface="Lato"/>
              <a:ea typeface="Lato"/>
              <a:cs typeface="Lato"/>
              <a:sym typeface="Lato"/>
            </a:endParaRPr>
          </a:p>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Project named as “Linux Kernel”</a:t>
            </a:r>
            <a:endParaRPr sz="2400">
              <a:latin typeface="Lato"/>
              <a:ea typeface="Lato"/>
              <a:cs typeface="Lato"/>
              <a:sym typeface="Lato"/>
            </a:endParaRPr>
          </a:p>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Linux Kernel is written in C Language</a:t>
            </a:r>
            <a:endParaRPr sz="2400">
              <a:latin typeface="Lato"/>
              <a:ea typeface="Lato"/>
              <a:cs typeface="Lato"/>
              <a:sym typeface="Lato"/>
            </a:endParaRPr>
          </a:p>
          <a:p>
            <a:pPr indent="0" lvl="0" marL="457200" rtl="0" algn="l">
              <a:lnSpc>
                <a:spcPct val="115000"/>
              </a:lnSpc>
              <a:spcBef>
                <a:spcPts val="1600"/>
              </a:spcBef>
              <a:spcAft>
                <a:spcPts val="0"/>
              </a:spcAft>
              <a:buNone/>
            </a:pPr>
            <a:r>
              <a:t/>
            </a:r>
            <a:endParaRPr sz="2000">
              <a:latin typeface="Lato"/>
              <a:ea typeface="Lato"/>
              <a:cs typeface="Lato"/>
              <a:sym typeface="Lato"/>
            </a:endParaRPr>
          </a:p>
          <a:p>
            <a:pPr indent="0" lvl="0" marL="457200" rtl="0" algn="l">
              <a:lnSpc>
                <a:spcPct val="115000"/>
              </a:lnSpc>
              <a:spcBef>
                <a:spcPts val="1600"/>
              </a:spcBef>
              <a:spcAft>
                <a:spcPts val="1600"/>
              </a:spcAft>
              <a:buNone/>
            </a:pPr>
            <a:r>
              <a:t/>
            </a:r>
            <a:endParaRPr sz="1800">
              <a:latin typeface="Lato"/>
              <a:ea typeface="Lato"/>
              <a:cs typeface="Lato"/>
              <a:sym typeface="Lato"/>
            </a:endParaRPr>
          </a:p>
        </p:txBody>
      </p:sp>
      <p:pic>
        <p:nvPicPr>
          <p:cNvPr id="145" name="Google Shape;145;p14"/>
          <p:cNvPicPr preferRelativeResize="0"/>
          <p:nvPr/>
        </p:nvPicPr>
        <p:blipFill rotWithShape="1">
          <a:blip r:embed="rId3">
            <a:alphaModFix/>
          </a:blip>
          <a:srcRect b="0" l="4841" r="4841" t="0"/>
          <a:stretch/>
        </p:blipFill>
        <p:spPr>
          <a:xfrm>
            <a:off x="7156351" y="2571750"/>
            <a:ext cx="1572276" cy="205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Scheduling</a:t>
            </a:r>
            <a:r>
              <a:rPr lang="en"/>
              <a:t> Future Linux Tasks</a:t>
            </a:r>
            <a:endParaRPr/>
          </a:p>
        </p:txBody>
      </p:sp>
      <p:sp>
        <p:nvSpPr>
          <p:cNvPr id="256" name="Google Shape;256;p32"/>
          <p:cNvSpPr txBox="1"/>
          <p:nvPr>
            <p:ph idx="1" type="body"/>
          </p:nvPr>
        </p:nvSpPr>
        <p:spPr>
          <a:xfrm>
            <a:off x="1297500" y="1567550"/>
            <a:ext cx="4985700" cy="165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Crontab -L</a:t>
            </a:r>
            <a:endParaRPr sz="1600"/>
          </a:p>
          <a:p>
            <a:pPr indent="-330200" lvl="0" marL="457200" rtl="0" algn="l">
              <a:spcBef>
                <a:spcPts val="0"/>
              </a:spcBef>
              <a:spcAft>
                <a:spcPts val="0"/>
              </a:spcAft>
              <a:buSzPts val="1600"/>
              <a:buChar char="●"/>
            </a:pPr>
            <a:r>
              <a:rPr lang="en" sz="1600"/>
              <a:t>Crontab -r</a:t>
            </a:r>
            <a:endParaRPr sz="1600"/>
          </a:p>
          <a:p>
            <a:pPr indent="-330200" lvl="0" marL="457200" rtl="0" algn="l">
              <a:spcBef>
                <a:spcPts val="0"/>
              </a:spcBef>
              <a:spcAft>
                <a:spcPts val="0"/>
              </a:spcAft>
              <a:buSzPts val="1600"/>
              <a:buChar char="●"/>
            </a:pPr>
            <a:r>
              <a:rPr lang="en" sz="1600"/>
              <a:t>Crontab -e</a:t>
            </a:r>
            <a:endParaRPr sz="1600"/>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Root Password Crack Process</a:t>
            </a:r>
            <a:endParaRPr/>
          </a:p>
        </p:txBody>
      </p:sp>
      <p:sp>
        <p:nvSpPr>
          <p:cNvPr id="262" name="Google Shape;262;p33"/>
          <p:cNvSpPr txBox="1"/>
          <p:nvPr>
            <p:ph idx="1" type="body"/>
          </p:nvPr>
        </p:nvSpPr>
        <p:spPr>
          <a:xfrm>
            <a:off x="1297500" y="1567550"/>
            <a:ext cx="7038900" cy="172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Rd.break console=tty1</a:t>
            </a:r>
            <a:endParaRPr sz="1600"/>
          </a:p>
          <a:p>
            <a:pPr indent="-330200" lvl="0" marL="457200" rtl="0" algn="l">
              <a:spcBef>
                <a:spcPts val="0"/>
              </a:spcBef>
              <a:spcAft>
                <a:spcPts val="0"/>
              </a:spcAft>
              <a:buSzPts val="1600"/>
              <a:buChar char="●"/>
            </a:pPr>
            <a:r>
              <a:rPr lang="en" sz="1600"/>
              <a:t>Mount -oremount,rw /sysroot</a:t>
            </a:r>
            <a:endParaRPr sz="1600"/>
          </a:p>
          <a:p>
            <a:pPr indent="-330200" lvl="0" marL="457200" rtl="0" algn="l">
              <a:spcBef>
                <a:spcPts val="0"/>
              </a:spcBef>
              <a:spcAft>
                <a:spcPts val="0"/>
              </a:spcAft>
              <a:buSzPts val="1600"/>
              <a:buChar char="●"/>
            </a:pPr>
            <a:r>
              <a:rPr lang="en" sz="1600"/>
              <a:t> Chroot /sysroot</a:t>
            </a:r>
            <a:endParaRPr sz="1600"/>
          </a:p>
          <a:p>
            <a:pPr indent="-330200" lvl="0" marL="457200" rtl="0" algn="l">
              <a:spcBef>
                <a:spcPts val="0"/>
              </a:spcBef>
              <a:spcAft>
                <a:spcPts val="0"/>
              </a:spcAft>
              <a:buSzPts val="1600"/>
              <a:buChar char="●"/>
            </a:pPr>
            <a:r>
              <a:rPr lang="en" sz="1600"/>
              <a:t>Passwd root</a:t>
            </a:r>
            <a:endParaRPr sz="1600"/>
          </a:p>
          <a:p>
            <a:pPr indent="-330200" lvl="0" marL="457200" rtl="0" algn="l">
              <a:spcBef>
                <a:spcPts val="0"/>
              </a:spcBef>
              <a:spcAft>
                <a:spcPts val="0"/>
              </a:spcAft>
              <a:buSzPts val="1600"/>
              <a:buChar char="●"/>
            </a:pPr>
            <a:r>
              <a:rPr lang="en" sz="1600"/>
              <a:t>Touch /.autorelabel</a:t>
            </a:r>
            <a:endParaRPr sz="1600"/>
          </a:p>
          <a:p>
            <a:pPr indent="-330200" lvl="0" marL="457200" rtl="0" algn="l">
              <a:spcBef>
                <a:spcPts val="0"/>
              </a:spcBef>
              <a:spcAft>
                <a:spcPts val="0"/>
              </a:spcAft>
              <a:buSzPts val="1600"/>
              <a:buChar char="●"/>
            </a:pPr>
            <a:r>
              <a:rPr lang="en" sz="1600"/>
              <a:t>exit</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268" name="Google Shape;268;p34"/>
          <p:cNvSpPr txBox="1"/>
          <p:nvPr>
            <p:ph type="title"/>
          </p:nvPr>
        </p:nvSpPr>
        <p:spPr>
          <a:xfrm>
            <a:off x="493650" y="2719775"/>
            <a:ext cx="76218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69" name="Google Shape;269;p34"/>
          <p:cNvSpPr txBox="1"/>
          <p:nvPr/>
        </p:nvSpPr>
        <p:spPr>
          <a:xfrm>
            <a:off x="1051700" y="1092800"/>
            <a:ext cx="5472300" cy="14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ato"/>
                <a:ea typeface="Lato"/>
                <a:cs typeface="Lato"/>
                <a:sym typeface="Lato"/>
              </a:rPr>
              <a:t>Feedback link : bit.ly/2DdVDfm</a:t>
            </a:r>
            <a:endParaRPr sz="3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Google Shape;150;p15"/>
          <p:cNvSpPr txBox="1"/>
          <p:nvPr>
            <p:ph idx="1" type="body"/>
          </p:nvPr>
        </p:nvSpPr>
        <p:spPr>
          <a:xfrm>
            <a:off x="1297500" y="1107025"/>
            <a:ext cx="7565400" cy="3625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aleway"/>
              <a:buChar char="●"/>
            </a:pPr>
            <a:r>
              <a:rPr lang="en" sz="1900">
                <a:latin typeface="Arial"/>
                <a:ea typeface="Arial"/>
                <a:cs typeface="Arial"/>
                <a:sym typeface="Arial"/>
              </a:rPr>
              <a:t>Free for download; no licensing issues or costs</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Freedom to share with your neighbor</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Impervious to viruses</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Full suite of software applications</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Low resource use on hardware side</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Ported to a large number of hardware platforms: x86, x64, ARM, PowerPC, MIPS, S/390, Super H, AMD x86-64, VAX</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Easy to use</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Available in almost any language-</a:t>
            </a:r>
            <a:endParaRPr sz="1900">
              <a:latin typeface="Arial"/>
              <a:ea typeface="Arial"/>
              <a:cs typeface="Arial"/>
              <a:sym typeface="Arial"/>
            </a:endParaRPr>
          </a:p>
          <a:p>
            <a:pPr indent="-349250" lvl="0" marL="457200" rtl="0" algn="l">
              <a:spcBef>
                <a:spcPts val="0"/>
              </a:spcBef>
              <a:spcAft>
                <a:spcPts val="0"/>
              </a:spcAft>
              <a:buSzPts val="1900"/>
              <a:buFont typeface="Raleway"/>
              <a:buChar char="●"/>
            </a:pPr>
            <a:r>
              <a:rPr lang="en" sz="1900">
                <a:latin typeface="Arial"/>
                <a:ea typeface="Arial"/>
                <a:cs typeface="Arial"/>
                <a:sym typeface="Arial"/>
              </a:rPr>
              <a:t>Flexible: can be run on everything from watches to supercomputers</a:t>
            </a:r>
            <a:endParaRPr sz="1900">
              <a:latin typeface="Raleway"/>
              <a:ea typeface="Raleway"/>
              <a:cs typeface="Raleway"/>
              <a:sym typeface="Raleway"/>
            </a:endParaRPr>
          </a:p>
        </p:txBody>
      </p:sp>
      <p:sp>
        <p:nvSpPr>
          <p:cNvPr id="151" name="Google Shape;151;p15"/>
          <p:cNvSpPr txBox="1"/>
          <p:nvPr>
            <p:ph type="title"/>
          </p:nvPr>
        </p:nvSpPr>
        <p:spPr>
          <a:xfrm>
            <a:off x="1297500" y="259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WHY Linux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50025" y="2034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How Linux is </a:t>
            </a:r>
            <a:r>
              <a:rPr lang="en" sz="3000">
                <a:latin typeface="Arial"/>
                <a:ea typeface="Arial"/>
                <a:cs typeface="Arial"/>
                <a:sym typeface="Arial"/>
              </a:rPr>
              <a:t>Built By</a:t>
            </a:r>
            <a:r>
              <a:rPr lang="en" sz="3000">
                <a:latin typeface="Arial"/>
                <a:ea typeface="Arial"/>
                <a:cs typeface="Arial"/>
                <a:sym typeface="Arial"/>
              </a:rPr>
              <a:t> The Linux Foundation</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pic>
        <p:nvPicPr>
          <p:cNvPr descr="While Linux is running our phones, friend requests, tweets, financial trades, ATMs and more, most of us don't know how it's actually built. This short video takes you inside the process by which the largest collaborative development project in the history of computing is organized. Based on the annual report &quot;Who Writes Linux,&quot; this is a powerful and inspiring story of how Linux has become a community-driven phenomenon. More information about Linux and The Linux Foundation can be found at http://www.linuxfoundation.org and http://www.linux.com" id="157" name="Google Shape;157;p16" title="How Linux is Built">
            <a:hlinkClick r:id="rId3"/>
          </p:cNvPr>
          <p:cNvPicPr preferRelativeResize="0"/>
          <p:nvPr/>
        </p:nvPicPr>
        <p:blipFill>
          <a:blip r:embed="rId4">
            <a:alphaModFix/>
          </a:blip>
          <a:stretch>
            <a:fillRect/>
          </a:stretch>
        </p:blipFill>
        <p:spPr>
          <a:xfrm>
            <a:off x="3668300" y="1058075"/>
            <a:ext cx="4970300" cy="3727725"/>
          </a:xfrm>
          <a:prstGeom prst="rect">
            <a:avLst/>
          </a:prstGeom>
          <a:noFill/>
          <a:ln>
            <a:noFill/>
          </a:ln>
        </p:spPr>
      </p:pic>
      <p:sp>
        <p:nvSpPr>
          <p:cNvPr id="158" name="Google Shape;158;p16"/>
          <p:cNvSpPr txBox="1"/>
          <p:nvPr/>
        </p:nvSpPr>
        <p:spPr>
          <a:xfrm>
            <a:off x="350025" y="1342175"/>
            <a:ext cx="3117600" cy="3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Based on the annual report "Who Writes Linux," this is a powerful and inspiring story of how Linux has become a community-driven phenomenon</a:t>
            </a:r>
            <a:endParaRPr sz="2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nvSpPr>
        <p:spPr>
          <a:xfrm>
            <a:off x="548900" y="113800"/>
            <a:ext cx="8126400" cy="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lt1"/>
                </a:solidFill>
                <a:latin typeface="Lato"/>
                <a:ea typeface="Lato"/>
                <a:cs typeface="Lato"/>
                <a:sym typeface="Lato"/>
              </a:rPr>
              <a:t>Linux Has Many Distributions</a:t>
            </a:r>
            <a:endParaRPr sz="4800">
              <a:solidFill>
                <a:schemeClr val="lt1"/>
              </a:solidFill>
              <a:latin typeface="Lato"/>
              <a:ea typeface="Lato"/>
              <a:cs typeface="Lato"/>
              <a:sym typeface="Lato"/>
            </a:endParaRPr>
          </a:p>
        </p:txBody>
      </p:sp>
      <p:pic>
        <p:nvPicPr>
          <p:cNvPr id="164" name="Google Shape;164;p17"/>
          <p:cNvPicPr preferRelativeResize="0"/>
          <p:nvPr/>
        </p:nvPicPr>
        <p:blipFill>
          <a:blip r:embed="rId3">
            <a:alphaModFix/>
          </a:blip>
          <a:stretch>
            <a:fillRect/>
          </a:stretch>
        </p:blipFill>
        <p:spPr>
          <a:xfrm>
            <a:off x="775925" y="984100"/>
            <a:ext cx="7592158" cy="385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Redhat is only paid linux in Linux distributions and free version and community driven linux is Centos 7</a:t>
            </a:r>
            <a:endParaRPr b="0">
              <a:solidFill>
                <a:schemeClr val="dk2"/>
              </a:solidFill>
            </a:endParaRPr>
          </a:p>
        </p:txBody>
      </p:sp>
      <p:pic>
        <p:nvPicPr>
          <p:cNvPr id="170" name="Google Shape;170;p18"/>
          <p:cNvPicPr preferRelativeResize="0"/>
          <p:nvPr/>
        </p:nvPicPr>
        <p:blipFill rotWithShape="1">
          <a:blip r:embed="rId3">
            <a:alphaModFix/>
          </a:blip>
          <a:srcRect b="0" l="24657" r="24657" t="0"/>
          <a:stretch/>
        </p:blipFill>
        <p:spPr>
          <a:xfrm>
            <a:off x="4488725" y="0"/>
            <a:ext cx="4655273"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1377850" y="300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The  Linux File  System Hierarchy</a:t>
            </a:r>
            <a:endParaRPr sz="2800"/>
          </a:p>
        </p:txBody>
      </p:sp>
      <p:pic>
        <p:nvPicPr>
          <p:cNvPr id="176" name="Google Shape;176;p19"/>
          <p:cNvPicPr preferRelativeResize="0"/>
          <p:nvPr/>
        </p:nvPicPr>
        <p:blipFill>
          <a:blip r:embed="rId3">
            <a:alphaModFix/>
          </a:blip>
          <a:stretch>
            <a:fillRect/>
          </a:stretch>
        </p:blipFill>
        <p:spPr>
          <a:xfrm>
            <a:off x="361475" y="1362500"/>
            <a:ext cx="8550100" cy="359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Commands for navigating files</a:t>
            </a:r>
            <a:endParaRPr/>
          </a:p>
        </p:txBody>
      </p:sp>
      <p:sp>
        <p:nvSpPr>
          <p:cNvPr id="182" name="Google Shape;182;p20"/>
          <p:cNvSpPr txBox="1"/>
          <p:nvPr>
            <p:ph idx="1" type="body"/>
          </p:nvPr>
        </p:nvSpPr>
        <p:spPr>
          <a:xfrm>
            <a:off x="1373700" y="1186550"/>
            <a:ext cx="7038900" cy="362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a:t>
            </a:r>
            <a:r>
              <a:rPr lang="en" sz="1600"/>
              <a:t>s: List content of the directory  </a:t>
            </a:r>
            <a:endParaRPr sz="1600"/>
          </a:p>
          <a:p>
            <a:pPr indent="-330200" lvl="0" marL="457200" rtl="0" algn="l">
              <a:spcBef>
                <a:spcPts val="0"/>
              </a:spcBef>
              <a:spcAft>
                <a:spcPts val="0"/>
              </a:spcAft>
              <a:buSzPts val="1600"/>
              <a:buChar char="●"/>
            </a:pPr>
            <a:r>
              <a:rPr lang="en" sz="1600"/>
              <a:t>c</a:t>
            </a:r>
            <a:r>
              <a:rPr lang="en" sz="1600"/>
              <a:t>d: Change directory</a:t>
            </a:r>
            <a:endParaRPr sz="1600"/>
          </a:p>
          <a:p>
            <a:pPr indent="-330200" lvl="0" marL="457200" rtl="0" algn="l">
              <a:spcBef>
                <a:spcPts val="0"/>
              </a:spcBef>
              <a:spcAft>
                <a:spcPts val="0"/>
              </a:spcAft>
              <a:buSzPts val="1600"/>
              <a:buChar char="●"/>
            </a:pPr>
            <a:r>
              <a:rPr lang="en" sz="1600"/>
              <a:t>m</a:t>
            </a:r>
            <a:r>
              <a:rPr lang="en" sz="1600"/>
              <a:t>kdir: Make directory at the given location</a:t>
            </a:r>
            <a:endParaRPr sz="1600"/>
          </a:p>
          <a:p>
            <a:pPr indent="-330200" lvl="0" marL="457200" rtl="0" algn="l">
              <a:spcBef>
                <a:spcPts val="0"/>
              </a:spcBef>
              <a:spcAft>
                <a:spcPts val="0"/>
              </a:spcAft>
              <a:buSzPts val="1600"/>
              <a:buChar char="●"/>
            </a:pPr>
            <a:r>
              <a:rPr lang="en" sz="1600"/>
              <a:t>p</a:t>
            </a:r>
            <a:r>
              <a:rPr lang="en" sz="1600"/>
              <a:t>wd: Present working directory</a:t>
            </a:r>
            <a:endParaRPr sz="1600"/>
          </a:p>
          <a:p>
            <a:pPr indent="-330200" lvl="0" marL="457200" rtl="0" algn="l">
              <a:spcBef>
                <a:spcPts val="0"/>
              </a:spcBef>
              <a:spcAft>
                <a:spcPts val="0"/>
              </a:spcAft>
              <a:buSzPts val="1600"/>
              <a:buChar char="●"/>
            </a:pPr>
            <a:r>
              <a:rPr lang="en" sz="1600"/>
              <a:t>c</a:t>
            </a:r>
            <a:r>
              <a:rPr lang="en" sz="1600"/>
              <a:t>p: copy</a:t>
            </a:r>
            <a:r>
              <a:rPr lang="en" sz="1600"/>
              <a:t> file or folder to the given location</a:t>
            </a:r>
            <a:endParaRPr sz="1600"/>
          </a:p>
          <a:p>
            <a:pPr indent="-330200" lvl="0" marL="457200" rtl="0" algn="l">
              <a:spcBef>
                <a:spcPts val="0"/>
              </a:spcBef>
              <a:spcAft>
                <a:spcPts val="0"/>
              </a:spcAft>
              <a:buSzPts val="1600"/>
              <a:buChar char="●"/>
            </a:pPr>
            <a:r>
              <a:rPr lang="en" sz="1600"/>
              <a:t>m</a:t>
            </a:r>
            <a:r>
              <a:rPr lang="en" sz="1600"/>
              <a:t>v: move file or folder to the given location</a:t>
            </a:r>
            <a:endParaRPr sz="1600"/>
          </a:p>
          <a:p>
            <a:pPr indent="-330200" lvl="0" marL="457200" rtl="0" algn="l">
              <a:spcBef>
                <a:spcPts val="0"/>
              </a:spcBef>
              <a:spcAft>
                <a:spcPts val="0"/>
              </a:spcAft>
              <a:buSzPts val="1600"/>
              <a:buChar char="●"/>
            </a:pPr>
            <a:r>
              <a:rPr lang="en" sz="1600"/>
              <a:t>r</a:t>
            </a:r>
            <a:r>
              <a:rPr lang="en" sz="1600"/>
              <a:t>mdir: remove directory </a:t>
            </a:r>
            <a:endParaRPr sz="1600"/>
          </a:p>
          <a:p>
            <a:pPr indent="-330200" lvl="0" marL="457200" rtl="0" algn="l">
              <a:spcBef>
                <a:spcPts val="0"/>
              </a:spcBef>
              <a:spcAft>
                <a:spcPts val="0"/>
              </a:spcAft>
              <a:buSzPts val="1600"/>
              <a:buChar char="●"/>
            </a:pPr>
            <a:r>
              <a:rPr lang="en" sz="1600"/>
              <a:t>r</a:t>
            </a:r>
            <a:r>
              <a:rPr lang="en" sz="1600"/>
              <a:t>m: remove file</a:t>
            </a:r>
            <a:endParaRPr sz="1600"/>
          </a:p>
          <a:p>
            <a:pPr indent="-330200" lvl="0" marL="457200" rtl="0" algn="l">
              <a:spcBef>
                <a:spcPts val="0"/>
              </a:spcBef>
              <a:spcAft>
                <a:spcPts val="0"/>
              </a:spcAft>
              <a:buSzPts val="1600"/>
              <a:buChar char="●"/>
            </a:pPr>
            <a:r>
              <a:rPr lang="en" sz="1600"/>
              <a:t>h</a:t>
            </a:r>
            <a:r>
              <a:rPr lang="en" sz="1600"/>
              <a:t>ead: returns the given </a:t>
            </a:r>
            <a:r>
              <a:rPr lang="en" sz="1600"/>
              <a:t>file’s</a:t>
            </a:r>
            <a:r>
              <a:rPr lang="en" sz="1600"/>
              <a:t> n lines from the start</a:t>
            </a:r>
            <a:endParaRPr sz="1600"/>
          </a:p>
          <a:p>
            <a:pPr indent="-330200" lvl="0" marL="457200" rtl="0" algn="l">
              <a:spcBef>
                <a:spcPts val="0"/>
              </a:spcBef>
              <a:spcAft>
                <a:spcPts val="0"/>
              </a:spcAft>
              <a:buSzPts val="1600"/>
              <a:buChar char="●"/>
            </a:pPr>
            <a:r>
              <a:rPr lang="en" sz="1600"/>
              <a:t>tail</a:t>
            </a:r>
            <a:r>
              <a:rPr lang="en" sz="1600"/>
              <a:t>: returns the given file’s n lines from the end</a:t>
            </a:r>
            <a:endParaRPr sz="1600"/>
          </a:p>
          <a:p>
            <a:pPr indent="-330200" lvl="0" marL="457200" rtl="0" algn="l">
              <a:spcBef>
                <a:spcPts val="0"/>
              </a:spcBef>
              <a:spcAft>
                <a:spcPts val="0"/>
              </a:spcAft>
              <a:buSzPts val="1600"/>
              <a:buChar char="●"/>
            </a:pPr>
            <a:r>
              <a:rPr lang="en" sz="1600"/>
              <a:t>wc: Count lines, words and characters in a file</a:t>
            </a:r>
            <a:endParaRPr sz="1600"/>
          </a:p>
          <a:p>
            <a:pPr indent="-330200" lvl="0" marL="457200" rtl="0" algn="l">
              <a:spcBef>
                <a:spcPts val="0"/>
              </a:spcBef>
              <a:spcAft>
                <a:spcPts val="0"/>
              </a:spcAft>
              <a:buSzPts val="1600"/>
              <a:buChar char="●"/>
            </a:pPr>
            <a:r>
              <a:rPr lang="en" sz="1600"/>
              <a:t>touch: change the last modified of the file</a:t>
            </a:r>
            <a:endParaRPr sz="1600"/>
          </a:p>
          <a:p>
            <a:pPr indent="0" lvl="0" marL="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to file</a:t>
            </a:r>
            <a:endParaRPr/>
          </a:p>
        </p:txBody>
      </p:sp>
      <p:sp>
        <p:nvSpPr>
          <p:cNvPr id="188" name="Google Shape;188;p21"/>
          <p:cNvSpPr txBox="1"/>
          <p:nvPr>
            <p:ph idx="1" type="body"/>
          </p:nvPr>
        </p:nvSpPr>
        <p:spPr>
          <a:xfrm>
            <a:off x="1258225" y="101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 </a:t>
            </a:r>
            <a:r>
              <a:rPr b="1" lang="en" sz="1800"/>
              <a:t>&gt;file: </a:t>
            </a:r>
            <a:r>
              <a:rPr lang="en" sz="1800"/>
              <a:t>redirect stdout  to overwrite a file</a:t>
            </a:r>
            <a:endParaRPr sz="1800"/>
          </a:p>
          <a:p>
            <a:pPr indent="-342900" lvl="0" marL="457200" rtl="0" algn="l">
              <a:spcBef>
                <a:spcPts val="0"/>
              </a:spcBef>
              <a:spcAft>
                <a:spcPts val="0"/>
              </a:spcAft>
              <a:buSzPts val="1800"/>
              <a:buChar char="●"/>
            </a:pPr>
            <a:r>
              <a:rPr lang="en" sz="1800"/>
              <a:t> </a:t>
            </a:r>
            <a:r>
              <a:rPr b="1" lang="en" sz="1800"/>
              <a:t>&gt;&gt;file: </a:t>
            </a:r>
            <a:r>
              <a:rPr lang="en" sz="1800"/>
              <a:t>redirect stdout  to append a file</a:t>
            </a:r>
            <a:endParaRPr sz="1800"/>
          </a:p>
          <a:p>
            <a:pPr indent="-342900" lvl="0" marL="457200" rtl="0" algn="l">
              <a:lnSpc>
                <a:spcPct val="100000"/>
              </a:lnSpc>
              <a:spcBef>
                <a:spcPts val="0"/>
              </a:spcBef>
              <a:spcAft>
                <a:spcPts val="0"/>
              </a:spcAft>
              <a:buSzPts val="1800"/>
              <a:buChar char="●"/>
            </a:pPr>
            <a:r>
              <a:rPr lang="en" sz="1800"/>
              <a:t> </a:t>
            </a:r>
            <a:r>
              <a:rPr b="1" lang="en" sz="1800"/>
              <a:t>2&gt;file: </a:t>
            </a:r>
            <a:r>
              <a:rPr lang="en" sz="1800"/>
              <a:t>redirect stderr to overwrite a file</a:t>
            </a:r>
            <a:endParaRPr sz="1800"/>
          </a:p>
          <a:p>
            <a:pPr indent="-342900" lvl="0" marL="457200" rtl="0" algn="l">
              <a:spcBef>
                <a:spcPts val="0"/>
              </a:spcBef>
              <a:spcAft>
                <a:spcPts val="0"/>
              </a:spcAft>
              <a:buSzPts val="1800"/>
              <a:buChar char="●"/>
            </a:pPr>
            <a:r>
              <a:rPr lang="en" sz="1800"/>
              <a:t> </a:t>
            </a:r>
            <a:r>
              <a:rPr b="1" lang="en" sz="1800"/>
              <a:t>2&gt;/dev/null:</a:t>
            </a:r>
            <a:r>
              <a:rPr lang="en" sz="1800"/>
              <a:t> discard stderr error messages by redirecting to /dev/null</a:t>
            </a:r>
            <a:endParaRPr sz="1800"/>
          </a:p>
          <a:p>
            <a:pPr indent="-342900" lvl="0" marL="457200" rtl="0" algn="l">
              <a:spcBef>
                <a:spcPts val="0"/>
              </a:spcBef>
              <a:spcAft>
                <a:spcPts val="0"/>
              </a:spcAft>
              <a:buSzPts val="1800"/>
              <a:buChar char="●"/>
            </a:pPr>
            <a:r>
              <a:rPr b="1" lang="en" sz="1800"/>
              <a:t> &amp;&gt;file: </a:t>
            </a:r>
            <a:r>
              <a:rPr lang="en" sz="1800"/>
              <a:t>redirect stdout  and stderr to overwrite the same  file</a:t>
            </a:r>
            <a:endParaRPr sz="1800"/>
          </a:p>
          <a:p>
            <a:pPr indent="-342900" lvl="0" marL="457200" rtl="0" algn="l">
              <a:spcBef>
                <a:spcPts val="0"/>
              </a:spcBef>
              <a:spcAft>
                <a:spcPts val="0"/>
              </a:spcAft>
              <a:buSzPts val="1800"/>
              <a:buChar char="●"/>
            </a:pPr>
            <a:r>
              <a:rPr lang="en" sz="1800"/>
              <a:t> </a:t>
            </a:r>
            <a:r>
              <a:rPr b="1" lang="en" sz="1800"/>
              <a:t>&amp;&gt;&gt;file:</a:t>
            </a:r>
            <a:r>
              <a:rPr lang="en" sz="1800"/>
              <a:t> redirect stdout  and stderr  to append the same file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