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1" r:id="rId12"/>
    <p:sldId id="272" r:id="rId13"/>
    <p:sldId id="273" r:id="rId14"/>
    <p:sldId id="267" r:id="rId15"/>
    <p:sldId id="274" r:id="rId16"/>
    <p:sldId id="275" r:id="rId17"/>
    <p:sldId id="276" r:id="rId18"/>
    <p:sldId id="268" r:id="rId19"/>
    <p:sldId id="277" r:id="rId20"/>
    <p:sldId id="278" r:id="rId21"/>
    <p:sldId id="279" r:id="rId22"/>
    <p:sldId id="280" r:id="rId23"/>
    <p:sldId id="270" r:id="rId24"/>
    <p:sldId id="281" r:id="rId25"/>
    <p:sldId id="282" r:id="rId2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BD54-1B67-094F-844E-AC8F37AF9E32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1347-E843-A44D-851F-405206FB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769D-4479-6C4A-BB04-AB0258055D9C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D11E-0B4F-E149-95BF-29672A1D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Definition Format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Data Model Liaison Group</a:t>
            </a:r>
          </a:p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March 15,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</a:t>
            </a:r>
            <a:r>
              <a:rPr lang="en-US" dirty="0" smtClean="0"/>
              <a:t> definitions, manually </a:t>
            </a:r>
            <a:r>
              <a:rPr lang="en-US" dirty="0"/>
              <a:t>extracted </a:t>
            </a:r>
            <a:r>
              <a:rPr lang="en-US" dirty="0" smtClean="0"/>
              <a:t>from some SmartThings Capability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 smtClean="0"/>
              <a:t>ST Based Capabilities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 smtClean="0"/>
              <a:t>Properties, Actions,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 smtClean="0"/>
              <a:t>Data Items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ZCL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from ZCL definitions</a:t>
            </a:r>
          </a:p>
          <a:p>
            <a:r>
              <a:rPr lang="en-US" dirty="0" smtClean="0"/>
              <a:t>Attributes map to ODM Property class</a:t>
            </a:r>
          </a:p>
          <a:p>
            <a:r>
              <a:rPr lang="en-US" dirty="0" smtClean="0"/>
              <a:t>Commands map to ODM Action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27" y="983777"/>
            <a:ext cx="59955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zcl:LevelCapability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"Level Control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"ZCL Level Capability",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zcl.Level.CurrentLevelProperty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zcl.Level.RemainingTimeProperty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zcl.Level.OnLevelProperty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zcl.Level.OnTransitionTimeProperty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zcl.Level.OffTransitionTimeProperty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zcl.Level.DefaultMoveRateProperty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zcl.Level.StopAction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zcl.Level.MoveToLevelWithOnOffAction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zcl.Level.MoveWithOnOffAction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zcl.Level.StepWithOnOffAction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3114" y="941174"/>
            <a:ext cx="672291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to a given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Level.MoveToLevelAction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zcl.Level.MoveAction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move at a given rate",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Level.MoveAction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zcl:Level.MoveModeData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23" y="0"/>
            <a:ext cx="7886700" cy="1325563"/>
          </a:xfrm>
        </p:spPr>
        <p:txBody>
          <a:bodyPr/>
          <a:lstStyle/>
          <a:p>
            <a:r>
              <a:rPr lang="en-US" dirty="0" smtClean="0"/>
              <a:t>ZCL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310" y="1325563"/>
            <a:ext cx="6457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"Off Transition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Level.OffTransitionTimeData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65534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zcl:Level.DefaultMoveRateData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"Default Move Rate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"ZCL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Level.DefaultMoveRateData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254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6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Sourced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err="1" smtClean="0"/>
              <a:t>InteractionAffordances</a:t>
            </a:r>
            <a:r>
              <a:rPr lang="en-US" dirty="0" smtClean="0"/>
              <a:t>, manually extracted  from OCF Resource Type definitions</a:t>
            </a:r>
          </a:p>
          <a:p>
            <a:r>
              <a:rPr lang="en-US" dirty="0" smtClean="0"/>
              <a:t>Properties map to ODM Property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Actions added for simple cases like brightness change with ramp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5810" y="1027907"/>
            <a:ext cx="685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ocf:BrinarySwitchCapability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ocf.BInarySwitch.OffAction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brightness",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Brightness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SmartThings Capability Model and Examples</a:t>
            </a:r>
          </a:p>
          <a:p>
            <a:r>
              <a:rPr lang="en-US" dirty="0" smtClean="0"/>
              <a:t>Common Definition Format</a:t>
            </a:r>
          </a:p>
          <a:p>
            <a:r>
              <a:rPr lang="en-US" dirty="0" smtClean="0"/>
              <a:t>UML model</a:t>
            </a:r>
          </a:p>
          <a:p>
            <a:r>
              <a:rPr lang="en-US" dirty="0" smtClean="0"/>
              <a:t>RDF Examples</a:t>
            </a:r>
          </a:p>
          <a:p>
            <a:pPr lvl="1"/>
            <a:r>
              <a:rPr lang="en-US" dirty="0" smtClean="0"/>
              <a:t>ZCL lighting clusters - mapped capabilities</a:t>
            </a:r>
          </a:p>
          <a:p>
            <a:pPr lvl="1"/>
            <a:r>
              <a:rPr lang="en-US" dirty="0" smtClean="0"/>
              <a:t>OCF lighting RTs - mapped capabilities</a:t>
            </a:r>
          </a:p>
          <a:p>
            <a:pPr lvl="1"/>
            <a:r>
              <a:rPr lang="en-US" dirty="0" smtClean="0"/>
              <a:t>ST lighting Capabilities - mapped capabilities</a:t>
            </a:r>
          </a:p>
          <a:p>
            <a:r>
              <a:rPr lang="en-US" dirty="0" smtClean="0"/>
              <a:t>OCF Protocol Binding</a:t>
            </a:r>
          </a:p>
        </p:txBody>
      </p:sp>
    </p:spTree>
    <p:extLst>
      <p:ext uri="{BB962C8B-B14F-4D97-AF65-F5344CB8AC3E}">
        <p14:creationId xmlns:p14="http://schemas.microsoft.com/office/powerpoint/2010/main" val="99538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1207919"/>
            <a:ext cx="72123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Property",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"Set Brightness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Brightness.SetBrightnessAction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ocf.RampTime.RampTimeData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1325563"/>
            <a:ext cx="61379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"Brightness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Brightness.brightnessData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255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"Ramp Time Data",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RampTime.ramptimeData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0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1325563"/>
          </a:xfrm>
        </p:spPr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45870" y="1417003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"Binary Switch On Action",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ocf:BinarySwitch.valueOnData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5870" y="3661986"/>
            <a:ext cx="69837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ocf:BinarySwitch.OnValueData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"Boolean value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 On state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"OCF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BinarySwitch.valueData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Protocol Binding/Mapping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an OCF Resource Type definition with extensions for modeling ODM Actions</a:t>
            </a:r>
          </a:p>
          <a:p>
            <a:r>
              <a:rPr lang="en-US" dirty="0" smtClean="0"/>
              <a:t>Enables an ODM-Capable Bridge or adaptation client to use ODM to generate OCF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7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],</a:t>
            </a:r>
            <a:endParaRPr lang="en-US" sz="16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4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Definition with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1580" y="1690689"/>
            <a:ext cx="580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(...)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is-IS" dirty="0" smtClean="0">
                <a:solidFill>
                  <a:srgbClr val="000000"/>
                </a:solidFill>
                <a:latin typeface="Helvetica" charset="0"/>
              </a:rPr>
              <a:t>         "</a:t>
            </a:r>
            <a:r>
              <a:rPr lang="is-IS" dirty="0">
                <a:solidFill>
                  <a:srgbClr val="000000"/>
                </a:solidFill>
                <a:latin typeface="Helvetica" charset="0"/>
              </a:rPr>
              <a:t>minItems": 1,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"readOnly": true,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"array"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"value" :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      {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</a:t>
            </a:r>
            <a:r>
              <a:rPr lang="is-IS" dirty="0">
                <a:solidFill>
                  <a:srgbClr val="FF0000"/>
                </a:solidFill>
                <a:latin typeface="Helvetica" charset="0"/>
              </a:rPr>
              <a:t>"@type": [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"ocf:BinarySwitch.OnValueData",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  "ocf:BinarySwitch.OffValueData"</a:t>
            </a:r>
          </a:p>
          <a:p>
            <a:r>
              <a:rPr lang="is-IS" dirty="0">
                <a:solidFill>
                  <a:srgbClr val="FF0000"/>
                </a:solidFill>
                <a:latin typeface="Helvetica" charset="0"/>
              </a:rPr>
              <a:t>          ],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"description": "Status of the switch",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  "type": "boolean"</a:t>
            </a:r>
          </a:p>
          <a:p>
            <a:r>
              <a:rPr lang="is-IS" dirty="0">
                <a:solidFill>
                  <a:srgbClr val="000000"/>
                </a:solidFill>
                <a:latin typeface="Helvetica" charset="0"/>
              </a:rPr>
              <a:t>        },</a:t>
            </a:r>
          </a:p>
          <a:p>
            <a:r>
              <a:rPr lang="is-IS" dirty="0"/>
              <a:t/>
            </a:r>
            <a:br>
              <a:rPr lang="is-I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Capability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4881" y="2750563"/>
            <a:ext cx="2098964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Capability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9692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95840" y="3735565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Adapt Translate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09384" y="3730337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131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6874" y="4379801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8130" y="53928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Mesh Devices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70418" y="4374573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87987" y="3218153"/>
            <a:ext cx="654460" cy="6065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5053145" y="3200637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4424363" y="3218153"/>
            <a:ext cx="114427" cy="517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56873" y="5397281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 Devices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70417" y="5387720"/>
            <a:ext cx="1563833" cy="467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C2C Devices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 flipH="1">
            <a:off x="2460047" y="4842163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538788" y="4842230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552332" y="4837002"/>
            <a:ext cx="1" cy="5507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55538" y="1772142"/>
            <a:ext cx="3395880" cy="61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and orchestrations (</a:t>
            </a:r>
            <a:r>
              <a:rPr lang="en-US" smtClean="0"/>
              <a:t>Groups, Rules</a:t>
            </a:r>
            <a:r>
              <a:rPr lang="en-US" dirty="0" smtClean="0"/>
              <a:t>, Scenes, Behaviors)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4424361" y="2388514"/>
            <a:ext cx="2" cy="3620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48437" y="2389251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Capability API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67839" y="4805829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Mesh Device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45962" y="478661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 Schema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39501" y="4798435"/>
            <a:ext cx="122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LAN/OCF Device API</a:t>
            </a:r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5949488" y="2665362"/>
            <a:ext cx="1076060" cy="6184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13"/>
            <a:ext cx="7886700" cy="1325563"/>
          </a:xfrm>
        </p:spPr>
        <p:txBody>
          <a:bodyPr/>
          <a:lstStyle/>
          <a:p>
            <a:r>
              <a:rPr lang="en-US" dirty="0" smtClean="0"/>
              <a:t>SmartThings Capability Definitions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78532" y="1205294"/>
            <a:ext cx="37978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name: Switch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status: live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attributes: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level: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IntegerPercent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setter: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commands: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setLevel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arguments: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type: 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minimum: 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maximum: 100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- name: rate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schema: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PositiveInteger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type: NUMBER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      required: false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public: true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id: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switchLevel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</a:rPr>
              <a:t>oic.r.light.dimming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</a:rPr>
              <a:t>version: 1</a:t>
            </a:r>
            <a:endParaRPr lang="en-US" sz="1200" b="0" i="0" dirty="0" smtClean="0">
              <a:solidFill>
                <a:srgbClr val="000000"/>
              </a:solidFill>
              <a:effectLst/>
              <a:latin typeface="Helvetic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63" y="1205294"/>
            <a:ext cx="38706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name: Switch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status: live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attributes: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switch: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schema: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type: object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properties: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  $ref: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required: ["value"]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ENUM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values: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enumCommands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'on'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- command: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    value: 'off'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commands: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'off':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'on': arguments: []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public: true</a:t>
            </a: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id: switch</a:t>
            </a:r>
          </a:p>
          <a:p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ocfResourceType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x.com.st.powerswitch</a:t>
            </a:r>
            <a:endParaRPr lang="en-US" sz="12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version: 1</a:t>
            </a:r>
            <a:endParaRPr lang="en-US" sz="12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363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1381" y="1122218"/>
            <a:ext cx="3584864" cy="523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SmartThings </a:t>
            </a:r>
            <a:r>
              <a:rPr lang="en-US" dirty="0" err="1" smtClean="0"/>
              <a:t>DataType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346" y="2205796"/>
            <a:ext cx="24002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SwitchState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string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'on'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- 'off'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7864" y="2205796"/>
            <a:ext cx="35952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title: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IntegerPercent</a:t>
            </a:r>
            <a:endParaRPr lang="en-US" sz="1400" b="0" i="0" dirty="0" smtClean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type: object</a:t>
            </a:r>
          </a:p>
          <a:p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additionalProperties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false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properties: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value: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integer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minimum: 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maximum: 100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unit: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type: string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sz="1400" b="0" i="0" dirty="0" err="1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: ['%']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   default: '%'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required: ["value"]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699" y="1958627"/>
            <a:ext cx="2992582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1999" y="1958626"/>
            <a:ext cx="3190009" cy="338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for a</a:t>
            </a:r>
            <a:br>
              <a:rPr lang="en-US" dirty="0" smtClean="0"/>
            </a:br>
            <a:r>
              <a:rPr lang="en-US" dirty="0" smtClean="0"/>
              <a:t>Common Definition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7986" y="3078280"/>
            <a:ext cx="2982191" cy="467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Common Definition Format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57345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 smtClean="0"/>
              <a:t>+ Map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493" y="4078464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47037" y="4073236"/>
            <a:ext cx="1485900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+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15784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94527" y="4722700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8071" y="4717472"/>
            <a:ext cx="1563833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Models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7"/>
          </p:cNvCxnSpPr>
          <p:nvPr/>
        </p:nvCxnSpPr>
        <p:spPr>
          <a:xfrm flipH="1">
            <a:off x="2925640" y="3543536"/>
            <a:ext cx="807853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4990798" y="3543536"/>
            <a:ext cx="973844" cy="62404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flipH="1">
            <a:off x="4476443" y="3545870"/>
            <a:ext cx="2639" cy="53259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76319" y="2115041"/>
            <a:ext cx="3395880" cy="61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Tools and Model Components, Data Types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2"/>
            <a:endCxn id="4" idx="0"/>
          </p:cNvCxnSpPr>
          <p:nvPr/>
        </p:nvCxnSpPr>
        <p:spPr>
          <a:xfrm>
            <a:off x="4474259" y="2731413"/>
            <a:ext cx="4823" cy="34686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 rot="5400000">
            <a:off x="4313954" y="2632767"/>
            <a:ext cx="259775" cy="5656120"/>
          </a:xfrm>
          <a:prstGeom prst="rightBrace">
            <a:avLst>
              <a:gd name="adj1" fmla="val 8333"/>
              <a:gd name="adj2" fmla="val 5055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5002" y="5644632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Models from Various Device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4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Supports This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Definitions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Feature Extraction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 Models</a:t>
            </a:r>
          </a:p>
          <a:p>
            <a:pPr algn="ctr"/>
            <a:r>
              <a:rPr lang="en-US" dirty="0" smtClean="0"/>
              <a:t>XML + XSD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027" y="4818823"/>
            <a:ext cx="1506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OCF Models</a:t>
            </a:r>
          </a:p>
          <a:p>
            <a:pPr algn="ctr"/>
            <a:r>
              <a:rPr lang="en-US" dirty="0" smtClean="0"/>
              <a:t>OAS/Swagger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 smtClean="0"/>
              <a:t>UML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Type and Constraints e.g. Thermostat, Light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Composable</a:t>
            </a:r>
            <a:r>
              <a:rPr lang="en-US" dirty="0" smtClean="0"/>
              <a:t> Capabilities e.g. </a:t>
            </a:r>
            <a:r>
              <a:rPr lang="en-US" dirty="0" err="1" smtClean="0"/>
              <a:t>onoff</a:t>
            </a:r>
            <a:r>
              <a:rPr lang="en-US" dirty="0" smtClean="0"/>
              <a:t>, level, temperature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Events, Actions</a:t>
            </a:r>
            <a:r>
              <a:rPr lang="en-US" smtClean="0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Types, </a:t>
            </a:r>
            <a:r>
              <a:rPr lang="en-US" dirty="0" err="1" smtClean="0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3335"/>
            <a:ext cx="7886700" cy="4606201"/>
          </a:xfrm>
        </p:spPr>
        <p:txBody>
          <a:bodyPr/>
          <a:lstStyle/>
          <a:p>
            <a:r>
              <a:rPr lang="en-US" dirty="0" smtClean="0"/>
              <a:t>JSON-LD (JSON format with RDF extensions)</a:t>
            </a:r>
          </a:p>
          <a:p>
            <a:r>
              <a:rPr lang="en-US" dirty="0" smtClean="0"/>
              <a:t>Files for semantic definitions of specific types:</a:t>
            </a:r>
          </a:p>
          <a:p>
            <a:pPr lvl="1"/>
            <a:r>
              <a:rPr lang="en-US" dirty="0" smtClean="0"/>
              <a:t>Thing (Device level definitions)</a:t>
            </a:r>
          </a:p>
          <a:p>
            <a:pPr lvl="1"/>
            <a:r>
              <a:rPr lang="en-US" dirty="0" smtClean="0"/>
              <a:t>Capability (</a:t>
            </a:r>
            <a:r>
              <a:rPr lang="en-US" dirty="0" err="1" smtClean="0"/>
              <a:t>onoff</a:t>
            </a:r>
            <a:r>
              <a:rPr lang="en-US" dirty="0" smtClean="0"/>
              <a:t>, level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InteractionAffordance</a:t>
            </a:r>
            <a:r>
              <a:rPr lang="en-US" dirty="0" smtClean="0"/>
              <a:t> (Event, Action, Property)</a:t>
            </a:r>
          </a:p>
          <a:p>
            <a:pPr lvl="1"/>
            <a:r>
              <a:rPr lang="en-US" dirty="0" smtClean="0"/>
              <a:t>Data Types (value types, </a:t>
            </a:r>
            <a:r>
              <a:rPr lang="en-US" dirty="0" err="1" smtClean="0"/>
              <a:t>enums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Definition hierarchy follows the UML model</a:t>
            </a:r>
          </a:p>
          <a:p>
            <a:r>
              <a:rPr lang="en-US" dirty="0" smtClean="0"/>
              <a:t>Core schema for the UML model in JSON-LD</a:t>
            </a:r>
          </a:p>
          <a:p>
            <a:r>
              <a:rPr lang="en-US" dirty="0"/>
              <a:t>Full examples at: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r>
              <a:rPr lang="en-US" dirty="0" smtClean="0"/>
              <a:t>(TBD) Thing definitions to apply optionality to  Capability sets, Interactions, and Data 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7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3181</TotalTime>
  <Words>462</Words>
  <Application>Microsoft Macintosh PowerPoint</Application>
  <PresentationFormat>Letter Paper (8.5x11 in)</PresentationFormat>
  <Paragraphs>402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Common Definition Format </vt:lpstr>
      <vt:lpstr>Common Definition Format</vt:lpstr>
      <vt:lpstr>SmartThings Capability Model </vt:lpstr>
      <vt:lpstr>SmartThings Capability Definitions</vt:lpstr>
      <vt:lpstr>SmartThings DataType Definitions</vt:lpstr>
      <vt:lpstr>Proposal for a Common Definition Format</vt:lpstr>
      <vt:lpstr>Supports This Pattern</vt:lpstr>
      <vt:lpstr>UML Model</vt:lpstr>
      <vt:lpstr>Examples</vt:lpstr>
      <vt:lpstr>ST Sourced definitions</vt:lpstr>
      <vt:lpstr>ST Based Capabilities</vt:lpstr>
      <vt:lpstr>Properties, Actions, Events</vt:lpstr>
      <vt:lpstr>Data Items</vt:lpstr>
      <vt:lpstr>ZCL Sourced definitions</vt:lpstr>
      <vt:lpstr>ZCL Example</vt:lpstr>
      <vt:lpstr>ZCL Example</vt:lpstr>
      <vt:lpstr>ZCL Example</vt:lpstr>
      <vt:lpstr>OCF Sourced definitions</vt:lpstr>
      <vt:lpstr>OCF Example</vt:lpstr>
      <vt:lpstr>OCF Example</vt:lpstr>
      <vt:lpstr>OCF Example</vt:lpstr>
      <vt:lpstr>OCF Example</vt:lpstr>
      <vt:lpstr>OCF Protocol Binding/Mapping</vt:lpstr>
      <vt:lpstr>OCF Definition with annotations</vt:lpstr>
      <vt:lpstr>OCF Definition with annotations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Definition Format </dc:title>
  <dc:creator>Michael Koster</dc:creator>
  <cp:lastModifiedBy>Michael Koster</cp:lastModifiedBy>
  <cp:revision>59</cp:revision>
  <dcterms:created xsi:type="dcterms:W3CDTF">2019-03-15T21:19:05Z</dcterms:created>
  <dcterms:modified xsi:type="dcterms:W3CDTF">2019-03-19T06:04:11Z</dcterms:modified>
</cp:coreProperties>
</file>