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71" r:id="rId12"/>
    <p:sldId id="272" r:id="rId13"/>
    <p:sldId id="273" r:id="rId14"/>
    <p:sldId id="267" r:id="rId15"/>
    <p:sldId id="274" r:id="rId16"/>
    <p:sldId id="275" r:id="rId17"/>
    <p:sldId id="276" r:id="rId18"/>
    <p:sldId id="268" r:id="rId19"/>
    <p:sldId id="277" r:id="rId20"/>
    <p:sldId id="278" r:id="rId21"/>
    <p:sldId id="279" r:id="rId22"/>
    <p:sldId id="280" r:id="rId23"/>
    <p:sldId id="270" r:id="rId24"/>
    <p:sldId id="281" r:id="rId25"/>
    <p:sldId id="282" r:id="rId26"/>
    <p:sldId id="283" r:id="rId27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50"/>
  </p:normalViewPr>
  <p:slideViewPr>
    <p:cSldViewPr snapToGrid="0" snapToObjects="1">
      <p:cViewPr varScale="1">
        <p:scale>
          <a:sx n="112" d="100"/>
          <a:sy n="112" d="100"/>
        </p:scale>
        <p:origin x="1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8BD54-1B67-094F-844E-AC8F37AF9E32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B1347-E843-A44D-851F-405206FB4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B769D-4479-6C4A-BB04-AB0258055D9C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9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DM-Examp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Definition Format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One Data Model Liaison Group</a:t>
            </a:r>
          </a:p>
          <a:p>
            <a:r>
              <a:rPr lang="en-US" dirty="0" smtClean="0"/>
              <a:t>Michael Koster</a:t>
            </a:r>
          </a:p>
          <a:p>
            <a:r>
              <a:rPr lang="en-US" dirty="0" smtClean="0"/>
              <a:t>March 15,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99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 Sourced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ODM </a:t>
            </a:r>
            <a:r>
              <a:rPr lang="en-US" dirty="0" err="1" smtClean="0"/>
              <a:t>InteractionAffordance</a:t>
            </a:r>
            <a:r>
              <a:rPr lang="en-US" dirty="0" smtClean="0"/>
              <a:t> definitions, manually </a:t>
            </a:r>
            <a:r>
              <a:rPr lang="en-US" dirty="0"/>
              <a:t>extracted </a:t>
            </a:r>
            <a:r>
              <a:rPr lang="en-US" dirty="0" smtClean="0"/>
              <a:t>from some SmartThings Capability definitions</a:t>
            </a:r>
          </a:p>
          <a:p>
            <a:r>
              <a:rPr lang="en-US" dirty="0" smtClean="0"/>
              <a:t>Attributes map to ODM Property class</a:t>
            </a:r>
          </a:p>
          <a:p>
            <a:r>
              <a:rPr lang="en-US" dirty="0" smtClean="0"/>
              <a:t>Commands map to ODM Action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3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823" y="0"/>
            <a:ext cx="7886700" cy="1325563"/>
          </a:xfrm>
        </p:spPr>
        <p:txBody>
          <a:bodyPr/>
          <a:lstStyle/>
          <a:p>
            <a:r>
              <a:rPr lang="en-US" dirty="0" smtClean="0"/>
              <a:t>ST Based Capabilities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8146" y="1115300"/>
            <a:ext cx="80737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"Basic On/Off Switch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Switch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st:Switch.onAction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st:Switch.offAction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"Capability to control the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st:SwitchLevel.setLevelAction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86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613" y="84572"/>
            <a:ext cx="7886700" cy="1325563"/>
          </a:xfrm>
        </p:spPr>
        <p:txBody>
          <a:bodyPr/>
          <a:lstStyle/>
          <a:p>
            <a:r>
              <a:rPr lang="en-US" dirty="0" smtClean="0"/>
              <a:t>Properties, Actions, Events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0263" y="1410135"/>
            <a:ext cx="6400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"The current level setting",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odm.PropertyInteraction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st:SwitchLevel.setLevelAction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"Action to set the level",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18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" y="0"/>
            <a:ext cx="7886700" cy="1325563"/>
          </a:xfrm>
        </p:spPr>
        <p:txBody>
          <a:bodyPr/>
          <a:lstStyle/>
          <a:p>
            <a:r>
              <a:rPr lang="en-US" dirty="0" smtClean="0"/>
              <a:t>Data Items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35282" y="814161"/>
            <a:ext cx="721129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"value data for Switch (on/off string encoding)",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js:string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js:enum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"Level data for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100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st:SwitchLevel.rateData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"Rate time data for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setLevelAction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SwitchLevel.rateData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65535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4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620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ZCL Sourced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ODM </a:t>
            </a:r>
            <a:r>
              <a:rPr lang="en-US" dirty="0" err="1" smtClean="0"/>
              <a:t>InteractionAffordances</a:t>
            </a:r>
            <a:r>
              <a:rPr lang="en-US" dirty="0" smtClean="0"/>
              <a:t>, manually extracted from ZCL definitions</a:t>
            </a:r>
          </a:p>
          <a:p>
            <a:r>
              <a:rPr lang="en-US" dirty="0" smtClean="0"/>
              <a:t>Attributes map to ODM Property class</a:t>
            </a:r>
          </a:p>
          <a:p>
            <a:r>
              <a:rPr lang="en-US" dirty="0" smtClean="0"/>
              <a:t>Commands map to ODM Action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1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23" y="0"/>
            <a:ext cx="7886700" cy="1325563"/>
          </a:xfrm>
        </p:spPr>
        <p:txBody>
          <a:bodyPr/>
          <a:lstStyle/>
          <a:p>
            <a:r>
              <a:rPr lang="en-US" dirty="0" smtClean="0"/>
              <a:t>ZCL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4727" y="983777"/>
            <a:ext cx="599555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zcl:LevelCapability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"Level Control Capability",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"ZCL Level Capability",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zcl.Level.CurrentLevelProperty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zcl.Level.RemainingTimeProperty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zcl.Level.OnOffTransitionTimeProperty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zcl.Level.OnLevelProperty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zcl.Level.OnTransitionTimeProperty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zcl.Level.OffTransitionTimeProperty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zcl.Level.DefaultMoveRateProperty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zcl.Level.MoveToLevelAction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zcl.Level.MoveAction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zcl.Level.StepAction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zcl.Level.StopAction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zcl.Level.MoveToLevelWithOnOffAction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zcl.Level.MoveWithOnOffAction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zcl.Level.StepWithOnOffAction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8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23" y="0"/>
            <a:ext cx="7886700" cy="1325563"/>
          </a:xfrm>
        </p:spPr>
        <p:txBody>
          <a:bodyPr/>
          <a:lstStyle/>
          <a:p>
            <a:r>
              <a:rPr lang="en-US" dirty="0" smtClean="0"/>
              <a:t>ZCL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13114" y="941174"/>
            <a:ext cx="672291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zcl.Level.MoveToLevelAction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"Action move to a given level",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"ZCL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Level.MoveToLevelAction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zcl:Level.TransitionTimeData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zcl.Level.MoveAction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"Action move at a given rate",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"ZCL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Level.MoveAction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zcl:Level.MoveModeData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86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23" y="0"/>
            <a:ext cx="7886700" cy="1325563"/>
          </a:xfrm>
        </p:spPr>
        <p:txBody>
          <a:bodyPr/>
          <a:lstStyle/>
          <a:p>
            <a:r>
              <a:rPr lang="en-US" dirty="0" smtClean="0"/>
              <a:t>ZCL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37310" y="1325563"/>
            <a:ext cx="64579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zcl:Level.OffTransitionTimeData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"Off Transition Time Data",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"ZCL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Level.OffTransitionTimeData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65534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zcl:Level.DefaultMoveRateData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"Default Move Rate Data",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"ZCL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Level.DefaultMoveRateData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254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926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OCF Sourced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ODM </a:t>
            </a:r>
            <a:r>
              <a:rPr lang="en-US" dirty="0" err="1" smtClean="0"/>
              <a:t>InteractionAffordances</a:t>
            </a:r>
            <a:r>
              <a:rPr lang="en-US" dirty="0" smtClean="0"/>
              <a:t>, manually extracted  from OCF Resource Type definitions</a:t>
            </a:r>
          </a:p>
          <a:p>
            <a:r>
              <a:rPr lang="en-US" dirty="0" smtClean="0"/>
              <a:t>Properties map to ODM Property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Actions added for simple cases like brightness change with ramp 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85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1325563"/>
          </a:xfrm>
        </p:spPr>
        <p:txBody>
          <a:bodyPr/>
          <a:lstStyle/>
          <a:p>
            <a:r>
              <a:rPr lang="en-US" dirty="0" smtClean="0"/>
              <a:t>OCF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5810" y="1027907"/>
            <a:ext cx="6858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ocf:BrinarySwitchCapability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"On/Off Switch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BinarySwitch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ocf:BinarySwitch.valueProperty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ocf.BinarySwitch.OnAction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ocf.BInarySwitch.OffAction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"Capability to control the brightness",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Brightness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ocf:Brightness.BrightnessProperty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ocf:Brightness.SetBrightnessAction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4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Definition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SmartThings Capability Model and Examples</a:t>
            </a:r>
          </a:p>
          <a:p>
            <a:r>
              <a:rPr lang="en-US" dirty="0" smtClean="0"/>
              <a:t>Common Definition Format</a:t>
            </a:r>
          </a:p>
          <a:p>
            <a:r>
              <a:rPr lang="en-US" dirty="0" smtClean="0"/>
              <a:t>UML model</a:t>
            </a:r>
          </a:p>
          <a:p>
            <a:r>
              <a:rPr lang="en-US" dirty="0" smtClean="0"/>
              <a:t>RDF Examples</a:t>
            </a:r>
          </a:p>
          <a:p>
            <a:pPr lvl="1"/>
            <a:r>
              <a:rPr lang="en-US" dirty="0" smtClean="0"/>
              <a:t>ZCL lighting clusters - mapped capabilities</a:t>
            </a:r>
          </a:p>
          <a:p>
            <a:pPr lvl="1"/>
            <a:r>
              <a:rPr lang="en-US" dirty="0" smtClean="0"/>
              <a:t>OCF lighting RTs - mapped capabilities</a:t>
            </a:r>
          </a:p>
          <a:p>
            <a:pPr lvl="1"/>
            <a:r>
              <a:rPr lang="en-US" dirty="0" smtClean="0"/>
              <a:t>ST lighting Capabilities - mapped capabilities</a:t>
            </a:r>
          </a:p>
          <a:p>
            <a:r>
              <a:rPr lang="en-US" dirty="0" smtClean="0"/>
              <a:t>OCF Protocol Binding</a:t>
            </a:r>
          </a:p>
        </p:txBody>
      </p:sp>
    </p:spTree>
    <p:extLst>
      <p:ext uri="{BB962C8B-B14F-4D97-AF65-F5344CB8AC3E}">
        <p14:creationId xmlns:p14="http://schemas.microsoft.com/office/powerpoint/2010/main" val="995382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1325563"/>
          </a:xfrm>
        </p:spPr>
        <p:txBody>
          <a:bodyPr/>
          <a:lstStyle/>
          <a:p>
            <a:r>
              <a:rPr lang="en-US" dirty="0" smtClean="0"/>
              <a:t>OCF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7240" y="1207919"/>
            <a:ext cx="721233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ocf:Brightness.brightnessProperty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"Brightness Property",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Brightness.brightnessProperty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odm.PropertyInteraction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ocf:Brightness.brightnessData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ocf:Brightness.SetBrightnessAction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"Set Brightness Action",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Brightness.SetBrightnessAction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odm.ActionInteraction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ocf:Brightness.BrightnessData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ocf.RampTime.RampTimeData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07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1325563"/>
          </a:xfrm>
        </p:spPr>
        <p:txBody>
          <a:bodyPr/>
          <a:lstStyle/>
          <a:p>
            <a:r>
              <a:rPr lang="en-US" dirty="0" smtClean="0"/>
              <a:t>OCF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8700" y="1325563"/>
            <a:ext cx="61379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ocf:Brightness.brightnessData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"Brightness Data",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Brightness.brightnessData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255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ocf:RampTime.ramptimeData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"Ramp Time Data",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RampTime.ramptimeData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65535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901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1325563"/>
          </a:xfrm>
        </p:spPr>
        <p:txBody>
          <a:bodyPr/>
          <a:lstStyle/>
          <a:p>
            <a:r>
              <a:rPr lang="en-US" dirty="0" smtClean="0"/>
              <a:t>OCF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45870" y="1417003"/>
            <a:ext cx="69837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ocf:BinarySwitch.OnAction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"Binary Switch On Action",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BinarySwitch.valueProperty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odm.ActionInteraction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ocf:BinarySwitch.valueOnData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5870" y="3661986"/>
            <a:ext cx="69837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ocf:BinarySwitch.OnValueData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"Boolean value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 On state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BinarySwitch.valueData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js:boolean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js:const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true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811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OCF Protocol Binding/Mapping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an OCF Resource Type definition with extensions for modeling ODM Actions</a:t>
            </a:r>
          </a:p>
          <a:p>
            <a:r>
              <a:rPr lang="en-US" dirty="0" smtClean="0"/>
              <a:t>Enables an ODM-Capable Bridge or adaptation client to use ODM to generate OCF API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78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OCF Definition with annotations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2950" y="1536978"/>
            <a:ext cx="68351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"title": "Binary Switch",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"version": "v1.1.0-20160519",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"license":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"name": "copyright 2016-2017 Open Connectivity Foundation, Inc. All rights reserved.",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"@type":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ocf:BinarySwitchCapability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"schemes": ["http"],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"consumes": ["application/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"produces": ["application/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"paths":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BinarySwitchResURI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: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"@type": [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ocf:BinarySwitch.valueProperty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ocf:BinarySwitch.OnAction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ocf:BinarySwitch.OffAction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],</a:t>
            </a:r>
            <a:endParaRPr lang="en-US" sz="16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44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OCF Definition with annotations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1580" y="1690689"/>
            <a:ext cx="58064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>
                <a:solidFill>
                  <a:srgbClr val="000000"/>
                </a:solidFill>
                <a:latin typeface="Helvetica" charset="0"/>
              </a:rPr>
              <a:t>          </a:t>
            </a:r>
            <a:r>
              <a:rPr lang="is-IS" dirty="0" smtClean="0">
                <a:solidFill>
                  <a:srgbClr val="000000"/>
                </a:solidFill>
                <a:latin typeface="Helvetica" charset="0"/>
              </a:rPr>
              <a:t>(...)</a:t>
            </a:r>
          </a:p>
          <a:p>
            <a:r>
              <a:rPr lang="is-IS" dirty="0">
                <a:solidFill>
                  <a:srgbClr val="000000"/>
                </a:solidFill>
                <a:latin typeface="Helvetica" charset="0"/>
              </a:rPr>
              <a:t> </a:t>
            </a:r>
            <a:r>
              <a:rPr lang="is-IS" dirty="0" smtClean="0">
                <a:solidFill>
                  <a:srgbClr val="000000"/>
                </a:solidFill>
                <a:latin typeface="Helvetica" charset="0"/>
              </a:rPr>
              <a:t>         "</a:t>
            </a:r>
            <a:r>
              <a:rPr lang="is-IS" dirty="0">
                <a:solidFill>
                  <a:srgbClr val="000000"/>
                </a:solidFill>
                <a:latin typeface="Helvetica" charset="0"/>
              </a:rPr>
              <a:t>minItems": 1,</a:t>
            </a:r>
          </a:p>
          <a:p>
            <a:r>
              <a:rPr lang="is-IS" dirty="0">
                <a:solidFill>
                  <a:srgbClr val="000000"/>
                </a:solidFill>
                <a:latin typeface="Helvetica" charset="0"/>
              </a:rPr>
              <a:t>          "readOnly": true,</a:t>
            </a:r>
          </a:p>
          <a:p>
            <a:r>
              <a:rPr lang="is-IS" dirty="0">
                <a:solidFill>
                  <a:srgbClr val="000000"/>
                </a:solidFill>
                <a:latin typeface="Helvetica" charset="0"/>
              </a:rPr>
              <a:t>          "type": "array"</a:t>
            </a:r>
          </a:p>
          <a:p>
            <a:r>
              <a:rPr lang="is-IS" dirty="0">
                <a:solidFill>
                  <a:srgbClr val="000000"/>
                </a:solidFill>
                <a:latin typeface="Helvetica" charset="0"/>
              </a:rPr>
              <a:t>        },</a:t>
            </a:r>
          </a:p>
          <a:p>
            <a:r>
              <a:rPr lang="is-IS" dirty="0">
                <a:solidFill>
                  <a:srgbClr val="000000"/>
                </a:solidFill>
                <a:latin typeface="Helvetica" charset="0"/>
              </a:rPr>
              <a:t>        "value" :</a:t>
            </a:r>
          </a:p>
          <a:p>
            <a:r>
              <a:rPr lang="is-IS" dirty="0">
                <a:solidFill>
                  <a:srgbClr val="000000"/>
                </a:solidFill>
                <a:latin typeface="Helvetica" charset="0"/>
              </a:rPr>
              <a:t>                {</a:t>
            </a:r>
          </a:p>
          <a:p>
            <a:r>
              <a:rPr lang="is-IS" dirty="0">
                <a:solidFill>
                  <a:srgbClr val="000000"/>
                </a:solidFill>
                <a:latin typeface="Helvetica" charset="0"/>
              </a:rPr>
              <a:t>          </a:t>
            </a:r>
            <a:r>
              <a:rPr lang="is-IS" dirty="0">
                <a:solidFill>
                  <a:srgbClr val="FF0000"/>
                </a:solidFill>
                <a:latin typeface="Helvetica" charset="0"/>
              </a:rPr>
              <a:t>"@type": [</a:t>
            </a:r>
          </a:p>
          <a:p>
            <a:r>
              <a:rPr lang="is-IS" dirty="0">
                <a:solidFill>
                  <a:srgbClr val="FF0000"/>
                </a:solidFill>
                <a:latin typeface="Helvetica" charset="0"/>
              </a:rPr>
              <a:t>            "ocf:BinarySwitch.valueData",</a:t>
            </a:r>
          </a:p>
          <a:p>
            <a:r>
              <a:rPr lang="is-IS" dirty="0">
                <a:solidFill>
                  <a:srgbClr val="FF0000"/>
                </a:solidFill>
                <a:latin typeface="Helvetica" charset="0"/>
              </a:rPr>
              <a:t>            "ocf:BinarySwitch.OnValueData",</a:t>
            </a:r>
          </a:p>
          <a:p>
            <a:r>
              <a:rPr lang="is-IS" dirty="0">
                <a:solidFill>
                  <a:srgbClr val="FF0000"/>
                </a:solidFill>
                <a:latin typeface="Helvetica" charset="0"/>
              </a:rPr>
              <a:t>            "ocf:BinarySwitch.OffValueData"</a:t>
            </a:r>
          </a:p>
          <a:p>
            <a:r>
              <a:rPr lang="is-IS" dirty="0">
                <a:solidFill>
                  <a:srgbClr val="FF0000"/>
                </a:solidFill>
                <a:latin typeface="Helvetica" charset="0"/>
              </a:rPr>
              <a:t>          ],</a:t>
            </a:r>
          </a:p>
          <a:p>
            <a:r>
              <a:rPr lang="is-IS" dirty="0">
                <a:solidFill>
                  <a:srgbClr val="000000"/>
                </a:solidFill>
                <a:latin typeface="Helvetica" charset="0"/>
              </a:rPr>
              <a:t>          "description": "Status of the switch",</a:t>
            </a:r>
          </a:p>
          <a:p>
            <a:r>
              <a:rPr lang="is-IS" dirty="0">
                <a:solidFill>
                  <a:srgbClr val="000000"/>
                </a:solidFill>
                <a:latin typeface="Helvetica" charset="0"/>
              </a:rPr>
              <a:t>          "type": "boolean"</a:t>
            </a:r>
          </a:p>
          <a:p>
            <a:r>
              <a:rPr lang="is-IS" dirty="0">
                <a:solidFill>
                  <a:srgbClr val="000000"/>
                </a:solidFill>
                <a:latin typeface="Helvetica" charset="0"/>
              </a:rPr>
              <a:t>        },</a:t>
            </a:r>
          </a:p>
          <a:p>
            <a:r>
              <a:rPr lang="is-IS" dirty="0"/>
              <a:t/>
            </a:r>
            <a:br>
              <a:rPr lang="is-I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0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Device Level </a:t>
            </a:r>
            <a:r>
              <a:rPr lang="en-US" dirty="0" err="1" smtClean="0"/>
              <a:t>Definitoin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1889611"/>
            <a:ext cx="5943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st:DimmableLight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odm:Thing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"Simple Dimmable Light Bulb",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"SmartThings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DimmableLight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7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SmartThings Capability Model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74881" y="2750563"/>
            <a:ext cx="2098964" cy="4675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Capability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19692" y="3730337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Adapt Translate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95840" y="3735565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Adapt Translate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09384" y="3730337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8131" y="4374573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Models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56874" y="4379801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Models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78130" y="5392881"/>
            <a:ext cx="1563833" cy="4675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Mesh Devices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70418" y="4374573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Models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5" idx="7"/>
          </p:cNvCxnSpPr>
          <p:nvPr/>
        </p:nvCxnSpPr>
        <p:spPr>
          <a:xfrm flipH="1">
            <a:off x="2987987" y="3218153"/>
            <a:ext cx="654460" cy="60653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5053145" y="3200637"/>
            <a:ext cx="973844" cy="62404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6" idx="0"/>
          </p:cNvCxnSpPr>
          <p:nvPr/>
        </p:nvCxnSpPr>
        <p:spPr>
          <a:xfrm>
            <a:off x="4424363" y="3218153"/>
            <a:ext cx="114427" cy="51741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56873" y="5397281"/>
            <a:ext cx="1563833" cy="4675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 Devices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770417" y="5387720"/>
            <a:ext cx="1563833" cy="4675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C2C Devices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8" idx="2"/>
            <a:endCxn id="10" idx="0"/>
          </p:cNvCxnSpPr>
          <p:nvPr/>
        </p:nvCxnSpPr>
        <p:spPr>
          <a:xfrm flipH="1">
            <a:off x="2460047" y="4842163"/>
            <a:ext cx="1" cy="55071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538788" y="4842230"/>
            <a:ext cx="1" cy="55071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552332" y="4837002"/>
            <a:ext cx="1" cy="55071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55538" y="1772142"/>
            <a:ext cx="3395880" cy="6163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Applications and orchestrations (</a:t>
            </a:r>
            <a:r>
              <a:rPr lang="en-US" smtClean="0"/>
              <a:t>Groups, Rules</a:t>
            </a:r>
            <a:r>
              <a:rPr lang="en-US" dirty="0" smtClean="0"/>
              <a:t>, Scenes, Behaviors)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4" idx="0"/>
          </p:cNvCxnSpPr>
          <p:nvPr/>
        </p:nvCxnSpPr>
        <p:spPr>
          <a:xfrm>
            <a:off x="4424361" y="2388514"/>
            <a:ext cx="2" cy="3620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48437" y="2389251"/>
            <a:ext cx="154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Capability API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467839" y="4805829"/>
            <a:ext cx="122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Mesh Device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45962" y="4786615"/>
            <a:ext cx="122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 Schema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9501" y="4798435"/>
            <a:ext cx="122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LAN/OCF Device API</a:t>
            </a:r>
            <a:endParaRPr lang="en-US" dirty="0"/>
          </a:p>
        </p:txBody>
      </p:sp>
      <p:sp>
        <p:nvSpPr>
          <p:cNvPr id="34" name="Can 33"/>
          <p:cNvSpPr/>
          <p:nvPr/>
        </p:nvSpPr>
        <p:spPr>
          <a:xfrm>
            <a:off x="5949488" y="2665362"/>
            <a:ext cx="1076060" cy="618462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Instances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9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813"/>
            <a:ext cx="7886700" cy="1325563"/>
          </a:xfrm>
        </p:spPr>
        <p:txBody>
          <a:bodyPr/>
          <a:lstStyle/>
          <a:p>
            <a:r>
              <a:rPr lang="en-US" dirty="0" smtClean="0"/>
              <a:t>SmartThings Capability Definitions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8532" y="1205294"/>
            <a:ext cx="379787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name: Switch Level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status: live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attributes: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level: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schema: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  $ref: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IntegerPercent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type: NUMBER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setter: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setLevel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commands: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setLevel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: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arguments: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- name: level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  schema: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    type: integer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    minimum: 0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    maximum: 100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  type: NUMBER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  required: true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- name: rate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  schema: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    $ref: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PositiveInteger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  type: NUMBER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  required: false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public: true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id: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switchLevel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ocfResourceType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: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oic.r.light.dimming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version: 1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7363" y="1205294"/>
            <a:ext cx="387061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name: Switch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status: live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attributes: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switch: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schema: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type: object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additionalProperties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 false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properties: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  value: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    $ref: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SwitchState</a:t>
            </a:r>
            <a:endParaRPr lang="en-US" sz="1200" b="0" i="0" dirty="0" smtClean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required: ["value"]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type: ENUM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values: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- 'off'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- 'on'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enumCommands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- command: 'on'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  value: 'on'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- command: 'off'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  value: 'off'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commands: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'off': arguments: []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'on': arguments: []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public: true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id: switch</a:t>
            </a:r>
          </a:p>
          <a:p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ocfResourceType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x.com.st.powerswitch</a:t>
            </a:r>
            <a:endParaRPr lang="en-US" sz="1200" b="0" i="0" dirty="0" smtClean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version: 1</a:t>
            </a:r>
            <a:endParaRPr lang="en-US" sz="12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7363" y="1122218"/>
            <a:ext cx="3584864" cy="5237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1381" y="1122218"/>
            <a:ext cx="3584864" cy="5237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3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SmartThings </a:t>
            </a:r>
            <a:r>
              <a:rPr lang="en-US" dirty="0" err="1" smtClean="0"/>
              <a:t>DataType</a:t>
            </a:r>
            <a:r>
              <a:rPr lang="en-US" dirty="0" smtClean="0"/>
              <a:t> Definitions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5346" y="2205796"/>
            <a:ext cx="24002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title: </a:t>
            </a:r>
            <a:r>
              <a:rPr lang="en-US" sz="1400" b="0" i="0" dirty="0" err="1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SwitchState</a:t>
            </a:r>
            <a:endParaRPr lang="en-US" sz="1400" b="0" i="0" dirty="0" smtClean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type: string</a:t>
            </a:r>
          </a:p>
          <a:p>
            <a:r>
              <a:rPr lang="en-US" sz="1400" b="0" i="0" dirty="0" err="1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- 'on'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- 'off'</a:t>
            </a:r>
            <a:endParaRPr lang="en-US" sz="14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7864" y="2205796"/>
            <a:ext cx="359525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title: </a:t>
            </a:r>
            <a:r>
              <a:rPr lang="en-US" sz="1400" b="0" i="0" dirty="0" err="1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IntegerPercent</a:t>
            </a:r>
            <a:endParaRPr lang="en-US" sz="1400" b="0" i="0" dirty="0" smtClean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type: object</a:t>
            </a:r>
          </a:p>
          <a:p>
            <a:r>
              <a:rPr lang="en-US" sz="1400" b="0" i="0" dirty="0" err="1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additionalProperties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 false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properties: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value: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type: integer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minimum: 0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maximum: 100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unit: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type: string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sz="1400" b="0" i="0" dirty="0" err="1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 ['%']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default: '%'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required: ["value"]</a:t>
            </a:r>
            <a:endParaRPr lang="en-US" sz="14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8699" y="1958627"/>
            <a:ext cx="2992582" cy="338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1999" y="1958626"/>
            <a:ext cx="3190009" cy="338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5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for a</a:t>
            </a:r>
            <a:br>
              <a:rPr lang="en-US" dirty="0" smtClean="0"/>
            </a:br>
            <a:r>
              <a:rPr lang="en-US" dirty="0" smtClean="0"/>
              <a:t>Common Definition Format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87986" y="3078280"/>
            <a:ext cx="2982191" cy="4675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Common Definition Format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57345" y="4073236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</a:t>
            </a:r>
            <a:r>
              <a:rPr lang="en-US" dirty="0" smtClean="0"/>
              <a:t>+ Map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33493" y="4078464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+ </a:t>
            </a: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747037" y="4073236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+ </a:t>
            </a: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15784" y="4717472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Models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94527" y="4722700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Models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08071" y="4717472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Models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5" idx="7"/>
          </p:cNvCxnSpPr>
          <p:nvPr/>
        </p:nvCxnSpPr>
        <p:spPr>
          <a:xfrm flipH="1">
            <a:off x="2925640" y="3543536"/>
            <a:ext cx="807853" cy="62404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4990798" y="3543536"/>
            <a:ext cx="973844" cy="62404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6" idx="0"/>
          </p:cNvCxnSpPr>
          <p:nvPr/>
        </p:nvCxnSpPr>
        <p:spPr>
          <a:xfrm flipH="1">
            <a:off x="4476443" y="3545870"/>
            <a:ext cx="2639" cy="53259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76319" y="2115041"/>
            <a:ext cx="3395880" cy="616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 Tools and Model Components, Data Types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2"/>
            <a:endCxn id="4" idx="0"/>
          </p:cNvCxnSpPr>
          <p:nvPr/>
        </p:nvCxnSpPr>
        <p:spPr>
          <a:xfrm>
            <a:off x="4474259" y="2731413"/>
            <a:ext cx="4823" cy="34686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/>
          <p:cNvSpPr/>
          <p:nvPr/>
        </p:nvSpPr>
        <p:spPr>
          <a:xfrm rot="5400000">
            <a:off x="4313954" y="2632767"/>
            <a:ext cx="259775" cy="5656120"/>
          </a:xfrm>
          <a:prstGeom prst="rightBrace">
            <a:avLst>
              <a:gd name="adj1" fmla="val 8333"/>
              <a:gd name="adj2" fmla="val 5055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75002" y="5644632"/>
            <a:ext cx="393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Models from Various Device Ecosystems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4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Supports This </a:t>
            </a:r>
            <a:r>
              <a:rPr lang="en-US" dirty="0"/>
              <a:t>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2930236" y="2018367"/>
            <a:ext cx="2992581" cy="101757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0236" y="2065492"/>
            <a:ext cx="3034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Abstract Definitions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Events, Actions, Properties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Data Definitions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75398" y="3765871"/>
            <a:ext cx="1901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Feature Extraction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240420" y="3765871"/>
            <a:ext cx="1731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Protocol Binding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110527" y="4818824"/>
            <a:ext cx="1990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ZCL/</a:t>
            </a:r>
            <a:r>
              <a:rPr lang="en-US" dirty="0" err="1" smtClean="0"/>
              <a:t>dotdot</a:t>
            </a:r>
            <a:r>
              <a:rPr lang="en-US" dirty="0" smtClean="0"/>
              <a:t> Models</a:t>
            </a:r>
          </a:p>
          <a:p>
            <a:pPr algn="ctr"/>
            <a:r>
              <a:rPr lang="en-US" dirty="0" smtClean="0"/>
              <a:t>XML + XSD</a:t>
            </a:r>
          </a:p>
        </p:txBody>
      </p:sp>
      <p:sp>
        <p:nvSpPr>
          <p:cNvPr id="9" name="Rectangle 8"/>
          <p:cNvSpPr/>
          <p:nvPr/>
        </p:nvSpPr>
        <p:spPr>
          <a:xfrm>
            <a:off x="6370027" y="4818823"/>
            <a:ext cx="15067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OCF Models</a:t>
            </a:r>
          </a:p>
          <a:p>
            <a:pPr algn="ctr"/>
            <a:r>
              <a:rPr lang="en-US" dirty="0" smtClean="0"/>
              <a:t>OAS/Swagger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234046" y="4135204"/>
            <a:ext cx="457200" cy="5510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930236" y="3139413"/>
            <a:ext cx="450268" cy="579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13664" y="3180367"/>
            <a:ext cx="550718" cy="53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69628" y="4135203"/>
            <a:ext cx="602741" cy="551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10527" y="4783450"/>
            <a:ext cx="1990737" cy="7299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28038" y="4823192"/>
            <a:ext cx="1990737" cy="7299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77" y="81549"/>
            <a:ext cx="7886700" cy="1325563"/>
          </a:xfrm>
        </p:spPr>
        <p:txBody>
          <a:bodyPr/>
          <a:lstStyle/>
          <a:p>
            <a:r>
              <a:rPr lang="en-US" dirty="0" smtClean="0"/>
              <a:t>UML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774" y="1204291"/>
            <a:ext cx="3167495" cy="52588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3650" y="1402113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Device Type and Constraints e.g. Thermostat, Light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23650" y="2727676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Composable</a:t>
            </a:r>
            <a:r>
              <a:rPr lang="en-US" dirty="0" smtClean="0"/>
              <a:t> Capabilities e.g. </a:t>
            </a:r>
            <a:r>
              <a:rPr lang="en-US" dirty="0" err="1" smtClean="0"/>
              <a:t>onoff</a:t>
            </a:r>
            <a:r>
              <a:rPr lang="en-US" dirty="0" smtClean="0"/>
              <a:t>, level, temperature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12789" y="4215543"/>
            <a:ext cx="2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Events, Actions</a:t>
            </a:r>
            <a:r>
              <a:rPr lang="en-US" smtClean="0"/>
              <a:t>, Properties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5996" y="5724587"/>
            <a:ext cx="217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Types, </a:t>
            </a:r>
            <a:r>
              <a:rPr lang="en-US" dirty="0" err="1" smtClean="0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9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3335"/>
            <a:ext cx="7886700" cy="4606201"/>
          </a:xfrm>
        </p:spPr>
        <p:txBody>
          <a:bodyPr/>
          <a:lstStyle/>
          <a:p>
            <a:r>
              <a:rPr lang="en-US" dirty="0" smtClean="0"/>
              <a:t>JSON-LD (JSON format with RDF extensions)</a:t>
            </a:r>
          </a:p>
          <a:p>
            <a:r>
              <a:rPr lang="en-US" dirty="0" smtClean="0"/>
              <a:t>Files for semantic definitions of specific types:</a:t>
            </a:r>
          </a:p>
          <a:p>
            <a:pPr lvl="1"/>
            <a:r>
              <a:rPr lang="en-US" dirty="0" smtClean="0"/>
              <a:t>Thing (Device level definitions)</a:t>
            </a:r>
          </a:p>
          <a:p>
            <a:pPr lvl="1"/>
            <a:r>
              <a:rPr lang="en-US" dirty="0" smtClean="0"/>
              <a:t>Capability (</a:t>
            </a:r>
            <a:r>
              <a:rPr lang="en-US" dirty="0" err="1" smtClean="0"/>
              <a:t>onoff</a:t>
            </a:r>
            <a:r>
              <a:rPr lang="en-US" dirty="0" smtClean="0"/>
              <a:t>, level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InteractionAffordance</a:t>
            </a:r>
            <a:r>
              <a:rPr lang="en-US" dirty="0" smtClean="0"/>
              <a:t> (Event, Action, Property)</a:t>
            </a:r>
          </a:p>
          <a:p>
            <a:pPr lvl="1"/>
            <a:r>
              <a:rPr lang="en-US" dirty="0" smtClean="0"/>
              <a:t>Data Types (value types, </a:t>
            </a:r>
            <a:r>
              <a:rPr lang="en-US" dirty="0" err="1" smtClean="0"/>
              <a:t>enums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Definition hierarchy follows the UML model</a:t>
            </a:r>
          </a:p>
          <a:p>
            <a:r>
              <a:rPr lang="en-US" dirty="0" smtClean="0"/>
              <a:t>Core schema for the UML model in JSON-LD</a:t>
            </a:r>
          </a:p>
          <a:p>
            <a:r>
              <a:rPr lang="en-US" dirty="0"/>
              <a:t>Full examples at: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mjkoster</a:t>
            </a:r>
            <a:r>
              <a:rPr lang="en-US" dirty="0">
                <a:hlinkClick r:id="rId2"/>
              </a:rPr>
              <a:t>/ODM-Examples</a:t>
            </a:r>
            <a:endParaRPr lang="en-US" dirty="0" smtClean="0"/>
          </a:p>
          <a:p>
            <a:r>
              <a:rPr lang="en-US" dirty="0" smtClean="0"/>
              <a:t>(TBD) Thing definitions to apply optionality to  Capability sets, Interactions, and Data Types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675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3197</TotalTime>
  <Words>467</Words>
  <Application>Microsoft Macintosh PowerPoint</Application>
  <PresentationFormat>Letter Paper (8.5x11 in)</PresentationFormat>
  <Paragraphs>414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Calibri Light</vt:lpstr>
      <vt:lpstr>Courier</vt:lpstr>
      <vt:lpstr>Helvetica</vt:lpstr>
      <vt:lpstr>Mangal</vt:lpstr>
      <vt:lpstr>Arial</vt:lpstr>
      <vt:lpstr>Office Theme</vt:lpstr>
      <vt:lpstr>Common Definition Format </vt:lpstr>
      <vt:lpstr>Common Definition Format</vt:lpstr>
      <vt:lpstr>SmartThings Capability Model </vt:lpstr>
      <vt:lpstr>SmartThings Capability Definitions</vt:lpstr>
      <vt:lpstr>SmartThings DataType Definitions</vt:lpstr>
      <vt:lpstr>Proposal for a Common Definition Format</vt:lpstr>
      <vt:lpstr>Supports This Pattern</vt:lpstr>
      <vt:lpstr>UML Model</vt:lpstr>
      <vt:lpstr>Examples</vt:lpstr>
      <vt:lpstr>ST Sourced definitions</vt:lpstr>
      <vt:lpstr>ST Based Capabilities</vt:lpstr>
      <vt:lpstr>Properties, Actions, Events</vt:lpstr>
      <vt:lpstr>Data Items</vt:lpstr>
      <vt:lpstr>ZCL Sourced definitions</vt:lpstr>
      <vt:lpstr>ZCL Example</vt:lpstr>
      <vt:lpstr>ZCL Example</vt:lpstr>
      <vt:lpstr>ZCL Example</vt:lpstr>
      <vt:lpstr>OCF Sourced definitions</vt:lpstr>
      <vt:lpstr>OCF Example</vt:lpstr>
      <vt:lpstr>OCF Example</vt:lpstr>
      <vt:lpstr>OCF Example</vt:lpstr>
      <vt:lpstr>OCF Example</vt:lpstr>
      <vt:lpstr>OCF Protocol Binding/Mapping</vt:lpstr>
      <vt:lpstr>OCF Definition with annotations</vt:lpstr>
      <vt:lpstr>OCF Definition with annotations</vt:lpstr>
      <vt:lpstr>Example Device Level Definitoin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Definition Format </dc:title>
  <dc:creator>Michael Koster</dc:creator>
  <cp:lastModifiedBy>Michael Koster</cp:lastModifiedBy>
  <cp:revision>60</cp:revision>
  <cp:lastPrinted>2019-03-19T06:09:23Z</cp:lastPrinted>
  <dcterms:created xsi:type="dcterms:W3CDTF">2019-03-15T21:19:05Z</dcterms:created>
  <dcterms:modified xsi:type="dcterms:W3CDTF">2019-03-19T06:20:13Z</dcterms:modified>
</cp:coreProperties>
</file>