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8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71" r:id="rId12"/>
    <p:sldId id="272" r:id="rId13"/>
    <p:sldId id="273" r:id="rId14"/>
    <p:sldId id="267" r:id="rId15"/>
    <p:sldId id="274" r:id="rId16"/>
    <p:sldId id="275" r:id="rId17"/>
    <p:sldId id="276" r:id="rId18"/>
    <p:sldId id="268" r:id="rId19"/>
    <p:sldId id="277" r:id="rId20"/>
    <p:sldId id="278" r:id="rId21"/>
    <p:sldId id="279" r:id="rId22"/>
    <p:sldId id="280" r:id="rId23"/>
    <p:sldId id="270" r:id="rId24"/>
    <p:sldId id="284" r:id="rId25"/>
    <p:sldId id="281" r:id="rId26"/>
    <p:sldId id="282" r:id="rId27"/>
    <p:sldId id="285" r:id="rId28"/>
    <p:sldId id="283" r:id="rId29"/>
    <p:sldId id="287" r:id="rId30"/>
    <p:sldId id="286" r:id="rId31"/>
    <p:sldId id="288" r:id="rId32"/>
    <p:sldId id="289" r:id="rId33"/>
    <p:sldId id="290" r:id="rId34"/>
    <p:sldId id="292" r:id="rId35"/>
    <p:sldId id="291" r:id="rId36"/>
    <p:sldId id="293" r:id="rId37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/>
    <p:restoredTop sz="94650"/>
  </p:normalViewPr>
  <p:slideViewPr>
    <p:cSldViewPr snapToGrid="0" snapToObjects="1">
      <p:cViewPr varScale="1">
        <p:scale>
          <a:sx n="122" d="100"/>
          <a:sy n="122" d="100"/>
        </p:scale>
        <p:origin x="9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8BD54-1B67-094F-844E-AC8F37AF9E32}" type="datetimeFigureOut">
              <a:rPr lang="en-US" smtClean="0"/>
              <a:t>3/24/19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B1347-E843-A44D-851F-405206FB4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6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B769D-4479-6C4A-BB04-AB0258055D9C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9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jkoster/ODM-Examp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Common Definition Format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One Data Model Liaison Group</a:t>
            </a:r>
          </a:p>
          <a:p>
            <a:r>
              <a:rPr lang="en-US" dirty="0"/>
              <a:t>Michael Koster</a:t>
            </a:r>
          </a:p>
          <a:p>
            <a:r>
              <a:rPr lang="en-US" dirty="0"/>
              <a:t>March </a:t>
            </a:r>
            <a:r>
              <a:rPr lang="en-US" dirty="0" smtClean="0"/>
              <a:t>24, </a:t>
            </a:r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050099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 Sourced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ODM </a:t>
            </a:r>
            <a:r>
              <a:rPr lang="en-US" dirty="0" err="1"/>
              <a:t>InteractionAffordance</a:t>
            </a:r>
            <a:r>
              <a:rPr lang="en-US" dirty="0"/>
              <a:t> definitions, manually extracted from some SmartThings Capability definitions</a:t>
            </a:r>
          </a:p>
          <a:p>
            <a:r>
              <a:rPr lang="en-US" dirty="0"/>
              <a:t>Attributes map to ODM Property </a:t>
            </a:r>
            <a:r>
              <a:rPr lang="en-US" dirty="0" smtClean="0"/>
              <a:t>type</a:t>
            </a:r>
            <a:endParaRPr lang="en-US" dirty="0"/>
          </a:p>
          <a:p>
            <a:r>
              <a:rPr lang="en-US" dirty="0"/>
              <a:t>Commands map to ODM Action </a:t>
            </a:r>
            <a:r>
              <a:rPr lang="en-US" dirty="0" smtClean="0"/>
              <a:t>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30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823" y="0"/>
            <a:ext cx="7886700" cy="1325563"/>
          </a:xfrm>
        </p:spPr>
        <p:txBody>
          <a:bodyPr/>
          <a:lstStyle/>
          <a:p>
            <a:r>
              <a:rPr lang="en-US" dirty="0"/>
              <a:t>ST Based Capabilities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48146" y="1115300"/>
            <a:ext cx="80737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"Basic On/Off Switch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Switch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st:Switch.value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st:Switch.on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st:Switch.off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"Capability to control the level",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st:SwitchLevel.setLevel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865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613" y="84572"/>
            <a:ext cx="7886700" cy="1325563"/>
          </a:xfrm>
        </p:spPr>
        <p:txBody>
          <a:bodyPr/>
          <a:lstStyle/>
          <a:p>
            <a:r>
              <a:rPr lang="en-US" dirty="0"/>
              <a:t>Properties, Actions, Events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0263" y="1410135"/>
            <a:ext cx="64008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"The current level setting",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levelProperty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odm:PropertyInteraction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st:SwitchLevel.setLevel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"Action to set the level",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setLevelAction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odm:ActionInteraction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st:SwitchLevel.rateData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184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" y="0"/>
            <a:ext cx="7886700" cy="1325563"/>
          </a:xfrm>
        </p:spPr>
        <p:txBody>
          <a:bodyPr/>
          <a:lstStyle/>
          <a:p>
            <a:r>
              <a:rPr lang="en-US" dirty="0"/>
              <a:t>Data Items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35282" y="814161"/>
            <a:ext cx="721129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st:Switch.valueData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"value data for Switch (on/off string encoding)",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SwitchLevel.levelData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js:string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js:enum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["on", "off"]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"Level data for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SwitchLevel.levelData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100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st:SwitchLevel.rateData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"Rate time data for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setLevelAction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SwitchLevel.rateData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65535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4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620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ZCL Sourced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ODM </a:t>
            </a:r>
            <a:r>
              <a:rPr lang="en-US" dirty="0" err="1"/>
              <a:t>InteractionAffordances</a:t>
            </a:r>
            <a:r>
              <a:rPr lang="en-US" dirty="0"/>
              <a:t>, manually extracted from ZCL definitions</a:t>
            </a:r>
          </a:p>
          <a:p>
            <a:r>
              <a:rPr lang="en-US" dirty="0"/>
              <a:t>Attributes map to ODM Property </a:t>
            </a:r>
            <a:r>
              <a:rPr lang="en-US" dirty="0" smtClean="0"/>
              <a:t>type</a:t>
            </a:r>
            <a:endParaRPr lang="en-US" dirty="0"/>
          </a:p>
          <a:p>
            <a:r>
              <a:rPr lang="en-US" dirty="0"/>
              <a:t>Commands map to ODM Action </a:t>
            </a:r>
            <a:r>
              <a:rPr lang="en-US" dirty="0" smtClean="0"/>
              <a:t>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61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223" y="0"/>
            <a:ext cx="7886700" cy="1325563"/>
          </a:xfrm>
        </p:spPr>
        <p:txBody>
          <a:bodyPr/>
          <a:lstStyle/>
          <a:p>
            <a:r>
              <a:rPr lang="en-US" dirty="0"/>
              <a:t>ZCL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4727" y="983777"/>
            <a:ext cx="599555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zcl:Level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odm:Capability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"Level Control Capability",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"ZCL Level Capability",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odm:hasInteractionAffordance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zcl:Level.CurrentLevel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zcl:Level.RemainingTime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zcl:Level.OnOffTransitionTime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zcl:Level.OnLevel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zcl:Level.OnTransitionTime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zcl:Level.OffTransitionTime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zcl:Level.DefaultMoveRate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zcl:Level.MoveToLevel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zcl:Level.Move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zcl:Level.Step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zcl:Level.Stop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zcl:Level.MoveToLevelWithOnOff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zcl:Level.MoveWithOnOff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zcl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Level.StepWithOnOff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438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223" y="0"/>
            <a:ext cx="7886700" cy="1325563"/>
          </a:xfrm>
        </p:spPr>
        <p:txBody>
          <a:bodyPr/>
          <a:lstStyle/>
          <a:p>
            <a:r>
              <a:rPr lang="en-US" dirty="0"/>
              <a:t>ZCL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3114" y="941174"/>
            <a:ext cx="672291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zcl:Level.MoveToLevel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"Action move to a given level",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"ZCL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Level.MoveToLevelAction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odm:ActionInteraction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zcl:Level.LevelData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zcl:Level.TransitionTimeData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zcl:Level.Move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"Action move at a given rate",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"ZCL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Level.MoveAction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odm:ActionInteraction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zcl:Level.MoveModeData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zcl:Level.RateData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86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223" y="0"/>
            <a:ext cx="7886700" cy="1325563"/>
          </a:xfrm>
        </p:spPr>
        <p:txBody>
          <a:bodyPr/>
          <a:lstStyle/>
          <a:p>
            <a:r>
              <a:rPr lang="en-US" dirty="0"/>
              <a:t>ZCL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337310" y="1325563"/>
            <a:ext cx="64579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zcl:Level.OffTransitionTimeData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"Off Transition Time Data",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"ZCL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Level.OffTransitionTimeData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65534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zcl:Level.DefaultMoveRateData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"Default Move Rate Data",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"ZCL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Level.DefaultMoveRateData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254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3926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OCF Sourced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ODM </a:t>
            </a:r>
            <a:r>
              <a:rPr lang="en-US" dirty="0" err="1"/>
              <a:t>InteractionAffordances</a:t>
            </a:r>
            <a:r>
              <a:rPr lang="en-US" dirty="0"/>
              <a:t>, manually extracted  from OCF Resource Type definitions</a:t>
            </a:r>
          </a:p>
          <a:p>
            <a:r>
              <a:rPr lang="en-US" dirty="0"/>
              <a:t>Properties map to ODM Property </a:t>
            </a:r>
            <a:r>
              <a:rPr lang="en-US" dirty="0" smtClean="0"/>
              <a:t>type</a:t>
            </a:r>
            <a:endParaRPr lang="en-US" dirty="0"/>
          </a:p>
          <a:p>
            <a:r>
              <a:rPr lang="en-US" dirty="0"/>
              <a:t>Actions added for simple cases like brightness change with ramp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85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7886700" cy="1325563"/>
          </a:xfrm>
        </p:spPr>
        <p:txBody>
          <a:bodyPr/>
          <a:lstStyle/>
          <a:p>
            <a:r>
              <a:rPr lang="en-US" dirty="0"/>
              <a:t>OCF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765810" y="1027907"/>
            <a:ext cx="6858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ocf:BinarySwitch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"On/Off Switch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BinarySwitch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ocf:BinarySwitch.value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ocf.BinarySwitch.On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ocf.BInarySwitch.Off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"Capability to control the brightness",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Brightness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ocf:Brightness.Brightness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ocf:Brightness.SetBrightness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34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Definition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4907"/>
            <a:ext cx="7886700" cy="4701299"/>
          </a:xfrm>
        </p:spPr>
        <p:txBody>
          <a:bodyPr/>
          <a:lstStyle/>
          <a:p>
            <a:r>
              <a:rPr lang="en-US" dirty="0"/>
              <a:t>SmartThings Capability Model and Examples</a:t>
            </a:r>
          </a:p>
          <a:p>
            <a:r>
              <a:rPr lang="en-US" dirty="0"/>
              <a:t>Common Definition Format</a:t>
            </a:r>
          </a:p>
          <a:p>
            <a:r>
              <a:rPr lang="en-US" dirty="0"/>
              <a:t>UML model</a:t>
            </a:r>
          </a:p>
          <a:p>
            <a:r>
              <a:rPr lang="en-US" dirty="0"/>
              <a:t>RDF Examples</a:t>
            </a:r>
          </a:p>
          <a:p>
            <a:pPr lvl="1"/>
            <a:r>
              <a:rPr lang="en-US" dirty="0"/>
              <a:t>ZCL lighting clusters - mapped capabilities</a:t>
            </a:r>
          </a:p>
          <a:p>
            <a:pPr lvl="1"/>
            <a:r>
              <a:rPr lang="en-US" dirty="0"/>
              <a:t>OCF lighting RTs - mapped capabilities</a:t>
            </a:r>
          </a:p>
          <a:p>
            <a:pPr lvl="1"/>
            <a:r>
              <a:rPr lang="en-US" dirty="0"/>
              <a:t>ST lighting Capabilities - mapped capabilities</a:t>
            </a:r>
          </a:p>
          <a:p>
            <a:r>
              <a:rPr lang="en-US" dirty="0" smtClean="0"/>
              <a:t>Protocol Binding </a:t>
            </a:r>
            <a:r>
              <a:rPr lang="en-US" smtClean="0"/>
              <a:t>using OCF Swagger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high </a:t>
            </a:r>
            <a:r>
              <a:rPr lang="en-US" dirty="0" smtClean="0"/>
              <a:t>level Thing Definition Language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382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7886700" cy="1325563"/>
          </a:xfrm>
        </p:spPr>
        <p:txBody>
          <a:bodyPr/>
          <a:lstStyle/>
          <a:p>
            <a:r>
              <a:rPr lang="en-US" dirty="0"/>
              <a:t>OCF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777240" y="1207919"/>
            <a:ext cx="721233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ocf:Brightness.brightness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"Brightness Property",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Brightness.brightnessProperty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odm:PropertyInteraction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ocf:Brightness.brightnessData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ocf:Brightness.SetBrightness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"Set Brightness Action",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Brightness.SetBrightnessAction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odm:ActionInteraction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ocf:Brightness.BrightnessData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ocf:RampTime.RampTimeData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157807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7886700" cy="1325563"/>
          </a:xfrm>
        </p:spPr>
        <p:txBody>
          <a:bodyPr/>
          <a:lstStyle/>
          <a:p>
            <a:r>
              <a:rPr lang="en-US" dirty="0"/>
              <a:t>OCF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8700" y="1325563"/>
            <a:ext cx="61379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ocf:Brightness.brightnessData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"Brightness Data",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Brightness.brightnessData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255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ocf:RampTime.ramptimeData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"Ramp Time Data",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RampTime.ramptimeData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65535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516901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7886700" cy="1325563"/>
          </a:xfrm>
        </p:spPr>
        <p:txBody>
          <a:bodyPr/>
          <a:lstStyle/>
          <a:p>
            <a:r>
              <a:rPr lang="en-US" dirty="0"/>
              <a:t>OCF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245870" y="1417003"/>
            <a:ext cx="698373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ocf:BinarySwitch.On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"Binary Switch On Action",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BinarySwitch.valueProperty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odm.ActionInteraction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ocf:BinarySwitch.OnData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5870" y="3661986"/>
            <a:ext cx="698373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ocf:BinarySwitch.OnValueData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"Boolean value for On state",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BinarySwitch.OnData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js:boolean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js:const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true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811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OCF Protocol Binding/Mapping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of an OCF Resource Type definition (OAS/Swagger) file with annotations/extensions for modeling ODM Actions</a:t>
            </a:r>
          </a:p>
          <a:p>
            <a:r>
              <a:rPr lang="en-US" dirty="0"/>
              <a:t>Mapping can be done to existing OCF types in some cases using CDF annotation</a:t>
            </a:r>
          </a:p>
          <a:p>
            <a:r>
              <a:rPr lang="en-US" dirty="0"/>
              <a:t>OAS target patterns can be generated using templates and annotated with CDF semantics</a:t>
            </a:r>
          </a:p>
          <a:p>
            <a:r>
              <a:rPr lang="en-US" dirty="0"/>
              <a:t>Enables an ODM-Capable Bridge or adaptation client to use ODM to generate OCF API calls</a:t>
            </a:r>
          </a:p>
        </p:txBody>
      </p:sp>
    </p:spTree>
    <p:extLst>
      <p:ext uri="{BB962C8B-B14F-4D97-AF65-F5344CB8AC3E}">
        <p14:creationId xmlns:p14="http://schemas.microsoft.com/office/powerpoint/2010/main" val="1419778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AC3872-664A-CC4C-BDC5-D61C47E37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OCF Protocol Binding Example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5A414E1-7B5A-954D-870E-9256C72726D7}"/>
              </a:ext>
            </a:extLst>
          </p:cNvPr>
          <p:cNvSpPr/>
          <p:nvPr/>
        </p:nvSpPr>
        <p:spPr>
          <a:xfrm>
            <a:off x="628650" y="2903937"/>
            <a:ext cx="1470660" cy="53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020A002-4477-F840-B48B-78C3A1552DA0}"/>
              </a:ext>
            </a:extLst>
          </p:cNvPr>
          <p:cNvSpPr/>
          <p:nvPr/>
        </p:nvSpPr>
        <p:spPr>
          <a:xfrm>
            <a:off x="2400300" y="2903937"/>
            <a:ext cx="1470660" cy="53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7902DFD-780E-7D48-9304-ECD24AFA11AB}"/>
              </a:ext>
            </a:extLst>
          </p:cNvPr>
          <p:cNvSpPr txBox="1"/>
          <p:nvPr/>
        </p:nvSpPr>
        <p:spPr>
          <a:xfrm>
            <a:off x="11327130" y="-1600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4CB2F40-E770-734E-AC93-EDBFC660CFC7}"/>
              </a:ext>
            </a:extLst>
          </p:cNvPr>
          <p:cNvSpPr/>
          <p:nvPr/>
        </p:nvSpPr>
        <p:spPr>
          <a:xfrm>
            <a:off x="4171950" y="2902268"/>
            <a:ext cx="1470660" cy="515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Event/Action/Property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13B3CA8-929C-F24A-8167-085E5F94FEB8}"/>
              </a:ext>
            </a:extLst>
          </p:cNvPr>
          <p:cNvSpPr/>
          <p:nvPr/>
        </p:nvSpPr>
        <p:spPr>
          <a:xfrm>
            <a:off x="5943600" y="2893458"/>
            <a:ext cx="1470660" cy="515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DataItem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1013A0E-A90D-6842-B724-9E245A0BF9C9}"/>
              </a:ext>
            </a:extLst>
          </p:cNvPr>
          <p:cNvSpPr/>
          <p:nvPr/>
        </p:nvSpPr>
        <p:spPr>
          <a:xfrm>
            <a:off x="628650" y="4690588"/>
            <a:ext cx="1470660" cy="53292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F2BE2857-95D3-8940-BD4F-8786E6D26DD0}"/>
              </a:ext>
            </a:extLst>
          </p:cNvPr>
          <p:cNvSpPr/>
          <p:nvPr/>
        </p:nvSpPr>
        <p:spPr>
          <a:xfrm>
            <a:off x="2400300" y="4690588"/>
            <a:ext cx="1470660" cy="53292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Type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55DBE446-2F63-0148-A211-436F566151E7}"/>
              </a:ext>
            </a:extLst>
          </p:cNvPr>
          <p:cNvSpPr/>
          <p:nvPr/>
        </p:nvSpPr>
        <p:spPr>
          <a:xfrm>
            <a:off x="4171950" y="4688919"/>
            <a:ext cx="1470660" cy="51530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Path, Operation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A1CEFAE2-5FFA-B94F-8693-ED46EDD63F38}"/>
              </a:ext>
            </a:extLst>
          </p:cNvPr>
          <p:cNvSpPr/>
          <p:nvPr/>
        </p:nvSpPr>
        <p:spPr>
          <a:xfrm>
            <a:off x="5943600" y="4680109"/>
            <a:ext cx="1470660" cy="51530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Payload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6B30896-74FD-C24C-B7BB-BDD3ED76798A}"/>
              </a:ext>
            </a:extLst>
          </p:cNvPr>
          <p:cNvSpPr txBox="1"/>
          <p:nvPr/>
        </p:nvSpPr>
        <p:spPr>
          <a:xfrm>
            <a:off x="7715250" y="2929086"/>
            <a:ext cx="77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CDF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6D67C6A-710A-0A4C-9B52-E4F5E98E9191}"/>
              </a:ext>
            </a:extLst>
          </p:cNvPr>
          <p:cNvSpPr txBox="1"/>
          <p:nvPr/>
        </p:nvSpPr>
        <p:spPr>
          <a:xfrm>
            <a:off x="7665719" y="4717970"/>
            <a:ext cx="77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OCF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1F6F2B3D-250C-084C-90ED-0F82EC25DFDC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1363980" y="3436859"/>
            <a:ext cx="0" cy="12537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F3109D8F-F041-2742-9A45-B1F14C1A499C}"/>
              </a:ext>
            </a:extLst>
          </p:cNvPr>
          <p:cNvCxnSpPr>
            <a:cxnSpLocks/>
          </p:cNvCxnSpPr>
          <p:nvPr/>
        </p:nvCxnSpPr>
        <p:spPr>
          <a:xfrm>
            <a:off x="3143250" y="3436859"/>
            <a:ext cx="0" cy="12537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9AB1BE36-FEA9-AB4A-92EC-79E2B1ED2B5F}"/>
              </a:ext>
            </a:extLst>
          </p:cNvPr>
          <p:cNvCxnSpPr>
            <a:cxnSpLocks/>
          </p:cNvCxnSpPr>
          <p:nvPr/>
        </p:nvCxnSpPr>
        <p:spPr>
          <a:xfrm>
            <a:off x="4911090" y="3426380"/>
            <a:ext cx="0" cy="12537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31BB1E19-F486-9F4E-A400-8D46E3496B3C}"/>
              </a:ext>
            </a:extLst>
          </p:cNvPr>
          <p:cNvCxnSpPr>
            <a:cxnSpLocks/>
          </p:cNvCxnSpPr>
          <p:nvPr/>
        </p:nvCxnSpPr>
        <p:spPr>
          <a:xfrm>
            <a:off x="6678930" y="3436859"/>
            <a:ext cx="0" cy="12537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Brace 32">
            <a:extLst>
              <a:ext uri="{FF2B5EF4-FFF2-40B4-BE49-F238E27FC236}">
                <a16:creationId xmlns="" xmlns:a16="http://schemas.microsoft.com/office/drawing/2014/main" id="{5A17CF90-A157-254C-852B-E692D446776E}"/>
              </a:ext>
            </a:extLst>
          </p:cNvPr>
          <p:cNvSpPr/>
          <p:nvPr/>
        </p:nvSpPr>
        <p:spPr>
          <a:xfrm rot="16200000">
            <a:off x="3874292" y="-789268"/>
            <a:ext cx="294325" cy="678561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4CD285D-531C-784A-A22E-F4B496901D17}"/>
              </a:ext>
            </a:extLst>
          </p:cNvPr>
          <p:cNvSpPr txBox="1"/>
          <p:nvPr/>
        </p:nvSpPr>
        <p:spPr>
          <a:xfrm>
            <a:off x="3128961" y="1907681"/>
            <a:ext cx="1807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Categories</a:t>
            </a:r>
          </a:p>
        </p:txBody>
      </p:sp>
    </p:spTree>
    <p:extLst>
      <p:ext uri="{BB962C8B-B14F-4D97-AF65-F5344CB8AC3E}">
        <p14:creationId xmlns:p14="http://schemas.microsoft.com/office/powerpoint/2010/main" val="317795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OCF Definition with annotations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742950" y="1536978"/>
            <a:ext cx="68351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"title": "Binary Switch",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"version": "v1.1.0-20160519",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"license":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"name": "copyright 2016-2017 Open Connectivity Foundation, Inc. All rights reserved.",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"@type":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"schemes": ["http"],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"consumes": ["application/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"produces": ["application/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"paths":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"/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BinarySwitchResURI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 :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"@type": [</a:t>
            </a:r>
          </a:p>
          <a:p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ocf:BinarySwitch.value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ocf:BinarySwitch.On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ocf:BinarySwitch.Off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600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],</a:t>
            </a:r>
          </a:p>
        </p:txBody>
      </p:sp>
    </p:spTree>
    <p:extLst>
      <p:ext uri="{BB962C8B-B14F-4D97-AF65-F5344CB8AC3E}">
        <p14:creationId xmlns:p14="http://schemas.microsoft.com/office/powerpoint/2010/main" val="151544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432" y="84572"/>
            <a:ext cx="7886700" cy="1325563"/>
          </a:xfrm>
        </p:spPr>
        <p:txBody>
          <a:bodyPr/>
          <a:lstStyle/>
          <a:p>
            <a:r>
              <a:rPr lang="en-US" dirty="0"/>
              <a:t>OCF Definition </a:t>
            </a:r>
            <a:r>
              <a:rPr lang="en-US" dirty="0" smtClean="0"/>
              <a:t>with annotated  paths and operations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0882" y="1625314"/>
            <a:ext cx="70866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"paths":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BinarySwitchResURI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 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  "@type": [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ocf:BinarySwitch.value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ocf:BinarySwitch.On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ocf:BinarySwitch.Off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  ],</a:t>
            </a:r>
          </a:p>
          <a:p>
            <a:r>
              <a:rPr lang="is-IS" sz="1600" dirty="0">
                <a:latin typeface="Courier" charset="0"/>
                <a:ea typeface="Courier" charset="0"/>
                <a:cs typeface="Courier" charset="0"/>
              </a:rPr>
              <a:t> 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get": {      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"@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type":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ocf:BinarySwitch.value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s-IS" sz="1600" dirty="0">
                <a:latin typeface="Courier" charset="0"/>
                <a:ea typeface="Courier" charset="0"/>
                <a:cs typeface="Courier" charset="0"/>
              </a:rPr>
              <a:t>    </a:t>
            </a:r>
            <a:endParaRPr lang="is-I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is-I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     "</a:t>
            </a:r>
            <a:r>
              <a:rPr lang="is-IS" sz="1600" dirty="0">
                <a:latin typeface="Courier" charset="0"/>
                <a:ea typeface="Courier" charset="0"/>
                <a:cs typeface="Courier" charset="0"/>
              </a:rPr>
              <a:t>post": {</a:t>
            </a:r>
          </a:p>
          <a:p>
            <a:r>
              <a:rPr lang="is-IS" sz="1600" dirty="0">
                <a:latin typeface="Courier" charset="0"/>
                <a:ea typeface="Courier" charset="0"/>
                <a:cs typeface="Courier" charset="0"/>
              </a:rPr>
              <a:t>        "@type": [</a:t>
            </a: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          "</a:t>
            </a:r>
            <a:r>
              <a:rPr lang="is-I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ocf:BinarySwitch.value</a:t>
            </a:r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is-I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          "</a:t>
            </a:r>
            <a:r>
              <a:rPr lang="is-I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ocf:BinarySwitch.On</a:t>
            </a:r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is-I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          "</a:t>
            </a:r>
            <a:r>
              <a:rPr lang="is-I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ocf:BinarySwitch.Off</a:t>
            </a:r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endParaRPr lang="is-I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        ],</a:t>
            </a: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      }</a:t>
            </a:r>
            <a:br>
              <a:rPr lang="is-IS" sz="1600" dirty="0" smtClean="0">
                <a:latin typeface="Courier" charset="0"/>
                <a:ea typeface="Courier" charset="0"/>
                <a:cs typeface="Courier" charset="0"/>
              </a:rPr>
            </a:b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20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365126"/>
            <a:ext cx="8115299" cy="1325563"/>
          </a:xfrm>
        </p:spPr>
        <p:txBody>
          <a:bodyPr/>
          <a:lstStyle/>
          <a:p>
            <a:r>
              <a:rPr lang="en-US" dirty="0"/>
              <a:t>OCF Definition </a:t>
            </a:r>
            <a:r>
              <a:rPr lang="en-US"/>
              <a:t>with </a:t>
            </a:r>
            <a:r>
              <a:rPr lang="en-US" smtClean="0"/>
              <a:t>data annotations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0327" y="1919289"/>
            <a:ext cx="66335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(...)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"minItems": 1,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"readOnly": true,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"type": "array"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},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"value" :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      {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</a:t>
            </a:r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"@type": [</a:t>
            </a:r>
          </a:p>
          <a:p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    "ocf:BinarySwitch.valueData",</a:t>
            </a:r>
          </a:p>
          <a:p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    "</a:t>
            </a:r>
            <a:r>
              <a:rPr lang="is-I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ocf:BinarySwitch.OnData</a:t>
            </a:r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    "</a:t>
            </a:r>
            <a:r>
              <a:rPr lang="is-I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ocf:BinarySwitch.OffData</a:t>
            </a:r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  ],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"description": "Status of the switch",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"type": "boolean"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is-I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is-I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126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Device Level </a:t>
            </a:r>
            <a:r>
              <a:rPr lang="en-US" dirty="0" err="1"/>
              <a:t>Definitoin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0200" y="1889611"/>
            <a:ext cx="5943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st:DimmableLight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odm:Thing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"Simple Dimmable Light Bulb",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DimmableLight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977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2878"/>
            <a:ext cx="7886700" cy="1325563"/>
          </a:xfrm>
        </p:spPr>
        <p:txBody>
          <a:bodyPr/>
          <a:lstStyle/>
          <a:p>
            <a:r>
              <a:rPr lang="en-US" dirty="0" smtClean="0"/>
              <a:t>Thing Definition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887"/>
            <a:ext cx="7886700" cy="3608223"/>
          </a:xfrm>
        </p:spPr>
        <p:txBody>
          <a:bodyPr/>
          <a:lstStyle/>
          <a:p>
            <a:r>
              <a:rPr lang="en-US" dirty="0" smtClean="0"/>
              <a:t>A high level language using a few simple patterns</a:t>
            </a:r>
          </a:p>
          <a:p>
            <a:r>
              <a:rPr lang="en-US" dirty="0"/>
              <a:t>Developers can create and augment </a:t>
            </a:r>
            <a:r>
              <a:rPr lang="en-US" dirty="0" smtClean="0"/>
              <a:t>definitions in this high level language</a:t>
            </a:r>
            <a:endParaRPr lang="en-US" dirty="0"/>
          </a:p>
          <a:p>
            <a:r>
              <a:rPr lang="en-US" dirty="0" smtClean="0"/>
              <a:t>Automatic feature extraction can output this language </a:t>
            </a:r>
          </a:p>
          <a:p>
            <a:r>
              <a:rPr lang="en-US" dirty="0" smtClean="0"/>
              <a:t>The JSON Definition Format can be produced automatically, and protocol bindings generated</a:t>
            </a:r>
          </a:p>
        </p:txBody>
      </p:sp>
    </p:spTree>
    <p:extLst>
      <p:ext uri="{BB962C8B-B14F-4D97-AF65-F5344CB8AC3E}">
        <p14:creationId xmlns:p14="http://schemas.microsoft.com/office/powerpoint/2010/main" val="149429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SmartThings Capability Model </a:t>
            </a:r>
          </a:p>
        </p:txBody>
      </p:sp>
      <p:sp>
        <p:nvSpPr>
          <p:cNvPr id="4" name="Rectangle 3"/>
          <p:cNvSpPr/>
          <p:nvPr/>
        </p:nvSpPr>
        <p:spPr>
          <a:xfrm>
            <a:off x="3374881" y="2750563"/>
            <a:ext cx="2098964" cy="4675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Capability Model</a:t>
            </a:r>
          </a:p>
        </p:txBody>
      </p:sp>
      <p:sp>
        <p:nvSpPr>
          <p:cNvPr id="5" name="Oval 4"/>
          <p:cNvSpPr/>
          <p:nvPr/>
        </p:nvSpPr>
        <p:spPr>
          <a:xfrm>
            <a:off x="1719692" y="3730337"/>
            <a:ext cx="1485900" cy="64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Adapt Translate</a:t>
            </a:r>
          </a:p>
        </p:txBody>
      </p:sp>
      <p:sp>
        <p:nvSpPr>
          <p:cNvPr id="6" name="Oval 5"/>
          <p:cNvSpPr/>
          <p:nvPr/>
        </p:nvSpPr>
        <p:spPr>
          <a:xfrm>
            <a:off x="3795840" y="3735565"/>
            <a:ext cx="1485900" cy="64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Adapt Translate</a:t>
            </a:r>
          </a:p>
        </p:txBody>
      </p:sp>
      <p:sp>
        <p:nvSpPr>
          <p:cNvPr id="7" name="Oval 6"/>
          <p:cNvSpPr/>
          <p:nvPr/>
        </p:nvSpPr>
        <p:spPr>
          <a:xfrm>
            <a:off x="5809384" y="3730337"/>
            <a:ext cx="1485900" cy="64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</a:t>
            </a:r>
          </a:p>
        </p:txBody>
      </p:sp>
      <p:sp>
        <p:nvSpPr>
          <p:cNvPr id="8" name="Rectangle 7"/>
          <p:cNvSpPr/>
          <p:nvPr/>
        </p:nvSpPr>
        <p:spPr>
          <a:xfrm>
            <a:off x="1678131" y="4374573"/>
            <a:ext cx="1563833" cy="46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Models</a:t>
            </a:r>
          </a:p>
        </p:txBody>
      </p:sp>
      <p:sp>
        <p:nvSpPr>
          <p:cNvPr id="9" name="Rectangle 8"/>
          <p:cNvSpPr/>
          <p:nvPr/>
        </p:nvSpPr>
        <p:spPr>
          <a:xfrm>
            <a:off x="3756874" y="4379801"/>
            <a:ext cx="1563833" cy="46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Models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78130" y="5392881"/>
            <a:ext cx="1563833" cy="4675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Mesh Devices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70418" y="4374573"/>
            <a:ext cx="1563833" cy="46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Models</a:t>
            </a:r>
          </a:p>
        </p:txBody>
      </p:sp>
      <p:cxnSp>
        <p:nvCxnSpPr>
          <p:cNvPr id="13" name="Straight Arrow Connector 12"/>
          <p:cNvCxnSpPr>
            <a:endCxn id="5" idx="7"/>
          </p:cNvCxnSpPr>
          <p:nvPr/>
        </p:nvCxnSpPr>
        <p:spPr>
          <a:xfrm flipH="1">
            <a:off x="2987987" y="3218153"/>
            <a:ext cx="654460" cy="60653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5053145" y="3200637"/>
            <a:ext cx="973844" cy="62404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6" idx="0"/>
          </p:cNvCxnSpPr>
          <p:nvPr/>
        </p:nvCxnSpPr>
        <p:spPr>
          <a:xfrm>
            <a:off x="4424363" y="3218153"/>
            <a:ext cx="114427" cy="51741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56873" y="5397281"/>
            <a:ext cx="1563833" cy="4675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 Devices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70417" y="5387720"/>
            <a:ext cx="1563833" cy="4675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C2C Devices</a:t>
            </a:r>
          </a:p>
        </p:txBody>
      </p:sp>
      <p:cxnSp>
        <p:nvCxnSpPr>
          <p:cNvPr id="21" name="Straight Arrow Connector 20"/>
          <p:cNvCxnSpPr>
            <a:stCxn id="8" idx="2"/>
            <a:endCxn id="10" idx="0"/>
          </p:cNvCxnSpPr>
          <p:nvPr/>
        </p:nvCxnSpPr>
        <p:spPr>
          <a:xfrm flipH="1">
            <a:off x="2460047" y="4842163"/>
            <a:ext cx="1" cy="55071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538788" y="4842230"/>
            <a:ext cx="1" cy="55071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552332" y="4837002"/>
            <a:ext cx="1" cy="55071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755538" y="1772142"/>
            <a:ext cx="3395880" cy="6163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Applications and orchestrations (</a:t>
            </a:r>
            <a:r>
              <a:rPr lang="en-US"/>
              <a:t>Groups, Rules</a:t>
            </a:r>
            <a:r>
              <a:rPr lang="en-US" dirty="0"/>
              <a:t>, Scenes, Behaviors)</a:t>
            </a:r>
          </a:p>
        </p:txBody>
      </p:sp>
      <p:cxnSp>
        <p:nvCxnSpPr>
          <p:cNvPr id="27" name="Straight Arrow Connector 26"/>
          <p:cNvCxnSpPr>
            <a:endCxn id="4" idx="0"/>
          </p:cNvCxnSpPr>
          <p:nvPr/>
        </p:nvCxnSpPr>
        <p:spPr>
          <a:xfrm>
            <a:off x="4424361" y="2388514"/>
            <a:ext cx="2" cy="36204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48437" y="2389251"/>
            <a:ext cx="154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Capability API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67839" y="4805829"/>
            <a:ext cx="1223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Mesh Device </a:t>
            </a:r>
            <a:r>
              <a:rPr lang="en-US" dirty="0"/>
              <a:t>API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545962" y="4786615"/>
            <a:ext cx="1223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 Schema </a:t>
            </a:r>
            <a:r>
              <a:rPr lang="en-US" dirty="0"/>
              <a:t>API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39501" y="4798435"/>
            <a:ext cx="1223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LAN/OCF Device API</a:t>
            </a:r>
          </a:p>
        </p:txBody>
      </p:sp>
      <p:sp>
        <p:nvSpPr>
          <p:cNvPr id="34" name="Can 33"/>
          <p:cNvSpPr/>
          <p:nvPr/>
        </p:nvSpPr>
        <p:spPr>
          <a:xfrm>
            <a:off x="5949488" y="2665362"/>
            <a:ext cx="1076060" cy="618462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501596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0437"/>
            <a:ext cx="2944867" cy="1957660"/>
          </a:xfrm>
        </p:spPr>
        <p:txBody>
          <a:bodyPr/>
          <a:lstStyle/>
          <a:p>
            <a:r>
              <a:rPr lang="en-US" dirty="0" smtClean="0"/>
              <a:t>Thing Definition Language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56689" y="818235"/>
            <a:ext cx="464557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context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http://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onedm.org#tdl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uses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scope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define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[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Capability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hasProperty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Switch.value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hasAction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Switch.off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Switch.value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hasDataItem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Switch.valueData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Switch.on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{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Action}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Switch.off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{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Action}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Switch.valueData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DataItem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type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[on off]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6027" y="3323601"/>
            <a:ext cx="372066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context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http://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onedm.org#tdl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uses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scope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define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DimmableLight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Thing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hasCapability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</a:t>
            </a:r>
            <a:endParaRPr lang="en-US" sz="16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]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7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context</a:t>
            </a:r>
            <a:r>
              <a:rPr lang="en-US" dirty="0" smtClean="0"/>
              <a:t> </a:t>
            </a:r>
            <a:r>
              <a:rPr lang="en-US" dirty="0"/>
              <a:t>- works like JSON-LD context to define namespaces and terms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uses</a:t>
            </a:r>
            <a:r>
              <a:rPr lang="en-US" dirty="0" smtClean="0"/>
              <a:t> </a:t>
            </a:r>
            <a:r>
              <a:rPr lang="en-US" dirty="0"/>
              <a:t>- specifies one or more default source namespaces, evaluated in order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scope</a:t>
            </a:r>
            <a:r>
              <a:rPr lang="en-US" dirty="0" smtClean="0"/>
              <a:t> </a:t>
            </a:r>
            <a:r>
              <a:rPr lang="en-US" dirty="0"/>
              <a:t>- specifies default namespace that definitions are added to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define</a:t>
            </a:r>
            <a:r>
              <a:rPr lang="en-US" dirty="0" smtClean="0"/>
              <a:t> </a:t>
            </a:r>
            <a:r>
              <a:rPr lang="en-US" dirty="0"/>
              <a:t>- creates a definition in some namespace, </a:t>
            </a:r>
            <a:r>
              <a:rPr lang="en-US" dirty="0" err="1"/>
              <a:t>args</a:t>
            </a:r>
            <a:r>
              <a:rPr lang="en-US" dirty="0"/>
              <a:t> are a new term and a definition block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dirty="0" smtClean="0"/>
              <a:t> </a:t>
            </a:r>
            <a:r>
              <a:rPr lang="en-US" dirty="0"/>
              <a:t>- specifies a class template to use in the definition </a:t>
            </a:r>
            <a:r>
              <a:rPr lang="en-US" dirty="0" smtClean="0"/>
              <a:t>block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58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7303"/>
            <a:ext cx="7886700" cy="1325563"/>
          </a:xfrm>
        </p:spPr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2866"/>
            <a:ext cx="7886700" cy="4351338"/>
          </a:xfrm>
        </p:spPr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  <a:p>
            <a:r>
              <a:rPr lang="en-US" dirty="0" smtClean="0"/>
              <a:t>[ </a:t>
            </a:r>
            <a:r>
              <a:rPr lang="en-US" dirty="0"/>
              <a:t>list ] items determined by keyword, use where multiple items are allowed</a:t>
            </a:r>
          </a:p>
          <a:p>
            <a:r>
              <a:rPr lang="en-US" dirty="0" smtClean="0"/>
              <a:t>{ </a:t>
            </a:r>
            <a:r>
              <a:rPr lang="en-US" dirty="0"/>
              <a:t>block } contains key-value pairs, whitespace delimited, according to the class template defined by </a:t>
            </a:r>
            <a:r>
              <a:rPr lang="en-US" dirty="0" smtClean="0"/>
              <a:t>extends</a:t>
            </a:r>
          </a:p>
          <a:p>
            <a:r>
              <a:rPr lang="en-US" dirty="0" smtClean="0"/>
              <a:t>Basic Definition Format 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define</a:t>
            </a:r>
            <a:r>
              <a:rPr lang="en-US" dirty="0" smtClean="0"/>
              <a:t> &lt;new term&gt; {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extends</a:t>
            </a:r>
            <a:r>
              <a:rPr lang="en-US" dirty="0" smtClean="0"/>
              <a:t> &lt;class&gt; key1 value1 key2 value2 </a:t>
            </a:r>
            <a:r>
              <a:rPr lang="mr-IN" dirty="0" smtClean="0"/>
              <a:t>…</a:t>
            </a:r>
            <a:r>
              <a:rPr lang="en-US" dirty="0" smtClean="0"/>
              <a:t> }</a:t>
            </a:r>
          </a:p>
          <a:p>
            <a:pPr lvl="1"/>
            <a:r>
              <a:rPr lang="en-US" dirty="0" smtClean="0"/>
              <a:t>key-value pairs add constraints to the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567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0. keywords</a:t>
            </a:r>
          </a:p>
          <a:p>
            <a:pPr marL="0" indent="0">
              <a:buNone/>
            </a:pPr>
            <a:r>
              <a:rPr lang="en-US" dirty="0"/>
              <a:t>1. local block</a:t>
            </a:r>
          </a:p>
          <a:p>
            <a:pPr marL="0" indent="0">
              <a:buNone/>
            </a:pPr>
            <a:r>
              <a:rPr lang="en-US" dirty="0"/>
              <a:t>2. enclosing block</a:t>
            </a:r>
          </a:p>
          <a:p>
            <a:pPr marL="0" indent="0">
              <a:buNone/>
            </a:pPr>
            <a:r>
              <a:rPr lang="en-US" dirty="0"/>
              <a:t>3. namespace declared with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dirty="0"/>
              <a:t> keyword</a:t>
            </a:r>
          </a:p>
          <a:p>
            <a:pPr marL="0" indent="0">
              <a:buNone/>
            </a:pPr>
            <a:r>
              <a:rPr lang="en-US" dirty="0"/>
              <a:t>4. namespaces declared with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uses</a:t>
            </a:r>
            <a:r>
              <a:rPr lang="en-US" dirty="0"/>
              <a:t> keyword, in declared order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5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54919"/>
            <a:ext cx="7886700" cy="1325563"/>
          </a:xfrm>
        </p:spPr>
        <p:txBody>
          <a:bodyPr/>
          <a:lstStyle/>
          <a:p>
            <a:r>
              <a:rPr lang="en-US" smtClean="0"/>
              <a:t>Example Definition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17986" y="1226975"/>
            <a:ext cx="482950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context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http://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onedm.org#tdl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uses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scope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define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[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Capability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hasProperty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Switch.value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hasAction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Switch.off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Switch.value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hasDataItem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Switch.valueData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Switch.on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{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Action}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Switch.off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{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Action}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Switch.valueData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DataItem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type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[on off]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852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588" y="0"/>
            <a:ext cx="7886700" cy="1325563"/>
          </a:xfrm>
        </p:spPr>
        <p:txBody>
          <a:bodyPr/>
          <a:lstStyle/>
          <a:p>
            <a:r>
              <a:rPr lang="en-US" dirty="0" smtClean="0"/>
              <a:t>Example Generated JSON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9974" y="979536"/>
            <a:ext cx="58069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st:Switch.value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st:Switch.off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9973" y="3275457"/>
            <a:ext cx="65006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st:Switch.value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"@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odm.PropertyInteraction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st:Switch.valueData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749972" y="4756477"/>
            <a:ext cx="71522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st:Switch.valueData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js:type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js:string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js:enum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["on", "off"]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224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Device Type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0745" y="2398690"/>
            <a:ext cx="372066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context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http://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onedm.org#tdl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uses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scope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define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DimmableLight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Thing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hasCapability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</a:t>
            </a:r>
            <a:endParaRPr lang="en-US" sz="16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]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29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813"/>
            <a:ext cx="7886700" cy="1325563"/>
          </a:xfrm>
        </p:spPr>
        <p:txBody>
          <a:bodyPr/>
          <a:lstStyle/>
          <a:p>
            <a:r>
              <a:rPr lang="en-US" dirty="0"/>
              <a:t>SmartThings Capability Definitions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8532" y="1205294"/>
            <a:ext cx="379787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name: Switch Level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status: live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attributes: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level: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schema: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  $ref: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urier" charset="0"/>
              </a:rPr>
              <a:t>IntegerPercent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type: NUMBER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setter: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urier" charset="0"/>
              </a:rPr>
              <a:t>setLevel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commands: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urier" charset="0"/>
              </a:rPr>
              <a:t>setLevel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: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arguments: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- name: level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  schema: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    type: integer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    minimum: 0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    maximum: 100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  type: NUMBER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  required: true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- name: rate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  schema: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    $ref: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urier" charset="0"/>
              </a:rPr>
              <a:t>PositiveInteger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  type: NUMBER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  required: false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public: true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id: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urier" charset="0"/>
              </a:rPr>
              <a:t>switchLevel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err="1">
                <a:solidFill>
                  <a:srgbClr val="000000"/>
                </a:solidFill>
                <a:effectLst/>
                <a:latin typeface="Courier" charset="0"/>
              </a:rPr>
              <a:t>ocfResourceType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: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urier" charset="0"/>
              </a:rPr>
              <a:t>oic.r.light.dimming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version: 1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7363" y="1205294"/>
            <a:ext cx="387061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name: Switch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status: live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attributes: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switch: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schema: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type: object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additionalProperties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: false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properties: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  value: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    $ref: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SwitchState</a:t>
            </a:r>
            <a:endParaRPr lang="en-US" sz="12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required: ["value"]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type: ENUM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values: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- 'off'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- 'on'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enumCommands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- command: 'on'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  value: 'on'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- command: 'off'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  value: 'off'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commands: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'off': arguments: []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'on': arguments: []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public: true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id: switch</a:t>
            </a:r>
          </a:p>
          <a:p>
            <a:r>
              <a:rPr lang="en-US" sz="1200" b="0" i="0" dirty="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ocfResourceType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x.com.st.powerswitch</a:t>
            </a:r>
            <a:endParaRPr lang="en-US" sz="12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version: 1</a:t>
            </a:r>
          </a:p>
        </p:txBody>
      </p:sp>
      <p:sp>
        <p:nvSpPr>
          <p:cNvPr id="3" name="Rectangle 2"/>
          <p:cNvSpPr/>
          <p:nvPr/>
        </p:nvSpPr>
        <p:spPr>
          <a:xfrm>
            <a:off x="727363" y="1122218"/>
            <a:ext cx="3584864" cy="5237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21381" y="1122218"/>
            <a:ext cx="3584864" cy="5237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3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SmartThings </a:t>
            </a:r>
            <a:r>
              <a:rPr lang="en-US" dirty="0" err="1"/>
              <a:t>DataType</a:t>
            </a:r>
            <a:r>
              <a:rPr lang="en-US" dirty="0"/>
              <a:t> Definitions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05346" y="2205796"/>
            <a:ext cx="240029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title: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SwitchState</a:t>
            </a:r>
            <a:endParaRPr lang="en-US" sz="14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type: string</a:t>
            </a:r>
          </a:p>
          <a:p>
            <a:r>
              <a:rPr lang="en-US" sz="1400" b="0" i="0" dirty="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- 'on'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- 'off'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7864" y="2205796"/>
            <a:ext cx="359525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title: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IntegerPercent</a:t>
            </a:r>
            <a:endParaRPr lang="en-US" sz="14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type: object</a:t>
            </a:r>
          </a:p>
          <a:p>
            <a:r>
              <a:rPr lang="en-US" sz="1400" b="0" i="0" dirty="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additionalProperties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: false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properties: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value: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type: integer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minimum: 0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maximum: 100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unit: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type: string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: ['%']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default: '%'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required: ["value"]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8699" y="1958627"/>
            <a:ext cx="2992582" cy="338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1999" y="1958626"/>
            <a:ext cx="3190009" cy="338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5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for a</a:t>
            </a:r>
            <a:br>
              <a:rPr lang="en-US" dirty="0"/>
            </a:br>
            <a:r>
              <a:rPr lang="en-US" dirty="0"/>
              <a:t>Common Definition Format</a:t>
            </a:r>
          </a:p>
        </p:txBody>
      </p:sp>
      <p:sp>
        <p:nvSpPr>
          <p:cNvPr id="4" name="Rectangle 3"/>
          <p:cNvSpPr/>
          <p:nvPr/>
        </p:nvSpPr>
        <p:spPr>
          <a:xfrm>
            <a:off x="2987986" y="3078280"/>
            <a:ext cx="2982191" cy="4675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Common Definition Format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57345" y="4073236"/>
            <a:ext cx="1485900" cy="64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+ Map</a:t>
            </a:r>
          </a:p>
        </p:txBody>
      </p:sp>
      <p:sp>
        <p:nvSpPr>
          <p:cNvPr id="6" name="Oval 5"/>
          <p:cNvSpPr/>
          <p:nvPr/>
        </p:nvSpPr>
        <p:spPr>
          <a:xfrm>
            <a:off x="3733493" y="4078464"/>
            <a:ext cx="1485900" cy="64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+ Map</a:t>
            </a:r>
          </a:p>
        </p:txBody>
      </p:sp>
      <p:sp>
        <p:nvSpPr>
          <p:cNvPr id="7" name="Oval 6"/>
          <p:cNvSpPr/>
          <p:nvPr/>
        </p:nvSpPr>
        <p:spPr>
          <a:xfrm>
            <a:off x="5747037" y="4073236"/>
            <a:ext cx="1485900" cy="64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+ Map</a:t>
            </a:r>
          </a:p>
        </p:txBody>
      </p:sp>
      <p:sp>
        <p:nvSpPr>
          <p:cNvPr id="8" name="Rectangle 7"/>
          <p:cNvSpPr/>
          <p:nvPr/>
        </p:nvSpPr>
        <p:spPr>
          <a:xfrm>
            <a:off x="1615784" y="4717472"/>
            <a:ext cx="1563833" cy="46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Models</a:t>
            </a:r>
          </a:p>
        </p:txBody>
      </p:sp>
      <p:sp>
        <p:nvSpPr>
          <p:cNvPr id="9" name="Rectangle 8"/>
          <p:cNvSpPr/>
          <p:nvPr/>
        </p:nvSpPr>
        <p:spPr>
          <a:xfrm>
            <a:off x="3694527" y="4722700"/>
            <a:ext cx="1563833" cy="46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Models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08071" y="4717472"/>
            <a:ext cx="1563833" cy="46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Models</a:t>
            </a:r>
          </a:p>
        </p:txBody>
      </p:sp>
      <p:cxnSp>
        <p:nvCxnSpPr>
          <p:cNvPr id="13" name="Straight Arrow Connector 12"/>
          <p:cNvCxnSpPr>
            <a:endCxn id="5" idx="7"/>
          </p:cNvCxnSpPr>
          <p:nvPr/>
        </p:nvCxnSpPr>
        <p:spPr>
          <a:xfrm flipH="1">
            <a:off x="2925640" y="3543536"/>
            <a:ext cx="807853" cy="62404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4990798" y="3543536"/>
            <a:ext cx="973844" cy="62404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6" idx="0"/>
          </p:cNvCxnSpPr>
          <p:nvPr/>
        </p:nvCxnSpPr>
        <p:spPr>
          <a:xfrm flipH="1">
            <a:off x="4476443" y="3545870"/>
            <a:ext cx="2639" cy="53259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776319" y="2115041"/>
            <a:ext cx="3395880" cy="616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Tools and Model Components, Data Types</a:t>
            </a:r>
          </a:p>
        </p:txBody>
      </p:sp>
      <p:cxnSp>
        <p:nvCxnSpPr>
          <p:cNvPr id="27" name="Straight Arrow Connector 26"/>
          <p:cNvCxnSpPr>
            <a:stCxn id="26" idx="2"/>
            <a:endCxn id="4" idx="0"/>
          </p:cNvCxnSpPr>
          <p:nvPr/>
        </p:nvCxnSpPr>
        <p:spPr>
          <a:xfrm>
            <a:off x="4474259" y="2731413"/>
            <a:ext cx="4823" cy="34686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Brace 2"/>
          <p:cNvSpPr/>
          <p:nvPr/>
        </p:nvSpPr>
        <p:spPr>
          <a:xfrm rot="5400000">
            <a:off x="4313954" y="2632767"/>
            <a:ext cx="259775" cy="5656120"/>
          </a:xfrm>
          <a:prstGeom prst="rightBrace">
            <a:avLst>
              <a:gd name="adj1" fmla="val 8333"/>
              <a:gd name="adj2" fmla="val 5055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75002" y="5644632"/>
            <a:ext cx="393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Models from Various Device Ecosystems</a:t>
            </a:r>
          </a:p>
        </p:txBody>
      </p:sp>
    </p:spTree>
    <p:extLst>
      <p:ext uri="{BB962C8B-B14F-4D97-AF65-F5344CB8AC3E}">
        <p14:creationId xmlns:p14="http://schemas.microsoft.com/office/powerpoint/2010/main" val="1793548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Supports This Pattern</a:t>
            </a:r>
          </a:p>
        </p:txBody>
      </p:sp>
      <p:sp>
        <p:nvSpPr>
          <p:cNvPr id="4" name="Rectangle 3"/>
          <p:cNvSpPr/>
          <p:nvPr/>
        </p:nvSpPr>
        <p:spPr>
          <a:xfrm>
            <a:off x="2930236" y="2018367"/>
            <a:ext cx="2992581" cy="101757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30236" y="2065492"/>
            <a:ext cx="3034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Abstract Definitions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Events, Actions, Properties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Definitions </a:t>
            </a:r>
          </a:p>
        </p:txBody>
      </p:sp>
      <p:sp>
        <p:nvSpPr>
          <p:cNvPr id="6" name="Rectangle 5"/>
          <p:cNvSpPr/>
          <p:nvPr/>
        </p:nvSpPr>
        <p:spPr>
          <a:xfrm>
            <a:off x="1875398" y="3765871"/>
            <a:ext cx="1901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Feature Extraction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40420" y="3765871"/>
            <a:ext cx="1731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Protocol Binding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110527" y="4818824"/>
            <a:ext cx="1990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ZCL/</a:t>
            </a:r>
            <a:r>
              <a:rPr lang="en-US" dirty="0" err="1"/>
              <a:t>dotdot</a:t>
            </a:r>
            <a:r>
              <a:rPr lang="en-US" dirty="0"/>
              <a:t> Models</a:t>
            </a:r>
          </a:p>
          <a:p>
            <a:pPr algn="ctr"/>
            <a:r>
              <a:rPr lang="en-US" dirty="0"/>
              <a:t>XML + XSD</a:t>
            </a:r>
          </a:p>
        </p:txBody>
      </p:sp>
      <p:sp>
        <p:nvSpPr>
          <p:cNvPr id="9" name="Rectangle 8"/>
          <p:cNvSpPr/>
          <p:nvPr/>
        </p:nvSpPr>
        <p:spPr>
          <a:xfrm>
            <a:off x="6370027" y="4818823"/>
            <a:ext cx="15067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OCF Models</a:t>
            </a:r>
          </a:p>
          <a:p>
            <a:pPr algn="ctr"/>
            <a:r>
              <a:rPr lang="en-US" dirty="0"/>
              <a:t>OAS/Swagger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234046" y="4135204"/>
            <a:ext cx="457200" cy="5510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930236" y="3139413"/>
            <a:ext cx="450268" cy="579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13664" y="3180367"/>
            <a:ext cx="550718" cy="538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369628" y="4135203"/>
            <a:ext cx="602741" cy="5510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10527" y="4783450"/>
            <a:ext cx="1990737" cy="7299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128038" y="4823192"/>
            <a:ext cx="1990737" cy="7299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0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77" y="81549"/>
            <a:ext cx="7886700" cy="1325563"/>
          </a:xfrm>
        </p:spPr>
        <p:txBody>
          <a:bodyPr/>
          <a:lstStyle/>
          <a:p>
            <a:r>
              <a:rPr lang="en-US" dirty="0"/>
              <a:t>UML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774" y="1204291"/>
            <a:ext cx="3167495" cy="52588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3650" y="1402113"/>
            <a:ext cx="291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Type and Constraints e.g. Thermostat, Light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23650" y="2727676"/>
            <a:ext cx="291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Composable</a:t>
            </a:r>
            <a:r>
              <a:rPr lang="en-US" dirty="0"/>
              <a:t> Capabilities e.g. </a:t>
            </a:r>
            <a:r>
              <a:rPr lang="en-US" dirty="0" err="1"/>
              <a:t>onoff</a:t>
            </a:r>
            <a:r>
              <a:rPr lang="en-US" dirty="0"/>
              <a:t>, level, temperature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2789" y="4215543"/>
            <a:ext cx="291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Events, Actions</a:t>
            </a:r>
            <a:r>
              <a:rPr lang="en-US"/>
              <a:t>, Properties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5996" y="5724587"/>
            <a:ext cx="217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Types, </a:t>
            </a:r>
            <a:r>
              <a:rPr lang="en-US" dirty="0" err="1"/>
              <a:t>Enums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9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3335"/>
            <a:ext cx="7886700" cy="46062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JSON-LD (JSON format with RDF extensions)</a:t>
            </a:r>
          </a:p>
          <a:p>
            <a:r>
              <a:rPr lang="en-US" dirty="0"/>
              <a:t>Files for semantic definitions of specific types:</a:t>
            </a:r>
          </a:p>
          <a:p>
            <a:pPr lvl="1"/>
            <a:r>
              <a:rPr lang="en-US" dirty="0"/>
              <a:t>Thing (Device level definitions)</a:t>
            </a:r>
          </a:p>
          <a:p>
            <a:pPr lvl="1"/>
            <a:r>
              <a:rPr lang="en-US" dirty="0"/>
              <a:t>Capability (</a:t>
            </a:r>
            <a:r>
              <a:rPr lang="en-US" dirty="0" err="1"/>
              <a:t>onoff</a:t>
            </a:r>
            <a:r>
              <a:rPr lang="en-US" dirty="0"/>
              <a:t>, level</a:t>
            </a:r>
            <a:r>
              <a:rPr lang="mr-IN" dirty="0"/>
              <a:t>…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InteractionAffordance</a:t>
            </a:r>
            <a:r>
              <a:rPr lang="en-US" dirty="0"/>
              <a:t> (Event, Action, Property)</a:t>
            </a:r>
          </a:p>
          <a:p>
            <a:pPr lvl="1"/>
            <a:r>
              <a:rPr lang="en-US" dirty="0"/>
              <a:t>Data Types (value types, </a:t>
            </a:r>
            <a:r>
              <a:rPr lang="en-US" dirty="0" err="1"/>
              <a:t>enums</a:t>
            </a:r>
            <a:r>
              <a:rPr lang="en-US" dirty="0"/>
              <a:t>)</a:t>
            </a:r>
          </a:p>
          <a:p>
            <a:r>
              <a:rPr lang="en-US" dirty="0"/>
              <a:t>Definition hierarchy follows the UML model</a:t>
            </a:r>
          </a:p>
          <a:p>
            <a:r>
              <a:rPr lang="en-US" dirty="0"/>
              <a:t>Core schema for the UML model in JSON-LD</a:t>
            </a:r>
          </a:p>
          <a:p>
            <a:r>
              <a:rPr lang="en-US" dirty="0"/>
              <a:t>Full examples at: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mjkoster</a:t>
            </a:r>
            <a:r>
              <a:rPr lang="en-US" dirty="0">
                <a:hlinkClick r:id="rId2"/>
              </a:rPr>
              <a:t>/ODM-Examples</a:t>
            </a:r>
            <a:endParaRPr lang="en-US" dirty="0"/>
          </a:p>
          <a:p>
            <a:r>
              <a:rPr lang="en-US" dirty="0"/>
              <a:t>(TBD) Thing definitions to apply optionality to  Capability sets, Interactions, and Data Types</a:t>
            </a:r>
          </a:p>
        </p:txBody>
      </p:sp>
    </p:spTree>
    <p:extLst>
      <p:ext uri="{BB962C8B-B14F-4D97-AF65-F5344CB8AC3E}">
        <p14:creationId xmlns:p14="http://schemas.microsoft.com/office/powerpoint/2010/main" val="1316753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4355</TotalTime>
  <Words>762</Words>
  <Application>Microsoft Macintosh PowerPoint</Application>
  <PresentationFormat>Letter Paper (8.5x11 in)</PresentationFormat>
  <Paragraphs>507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Calibri</vt:lpstr>
      <vt:lpstr>Calibri Light</vt:lpstr>
      <vt:lpstr>Courier</vt:lpstr>
      <vt:lpstr>Helvetica</vt:lpstr>
      <vt:lpstr>Mangal</vt:lpstr>
      <vt:lpstr>Arial</vt:lpstr>
      <vt:lpstr>Office Theme</vt:lpstr>
      <vt:lpstr>Common Definition Format </vt:lpstr>
      <vt:lpstr>Common Definition Format</vt:lpstr>
      <vt:lpstr>SmartThings Capability Model </vt:lpstr>
      <vt:lpstr>SmartThings Capability Definitions</vt:lpstr>
      <vt:lpstr>SmartThings DataType Definitions</vt:lpstr>
      <vt:lpstr>Proposal for a Common Definition Format</vt:lpstr>
      <vt:lpstr>Supports This Pattern</vt:lpstr>
      <vt:lpstr>UML Model</vt:lpstr>
      <vt:lpstr>Examples</vt:lpstr>
      <vt:lpstr>ST Sourced definitions</vt:lpstr>
      <vt:lpstr>ST Based Capabilities</vt:lpstr>
      <vt:lpstr>Properties, Actions, Events</vt:lpstr>
      <vt:lpstr>Data Items</vt:lpstr>
      <vt:lpstr>ZCL Sourced definitions</vt:lpstr>
      <vt:lpstr>ZCL Example</vt:lpstr>
      <vt:lpstr>ZCL Example</vt:lpstr>
      <vt:lpstr>ZCL Example</vt:lpstr>
      <vt:lpstr>OCF Sourced definitions</vt:lpstr>
      <vt:lpstr>OCF Example</vt:lpstr>
      <vt:lpstr>OCF Example</vt:lpstr>
      <vt:lpstr>OCF Example</vt:lpstr>
      <vt:lpstr>OCF Example</vt:lpstr>
      <vt:lpstr>OCF Protocol Binding/Mapping</vt:lpstr>
      <vt:lpstr>OCF Protocol Binding Example </vt:lpstr>
      <vt:lpstr>OCF Definition with annotations</vt:lpstr>
      <vt:lpstr>OCF Definition with annotated  paths and operations </vt:lpstr>
      <vt:lpstr>OCF Definition with data annotations</vt:lpstr>
      <vt:lpstr>Example Device Level Definitoin</vt:lpstr>
      <vt:lpstr>Thing Definition Language</vt:lpstr>
      <vt:lpstr>Thing Definition Language</vt:lpstr>
      <vt:lpstr>Keywords</vt:lpstr>
      <vt:lpstr>Structure</vt:lpstr>
      <vt:lpstr>Namespace Resolution</vt:lpstr>
      <vt:lpstr>Example Definition</vt:lpstr>
      <vt:lpstr>Example Generated JSON</vt:lpstr>
      <vt:lpstr>Defining a Device Type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Definition Format </dc:title>
  <dc:creator>Michael Koster</dc:creator>
  <cp:lastModifiedBy>Michael Koster</cp:lastModifiedBy>
  <cp:revision>109</cp:revision>
  <cp:lastPrinted>2019-03-24T20:24:38Z</cp:lastPrinted>
  <dcterms:created xsi:type="dcterms:W3CDTF">2019-03-15T21:19:05Z</dcterms:created>
  <dcterms:modified xsi:type="dcterms:W3CDTF">2019-03-24T20:28:20Z</dcterms:modified>
</cp:coreProperties>
</file>