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74" r:id="rId8"/>
    <p:sldId id="262" r:id="rId9"/>
    <p:sldId id="263" r:id="rId10"/>
    <p:sldId id="265" r:id="rId11"/>
    <p:sldId id="270" r:id="rId12"/>
    <p:sldId id="271" r:id="rId13"/>
    <p:sldId id="272" r:id="rId14"/>
    <p:sldId id="266" r:id="rId15"/>
    <p:sldId id="267" r:id="rId16"/>
    <p:sldId id="268" r:id="rId17"/>
    <p:sldId id="273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koster/ODM-Examples/blob/master/tdl/ocf-example.sdf.json" TargetMode="External"/><Relationship Id="rId2" Type="http://schemas.openxmlformats.org/officeDocument/2006/relationships/hyperlink" Target="https://github.com/mjkoster/ODM-Examples/blob/master/tdl/level.sdf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jkoster/ODM-Examples/blob/master/tdl/ipso3300.sdf.j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/>
              <a:t>ODM Extensions for </a:t>
            </a:r>
            <a:r>
              <a:rPr lang="en-US" dirty="0"/>
              <a:t>Complex and Composed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/>
              <a:t>One Data Model</a:t>
            </a:r>
          </a:p>
          <a:p>
            <a:r>
              <a:rPr lang="en-US" dirty="0"/>
              <a:t>June 7, 2019</a:t>
            </a:r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mr-IN" dirty="0"/>
              <a:t>–</a:t>
            </a:r>
            <a:r>
              <a:rPr lang="en-US" dirty="0"/>
              <a:t> ZCL level model that has multiple timers</a:t>
            </a:r>
          </a:p>
          <a:p>
            <a:r>
              <a:rPr lang="en-US" dirty="0"/>
              <a:t>include </a:t>
            </a:r>
            <a:r>
              <a:rPr lang="mr-IN" dirty="0"/>
              <a:t>–</a:t>
            </a:r>
            <a:r>
              <a:rPr lang="en-US" dirty="0"/>
              <a:t> printer and scanner things with common power control</a:t>
            </a:r>
          </a:p>
          <a:p>
            <a:r>
              <a:rPr lang="en-US" dirty="0"/>
              <a:t>include type </a:t>
            </a:r>
            <a:r>
              <a:rPr lang="mr-IN" dirty="0"/>
              <a:t>–</a:t>
            </a:r>
            <a:r>
              <a:rPr lang="en-US" dirty="0"/>
              <a:t> ipso 3300 Object model that reuses definitions of </a:t>
            </a:r>
            <a:r>
              <a:rPr lang="en-US" dirty="0" err="1"/>
              <a:t>odmProperties</a:t>
            </a:r>
            <a:endParaRPr lang="en-US" dirty="0"/>
          </a:p>
          <a:p>
            <a:r>
              <a:rPr lang="en-US" dirty="0" err="1"/>
              <a:t>odmProduct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ipso model of a vacuum gauge with two specialized 3300 type sensor Objects</a:t>
            </a:r>
          </a:p>
          <a:p>
            <a:r>
              <a:rPr lang="en-US" dirty="0" err="1"/>
              <a:t>odmThing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plug element of an outlet strip </a:t>
            </a:r>
          </a:p>
          <a:p>
            <a:r>
              <a:rPr lang="en-US" dirty="0" err="1"/>
              <a:t>odmView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definition of an OCF interface</a:t>
            </a:r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768"/>
            <a:ext cx="7886700" cy="1325563"/>
          </a:xfrm>
        </p:spPr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9331"/>
            <a:ext cx="7886700" cy="2223861"/>
          </a:xfrm>
        </p:spPr>
        <p:txBody>
          <a:bodyPr/>
          <a:lstStyle/>
          <a:p>
            <a:r>
              <a:rPr lang="en-US" dirty="0"/>
              <a:t>use an </a:t>
            </a:r>
            <a:r>
              <a:rPr lang="en-US" dirty="0" err="1"/>
              <a:t>exsiting</a:t>
            </a:r>
            <a:r>
              <a:rPr lang="en-US" dirty="0"/>
              <a:t> definition as a template for a new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7210" y="2561261"/>
            <a:ext cx="6969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"3300/0":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"type":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genericSensor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"optional": false,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7210" y="4715215"/>
            <a:ext cx="6619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OnOffTransitionTime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"type":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9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892"/>
            <a:ext cx="7886700" cy="1325563"/>
          </a:xfrm>
        </p:spPr>
        <p:txBody>
          <a:bodyPr/>
          <a:lstStyle/>
          <a:p>
            <a:r>
              <a:rPr lang="en-US" dirty="0"/>
              <a:t>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8455"/>
            <a:ext cx="7886700" cy="1188545"/>
          </a:xfrm>
        </p:spPr>
        <p:txBody>
          <a:bodyPr/>
          <a:lstStyle/>
          <a:p>
            <a:r>
              <a:rPr lang="en-US" dirty="0"/>
              <a:t>Include an instance of an ODM element from another part of the definition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2886" y="2667000"/>
            <a:ext cx="8371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odmView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"sensor":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"include":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/temperature/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/temperature"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},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/temperature/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/units"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7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+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368"/>
            <a:ext cx="7886700" cy="1407432"/>
          </a:xfrm>
        </p:spPr>
        <p:txBody>
          <a:bodyPr/>
          <a:lstStyle/>
          <a:p>
            <a:r>
              <a:rPr lang="en-US" dirty="0"/>
              <a:t>Use an element from another part of the definition, including its name, as a new definition in the current 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151" y="3154740"/>
            <a:ext cx="6765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genericSensor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"id": 3300,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"include":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"type":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"$ref": "#/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sensorValue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},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"optional": false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</a:t>
            </a:r>
            <a:r>
              <a:rPr lang="mr-IN" dirty="0"/>
              <a:t>–</a:t>
            </a:r>
            <a:r>
              <a:rPr lang="en-US" dirty="0"/>
              <a:t> Name vs. JSON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definition format allows the following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"name": "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"id": 3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0257" y="2590801"/>
            <a:ext cx="473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JSON tag is the definition and the reference</a:t>
            </a:r>
          </a:p>
        </p:txBody>
      </p:sp>
      <p:cxnSp>
        <p:nvCxnSpPr>
          <p:cNvPr id="6" name="Straight Arrow Connector 5"/>
          <p:cNvCxnSpPr>
            <a:endCxn id="7" idx="7"/>
          </p:cNvCxnSpPr>
          <p:nvPr/>
        </p:nvCxnSpPr>
        <p:spPr>
          <a:xfrm flipH="1">
            <a:off x="2746154" y="2797629"/>
            <a:ext cx="900561" cy="358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59972" y="3096987"/>
            <a:ext cx="2209800" cy="402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640"/>
            <a:ext cx="7886700" cy="1325563"/>
          </a:xfrm>
        </p:spPr>
        <p:txBody>
          <a:bodyPr/>
          <a:lstStyle/>
          <a:p>
            <a:r>
              <a:rPr lang="en-US" dirty="0"/>
              <a:t>Issue </a:t>
            </a:r>
            <a:r>
              <a:rPr lang="mr-IN" dirty="0"/>
              <a:t>–</a:t>
            </a:r>
            <a:r>
              <a:rPr lang="en-US" dirty="0"/>
              <a:t> Use of </a:t>
            </a:r>
            <a:r>
              <a:rPr lang="en-US" dirty="0" err="1"/>
              <a:t>oneOf</a:t>
            </a:r>
            <a:r>
              <a:rPr lang="en-US" dirty="0"/>
              <a:t> outside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222" y="1146402"/>
            <a:ext cx="5369379" cy="5363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":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"temperature": {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oneOf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"value",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1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": [1,2,3,4],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"index",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2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7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US" dirty="0"/>
              <a:t>Issue - </a:t>
            </a:r>
            <a:r>
              <a:rPr lang="en-US" dirty="0" err="1"/>
              <a:t>Nullability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489"/>
            <a:ext cx="7886700" cy="4351338"/>
          </a:xfrm>
        </p:spPr>
        <p:txBody>
          <a:bodyPr/>
          <a:lstStyle/>
          <a:p>
            <a:r>
              <a:rPr lang="en-US" dirty="0"/>
              <a:t>We allow "</a:t>
            </a:r>
            <a:r>
              <a:rPr lang="en-US" dirty="0" err="1"/>
              <a:t>nullability"as</a:t>
            </a:r>
            <a:r>
              <a:rPr lang="en-US" dirty="0"/>
              <a:t> a quality, meaning that the value (property or data parameter) can be represented as a null value</a:t>
            </a:r>
          </a:p>
          <a:p>
            <a:r>
              <a:rPr lang="en-US" dirty="0"/>
              <a:t>Null value representation is serialization dependent and includes many ad-hoc schemes such as reserved values</a:t>
            </a:r>
          </a:p>
          <a:p>
            <a:r>
              <a:rPr lang="en-US" dirty="0"/>
              <a:t>JSON null is both a type and a value</a:t>
            </a:r>
          </a:p>
          <a:p>
            <a:r>
              <a:rPr lang="en-US" dirty="0"/>
              <a:t>We need to allow null, so may define an implicit "</a:t>
            </a:r>
            <a:r>
              <a:rPr lang="en-US" dirty="0" err="1"/>
              <a:t>oneOf</a:t>
            </a:r>
            <a:r>
              <a:rPr lang="en-US" dirty="0"/>
              <a:t>" in the schema for </a:t>
            </a:r>
            <a:r>
              <a:rPr lang="en-US" dirty="0" err="1"/>
              <a:t>nullable</a:t>
            </a:r>
            <a:r>
              <a:rPr lang="en-US" dirty="0"/>
              <a:t> values to enable a default JSON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658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https://github.com/mjkoster/ODM-Examples/blob/master/tdl/level.sdf.json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https://github.com/mjkoster/ODM-Examples/blob/master/tdl/ocf-example.sdf.json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hlinkClick r:id="rId4"/>
            </a:endParaRP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https://github.com/mjkoster/ODM-Examples/blob/master/tdl/ipso3300.sdf.json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798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represent complex things while retaining the atomic integrity of Object definitions</a:t>
            </a:r>
          </a:p>
          <a:p>
            <a:pPr lvl="1"/>
            <a:r>
              <a:rPr lang="en-US" dirty="0"/>
              <a:t>Compositions that can represent modular products</a:t>
            </a:r>
          </a:p>
          <a:p>
            <a:pPr lvl="1"/>
            <a:r>
              <a:rPr lang="en-US" dirty="0"/>
              <a:t>Constraints that apply to standardized product types</a:t>
            </a:r>
          </a:p>
          <a:p>
            <a:pPr lvl="1"/>
            <a:r>
              <a:rPr lang="en-US" dirty="0"/>
              <a:t>Reuse definitions of Objects and standardized Object compositions</a:t>
            </a:r>
          </a:p>
          <a:p>
            <a:pPr lvl="1"/>
            <a:r>
              <a:rPr lang="en-US" dirty="0"/>
              <a:t>Ability to set qualities like units, range, and scale on a product or product type basis</a:t>
            </a:r>
          </a:p>
          <a:p>
            <a:pPr lvl="1"/>
            <a:r>
              <a:rPr lang="en-US" dirty="0"/>
              <a:t>Ability to create specialized "Views" into the functionality of a product or product type</a:t>
            </a:r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60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power strip with some number of individually controllable plugs</a:t>
            </a:r>
          </a:p>
          <a:p>
            <a:pPr lvl="1"/>
            <a:r>
              <a:rPr lang="en-US" dirty="0"/>
              <a:t>A plug is composed of on/off control, energy monitor, and dimming Objects</a:t>
            </a:r>
          </a:p>
          <a:p>
            <a:pPr lvl="1"/>
            <a:r>
              <a:rPr lang="en-US" dirty="0"/>
              <a:t>There is an Object that controls and monitors power on all plugs</a:t>
            </a:r>
          </a:p>
          <a:p>
            <a:r>
              <a:rPr lang="en-US" dirty="0"/>
              <a:t>A multifunction printer + scanner product</a:t>
            </a:r>
          </a:p>
          <a:p>
            <a:pPr lvl="1"/>
            <a:r>
              <a:rPr lang="en-US" dirty="0"/>
              <a:t>Printing and scanning are separately controlled</a:t>
            </a:r>
          </a:p>
          <a:p>
            <a:pPr lvl="1"/>
            <a:r>
              <a:rPr lang="en-US" dirty="0"/>
              <a:t>Main power can be controlled by either printer or scanner controls</a:t>
            </a:r>
          </a:p>
          <a:p>
            <a:r>
              <a:rPr lang="en-US" dirty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Define a reusable composition of </a:t>
            </a:r>
            <a:r>
              <a:rPr lang="en-US" dirty="0" err="1"/>
              <a:t>odmObjects</a:t>
            </a:r>
            <a:r>
              <a:rPr lang="en-US" dirty="0"/>
              <a:t> that work together to provide a function</a:t>
            </a:r>
          </a:p>
          <a:p>
            <a:pPr lvl="1"/>
            <a:r>
              <a:rPr lang="en-US" dirty="0" err="1"/>
              <a:t>odmThing</a:t>
            </a:r>
            <a:endParaRPr lang="en-US" dirty="0"/>
          </a:p>
          <a:p>
            <a:r>
              <a:rPr lang="en-US" dirty="0"/>
              <a:t>Define a mandatory set of Objects, Qualities, and settings for interoperability like Device Type</a:t>
            </a:r>
          </a:p>
          <a:p>
            <a:pPr lvl="1"/>
            <a:r>
              <a:rPr lang="en-US" dirty="0"/>
              <a:t>also </a:t>
            </a:r>
            <a:r>
              <a:rPr lang="en-US" dirty="0" err="1"/>
              <a:t>odmThing</a:t>
            </a:r>
            <a:r>
              <a:rPr lang="en-US" dirty="0"/>
              <a:t>?</a:t>
            </a:r>
          </a:p>
          <a:p>
            <a:r>
              <a:rPr lang="en-US" dirty="0"/>
              <a:t>Define a specific product configuration, ability to model the composition of a SKU level entity.</a:t>
            </a:r>
          </a:p>
          <a:p>
            <a:pPr lvl="1"/>
            <a:r>
              <a:rPr lang="en-US" dirty="0"/>
              <a:t>composed of Objects and Things</a:t>
            </a:r>
          </a:p>
          <a:p>
            <a:pPr lvl="1"/>
            <a:r>
              <a:rPr lang="en-US" dirty="0" err="1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construction in models and definitions</a:t>
            </a:r>
          </a:p>
          <a:p>
            <a:r>
              <a:rPr lang="en-US" dirty="0"/>
              <a:t>Re-use and Recursion</a:t>
            </a:r>
          </a:p>
          <a:p>
            <a:pPr lvl="1"/>
            <a:r>
              <a:rPr lang="en-US" dirty="0"/>
              <a:t>"type"</a:t>
            </a:r>
          </a:p>
          <a:p>
            <a:pPr lvl="1"/>
            <a:r>
              <a:rPr lang="en-US" dirty="0"/>
              <a:t>"include"</a:t>
            </a:r>
          </a:p>
          <a:p>
            <a:r>
              <a:rPr lang="en-US" dirty="0"/>
              <a:t>Composed types</a:t>
            </a:r>
          </a:p>
          <a:p>
            <a:pPr lvl="1"/>
            <a:r>
              <a:rPr lang="en-US" dirty="0" err="1"/>
              <a:t>odmThing</a:t>
            </a:r>
            <a:r>
              <a:rPr lang="en-US" dirty="0"/>
              <a:t> (a composition of objects with optionality)</a:t>
            </a:r>
          </a:p>
          <a:p>
            <a:pPr lvl="1"/>
            <a:r>
              <a:rPr lang="en-US" dirty="0" err="1"/>
              <a:t>odmProduct</a:t>
            </a:r>
            <a:r>
              <a:rPr lang="en-US" dirty="0"/>
              <a:t> (also a thing, but has specific qualities and optionality, represents a SKU)</a:t>
            </a:r>
          </a:p>
          <a:p>
            <a:pPr lvl="1"/>
            <a:r>
              <a:rPr lang="en-US" dirty="0" err="1"/>
              <a:t>odmView</a:t>
            </a:r>
            <a:r>
              <a:rPr lang="en-US" dirty="0"/>
              <a:t> (an element, may only include references to instances of objects, properties, events, and actions)</a:t>
            </a:r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/>
              <a:t>Path Construction in a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329" y="1300581"/>
            <a:ext cx="80425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08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 or 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7437" y="3227063"/>
            <a:ext cx="4716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4090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089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556-2C31-0C4E-A37C-E9645ACF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882"/>
            <a:ext cx="7886700" cy="1325563"/>
          </a:xfrm>
        </p:spPr>
        <p:txBody>
          <a:bodyPr/>
          <a:lstStyle/>
          <a:p>
            <a:r>
              <a:rPr lang="en-US" dirty="0"/>
              <a:t>JSON Pointer Namespace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C774-6959-2C42-8147-1E22750C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74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namespace prefix to JSON Pointers used to identify model elements in different files</a:t>
            </a:r>
          </a:p>
          <a:p>
            <a:r>
              <a:rPr lang="en-US" dirty="0"/>
              <a:t>The namespace prefix may be used in place of document paths in a filesystem</a:t>
            </a:r>
          </a:p>
          <a:p>
            <a:r>
              <a:rPr lang="en-US" dirty="0"/>
              <a:t>Cross-document paths start with the namespace prefix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"namespace": 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"ex": "</a:t>
            </a:r>
            <a:r>
              <a:rPr lang="en-US" sz="1800" dirty="0">
                <a:latin typeface="Courier" pitchFamily="2" charset="0"/>
                <a:hlinkClick r:id="rId2"/>
              </a:rPr>
              <a:t>https://example.com</a:t>
            </a:r>
            <a:r>
              <a:rPr lang="en-US" sz="1800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JSON pointer expression "ex:/</a:t>
            </a:r>
            <a:r>
              <a:rPr lang="en-US" sz="1800" dirty="0" err="1">
                <a:latin typeface="Courier" pitchFamily="2" charset="0"/>
              </a:rPr>
              <a:t>odmObject</a:t>
            </a:r>
            <a:r>
              <a:rPr lang="en-US" sz="1800" dirty="0">
                <a:latin typeface="Courier" pitchFamily="2" charset="0"/>
              </a:rPr>
              <a:t>/temperature"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Expands to "https://</a:t>
            </a:r>
            <a:r>
              <a:rPr lang="en-US" sz="1800" dirty="0" err="1">
                <a:latin typeface="Courier" pitchFamily="2" charset="0"/>
              </a:rPr>
              <a:t>example.com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 err="1">
                <a:latin typeface="Courier" pitchFamily="2" charset="0"/>
              </a:rPr>
              <a:t>odmObject</a:t>
            </a:r>
            <a:r>
              <a:rPr lang="en-US" sz="1800" dirty="0">
                <a:latin typeface="Courier" pitchFamily="2" charset="0"/>
              </a:rPr>
              <a:t>/temperature"</a:t>
            </a:r>
          </a:p>
        </p:txBody>
      </p:sp>
    </p:spTree>
    <p:extLst>
      <p:ext uri="{BB962C8B-B14F-4D97-AF65-F5344CB8AC3E}">
        <p14:creationId xmlns:p14="http://schemas.microsoft.com/office/powerpoint/2010/main" val="12010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786"/>
            <a:ext cx="7886700" cy="1325563"/>
          </a:xfrm>
        </p:spPr>
        <p:txBody>
          <a:bodyPr/>
          <a:lstStyle/>
          <a:p>
            <a:r>
              <a:rPr lang="en-US" dirty="0"/>
              <a:t>Re-use and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394241"/>
            <a:ext cx="8414657" cy="4974337"/>
          </a:xfrm>
        </p:spPr>
        <p:txBody>
          <a:bodyPr/>
          <a:lstStyle/>
          <a:p>
            <a:r>
              <a:rPr lang="en-US" dirty="0"/>
              <a:t>type</a:t>
            </a:r>
          </a:p>
          <a:p>
            <a:pPr lvl="1"/>
            <a:r>
              <a:rPr lang="en-US" dirty="0"/>
              <a:t>Use an existing definition as a type for a new definition</a:t>
            </a:r>
          </a:p>
          <a:p>
            <a:pPr lvl="1"/>
            <a:r>
              <a:rPr lang="en-US" dirty="0"/>
              <a:t>"type": { "$ref":  "#/</a:t>
            </a:r>
            <a:r>
              <a:rPr lang="en-US" dirty="0" err="1"/>
              <a:t>odmData</a:t>
            </a:r>
            <a:r>
              <a:rPr lang="en-US" dirty="0"/>
              <a:t>/</a:t>
            </a:r>
            <a:r>
              <a:rPr lang="en-US" dirty="0" err="1"/>
              <a:t>temperatureData</a:t>
            </a:r>
            <a:r>
              <a:rPr lang="en-US" dirty="0"/>
              <a:t>" }</a:t>
            </a:r>
          </a:p>
          <a:p>
            <a:r>
              <a:rPr lang="en-US" dirty="0"/>
              <a:t>include</a:t>
            </a:r>
          </a:p>
          <a:p>
            <a:pPr lvl="1"/>
            <a:r>
              <a:rPr lang="en-US" dirty="0"/>
              <a:t>Include an existing definition (instance) in this context</a:t>
            </a:r>
          </a:p>
          <a:p>
            <a:pPr lvl="1"/>
            <a:r>
              <a:rPr lang="en-US" dirty="0"/>
              <a:t>"include":  [ { "$ref": "#/</a:t>
            </a:r>
            <a:r>
              <a:rPr lang="en-US" dirty="0" err="1"/>
              <a:t>odmObject</a:t>
            </a:r>
            <a:r>
              <a:rPr lang="en-US" dirty="0"/>
              <a:t>/</a:t>
            </a:r>
            <a:r>
              <a:rPr lang="en-US" dirty="0" err="1"/>
              <a:t>PowerStateControl</a:t>
            </a:r>
            <a:r>
              <a:rPr lang="en-US" dirty="0"/>
              <a:t>" } ]</a:t>
            </a:r>
          </a:p>
          <a:p>
            <a:r>
              <a:rPr lang="en-US" dirty="0"/>
              <a:t>include + type</a:t>
            </a:r>
          </a:p>
          <a:p>
            <a:pPr lvl="1"/>
            <a:r>
              <a:rPr lang="en-US" dirty="0"/>
              <a:t>Use an existing definition, including its name, in a new definition in the current context (IPSO style re-use)</a:t>
            </a:r>
          </a:p>
          <a:p>
            <a:pPr lvl="1"/>
            <a:r>
              <a:rPr lang="en-US" dirty="0"/>
              <a:t>"include": [ { "type": { "$ref": "#/</a:t>
            </a:r>
            <a:r>
              <a:rPr lang="en-US" dirty="0" err="1"/>
              <a:t>odmProperty</a:t>
            </a:r>
            <a:r>
              <a:rPr lang="en-US" dirty="0"/>
              <a:t>/</a:t>
            </a:r>
            <a:r>
              <a:rPr lang="en-US" dirty="0" err="1"/>
              <a:t>sensorValue</a:t>
            </a:r>
            <a:r>
              <a:rPr lang="en-US" dirty="0"/>
              <a:t>" } } ]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/>
              <a:t>Composed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6635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odmThing</a:t>
            </a:r>
            <a:endParaRPr lang="en-US" dirty="0"/>
          </a:p>
          <a:p>
            <a:pPr lvl="1"/>
            <a:r>
              <a:rPr lang="en-US" dirty="0"/>
              <a:t>Encapsulates a set of </a:t>
            </a:r>
            <a:r>
              <a:rPr lang="en-US" dirty="0" err="1"/>
              <a:t>odmObjects</a:t>
            </a:r>
            <a:r>
              <a:rPr lang="en-US" dirty="0"/>
              <a:t> and selects optionality</a:t>
            </a:r>
          </a:p>
          <a:p>
            <a:pPr lvl="1"/>
            <a:r>
              <a:rPr lang="en-US" dirty="0"/>
              <a:t>May extend definitions and add new definitions</a:t>
            </a:r>
          </a:p>
          <a:p>
            <a:pPr lvl="1"/>
            <a:r>
              <a:rPr lang="en-US" dirty="0"/>
              <a:t>"Device Type</a:t>
            </a:r>
            <a:r>
              <a:rPr lang="en-US"/>
              <a:t>" specification</a:t>
            </a:r>
            <a:endParaRPr lang="en-US" dirty="0"/>
          </a:p>
          <a:p>
            <a:r>
              <a:rPr lang="en-US" dirty="0" err="1"/>
              <a:t>odmProduct</a:t>
            </a:r>
            <a:endParaRPr lang="en-US" dirty="0"/>
          </a:p>
          <a:p>
            <a:pPr lvl="1"/>
            <a:r>
              <a:rPr lang="en-US" dirty="0"/>
              <a:t>Product, composed from standardized functionality</a:t>
            </a:r>
          </a:p>
          <a:p>
            <a:pPr lvl="1"/>
            <a:r>
              <a:rPr lang="en-US" dirty="0"/>
              <a:t>Encapsulates Objects and Components and selects optionality</a:t>
            </a:r>
          </a:p>
          <a:p>
            <a:pPr lvl="1"/>
            <a:r>
              <a:rPr lang="en-US" dirty="0"/>
              <a:t>May extend and add new definitions</a:t>
            </a:r>
          </a:p>
          <a:p>
            <a:r>
              <a:rPr lang="en-US" dirty="0" err="1"/>
              <a:t>odmView</a:t>
            </a:r>
            <a:endParaRPr lang="en-US" dirty="0"/>
          </a:p>
          <a:p>
            <a:pPr lvl="1"/>
            <a:r>
              <a:rPr lang="en-US" dirty="0"/>
              <a:t>Consists a set of elements that use the include pattern to create a view of instances of elements</a:t>
            </a:r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1178</Words>
  <Application>Microsoft Macintosh PowerPoint</Application>
  <PresentationFormat>Letter Paper (8.5x11 in)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Office Theme</vt:lpstr>
      <vt:lpstr>ODM Extensions for Complex and Composed Definitions</vt:lpstr>
      <vt:lpstr>The Problem</vt:lpstr>
      <vt:lpstr>Illustrative Examples</vt:lpstr>
      <vt:lpstr>Use case categories</vt:lpstr>
      <vt:lpstr>Design Elements</vt:lpstr>
      <vt:lpstr>Path Construction in a Definition</vt:lpstr>
      <vt:lpstr>JSON Pointer Namespace Prefix</vt:lpstr>
      <vt:lpstr>Re-use and Recursion</vt:lpstr>
      <vt:lpstr>Composed Types</vt:lpstr>
      <vt:lpstr>Examples</vt:lpstr>
      <vt:lpstr>type</vt:lpstr>
      <vt:lpstr>include</vt:lpstr>
      <vt:lpstr>include + type</vt:lpstr>
      <vt:lpstr>Issue – Name vs. JSON tag</vt:lpstr>
      <vt:lpstr>Issue – Use of oneOf outside schemas</vt:lpstr>
      <vt:lpstr>Issue - Nullability</vt:lpstr>
      <vt:lpstr>Full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86</cp:revision>
  <dcterms:created xsi:type="dcterms:W3CDTF">2019-05-13T18:52:57Z</dcterms:created>
  <dcterms:modified xsi:type="dcterms:W3CDTF">2019-06-06T16:02:05Z</dcterms:modified>
</cp:coreProperties>
</file>