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/>
    <p:restoredTop sz="94650"/>
  </p:normalViewPr>
  <p:slideViewPr>
    <p:cSldViewPr snapToGrid="0" snapToObjects="1">
      <p:cViewPr varScale="1">
        <p:scale>
          <a:sx n="118" d="100"/>
          <a:sy n="118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6BF-8F0F-2444-A31E-943E88B76D1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026"/>
            <a:ext cx="7772400" cy="2637127"/>
          </a:xfrm>
        </p:spPr>
        <p:txBody>
          <a:bodyPr/>
          <a:lstStyle/>
          <a:p>
            <a:r>
              <a:rPr lang="en-US" smtClean="0"/>
              <a:t>ODM Extensions for </a:t>
            </a:r>
            <a:r>
              <a:rPr lang="en-US" dirty="0"/>
              <a:t>Complex and Composed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858000" cy="1028700"/>
          </a:xfrm>
        </p:spPr>
        <p:txBody>
          <a:bodyPr/>
          <a:lstStyle/>
          <a:p>
            <a:r>
              <a:rPr lang="en-US" dirty="0" smtClean="0"/>
              <a:t>One Data Model</a:t>
            </a:r>
          </a:p>
          <a:p>
            <a:r>
              <a:rPr lang="en-US" dirty="0" smtClean="0"/>
              <a:t>May 24,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</a:t>
            </a:r>
            <a:r>
              <a:rPr lang="mr-IN" dirty="0" smtClean="0"/>
              <a:t>–</a:t>
            </a:r>
            <a:r>
              <a:rPr lang="en-US" dirty="0" smtClean="0"/>
              <a:t> Name vs. JSON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definition format allows the following</a:t>
            </a:r>
          </a:p>
          <a:p>
            <a:pPr marL="0" indent="0">
              <a:buNone/>
            </a:pP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"name":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onOffState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"id": 3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0257" y="2590801"/>
            <a:ext cx="473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JSON tag is the definition and the reference</a:t>
            </a:r>
            <a:endParaRPr lang="en-US" b="1" dirty="0"/>
          </a:p>
        </p:txBody>
      </p:sp>
      <p:cxnSp>
        <p:nvCxnSpPr>
          <p:cNvPr id="6" name="Straight Arrow Connector 5"/>
          <p:cNvCxnSpPr>
            <a:endCxn id="7" idx="7"/>
          </p:cNvCxnSpPr>
          <p:nvPr/>
        </p:nvCxnSpPr>
        <p:spPr>
          <a:xfrm flipH="1">
            <a:off x="2746154" y="2797629"/>
            <a:ext cx="900561" cy="358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59972" y="3096987"/>
            <a:ext cx="2209800" cy="402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640"/>
            <a:ext cx="7886700" cy="1325563"/>
          </a:xfrm>
        </p:spPr>
        <p:txBody>
          <a:bodyPr/>
          <a:lstStyle/>
          <a:p>
            <a:r>
              <a:rPr lang="en-US" dirty="0" smtClean="0"/>
              <a:t>Issue </a:t>
            </a:r>
            <a:r>
              <a:rPr lang="mr-IN" dirty="0" smtClean="0"/>
              <a:t>–</a:t>
            </a:r>
            <a:r>
              <a:rPr lang="en-US" dirty="0" smtClean="0"/>
              <a:t> Use of </a:t>
            </a:r>
            <a:r>
              <a:rPr lang="en-US" dirty="0" err="1" smtClean="0"/>
              <a:t>oneOf</a:t>
            </a:r>
            <a:r>
              <a:rPr lang="en-US" dirty="0" smtClean="0"/>
              <a:t> outside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222" y="1146402"/>
            <a:ext cx="5369379" cy="53632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"temperature": { 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oneOf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"type": 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"name": "value",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"id": 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},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{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"type":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"number",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    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[1,2,3,4],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"name":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"index",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"id":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7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US" dirty="0" smtClean="0"/>
              <a:t>Issue - </a:t>
            </a:r>
            <a:r>
              <a:rPr lang="en-US" dirty="0" err="1" smtClean="0"/>
              <a:t>Nullability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4489"/>
            <a:ext cx="7886700" cy="4351338"/>
          </a:xfrm>
        </p:spPr>
        <p:txBody>
          <a:bodyPr/>
          <a:lstStyle/>
          <a:p>
            <a:r>
              <a:rPr lang="en-US" dirty="0" smtClean="0"/>
              <a:t>We allow "</a:t>
            </a:r>
            <a:r>
              <a:rPr lang="en-US" dirty="0" err="1" smtClean="0"/>
              <a:t>nullability"as</a:t>
            </a:r>
            <a:r>
              <a:rPr lang="en-US" dirty="0" smtClean="0"/>
              <a:t> a quality, meaning that the value (property or data parameter) can be represented as a null value</a:t>
            </a:r>
          </a:p>
          <a:p>
            <a:r>
              <a:rPr lang="en-US" dirty="0" smtClean="0"/>
              <a:t>Null value representation is serialization dependent and includes many ad-hoc schemes such as reserved values</a:t>
            </a:r>
          </a:p>
          <a:p>
            <a:r>
              <a:rPr lang="en-US" dirty="0" smtClean="0"/>
              <a:t>JSON null is both a type and a value</a:t>
            </a:r>
          </a:p>
          <a:p>
            <a:r>
              <a:rPr lang="en-US" dirty="0" smtClean="0"/>
              <a:t>We need to allow null, so may define an implicit "</a:t>
            </a:r>
            <a:r>
              <a:rPr lang="en-US" dirty="0" err="1" smtClean="0"/>
              <a:t>oneOf</a:t>
            </a:r>
            <a:r>
              <a:rPr lang="en-US" dirty="0" smtClean="0"/>
              <a:t>" in the schema for </a:t>
            </a:r>
            <a:r>
              <a:rPr lang="en-US" dirty="0" err="1" smtClean="0"/>
              <a:t>nullable</a:t>
            </a:r>
            <a:r>
              <a:rPr lang="en-US" dirty="0" smtClean="0"/>
              <a:t> values to enable a default JSON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complex things while retaining the atomic integrity of Object definitions</a:t>
            </a:r>
          </a:p>
          <a:p>
            <a:pPr lvl="1"/>
            <a:r>
              <a:rPr lang="en-US" dirty="0" smtClean="0"/>
              <a:t>Compositions that can represent modular products</a:t>
            </a:r>
          </a:p>
          <a:p>
            <a:pPr lvl="1"/>
            <a:r>
              <a:rPr lang="en-US" dirty="0" smtClean="0"/>
              <a:t>Constraints that apply to standardized product types</a:t>
            </a:r>
          </a:p>
          <a:p>
            <a:pPr lvl="1"/>
            <a:r>
              <a:rPr lang="en-US" dirty="0"/>
              <a:t>Reuse definitions of Objects and standardized Object compositions</a:t>
            </a:r>
          </a:p>
          <a:p>
            <a:pPr lvl="1"/>
            <a:r>
              <a:rPr lang="en-US" dirty="0" smtClean="0"/>
              <a:t>Ability to set qualities like units, range, and scale on a product or product type basis</a:t>
            </a:r>
          </a:p>
          <a:p>
            <a:pPr lvl="1"/>
            <a:r>
              <a:rPr lang="en-US" dirty="0" smtClean="0"/>
              <a:t>Ability to create specialized "Views" into the functionality of a product or product type</a:t>
            </a:r>
          </a:p>
        </p:txBody>
      </p:sp>
    </p:spTree>
    <p:extLst>
      <p:ext uri="{BB962C8B-B14F-4D97-AF65-F5344CB8AC3E}">
        <p14:creationId xmlns:p14="http://schemas.microsoft.com/office/powerpoint/2010/main" val="3135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603"/>
            <a:ext cx="7886700" cy="4351338"/>
          </a:xfrm>
        </p:spPr>
        <p:txBody>
          <a:bodyPr/>
          <a:lstStyle/>
          <a:p>
            <a:r>
              <a:rPr lang="en-US" dirty="0" smtClean="0"/>
              <a:t>A power strip with some number of individually controllable plugs</a:t>
            </a:r>
          </a:p>
          <a:p>
            <a:pPr lvl="1"/>
            <a:r>
              <a:rPr lang="en-US" dirty="0" smtClean="0"/>
              <a:t>A plug is composed of on/off control, energy monitor, and dimming Objects</a:t>
            </a:r>
          </a:p>
          <a:p>
            <a:pPr lvl="1"/>
            <a:r>
              <a:rPr lang="en-US" dirty="0" smtClean="0"/>
              <a:t>There is an Object that controls and monitors power on all plugs</a:t>
            </a:r>
          </a:p>
          <a:p>
            <a:r>
              <a:rPr lang="en-US" dirty="0" smtClean="0"/>
              <a:t>A multifunction printer + scanner product</a:t>
            </a:r>
          </a:p>
          <a:p>
            <a:pPr lvl="1"/>
            <a:r>
              <a:rPr lang="en-US" dirty="0" smtClean="0"/>
              <a:t>Printing and scanning are separately controlled</a:t>
            </a:r>
          </a:p>
          <a:p>
            <a:pPr lvl="1"/>
            <a:r>
              <a:rPr lang="en-US" dirty="0" smtClean="0"/>
              <a:t>Main power can be controlled by either printer or scanner controls</a:t>
            </a:r>
            <a:endParaRPr lang="en-US" dirty="0"/>
          </a:p>
          <a:p>
            <a:r>
              <a:rPr lang="en-US" dirty="0" smtClean="0"/>
              <a:t>Reusable definitions</a:t>
            </a:r>
          </a:p>
        </p:txBody>
      </p:sp>
    </p:spTree>
    <p:extLst>
      <p:ext uri="{BB962C8B-B14F-4D97-AF65-F5344CB8AC3E}">
        <p14:creationId xmlns:p14="http://schemas.microsoft.com/office/powerpoint/2010/main" val="4379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Define a reusable composition of </a:t>
            </a:r>
            <a:r>
              <a:rPr lang="en-US" dirty="0" err="1" smtClean="0"/>
              <a:t>odmObjects</a:t>
            </a:r>
            <a:r>
              <a:rPr lang="en-US" dirty="0" smtClean="0"/>
              <a:t> that work together to provide a function</a:t>
            </a:r>
          </a:p>
          <a:p>
            <a:pPr lvl="1"/>
            <a:r>
              <a:rPr lang="en-US" dirty="0" err="1" smtClean="0"/>
              <a:t>odmThing</a:t>
            </a:r>
            <a:endParaRPr lang="en-US" dirty="0" smtClean="0"/>
          </a:p>
          <a:p>
            <a:r>
              <a:rPr lang="en-US" dirty="0" smtClean="0"/>
              <a:t>Define a mandatory set of Objects, Qualities, and settings for interoperability like Device Type</a:t>
            </a:r>
          </a:p>
          <a:p>
            <a:pPr lvl="1"/>
            <a:r>
              <a:rPr lang="en-US" dirty="0" smtClean="0"/>
              <a:t>also </a:t>
            </a:r>
            <a:r>
              <a:rPr lang="en-US" dirty="0" err="1" smtClean="0"/>
              <a:t>odmThing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Define a specific product configuration, ability to model the composition of a SKU level entity.</a:t>
            </a:r>
          </a:p>
          <a:p>
            <a:pPr lvl="1"/>
            <a:r>
              <a:rPr lang="en-US" dirty="0" smtClean="0"/>
              <a:t>composed of Objects and Things</a:t>
            </a:r>
          </a:p>
          <a:p>
            <a:pPr lvl="1"/>
            <a:r>
              <a:rPr lang="en-US" dirty="0" err="1" smtClean="0"/>
              <a:t>odmProduct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construction in models and definitions</a:t>
            </a:r>
          </a:p>
          <a:p>
            <a:r>
              <a:rPr lang="en-US" dirty="0" smtClean="0"/>
              <a:t>Re-use and Recursion</a:t>
            </a:r>
          </a:p>
          <a:p>
            <a:pPr lvl="1"/>
            <a:r>
              <a:rPr lang="en-US" dirty="0" smtClean="0"/>
              <a:t>"type"</a:t>
            </a:r>
            <a:endParaRPr lang="en-US" dirty="0" smtClean="0"/>
          </a:p>
          <a:p>
            <a:pPr lvl="1"/>
            <a:r>
              <a:rPr lang="en-US" dirty="0" smtClean="0"/>
              <a:t>"include"</a:t>
            </a:r>
            <a:endParaRPr lang="en-US" dirty="0" smtClean="0"/>
          </a:p>
          <a:p>
            <a:r>
              <a:rPr lang="en-US" dirty="0" smtClean="0"/>
              <a:t>Composed types</a:t>
            </a:r>
          </a:p>
          <a:p>
            <a:pPr lvl="1"/>
            <a:r>
              <a:rPr lang="en-US" dirty="0" err="1" smtClean="0"/>
              <a:t>odmThing</a:t>
            </a:r>
            <a:r>
              <a:rPr lang="en-US" dirty="0" smtClean="0"/>
              <a:t> (a composition of objects with optionality)</a:t>
            </a:r>
          </a:p>
          <a:p>
            <a:pPr lvl="1"/>
            <a:r>
              <a:rPr lang="en-US" dirty="0" err="1" smtClean="0"/>
              <a:t>odmProduct</a:t>
            </a:r>
            <a:r>
              <a:rPr lang="en-US" dirty="0" smtClean="0"/>
              <a:t> (also a thing, but has specific qualities and </a:t>
            </a:r>
            <a:r>
              <a:rPr lang="en-US" dirty="0" smtClean="0"/>
              <a:t>optionality, represents a SKU)</a:t>
            </a:r>
          </a:p>
          <a:p>
            <a:pPr lvl="1"/>
            <a:r>
              <a:rPr lang="en-US" dirty="0" err="1" smtClean="0"/>
              <a:t>odmView</a:t>
            </a:r>
            <a:r>
              <a:rPr lang="en-US" dirty="0" smtClean="0"/>
              <a:t> (an element, may only include references to instances of objects, properties, events, and 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" y="126086"/>
            <a:ext cx="7886700" cy="1325563"/>
          </a:xfrm>
        </p:spPr>
        <p:txBody>
          <a:bodyPr/>
          <a:lstStyle/>
          <a:p>
            <a:r>
              <a:rPr lang="en-US" dirty="0" smtClean="0"/>
              <a:t>Path Construction in a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329" y="1300581"/>
            <a:ext cx="80425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089" y="2731763"/>
            <a:ext cx="5382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 or 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:/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7437" y="3227063"/>
            <a:ext cx="4716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4090" y="4666014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089" y="4992037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/Switch/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/off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786"/>
            <a:ext cx="7886700" cy="1325563"/>
          </a:xfrm>
        </p:spPr>
        <p:txBody>
          <a:bodyPr/>
          <a:lstStyle/>
          <a:p>
            <a:r>
              <a:rPr lang="en-US" dirty="0" smtClean="0"/>
              <a:t>Re-use and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241"/>
            <a:ext cx="8199664" cy="4974337"/>
          </a:xfrm>
        </p:spPr>
        <p:txBody>
          <a:bodyPr/>
          <a:lstStyle/>
          <a:p>
            <a:r>
              <a:rPr lang="en-US" dirty="0" smtClean="0"/>
              <a:t>type</a:t>
            </a:r>
            <a:endParaRPr lang="en-US" dirty="0" smtClean="0"/>
          </a:p>
          <a:p>
            <a:pPr lvl="1"/>
            <a:r>
              <a:rPr lang="en-US" dirty="0" smtClean="0"/>
              <a:t>Use an existing definition as a type for a new definition</a:t>
            </a:r>
          </a:p>
          <a:p>
            <a:pPr lvl="1"/>
            <a:r>
              <a:rPr lang="en-US" dirty="0" smtClean="0"/>
              <a:t>"type": { "$ref": </a:t>
            </a:r>
            <a:r>
              <a:rPr lang="en-US" dirty="0" smtClean="0"/>
              <a:t> "#/</a:t>
            </a:r>
            <a:r>
              <a:rPr lang="en-US" dirty="0" err="1" smtClean="0"/>
              <a:t>odmData</a:t>
            </a:r>
            <a:r>
              <a:rPr lang="en-US" dirty="0" smtClean="0"/>
              <a:t>/</a:t>
            </a:r>
            <a:r>
              <a:rPr lang="en-US" dirty="0" err="1" smtClean="0"/>
              <a:t>temperatureData</a:t>
            </a:r>
            <a:r>
              <a:rPr lang="en-US" dirty="0" smtClean="0"/>
              <a:t>" }</a:t>
            </a:r>
            <a:endParaRPr lang="en-US" dirty="0" smtClean="0"/>
          </a:p>
          <a:p>
            <a:r>
              <a:rPr lang="en-US" dirty="0" smtClean="0"/>
              <a:t>include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nclude an existing definition (instance) in this context</a:t>
            </a:r>
          </a:p>
          <a:p>
            <a:pPr lvl="1"/>
            <a:r>
              <a:rPr lang="en-US" dirty="0" smtClean="0"/>
              <a:t>"include":  [ { "$ref": "#</a:t>
            </a:r>
            <a:r>
              <a:rPr lang="en-US" dirty="0" err="1" smtClean="0"/>
              <a:t>odmObject</a:t>
            </a:r>
            <a:r>
              <a:rPr lang="en-US" dirty="0" smtClean="0"/>
              <a:t>/</a:t>
            </a:r>
            <a:r>
              <a:rPr lang="en-US" dirty="0" err="1" smtClean="0"/>
              <a:t>PowerStateControl</a:t>
            </a:r>
            <a:r>
              <a:rPr lang="en-US" dirty="0" smtClean="0"/>
              <a:t>" } ]</a:t>
            </a:r>
            <a:endParaRPr lang="en-US" dirty="0"/>
          </a:p>
          <a:p>
            <a:r>
              <a:rPr lang="en-US" dirty="0" smtClean="0"/>
              <a:t>include type</a:t>
            </a:r>
          </a:p>
          <a:p>
            <a:pPr lvl="1"/>
            <a:r>
              <a:rPr lang="en-US" dirty="0" smtClean="0"/>
              <a:t>Use an existing definition, including its name, in a new definition in the current context (IPSO style re-use)</a:t>
            </a:r>
          </a:p>
          <a:p>
            <a:pPr lvl="1"/>
            <a:r>
              <a:rPr lang="en-US" dirty="0" smtClean="0"/>
              <a:t>"include": [ { "type": { "$ref": "#/</a:t>
            </a:r>
            <a:r>
              <a:rPr lang="en-US" dirty="0" err="1" smtClean="0"/>
              <a:t>odmProperty</a:t>
            </a:r>
            <a:r>
              <a:rPr lang="en-US" dirty="0" smtClean="0"/>
              <a:t>/</a:t>
            </a:r>
            <a:r>
              <a:rPr lang="en-US" dirty="0" err="1" smtClean="0"/>
              <a:t>currentMeasuredValue</a:t>
            </a:r>
            <a:r>
              <a:rPr lang="en-US" dirty="0" smtClean="0"/>
              <a:t>" } } ]</a:t>
            </a:r>
          </a:p>
        </p:txBody>
      </p:sp>
    </p:spTree>
    <p:extLst>
      <p:ext uri="{BB962C8B-B14F-4D97-AF65-F5344CB8AC3E}">
        <p14:creationId xmlns:p14="http://schemas.microsoft.com/office/powerpoint/2010/main" val="158905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 smtClean="0"/>
              <a:t>Composed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6635"/>
            <a:ext cx="7886700" cy="4351338"/>
          </a:xfrm>
        </p:spPr>
        <p:txBody>
          <a:bodyPr/>
          <a:lstStyle/>
          <a:p>
            <a:r>
              <a:rPr lang="en-US" dirty="0" err="1" smtClean="0"/>
              <a:t>odmThing</a:t>
            </a:r>
            <a:endParaRPr lang="en-US" dirty="0" smtClean="0"/>
          </a:p>
          <a:p>
            <a:pPr lvl="1"/>
            <a:r>
              <a:rPr lang="en-US" dirty="0" smtClean="0"/>
              <a:t>Encapsulates a set of </a:t>
            </a:r>
            <a:r>
              <a:rPr lang="en-US" dirty="0" err="1" smtClean="0"/>
              <a:t>odmObjects</a:t>
            </a:r>
            <a:r>
              <a:rPr lang="en-US" dirty="0" smtClean="0"/>
              <a:t> and selects optionality</a:t>
            </a:r>
          </a:p>
          <a:p>
            <a:pPr lvl="1"/>
            <a:r>
              <a:rPr lang="en-US" dirty="0" smtClean="0"/>
              <a:t>May extend definitions and add new definitions</a:t>
            </a:r>
          </a:p>
          <a:p>
            <a:pPr lvl="1"/>
            <a:r>
              <a:rPr lang="en-US" dirty="0" smtClean="0"/>
              <a:t>Similar syntax as Objects, etc.</a:t>
            </a:r>
          </a:p>
          <a:p>
            <a:r>
              <a:rPr lang="en-US" dirty="0" err="1" smtClean="0"/>
              <a:t>odmProduct</a:t>
            </a:r>
            <a:endParaRPr lang="en-US" dirty="0" smtClean="0"/>
          </a:p>
          <a:p>
            <a:pPr lvl="1"/>
            <a:r>
              <a:rPr lang="en-US" dirty="0" smtClean="0"/>
              <a:t>Product, "Device Type", standardized functionality</a:t>
            </a:r>
          </a:p>
          <a:p>
            <a:pPr lvl="1"/>
            <a:r>
              <a:rPr lang="en-US" dirty="0" smtClean="0"/>
              <a:t>Encapsulates Objects and Components and selects optionality</a:t>
            </a:r>
          </a:p>
          <a:p>
            <a:pPr lvl="1"/>
            <a:r>
              <a:rPr lang="en-US" dirty="0" smtClean="0"/>
              <a:t>May extend </a:t>
            </a:r>
            <a:r>
              <a:rPr lang="en-US" dirty="0" smtClean="0"/>
              <a:t>and add new definitions</a:t>
            </a:r>
            <a:endParaRPr lang="en-US" dirty="0"/>
          </a:p>
          <a:p>
            <a:r>
              <a:rPr lang="en-US" dirty="0" err="1" smtClean="0"/>
              <a:t>odmView</a:t>
            </a:r>
            <a:endParaRPr lang="en-US" dirty="0" smtClean="0"/>
          </a:p>
          <a:p>
            <a:pPr lvl="1"/>
            <a:r>
              <a:rPr lang="en-US" dirty="0" smtClean="0"/>
              <a:t>Consists a set of elements that use the include pattern to create a view of instances of elements</a:t>
            </a:r>
          </a:p>
        </p:txBody>
      </p:sp>
    </p:spTree>
    <p:extLst>
      <p:ext uri="{BB962C8B-B14F-4D97-AF65-F5344CB8AC3E}">
        <p14:creationId xmlns:p14="http://schemas.microsoft.com/office/powerpoint/2010/main" val="11802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type </a:t>
            </a:r>
            <a:r>
              <a:rPr lang="mr-IN" dirty="0" smtClean="0"/>
              <a:t>–</a:t>
            </a:r>
            <a:r>
              <a:rPr lang="en-US" dirty="0" smtClean="0"/>
              <a:t> ZCL level model that has multiple timers</a:t>
            </a:r>
          </a:p>
          <a:p>
            <a:r>
              <a:rPr lang="en-US" dirty="0" smtClean="0"/>
              <a:t>include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printer and scanner things with common power control</a:t>
            </a:r>
            <a:endParaRPr lang="en-US" dirty="0" smtClean="0"/>
          </a:p>
          <a:p>
            <a:r>
              <a:rPr lang="en-US" dirty="0"/>
              <a:t>include type </a:t>
            </a:r>
            <a:r>
              <a:rPr lang="mr-IN" dirty="0" smtClean="0"/>
              <a:t>–</a:t>
            </a:r>
            <a:r>
              <a:rPr lang="en-US" dirty="0" smtClean="0"/>
              <a:t> ipso 3300 Object model </a:t>
            </a:r>
            <a:r>
              <a:rPr lang="en-US" dirty="0"/>
              <a:t>that reuses </a:t>
            </a:r>
            <a:r>
              <a:rPr lang="en-US" dirty="0" smtClean="0"/>
              <a:t>definitions of </a:t>
            </a:r>
            <a:r>
              <a:rPr lang="en-US" dirty="0" err="1" smtClean="0"/>
              <a:t>odmProperties</a:t>
            </a:r>
            <a:endParaRPr lang="en-US" dirty="0"/>
          </a:p>
          <a:p>
            <a:r>
              <a:rPr lang="en-US" dirty="0" err="1" smtClean="0"/>
              <a:t>odmProduct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ipso </a:t>
            </a:r>
            <a:r>
              <a:rPr lang="en-US" dirty="0" smtClean="0"/>
              <a:t>model of a vacuum gauge with two </a:t>
            </a:r>
            <a:r>
              <a:rPr lang="en-US" dirty="0" smtClean="0"/>
              <a:t>specialized </a:t>
            </a:r>
            <a:r>
              <a:rPr lang="en-US" dirty="0" smtClean="0"/>
              <a:t>3300 type sensor Objects</a:t>
            </a:r>
            <a:endParaRPr lang="en-US" dirty="0" smtClean="0"/>
          </a:p>
          <a:p>
            <a:r>
              <a:rPr lang="en-US" dirty="0" err="1" smtClean="0"/>
              <a:t>odmThing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a plug element of an outlet </a:t>
            </a:r>
            <a:r>
              <a:rPr lang="en-US" dirty="0" smtClean="0"/>
              <a:t>strip </a:t>
            </a:r>
            <a:endParaRPr lang="en-US" dirty="0" smtClean="0"/>
          </a:p>
          <a:p>
            <a:r>
              <a:rPr lang="en-US" dirty="0" err="1" smtClean="0"/>
              <a:t>odmView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definition of an OCF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795</Words>
  <Application>Microsoft Macintosh PowerPoint</Application>
  <PresentationFormat>Letter Paper (8.5x11 in)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</vt:lpstr>
      <vt:lpstr>Mangal</vt:lpstr>
      <vt:lpstr>Arial</vt:lpstr>
      <vt:lpstr>Office Theme</vt:lpstr>
      <vt:lpstr>ODM Extensions for Complex and Composed Definitions</vt:lpstr>
      <vt:lpstr>The Problem</vt:lpstr>
      <vt:lpstr>Illustrative Examples</vt:lpstr>
      <vt:lpstr>Use case categories</vt:lpstr>
      <vt:lpstr>Design Elements</vt:lpstr>
      <vt:lpstr>Path Construction in a Definition</vt:lpstr>
      <vt:lpstr>Re-use and Recursion</vt:lpstr>
      <vt:lpstr>Composed Types</vt:lpstr>
      <vt:lpstr>Examples</vt:lpstr>
      <vt:lpstr>Issue – Name vs. JSON tag</vt:lpstr>
      <vt:lpstr>Issue – Use of oneOf outside schemas</vt:lpstr>
      <vt:lpstr>Issue - Nullability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 Extensions for Complex and Composed Definitions</dc:title>
  <dc:creator>Michael Koster</dc:creator>
  <cp:lastModifiedBy>Michael Koster</cp:lastModifiedBy>
  <cp:revision>65</cp:revision>
  <dcterms:created xsi:type="dcterms:W3CDTF">2019-05-13T18:52:57Z</dcterms:created>
  <dcterms:modified xsi:type="dcterms:W3CDTF">2019-05-30T22:08:01Z</dcterms:modified>
</cp:coreProperties>
</file>