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62" r:id="rId19"/>
    <p:sldId id="264" r:id="rId20"/>
    <p:sldId id="265" r:id="rId2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>
        <p:scale>
          <a:sx n="107" d="100"/>
          <a:sy n="107" d="100"/>
        </p:scale>
        <p:origin x="15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2-SwitchLevel.j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2-Schema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730"/>
            <a:ext cx="7772400" cy="2387600"/>
          </a:xfrm>
        </p:spPr>
        <p:txBody>
          <a:bodyPr/>
          <a:lstStyle/>
          <a:p>
            <a:r>
              <a:rPr lang="en-US" dirty="0" smtClean="0"/>
              <a:t>A Simple JSON Format for ODM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795"/>
            <a:ext cx="6858000" cy="1655762"/>
          </a:xfrm>
        </p:spPr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17,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 smtClean="0"/>
              <a:t>Property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/>
          <a:lstStyle/>
          <a:p>
            <a:r>
              <a:rPr lang="en-US" dirty="0" smtClean="0"/>
              <a:t>All of the Object Qualities</a:t>
            </a:r>
          </a:p>
          <a:p>
            <a:r>
              <a:rPr lang="en-US" dirty="0" smtClean="0"/>
              <a:t>All of the Data Qualities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576" y="2390554"/>
            <a:ext cx="3366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units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"string"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scaleMinimum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scaleMaximum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observable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559" y="2390554"/>
            <a:ext cx="35210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nullable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encoding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properties":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widthInBits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}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contentFormat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</a:t>
            </a:r>
          </a:p>
          <a:p>
            <a:r>
              <a:rPr lang="en-US" dirty="0">
                <a:latin typeface="Menlo" charset="0"/>
              </a:rPr>
              <a:t>} 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7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 Qualities </a:t>
            </a:r>
            <a:r>
              <a:rPr lang="mr-IN" dirty="0" smtClean="0"/>
              <a:t>–</a:t>
            </a:r>
            <a:r>
              <a:rPr lang="en-US" dirty="0" smtClean="0"/>
              <a:t> JSON 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10458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"integer", "array", "object" ]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const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default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5782" y="1104586"/>
            <a:ext cx="30935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pattern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0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6582" y="130057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anyOf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 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allOf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3574" y="469581"/>
            <a:ext cx="47560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contains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properties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readOnly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writeOnly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</a:t>
            </a:r>
            <a:endParaRPr lang="en-US" b="0" dirty="0">
              <a:effectLst/>
              <a:latin typeface="Menl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 Qualities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4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Object qualities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244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Object qualities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861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2" y="-310722"/>
            <a:ext cx="7886700" cy="1325563"/>
          </a:xfrm>
        </p:spPr>
        <p:txBody>
          <a:bodyPr/>
          <a:lstStyle/>
          <a:p>
            <a:r>
              <a:rPr lang="en-US" dirty="0" smtClean="0"/>
              <a:t>SDF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425275"/>
            <a:ext cx="88322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"Copyright 2019 Example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Corp.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rights reserved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6351" y="278843"/>
            <a:ext cx="5367649" cy="51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https://github.com/mjkoster/ODM-Examples/SDF2.json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6133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99" y="186996"/>
            <a:ext cx="7886700" cy="1325563"/>
          </a:xfrm>
        </p:spPr>
        <p:txBody>
          <a:bodyPr/>
          <a:lstStyle/>
          <a:p>
            <a:r>
              <a:rPr lang="en-US" dirty="0" smtClean="0"/>
              <a:t>SDF Example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24" y="1892574"/>
            <a:ext cx="50529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nlo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object</a:t>
            </a:r>
            <a:r>
              <a:rPr lang="en-US" sz="1600" dirty="0">
                <a:latin typeface="Menlo" charset="0"/>
              </a:rPr>
              <a:t>": {</a:t>
            </a:r>
          </a:p>
          <a:p>
            <a:r>
              <a:rPr lang="en-US" sz="1600" dirty="0" smtClean="0">
                <a:latin typeface="Menlo" charset="0"/>
              </a:rPr>
              <a:t>  "</a:t>
            </a:r>
            <a:r>
              <a:rPr lang="en-US" sz="1600" dirty="0" err="1">
                <a:latin typeface="Menlo" charset="0"/>
              </a:rPr>
              <a:t>SwitchLevel</a:t>
            </a:r>
            <a:r>
              <a:rPr lang="en-US" sz="1600" dirty="0">
                <a:latin typeface="Menlo" charset="0"/>
              </a:rPr>
              <a:t>": {}</a:t>
            </a:r>
          </a:p>
          <a:p>
            <a:r>
              <a:rPr lang="en-US" sz="1600" dirty="0">
                <a:latin typeface="Menlo" charset="0"/>
              </a:rPr>
              <a:t>},</a:t>
            </a:r>
          </a:p>
          <a:p>
            <a:r>
              <a:rPr lang="en-US" sz="1600" dirty="0">
                <a:latin typeface="Menlo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property</a:t>
            </a:r>
            <a:r>
              <a:rPr lang="en-US" sz="1600" dirty="0">
                <a:latin typeface="Menlo" charset="0"/>
              </a:rPr>
              <a:t>": {</a:t>
            </a:r>
          </a:p>
          <a:p>
            <a:r>
              <a:rPr lang="en-US" sz="1600" dirty="0" smtClean="0">
                <a:latin typeface="Menlo" charset="0"/>
              </a:rPr>
              <a:t>  "</a:t>
            </a:r>
            <a:r>
              <a:rPr lang="en-US" sz="1600" dirty="0" err="1">
                <a:latin typeface="Menlo" charset="0"/>
              </a:rPr>
              <a:t>SwitchLevel.level</a:t>
            </a:r>
            <a:r>
              <a:rPr lang="en-US" sz="1600" dirty="0">
                <a:latin typeface="Menlo" charset="0"/>
              </a:rPr>
              <a:t>": {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 smtClean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sz="1600" dirty="0" smtClean="0">
                <a:latin typeface="Menlo" charset="0"/>
              </a:rPr>
              <a:t>": </a:t>
            </a:r>
            <a:r>
              <a:rPr lang="en-US" sz="1600" dirty="0">
                <a:latin typeface="Menlo" charset="0"/>
              </a:rPr>
              <a:t>"</a:t>
            </a:r>
            <a:r>
              <a:rPr lang="en-US" sz="1600" dirty="0" err="1">
                <a:latin typeface="Menlo" charset="0"/>
              </a:rPr>
              <a:t>SwitchLevel.levelData</a:t>
            </a:r>
            <a:r>
              <a:rPr lang="en-US" sz="1600" dirty="0" smtClean="0">
                <a:latin typeface="Menlo" charset="0"/>
              </a:rPr>
              <a:t>",</a:t>
            </a:r>
          </a:p>
          <a:p>
            <a:r>
              <a:rPr lang="en-US" sz="1600" dirty="0">
                <a:latin typeface="Menlo" charset="0"/>
              </a:rPr>
              <a:t> </a:t>
            </a:r>
            <a:r>
              <a:rPr lang="en-US" sz="1600" dirty="0" smtClean="0">
                <a:latin typeface="Menlo" charset="0"/>
              </a:rPr>
              <a:t>   "</a:t>
            </a:r>
            <a:r>
              <a:rPr lang="en-US" sz="1600" dirty="0" err="1" smtClean="0">
                <a:solidFill>
                  <a:srgbClr val="FF0000"/>
                </a:solidFill>
                <a:latin typeface="Menlo" charset="0"/>
              </a:rPr>
              <a:t>readOnly</a:t>
            </a:r>
            <a:r>
              <a:rPr lang="en-US" sz="1600" dirty="0" smtClean="0">
                <a:latin typeface="Menlo" charset="0"/>
              </a:rPr>
              <a:t>": false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}</a:t>
            </a:r>
          </a:p>
          <a:p>
            <a:r>
              <a:rPr lang="en-US" sz="1600" dirty="0">
                <a:latin typeface="Menlo" charset="0"/>
              </a:rPr>
              <a:t>},</a:t>
            </a:r>
          </a:p>
          <a:p>
            <a:r>
              <a:rPr lang="en-US" sz="1600" dirty="0">
                <a:latin typeface="Menlo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action</a:t>
            </a:r>
            <a:r>
              <a:rPr lang="en-US" sz="1600" dirty="0">
                <a:latin typeface="Menlo" charset="0"/>
              </a:rPr>
              <a:t>": {</a:t>
            </a:r>
          </a:p>
          <a:p>
            <a:r>
              <a:rPr lang="en-US" sz="1600" dirty="0" smtClean="0">
                <a:latin typeface="Menlo" charset="0"/>
              </a:rPr>
              <a:t>  "</a:t>
            </a:r>
            <a:r>
              <a:rPr lang="en-US" sz="1600" dirty="0" err="1">
                <a:latin typeface="Menlo" charset="0"/>
              </a:rPr>
              <a:t>SwitchLevel.setLevel</a:t>
            </a:r>
            <a:r>
              <a:rPr lang="en-US" sz="1600" dirty="0">
                <a:latin typeface="Menlo" charset="0"/>
              </a:rPr>
              <a:t>:": {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data</a:t>
            </a:r>
            <a:r>
              <a:rPr lang="en-US" sz="1600" dirty="0">
                <a:latin typeface="Menlo" charset="0"/>
              </a:rPr>
              <a:t>": [</a:t>
            </a:r>
          </a:p>
          <a:p>
            <a:r>
              <a:rPr lang="en-US" sz="1600" dirty="0" smtClean="0">
                <a:latin typeface="Menlo" charset="0"/>
              </a:rPr>
              <a:t>      "</a:t>
            </a:r>
            <a:r>
              <a:rPr lang="en-US" sz="1600" dirty="0" err="1">
                <a:latin typeface="Menlo" charset="0"/>
              </a:rPr>
              <a:t>SwitchLevel.levelData</a:t>
            </a:r>
            <a:r>
              <a:rPr lang="en-US" sz="1600" dirty="0">
                <a:latin typeface="Menlo" charset="0"/>
              </a:rPr>
              <a:t>",</a:t>
            </a:r>
          </a:p>
          <a:p>
            <a:r>
              <a:rPr lang="en-US" sz="1600" dirty="0" smtClean="0">
                <a:latin typeface="Menlo" charset="0"/>
              </a:rPr>
              <a:t>      "</a:t>
            </a:r>
            <a:r>
              <a:rPr lang="en-US" sz="1600" dirty="0" err="1">
                <a:latin typeface="Menlo" charset="0"/>
              </a:rPr>
              <a:t>SwitchLevel.rateData</a:t>
            </a:r>
            <a:r>
              <a:rPr lang="en-US" sz="1600" dirty="0">
                <a:latin typeface="Menlo" charset="0"/>
              </a:rPr>
              <a:t>"</a:t>
            </a:r>
          </a:p>
          <a:p>
            <a:r>
              <a:rPr lang="en-US" sz="1600" dirty="0" smtClean="0">
                <a:latin typeface="Menlo" charset="0"/>
              </a:rPr>
              <a:t>    ]</a:t>
            </a:r>
            <a:endParaRPr lang="en-US" sz="1600" dirty="0">
              <a:latin typeface="Menlo" charset="0"/>
            </a:endParaRPr>
          </a:p>
          <a:p>
            <a:r>
              <a:rPr lang="en-US" sz="1600" dirty="0" smtClean="0">
                <a:latin typeface="Menlo" charset="0"/>
              </a:rPr>
              <a:t>  }</a:t>
            </a:r>
            <a:endParaRPr lang="en-US" sz="1600" dirty="0">
              <a:latin typeface="Menlo" charset="0"/>
            </a:endParaRPr>
          </a:p>
          <a:p>
            <a:r>
              <a:rPr lang="en-US" sz="1600" dirty="0" smtClean="0">
                <a:latin typeface="Menlo" charset="0"/>
              </a:rPr>
              <a:t>},</a:t>
            </a:r>
            <a:endParaRPr lang="en-US" sz="1600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0190" y="1892574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Menlo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data</a:t>
            </a:r>
            <a:r>
              <a:rPr lang="en-US" sz="1600" dirty="0">
                <a:latin typeface="Menlo" charset="0"/>
              </a:rPr>
              <a:t>": {</a:t>
            </a:r>
          </a:p>
          <a:p>
            <a:r>
              <a:rPr lang="en-US" sz="1600" dirty="0" smtClean="0">
                <a:latin typeface="Menlo" charset="0"/>
              </a:rPr>
              <a:t>  "</a:t>
            </a:r>
            <a:r>
              <a:rPr lang="en-US" sz="1600" dirty="0" err="1">
                <a:latin typeface="Menlo" charset="0"/>
              </a:rPr>
              <a:t>SwitchLevel.levelData</a:t>
            </a:r>
            <a:r>
              <a:rPr lang="en-US" sz="1600" dirty="0">
                <a:latin typeface="Menlo" charset="0"/>
              </a:rPr>
              <a:t>": {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sz="1600" dirty="0">
                <a:latin typeface="Menlo" charset="0"/>
              </a:rPr>
              <a:t>": "number",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sz="1600" dirty="0">
                <a:latin typeface="Menlo" charset="0"/>
              </a:rPr>
              <a:t>": 0,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sz="1600" dirty="0">
                <a:latin typeface="Menlo" charset="0"/>
              </a:rPr>
              <a:t>": 100,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sz="1600" dirty="0">
                <a:latin typeface="Menlo" charset="0"/>
              </a:rPr>
              <a:t>": 1</a:t>
            </a:r>
          </a:p>
          <a:p>
            <a:r>
              <a:rPr lang="en-US" sz="1600" dirty="0" smtClean="0">
                <a:latin typeface="Menlo" charset="0"/>
              </a:rPr>
              <a:t>  },</a:t>
            </a:r>
            <a:endParaRPr lang="en-US" sz="1600" dirty="0">
              <a:latin typeface="Menlo" charset="0"/>
            </a:endParaRPr>
          </a:p>
          <a:p>
            <a:r>
              <a:rPr lang="en-US" sz="1600" dirty="0" smtClean="0">
                <a:latin typeface="Menlo" charset="0"/>
              </a:rPr>
              <a:t>  "</a:t>
            </a:r>
            <a:r>
              <a:rPr lang="en-US" sz="1600" dirty="0" err="1" smtClean="0">
                <a:latin typeface="Menlo" charset="0"/>
              </a:rPr>
              <a:t>SwitchLevel.rateData</a:t>
            </a:r>
            <a:r>
              <a:rPr lang="en-US" sz="1600" dirty="0">
                <a:latin typeface="Menlo" charset="0"/>
              </a:rPr>
              <a:t>": {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sz="1600" dirty="0">
                <a:latin typeface="Menlo" charset="0"/>
              </a:rPr>
              <a:t>": "number",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sz="1600" dirty="0">
                <a:latin typeface="Menlo" charset="0"/>
              </a:rPr>
              <a:t>": 0,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sz="1600" dirty="0">
                <a:latin typeface="Menlo" charset="0"/>
              </a:rPr>
              <a:t>": 65535,</a:t>
            </a:r>
          </a:p>
          <a:p>
            <a:r>
              <a:rPr lang="en-US" sz="1600" dirty="0" smtClean="0">
                <a:latin typeface="Menlo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sz="1600" dirty="0">
                <a:latin typeface="Menlo" charset="0"/>
              </a:rPr>
              <a:t>": 1</a:t>
            </a:r>
          </a:p>
          <a:p>
            <a:r>
              <a:rPr lang="en-US" sz="1600" dirty="0" smtClean="0">
                <a:latin typeface="Menlo" charset="0"/>
              </a:rPr>
              <a:t>  }</a:t>
            </a:r>
            <a:endParaRPr lang="en-US" sz="1600" dirty="0">
              <a:latin typeface="Menlo" charset="0"/>
            </a:endParaRPr>
          </a:p>
          <a:p>
            <a:r>
              <a:rPr lang="en-US" sz="1600" dirty="0" smtClean="0">
                <a:latin typeface="Menlo" charset="0"/>
              </a:rPr>
              <a:t>}</a:t>
            </a:r>
            <a:endParaRPr lang="en-US" sz="1600" dirty="0"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442" y="114322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https://github.com/mjkoster/ODM-Examples/blob/master/SDF2-SwitchLevel.json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4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37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5348" y="1025868"/>
            <a:ext cx="55992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"id": "0x0006",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{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true,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"optional": false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"action":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{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nOff.On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 "optional":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false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{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OnOff.Off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{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optional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false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 },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{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OnOff.Toggle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optional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true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 }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"data":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OnOff.OnOffData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default": false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7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00638"/>
            <a:ext cx="7886700" cy="4351338"/>
          </a:xfrm>
        </p:spPr>
        <p:txBody>
          <a:bodyPr/>
          <a:lstStyle/>
          <a:p>
            <a:r>
              <a:rPr lang="en-US" dirty="0" smtClean="0"/>
              <a:t>ODM Object mapped to OCF Resource Type</a:t>
            </a:r>
          </a:p>
          <a:p>
            <a:r>
              <a:rPr lang="en-US" dirty="0" smtClean="0"/>
              <a:t>ODM Property mapped to OCF Property</a:t>
            </a:r>
          </a:p>
          <a:p>
            <a:r>
              <a:rPr lang="en-US" dirty="0" smtClean="0"/>
              <a:t>Action definitions </a:t>
            </a:r>
            <a:r>
              <a:rPr lang="en-US" dirty="0" smtClean="0"/>
              <a:t>composed from Property state</a:t>
            </a:r>
            <a:endParaRPr lang="en-US" dirty="0" smtClean="0"/>
          </a:p>
          <a:p>
            <a:r>
              <a:rPr lang="en-US" dirty="0" smtClean="0"/>
              <a:t>Actions supply values for Properties e.g. on=true, off=false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80633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"object":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"id":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oic.rt.BinarySwitch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"description" : "This is a simple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on/off switch."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"property": {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"description": "The state of the switch.",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"optional": "false"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123"/>
            <a:ext cx="78867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827"/>
            <a:ext cx="7886700" cy="4351338"/>
          </a:xfrm>
        </p:spPr>
        <p:txBody>
          <a:bodyPr/>
          <a:lstStyle/>
          <a:p>
            <a:r>
              <a:rPr lang="en-US" dirty="0" smtClean="0"/>
              <a:t>Simple definition format for the ODM ontology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Event, Action, Property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Defined namespaces using curie notation</a:t>
            </a:r>
          </a:p>
          <a:p>
            <a:r>
              <a:rPr lang="en-US" dirty="0" smtClean="0"/>
              <a:t>Flat definition space with cross-references</a:t>
            </a:r>
          </a:p>
          <a:p>
            <a:r>
              <a:rPr lang="en-US" dirty="0" smtClean="0"/>
              <a:t>One file per Object definition</a:t>
            </a:r>
            <a:endParaRPr lang="en-US" dirty="0" smtClean="0"/>
          </a:p>
          <a:p>
            <a:r>
              <a:rPr lang="en-US" dirty="0" smtClean="0"/>
              <a:t>Examples of </a:t>
            </a:r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Composed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5658" y="948690"/>
            <a:ext cx="634142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"property": {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"action": {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"data":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"type":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true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BinarySwitch.off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"data":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"type":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"data":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"type":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7" y="-154379"/>
            <a:ext cx="7137811" cy="1325563"/>
          </a:xfrm>
        </p:spPr>
        <p:txBody>
          <a:bodyPr/>
          <a:lstStyle/>
          <a:p>
            <a:r>
              <a:rPr lang="en-US" dirty="0" smtClean="0"/>
              <a:t>Simple Definition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425275"/>
            <a:ext cx="88322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title": "Example file for ODM Simple JSON Definition Format",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version": "20190404",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copyright": "Copyright 2019 Example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Corp.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rights reserved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license":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6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66077"/>
            <a:ext cx="7886700" cy="1325563"/>
          </a:xfrm>
        </p:spPr>
        <p:txBody>
          <a:bodyPr/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Header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155" y="2414206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5" y="4578340"/>
            <a:ext cx="838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"http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openconnectivity.example.org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curies resolved</a:t>
            </a:r>
            <a:endParaRPr lang="en-US" sz="2400" u="sng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7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7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File Information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2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0393" y="158248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event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367096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0000"/>
                </a:solidFill>
              </a:rPr>
              <a:t>SDF 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868" y="1344440"/>
            <a:ext cx="189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Definitions in the Default Namespace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1928729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667949"/>
            <a:ext cx="760019" cy="929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494077"/>
            <a:ext cx="1199406" cy="103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597929"/>
            <a:ext cx="760019" cy="6138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>
            <a:off x="4441370" y="1944605"/>
            <a:ext cx="2131498" cy="109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5296394" y="1944605"/>
            <a:ext cx="1276474" cy="854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</p:cNvCxnSpPr>
          <p:nvPr/>
        </p:nvCxnSpPr>
        <p:spPr>
          <a:xfrm flipH="1">
            <a:off x="6068290" y="1944605"/>
            <a:ext cx="504578" cy="13092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3" y="1944605"/>
            <a:ext cx="1859355" cy="246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definition consists of a defined term and a map of it's defined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4120" y="3493854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"]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namespace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1 - Explicit namespace prefix ( e.g. "</a:t>
            </a:r>
            <a:r>
              <a:rPr lang="en-US" dirty="0" err="1" smtClean="0"/>
              <a:t>st:Switch</a:t>
            </a:r>
            <a:r>
              <a:rPr lang="en-US" dirty="0" smtClean="0"/>
              <a:t>" )</a:t>
            </a:r>
          </a:p>
          <a:p>
            <a:pPr marL="0" indent="0">
              <a:buNone/>
            </a:pPr>
            <a:r>
              <a:rPr lang="en-US" dirty="0" smtClean="0"/>
              <a:t>2 - SDF Keywords: </a:t>
            </a: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://github.com/mjkoster/ODM-Examples/blob/master/SDF2-Schema.json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3 - </a:t>
            </a:r>
            <a:r>
              <a:rPr lang="en-US" dirty="0" err="1" smtClean="0"/>
              <a:t>defaultNamespace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01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top level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title, version, copyright, license</a:t>
            </a:r>
          </a:p>
          <a:p>
            <a:r>
              <a:rPr lang="en-US" dirty="0" smtClean="0"/>
              <a:t>namespace, </a:t>
            </a:r>
            <a:r>
              <a:rPr lang="en-US" dirty="0" err="1" smtClean="0"/>
              <a:t>defaultNamespace</a:t>
            </a:r>
            <a:endParaRPr lang="en-US" dirty="0" smtClean="0"/>
          </a:p>
          <a:p>
            <a:r>
              <a:rPr lang="en-US" dirty="0" smtClean="0"/>
              <a:t>object, property, action, event, data (definitions)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57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281999"/>
            <a:ext cx="7886700" cy="1325563"/>
          </a:xfrm>
        </p:spPr>
        <p:txBody>
          <a:bodyPr/>
          <a:lstStyle/>
          <a:p>
            <a:r>
              <a:rPr lang="en-US" smtClean="0"/>
              <a:t>Object qualities + common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467" y="1911260"/>
            <a:ext cx="3164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description</a:t>
            </a:r>
            <a:r>
              <a:rPr lang="mr-IN" dirty="0" smtClean="0">
                <a:latin typeface="Menlo" charset="0"/>
              </a:rPr>
              <a:t>": </a:t>
            </a:r>
            <a:r>
              <a:rPr lang="mr-IN" dirty="0">
                <a:latin typeface="Menlo" charset="0"/>
              </a:rPr>
              <a:t>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title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id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 smtClean="0">
                <a:latin typeface="Menlo" charset="0"/>
              </a:rPr>
              <a:t>},</a:t>
            </a:r>
            <a:endParaRPr lang="mr-IN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0748" y="1911260"/>
            <a:ext cx="3111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optional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latin typeface="Menlo" charset="0"/>
              </a:rPr>
              <a:t> "type": 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{</a:t>
            </a:r>
            <a:endParaRPr lang="en-US" dirty="0">
              <a:latin typeface="Menlo" charset="0"/>
            </a:endParaRP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solidFill>
                  <a:srgbClr val="FF0000"/>
                </a:solidFill>
                <a:latin typeface="Menlo" charset="0"/>
              </a:rPr>
              <a:t>extends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refines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includes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  <a:endParaRPr lang="mr-IN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1643</Words>
  <Application>Microsoft Macintosh PowerPoint</Application>
  <PresentationFormat>Letter Paper (8.5x11 in)</PresentationFormat>
  <Paragraphs>349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Courier</vt:lpstr>
      <vt:lpstr>Mangal</vt:lpstr>
      <vt:lpstr>Menlo</vt:lpstr>
      <vt:lpstr>Arial</vt:lpstr>
      <vt:lpstr>Office Theme</vt:lpstr>
      <vt:lpstr>A Simple JSON Format for ODM Definitions</vt:lpstr>
      <vt:lpstr>Overview</vt:lpstr>
      <vt:lpstr>Simple Definition Format</vt:lpstr>
      <vt:lpstr>Simple example – Header Part</vt:lpstr>
      <vt:lpstr>Definitions</vt:lpstr>
      <vt:lpstr>Definitions</vt:lpstr>
      <vt:lpstr>Identifier namespace resolution</vt:lpstr>
      <vt:lpstr>SDF top level Keywords</vt:lpstr>
      <vt:lpstr>Object qualities + common qualities</vt:lpstr>
      <vt:lpstr>Property Qualities</vt:lpstr>
      <vt:lpstr>Data Qualities – JSON Schema</vt:lpstr>
      <vt:lpstr>Data Qualities </vt:lpstr>
      <vt:lpstr>Action Qualities</vt:lpstr>
      <vt:lpstr>Event Qualities</vt:lpstr>
      <vt:lpstr>SDF Example</vt:lpstr>
      <vt:lpstr>SDF Example Definition</vt:lpstr>
      <vt:lpstr>ZCL Example </vt:lpstr>
      <vt:lpstr>OCF Example</vt:lpstr>
      <vt:lpstr>OCF Example</vt:lpstr>
      <vt:lpstr>OCF Example – Composed Actions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JSON Format for ODM Definitions</dc:title>
  <dc:creator>Michael Koster</dc:creator>
  <cp:lastModifiedBy>Michael Koster</cp:lastModifiedBy>
  <cp:revision>99</cp:revision>
  <dcterms:created xsi:type="dcterms:W3CDTF">2019-04-05T02:49:56Z</dcterms:created>
  <dcterms:modified xsi:type="dcterms:W3CDTF">2019-04-17T07:36:22Z</dcterms:modified>
</cp:coreProperties>
</file>