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4" r:id="rId25"/>
    <p:sldId id="281" r:id="rId26"/>
    <p:sldId id="282" r:id="rId27"/>
    <p:sldId id="285" r:id="rId28"/>
    <p:sldId id="283" r:id="rId2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Definition Format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  <a:p>
            <a:r>
              <a:rPr lang="en-US" dirty="0"/>
              <a:t>Michael Koster</a:t>
            </a:r>
          </a:p>
          <a:p>
            <a:r>
              <a:rPr lang="en-US" dirty="0"/>
              <a:t>March 15, 2019</a:t>
            </a:r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</a:t>
            </a:r>
            <a:r>
              <a:rPr lang="en-US" dirty="0"/>
              <a:t> definitions, manually extracted from some SmartThings Capability definitions</a:t>
            </a:r>
          </a:p>
          <a:p>
            <a:r>
              <a:rPr lang="en-US" dirty="0"/>
              <a:t>Attributes map to ODM Property class</a:t>
            </a:r>
          </a:p>
          <a:p>
            <a:r>
              <a:rPr lang="en-US" dirty="0"/>
              <a:t>Commands map to ODM Action class</a:t>
            </a:r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from ZCL definitions</a:t>
            </a:r>
          </a:p>
          <a:p>
            <a:r>
              <a:rPr lang="en-US" dirty="0"/>
              <a:t>Attributes map to ODM Property class</a:t>
            </a:r>
          </a:p>
          <a:p>
            <a:r>
              <a:rPr lang="en-US" dirty="0"/>
              <a:t>Commands map to ODM Action class</a:t>
            </a:r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zcl:LevelCapability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zcl.Level.CurrentLevelProperty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zcl.Level.RemainingTimeProperty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zcl.Level.DefaultMoveRateProperty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zcl.Level.StopAction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Sourced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ODM </a:t>
            </a:r>
            <a:r>
              <a:rPr lang="en-US" dirty="0" err="1"/>
              <a:t>InteractionAffordances</a:t>
            </a:r>
            <a:r>
              <a:rPr lang="en-US" dirty="0"/>
              <a:t>, manually extracted  from OCF Resource Type definitions</a:t>
            </a:r>
          </a:p>
          <a:p>
            <a:r>
              <a:rPr lang="en-US" dirty="0"/>
              <a:t>Properties map to ODM Property class</a:t>
            </a:r>
          </a:p>
          <a:p>
            <a:r>
              <a:rPr lang="en-US" dirty="0"/>
              <a:t>Actions added for simple cases like brightness change with ramp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ocf:BrinarySwitchCapability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Definition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SmartThings Capability Model and Examples</a:t>
            </a:r>
          </a:p>
          <a:p>
            <a:r>
              <a:rPr lang="en-US" dirty="0"/>
              <a:t>Common Definition Format</a:t>
            </a:r>
          </a:p>
          <a:p>
            <a:r>
              <a:rPr lang="en-US" dirty="0"/>
              <a:t>UML model</a:t>
            </a:r>
          </a:p>
          <a:p>
            <a:r>
              <a:rPr lang="en-US" dirty="0"/>
              <a:t>RDF Examples</a:t>
            </a:r>
          </a:p>
          <a:p>
            <a:pPr lvl="1"/>
            <a:r>
              <a:rPr lang="en-US" dirty="0"/>
              <a:t>ZCL lighting clusters - mapped capabilities</a:t>
            </a:r>
          </a:p>
          <a:p>
            <a:pPr lvl="1"/>
            <a:r>
              <a:rPr lang="en-US" dirty="0"/>
              <a:t>OCF lighting RTs - mapped capabilities</a:t>
            </a:r>
          </a:p>
          <a:p>
            <a:pPr lvl="1"/>
            <a:r>
              <a:rPr lang="en-US" dirty="0"/>
              <a:t>ST lighting Capabilities - mapped capabilities</a:t>
            </a:r>
          </a:p>
          <a:p>
            <a:r>
              <a:rPr lang="en-US" dirty="0"/>
              <a:t>OCF Protocol Binding</a:t>
            </a:r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/>
              <a:t>OCF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for On state",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Binding/Mapping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an OCF Resource Type definition (OAS/Swagger) file with annotations/extensions for modeling ODM Actions</a:t>
            </a:r>
          </a:p>
          <a:p>
            <a:r>
              <a:rPr lang="en-US" dirty="0"/>
              <a:t>Mapping can be done to existing OCF types in some cases using CDF annotation</a:t>
            </a:r>
          </a:p>
          <a:p>
            <a:r>
              <a:rPr lang="en-US" dirty="0"/>
              <a:t>OAS target patterns can be generated using templates and annotated with CDF semantics</a:t>
            </a:r>
          </a:p>
          <a:p>
            <a:r>
              <a:rPr lang="en-US" dirty="0"/>
              <a:t>Enables an ODM-Capable Bridge or adaptation client to use ODM to generate OCF API calls</a:t>
            </a:r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C3872-664A-CC4C-BDC5-D61C47E3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Protocol Binding Example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A414E1-7B5A-954D-870E-9256C72726D7}"/>
              </a:ext>
            </a:extLst>
          </p:cNvPr>
          <p:cNvSpPr/>
          <p:nvPr/>
        </p:nvSpPr>
        <p:spPr>
          <a:xfrm>
            <a:off x="62865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0A002-4477-F840-B48B-78C3A1552DA0}"/>
              </a:ext>
            </a:extLst>
          </p:cNvPr>
          <p:cNvSpPr/>
          <p:nvPr/>
        </p:nvSpPr>
        <p:spPr>
          <a:xfrm>
            <a:off x="2400300" y="2903937"/>
            <a:ext cx="1470660" cy="53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902DFD-780E-7D48-9304-ECD24AFA11AB}"/>
              </a:ext>
            </a:extLst>
          </p:cNvPr>
          <p:cNvSpPr txBox="1"/>
          <p:nvPr/>
        </p:nvSpPr>
        <p:spPr>
          <a:xfrm>
            <a:off x="11327130" y="-160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CB2F40-E770-734E-AC93-EDBFC660CFC7}"/>
              </a:ext>
            </a:extLst>
          </p:cNvPr>
          <p:cNvSpPr/>
          <p:nvPr/>
        </p:nvSpPr>
        <p:spPr>
          <a:xfrm>
            <a:off x="4171950" y="290226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Event/Action/Property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3B3CA8-929C-F24A-8167-085E5F94FEB8}"/>
              </a:ext>
            </a:extLst>
          </p:cNvPr>
          <p:cNvSpPr/>
          <p:nvPr/>
        </p:nvSpPr>
        <p:spPr>
          <a:xfrm>
            <a:off x="5943600" y="2893458"/>
            <a:ext cx="1470660" cy="51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DataItem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013A0E-A90D-6842-B724-9E245A0BF9C9}"/>
              </a:ext>
            </a:extLst>
          </p:cNvPr>
          <p:cNvSpPr/>
          <p:nvPr/>
        </p:nvSpPr>
        <p:spPr>
          <a:xfrm>
            <a:off x="62865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2BE2857-95D3-8940-BD4F-8786E6D26DD0}"/>
              </a:ext>
            </a:extLst>
          </p:cNvPr>
          <p:cNvSpPr/>
          <p:nvPr/>
        </p:nvSpPr>
        <p:spPr>
          <a:xfrm>
            <a:off x="2400300" y="4690588"/>
            <a:ext cx="1470660" cy="5329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DBE446-2F63-0148-A211-436F566151E7}"/>
              </a:ext>
            </a:extLst>
          </p:cNvPr>
          <p:cNvSpPr/>
          <p:nvPr/>
        </p:nvSpPr>
        <p:spPr>
          <a:xfrm>
            <a:off x="4171950" y="468891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Path, Operation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1CEFAE2-5FFA-B94F-8693-ED46EDD63F38}"/>
              </a:ext>
            </a:extLst>
          </p:cNvPr>
          <p:cNvSpPr/>
          <p:nvPr/>
        </p:nvSpPr>
        <p:spPr>
          <a:xfrm>
            <a:off x="5943600" y="4680109"/>
            <a:ext cx="1470660" cy="5153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B30896-74FD-C24C-B7BB-BDD3ED76798A}"/>
              </a:ext>
            </a:extLst>
          </p:cNvPr>
          <p:cNvSpPr txBox="1"/>
          <p:nvPr/>
        </p:nvSpPr>
        <p:spPr>
          <a:xfrm>
            <a:off x="7715250" y="2929086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CDF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D67C6A-710A-0A4C-9B52-E4F5E98E9191}"/>
              </a:ext>
            </a:extLst>
          </p:cNvPr>
          <p:cNvSpPr txBox="1"/>
          <p:nvPr/>
        </p:nvSpPr>
        <p:spPr>
          <a:xfrm>
            <a:off x="7665719" y="4717970"/>
            <a:ext cx="7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OCF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F6F2B3D-250C-084C-90ED-0F82EC25DFD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136398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3109D8F-F041-2742-9A45-B1F14C1A499C}"/>
              </a:ext>
            </a:extLst>
          </p:cNvPr>
          <p:cNvCxnSpPr>
            <a:cxnSpLocks/>
          </p:cNvCxnSpPr>
          <p:nvPr/>
        </p:nvCxnSpPr>
        <p:spPr>
          <a:xfrm>
            <a:off x="314325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AB1BE36-FEA9-AB4A-92EC-79E2B1ED2B5F}"/>
              </a:ext>
            </a:extLst>
          </p:cNvPr>
          <p:cNvCxnSpPr>
            <a:cxnSpLocks/>
          </p:cNvCxnSpPr>
          <p:nvPr/>
        </p:nvCxnSpPr>
        <p:spPr>
          <a:xfrm>
            <a:off x="4911090" y="3426380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1BB1E19-F486-9F4E-A400-8D46E3496B3C}"/>
              </a:ext>
            </a:extLst>
          </p:cNvPr>
          <p:cNvCxnSpPr>
            <a:cxnSpLocks/>
          </p:cNvCxnSpPr>
          <p:nvPr/>
        </p:nvCxnSpPr>
        <p:spPr>
          <a:xfrm>
            <a:off x="6678930" y="3436859"/>
            <a:ext cx="0" cy="125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xmlns="" id="{5A17CF90-A157-254C-852B-E692D446776E}"/>
              </a:ext>
            </a:extLst>
          </p:cNvPr>
          <p:cNvSpPr/>
          <p:nvPr/>
        </p:nvSpPr>
        <p:spPr>
          <a:xfrm rot="16200000">
            <a:off x="3874292" y="-789268"/>
            <a:ext cx="294325" cy="678561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4CD285D-531C-784A-A22E-F4B496901D17}"/>
              </a:ext>
            </a:extLst>
          </p:cNvPr>
          <p:cNvSpPr txBox="1"/>
          <p:nvPr/>
        </p:nvSpPr>
        <p:spPr>
          <a:xfrm>
            <a:off x="3128961" y="1907681"/>
            <a:ext cx="180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31779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</a:t>
            </a:r>
            <a:r>
              <a:rPr lang="en-US" dirty="0" smtClean="0"/>
              <a:t>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Device Level </a:t>
            </a:r>
            <a:r>
              <a:rPr lang="en-US" dirty="0" err="1"/>
              <a:t>Definitoin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1889611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odm:Thing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"Simple Dimmable Light Bulb",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DimmableLight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7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Capability Model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Adapt Translate</a:t>
            </a:r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Devices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 Devices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C2C Devices</a:t>
            </a:r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 and orchestrations (</a:t>
            </a:r>
            <a:r>
              <a:rPr lang="en-US"/>
              <a:t>Groups, Rules</a:t>
            </a:r>
            <a:r>
              <a:rPr lang="en-US" dirty="0"/>
              <a:t>, Scenes, Behaviors)</a:t>
            </a:r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Capability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Mesh Device </a:t>
            </a:r>
            <a:r>
              <a:rPr lang="en-US" dirty="0"/>
              <a:t>API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Schema </a:t>
            </a:r>
            <a:r>
              <a:rPr lang="en-US" dirty="0"/>
              <a:t>API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LAN/OCF Device API</a:t>
            </a:r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/>
              <a:t>SmartThings Capability Definitions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SmartThings </a:t>
            </a:r>
            <a:r>
              <a:rPr lang="en-US" dirty="0" err="1"/>
              <a:t>DataType</a:t>
            </a:r>
            <a:r>
              <a:rPr lang="en-US" dirty="0"/>
              <a:t>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 a</a:t>
            </a:r>
            <a:br>
              <a:rPr lang="en-US" dirty="0"/>
            </a:br>
            <a:r>
              <a:rPr lang="en-US" dirty="0"/>
              <a:t>Common Definition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+ 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Models</a:t>
            </a:r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Tools and Model Components, Data Types</a:t>
            </a:r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from Various Device Ecosystems</a:t>
            </a:r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Supports This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Definitions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ZCL/</a:t>
            </a:r>
            <a:r>
              <a:rPr lang="en-US" dirty="0" err="1"/>
              <a:t>dotdot</a:t>
            </a:r>
            <a:r>
              <a:rPr lang="en-US" dirty="0"/>
              <a:t> Models</a:t>
            </a:r>
          </a:p>
          <a:p>
            <a:pPr algn="ctr"/>
            <a:r>
              <a:rPr lang="en-US" dirty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OCF Models</a:t>
            </a:r>
          </a:p>
          <a:p>
            <a:pPr algn="ctr"/>
            <a:r>
              <a:rPr lang="en-US" dirty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JSON-LD (JSON format with RDF extensions)</a:t>
            </a:r>
          </a:p>
          <a:p>
            <a:r>
              <a:rPr lang="en-US" dirty="0"/>
              <a:t>Files for semantic definitions of specific types:</a:t>
            </a:r>
          </a:p>
          <a:p>
            <a:pPr lvl="1"/>
            <a:r>
              <a:rPr lang="en-US" dirty="0"/>
              <a:t>Thing (Device level definitions)</a:t>
            </a:r>
          </a:p>
          <a:p>
            <a:pPr lvl="1"/>
            <a:r>
              <a:rPr lang="en-US" dirty="0"/>
              <a:t>Capability (</a:t>
            </a:r>
            <a:r>
              <a:rPr lang="en-US" dirty="0" err="1"/>
              <a:t>onoff</a:t>
            </a:r>
            <a:r>
              <a:rPr lang="en-US" dirty="0"/>
              <a:t>, level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InteractionAffordance</a:t>
            </a:r>
            <a:r>
              <a:rPr lang="en-US" dirty="0"/>
              <a:t> (Event, Action, Property)</a:t>
            </a:r>
          </a:p>
          <a:p>
            <a:pPr lvl="1"/>
            <a:r>
              <a:rPr lang="en-US" dirty="0"/>
              <a:t>Data Types (value types, </a:t>
            </a:r>
            <a:r>
              <a:rPr lang="en-US" dirty="0" err="1"/>
              <a:t>enums</a:t>
            </a:r>
            <a:r>
              <a:rPr lang="en-US" dirty="0"/>
              <a:t>)</a:t>
            </a:r>
          </a:p>
          <a:p>
            <a:r>
              <a:rPr lang="en-US" dirty="0"/>
              <a:t>Definition hierarchy follows the UML model</a:t>
            </a:r>
          </a:p>
          <a:p>
            <a:r>
              <a:rPr lang="en-US" dirty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/>
          </a:p>
          <a:p>
            <a:r>
              <a:rPr lang="en-US" dirty="0"/>
              <a:t>(TBD) Thing definitions to apply optionality to  Capability sets, Interactions,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4286</TotalTime>
  <Words>524</Words>
  <Application>Microsoft Macintosh PowerPoint</Application>
  <PresentationFormat>Letter Paper (8.5x11 in)</PresentationFormat>
  <Paragraphs>446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Protocol Binding Example </vt:lpstr>
      <vt:lpstr>OCF Definition with annotations</vt:lpstr>
      <vt:lpstr>OCF Definition with annotated  paths and operations </vt:lpstr>
      <vt:lpstr>OCF Definition with data annotations</vt:lpstr>
      <vt:lpstr>Example Device Level Definitoin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71</cp:revision>
  <cp:lastPrinted>2019-03-20T21:00:41Z</cp:lastPrinted>
  <dcterms:created xsi:type="dcterms:W3CDTF">2019-03-15T21:19:05Z</dcterms:created>
  <dcterms:modified xsi:type="dcterms:W3CDTF">2019-03-21T14:09:36Z</dcterms:modified>
</cp:coreProperties>
</file>