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>
        <p:scale>
          <a:sx n="107" d="100"/>
          <a:sy n="107" d="100"/>
        </p:scale>
        <p:origin x="15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FDEC-58D2-A243-A58A-A2FAAE8B11EB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FDEC-58D2-A243-A58A-A2FAAE8B11EB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76F9-50FA-EC4C-B720-0FE2D0AD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SDF-example.js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SDF-example.js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/SDF-example.js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1730"/>
            <a:ext cx="7772400" cy="2387600"/>
          </a:xfrm>
        </p:spPr>
        <p:txBody>
          <a:bodyPr/>
          <a:lstStyle/>
          <a:p>
            <a:r>
              <a:rPr lang="en-US" dirty="0" smtClean="0"/>
              <a:t>A Simple JSON Format for ODM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05795"/>
            <a:ext cx="6858000" cy="1655762"/>
          </a:xfrm>
        </p:spPr>
        <p:txBody>
          <a:bodyPr/>
          <a:lstStyle/>
          <a:p>
            <a:r>
              <a:rPr lang="en-US" dirty="0" smtClean="0"/>
              <a:t>Michael Koster</a:t>
            </a:r>
          </a:p>
          <a:p>
            <a:r>
              <a:rPr lang="en-US" dirty="0" smtClean="0"/>
              <a:t>April 4,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0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for developers?</a:t>
            </a:r>
          </a:p>
          <a:p>
            <a:r>
              <a:rPr lang="en-US" dirty="0" smtClean="0"/>
              <a:t>Easier to process?</a:t>
            </a:r>
          </a:p>
          <a:p>
            <a:r>
              <a:rPr lang="en-US" dirty="0" smtClean="0"/>
              <a:t>Process using JSON Schema?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5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Syntax #2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7844" y="1421195"/>
            <a:ext cx="79861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object": {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 err="1">
                <a:latin typeface="Menlo" charset="0"/>
              </a:rPr>
              <a:t>st:Switch</a:t>
            </a:r>
            <a:r>
              <a:rPr lang="en-US" dirty="0">
                <a:latin typeface="Menlo" charset="0"/>
              </a:rPr>
              <a:t>": {}</a:t>
            </a:r>
          </a:p>
          <a:p>
            <a:r>
              <a:rPr lang="en-US" dirty="0" smtClean="0">
                <a:latin typeface="Menlo" charset="0"/>
              </a:rPr>
              <a:t>  },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property": {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 err="1">
                <a:latin typeface="Menlo" charset="0"/>
              </a:rPr>
              <a:t>st:Switch.value</a:t>
            </a:r>
            <a:r>
              <a:rPr lang="en-US" dirty="0">
                <a:latin typeface="Menlo" charset="0"/>
              </a:rPr>
              <a:t>": {</a:t>
            </a:r>
          </a:p>
          <a:p>
            <a:r>
              <a:rPr lang="en-US" dirty="0" smtClean="0">
                <a:latin typeface="Menlo" charset="0"/>
              </a:rPr>
              <a:t>      "</a:t>
            </a:r>
            <a:r>
              <a:rPr lang="en-US" dirty="0" err="1">
                <a:latin typeface="Menlo" charset="0"/>
              </a:rPr>
              <a:t>js:type</a:t>
            </a:r>
            <a:r>
              <a:rPr lang="en-US" dirty="0">
                <a:latin typeface="Menlo" charset="0"/>
              </a:rPr>
              <a:t>": "string",</a:t>
            </a:r>
          </a:p>
          <a:p>
            <a:r>
              <a:rPr lang="en-US" dirty="0" smtClean="0">
                <a:latin typeface="Menlo" charset="0"/>
              </a:rPr>
              <a:t>      "</a:t>
            </a:r>
            <a:r>
              <a:rPr lang="en-US" dirty="0" err="1">
                <a:latin typeface="Menlo" charset="0"/>
              </a:rPr>
              <a:t>js:enum</a:t>
            </a:r>
            <a:r>
              <a:rPr lang="en-US" dirty="0">
                <a:latin typeface="Menlo" charset="0"/>
              </a:rPr>
              <a:t>": ["on", "off"]</a:t>
            </a:r>
          </a:p>
          <a:p>
            <a:r>
              <a:rPr lang="en-US" dirty="0" smtClean="0">
                <a:latin typeface="Menlo" charset="0"/>
              </a:rPr>
              <a:t>    }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},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action": {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 err="1">
                <a:latin typeface="Menlo" charset="0"/>
              </a:rPr>
              <a:t>st:Switch.on</a:t>
            </a:r>
            <a:r>
              <a:rPr lang="en-US" dirty="0">
                <a:latin typeface="Menlo" charset="0"/>
              </a:rPr>
              <a:t>": {},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 err="1">
                <a:latin typeface="Menlo" charset="0"/>
              </a:rPr>
              <a:t>st:Switch.off</a:t>
            </a:r>
            <a:r>
              <a:rPr lang="en-US" dirty="0">
                <a:latin typeface="Menlo" charset="0"/>
              </a:rPr>
              <a:t>": {}</a:t>
            </a:r>
          </a:p>
          <a:p>
            <a:r>
              <a:rPr lang="en-US" dirty="0" smtClean="0">
                <a:latin typeface="Menlo" charset="0"/>
              </a:rPr>
              <a:t>  },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event": {},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data": </a:t>
            </a:r>
            <a:r>
              <a:rPr lang="en-US" dirty="0" smtClean="0">
                <a:latin typeface="Menlo" charset="0"/>
              </a:rPr>
              <a:t>{}</a:t>
            </a:r>
          </a:p>
          <a:p>
            <a:r>
              <a:rPr lang="en-US" b="0" dirty="0">
                <a:effectLst/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766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Syntax #3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4876" y="1425338"/>
            <a:ext cx="67629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charset="0"/>
              </a:rPr>
              <a:t>{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object": {</a:t>
            </a:r>
          </a:p>
          <a:p>
            <a:r>
              <a:rPr lang="en-US" dirty="0" smtClean="0">
                <a:latin typeface="Menlo" charset="0"/>
              </a:rPr>
              <a:t>    "</a:t>
            </a:r>
            <a:r>
              <a:rPr lang="en-US" dirty="0">
                <a:latin typeface="Menlo" charset="0"/>
              </a:rPr>
              <a:t>name": "</a:t>
            </a:r>
            <a:r>
              <a:rPr lang="en-US" dirty="0" err="1">
                <a:latin typeface="Menlo" charset="0"/>
              </a:rPr>
              <a:t>st:Switch</a:t>
            </a:r>
            <a:r>
              <a:rPr lang="en-US" dirty="0">
                <a:latin typeface="Menlo" charset="0"/>
              </a:rPr>
              <a:t>"</a:t>
            </a:r>
          </a:p>
          <a:p>
            <a:r>
              <a:rPr lang="en-US" dirty="0" smtClean="0">
                <a:latin typeface="Menlo" charset="0"/>
              </a:rPr>
              <a:t>  },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property": [</a:t>
            </a:r>
          </a:p>
          <a:p>
            <a:r>
              <a:rPr lang="en-US" dirty="0" smtClean="0">
                <a:latin typeface="Menlo" charset="0"/>
              </a:rPr>
              <a:t>    {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    "</a:t>
            </a:r>
            <a:r>
              <a:rPr lang="en-US" dirty="0">
                <a:latin typeface="Menlo" charset="0"/>
              </a:rPr>
              <a:t>name": "</a:t>
            </a:r>
            <a:r>
              <a:rPr lang="en-US" dirty="0" err="1">
                <a:latin typeface="Menlo" charset="0"/>
              </a:rPr>
              <a:t>st:Switch.value</a:t>
            </a:r>
            <a:r>
              <a:rPr lang="en-US" dirty="0">
                <a:latin typeface="Menlo" charset="0"/>
              </a:rPr>
              <a:t>",</a:t>
            </a:r>
          </a:p>
          <a:p>
            <a:r>
              <a:rPr lang="en-US" dirty="0" smtClean="0">
                <a:latin typeface="Menlo" charset="0"/>
              </a:rPr>
              <a:t>      "</a:t>
            </a:r>
            <a:r>
              <a:rPr lang="en-US" dirty="0" err="1" smtClean="0">
                <a:latin typeface="Menlo" charset="0"/>
              </a:rPr>
              <a:t>js:type</a:t>
            </a:r>
            <a:r>
              <a:rPr lang="en-US" dirty="0">
                <a:latin typeface="Menlo" charset="0"/>
              </a:rPr>
              <a:t>": "string",</a:t>
            </a:r>
          </a:p>
          <a:p>
            <a:r>
              <a:rPr lang="en-US" dirty="0" smtClean="0">
                <a:latin typeface="Menlo" charset="0"/>
              </a:rPr>
              <a:t>      "</a:t>
            </a:r>
            <a:r>
              <a:rPr lang="en-US" dirty="0" err="1" smtClean="0">
                <a:latin typeface="Menlo" charset="0"/>
              </a:rPr>
              <a:t>js:enum</a:t>
            </a:r>
            <a:r>
              <a:rPr lang="en-US" dirty="0">
                <a:latin typeface="Menlo" charset="0"/>
              </a:rPr>
              <a:t>": ["on", "off"]</a:t>
            </a:r>
          </a:p>
          <a:p>
            <a:r>
              <a:rPr lang="en-US" dirty="0" smtClean="0">
                <a:latin typeface="Menlo" charset="0"/>
              </a:rPr>
              <a:t>    }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],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action": [</a:t>
            </a:r>
          </a:p>
          <a:p>
            <a:r>
              <a:rPr lang="en-US" dirty="0" smtClean="0">
                <a:latin typeface="Menlo" charset="0"/>
              </a:rPr>
              <a:t>    { </a:t>
            </a:r>
            <a:r>
              <a:rPr lang="en-US" dirty="0">
                <a:latin typeface="Menlo" charset="0"/>
              </a:rPr>
              <a:t>"name": "</a:t>
            </a:r>
            <a:r>
              <a:rPr lang="en-US" dirty="0" err="1">
                <a:latin typeface="Menlo" charset="0"/>
              </a:rPr>
              <a:t>st:Switch.on</a:t>
            </a:r>
            <a:r>
              <a:rPr lang="en-US" dirty="0">
                <a:latin typeface="Menlo" charset="0"/>
              </a:rPr>
              <a:t>" },</a:t>
            </a:r>
          </a:p>
          <a:p>
            <a:r>
              <a:rPr lang="en-US" dirty="0" smtClean="0">
                <a:latin typeface="Menlo" charset="0"/>
              </a:rPr>
              <a:t>    { </a:t>
            </a:r>
            <a:r>
              <a:rPr lang="en-US" dirty="0">
                <a:latin typeface="Menlo" charset="0"/>
              </a:rPr>
              <a:t>"name": "</a:t>
            </a:r>
            <a:r>
              <a:rPr lang="en-US" dirty="0" err="1">
                <a:latin typeface="Menlo" charset="0"/>
              </a:rPr>
              <a:t>st:Switch.off</a:t>
            </a:r>
            <a:r>
              <a:rPr lang="en-US" dirty="0">
                <a:latin typeface="Menlo" charset="0"/>
              </a:rPr>
              <a:t>" }</a:t>
            </a:r>
          </a:p>
          <a:p>
            <a:r>
              <a:rPr lang="en-US" dirty="0" smtClean="0">
                <a:latin typeface="Menlo" charset="0"/>
              </a:rPr>
              <a:t>  ],</a:t>
            </a:r>
            <a:endParaRPr lang="en-US" dirty="0">
              <a:latin typeface="Menlo" charset="0"/>
            </a:endParaRP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event": [],</a:t>
            </a:r>
          </a:p>
          <a:p>
            <a:r>
              <a:rPr lang="en-US" dirty="0" smtClean="0">
                <a:latin typeface="Menlo" charset="0"/>
              </a:rPr>
              <a:t>  "</a:t>
            </a:r>
            <a:r>
              <a:rPr lang="en-US" dirty="0">
                <a:latin typeface="Menlo" charset="0"/>
              </a:rPr>
              <a:t>data": []</a:t>
            </a:r>
          </a:p>
          <a:p>
            <a:r>
              <a:rPr lang="en-US" dirty="0" smtClean="0">
                <a:latin typeface="Menlo" charset="0"/>
              </a:rPr>
              <a:t>}</a:t>
            </a:r>
            <a:endParaRPr lang="en-US" dirty="0"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6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0123"/>
            <a:ext cx="7886700" cy="132556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8827"/>
            <a:ext cx="7886700" cy="4351338"/>
          </a:xfrm>
        </p:spPr>
        <p:txBody>
          <a:bodyPr/>
          <a:lstStyle/>
          <a:p>
            <a:r>
              <a:rPr lang="en-US" dirty="0" smtClean="0"/>
              <a:t>Simple definition format for the ODM ontology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Event, Action, Property</a:t>
            </a:r>
          </a:p>
          <a:p>
            <a:pPr lvl="1"/>
            <a:r>
              <a:rPr lang="en-US" dirty="0" smtClean="0"/>
              <a:t>Data types</a:t>
            </a:r>
          </a:p>
          <a:p>
            <a:r>
              <a:rPr lang="en-US" dirty="0" smtClean="0"/>
              <a:t>Defined namespaces using curie notation</a:t>
            </a:r>
          </a:p>
          <a:p>
            <a:r>
              <a:rPr lang="en-US" dirty="0" smtClean="0"/>
              <a:t>Flat definition space with cross-references</a:t>
            </a:r>
          </a:p>
          <a:p>
            <a:r>
              <a:rPr lang="en-US" dirty="0" smtClean="0"/>
              <a:t>Can be single file or multiple (e.g. separate data type definitions)</a:t>
            </a:r>
          </a:p>
          <a:p>
            <a:r>
              <a:rPr lang="en-US" dirty="0" smtClean="0"/>
              <a:t>Examples of SmartThings, ZCL, and OCF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55" y="66077"/>
            <a:ext cx="7886700" cy="1325563"/>
          </a:xfrm>
        </p:spPr>
        <p:txBody>
          <a:bodyPr/>
          <a:lstStyle/>
          <a:p>
            <a:r>
              <a:rPr lang="en-US" dirty="0" smtClean="0"/>
              <a:t>Simple example </a:t>
            </a:r>
            <a:r>
              <a:rPr lang="mr-IN" dirty="0" smtClean="0"/>
              <a:t>–</a:t>
            </a:r>
            <a:r>
              <a:rPr lang="en-US" dirty="0" smtClean="0"/>
              <a:t> Header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7" y="1263943"/>
            <a:ext cx="8458200" cy="51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github.com/mjkoster/ODM-Examples/SDF-example.json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9155" y="2414206"/>
            <a:ext cx="8385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"Example file for ODM Simple JSON Definition Format",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"20190404",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copyright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"Copyright 2019 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Xcorp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, Inc. All rights reserved.",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license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/license"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155" y="4578340"/>
            <a:ext cx="8385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namespace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onedm.example.org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/vocab/core",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onedm.example.com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/vocab/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jschema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"http://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smartthings.example.com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/capability/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defaultnamespace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odm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5482" y="4278414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curies resolved</a:t>
            </a:r>
            <a:endParaRPr lang="en-US" sz="2400" u="sng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376796" y="4509247"/>
            <a:ext cx="1958686" cy="525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257300" y="4509247"/>
            <a:ext cx="2078182" cy="7629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1257300" y="4509247"/>
            <a:ext cx="2078182" cy="981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8055" y="2001714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File Information</a:t>
            </a:r>
            <a:endParaRPr lang="en-US" sz="24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509155" y="1923782"/>
            <a:ext cx="145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keywords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7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-113648"/>
            <a:ext cx="7886700" cy="1325563"/>
          </a:xfrm>
        </p:spPr>
        <p:txBody>
          <a:bodyPr/>
          <a:lstStyle/>
          <a:p>
            <a:r>
              <a:rPr lang="en-US" dirty="0" smtClean="0"/>
              <a:t>Definition Part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5695" y="610136"/>
            <a:ext cx="827116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smtClean="0">
                <a:solidFill>
                  <a:srgbClr val="FF0000"/>
                </a:solidFill>
                <a:effectLst/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hasProperty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st:Switch.value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hasAction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]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st:Switch.value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hasData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smtClean="0">
                <a:solidFill>
                  <a:srgbClr val="00B050"/>
                </a:solidFill>
                <a:effectLst/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"string",</a:t>
            </a:r>
          </a:p>
          <a:p>
            <a:r>
              <a:rPr lang="en-US" sz="1600" b="0" smtClean="0">
                <a:effectLst/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b="0" smtClean="0">
                <a:effectLst/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 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 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0089" y="964323"/>
            <a:ext cx="26413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Default </a:t>
            </a:r>
            <a:r>
              <a:rPr lang="en-US" sz="2400" smtClean="0"/>
              <a:t>curie resolves to "</a:t>
            </a:r>
            <a:r>
              <a:rPr lang="en-US" sz="2400" dirty="0" err="1" smtClean="0">
                <a:solidFill>
                  <a:srgbClr val="00B050"/>
                </a:solidFill>
              </a:rPr>
              <a:t>odm:type</a:t>
            </a:r>
            <a:r>
              <a:rPr lang="en-US" sz="2400" dirty="0" smtClean="0"/>
              <a:t>", etc.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67594" y="1319129"/>
            <a:ext cx="1128156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67594" y="1503795"/>
            <a:ext cx="11281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67594" y="1503795"/>
            <a:ext cx="1128156" cy="2169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54521" y="1649496"/>
            <a:ext cx="984167" cy="1215529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56921" y="3588809"/>
            <a:ext cx="1560862" cy="172253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73337" y="2178511"/>
            <a:ext cx="541811" cy="1704720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873337" y="2398816"/>
            <a:ext cx="624938" cy="2208199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700088" y="3074501"/>
            <a:ext cx="2641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References link </a:t>
            </a:r>
            <a:r>
              <a:rPr lang="en-US" sz="2400" smtClean="0"/>
              <a:t>to definitions</a:t>
            </a:r>
            <a:endParaRPr lang="en-US" sz="24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441617" y="3563619"/>
            <a:ext cx="1431720" cy="1704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41617" y="3583313"/>
            <a:ext cx="1431720" cy="8113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2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ZCL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348139"/>
            <a:ext cx="7886700" cy="4351338"/>
          </a:xfrm>
        </p:spPr>
        <p:txBody>
          <a:bodyPr/>
          <a:lstStyle/>
          <a:p>
            <a:r>
              <a:rPr lang="en-US" dirty="0" smtClean="0"/>
              <a:t>More complex definition, some Action parameters defined with Data definitions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49" y="1498373"/>
            <a:ext cx="7654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2"/>
              </a:rPr>
              <a:t>https://github.com/mjkoster/ODM-Examples/SDF-ZCL.json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4218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88" y="66203"/>
            <a:ext cx="7886700" cy="1325563"/>
          </a:xfrm>
        </p:spPr>
        <p:txBody>
          <a:bodyPr/>
          <a:lstStyle/>
          <a:p>
            <a:r>
              <a:rPr lang="en-US" dirty="0" smtClean="0"/>
              <a:t>ZCL Example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2865" y="1111035"/>
            <a:ext cx="695300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"define":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"Object",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zcl:onoff.onoff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hasAction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zcl:OnOff.Toggle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]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zcl:OnOff.OnOff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"Property",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zcl:onoff.OnOffData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"readable": true,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"writeable": false,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"required": true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4745" y="527361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zcl:OnOff.OnOffData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"type": "Data",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js:boolean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js:default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false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7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300638"/>
            <a:ext cx="7886700" cy="4351338"/>
          </a:xfrm>
        </p:spPr>
        <p:txBody>
          <a:bodyPr/>
          <a:lstStyle/>
          <a:p>
            <a:r>
              <a:rPr lang="en-US" dirty="0" smtClean="0"/>
              <a:t>ODM Object mapped to OCF Resource Type</a:t>
            </a:r>
          </a:p>
          <a:p>
            <a:r>
              <a:rPr lang="en-US" dirty="0" smtClean="0"/>
              <a:t>ODM Property mapped to OCF Property</a:t>
            </a:r>
          </a:p>
          <a:p>
            <a:r>
              <a:rPr lang="en-US" dirty="0" smtClean="0"/>
              <a:t>Action definitions added </a:t>
            </a:r>
          </a:p>
          <a:p>
            <a:r>
              <a:rPr lang="en-US" dirty="0" smtClean="0"/>
              <a:t>Actions supply values for Properties e.g. on=true, off=false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49" y="1507356"/>
            <a:ext cx="7654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2"/>
              </a:rPr>
              <a:t>https://github.com/mjkoster/ODM-Examples/SDF-OCF.json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130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5673" y="1571936"/>
            <a:ext cx="634142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"define":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"Object",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hasProperty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hasAction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]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ocf:BinarySwitch.value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"Property",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ocf:BinarySwitch.valueData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ocf:BinarySwitch.valueData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"type": "Data",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},</a:t>
            </a:r>
            <a:endParaRPr lang="en-US" sz="1600" b="0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7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OCF Example </a:t>
            </a:r>
            <a:r>
              <a:rPr lang="mr-IN" dirty="0" smtClean="0"/>
              <a:t>–</a:t>
            </a:r>
            <a:r>
              <a:rPr lang="en-US" dirty="0" smtClean="0"/>
              <a:t> Define Actions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0210" y="1690689"/>
            <a:ext cx="63948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"type": "Action",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ocf:BinarySwitch.onData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ocf:BinarySwitch.off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"type": "Action",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hasData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ocf:BinarySwitch.offData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ocf:BinarySwitch.onData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"type": "Data",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js:const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true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ocf:BinarySwitch.offData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{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"type": "Data",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js:type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b="0" dirty="0" err="1" smtClean="0">
                <a:effectLst/>
                <a:latin typeface="Courier" charset="0"/>
                <a:ea typeface="Courier" charset="0"/>
                <a:cs typeface="Courier" charset="0"/>
              </a:rPr>
              <a:t>js:const</a:t>
            </a:r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": false</a:t>
            </a:r>
          </a:p>
          <a:p>
            <a:r>
              <a:rPr lang="en-US" sz="1600" b="0" dirty="0" smtClean="0">
                <a:effectLst/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72000" y="2492644"/>
            <a:ext cx="1589809" cy="1271834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285014" y="3952846"/>
            <a:ext cx="690747" cy="613587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735286" y="3503221"/>
            <a:ext cx="1592035" cy="141316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389912" y="5106254"/>
            <a:ext cx="690747" cy="613587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806</Words>
  <Application>Microsoft Macintosh PowerPoint</Application>
  <PresentationFormat>Letter Paper (8.5x11 in)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Courier</vt:lpstr>
      <vt:lpstr>Mangal</vt:lpstr>
      <vt:lpstr>Menlo</vt:lpstr>
      <vt:lpstr>Arial</vt:lpstr>
      <vt:lpstr>Office Theme</vt:lpstr>
      <vt:lpstr>A Simple JSON Format for ODM Definitions</vt:lpstr>
      <vt:lpstr>Overview</vt:lpstr>
      <vt:lpstr>Simple example – Header Part</vt:lpstr>
      <vt:lpstr>Definition Part</vt:lpstr>
      <vt:lpstr>ZCL Example</vt:lpstr>
      <vt:lpstr>ZCL Example </vt:lpstr>
      <vt:lpstr>OCF Example</vt:lpstr>
      <vt:lpstr>OCF Example</vt:lpstr>
      <vt:lpstr>OCF Example – Define Actions</vt:lpstr>
      <vt:lpstr>Alternate Syntax</vt:lpstr>
      <vt:lpstr>Alternate Syntax #2 </vt:lpstr>
      <vt:lpstr>Alternate Syntax #3 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JSON Format for ODM Definitions</dc:title>
  <dc:creator>Michael Koster</dc:creator>
  <cp:lastModifiedBy>Michael Koster</cp:lastModifiedBy>
  <cp:revision>39</cp:revision>
  <dcterms:created xsi:type="dcterms:W3CDTF">2019-04-05T02:49:56Z</dcterms:created>
  <dcterms:modified xsi:type="dcterms:W3CDTF">2019-04-09T23:48:57Z</dcterms:modified>
</cp:coreProperties>
</file>