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4" roundtripDataSignature="AMtx7mhiPoqKMdU1BNPfilxgh0Vk9Dc+2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customschemas.google.com/relationships/presentationmetadata" Target="metadata"/><Relationship Id="rId63" Type="http://schemas.openxmlformats.org/officeDocument/2006/relationships/slide" Target="slides/slide58.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6" name="Google Shape;596;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0" name="Google Shape;610;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1" name="Google Shape;631;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2" name="Google Shape;642;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1" name="Google Shape;651;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0" name="Google Shape;660;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6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7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7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7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7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0" name="Shape 90"/>
        <p:cNvGrpSpPr/>
        <p:nvPr/>
      </p:nvGrpSpPr>
      <p:grpSpPr>
        <a:xfrm>
          <a:off x="0" y="0"/>
          <a:ext cx="0" cy="0"/>
          <a:chOff x="0" y="0"/>
          <a:chExt cx="0" cy="0"/>
        </a:xfrm>
      </p:grpSpPr>
      <p:sp>
        <p:nvSpPr>
          <p:cNvPr id="91" name="Google Shape;91;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6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3" name="Google Shape;93;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6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6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6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6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6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6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6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6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7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7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7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7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71"/>
          <p:cNvSpPr/>
          <p:nvPr>
            <p:ph idx="2" type="pic"/>
          </p:nvPr>
        </p:nvSpPr>
        <p:spPr>
          <a:xfrm>
            <a:off x="5183188" y="987425"/>
            <a:ext cx="6172200" cy="4873625"/>
          </a:xfrm>
          <a:prstGeom prst="rect">
            <a:avLst/>
          </a:prstGeom>
          <a:noFill/>
          <a:ln>
            <a:noFill/>
          </a:ln>
        </p:spPr>
      </p:sp>
      <p:sp>
        <p:nvSpPr>
          <p:cNvPr id="68" name="Google Shape;68;p7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6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7" name="Google Shape;87;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8" name="Google Shape;88;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9" name="Google Shape;89;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5.jpg"/><Relationship Id="rId4" Type="http://schemas.openxmlformats.org/officeDocument/2006/relationships/image" Target="../media/image19.png"/><Relationship Id="rId5"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view-awesome-table.com/-NVZNQmzWBh5Yg93Viny/view" TargetMode="Externa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1.png"/><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0.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56.png"/><Relationship Id="rId4" Type="http://schemas.openxmlformats.org/officeDocument/2006/relationships/image" Target="../media/image45.png"/><Relationship Id="rId5" Type="http://schemas.openxmlformats.org/officeDocument/2006/relationships/image" Target="../media/image5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0.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3.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lucid.app/lucidchart/667bd181-a1c7-4ee5-b139-afc674477695/edit?crop=content&amp;page=0&amp;signature=57903571b61f74c4e54d30eff94e415d82d3b7283e5318a1a99bea564fd0041d" TargetMode="External"/><Relationship Id="rId4" Type="http://schemas.openxmlformats.org/officeDocument/2006/relationships/image" Target="../media/image5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5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6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5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5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3.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 name="Shape 99"/>
        <p:cNvGrpSpPr/>
        <p:nvPr/>
      </p:nvGrpSpPr>
      <p:grpSpPr>
        <a:xfrm>
          <a:off x="0" y="0"/>
          <a:ext cx="0" cy="0"/>
          <a:chOff x="0" y="0"/>
          <a:chExt cx="0" cy="0"/>
        </a:xfrm>
      </p:grpSpPr>
      <p:sp>
        <p:nvSpPr>
          <p:cNvPr id="100" name="Google Shape;100;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1" name="Google Shape;101;p1"/>
          <p:cNvSpPr txBox="1"/>
          <p:nvPr>
            <p:ph type="ctrTitle"/>
          </p:nvPr>
        </p:nvSpPr>
        <p:spPr>
          <a:xfrm>
            <a:off x="477980" y="1122362"/>
            <a:ext cx="7802420" cy="34245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Calibri"/>
              <a:buNone/>
            </a:pPr>
            <a:r>
              <a:rPr lang="en-US" sz="8800"/>
              <a:t>Mission Earth</a:t>
            </a:r>
            <a:endParaRPr/>
          </a:p>
        </p:txBody>
      </p:sp>
      <p:sp>
        <p:nvSpPr>
          <p:cNvPr id="102" name="Google Shape;102;p1"/>
          <p:cNvSpPr txBox="1"/>
          <p:nvPr>
            <p:ph idx="1" type="subTitle"/>
          </p:nvPr>
        </p:nvSpPr>
        <p:spPr>
          <a:xfrm>
            <a:off x="477980" y="4872922"/>
            <a:ext cx="5071919" cy="120814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t>“A Compassionate Awareness Project</a:t>
            </a:r>
            <a:endParaRPr/>
          </a:p>
        </p:txBody>
      </p:sp>
      <p:sp>
        <p:nvSpPr>
          <p:cNvPr id="103" name="Google Shape;103;p1"/>
          <p:cNvSpPr/>
          <p:nvPr/>
        </p:nvSpPr>
        <p:spPr>
          <a:xfrm rot="5400000">
            <a:off x="759921" y="346791"/>
            <a:ext cx="146304"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4" name="Google Shape;104;p1"/>
          <p:cNvSpPr/>
          <p:nvPr/>
        </p:nvSpPr>
        <p:spPr>
          <a:xfrm>
            <a:off x="481029" y="4546920"/>
            <a:ext cx="4023360"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descr="A picture containing bird, art&#10;&#10;Description automatically generated" id="105" name="Google Shape;105;p1"/>
          <p:cNvPicPr preferRelativeResize="0"/>
          <p:nvPr/>
        </p:nvPicPr>
        <p:blipFill rotWithShape="1">
          <a:blip r:embed="rId3">
            <a:alphaModFix/>
          </a:blip>
          <a:srcRect b="17222" l="53438" r="10936" t="23600"/>
          <a:stretch/>
        </p:blipFill>
        <p:spPr>
          <a:xfrm>
            <a:off x="7988233" y="1342786"/>
            <a:ext cx="3429133" cy="320413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000"/>
                                  </p:stCondLst>
                                  <p:childTnLst>
                                    <p:set>
                                      <p:cBhvr>
                                        <p:cTn dur="1" fill="hold">
                                          <p:stCondLst>
                                            <p:cond delay="0"/>
                                          </p:stCondLst>
                                        </p:cTn>
                                        <p:tgtEl>
                                          <p:spTgt spid="102">
                                            <p:txEl>
                                              <p:pRg end="0" st="0"/>
                                            </p:txEl>
                                          </p:spTgt>
                                        </p:tgtEl>
                                        <p:attrNameLst>
                                          <p:attrName>style.visibility</p:attrName>
                                        </p:attrNameLst>
                                      </p:cBhvr>
                                      <p:to>
                                        <p:strVal val="visible"/>
                                      </p:to>
                                    </p:set>
                                    <p:animEffect filter="fade" transition="in">
                                      <p:cBhvr>
                                        <p:cTn dur="400"/>
                                        <p:tgtEl>
                                          <p:spTgt spid="102">
                                            <p:txEl>
                                              <p:pRg end="0" st="0"/>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101"/>
                                        </p:tgtEl>
                                        <p:attrNameLst>
                                          <p:attrName>style.visibility</p:attrName>
                                        </p:attrNameLst>
                                      </p:cBhvr>
                                      <p:to>
                                        <p:strVal val="visible"/>
                                      </p:to>
                                    </p:set>
                                    <p:animEffect filter="fade" transition="in">
                                      <p:cBhvr>
                                        <p:cTn dur="4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 name="Shape 188"/>
        <p:cNvGrpSpPr/>
        <p:nvPr/>
      </p:nvGrpSpPr>
      <p:grpSpPr>
        <a:xfrm>
          <a:off x="0" y="0"/>
          <a:ext cx="0" cy="0"/>
          <a:chOff x="0" y="0"/>
          <a:chExt cx="0" cy="0"/>
        </a:xfrm>
      </p:grpSpPr>
      <p:sp>
        <p:nvSpPr>
          <p:cNvPr id="189" name="Google Shape;189;p10"/>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0" name="Google Shape;190;p10"/>
          <p:cNvSpPr txBox="1"/>
          <p:nvPr/>
        </p:nvSpPr>
        <p:spPr>
          <a:xfrm>
            <a:off x="640080" y="325369"/>
            <a:ext cx="4368602" cy="1956841"/>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b="0" i="0" lang="en-US" sz="5400" u="none" cap="none" strike="noStrike">
                <a:solidFill>
                  <a:schemeClr val="dk1"/>
                </a:solidFill>
                <a:latin typeface="Calibri"/>
                <a:ea typeface="Calibri"/>
                <a:cs typeface="Calibri"/>
                <a:sym typeface="Calibri"/>
              </a:rPr>
              <a:t>Adoption and Rescue: </a:t>
            </a:r>
            <a:endParaRPr/>
          </a:p>
        </p:txBody>
      </p:sp>
      <p:sp>
        <p:nvSpPr>
          <p:cNvPr id="191" name="Google Shape;191;p10"/>
          <p:cNvSpPr/>
          <p:nvPr/>
        </p:nvSpPr>
        <p:spPr>
          <a:xfrm>
            <a:off x="640080" y="2586994"/>
            <a:ext cx="3474720" cy="18288"/>
          </a:xfrm>
          <a:custGeom>
            <a:rect b="b" l="l" r="r" t="t"/>
            <a:pathLst>
              <a:path extrusionOk="0" fill="none" h="18288" w="347472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extrusionOk="0" h="18288" w="347472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cap="rnd" cmpd="sng" w="444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2" name="Google Shape;192;p10"/>
          <p:cNvSpPr txBox="1"/>
          <p:nvPr/>
        </p:nvSpPr>
        <p:spPr>
          <a:xfrm>
            <a:off x="640080" y="2872899"/>
            <a:ext cx="4243589" cy="332066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0" i="0" lang="en-US" sz="2200" u="none" cap="none" strike="noStrike">
                <a:solidFill>
                  <a:schemeClr val="dk1"/>
                </a:solidFill>
                <a:latin typeface="Calibri"/>
                <a:ea typeface="Calibri"/>
                <a:cs typeface="Calibri"/>
                <a:sym typeface="Calibri"/>
              </a:rPr>
              <a:t>Awareness campaigns promote adoption and rescue of abused animals, increasing adoption rates, reducing shelter overcrowding, and improving the lives of rescued animals.</a:t>
            </a:r>
            <a:endParaRPr/>
          </a:p>
          <a:p>
            <a:pPr indent="0" lvl="0" marL="0" marR="0" rtl="0" algn="l">
              <a:lnSpc>
                <a:spcPct val="90000"/>
              </a:lnSpc>
              <a:spcBef>
                <a:spcPts val="600"/>
              </a:spcBef>
              <a:spcAft>
                <a:spcPts val="0"/>
              </a:spcAft>
              <a:buNone/>
            </a:pPr>
            <a:r>
              <a:t/>
            </a:r>
            <a:endParaRPr b="0" i="0" sz="2200" u="none" cap="none" strike="noStrike">
              <a:solidFill>
                <a:schemeClr val="dk1"/>
              </a:solidFill>
              <a:latin typeface="Calibri"/>
              <a:ea typeface="Calibri"/>
              <a:cs typeface="Calibri"/>
              <a:sym typeface="Calibri"/>
            </a:endParaRPr>
          </a:p>
          <a:p>
            <a:pPr indent="0" lvl="0" marL="0" marR="0" rtl="0" algn="l">
              <a:lnSpc>
                <a:spcPct val="90000"/>
              </a:lnSpc>
              <a:spcBef>
                <a:spcPts val="600"/>
              </a:spcBef>
              <a:spcAft>
                <a:spcPts val="0"/>
              </a:spcAft>
              <a:buNone/>
            </a:pPr>
            <a:r>
              <a:rPr b="0" i="0" lang="en-US" sz="2200" u="none" cap="none" strike="noStrike">
                <a:solidFill>
                  <a:schemeClr val="dk1"/>
                </a:solidFill>
                <a:latin typeface="Calibri"/>
                <a:ea typeface="Calibri"/>
                <a:cs typeface="Calibri"/>
                <a:sym typeface="Calibri"/>
              </a:rPr>
              <a:t>Also We say “ adopt ! Buy don’t.</a:t>
            </a:r>
            <a:endParaRPr/>
          </a:p>
        </p:txBody>
      </p:sp>
      <p:pic>
        <p:nvPicPr>
          <p:cNvPr descr="Dog with brown eyes" id="193" name="Google Shape;193;p10"/>
          <p:cNvPicPr preferRelativeResize="0"/>
          <p:nvPr/>
        </p:nvPicPr>
        <p:blipFill rotWithShape="1">
          <a:blip r:embed="rId3">
            <a:alphaModFix/>
          </a:blip>
          <a:srcRect b="-1" l="19821" r="13225" t="0"/>
          <a:stretch/>
        </p:blipFill>
        <p:spPr>
          <a:xfrm>
            <a:off x="5311702" y="10"/>
            <a:ext cx="6878775" cy="6857990"/>
          </a:xfrm>
          <a:custGeom>
            <a:rect b="b" l="l" r="r" t="t"/>
            <a:pathLst>
              <a:path extrusionOk="0" h="6858000" w="6878775">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 name="Shape 197"/>
        <p:cNvGrpSpPr/>
        <p:nvPr/>
      </p:nvGrpSpPr>
      <p:grpSpPr>
        <a:xfrm>
          <a:off x="0" y="0"/>
          <a:ext cx="0" cy="0"/>
          <a:chOff x="0" y="0"/>
          <a:chExt cx="0" cy="0"/>
        </a:xfrm>
      </p:grpSpPr>
      <p:sp>
        <p:nvSpPr>
          <p:cNvPr id="198" name="Google Shape;198;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Birds flying in formation" id="199" name="Google Shape;199;p11"/>
          <p:cNvPicPr preferRelativeResize="0"/>
          <p:nvPr/>
        </p:nvPicPr>
        <p:blipFill rotWithShape="1">
          <a:blip r:embed="rId3">
            <a:alphaModFix/>
          </a:blip>
          <a:srcRect b="9091" l="0" r="22724" t="0"/>
          <a:stretch/>
        </p:blipFill>
        <p:spPr>
          <a:xfrm>
            <a:off x="3523488" y="10"/>
            <a:ext cx="8668512" cy="6857990"/>
          </a:xfrm>
          <a:prstGeom prst="rect">
            <a:avLst/>
          </a:prstGeom>
          <a:noFill/>
          <a:ln>
            <a:noFill/>
          </a:ln>
        </p:spPr>
      </p:pic>
      <p:sp>
        <p:nvSpPr>
          <p:cNvPr id="200" name="Google Shape;200;p11"/>
          <p:cNvSpPr/>
          <p:nvPr/>
        </p:nvSpPr>
        <p:spPr>
          <a:xfrm>
            <a:off x="2" y="0"/>
            <a:ext cx="9756601" cy="6858000"/>
          </a:xfrm>
          <a:prstGeom prst="rect">
            <a:avLst/>
          </a:prstGeom>
          <a:gradFill>
            <a:gsLst>
              <a:gs pos="0">
                <a:srgbClr val="FFFFFF">
                  <a:alpha val="0"/>
                </a:srgbClr>
              </a:gs>
              <a:gs pos="19000">
                <a:srgbClr val="FFFFFF">
                  <a:alpha val="37647"/>
                </a:srgbClr>
              </a:gs>
              <a:gs pos="35000">
                <a:srgbClr val="FFFFFF">
                  <a:alpha val="77647"/>
                </a:srgbClr>
              </a:gs>
              <a:gs pos="58000">
                <a:schemeClr val="lt1"/>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1" name="Google Shape;201;p11"/>
          <p:cNvSpPr txBox="1"/>
          <p:nvPr/>
        </p:nvSpPr>
        <p:spPr>
          <a:xfrm>
            <a:off x="371093" y="1161288"/>
            <a:ext cx="9385509" cy="1124712"/>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b="1" i="0" lang="en-US" sz="4400" u="none" cap="none" strike="noStrike">
                <a:solidFill>
                  <a:schemeClr val="dk1"/>
                </a:solidFill>
                <a:latin typeface="Calibri"/>
                <a:ea typeface="Calibri"/>
                <a:cs typeface="Calibri"/>
                <a:sym typeface="Calibri"/>
              </a:rPr>
              <a:t> Support for Organizations: </a:t>
            </a:r>
            <a:endParaRPr/>
          </a:p>
        </p:txBody>
      </p:sp>
      <p:sp>
        <p:nvSpPr>
          <p:cNvPr id="202" name="Google Shape;202;p11"/>
          <p:cNvSpPr/>
          <p:nvPr/>
        </p:nvSpPr>
        <p:spPr>
          <a:xfrm rot="5400000">
            <a:off x="662559" y="605790"/>
            <a:ext cx="73152" cy="5486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03" name="Google Shape;203;p11"/>
          <p:cNvSpPr/>
          <p:nvPr/>
        </p:nvSpPr>
        <p:spPr>
          <a:xfrm>
            <a:off x="428244" y="2443480"/>
            <a:ext cx="3300984" cy="9144"/>
          </a:xfrm>
          <a:prstGeom prst="rect">
            <a:avLst/>
          </a:prstGeom>
          <a:solidFill>
            <a:srgbClr val="D5D5D5"/>
          </a:solidFill>
          <a:ln cap="flat" cmpd="sng" w="9525">
            <a:solidFill>
              <a:srgbClr val="D5D5D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4" name="Google Shape;204;p11"/>
          <p:cNvSpPr txBox="1"/>
          <p:nvPr/>
        </p:nvSpPr>
        <p:spPr>
          <a:xfrm>
            <a:off x="371094" y="2718054"/>
            <a:ext cx="3438906" cy="320725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0" i="0" lang="en-US" sz="2400" u="none" cap="none" strike="noStrike">
                <a:solidFill>
                  <a:schemeClr val="dk1"/>
                </a:solidFill>
                <a:latin typeface="Calibri"/>
                <a:ea typeface="Calibri"/>
                <a:cs typeface="Calibri"/>
                <a:sym typeface="Calibri"/>
              </a:rPr>
              <a:t>Increased awareness results in greater support for animal welfare organizations, enabling them to provide essential care, rescue services, and advocacy for animals in need.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 name="Shape 208"/>
        <p:cNvGrpSpPr/>
        <p:nvPr/>
      </p:nvGrpSpPr>
      <p:grpSpPr>
        <a:xfrm>
          <a:off x="0" y="0"/>
          <a:ext cx="0" cy="0"/>
          <a:chOff x="0" y="0"/>
          <a:chExt cx="0" cy="0"/>
        </a:xfrm>
      </p:grpSpPr>
      <p:sp>
        <p:nvSpPr>
          <p:cNvPr id="209" name="Google Shape;209;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0" name="Google Shape;210;p12"/>
          <p:cNvSpPr txBox="1"/>
          <p:nvPr/>
        </p:nvSpPr>
        <p:spPr>
          <a:xfrm>
            <a:off x="477980" y="1122363"/>
            <a:ext cx="4208319" cy="3204134"/>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b="0" i="0" lang="en-US" sz="4800" u="none" cap="none" strike="noStrike">
                <a:solidFill>
                  <a:schemeClr val="dk1"/>
                </a:solidFill>
                <a:latin typeface="Calibri"/>
                <a:ea typeface="Calibri"/>
                <a:cs typeface="Calibri"/>
                <a:sym typeface="Calibri"/>
              </a:rPr>
              <a:t>What is the Aim of system ?</a:t>
            </a:r>
            <a:endParaRPr/>
          </a:p>
        </p:txBody>
      </p:sp>
      <p:sp>
        <p:nvSpPr>
          <p:cNvPr id="211" name="Google Shape;211;p12"/>
          <p:cNvSpPr/>
          <p:nvPr/>
        </p:nvSpPr>
        <p:spPr>
          <a:xfrm rot="5400000">
            <a:off x="759921" y="346791"/>
            <a:ext cx="146304"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2" name="Google Shape;212;p12"/>
          <p:cNvSpPr/>
          <p:nvPr/>
        </p:nvSpPr>
        <p:spPr>
          <a:xfrm>
            <a:off x="481029" y="4546920"/>
            <a:ext cx="4023360"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descr="Bullseye" id="213" name="Google Shape;213;p12"/>
          <p:cNvPicPr preferRelativeResize="0"/>
          <p:nvPr/>
        </p:nvPicPr>
        <p:blipFill rotWithShape="1">
          <a:blip r:embed="rId3">
            <a:alphaModFix/>
          </a:blip>
          <a:srcRect b="0" l="0" r="0" t="0"/>
          <a:stretch/>
        </p:blipFill>
        <p:spPr>
          <a:xfrm>
            <a:off x="5560099" y="625683"/>
            <a:ext cx="5455380" cy="54553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7" name="Shape 217"/>
        <p:cNvGrpSpPr/>
        <p:nvPr/>
      </p:nvGrpSpPr>
      <p:grpSpPr>
        <a:xfrm>
          <a:off x="0" y="0"/>
          <a:ext cx="0" cy="0"/>
          <a:chOff x="0" y="0"/>
          <a:chExt cx="0" cy="0"/>
        </a:xfrm>
      </p:grpSpPr>
      <p:sp>
        <p:nvSpPr>
          <p:cNvPr id="218" name="Google Shape;218;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9" name="Google Shape;219;p13"/>
          <p:cNvSpPr/>
          <p:nvPr/>
        </p:nvSpPr>
        <p:spPr>
          <a:xfrm flipH="1">
            <a:off x="8576720" y="3335867"/>
            <a:ext cx="3291840" cy="32004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0" name="Google Shape;220;p13"/>
          <p:cNvSpPr/>
          <p:nvPr/>
        </p:nvSpPr>
        <p:spPr>
          <a:xfrm>
            <a:off x="641774" y="623275"/>
            <a:ext cx="10905053" cy="5607882"/>
          </a:xfrm>
          <a:prstGeom prst="rect">
            <a:avLst/>
          </a:prstGeom>
          <a:no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Paw Prints" id="221" name="Google Shape;221;p13"/>
          <p:cNvPicPr preferRelativeResize="0"/>
          <p:nvPr/>
        </p:nvPicPr>
        <p:blipFill rotWithShape="1">
          <a:blip r:embed="rId3">
            <a:alphaModFix/>
          </a:blip>
          <a:srcRect b="0" l="0" r="0" t="0"/>
          <a:stretch/>
        </p:blipFill>
        <p:spPr>
          <a:xfrm>
            <a:off x="1427229" y="1875327"/>
            <a:ext cx="2728198" cy="2728198"/>
          </a:xfrm>
          <a:prstGeom prst="rect">
            <a:avLst/>
          </a:prstGeom>
          <a:noFill/>
          <a:ln>
            <a:noFill/>
          </a:ln>
        </p:spPr>
      </p:pic>
      <p:sp>
        <p:nvSpPr>
          <p:cNvPr id="222" name="Google Shape;222;p13"/>
          <p:cNvSpPr txBox="1"/>
          <p:nvPr/>
        </p:nvSpPr>
        <p:spPr>
          <a:xfrm>
            <a:off x="4797201" y="1650035"/>
            <a:ext cx="5723857" cy="272819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Change the status and perception of animals, from </a:t>
            </a:r>
            <a:r>
              <a:rPr b="1" i="0" lang="en-US" sz="3600" u="none" cap="none" strike="noStrike">
                <a:solidFill>
                  <a:schemeClr val="dk1"/>
                </a:solidFill>
                <a:latin typeface="Calibri"/>
                <a:ea typeface="Calibri"/>
                <a:cs typeface="Calibri"/>
                <a:sym typeface="Calibri"/>
              </a:rPr>
              <a:t>'objects'</a:t>
            </a:r>
            <a:r>
              <a:rPr b="0" i="0" lang="en-US" sz="3600" u="none" cap="none" strike="noStrike">
                <a:solidFill>
                  <a:schemeClr val="dk1"/>
                </a:solidFill>
                <a:latin typeface="Calibri"/>
                <a:ea typeface="Calibri"/>
                <a:cs typeface="Calibri"/>
                <a:sym typeface="Calibri"/>
              </a:rPr>
              <a:t> to sentient individuals deserving of respect.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8" name="Google Shape;228;p14"/>
          <p:cNvSpPr txBox="1"/>
          <p:nvPr>
            <p:ph type="ctrTitle"/>
          </p:nvPr>
        </p:nvSpPr>
        <p:spPr>
          <a:xfrm>
            <a:off x="544359" y="534886"/>
            <a:ext cx="6692827" cy="389266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3541"/>
              </a:buClr>
              <a:buSzPts val="5400"/>
              <a:buFont typeface="Arial"/>
              <a:buNone/>
            </a:pPr>
            <a:r>
              <a:rPr lang="en-US" sz="5400">
                <a:solidFill>
                  <a:srgbClr val="343541"/>
                </a:solidFill>
                <a:latin typeface="Arial"/>
                <a:ea typeface="Arial"/>
                <a:cs typeface="Arial"/>
                <a:sym typeface="Arial"/>
              </a:rPr>
              <a:t>H</a:t>
            </a:r>
            <a:r>
              <a:rPr b="0" i="0" lang="en-US" sz="5400">
                <a:solidFill>
                  <a:srgbClr val="343541"/>
                </a:solidFill>
                <a:latin typeface="Arial"/>
                <a:ea typeface="Arial"/>
                <a:cs typeface="Arial"/>
                <a:sym typeface="Arial"/>
              </a:rPr>
              <a:t>ow can system achieve this initiative?</a:t>
            </a:r>
            <a:endParaRPr sz="5400">
              <a:latin typeface="Calibri"/>
              <a:ea typeface="Calibri"/>
              <a:cs typeface="Calibri"/>
              <a:sym typeface="Calibri"/>
            </a:endParaRPr>
          </a:p>
        </p:txBody>
      </p:sp>
      <p:sp>
        <p:nvSpPr>
          <p:cNvPr id="229" name="Google Shape;229;p14"/>
          <p:cNvSpPr/>
          <p:nvPr/>
        </p:nvSpPr>
        <p:spPr>
          <a:xfrm>
            <a:off x="714562" y="4409267"/>
            <a:ext cx="4243589" cy="18288"/>
          </a:xfrm>
          <a:custGeom>
            <a:rect b="b" l="l" r="r" t="t"/>
            <a:pathLst>
              <a:path extrusionOk="0" fill="none" h="18288"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extrusionOk="0" h="18288"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Bullseye" id="230" name="Google Shape;230;p14"/>
          <p:cNvPicPr preferRelativeResize="0"/>
          <p:nvPr/>
        </p:nvPicPr>
        <p:blipFill rotWithShape="1">
          <a:blip r:embed="rId3">
            <a:alphaModFix/>
          </a:blip>
          <a:srcRect b="0" l="0" r="0" t="0"/>
          <a:stretch/>
        </p:blipFill>
        <p:spPr>
          <a:xfrm>
            <a:off x="7781544" y="1267079"/>
            <a:ext cx="4087368" cy="408736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6" name="Google Shape;236;p15"/>
          <p:cNvSpPr/>
          <p:nvPr/>
        </p:nvSpPr>
        <p:spPr>
          <a:xfrm flipH="1">
            <a:off x="8576720" y="3335867"/>
            <a:ext cx="3291840" cy="32004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7" name="Google Shape;237;p15"/>
          <p:cNvSpPr/>
          <p:nvPr/>
        </p:nvSpPr>
        <p:spPr>
          <a:xfrm>
            <a:off x="641774" y="623275"/>
            <a:ext cx="10905053" cy="5607882"/>
          </a:xfrm>
          <a:prstGeom prst="rect">
            <a:avLst/>
          </a:prstGeom>
          <a:no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Marketing" id="238" name="Google Shape;238;p15"/>
          <p:cNvPicPr preferRelativeResize="0"/>
          <p:nvPr/>
        </p:nvPicPr>
        <p:blipFill rotWithShape="1">
          <a:blip r:embed="rId3">
            <a:alphaModFix/>
          </a:blip>
          <a:srcRect b="0" l="0" r="0" t="0"/>
          <a:stretch/>
        </p:blipFill>
        <p:spPr>
          <a:xfrm>
            <a:off x="1185253" y="1243601"/>
            <a:ext cx="3533985" cy="3533985"/>
          </a:xfrm>
          <a:prstGeom prst="rect">
            <a:avLst/>
          </a:prstGeom>
          <a:noFill/>
          <a:ln>
            <a:noFill/>
          </a:ln>
        </p:spPr>
      </p:pic>
      <p:sp>
        <p:nvSpPr>
          <p:cNvPr id="239" name="Google Shape;239;p15"/>
          <p:cNvSpPr txBox="1"/>
          <p:nvPr/>
        </p:nvSpPr>
        <p:spPr>
          <a:xfrm>
            <a:off x="5262717" y="2049388"/>
            <a:ext cx="5495867" cy="272819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0" i="0" lang="en-US" sz="2800" u="none" cap="none" strike="noStrike">
                <a:solidFill>
                  <a:schemeClr val="dk1"/>
                </a:solidFill>
                <a:latin typeface="Calibri"/>
                <a:ea typeface="Calibri"/>
                <a:cs typeface="Calibri"/>
                <a:sym typeface="Calibri"/>
              </a:rPr>
              <a:t>Develop compelling and informative content, including statistics, case studies, and real-life stories, to capture the audience's attention and evoke empathy towards animals.</a:t>
            </a:r>
            <a:endParaRPr/>
          </a:p>
        </p:txBody>
      </p:sp>
      <p:sp>
        <p:nvSpPr>
          <p:cNvPr id="240" name="Google Shape;240;p15"/>
          <p:cNvSpPr txBox="1"/>
          <p:nvPr/>
        </p:nvSpPr>
        <p:spPr>
          <a:xfrm>
            <a:off x="5286518" y="1422545"/>
            <a:ext cx="690548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600" u="none" cap="none" strike="noStrike">
                <a:solidFill>
                  <a:schemeClr val="dk1"/>
                </a:solidFill>
                <a:latin typeface="Calibri"/>
                <a:ea typeface="Calibri"/>
                <a:cs typeface="Calibri"/>
                <a:sym typeface="Calibri"/>
              </a:rPr>
              <a:t>Engaging Content</a:t>
            </a:r>
            <a:r>
              <a:rPr b="0" i="0" lang="en-US" sz="3600" u="none" cap="none" strike="noStrike">
                <a:solidFill>
                  <a:schemeClr val="dk1"/>
                </a:solidFill>
                <a:latin typeface="Calibri"/>
                <a:ea typeface="Calibri"/>
                <a:cs typeface="Calibri"/>
                <a:sym typeface="Calibri"/>
              </a:rPr>
              <a:t>: </a:t>
            </a:r>
            <a:endParaRPr sz="36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5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4" name="Shape 244"/>
        <p:cNvGrpSpPr/>
        <p:nvPr/>
      </p:nvGrpSpPr>
      <p:grpSpPr>
        <a:xfrm>
          <a:off x="0" y="0"/>
          <a:ext cx="0" cy="0"/>
          <a:chOff x="0" y="0"/>
          <a:chExt cx="0" cy="0"/>
        </a:xfrm>
      </p:grpSpPr>
      <p:sp>
        <p:nvSpPr>
          <p:cNvPr id="245" name="Google Shape;245;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p16"/>
          <p:cNvSpPr/>
          <p:nvPr/>
        </p:nvSpPr>
        <p:spPr>
          <a:xfrm flipH="1">
            <a:off x="8576720" y="3335867"/>
            <a:ext cx="3291840" cy="32004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7" name="Google Shape;247;p16"/>
          <p:cNvSpPr/>
          <p:nvPr/>
        </p:nvSpPr>
        <p:spPr>
          <a:xfrm>
            <a:off x="641774" y="623275"/>
            <a:ext cx="10905053" cy="5607882"/>
          </a:xfrm>
          <a:prstGeom prst="rect">
            <a:avLst/>
          </a:prstGeom>
          <a:no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Compass" id="248" name="Google Shape;248;p16"/>
          <p:cNvPicPr preferRelativeResize="0"/>
          <p:nvPr/>
        </p:nvPicPr>
        <p:blipFill rotWithShape="1">
          <a:blip r:embed="rId3">
            <a:alphaModFix/>
          </a:blip>
          <a:srcRect b="0" l="0" r="0" t="0"/>
          <a:stretch/>
        </p:blipFill>
        <p:spPr>
          <a:xfrm>
            <a:off x="1167425" y="1257330"/>
            <a:ext cx="3533985" cy="3533985"/>
          </a:xfrm>
          <a:prstGeom prst="rect">
            <a:avLst/>
          </a:prstGeom>
          <a:noFill/>
          <a:ln>
            <a:noFill/>
          </a:ln>
        </p:spPr>
      </p:pic>
      <p:sp>
        <p:nvSpPr>
          <p:cNvPr id="249" name="Google Shape;249;p16"/>
          <p:cNvSpPr txBox="1"/>
          <p:nvPr/>
        </p:nvSpPr>
        <p:spPr>
          <a:xfrm>
            <a:off x="5227060" y="2063117"/>
            <a:ext cx="4428236" cy="2728198"/>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None/>
            </a:pPr>
            <a:r>
              <a:rPr lang="en-US" sz="2800">
                <a:solidFill>
                  <a:schemeClr val="dk1"/>
                </a:solidFill>
                <a:latin typeface="Calibri"/>
                <a:ea typeface="Calibri"/>
                <a:cs typeface="Calibri"/>
                <a:sym typeface="Calibri"/>
              </a:rPr>
              <a:t>Create an intuitive and visually appealing website interface that ensures ease of navigation, accessibility, and encourages users to explore and engage with the content.</a:t>
            </a:r>
            <a:endParaRPr/>
          </a:p>
          <a:p>
            <a:pPr indent="177800" lvl="0" marL="0" marR="0" rtl="0" algn="l">
              <a:lnSpc>
                <a:spcPct val="90000"/>
              </a:lnSpc>
              <a:spcBef>
                <a:spcPts val="6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250" name="Google Shape;250;p16"/>
          <p:cNvSpPr txBox="1"/>
          <p:nvPr/>
        </p:nvSpPr>
        <p:spPr>
          <a:xfrm>
            <a:off x="5243056" y="1473303"/>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User-Friendly Interface:</a:t>
            </a:r>
            <a:endParaRPr b="1" sz="36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248"/>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4" name="Shape 254"/>
        <p:cNvGrpSpPr/>
        <p:nvPr/>
      </p:nvGrpSpPr>
      <p:grpSpPr>
        <a:xfrm>
          <a:off x="0" y="0"/>
          <a:ext cx="0" cy="0"/>
          <a:chOff x="0" y="0"/>
          <a:chExt cx="0" cy="0"/>
        </a:xfrm>
      </p:grpSpPr>
      <p:sp>
        <p:nvSpPr>
          <p:cNvPr id="255" name="Google Shape;255;p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6" name="Google Shape;256;p17"/>
          <p:cNvSpPr/>
          <p:nvPr/>
        </p:nvSpPr>
        <p:spPr>
          <a:xfrm flipH="1">
            <a:off x="8576720" y="3335867"/>
            <a:ext cx="3291840" cy="32004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7" name="Google Shape;257;p17"/>
          <p:cNvSpPr/>
          <p:nvPr/>
        </p:nvSpPr>
        <p:spPr>
          <a:xfrm>
            <a:off x="641774" y="623275"/>
            <a:ext cx="10905053" cy="5607882"/>
          </a:xfrm>
          <a:prstGeom prst="rect">
            <a:avLst/>
          </a:prstGeom>
          <a:no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Connections" id="258" name="Google Shape;258;p17"/>
          <p:cNvPicPr preferRelativeResize="0"/>
          <p:nvPr/>
        </p:nvPicPr>
        <p:blipFill rotWithShape="1">
          <a:blip r:embed="rId3">
            <a:alphaModFix/>
          </a:blip>
          <a:srcRect b="0" l="0" r="0" t="0"/>
          <a:stretch/>
        </p:blipFill>
        <p:spPr>
          <a:xfrm>
            <a:off x="1123357" y="1700588"/>
            <a:ext cx="3533985" cy="3533985"/>
          </a:xfrm>
          <a:prstGeom prst="rect">
            <a:avLst/>
          </a:prstGeom>
          <a:noFill/>
          <a:ln>
            <a:noFill/>
          </a:ln>
        </p:spPr>
      </p:pic>
      <p:sp>
        <p:nvSpPr>
          <p:cNvPr id="259" name="Google Shape;259;p17"/>
          <p:cNvSpPr txBox="1"/>
          <p:nvPr/>
        </p:nvSpPr>
        <p:spPr>
          <a:xfrm>
            <a:off x="5387926" y="2207869"/>
            <a:ext cx="4428236" cy="2728198"/>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90000"/>
              </a:lnSpc>
              <a:spcBef>
                <a:spcPts val="0"/>
              </a:spcBef>
              <a:spcAft>
                <a:spcPts val="0"/>
              </a:spcAft>
              <a:buNone/>
            </a:pPr>
            <a:r>
              <a:rPr lang="en-US" sz="2800">
                <a:solidFill>
                  <a:schemeClr val="dk1"/>
                </a:solidFill>
                <a:latin typeface="Calibri"/>
                <a:ea typeface="Calibri"/>
                <a:cs typeface="Calibri"/>
                <a:sym typeface="Calibri"/>
              </a:rPr>
              <a:t>Forge partnerships with animal welfare organizations, influencers, and relevant stakeholders to maximize the impact and reach of the awareness campaign, tapping into existing networks and resources.</a:t>
            </a:r>
            <a:endParaRPr/>
          </a:p>
        </p:txBody>
      </p:sp>
      <p:sp>
        <p:nvSpPr>
          <p:cNvPr id="260" name="Google Shape;260;p17"/>
          <p:cNvSpPr txBox="1"/>
          <p:nvPr/>
        </p:nvSpPr>
        <p:spPr>
          <a:xfrm>
            <a:off x="5338045" y="1561538"/>
            <a:ext cx="685055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Collaborations and Partnerships: </a:t>
            </a:r>
            <a:endParaRPr b="1" sz="32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500"/>
                                        <p:tgtEl>
                                          <p:spTgt spid="2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5" name="Shape 265"/>
        <p:cNvGrpSpPr/>
        <p:nvPr/>
      </p:nvGrpSpPr>
      <p:grpSpPr>
        <a:xfrm>
          <a:off x="0" y="0"/>
          <a:ext cx="0" cy="0"/>
          <a:chOff x="0" y="0"/>
          <a:chExt cx="0" cy="0"/>
        </a:xfrm>
      </p:grpSpPr>
      <p:sp>
        <p:nvSpPr>
          <p:cNvPr id="266" name="Google Shape;266;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7" name="Google Shape;267;p18"/>
          <p:cNvSpPr/>
          <p:nvPr/>
        </p:nvSpPr>
        <p:spPr>
          <a:xfrm flipH="1">
            <a:off x="8576720" y="3335867"/>
            <a:ext cx="3291840" cy="32004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8" name="Google Shape;268;p18"/>
          <p:cNvSpPr/>
          <p:nvPr/>
        </p:nvSpPr>
        <p:spPr>
          <a:xfrm>
            <a:off x="641774" y="623275"/>
            <a:ext cx="10905053" cy="5607882"/>
          </a:xfrm>
          <a:prstGeom prst="rect">
            <a:avLst/>
          </a:prstGeom>
          <a:no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Fingerprint" id="269" name="Google Shape;269;p18"/>
          <p:cNvPicPr preferRelativeResize="0"/>
          <p:nvPr/>
        </p:nvPicPr>
        <p:blipFill rotWithShape="1">
          <a:blip r:embed="rId3">
            <a:alphaModFix/>
          </a:blip>
          <a:srcRect b="0" l="0" r="0" t="0"/>
          <a:stretch/>
        </p:blipFill>
        <p:spPr>
          <a:xfrm>
            <a:off x="1123357" y="1700588"/>
            <a:ext cx="3533985" cy="3533985"/>
          </a:xfrm>
          <a:prstGeom prst="rect">
            <a:avLst/>
          </a:prstGeom>
          <a:noFill/>
          <a:ln>
            <a:noFill/>
          </a:ln>
        </p:spPr>
      </p:pic>
      <p:sp>
        <p:nvSpPr>
          <p:cNvPr id="270" name="Google Shape;270;p18"/>
          <p:cNvSpPr txBox="1"/>
          <p:nvPr/>
        </p:nvSpPr>
        <p:spPr>
          <a:xfrm>
            <a:off x="5138925" y="2506375"/>
            <a:ext cx="4428236" cy="2728198"/>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None/>
            </a:pPr>
            <a:r>
              <a:rPr lang="en-US" sz="2800">
                <a:solidFill>
                  <a:schemeClr val="dk1"/>
                </a:solidFill>
                <a:latin typeface="Calibri"/>
                <a:ea typeface="Calibri"/>
                <a:cs typeface="Calibri"/>
                <a:sym typeface="Calibri"/>
              </a:rPr>
              <a:t>Include interactive elements, such as quizzes, surveys, and interactive maps, to enhance user engagement, facilitate learning, and encourage active participation in the awareness campaign.</a:t>
            </a:r>
            <a:endParaRPr/>
          </a:p>
        </p:txBody>
      </p:sp>
      <p:sp>
        <p:nvSpPr>
          <p:cNvPr id="271" name="Google Shape;271;p18"/>
          <p:cNvSpPr txBox="1"/>
          <p:nvPr/>
        </p:nvSpPr>
        <p:spPr>
          <a:xfrm>
            <a:off x="5138925" y="1800905"/>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Interactive Features: </a:t>
            </a:r>
            <a:endParaRPr b="1" sz="36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69"/>
                                        </p:tgtEl>
                                      </p:cBhvr>
                                    </p:animEffect>
                                    <p:set>
                                      <p:cBhvr>
                                        <p:cTn dur="1" fill="hold">
                                          <p:stCondLst>
                                            <p:cond delay="500"/>
                                          </p:stCondLst>
                                        </p:cTn>
                                        <p:tgtEl>
                                          <p:spTgt spid="26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5" name="Shape 275"/>
        <p:cNvGrpSpPr/>
        <p:nvPr/>
      </p:nvGrpSpPr>
      <p:grpSpPr>
        <a:xfrm>
          <a:off x="0" y="0"/>
          <a:ext cx="0" cy="0"/>
          <a:chOff x="0" y="0"/>
          <a:chExt cx="0" cy="0"/>
        </a:xfrm>
      </p:grpSpPr>
      <p:sp>
        <p:nvSpPr>
          <p:cNvPr id="276" name="Google Shape;276;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7" name="Google Shape;277;p19"/>
          <p:cNvSpPr/>
          <p:nvPr/>
        </p:nvSpPr>
        <p:spPr>
          <a:xfrm flipH="1">
            <a:off x="8576720" y="3335867"/>
            <a:ext cx="3291840" cy="32004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8" name="Google Shape;278;p19"/>
          <p:cNvSpPr/>
          <p:nvPr/>
        </p:nvSpPr>
        <p:spPr>
          <a:xfrm>
            <a:off x="641774" y="623275"/>
            <a:ext cx="10905053" cy="5607882"/>
          </a:xfrm>
          <a:prstGeom prst="rect">
            <a:avLst/>
          </a:prstGeom>
          <a:no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Read" id="279" name="Google Shape;279;p19"/>
          <p:cNvPicPr preferRelativeResize="0"/>
          <p:nvPr/>
        </p:nvPicPr>
        <p:blipFill rotWithShape="1">
          <a:blip r:embed="rId3">
            <a:alphaModFix/>
          </a:blip>
          <a:srcRect b="0" l="0" r="0" t="0"/>
          <a:stretch/>
        </p:blipFill>
        <p:spPr>
          <a:xfrm>
            <a:off x="1536024" y="1402082"/>
            <a:ext cx="3533985" cy="3533985"/>
          </a:xfrm>
          <a:prstGeom prst="rect">
            <a:avLst/>
          </a:prstGeom>
          <a:noFill/>
          <a:ln>
            <a:noFill/>
          </a:ln>
        </p:spPr>
      </p:pic>
      <p:sp>
        <p:nvSpPr>
          <p:cNvPr id="280" name="Google Shape;280;p19"/>
          <p:cNvSpPr txBox="1"/>
          <p:nvPr/>
        </p:nvSpPr>
        <p:spPr>
          <a:xfrm>
            <a:off x="6096000" y="2291415"/>
            <a:ext cx="4428236" cy="2728198"/>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None/>
            </a:pPr>
            <a:r>
              <a:rPr lang="en-US" sz="2800">
                <a:solidFill>
                  <a:schemeClr val="dk1"/>
                </a:solidFill>
                <a:latin typeface="Calibri"/>
                <a:ea typeface="Calibri"/>
                <a:cs typeface="Calibri"/>
                <a:sym typeface="Calibri"/>
              </a:rPr>
              <a:t>Regularly update the website with fresh content, news, and success stories to maintain visitor interest and provide ongoing opportunities for engagement and learning.</a:t>
            </a:r>
            <a:endParaRPr/>
          </a:p>
        </p:txBody>
      </p:sp>
      <p:sp>
        <p:nvSpPr>
          <p:cNvPr id="281" name="Google Shape;281;p19"/>
          <p:cNvSpPr txBox="1"/>
          <p:nvPr/>
        </p:nvSpPr>
        <p:spPr>
          <a:xfrm>
            <a:off x="6092601" y="1093975"/>
            <a:ext cx="6096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Continuous Updates and Engagement: </a:t>
            </a:r>
            <a:endParaRPr b="1" sz="36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1" name="Google Shape;111;p2"/>
          <p:cNvSpPr txBox="1"/>
          <p:nvPr>
            <p:ph type="title"/>
          </p:nvPr>
        </p:nvSpPr>
        <p:spPr>
          <a:xfrm>
            <a:off x="640080" y="320040"/>
            <a:ext cx="6692827" cy="389266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600"/>
              <a:buFont typeface="Calibri"/>
              <a:buNone/>
            </a:pPr>
            <a:r>
              <a:rPr lang="en-US" sz="6600">
                <a:solidFill>
                  <a:schemeClr val="dk1"/>
                </a:solidFill>
                <a:latin typeface="Calibri"/>
                <a:ea typeface="Calibri"/>
                <a:cs typeface="Calibri"/>
                <a:sym typeface="Calibri"/>
              </a:rPr>
              <a:t>What is Mission Earth?</a:t>
            </a:r>
            <a:endParaRPr/>
          </a:p>
        </p:txBody>
      </p:sp>
      <p:sp>
        <p:nvSpPr>
          <p:cNvPr id="112" name="Google Shape;112;p2"/>
          <p:cNvSpPr/>
          <p:nvPr/>
        </p:nvSpPr>
        <p:spPr>
          <a:xfrm>
            <a:off x="714562" y="4409267"/>
            <a:ext cx="4243589" cy="18288"/>
          </a:xfrm>
          <a:custGeom>
            <a:rect b="b" l="l" r="r" t="t"/>
            <a:pathLst>
              <a:path extrusionOk="0" fill="none" h="18288"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extrusionOk="0" h="18288"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World" id="113" name="Google Shape;113;p2"/>
          <p:cNvPicPr preferRelativeResize="0"/>
          <p:nvPr/>
        </p:nvPicPr>
        <p:blipFill rotWithShape="1">
          <a:blip r:embed="rId3">
            <a:alphaModFix/>
          </a:blip>
          <a:srcRect b="0" l="0" r="0" t="0"/>
          <a:stretch/>
        </p:blipFill>
        <p:spPr>
          <a:xfrm>
            <a:off x="7781544" y="1267079"/>
            <a:ext cx="4087368" cy="408736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113"/>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5" name="Shape 285"/>
        <p:cNvGrpSpPr/>
        <p:nvPr/>
      </p:nvGrpSpPr>
      <p:grpSpPr>
        <a:xfrm>
          <a:off x="0" y="0"/>
          <a:ext cx="0" cy="0"/>
          <a:chOff x="0" y="0"/>
          <a:chExt cx="0" cy="0"/>
        </a:xfrm>
      </p:grpSpPr>
      <p:sp>
        <p:nvSpPr>
          <p:cNvPr id="286" name="Google Shape;286;p20"/>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Mobile device with apps" id="287" name="Google Shape;287;p20"/>
          <p:cNvPicPr preferRelativeResize="0"/>
          <p:nvPr/>
        </p:nvPicPr>
        <p:blipFill rotWithShape="1">
          <a:blip r:embed="rId3">
            <a:alphaModFix/>
          </a:blip>
          <a:srcRect b="0" l="50743" r="11056" t="0"/>
          <a:stretch/>
        </p:blipFill>
        <p:spPr>
          <a:xfrm>
            <a:off x="1" y="10"/>
            <a:ext cx="4657344" cy="6857990"/>
          </a:xfrm>
          <a:custGeom>
            <a:rect b="b" l="l" r="r" t="t"/>
            <a:pathLst>
              <a:path extrusionOk="0" h="6858000" w="4657344">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ln>
            <a:noFill/>
          </a:ln>
        </p:spPr>
      </p:pic>
      <p:sp>
        <p:nvSpPr>
          <p:cNvPr id="288" name="Google Shape;288;p20"/>
          <p:cNvSpPr/>
          <p:nvPr/>
        </p:nvSpPr>
        <p:spPr>
          <a:xfrm>
            <a:off x="5297762" y="2374947"/>
            <a:ext cx="4243589" cy="18288"/>
          </a:xfrm>
          <a:custGeom>
            <a:rect b="b" l="l" r="r" t="t"/>
            <a:pathLst>
              <a:path extrusionOk="0" fill="none" h="18288" w="4243589">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extrusionOk="0" h="18288" w="4243589">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cap="rnd" cmpd="sng" w="444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9" name="Google Shape;289;p20"/>
          <p:cNvSpPr txBox="1"/>
          <p:nvPr/>
        </p:nvSpPr>
        <p:spPr>
          <a:xfrm>
            <a:off x="5297762" y="2706624"/>
            <a:ext cx="6251110" cy="348386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lang="en-US" sz="2800">
                <a:solidFill>
                  <a:schemeClr val="dk1"/>
                </a:solidFill>
                <a:latin typeface="Calibri"/>
                <a:ea typeface="Calibri"/>
                <a:cs typeface="Calibri"/>
                <a:sym typeface="Calibri"/>
              </a:rPr>
              <a:t>Utilize popular social media platforms to amplify the reach of the awareness campaign, sharing powerful messages, images, and stories to create a viral impact and engage a wider audience</a:t>
            </a:r>
            <a:endParaRPr/>
          </a:p>
        </p:txBody>
      </p:sp>
      <p:sp>
        <p:nvSpPr>
          <p:cNvPr id="290" name="Google Shape;290;p20"/>
          <p:cNvSpPr txBox="1"/>
          <p:nvPr/>
        </p:nvSpPr>
        <p:spPr>
          <a:xfrm>
            <a:off x="5194300" y="1821492"/>
            <a:ext cx="6096000" cy="5909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n-US" sz="3600">
                <a:solidFill>
                  <a:schemeClr val="dk1"/>
                </a:solidFill>
                <a:latin typeface="Calibri"/>
                <a:ea typeface="Calibri"/>
                <a:cs typeface="Calibri"/>
                <a:sym typeface="Calibri"/>
              </a:rPr>
              <a:t>Social Media Integration: </a:t>
            </a:r>
            <a:endParaRPr b="1" sz="36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4" name="Shape 294"/>
        <p:cNvGrpSpPr/>
        <p:nvPr/>
      </p:nvGrpSpPr>
      <p:grpSpPr>
        <a:xfrm>
          <a:off x="0" y="0"/>
          <a:ext cx="0" cy="0"/>
          <a:chOff x="0" y="0"/>
          <a:chExt cx="0" cy="0"/>
        </a:xfrm>
      </p:grpSpPr>
      <p:sp>
        <p:nvSpPr>
          <p:cNvPr id="295" name="Google Shape;295;p2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6" name="Google Shape;296;p21"/>
          <p:cNvSpPr txBox="1"/>
          <p:nvPr/>
        </p:nvSpPr>
        <p:spPr>
          <a:xfrm>
            <a:off x="6610350" y="1122362"/>
            <a:ext cx="4524375" cy="2862784"/>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None/>
            </a:pPr>
            <a:r>
              <a:rPr b="1" lang="en-US" sz="6000">
                <a:solidFill>
                  <a:schemeClr val="dk1"/>
                </a:solidFill>
                <a:latin typeface="Calibri"/>
                <a:ea typeface="Calibri"/>
                <a:cs typeface="Calibri"/>
                <a:sym typeface="Calibri"/>
              </a:rPr>
              <a:t>Methodology</a:t>
            </a:r>
            <a:endParaRPr/>
          </a:p>
        </p:txBody>
      </p:sp>
      <p:pic>
        <p:nvPicPr>
          <p:cNvPr descr="Gears outline" id="297" name="Google Shape;297;p21"/>
          <p:cNvPicPr preferRelativeResize="0"/>
          <p:nvPr/>
        </p:nvPicPr>
        <p:blipFill rotWithShape="1">
          <a:blip r:embed="rId3">
            <a:alphaModFix/>
          </a:blip>
          <a:srcRect b="0" l="0" r="0" t="0"/>
          <a:stretch/>
        </p:blipFill>
        <p:spPr>
          <a:xfrm>
            <a:off x="1157288" y="714375"/>
            <a:ext cx="4095749" cy="4095749"/>
          </a:xfrm>
          <a:prstGeom prst="rect">
            <a:avLst/>
          </a:prstGeom>
          <a:noFill/>
          <a:ln>
            <a:noFill/>
          </a:ln>
        </p:spPr>
      </p:pic>
      <p:sp>
        <p:nvSpPr>
          <p:cNvPr id="298" name="Google Shape;298;p21"/>
          <p:cNvSpPr/>
          <p:nvPr/>
        </p:nvSpPr>
        <p:spPr>
          <a:xfrm>
            <a:off x="0" y="5146494"/>
            <a:ext cx="12192000" cy="1711507"/>
          </a:xfrm>
          <a:custGeom>
            <a:rect b="b" l="l" r="r" t="t"/>
            <a:pathLst>
              <a:path extrusionOk="0" h="1711507" w="12192000">
                <a:moveTo>
                  <a:pt x="3618686" y="9"/>
                </a:moveTo>
                <a:cubicBezTo>
                  <a:pt x="3623760" y="-137"/>
                  <a:pt x="3623969" y="1552"/>
                  <a:pt x="3615515" y="6781"/>
                </a:cubicBezTo>
                <a:cubicBezTo>
                  <a:pt x="3631688" y="5325"/>
                  <a:pt x="3648382" y="11801"/>
                  <a:pt x="3639273" y="17082"/>
                </a:cubicBezTo>
                <a:cubicBezTo>
                  <a:pt x="3688405" y="5781"/>
                  <a:pt x="3760920" y="17017"/>
                  <a:pt x="3816438" y="11885"/>
                </a:cubicBezTo>
                <a:cubicBezTo>
                  <a:pt x="3846705" y="24302"/>
                  <a:pt x="3830297" y="12814"/>
                  <a:pt x="3861692" y="15136"/>
                </a:cubicBezTo>
                <a:cubicBezTo>
                  <a:pt x="3853105" y="3705"/>
                  <a:pt x="3899805" y="21549"/>
                  <a:pt x="3901522" y="8648"/>
                </a:cubicBezTo>
                <a:cubicBezTo>
                  <a:pt x="3907181" y="9480"/>
                  <a:pt x="3912609" y="10692"/>
                  <a:pt x="3918041" y="12005"/>
                </a:cubicBezTo>
                <a:lnTo>
                  <a:pt x="3920893" y="12687"/>
                </a:lnTo>
                <a:lnTo>
                  <a:pt x="3932294" y="13182"/>
                </a:lnTo>
                <a:lnTo>
                  <a:pt x="3935506" y="16111"/>
                </a:lnTo>
                <a:lnTo>
                  <a:pt x="3952666" y="18857"/>
                </a:lnTo>
                <a:cubicBezTo>
                  <a:pt x="3959094" y="19452"/>
                  <a:pt x="3966010" y="19590"/>
                  <a:pt x="3973652" y="18988"/>
                </a:cubicBezTo>
                <a:cubicBezTo>
                  <a:pt x="3992454" y="13876"/>
                  <a:pt x="4021730" y="20141"/>
                  <a:pt x="4048209" y="19763"/>
                </a:cubicBezTo>
                <a:lnTo>
                  <a:pt x="4060368" y="18179"/>
                </a:lnTo>
                <a:lnTo>
                  <a:pt x="4100056" y="20819"/>
                </a:lnTo>
                <a:cubicBezTo>
                  <a:pt x="4111353" y="21331"/>
                  <a:pt x="4123078" y="21601"/>
                  <a:pt x="4135423" y="21413"/>
                </a:cubicBezTo>
                <a:lnTo>
                  <a:pt x="4158339" y="20153"/>
                </a:lnTo>
                <a:lnTo>
                  <a:pt x="4164346" y="21197"/>
                </a:lnTo>
                <a:cubicBezTo>
                  <a:pt x="4174808" y="21081"/>
                  <a:pt x="4188655" y="17407"/>
                  <a:pt x="4187422" y="21870"/>
                </a:cubicBezTo>
                <a:lnTo>
                  <a:pt x="4199175" y="20323"/>
                </a:lnTo>
                <a:lnTo>
                  <a:pt x="4210776" y="23885"/>
                </a:lnTo>
                <a:cubicBezTo>
                  <a:pt x="4212046" y="24712"/>
                  <a:pt x="4213002" y="25593"/>
                  <a:pt x="4213612" y="26494"/>
                </a:cubicBezTo>
                <a:lnTo>
                  <a:pt x="4230032" y="25323"/>
                </a:lnTo>
                <a:lnTo>
                  <a:pt x="4243495" y="27873"/>
                </a:lnTo>
                <a:lnTo>
                  <a:pt x="4255230" y="26206"/>
                </a:lnTo>
                <a:lnTo>
                  <a:pt x="4260101" y="26581"/>
                </a:lnTo>
                <a:lnTo>
                  <a:pt x="4272208" y="27844"/>
                </a:lnTo>
                <a:cubicBezTo>
                  <a:pt x="4278415" y="28728"/>
                  <a:pt x="4285361" y="29795"/>
                  <a:pt x="4293095" y="30648"/>
                </a:cubicBezTo>
                <a:lnTo>
                  <a:pt x="4299612" y="31037"/>
                </a:lnTo>
                <a:lnTo>
                  <a:pt x="4313798" y="35326"/>
                </a:lnTo>
                <a:cubicBezTo>
                  <a:pt x="4324120" y="38568"/>
                  <a:pt x="4332245" y="40753"/>
                  <a:pt x="4341261" y="38994"/>
                </a:cubicBezTo>
                <a:cubicBezTo>
                  <a:pt x="4356629" y="43182"/>
                  <a:pt x="4367366" y="54921"/>
                  <a:pt x="4389611" y="51789"/>
                </a:cubicBezTo>
                <a:cubicBezTo>
                  <a:pt x="4382860" y="57107"/>
                  <a:pt x="4414316" y="52432"/>
                  <a:pt x="4418032" y="57895"/>
                </a:cubicBezTo>
                <a:cubicBezTo>
                  <a:pt x="4419748" y="62294"/>
                  <a:pt x="4429690" y="61901"/>
                  <a:pt x="4437261" y="63523"/>
                </a:cubicBezTo>
                <a:cubicBezTo>
                  <a:pt x="4442657" y="68015"/>
                  <a:pt x="4480753" y="72118"/>
                  <a:pt x="4494016" y="71471"/>
                </a:cubicBezTo>
                <a:cubicBezTo>
                  <a:pt x="4531399" y="67001"/>
                  <a:pt x="4561470" y="85088"/>
                  <a:pt x="4591359" y="81979"/>
                </a:cubicBezTo>
                <a:cubicBezTo>
                  <a:pt x="4599185" y="82403"/>
                  <a:pt x="4605674" y="83421"/>
                  <a:pt x="4611294" y="84803"/>
                </a:cubicBezTo>
                <a:lnTo>
                  <a:pt x="4625301" y="89562"/>
                </a:lnTo>
                <a:cubicBezTo>
                  <a:pt x="4625475" y="90607"/>
                  <a:pt x="4625649" y="91652"/>
                  <a:pt x="4625823" y="92698"/>
                </a:cubicBezTo>
                <a:lnTo>
                  <a:pt x="4636285" y="94625"/>
                </a:lnTo>
                <a:lnTo>
                  <a:pt x="4638414" y="95624"/>
                </a:lnTo>
                <a:cubicBezTo>
                  <a:pt x="4642464" y="97544"/>
                  <a:pt x="4646594" y="99370"/>
                  <a:pt x="4651277" y="100870"/>
                </a:cubicBezTo>
                <a:cubicBezTo>
                  <a:pt x="4664151" y="89103"/>
                  <a:pt x="4693235" y="111696"/>
                  <a:pt x="4694983" y="99969"/>
                </a:cubicBezTo>
                <a:cubicBezTo>
                  <a:pt x="4722958" y="106167"/>
                  <a:pt x="4717284" y="93379"/>
                  <a:pt x="4735393" y="108813"/>
                </a:cubicBezTo>
                <a:cubicBezTo>
                  <a:pt x="4792909" y="111189"/>
                  <a:pt x="4852415" y="130962"/>
                  <a:pt x="4909198" y="126784"/>
                </a:cubicBezTo>
                <a:cubicBezTo>
                  <a:pt x="4895896" y="130518"/>
                  <a:pt x="4906211" y="138685"/>
                  <a:pt x="4922930" y="139415"/>
                </a:cubicBezTo>
                <a:cubicBezTo>
                  <a:pt x="4872417" y="154499"/>
                  <a:pt x="5003611" y="134802"/>
                  <a:pt x="4989481" y="150288"/>
                </a:cubicBezTo>
                <a:cubicBezTo>
                  <a:pt x="5013030" y="138576"/>
                  <a:pt x="5106406" y="132359"/>
                  <a:pt x="5113087" y="148610"/>
                </a:cubicBezTo>
                <a:cubicBezTo>
                  <a:pt x="5156659" y="156185"/>
                  <a:pt x="5203278" y="153437"/>
                  <a:pt x="5236517" y="167781"/>
                </a:cubicBezTo>
                <a:cubicBezTo>
                  <a:pt x="5240864" y="166520"/>
                  <a:pt x="5245520" y="165723"/>
                  <a:pt x="5250370" y="165256"/>
                </a:cubicBezTo>
                <a:lnTo>
                  <a:pt x="5264562" y="164745"/>
                </a:lnTo>
                <a:lnTo>
                  <a:pt x="5265875" y="165382"/>
                </a:lnTo>
                <a:cubicBezTo>
                  <a:pt x="5272502" y="167127"/>
                  <a:pt x="5277231" y="167336"/>
                  <a:pt x="5281111" y="166865"/>
                </a:cubicBezTo>
                <a:lnTo>
                  <a:pt x="5285296" y="165793"/>
                </a:lnTo>
                <a:lnTo>
                  <a:pt x="5296016" y="166373"/>
                </a:lnTo>
                <a:lnTo>
                  <a:pt x="5317851" y="166333"/>
                </a:lnTo>
                <a:lnTo>
                  <a:pt x="5321263" y="167432"/>
                </a:lnTo>
                <a:lnTo>
                  <a:pt x="5353150" y="169097"/>
                </a:lnTo>
                <a:cubicBezTo>
                  <a:pt x="5353191" y="169280"/>
                  <a:pt x="5353231" y="169463"/>
                  <a:pt x="5353271" y="169646"/>
                </a:cubicBezTo>
                <a:cubicBezTo>
                  <a:pt x="5354268" y="170912"/>
                  <a:pt x="5356376" y="171919"/>
                  <a:pt x="5360865" y="172409"/>
                </a:cubicBezTo>
                <a:cubicBezTo>
                  <a:pt x="5349299" y="179352"/>
                  <a:pt x="5361845" y="175659"/>
                  <a:pt x="5376106" y="176493"/>
                </a:cubicBezTo>
                <a:cubicBezTo>
                  <a:pt x="5361324" y="187460"/>
                  <a:pt x="5404648" y="185176"/>
                  <a:pt x="5407296" y="192407"/>
                </a:cubicBezTo>
                <a:cubicBezTo>
                  <a:pt x="5418101" y="192771"/>
                  <a:pt x="5429262" y="193356"/>
                  <a:pt x="5440501" y="194200"/>
                </a:cubicBezTo>
                <a:lnTo>
                  <a:pt x="5447027" y="194849"/>
                </a:lnTo>
                <a:cubicBezTo>
                  <a:pt x="5447048" y="194893"/>
                  <a:pt x="5447071" y="194937"/>
                  <a:pt x="5447092" y="194981"/>
                </a:cubicBezTo>
                <a:cubicBezTo>
                  <a:pt x="5448369" y="195375"/>
                  <a:pt x="5450462" y="195683"/>
                  <a:pt x="5453843" y="195901"/>
                </a:cubicBezTo>
                <a:lnTo>
                  <a:pt x="5458922" y="196031"/>
                </a:lnTo>
                <a:lnTo>
                  <a:pt x="5471578" y="197289"/>
                </a:lnTo>
                <a:lnTo>
                  <a:pt x="5475501" y="198511"/>
                </a:lnTo>
                <a:lnTo>
                  <a:pt x="5476431" y="200133"/>
                </a:lnTo>
                <a:lnTo>
                  <a:pt x="5477673" y="200086"/>
                </a:lnTo>
                <a:cubicBezTo>
                  <a:pt x="5487646" y="198430"/>
                  <a:pt x="5491911" y="195008"/>
                  <a:pt x="5499107" y="206450"/>
                </a:cubicBezTo>
                <a:cubicBezTo>
                  <a:pt x="5521249" y="204381"/>
                  <a:pt x="5522717" y="211055"/>
                  <a:pt x="5549773" y="216212"/>
                </a:cubicBezTo>
                <a:cubicBezTo>
                  <a:pt x="5563075" y="213470"/>
                  <a:pt x="5571891" y="215880"/>
                  <a:pt x="5579798" y="219974"/>
                </a:cubicBezTo>
                <a:cubicBezTo>
                  <a:pt x="5607762" y="220995"/>
                  <a:pt x="5630793" y="227992"/>
                  <a:pt x="5660945" y="232281"/>
                </a:cubicBezTo>
                <a:cubicBezTo>
                  <a:pt x="5696119" y="230605"/>
                  <a:pt x="5709313" y="241608"/>
                  <a:pt x="5741550" y="246153"/>
                </a:cubicBezTo>
                <a:cubicBezTo>
                  <a:pt x="5773481" y="240240"/>
                  <a:pt x="5761761" y="256343"/>
                  <a:pt x="5777092" y="261598"/>
                </a:cubicBezTo>
                <a:lnTo>
                  <a:pt x="5781696" y="262413"/>
                </a:lnTo>
                <a:lnTo>
                  <a:pt x="5794572" y="262404"/>
                </a:lnTo>
                <a:lnTo>
                  <a:pt x="5799466" y="262032"/>
                </a:lnTo>
                <a:cubicBezTo>
                  <a:pt x="5802815" y="261914"/>
                  <a:pt x="5805020" y="262011"/>
                  <a:pt x="5806515" y="262272"/>
                </a:cubicBezTo>
                <a:lnTo>
                  <a:pt x="5806675" y="262396"/>
                </a:lnTo>
                <a:lnTo>
                  <a:pt x="5813312" y="262391"/>
                </a:lnTo>
                <a:cubicBezTo>
                  <a:pt x="5824550" y="262115"/>
                  <a:pt x="5835517" y="261593"/>
                  <a:pt x="5845991" y="260887"/>
                </a:cubicBezTo>
                <a:cubicBezTo>
                  <a:pt x="5853809" y="267730"/>
                  <a:pt x="5893041" y="261226"/>
                  <a:pt x="5887151" y="273454"/>
                </a:cubicBezTo>
                <a:cubicBezTo>
                  <a:pt x="5901226" y="272869"/>
                  <a:pt x="5910361" y="268010"/>
                  <a:pt x="5904546" y="275966"/>
                </a:cubicBezTo>
                <a:cubicBezTo>
                  <a:pt x="5909147" y="276006"/>
                  <a:pt x="5911875" y="276789"/>
                  <a:pt x="5913749" y="277935"/>
                </a:cubicBezTo>
                <a:lnTo>
                  <a:pt x="5914266" y="278461"/>
                </a:lnTo>
                <a:lnTo>
                  <a:pt x="5945601" y="276962"/>
                </a:lnTo>
                <a:lnTo>
                  <a:pt x="5949632" y="277705"/>
                </a:lnTo>
                <a:lnTo>
                  <a:pt x="5970223" y="275521"/>
                </a:lnTo>
                <a:lnTo>
                  <a:pt x="5980773" y="275035"/>
                </a:lnTo>
                <a:lnTo>
                  <a:pt x="5983935" y="273570"/>
                </a:lnTo>
                <a:cubicBezTo>
                  <a:pt x="5987251" y="272725"/>
                  <a:pt x="5991873" y="272466"/>
                  <a:pt x="5999415" y="273529"/>
                </a:cubicBezTo>
                <a:lnTo>
                  <a:pt x="6001125" y="274024"/>
                </a:lnTo>
                <a:lnTo>
                  <a:pt x="6014148" y="272127"/>
                </a:lnTo>
                <a:cubicBezTo>
                  <a:pt x="6018385" y="271191"/>
                  <a:pt x="6022196" y="269952"/>
                  <a:pt x="6025373" y="268284"/>
                </a:cubicBezTo>
                <a:cubicBezTo>
                  <a:pt x="6067313" y="279108"/>
                  <a:pt x="6109314" y="271823"/>
                  <a:pt x="6156029" y="274980"/>
                </a:cubicBezTo>
                <a:cubicBezTo>
                  <a:pt x="6208860" y="274485"/>
                  <a:pt x="6245574" y="272587"/>
                  <a:pt x="6280339" y="272818"/>
                </a:cubicBezTo>
                <a:cubicBezTo>
                  <a:pt x="6296663" y="271891"/>
                  <a:pt x="6415779" y="271393"/>
                  <a:pt x="6405968" y="276370"/>
                </a:cubicBezTo>
                <a:cubicBezTo>
                  <a:pt x="6456511" y="266682"/>
                  <a:pt x="6485905" y="280257"/>
                  <a:pt x="6541963" y="276934"/>
                </a:cubicBezTo>
                <a:cubicBezTo>
                  <a:pt x="6570420" y="290316"/>
                  <a:pt x="6555653" y="278310"/>
                  <a:pt x="6586627" y="281649"/>
                </a:cubicBezTo>
                <a:cubicBezTo>
                  <a:pt x="6579650" y="269956"/>
                  <a:pt x="6623738" y="289290"/>
                  <a:pt x="6627238" y="276465"/>
                </a:cubicBezTo>
                <a:cubicBezTo>
                  <a:pt x="6632765" y="277477"/>
                  <a:pt x="6638005" y="278865"/>
                  <a:pt x="6643243" y="280354"/>
                </a:cubicBezTo>
                <a:lnTo>
                  <a:pt x="6645989" y="281125"/>
                </a:lnTo>
                <a:lnTo>
                  <a:pt x="6657286" y="281990"/>
                </a:lnTo>
                <a:lnTo>
                  <a:pt x="6660086" y="285020"/>
                </a:lnTo>
                <a:lnTo>
                  <a:pt x="6797366" y="289881"/>
                </a:lnTo>
                <a:cubicBezTo>
                  <a:pt x="6809416" y="287942"/>
                  <a:pt x="6848406" y="288225"/>
                  <a:pt x="6856808" y="292107"/>
                </a:cubicBezTo>
                <a:cubicBezTo>
                  <a:pt x="6865149" y="292956"/>
                  <a:pt x="6874251" y="291592"/>
                  <a:pt x="6879107" y="295746"/>
                </a:cubicBezTo>
                <a:cubicBezTo>
                  <a:pt x="6897223" y="298188"/>
                  <a:pt x="6938712" y="303804"/>
                  <a:pt x="6965507" y="306764"/>
                </a:cubicBezTo>
                <a:cubicBezTo>
                  <a:pt x="6979948" y="301536"/>
                  <a:pt x="7002622" y="312151"/>
                  <a:pt x="7039877" y="313504"/>
                </a:cubicBezTo>
                <a:cubicBezTo>
                  <a:pt x="7055680" y="307458"/>
                  <a:pt x="7064986" y="314500"/>
                  <a:pt x="7095242" y="306489"/>
                </a:cubicBezTo>
                <a:cubicBezTo>
                  <a:pt x="7096482" y="307318"/>
                  <a:pt x="7098030" y="308086"/>
                  <a:pt x="7099839" y="308775"/>
                </a:cubicBezTo>
                <a:cubicBezTo>
                  <a:pt x="7110349" y="312772"/>
                  <a:pt x="7127195" y="313208"/>
                  <a:pt x="7137466" y="309750"/>
                </a:cubicBezTo>
                <a:cubicBezTo>
                  <a:pt x="7185680" y="299155"/>
                  <a:pt x="7229391" y="300398"/>
                  <a:pt x="7270499" y="298777"/>
                </a:cubicBezTo>
                <a:cubicBezTo>
                  <a:pt x="7316962" y="298228"/>
                  <a:pt x="7285675" y="310922"/>
                  <a:pt x="7343995" y="301078"/>
                </a:cubicBezTo>
                <a:cubicBezTo>
                  <a:pt x="7350049" y="305805"/>
                  <a:pt x="7357393" y="306169"/>
                  <a:pt x="7369884" y="304215"/>
                </a:cubicBezTo>
                <a:cubicBezTo>
                  <a:pt x="7392444" y="304292"/>
                  <a:pt x="7390182" y="315825"/>
                  <a:pt x="7413269" y="309326"/>
                </a:cubicBezTo>
                <a:cubicBezTo>
                  <a:pt x="7408905" y="315459"/>
                  <a:pt x="7455926" y="312609"/>
                  <a:pt x="7445210" y="318858"/>
                </a:cubicBezTo>
                <a:cubicBezTo>
                  <a:pt x="7459637" y="324823"/>
                  <a:pt x="7467328" y="315647"/>
                  <a:pt x="7481682" y="320869"/>
                </a:cubicBezTo>
                <a:cubicBezTo>
                  <a:pt x="7498076" y="322354"/>
                  <a:pt x="7472551" y="314032"/>
                  <a:pt x="7490783" y="313947"/>
                </a:cubicBezTo>
                <a:cubicBezTo>
                  <a:pt x="7512832" y="314969"/>
                  <a:pt x="7513326" y="303570"/>
                  <a:pt x="7529590" y="318495"/>
                </a:cubicBezTo>
                <a:lnTo>
                  <a:pt x="7588393" y="326205"/>
                </a:lnTo>
                <a:cubicBezTo>
                  <a:pt x="7601800" y="322902"/>
                  <a:pt x="7612304" y="324957"/>
                  <a:pt x="7622470" y="328743"/>
                </a:cubicBezTo>
                <a:cubicBezTo>
                  <a:pt x="7653251" y="328613"/>
                  <a:pt x="7680961" y="334687"/>
                  <a:pt x="7715372" y="337749"/>
                </a:cubicBezTo>
                <a:cubicBezTo>
                  <a:pt x="7752962" y="334613"/>
                  <a:pt x="7771514" y="345116"/>
                  <a:pt x="7808289" y="348348"/>
                </a:cubicBezTo>
                <a:cubicBezTo>
                  <a:pt x="7845364" y="340055"/>
                  <a:pt x="7831482" y="362995"/>
                  <a:pt x="7862569" y="363542"/>
                </a:cubicBezTo>
                <a:cubicBezTo>
                  <a:pt x="7913649" y="356680"/>
                  <a:pt x="7860835" y="371257"/>
                  <a:pt x="7939030" y="371291"/>
                </a:cubicBezTo>
                <a:cubicBezTo>
                  <a:pt x="7943539" y="369986"/>
                  <a:pt x="7952871" y="371899"/>
                  <a:pt x="7951716" y="373895"/>
                </a:cubicBezTo>
                <a:cubicBezTo>
                  <a:pt x="7968853" y="373823"/>
                  <a:pt x="8017302" y="387319"/>
                  <a:pt x="8041855" y="385867"/>
                </a:cubicBezTo>
                <a:lnTo>
                  <a:pt x="8049093" y="386199"/>
                </a:lnTo>
                <a:lnTo>
                  <a:pt x="8055948" y="382442"/>
                </a:lnTo>
                <a:cubicBezTo>
                  <a:pt x="8060232" y="381237"/>
                  <a:pt x="8065083" y="381477"/>
                  <a:pt x="8071087" y="384679"/>
                </a:cubicBezTo>
                <a:cubicBezTo>
                  <a:pt x="8090297" y="384063"/>
                  <a:pt x="8105929" y="389071"/>
                  <a:pt x="8132179" y="387665"/>
                </a:cubicBezTo>
                <a:cubicBezTo>
                  <a:pt x="8163925" y="372958"/>
                  <a:pt x="8174085" y="392546"/>
                  <a:pt x="8221961" y="397778"/>
                </a:cubicBezTo>
                <a:cubicBezTo>
                  <a:pt x="8239260" y="384418"/>
                  <a:pt x="8255724" y="388325"/>
                  <a:pt x="8272781" y="397667"/>
                </a:cubicBezTo>
                <a:cubicBezTo>
                  <a:pt x="8317170" y="390065"/>
                  <a:pt x="8361010" y="402387"/>
                  <a:pt x="8412641" y="403819"/>
                </a:cubicBezTo>
                <a:cubicBezTo>
                  <a:pt x="8464978" y="385318"/>
                  <a:pt x="8481427" y="421259"/>
                  <a:pt x="8536583" y="422661"/>
                </a:cubicBezTo>
                <a:lnTo>
                  <a:pt x="8756784" y="455352"/>
                </a:lnTo>
                <a:cubicBezTo>
                  <a:pt x="8762479" y="450253"/>
                  <a:pt x="8777160" y="453994"/>
                  <a:pt x="8776743" y="460443"/>
                </a:cubicBezTo>
                <a:cubicBezTo>
                  <a:pt x="8783686" y="457962"/>
                  <a:pt x="8799059" y="444562"/>
                  <a:pt x="8802402" y="454614"/>
                </a:cubicBezTo>
                <a:cubicBezTo>
                  <a:pt x="8839089" y="453250"/>
                  <a:pt x="8874444" y="444758"/>
                  <a:pt x="8905057" y="429955"/>
                </a:cubicBezTo>
                <a:cubicBezTo>
                  <a:pt x="8978107" y="442485"/>
                  <a:pt x="8931572" y="415210"/>
                  <a:pt x="8983190" y="416520"/>
                </a:cubicBezTo>
                <a:cubicBezTo>
                  <a:pt x="9027080" y="433694"/>
                  <a:pt x="9040676" y="398791"/>
                  <a:pt x="9089879" y="408821"/>
                </a:cubicBezTo>
                <a:cubicBezTo>
                  <a:pt x="9101224" y="374721"/>
                  <a:pt x="9134821" y="409204"/>
                  <a:pt x="9151944" y="398641"/>
                </a:cubicBezTo>
                <a:cubicBezTo>
                  <a:pt x="9186724" y="435136"/>
                  <a:pt x="9234435" y="381489"/>
                  <a:pt x="9265240" y="380170"/>
                </a:cubicBezTo>
                <a:cubicBezTo>
                  <a:pt x="9307611" y="370085"/>
                  <a:pt x="9369419" y="397425"/>
                  <a:pt x="9387162" y="357390"/>
                </a:cubicBezTo>
                <a:cubicBezTo>
                  <a:pt x="9423795" y="357562"/>
                  <a:pt x="9437246" y="365703"/>
                  <a:pt x="9469688" y="358349"/>
                </a:cubicBezTo>
                <a:cubicBezTo>
                  <a:pt x="9511602" y="348162"/>
                  <a:pt x="9588820" y="330698"/>
                  <a:pt x="9632016" y="317808"/>
                </a:cubicBezTo>
                <a:cubicBezTo>
                  <a:pt x="9654932" y="335272"/>
                  <a:pt x="9694784" y="281732"/>
                  <a:pt x="9728860" y="281003"/>
                </a:cubicBezTo>
                <a:cubicBezTo>
                  <a:pt x="9733829" y="267805"/>
                  <a:pt x="9741717" y="268075"/>
                  <a:pt x="9756036" y="274380"/>
                </a:cubicBezTo>
                <a:cubicBezTo>
                  <a:pt x="9865721" y="275875"/>
                  <a:pt x="9984102" y="257276"/>
                  <a:pt x="10047102" y="253749"/>
                </a:cubicBezTo>
                <a:cubicBezTo>
                  <a:pt x="10072943" y="253978"/>
                  <a:pt x="10132654" y="241640"/>
                  <a:pt x="10194455" y="229045"/>
                </a:cubicBezTo>
                <a:cubicBezTo>
                  <a:pt x="10218951" y="197903"/>
                  <a:pt x="10303769" y="217683"/>
                  <a:pt x="10334082" y="214808"/>
                </a:cubicBezTo>
                <a:cubicBezTo>
                  <a:pt x="10404928" y="207613"/>
                  <a:pt x="10433530" y="223063"/>
                  <a:pt x="10428552" y="193667"/>
                </a:cubicBezTo>
                <a:cubicBezTo>
                  <a:pt x="10434570" y="181275"/>
                  <a:pt x="10449494" y="181364"/>
                  <a:pt x="10456642" y="192465"/>
                </a:cubicBezTo>
                <a:cubicBezTo>
                  <a:pt x="10474477" y="189882"/>
                  <a:pt x="10485222" y="175225"/>
                  <a:pt x="10503257" y="193504"/>
                </a:cubicBezTo>
                <a:cubicBezTo>
                  <a:pt x="10527799" y="190634"/>
                  <a:pt x="10551916" y="147251"/>
                  <a:pt x="10572019" y="175637"/>
                </a:cubicBezTo>
                <a:cubicBezTo>
                  <a:pt x="10645346" y="169847"/>
                  <a:pt x="10704612" y="160946"/>
                  <a:pt x="10753815" y="153380"/>
                </a:cubicBezTo>
                <a:cubicBezTo>
                  <a:pt x="10828330" y="139563"/>
                  <a:pt x="10880543" y="129897"/>
                  <a:pt x="10945651" y="98004"/>
                </a:cubicBezTo>
                <a:cubicBezTo>
                  <a:pt x="11016245" y="95021"/>
                  <a:pt x="11072458" y="102127"/>
                  <a:pt x="11140131" y="99231"/>
                </a:cubicBezTo>
                <a:cubicBezTo>
                  <a:pt x="11171167" y="89773"/>
                  <a:pt x="11227015" y="135488"/>
                  <a:pt x="11254060" y="110060"/>
                </a:cubicBezTo>
                <a:cubicBezTo>
                  <a:pt x="11277300" y="139282"/>
                  <a:pt x="11327162" y="124629"/>
                  <a:pt x="11368451" y="132281"/>
                </a:cubicBezTo>
                <a:cubicBezTo>
                  <a:pt x="11415670" y="142255"/>
                  <a:pt x="11471232" y="136531"/>
                  <a:pt x="11528203" y="134254"/>
                </a:cubicBezTo>
                <a:cubicBezTo>
                  <a:pt x="11565615" y="99525"/>
                  <a:pt x="11635268" y="161939"/>
                  <a:pt x="11671811" y="116325"/>
                </a:cubicBezTo>
                <a:cubicBezTo>
                  <a:pt x="11682520" y="129215"/>
                  <a:pt x="11690984" y="123027"/>
                  <a:pt x="11706787" y="120897"/>
                </a:cubicBezTo>
                <a:cubicBezTo>
                  <a:pt x="11718593" y="143812"/>
                  <a:pt x="11740316" y="119581"/>
                  <a:pt x="11754751" y="132799"/>
                </a:cubicBezTo>
                <a:cubicBezTo>
                  <a:pt x="11800593" y="119431"/>
                  <a:pt x="11880315" y="116312"/>
                  <a:pt x="11917396" y="115212"/>
                </a:cubicBezTo>
                <a:cubicBezTo>
                  <a:pt x="11970298" y="106961"/>
                  <a:pt x="12039200" y="88079"/>
                  <a:pt x="12072164" y="83291"/>
                </a:cubicBezTo>
                <a:cubicBezTo>
                  <a:pt x="12079369" y="82778"/>
                  <a:pt x="12088979" y="86704"/>
                  <a:pt x="12103507" y="98946"/>
                </a:cubicBezTo>
                <a:cubicBezTo>
                  <a:pt x="12116282" y="105801"/>
                  <a:pt x="12148529" y="97142"/>
                  <a:pt x="12181097" y="101695"/>
                </a:cubicBezTo>
                <a:lnTo>
                  <a:pt x="12192000" y="94466"/>
                </a:lnTo>
                <a:lnTo>
                  <a:pt x="12183005" y="1711507"/>
                </a:lnTo>
                <a:lnTo>
                  <a:pt x="0" y="1711507"/>
                </a:lnTo>
                <a:lnTo>
                  <a:pt x="0" y="255071"/>
                </a:lnTo>
                <a:lnTo>
                  <a:pt x="3420" y="254580"/>
                </a:lnTo>
                <a:cubicBezTo>
                  <a:pt x="33798" y="250869"/>
                  <a:pt x="50563" y="250688"/>
                  <a:pt x="69321" y="248222"/>
                </a:cubicBezTo>
                <a:cubicBezTo>
                  <a:pt x="99691" y="242498"/>
                  <a:pt x="131819" y="229515"/>
                  <a:pt x="150147" y="225345"/>
                </a:cubicBezTo>
                <a:lnTo>
                  <a:pt x="179293" y="223202"/>
                </a:lnTo>
                <a:lnTo>
                  <a:pt x="178234" y="219154"/>
                </a:lnTo>
                <a:lnTo>
                  <a:pt x="189061" y="218856"/>
                </a:lnTo>
                <a:lnTo>
                  <a:pt x="213227" y="218757"/>
                </a:lnTo>
                <a:cubicBezTo>
                  <a:pt x="228307" y="218145"/>
                  <a:pt x="270240" y="219115"/>
                  <a:pt x="285592" y="217634"/>
                </a:cubicBezTo>
                <a:cubicBezTo>
                  <a:pt x="290021" y="213316"/>
                  <a:pt x="296857" y="210963"/>
                  <a:pt x="305337" y="209871"/>
                </a:cubicBezTo>
                <a:lnTo>
                  <a:pt x="324014" y="209750"/>
                </a:lnTo>
                <a:lnTo>
                  <a:pt x="432328" y="199346"/>
                </a:lnTo>
                <a:lnTo>
                  <a:pt x="447220" y="198569"/>
                </a:lnTo>
                <a:lnTo>
                  <a:pt x="455286" y="195079"/>
                </a:lnTo>
                <a:cubicBezTo>
                  <a:pt x="461442" y="194384"/>
                  <a:pt x="479129" y="194834"/>
                  <a:pt x="484167" y="194386"/>
                </a:cubicBezTo>
                <a:lnTo>
                  <a:pt x="485503" y="192401"/>
                </a:lnTo>
                <a:cubicBezTo>
                  <a:pt x="501549" y="189228"/>
                  <a:pt x="561902" y="178662"/>
                  <a:pt x="580435" y="175350"/>
                </a:cubicBezTo>
                <a:cubicBezTo>
                  <a:pt x="584137" y="178403"/>
                  <a:pt x="592428" y="173582"/>
                  <a:pt x="596700" y="172535"/>
                </a:cubicBezTo>
                <a:cubicBezTo>
                  <a:pt x="597361" y="174590"/>
                  <a:pt x="607702" y="175217"/>
                  <a:pt x="610753" y="173388"/>
                </a:cubicBezTo>
                <a:cubicBezTo>
                  <a:pt x="683451" y="163358"/>
                  <a:pt x="647061" y="184084"/>
                  <a:pt x="688558" y="170954"/>
                </a:cubicBezTo>
                <a:cubicBezTo>
                  <a:pt x="695899" y="170084"/>
                  <a:pt x="701847" y="170913"/>
                  <a:pt x="707065" y="172449"/>
                </a:cubicBezTo>
                <a:lnTo>
                  <a:pt x="714847" y="175603"/>
                </a:lnTo>
                <a:lnTo>
                  <a:pt x="744973" y="169641"/>
                </a:lnTo>
                <a:cubicBezTo>
                  <a:pt x="759812" y="167563"/>
                  <a:pt x="775431" y="166186"/>
                  <a:pt x="791456" y="165556"/>
                </a:cubicBezTo>
                <a:cubicBezTo>
                  <a:pt x="795052" y="169757"/>
                  <a:pt x="807631" y="163789"/>
                  <a:pt x="813549" y="162607"/>
                </a:cubicBezTo>
                <a:cubicBezTo>
                  <a:pt x="813610" y="165351"/>
                  <a:pt x="826721" y="166666"/>
                  <a:pt x="831374" y="164398"/>
                </a:cubicBezTo>
                <a:cubicBezTo>
                  <a:pt x="929156" y="154591"/>
                  <a:pt x="874135" y="180218"/>
                  <a:pt x="932814" y="164851"/>
                </a:cubicBezTo>
                <a:cubicBezTo>
                  <a:pt x="942630" y="164050"/>
                  <a:pt x="949995" y="165425"/>
                  <a:pt x="956140" y="167695"/>
                </a:cubicBezTo>
                <a:lnTo>
                  <a:pt x="967195" y="173365"/>
                </a:lnTo>
                <a:lnTo>
                  <a:pt x="975858" y="171344"/>
                </a:lnTo>
                <a:cubicBezTo>
                  <a:pt x="1008553" y="171185"/>
                  <a:pt x="1018193" y="176996"/>
                  <a:pt x="1037215" y="171142"/>
                </a:cubicBezTo>
                <a:cubicBezTo>
                  <a:pt x="1065325" y="183310"/>
                  <a:pt x="1055859" y="172355"/>
                  <a:pt x="1077240" y="170494"/>
                </a:cubicBezTo>
                <a:cubicBezTo>
                  <a:pt x="1094107" y="168067"/>
                  <a:pt x="1063141" y="163398"/>
                  <a:pt x="1079673" y="162709"/>
                </a:cubicBezTo>
                <a:cubicBezTo>
                  <a:pt x="1097557" y="165851"/>
                  <a:pt x="1096716" y="156094"/>
                  <a:pt x="1115314" y="159936"/>
                </a:cubicBezTo>
                <a:cubicBezTo>
                  <a:pt x="1110796" y="167286"/>
                  <a:pt x="1152014" y="158512"/>
                  <a:pt x="1153296" y="164932"/>
                </a:cubicBezTo>
                <a:cubicBezTo>
                  <a:pt x="1169093" y="155750"/>
                  <a:pt x="1177030" y="167062"/>
                  <a:pt x="1198064" y="164232"/>
                </a:cubicBezTo>
                <a:cubicBezTo>
                  <a:pt x="1207969" y="160758"/>
                  <a:pt x="1215116" y="160162"/>
                  <a:pt x="1224852" y="163898"/>
                </a:cubicBezTo>
                <a:cubicBezTo>
                  <a:pt x="1270482" y="146986"/>
                  <a:pt x="1252457" y="163142"/>
                  <a:pt x="1295159" y="156638"/>
                </a:cubicBezTo>
                <a:cubicBezTo>
                  <a:pt x="1331949" y="149798"/>
                  <a:pt x="1373653" y="145361"/>
                  <a:pt x="1409235" y="129033"/>
                </a:cubicBezTo>
                <a:cubicBezTo>
                  <a:pt x="1415767" y="124407"/>
                  <a:pt x="1431804" y="122656"/>
                  <a:pt x="1445051" y="125121"/>
                </a:cubicBezTo>
                <a:cubicBezTo>
                  <a:pt x="1447327" y="125546"/>
                  <a:pt x="1449439" y="126083"/>
                  <a:pt x="1451312" y="126712"/>
                </a:cubicBezTo>
                <a:cubicBezTo>
                  <a:pt x="1482072" y="124215"/>
                  <a:pt x="1594584" y="113058"/>
                  <a:pt x="1629619" y="110134"/>
                </a:cubicBezTo>
                <a:cubicBezTo>
                  <a:pt x="1632456" y="116077"/>
                  <a:pt x="1650172" y="105353"/>
                  <a:pt x="1661522" y="109162"/>
                </a:cubicBezTo>
                <a:cubicBezTo>
                  <a:pt x="1669650" y="112506"/>
                  <a:pt x="1676921" y="110032"/>
                  <a:pt x="1685412" y="109769"/>
                </a:cubicBezTo>
                <a:cubicBezTo>
                  <a:pt x="1696598" y="112397"/>
                  <a:pt x="1733078" y="107651"/>
                  <a:pt x="1742589" y="104247"/>
                </a:cubicBezTo>
                <a:cubicBezTo>
                  <a:pt x="1765318" y="92418"/>
                  <a:pt x="1816964" y="101202"/>
                  <a:pt x="1835848" y="92140"/>
                </a:cubicBezTo>
                <a:cubicBezTo>
                  <a:pt x="1842700" y="90809"/>
                  <a:pt x="1849404" y="90272"/>
                  <a:pt x="1855984" y="90226"/>
                </a:cubicBezTo>
                <a:lnTo>
                  <a:pt x="1874399" y="91225"/>
                </a:lnTo>
                <a:lnTo>
                  <a:pt x="1879635" y="93758"/>
                </a:lnTo>
                <a:lnTo>
                  <a:pt x="1890889" y="93131"/>
                </a:lnTo>
                <a:lnTo>
                  <a:pt x="1894113" y="93516"/>
                </a:lnTo>
                <a:cubicBezTo>
                  <a:pt x="1900274" y="94263"/>
                  <a:pt x="1906354" y="94915"/>
                  <a:pt x="1912372" y="95171"/>
                </a:cubicBezTo>
                <a:cubicBezTo>
                  <a:pt x="1904458" y="82466"/>
                  <a:pt x="1962258" y="95265"/>
                  <a:pt x="1945597" y="84991"/>
                </a:cubicBezTo>
                <a:cubicBezTo>
                  <a:pt x="1977288" y="84194"/>
                  <a:pt x="1953115" y="74625"/>
                  <a:pt x="1991209" y="83748"/>
                </a:cubicBezTo>
                <a:cubicBezTo>
                  <a:pt x="2040411" y="73360"/>
                  <a:pt x="2117969" y="77226"/>
                  <a:pt x="2156507" y="61462"/>
                </a:cubicBezTo>
                <a:cubicBezTo>
                  <a:pt x="2151720" y="67481"/>
                  <a:pt x="2172457" y="72150"/>
                  <a:pt x="2186821" y="69164"/>
                </a:cubicBezTo>
                <a:cubicBezTo>
                  <a:pt x="2170029" y="92779"/>
                  <a:pt x="2243615" y="47884"/>
                  <a:pt x="2256258" y="63999"/>
                </a:cubicBezTo>
                <a:cubicBezTo>
                  <a:pt x="2256882" y="49039"/>
                  <a:pt x="2321261" y="23672"/>
                  <a:pt x="2351561" y="35946"/>
                </a:cubicBezTo>
                <a:cubicBezTo>
                  <a:pt x="2397724" y="32950"/>
                  <a:pt x="2430412" y="20584"/>
                  <a:pt x="2478810" y="25528"/>
                </a:cubicBezTo>
                <a:cubicBezTo>
                  <a:pt x="2480312" y="23526"/>
                  <a:pt x="2482773" y="21851"/>
                  <a:pt x="2485897" y="20412"/>
                </a:cubicBezTo>
                <a:lnTo>
                  <a:pt x="2496348" y="16923"/>
                </a:lnTo>
                <a:lnTo>
                  <a:pt x="2498368" y="17177"/>
                </a:lnTo>
                <a:cubicBezTo>
                  <a:pt x="2506305" y="17222"/>
                  <a:pt x="2510369" y="16378"/>
                  <a:pt x="2512719" y="15144"/>
                </a:cubicBezTo>
                <a:lnTo>
                  <a:pt x="2514380" y="13338"/>
                </a:lnTo>
                <a:lnTo>
                  <a:pt x="2523761" y="11517"/>
                </a:lnTo>
                <a:lnTo>
                  <a:pt x="2540995" y="6780"/>
                </a:lnTo>
                <a:lnTo>
                  <a:pt x="2545390" y="6972"/>
                </a:lnTo>
                <a:lnTo>
                  <a:pt x="2573204" y="1504"/>
                </a:lnTo>
                <a:lnTo>
                  <a:pt x="2574142" y="1942"/>
                </a:lnTo>
                <a:cubicBezTo>
                  <a:pt x="2576879" y="2796"/>
                  <a:pt x="2580101" y="3191"/>
                  <a:pt x="2584407" y="2638"/>
                </a:cubicBezTo>
                <a:cubicBezTo>
                  <a:pt x="2585931" y="10988"/>
                  <a:pt x="2590190" y="5171"/>
                  <a:pt x="2602759" y="2800"/>
                </a:cubicBezTo>
                <a:cubicBezTo>
                  <a:pt x="2607932" y="15242"/>
                  <a:pt x="2638729" y="3977"/>
                  <a:pt x="2651951" y="9510"/>
                </a:cubicBezTo>
                <a:cubicBezTo>
                  <a:pt x="2661071" y="7488"/>
                  <a:pt x="2670809" y="5577"/>
                  <a:pt x="2681011" y="3867"/>
                </a:cubicBezTo>
                <a:lnTo>
                  <a:pt x="2762980" y="3009"/>
                </a:lnTo>
                <a:lnTo>
                  <a:pt x="2848823" y="13028"/>
                </a:lnTo>
                <a:cubicBezTo>
                  <a:pt x="2880576" y="13247"/>
                  <a:pt x="2908071" y="16967"/>
                  <a:pt x="2934945" y="14344"/>
                </a:cubicBezTo>
                <a:cubicBezTo>
                  <a:pt x="2945861" y="17238"/>
                  <a:pt x="2956151" y="18407"/>
                  <a:pt x="2966127" y="14075"/>
                </a:cubicBezTo>
                <a:cubicBezTo>
                  <a:pt x="2995758" y="15520"/>
                  <a:pt x="3002932" y="21707"/>
                  <a:pt x="3021708" y="16882"/>
                </a:cubicBezTo>
                <a:cubicBezTo>
                  <a:pt x="3038356" y="26888"/>
                  <a:pt x="3039342" y="23069"/>
                  <a:pt x="3047165" y="20204"/>
                </a:cubicBezTo>
                <a:lnTo>
                  <a:pt x="3048281" y="19999"/>
                </a:lnTo>
                <a:lnTo>
                  <a:pt x="3050556" y="21430"/>
                </a:lnTo>
                <a:lnTo>
                  <a:pt x="3055266" y="22091"/>
                </a:lnTo>
                <a:lnTo>
                  <a:pt x="3068122" y="21666"/>
                </a:lnTo>
                <a:lnTo>
                  <a:pt x="3072957" y="21137"/>
                </a:lnTo>
                <a:cubicBezTo>
                  <a:pt x="3076287" y="20908"/>
                  <a:pt x="3078500" y="20935"/>
                  <a:pt x="3080031" y="21146"/>
                </a:cubicBezTo>
                <a:lnTo>
                  <a:pt x="3080208" y="21264"/>
                </a:lnTo>
                <a:lnTo>
                  <a:pt x="3086834" y="21045"/>
                </a:lnTo>
                <a:cubicBezTo>
                  <a:pt x="3098016" y="20404"/>
                  <a:pt x="3108897" y="19526"/>
                  <a:pt x="3119255" y="18484"/>
                </a:cubicBezTo>
                <a:cubicBezTo>
                  <a:pt x="3128014" y="25052"/>
                  <a:pt x="3166285" y="17294"/>
                  <a:pt x="3162097" y="29675"/>
                </a:cubicBezTo>
                <a:cubicBezTo>
                  <a:pt x="3176068" y="28635"/>
                  <a:pt x="3184519" y="23495"/>
                  <a:pt x="3179814" y="31616"/>
                </a:cubicBezTo>
                <a:cubicBezTo>
                  <a:pt x="3184413" y="31507"/>
                  <a:pt x="3187247" y="32197"/>
                  <a:pt x="3189277" y="33278"/>
                </a:cubicBezTo>
                <a:lnTo>
                  <a:pt x="3189864" y="33787"/>
                </a:lnTo>
                <a:lnTo>
                  <a:pt x="3220947" y="31275"/>
                </a:lnTo>
                <a:lnTo>
                  <a:pt x="3225074" y="31886"/>
                </a:lnTo>
                <a:lnTo>
                  <a:pt x="3245333" y="29038"/>
                </a:lnTo>
                <a:lnTo>
                  <a:pt x="3255801" y="28213"/>
                </a:lnTo>
                <a:lnTo>
                  <a:pt x="3258758" y="26649"/>
                </a:lnTo>
                <a:cubicBezTo>
                  <a:pt x="3261951" y="25700"/>
                  <a:pt x="3266527" y="25290"/>
                  <a:pt x="3274206" y="26105"/>
                </a:cubicBezTo>
                <a:lnTo>
                  <a:pt x="3275983" y="26544"/>
                </a:lnTo>
                <a:lnTo>
                  <a:pt x="3288723" y="24230"/>
                </a:lnTo>
                <a:cubicBezTo>
                  <a:pt x="3292826" y="23160"/>
                  <a:pt x="3296458" y="21799"/>
                  <a:pt x="3299399" y="20035"/>
                </a:cubicBezTo>
                <a:cubicBezTo>
                  <a:pt x="3342779" y="29462"/>
                  <a:pt x="3383709" y="20837"/>
                  <a:pt x="3430794" y="22468"/>
                </a:cubicBezTo>
                <a:cubicBezTo>
                  <a:pt x="3451149" y="37134"/>
                  <a:pt x="3532512" y="19177"/>
                  <a:pt x="3544201" y="4956"/>
                </a:cubicBezTo>
                <a:cubicBezTo>
                  <a:pt x="3544465" y="17417"/>
                  <a:pt x="3603467" y="450"/>
                  <a:pt x="3618686" y="9"/>
                </a:cubicBez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2" name="Shape 302"/>
        <p:cNvGrpSpPr/>
        <p:nvPr/>
      </p:nvGrpSpPr>
      <p:grpSpPr>
        <a:xfrm>
          <a:off x="0" y="0"/>
          <a:ext cx="0" cy="0"/>
          <a:chOff x="0" y="0"/>
          <a:chExt cx="0" cy="0"/>
        </a:xfrm>
      </p:grpSpPr>
      <p:sp>
        <p:nvSpPr>
          <p:cNvPr id="303" name="Google Shape;303;p22"/>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04" name="Google Shape;304;p22"/>
          <p:cNvPicPr preferRelativeResize="0"/>
          <p:nvPr/>
        </p:nvPicPr>
        <p:blipFill rotWithShape="1">
          <a:blip r:embed="rId3">
            <a:alphaModFix/>
          </a:blip>
          <a:srcRect b="-2" l="24263" r="18771" t="0"/>
          <a:stretch/>
        </p:blipFill>
        <p:spPr>
          <a:xfrm>
            <a:off x="9998" y="-13104"/>
            <a:ext cx="5846165" cy="6850548"/>
          </a:xfrm>
          <a:prstGeom prst="rect">
            <a:avLst/>
          </a:prstGeom>
          <a:noFill/>
          <a:ln>
            <a:noFill/>
          </a:ln>
        </p:spPr>
      </p:pic>
      <p:grpSp>
        <p:nvGrpSpPr>
          <p:cNvPr id="305" name="Google Shape;305;p22"/>
          <p:cNvGrpSpPr/>
          <p:nvPr/>
        </p:nvGrpSpPr>
        <p:grpSpPr>
          <a:xfrm>
            <a:off x="-9527" y="-6558"/>
            <a:ext cx="6254832" cy="6874766"/>
            <a:chOff x="-9149" y="3725"/>
            <a:chExt cx="6254832" cy="6887203"/>
          </a:xfrm>
        </p:grpSpPr>
        <p:sp>
          <p:nvSpPr>
            <p:cNvPr id="306" name="Google Shape;306;p22"/>
            <p:cNvSpPr/>
            <p:nvPr/>
          </p:nvSpPr>
          <p:spPr>
            <a:xfrm>
              <a:off x="-9149" y="238645"/>
              <a:ext cx="5933139" cy="6387893"/>
            </a:xfrm>
            <a:custGeom>
              <a:rect b="b" l="l" r="r" t="t"/>
              <a:pathLst>
                <a:path extrusionOk="0" h="6335678" w="5933139">
                  <a:moveTo>
                    <a:pt x="5852909" y="2469528"/>
                  </a:moveTo>
                  <a:lnTo>
                    <a:pt x="5830799" y="2394015"/>
                  </a:lnTo>
                  <a:lnTo>
                    <a:pt x="5805878" y="2319439"/>
                  </a:lnTo>
                  <a:cubicBezTo>
                    <a:pt x="5797446" y="2294705"/>
                    <a:pt x="5787890" y="2270346"/>
                    <a:pt x="5778708" y="2245800"/>
                  </a:cubicBezTo>
                  <a:cubicBezTo>
                    <a:pt x="5740858" y="2148364"/>
                    <a:pt x="5699073" y="2052614"/>
                    <a:pt x="5652978" y="1959675"/>
                  </a:cubicBezTo>
                  <a:cubicBezTo>
                    <a:pt x="5559664" y="1773985"/>
                    <a:pt x="5450986" y="1597663"/>
                    <a:pt x="5327691" y="1432958"/>
                  </a:cubicBezTo>
                  <a:cubicBezTo>
                    <a:pt x="5204960" y="1268067"/>
                    <a:pt x="5068362" y="1114980"/>
                    <a:pt x="4921458" y="973322"/>
                  </a:cubicBezTo>
                  <a:cubicBezTo>
                    <a:pt x="4774742" y="831665"/>
                    <a:pt x="4616408" y="703125"/>
                    <a:pt x="4450018" y="586764"/>
                  </a:cubicBezTo>
                  <a:cubicBezTo>
                    <a:pt x="4366822" y="528489"/>
                    <a:pt x="4281003" y="474337"/>
                    <a:pt x="4193311" y="423558"/>
                  </a:cubicBezTo>
                  <a:cubicBezTo>
                    <a:pt x="4105806" y="372404"/>
                    <a:pt x="4015865" y="325560"/>
                    <a:pt x="3924237" y="281901"/>
                  </a:cubicBezTo>
                  <a:cubicBezTo>
                    <a:pt x="3740983" y="195333"/>
                    <a:pt x="3549483" y="125067"/>
                    <a:pt x="3352175" y="75786"/>
                  </a:cubicBezTo>
                  <a:cubicBezTo>
                    <a:pt x="3253428" y="51240"/>
                    <a:pt x="3153368" y="31565"/>
                    <a:pt x="3051997" y="19011"/>
                  </a:cubicBezTo>
                  <a:cubicBezTo>
                    <a:pt x="2950814" y="5895"/>
                    <a:pt x="2848506" y="-851"/>
                    <a:pt x="2745823" y="86"/>
                  </a:cubicBezTo>
                  <a:cubicBezTo>
                    <a:pt x="2543643" y="1585"/>
                    <a:pt x="2341838" y="20135"/>
                    <a:pt x="2141720" y="55550"/>
                  </a:cubicBezTo>
                  <a:cubicBezTo>
                    <a:pt x="1941976" y="91339"/>
                    <a:pt x="1743356" y="143055"/>
                    <a:pt x="1551295" y="216319"/>
                  </a:cubicBezTo>
                  <a:cubicBezTo>
                    <a:pt x="1359233" y="289396"/>
                    <a:pt x="1173917" y="383459"/>
                    <a:pt x="1001718" y="498134"/>
                  </a:cubicBezTo>
                  <a:cubicBezTo>
                    <a:pt x="915712" y="555659"/>
                    <a:pt x="832141" y="617119"/>
                    <a:pt x="754755" y="685886"/>
                  </a:cubicBezTo>
                  <a:cubicBezTo>
                    <a:pt x="677555" y="754841"/>
                    <a:pt x="604666" y="828293"/>
                    <a:pt x="533462" y="903056"/>
                  </a:cubicBezTo>
                  <a:cubicBezTo>
                    <a:pt x="323413" y="1125660"/>
                    <a:pt x="143906" y="1376370"/>
                    <a:pt x="0" y="1646568"/>
                  </a:cubicBezTo>
                  <a:lnTo>
                    <a:pt x="0" y="4709059"/>
                  </a:lnTo>
                  <a:cubicBezTo>
                    <a:pt x="37850" y="4776702"/>
                    <a:pt x="78136" y="4843033"/>
                    <a:pt x="120671" y="4907491"/>
                  </a:cubicBezTo>
                  <a:cubicBezTo>
                    <a:pt x="234034" y="5078941"/>
                    <a:pt x="365198" y="5239336"/>
                    <a:pt x="507979" y="5384178"/>
                  </a:cubicBezTo>
                  <a:cubicBezTo>
                    <a:pt x="650948" y="5529395"/>
                    <a:pt x="805909" y="5662059"/>
                    <a:pt x="972112" y="5778607"/>
                  </a:cubicBezTo>
                  <a:cubicBezTo>
                    <a:pt x="1055308" y="5836881"/>
                    <a:pt x="1141314" y="5890846"/>
                    <a:pt x="1229943" y="5939939"/>
                  </a:cubicBezTo>
                  <a:cubicBezTo>
                    <a:pt x="1318385" y="5989406"/>
                    <a:pt x="1409450" y="6033815"/>
                    <a:pt x="1502389" y="6073913"/>
                  </a:cubicBezTo>
                  <a:cubicBezTo>
                    <a:pt x="1874145" y="6233559"/>
                    <a:pt x="2272884" y="6320689"/>
                    <a:pt x="2673870" y="6333993"/>
                  </a:cubicBezTo>
                  <a:lnTo>
                    <a:pt x="2749196" y="6335679"/>
                  </a:lnTo>
                  <a:lnTo>
                    <a:pt x="2787983" y="6335492"/>
                  </a:lnTo>
                  <a:lnTo>
                    <a:pt x="2826770" y="6334368"/>
                  </a:lnTo>
                  <a:cubicBezTo>
                    <a:pt x="2878486" y="6332494"/>
                    <a:pt x="2930390" y="6327247"/>
                    <a:pt x="2981918" y="6319939"/>
                  </a:cubicBezTo>
                  <a:cubicBezTo>
                    <a:pt x="3085163" y="6304949"/>
                    <a:pt x="3187096" y="6278529"/>
                    <a:pt x="3285282" y="6241803"/>
                  </a:cubicBezTo>
                  <a:cubicBezTo>
                    <a:pt x="3383467" y="6205265"/>
                    <a:pt x="3477530" y="6158608"/>
                    <a:pt x="3566347" y="6104831"/>
                  </a:cubicBezTo>
                  <a:cubicBezTo>
                    <a:pt x="3655164" y="6051053"/>
                    <a:pt x="3739109" y="5990905"/>
                    <a:pt x="3818369" y="5926823"/>
                  </a:cubicBezTo>
                  <a:cubicBezTo>
                    <a:pt x="3897630" y="5862739"/>
                    <a:pt x="3973143" y="5795471"/>
                    <a:pt x="4044908" y="5726329"/>
                  </a:cubicBezTo>
                  <a:cubicBezTo>
                    <a:pt x="4080884" y="5691852"/>
                    <a:pt x="4116299" y="5656999"/>
                    <a:pt x="4151151" y="5622147"/>
                  </a:cubicBezTo>
                  <a:cubicBezTo>
                    <a:pt x="4185816" y="5586920"/>
                    <a:pt x="4220106" y="5552068"/>
                    <a:pt x="4253834" y="5516841"/>
                  </a:cubicBezTo>
                  <a:cubicBezTo>
                    <a:pt x="4321289" y="5446388"/>
                    <a:pt x="4387808" y="5376871"/>
                    <a:pt x="4452453" y="5306979"/>
                  </a:cubicBezTo>
                  <a:lnTo>
                    <a:pt x="4548578" y="5202797"/>
                  </a:lnTo>
                  <a:lnTo>
                    <a:pt x="4596546" y="5151456"/>
                  </a:lnTo>
                  <a:cubicBezTo>
                    <a:pt x="4612661" y="5134592"/>
                    <a:pt x="4627276" y="5119040"/>
                    <a:pt x="4643016" y="5103300"/>
                  </a:cubicBezTo>
                  <a:cubicBezTo>
                    <a:pt x="4674308" y="5072196"/>
                    <a:pt x="4706162" y="5041841"/>
                    <a:pt x="4739515" y="5013172"/>
                  </a:cubicBezTo>
                  <a:cubicBezTo>
                    <a:pt x="4772493" y="4984128"/>
                    <a:pt x="4806596" y="4956397"/>
                    <a:pt x="4842198" y="4930164"/>
                  </a:cubicBezTo>
                  <a:cubicBezTo>
                    <a:pt x="4913026" y="4876949"/>
                    <a:pt x="4988914" y="4828980"/>
                    <a:pt x="5071360" y="4780449"/>
                  </a:cubicBezTo>
                  <a:cubicBezTo>
                    <a:pt x="5153243" y="4731544"/>
                    <a:pt x="5243372" y="4682076"/>
                    <a:pt x="5332001" y="4615932"/>
                  </a:cubicBezTo>
                  <a:cubicBezTo>
                    <a:pt x="5354111" y="4599443"/>
                    <a:pt x="5376035" y="4582205"/>
                    <a:pt x="5397396" y="4563655"/>
                  </a:cubicBezTo>
                  <a:cubicBezTo>
                    <a:pt x="5418757" y="4545104"/>
                    <a:pt x="5439368" y="4525617"/>
                    <a:pt x="5459417" y="4505380"/>
                  </a:cubicBezTo>
                  <a:cubicBezTo>
                    <a:pt x="5499329" y="4464719"/>
                    <a:pt x="5535493" y="4420311"/>
                    <a:pt x="5567159" y="4374029"/>
                  </a:cubicBezTo>
                  <a:cubicBezTo>
                    <a:pt x="5599388" y="4328121"/>
                    <a:pt x="5626558" y="4279965"/>
                    <a:pt x="5651292" y="4231810"/>
                  </a:cubicBezTo>
                  <a:cubicBezTo>
                    <a:pt x="5675651" y="4183466"/>
                    <a:pt x="5697012" y="4134561"/>
                    <a:pt x="5716686" y="4085655"/>
                  </a:cubicBezTo>
                  <a:cubicBezTo>
                    <a:pt x="5756223" y="3987845"/>
                    <a:pt x="5789576" y="3891158"/>
                    <a:pt x="5820681" y="3791848"/>
                  </a:cubicBezTo>
                  <a:cubicBezTo>
                    <a:pt x="5851972" y="3692726"/>
                    <a:pt x="5878955" y="3591167"/>
                    <a:pt x="5898629" y="3487922"/>
                  </a:cubicBezTo>
                  <a:cubicBezTo>
                    <a:pt x="5918116" y="3384490"/>
                    <a:pt x="5929172" y="3279372"/>
                    <a:pt x="5932170" y="3174066"/>
                  </a:cubicBezTo>
                  <a:cubicBezTo>
                    <a:pt x="5937604" y="2963454"/>
                    <a:pt x="5920552" y="2750968"/>
                    <a:pt x="5872209" y="2545978"/>
                  </a:cubicBezTo>
                  <a:cubicBezTo>
                    <a:pt x="5865838" y="2520307"/>
                    <a:pt x="5860029" y="2494637"/>
                    <a:pt x="5852909" y="2469528"/>
                  </a:cubicBezTo>
                  <a:close/>
                  <a:moveTo>
                    <a:pt x="5507386" y="3724580"/>
                  </a:moveTo>
                  <a:cubicBezTo>
                    <a:pt x="5497830" y="3814521"/>
                    <a:pt x="5480591" y="3905586"/>
                    <a:pt x="5453609" y="3989906"/>
                  </a:cubicBezTo>
                  <a:cubicBezTo>
                    <a:pt x="5426439" y="4074413"/>
                    <a:pt x="5390088" y="4152924"/>
                    <a:pt x="5344181" y="4220380"/>
                  </a:cubicBezTo>
                  <a:cubicBezTo>
                    <a:pt x="5297898" y="4287835"/>
                    <a:pt x="5241311" y="4342549"/>
                    <a:pt x="5171419" y="4388644"/>
                  </a:cubicBezTo>
                  <a:cubicBezTo>
                    <a:pt x="5136755" y="4411879"/>
                    <a:pt x="5098342" y="4433052"/>
                    <a:pt x="5057868" y="4453851"/>
                  </a:cubicBezTo>
                  <a:cubicBezTo>
                    <a:pt x="5017395" y="4474837"/>
                    <a:pt x="4974298" y="4495449"/>
                    <a:pt x="4930265" y="4516810"/>
                  </a:cubicBezTo>
                  <a:cubicBezTo>
                    <a:pt x="4841823" y="4559719"/>
                    <a:pt x="4748696" y="4607126"/>
                    <a:pt x="4660067" y="4664276"/>
                  </a:cubicBezTo>
                  <a:cubicBezTo>
                    <a:pt x="4571251" y="4721238"/>
                    <a:pt x="4486181" y="4786071"/>
                    <a:pt x="4408794" y="4857836"/>
                  </a:cubicBezTo>
                  <a:cubicBezTo>
                    <a:pt x="4389682" y="4875637"/>
                    <a:pt x="4370008" y="4894375"/>
                    <a:pt x="4352207" y="4911988"/>
                  </a:cubicBezTo>
                  <a:lnTo>
                    <a:pt x="4299366" y="4965390"/>
                  </a:lnTo>
                  <a:cubicBezTo>
                    <a:pt x="4264514" y="5001179"/>
                    <a:pt x="4230599" y="5037531"/>
                    <a:pt x="4197621" y="5074257"/>
                  </a:cubicBezTo>
                  <a:cubicBezTo>
                    <a:pt x="4131664" y="5147896"/>
                    <a:pt x="4070204" y="5223784"/>
                    <a:pt x="4008744" y="5297985"/>
                  </a:cubicBezTo>
                  <a:lnTo>
                    <a:pt x="3917304" y="5409100"/>
                  </a:lnTo>
                  <a:cubicBezTo>
                    <a:pt x="3886949" y="5446013"/>
                    <a:pt x="3856782" y="5482364"/>
                    <a:pt x="3826052" y="5518153"/>
                  </a:cubicBezTo>
                  <a:cubicBezTo>
                    <a:pt x="3764592" y="5589544"/>
                    <a:pt x="3702758" y="5659435"/>
                    <a:pt x="3637925" y="5725017"/>
                  </a:cubicBezTo>
                  <a:cubicBezTo>
                    <a:pt x="3573093" y="5790412"/>
                    <a:pt x="3505637" y="5852059"/>
                    <a:pt x="3433497" y="5906586"/>
                  </a:cubicBezTo>
                  <a:cubicBezTo>
                    <a:pt x="3361544" y="5961112"/>
                    <a:pt x="3285469" y="6009268"/>
                    <a:pt x="3204522" y="6046744"/>
                  </a:cubicBezTo>
                  <a:cubicBezTo>
                    <a:pt x="3123763" y="6084594"/>
                    <a:pt x="3038506" y="6112513"/>
                    <a:pt x="2950439" y="6129190"/>
                  </a:cubicBezTo>
                  <a:cubicBezTo>
                    <a:pt x="2906405" y="6137809"/>
                    <a:pt x="2861810" y="6143055"/>
                    <a:pt x="2816839" y="6146428"/>
                  </a:cubicBezTo>
                  <a:cubicBezTo>
                    <a:pt x="2794354" y="6147927"/>
                    <a:pt x="2771681" y="6148677"/>
                    <a:pt x="2749009" y="6149051"/>
                  </a:cubicBezTo>
                  <a:lnTo>
                    <a:pt x="2678930" y="6148677"/>
                  </a:lnTo>
                  <a:cubicBezTo>
                    <a:pt x="2491927" y="6144367"/>
                    <a:pt x="2305675" y="6116260"/>
                    <a:pt x="2125793" y="6065481"/>
                  </a:cubicBezTo>
                  <a:cubicBezTo>
                    <a:pt x="1945911" y="6014515"/>
                    <a:pt x="1773524" y="5940501"/>
                    <a:pt x="1610506" y="5851310"/>
                  </a:cubicBezTo>
                  <a:cubicBezTo>
                    <a:pt x="1528997" y="5806714"/>
                    <a:pt x="1449924" y="5757808"/>
                    <a:pt x="1373099" y="5706279"/>
                  </a:cubicBezTo>
                  <a:lnTo>
                    <a:pt x="1315949" y="5666743"/>
                  </a:lnTo>
                  <a:lnTo>
                    <a:pt x="1259923" y="5625894"/>
                  </a:lnTo>
                  <a:lnTo>
                    <a:pt x="1204647" y="5583922"/>
                  </a:lnTo>
                  <a:cubicBezTo>
                    <a:pt x="1186284" y="5569869"/>
                    <a:pt x="1168483" y="5555066"/>
                    <a:pt x="1150308" y="5540826"/>
                  </a:cubicBezTo>
                  <a:cubicBezTo>
                    <a:pt x="1006402" y="5424839"/>
                    <a:pt x="872615" y="5296860"/>
                    <a:pt x="751569" y="5158015"/>
                  </a:cubicBezTo>
                  <a:cubicBezTo>
                    <a:pt x="721214" y="5123350"/>
                    <a:pt x="691983" y="5087935"/>
                    <a:pt x="663315" y="5052146"/>
                  </a:cubicBezTo>
                  <a:cubicBezTo>
                    <a:pt x="635021" y="5016170"/>
                    <a:pt x="607289" y="4980006"/>
                    <a:pt x="580869" y="4942718"/>
                  </a:cubicBezTo>
                  <a:cubicBezTo>
                    <a:pt x="527654" y="4868517"/>
                    <a:pt x="478186" y="4791880"/>
                    <a:pt x="432279" y="4713369"/>
                  </a:cubicBezTo>
                  <a:cubicBezTo>
                    <a:pt x="340651" y="4556159"/>
                    <a:pt x="264764" y="4390330"/>
                    <a:pt x="205553" y="4219443"/>
                  </a:cubicBezTo>
                  <a:cubicBezTo>
                    <a:pt x="146154" y="4048555"/>
                    <a:pt x="104369" y="3872045"/>
                    <a:pt x="79448" y="3693850"/>
                  </a:cubicBezTo>
                  <a:cubicBezTo>
                    <a:pt x="67268" y="3604659"/>
                    <a:pt x="58087" y="3515092"/>
                    <a:pt x="53590" y="3425339"/>
                  </a:cubicBezTo>
                  <a:cubicBezTo>
                    <a:pt x="47969" y="3335585"/>
                    <a:pt x="47406" y="3245644"/>
                    <a:pt x="49655" y="3155890"/>
                  </a:cubicBezTo>
                  <a:cubicBezTo>
                    <a:pt x="52278" y="3066137"/>
                    <a:pt x="58274" y="2976383"/>
                    <a:pt x="67830" y="2886817"/>
                  </a:cubicBezTo>
                  <a:cubicBezTo>
                    <a:pt x="77761" y="2797438"/>
                    <a:pt x="91253" y="2708246"/>
                    <a:pt x="108679" y="2619992"/>
                  </a:cubicBezTo>
                  <a:cubicBezTo>
                    <a:pt x="143906" y="2443108"/>
                    <a:pt x="195809" y="2269409"/>
                    <a:pt x="263077" y="2101520"/>
                  </a:cubicBezTo>
                  <a:cubicBezTo>
                    <a:pt x="397614" y="1765740"/>
                    <a:pt x="593048" y="1453382"/>
                    <a:pt x="837575" y="1186370"/>
                  </a:cubicBezTo>
                  <a:cubicBezTo>
                    <a:pt x="898473" y="1119289"/>
                    <a:pt x="964242" y="1056893"/>
                    <a:pt x="1031698" y="996932"/>
                  </a:cubicBezTo>
                  <a:cubicBezTo>
                    <a:pt x="1099154" y="936784"/>
                    <a:pt x="1166235" y="876261"/>
                    <a:pt x="1236688" y="819298"/>
                  </a:cubicBezTo>
                  <a:cubicBezTo>
                    <a:pt x="1377221" y="704999"/>
                    <a:pt x="1526935" y="600442"/>
                    <a:pt x="1687143" y="511438"/>
                  </a:cubicBezTo>
                  <a:cubicBezTo>
                    <a:pt x="1847163" y="422621"/>
                    <a:pt x="2017676" y="348795"/>
                    <a:pt x="2196246" y="300639"/>
                  </a:cubicBezTo>
                  <a:cubicBezTo>
                    <a:pt x="2374629" y="251921"/>
                    <a:pt x="2560320" y="227749"/>
                    <a:pt x="2745823" y="229248"/>
                  </a:cubicBezTo>
                  <a:cubicBezTo>
                    <a:pt x="2837076" y="230372"/>
                    <a:pt x="2928516" y="238055"/>
                    <a:pt x="3019206" y="252108"/>
                  </a:cubicBezTo>
                  <a:cubicBezTo>
                    <a:pt x="3109710" y="266724"/>
                    <a:pt x="3199650" y="286773"/>
                    <a:pt x="3288092" y="313006"/>
                  </a:cubicBezTo>
                  <a:cubicBezTo>
                    <a:pt x="3376347" y="339426"/>
                    <a:pt x="3463477" y="370343"/>
                    <a:pt x="3548172" y="407069"/>
                  </a:cubicBezTo>
                  <a:cubicBezTo>
                    <a:pt x="3569345" y="416438"/>
                    <a:pt x="3590519" y="425432"/>
                    <a:pt x="3611505" y="435176"/>
                  </a:cubicBezTo>
                  <a:lnTo>
                    <a:pt x="3674089" y="464968"/>
                  </a:lnTo>
                  <a:lnTo>
                    <a:pt x="3735736" y="496823"/>
                  </a:lnTo>
                  <a:cubicBezTo>
                    <a:pt x="3756160" y="507690"/>
                    <a:pt x="3776397" y="519120"/>
                    <a:pt x="3796634" y="530176"/>
                  </a:cubicBezTo>
                  <a:cubicBezTo>
                    <a:pt x="3957965" y="621054"/>
                    <a:pt x="4110303" y="728046"/>
                    <a:pt x="4251585" y="847405"/>
                  </a:cubicBezTo>
                  <a:cubicBezTo>
                    <a:pt x="4393242" y="966390"/>
                    <a:pt x="4524781" y="1096991"/>
                    <a:pt x="4644515" y="1236775"/>
                  </a:cubicBezTo>
                  <a:cubicBezTo>
                    <a:pt x="4704663" y="1306479"/>
                    <a:pt x="4762375" y="1378057"/>
                    <a:pt x="4816527" y="1451883"/>
                  </a:cubicBezTo>
                  <a:cubicBezTo>
                    <a:pt x="4870679" y="1525897"/>
                    <a:pt x="4922020" y="1601598"/>
                    <a:pt x="4970738" y="1678610"/>
                  </a:cubicBezTo>
                  <a:cubicBezTo>
                    <a:pt x="5067799" y="1833008"/>
                    <a:pt x="5152494" y="1993965"/>
                    <a:pt x="5223885" y="2159232"/>
                  </a:cubicBezTo>
                  <a:cubicBezTo>
                    <a:pt x="5295275" y="2324686"/>
                    <a:pt x="5349615" y="2495199"/>
                    <a:pt x="5395709" y="2666087"/>
                  </a:cubicBezTo>
                  <a:cubicBezTo>
                    <a:pt x="5418757" y="2751718"/>
                    <a:pt x="5440680" y="2837537"/>
                    <a:pt x="5458855" y="2924292"/>
                  </a:cubicBezTo>
                  <a:cubicBezTo>
                    <a:pt x="5477406" y="3011048"/>
                    <a:pt x="5490522" y="3098740"/>
                    <a:pt x="5499142" y="3186995"/>
                  </a:cubicBezTo>
                  <a:cubicBezTo>
                    <a:pt x="5507761" y="3275250"/>
                    <a:pt x="5513944" y="3364254"/>
                    <a:pt x="5516755" y="3454007"/>
                  </a:cubicBezTo>
                  <a:cubicBezTo>
                    <a:pt x="5518629" y="3543761"/>
                    <a:pt x="5516755" y="3634264"/>
                    <a:pt x="5507386" y="3724580"/>
                  </a:cubicBezTo>
                  <a:close/>
                </a:path>
              </a:pathLst>
            </a:custGeom>
            <a:solidFill>
              <a:schemeClr val="lt1">
                <a:alpha val="2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 name="Google Shape;307;p22"/>
            <p:cNvSpPr/>
            <p:nvPr/>
          </p:nvSpPr>
          <p:spPr>
            <a:xfrm>
              <a:off x="-9149" y="241478"/>
              <a:ext cx="5953893" cy="6434152"/>
            </a:xfrm>
            <a:custGeom>
              <a:rect b="b" l="l" r="r" t="t"/>
              <a:pathLst>
                <a:path extrusionOk="0" h="6434152" w="5953893">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317011" y="3797009"/>
                  </a:moveTo>
                  <a:cubicBezTo>
                    <a:pt x="5275976" y="3943538"/>
                    <a:pt x="5228756" y="4045658"/>
                    <a:pt x="5176478" y="4100747"/>
                  </a:cubicBezTo>
                  <a:cubicBezTo>
                    <a:pt x="5131883" y="4147591"/>
                    <a:pt x="5061991" y="4186004"/>
                    <a:pt x="4942257" y="4250274"/>
                  </a:cubicBezTo>
                  <a:cubicBezTo>
                    <a:pt x="4753381" y="4351458"/>
                    <a:pt x="4494613" y="4489929"/>
                    <a:pt x="4216171" y="4773243"/>
                  </a:cubicBezTo>
                  <a:cubicBezTo>
                    <a:pt x="4106555" y="4884733"/>
                    <a:pt x="4004247" y="4997159"/>
                    <a:pt x="3905125" y="5105837"/>
                  </a:cubicBezTo>
                  <a:cubicBezTo>
                    <a:pt x="3701071" y="5329753"/>
                    <a:pt x="3508260" y="5541302"/>
                    <a:pt x="3308329" y="5682022"/>
                  </a:cubicBezTo>
                  <a:cubicBezTo>
                    <a:pt x="3122826" y="5812624"/>
                    <a:pt x="2947441" y="5870898"/>
                    <a:pt x="2739452" y="5870898"/>
                  </a:cubicBezTo>
                  <a:cubicBezTo>
                    <a:pt x="2357765" y="5870898"/>
                    <a:pt x="1990319" y="5788452"/>
                    <a:pt x="1647419" y="5625809"/>
                  </a:cubicBezTo>
                  <a:cubicBezTo>
                    <a:pt x="1319509" y="5470286"/>
                    <a:pt x="1019893" y="5240187"/>
                    <a:pt x="781175" y="4960620"/>
                  </a:cubicBezTo>
                  <a:cubicBezTo>
                    <a:pt x="579370" y="4724151"/>
                    <a:pt x="421598" y="4456576"/>
                    <a:pt x="312545" y="4165205"/>
                  </a:cubicBezTo>
                  <a:cubicBezTo>
                    <a:pt x="199369" y="3863153"/>
                    <a:pt x="142032" y="3544237"/>
                    <a:pt x="142032" y="3217451"/>
                  </a:cubicBezTo>
                  <a:cubicBezTo>
                    <a:pt x="142032" y="2857688"/>
                    <a:pt x="211174" y="2509166"/>
                    <a:pt x="347210" y="2181444"/>
                  </a:cubicBezTo>
                  <a:cubicBezTo>
                    <a:pt x="478561" y="1865339"/>
                    <a:pt x="666688" y="1581275"/>
                    <a:pt x="906155" y="1337497"/>
                  </a:cubicBezTo>
                  <a:cubicBezTo>
                    <a:pt x="1396334" y="838512"/>
                    <a:pt x="2047469" y="563818"/>
                    <a:pt x="2739265" y="563818"/>
                  </a:cubicBezTo>
                  <a:cubicBezTo>
                    <a:pt x="3094157" y="563818"/>
                    <a:pt x="3478280" y="673808"/>
                    <a:pt x="3849849" y="881796"/>
                  </a:cubicBezTo>
                  <a:cubicBezTo>
                    <a:pt x="4226851" y="1092783"/>
                    <a:pt x="4567316" y="1390338"/>
                    <a:pt x="4834515" y="1742419"/>
                  </a:cubicBezTo>
                  <a:cubicBezTo>
                    <a:pt x="5070798" y="2053653"/>
                    <a:pt x="5240374" y="2399363"/>
                    <a:pt x="5325256" y="2742076"/>
                  </a:cubicBezTo>
                  <a:cubicBezTo>
                    <a:pt x="5414634" y="3102964"/>
                    <a:pt x="5411824" y="3458044"/>
                    <a:pt x="5317011" y="3797009"/>
                  </a:cubicBezTo>
                  <a:close/>
                </a:path>
              </a:pathLst>
            </a:custGeom>
            <a:solidFill>
              <a:schemeClr val="lt1">
                <a:alpha val="2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 name="Google Shape;308;p22"/>
            <p:cNvSpPr/>
            <p:nvPr/>
          </p:nvSpPr>
          <p:spPr>
            <a:xfrm>
              <a:off x="-9149" y="231462"/>
              <a:ext cx="5953893" cy="6444167"/>
            </a:xfrm>
            <a:custGeom>
              <a:rect b="b" l="l" r="r" t="t"/>
              <a:pathLst>
                <a:path extrusionOk="0" h="6434152" w="5953893">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208520" y="3766654"/>
                  </a:moveTo>
                  <a:cubicBezTo>
                    <a:pt x="5173667" y="3891634"/>
                    <a:pt x="5133194" y="3982699"/>
                    <a:pt x="5094782" y="4022985"/>
                  </a:cubicBezTo>
                  <a:cubicBezTo>
                    <a:pt x="5060492" y="4058962"/>
                    <a:pt x="4984792" y="4099435"/>
                    <a:pt x="4888855" y="4150777"/>
                  </a:cubicBezTo>
                  <a:cubicBezTo>
                    <a:pt x="4693420" y="4255333"/>
                    <a:pt x="4426033" y="4398489"/>
                    <a:pt x="4135411" y="4694170"/>
                  </a:cubicBezTo>
                  <a:cubicBezTo>
                    <a:pt x="4024297" y="4807158"/>
                    <a:pt x="3921239" y="4920334"/>
                    <a:pt x="3821555" y="5029762"/>
                  </a:cubicBezTo>
                  <a:cubicBezTo>
                    <a:pt x="3385341" y="5508324"/>
                    <a:pt x="3138940" y="5758097"/>
                    <a:pt x="2739265" y="5758097"/>
                  </a:cubicBezTo>
                  <a:cubicBezTo>
                    <a:pt x="2374442" y="5758097"/>
                    <a:pt x="2023297" y="5679211"/>
                    <a:pt x="1695575" y="5523876"/>
                  </a:cubicBezTo>
                  <a:cubicBezTo>
                    <a:pt x="1381906" y="5375098"/>
                    <a:pt x="1095219" y="5154930"/>
                    <a:pt x="866619" y="4887356"/>
                  </a:cubicBezTo>
                  <a:cubicBezTo>
                    <a:pt x="673246" y="4661005"/>
                    <a:pt x="522220" y="4404673"/>
                    <a:pt x="417851" y="4125481"/>
                  </a:cubicBezTo>
                  <a:cubicBezTo>
                    <a:pt x="309547" y="3836171"/>
                    <a:pt x="254645" y="3530558"/>
                    <a:pt x="254645" y="3217264"/>
                  </a:cubicBezTo>
                  <a:cubicBezTo>
                    <a:pt x="254645" y="2872490"/>
                    <a:pt x="320790" y="2538585"/>
                    <a:pt x="451204" y="2224540"/>
                  </a:cubicBezTo>
                  <a:cubicBezTo>
                    <a:pt x="577121" y="1921739"/>
                    <a:pt x="757191" y="1649855"/>
                    <a:pt x="986540" y="1416383"/>
                  </a:cubicBezTo>
                  <a:cubicBezTo>
                    <a:pt x="1455357" y="939134"/>
                    <a:pt x="2078011" y="676244"/>
                    <a:pt x="2739452" y="676244"/>
                  </a:cubicBezTo>
                  <a:cubicBezTo>
                    <a:pt x="3075232" y="676244"/>
                    <a:pt x="3440243" y="781175"/>
                    <a:pt x="3794947" y="979795"/>
                  </a:cubicBezTo>
                  <a:cubicBezTo>
                    <a:pt x="4158459" y="1183286"/>
                    <a:pt x="4486931" y="1470348"/>
                    <a:pt x="4744762" y="1810250"/>
                  </a:cubicBezTo>
                  <a:cubicBezTo>
                    <a:pt x="4971862" y="2109491"/>
                    <a:pt x="5134693" y="2440961"/>
                    <a:pt x="5215827" y="2768871"/>
                  </a:cubicBezTo>
                  <a:cubicBezTo>
                    <a:pt x="5300334" y="3110834"/>
                    <a:pt x="5297898" y="3446614"/>
                    <a:pt x="5208520" y="3766654"/>
                  </a:cubicBezTo>
                  <a:close/>
                </a:path>
              </a:pathLst>
            </a:custGeom>
            <a:solidFill>
              <a:schemeClr val="lt1">
                <a:alpha val="2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 name="Google Shape;309;p22"/>
            <p:cNvSpPr/>
            <p:nvPr/>
          </p:nvSpPr>
          <p:spPr>
            <a:xfrm>
              <a:off x="-9149" y="3725"/>
              <a:ext cx="5855313" cy="6880645"/>
            </a:xfrm>
            <a:custGeom>
              <a:rect b="b" l="l" r="r" t="t"/>
              <a:pathLst>
                <a:path extrusionOk="0" h="6880645" w="5855313">
                  <a:moveTo>
                    <a:pt x="5855313" y="4717843"/>
                  </a:moveTo>
                  <a:lnTo>
                    <a:pt x="5855313" y="6880645"/>
                  </a:lnTo>
                  <a:lnTo>
                    <a:pt x="0" y="6880645"/>
                  </a:lnTo>
                  <a:lnTo>
                    <a:pt x="0" y="5268859"/>
                  </a:lnTo>
                  <a:lnTo>
                    <a:pt x="36130" y="5327430"/>
                  </a:lnTo>
                  <a:cubicBezTo>
                    <a:pt x="631370" y="6195172"/>
                    <a:pt x="1639396" y="6765687"/>
                    <a:pt x="2782721" y="6765687"/>
                  </a:cubicBezTo>
                  <a:cubicBezTo>
                    <a:pt x="4154711" y="6765687"/>
                    <a:pt x="5331871" y="5944145"/>
                    <a:pt x="5834702" y="4773305"/>
                  </a:cubicBezTo>
                  <a:close/>
                  <a:moveTo>
                    <a:pt x="9148" y="0"/>
                  </a:moveTo>
                  <a:lnTo>
                    <a:pt x="5855312" y="0"/>
                  </a:lnTo>
                  <a:lnTo>
                    <a:pt x="5855312" y="96759"/>
                  </a:lnTo>
                  <a:lnTo>
                    <a:pt x="5855313" y="96759"/>
                  </a:lnTo>
                  <a:lnTo>
                    <a:pt x="5855313" y="2289203"/>
                  </a:lnTo>
                  <a:lnTo>
                    <a:pt x="5834702" y="2233742"/>
                  </a:lnTo>
                  <a:cubicBezTo>
                    <a:pt x="5331871" y="1062902"/>
                    <a:pt x="4154711" y="241359"/>
                    <a:pt x="2782721" y="241359"/>
                  </a:cubicBezTo>
                  <a:cubicBezTo>
                    <a:pt x="1639396" y="241359"/>
                    <a:pt x="631370" y="811875"/>
                    <a:pt x="36130" y="1679616"/>
                  </a:cubicBezTo>
                  <a:lnTo>
                    <a:pt x="0" y="1738187"/>
                  </a:lnTo>
                  <a:lnTo>
                    <a:pt x="0" y="96759"/>
                  </a:lnTo>
                  <a:lnTo>
                    <a:pt x="9148" y="96759"/>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0" name="Google Shape;310;p22"/>
            <p:cNvSpPr/>
            <p:nvPr/>
          </p:nvSpPr>
          <p:spPr>
            <a:xfrm>
              <a:off x="-9149" y="26370"/>
              <a:ext cx="6254832" cy="6864558"/>
            </a:xfrm>
            <a:custGeom>
              <a:rect b="b" l="l" r="r" t="t"/>
              <a:pathLst>
                <a:path extrusionOk="0" h="6864558" w="6254832">
                  <a:moveTo>
                    <a:pt x="2766060" y="0"/>
                  </a:moveTo>
                  <a:cubicBezTo>
                    <a:pt x="1639549" y="0"/>
                    <a:pt x="637831" y="525405"/>
                    <a:pt x="0" y="1340683"/>
                  </a:cubicBezTo>
                  <a:lnTo>
                    <a:pt x="0" y="2201306"/>
                  </a:lnTo>
                  <a:cubicBezTo>
                    <a:pt x="375" y="2200181"/>
                    <a:pt x="937" y="2198870"/>
                    <a:pt x="1312" y="2197746"/>
                  </a:cubicBezTo>
                  <a:cubicBezTo>
                    <a:pt x="142969" y="1837045"/>
                    <a:pt x="347959" y="1497143"/>
                    <a:pt x="612723" y="1201649"/>
                  </a:cubicBezTo>
                  <a:cubicBezTo>
                    <a:pt x="876550" y="906155"/>
                    <a:pt x="1201836" y="655258"/>
                    <a:pt x="1571344" y="483245"/>
                  </a:cubicBezTo>
                  <a:lnTo>
                    <a:pt x="1641235" y="452328"/>
                  </a:lnTo>
                  <a:cubicBezTo>
                    <a:pt x="1664658" y="442210"/>
                    <a:pt x="1687518" y="430967"/>
                    <a:pt x="1711502" y="422348"/>
                  </a:cubicBezTo>
                  <a:lnTo>
                    <a:pt x="1783080" y="395178"/>
                  </a:lnTo>
                  <a:cubicBezTo>
                    <a:pt x="1807064" y="386372"/>
                    <a:pt x="1830674" y="376441"/>
                    <a:pt x="1855220" y="369133"/>
                  </a:cubicBezTo>
                  <a:lnTo>
                    <a:pt x="1928297" y="345711"/>
                  </a:lnTo>
                  <a:cubicBezTo>
                    <a:pt x="1952656" y="338028"/>
                    <a:pt x="1976828" y="329409"/>
                    <a:pt x="2001749" y="323600"/>
                  </a:cubicBezTo>
                  <a:lnTo>
                    <a:pt x="2076138" y="304300"/>
                  </a:lnTo>
                  <a:lnTo>
                    <a:pt x="2113426" y="294744"/>
                  </a:lnTo>
                  <a:lnTo>
                    <a:pt x="2132163" y="290060"/>
                  </a:lnTo>
                  <a:lnTo>
                    <a:pt x="2151089" y="286312"/>
                  </a:lnTo>
                  <a:cubicBezTo>
                    <a:pt x="2351395" y="241716"/>
                    <a:pt x="2557322" y="219044"/>
                    <a:pt x="2763249" y="218482"/>
                  </a:cubicBezTo>
                  <a:cubicBezTo>
                    <a:pt x="2968802" y="218294"/>
                    <a:pt x="3174167" y="247900"/>
                    <a:pt x="3372225" y="301302"/>
                  </a:cubicBezTo>
                  <a:cubicBezTo>
                    <a:pt x="3471347" y="327910"/>
                    <a:pt x="3568596" y="360513"/>
                    <a:pt x="3663596" y="398364"/>
                  </a:cubicBezTo>
                  <a:cubicBezTo>
                    <a:pt x="3758784" y="435652"/>
                    <a:pt x="3851348" y="479311"/>
                    <a:pt x="3941663" y="526717"/>
                  </a:cubicBezTo>
                  <a:cubicBezTo>
                    <a:pt x="4031979" y="573936"/>
                    <a:pt x="4119297" y="626402"/>
                    <a:pt x="4204366" y="681678"/>
                  </a:cubicBezTo>
                  <a:cubicBezTo>
                    <a:pt x="4289060" y="737516"/>
                    <a:pt x="4370944" y="797289"/>
                    <a:pt x="4450018" y="860061"/>
                  </a:cubicBezTo>
                  <a:cubicBezTo>
                    <a:pt x="4529091" y="922832"/>
                    <a:pt x="4605540" y="988601"/>
                    <a:pt x="4678992" y="1057181"/>
                  </a:cubicBezTo>
                  <a:cubicBezTo>
                    <a:pt x="4752444" y="1125574"/>
                    <a:pt x="4822335" y="1197527"/>
                    <a:pt x="4889791" y="1271166"/>
                  </a:cubicBezTo>
                  <a:cubicBezTo>
                    <a:pt x="4957247" y="1344805"/>
                    <a:pt x="5021705" y="1420693"/>
                    <a:pt x="5083164" y="1498642"/>
                  </a:cubicBezTo>
                  <a:cubicBezTo>
                    <a:pt x="5144062" y="1576965"/>
                    <a:pt x="5202899" y="1656601"/>
                    <a:pt x="5257987" y="1738484"/>
                  </a:cubicBezTo>
                  <a:cubicBezTo>
                    <a:pt x="5313076" y="1820368"/>
                    <a:pt x="5365354" y="1903751"/>
                    <a:pt x="5413510" y="1989195"/>
                  </a:cubicBezTo>
                  <a:cubicBezTo>
                    <a:pt x="5462041" y="2074451"/>
                    <a:pt x="5507011" y="2161207"/>
                    <a:pt x="5548609" y="2249462"/>
                  </a:cubicBezTo>
                  <a:cubicBezTo>
                    <a:pt x="5631430" y="2426158"/>
                    <a:pt x="5698323" y="2608851"/>
                    <a:pt x="5747791" y="2795666"/>
                  </a:cubicBezTo>
                  <a:cubicBezTo>
                    <a:pt x="5771963" y="2889167"/>
                    <a:pt x="5791825" y="2983792"/>
                    <a:pt x="5806814" y="3078980"/>
                  </a:cubicBezTo>
                  <a:cubicBezTo>
                    <a:pt x="5810562" y="3102777"/>
                    <a:pt x="5814497" y="3126574"/>
                    <a:pt x="5816933" y="3150558"/>
                  </a:cubicBezTo>
                  <a:cubicBezTo>
                    <a:pt x="5819556" y="3174542"/>
                    <a:pt x="5823304" y="3198339"/>
                    <a:pt x="5825178" y="3222323"/>
                  </a:cubicBezTo>
                  <a:cubicBezTo>
                    <a:pt x="5827426" y="3246308"/>
                    <a:pt x="5830050" y="3270292"/>
                    <a:pt x="5831923" y="3294276"/>
                  </a:cubicBezTo>
                  <a:lnTo>
                    <a:pt x="5836233" y="3366416"/>
                  </a:lnTo>
                  <a:cubicBezTo>
                    <a:pt x="5839981" y="3462728"/>
                    <a:pt x="5839981" y="3559227"/>
                    <a:pt x="5833047" y="3655726"/>
                  </a:cubicBezTo>
                  <a:cubicBezTo>
                    <a:pt x="5830986" y="3679711"/>
                    <a:pt x="5830237" y="3704069"/>
                    <a:pt x="5827426" y="3728054"/>
                  </a:cubicBezTo>
                  <a:lnTo>
                    <a:pt x="5819556" y="3800194"/>
                  </a:lnTo>
                  <a:lnTo>
                    <a:pt x="5809063" y="3872147"/>
                  </a:lnTo>
                  <a:cubicBezTo>
                    <a:pt x="5805690" y="3896131"/>
                    <a:pt x="5800818" y="3919928"/>
                    <a:pt x="5796696" y="3943912"/>
                  </a:cubicBezTo>
                  <a:cubicBezTo>
                    <a:pt x="5778708" y="4039287"/>
                    <a:pt x="5755848" y="4134662"/>
                    <a:pt x="5725305" y="4225165"/>
                  </a:cubicBezTo>
                  <a:cubicBezTo>
                    <a:pt x="5694763" y="4315669"/>
                    <a:pt x="5656726" y="4402237"/>
                    <a:pt x="5605384" y="4478312"/>
                  </a:cubicBezTo>
                  <a:cubicBezTo>
                    <a:pt x="5554980" y="4555324"/>
                    <a:pt x="5489960" y="4620718"/>
                    <a:pt x="5412573" y="4677306"/>
                  </a:cubicBezTo>
                  <a:cubicBezTo>
                    <a:pt x="5335374" y="4734269"/>
                    <a:pt x="5245995" y="4782987"/>
                    <a:pt x="5155867" y="4834703"/>
                  </a:cubicBezTo>
                  <a:cubicBezTo>
                    <a:pt x="4973924" y="4936261"/>
                    <a:pt x="4794791" y="5058806"/>
                    <a:pt x="4645452" y="5207396"/>
                  </a:cubicBezTo>
                  <a:cubicBezTo>
                    <a:pt x="4607414" y="5244497"/>
                    <a:pt x="4571813" y="5281597"/>
                    <a:pt x="4536211" y="5319072"/>
                  </a:cubicBezTo>
                  <a:lnTo>
                    <a:pt x="4430343" y="5432061"/>
                  </a:lnTo>
                  <a:cubicBezTo>
                    <a:pt x="4360264" y="5507574"/>
                    <a:pt x="4290934" y="5583087"/>
                    <a:pt x="4220668" y="5657663"/>
                  </a:cubicBezTo>
                  <a:cubicBezTo>
                    <a:pt x="4185628" y="5694951"/>
                    <a:pt x="4150589" y="5732052"/>
                    <a:pt x="4115174" y="5768777"/>
                  </a:cubicBezTo>
                  <a:cubicBezTo>
                    <a:pt x="4079573" y="5805316"/>
                    <a:pt x="4043597" y="5841292"/>
                    <a:pt x="4007245" y="5876707"/>
                  </a:cubicBezTo>
                  <a:cubicBezTo>
                    <a:pt x="3934543" y="5947723"/>
                    <a:pt x="3859405" y="6015740"/>
                    <a:pt x="3781081" y="6078887"/>
                  </a:cubicBezTo>
                  <a:cubicBezTo>
                    <a:pt x="3702945" y="6142220"/>
                    <a:pt x="3620312" y="6199557"/>
                    <a:pt x="3534493" y="6249775"/>
                  </a:cubicBezTo>
                  <a:cubicBezTo>
                    <a:pt x="3448300" y="6299429"/>
                    <a:pt x="3358359" y="6341589"/>
                    <a:pt x="3265232" y="6373068"/>
                  </a:cubicBezTo>
                  <a:cubicBezTo>
                    <a:pt x="3241998" y="6381313"/>
                    <a:pt x="3218201" y="6387497"/>
                    <a:pt x="3194779" y="6394804"/>
                  </a:cubicBezTo>
                  <a:cubicBezTo>
                    <a:pt x="3171169" y="6401175"/>
                    <a:pt x="3147185" y="6406797"/>
                    <a:pt x="3123575" y="6412792"/>
                  </a:cubicBezTo>
                  <a:cubicBezTo>
                    <a:pt x="3099404" y="6417477"/>
                    <a:pt x="3075420" y="6422161"/>
                    <a:pt x="3051435" y="6426471"/>
                  </a:cubicBezTo>
                  <a:cubicBezTo>
                    <a:pt x="3027076" y="6429657"/>
                    <a:pt x="3002904" y="6433591"/>
                    <a:pt x="2978733" y="6436214"/>
                  </a:cubicBezTo>
                  <a:cubicBezTo>
                    <a:pt x="2954374" y="6438088"/>
                    <a:pt x="2930015" y="6440899"/>
                    <a:pt x="2905656" y="6442211"/>
                  </a:cubicBezTo>
                  <a:cubicBezTo>
                    <a:pt x="2881109" y="6442960"/>
                    <a:pt x="2856751" y="6444272"/>
                    <a:pt x="2832204" y="6444459"/>
                  </a:cubicBezTo>
                  <a:cubicBezTo>
                    <a:pt x="2807658" y="6444084"/>
                    <a:pt x="2783298" y="6444084"/>
                    <a:pt x="2758565" y="6443335"/>
                  </a:cubicBezTo>
                  <a:lnTo>
                    <a:pt x="2683239" y="6438463"/>
                  </a:lnTo>
                  <a:cubicBezTo>
                    <a:pt x="2482559" y="6425909"/>
                    <a:pt x="2284126" y="6393492"/>
                    <a:pt x="2091503" y="6343275"/>
                  </a:cubicBezTo>
                  <a:lnTo>
                    <a:pt x="1948347" y="6301490"/>
                  </a:lnTo>
                  <a:cubicBezTo>
                    <a:pt x="1901127" y="6286126"/>
                    <a:pt x="1854658" y="6268699"/>
                    <a:pt x="1807626" y="6252585"/>
                  </a:cubicBezTo>
                  <a:cubicBezTo>
                    <a:pt x="1784017" y="6245090"/>
                    <a:pt x="1761344" y="6234972"/>
                    <a:pt x="1738297" y="6225790"/>
                  </a:cubicBezTo>
                  <a:lnTo>
                    <a:pt x="1669529" y="6197684"/>
                  </a:lnTo>
                  <a:lnTo>
                    <a:pt x="1635239" y="6183630"/>
                  </a:lnTo>
                  <a:lnTo>
                    <a:pt x="1601699" y="6167891"/>
                  </a:lnTo>
                  <a:lnTo>
                    <a:pt x="1534618" y="6136411"/>
                  </a:lnTo>
                  <a:cubicBezTo>
                    <a:pt x="1179164" y="5964961"/>
                    <a:pt x="857250" y="5729616"/>
                    <a:pt x="592299" y="5443116"/>
                  </a:cubicBezTo>
                  <a:cubicBezTo>
                    <a:pt x="336904" y="5166173"/>
                    <a:pt x="137160" y="4842573"/>
                    <a:pt x="0" y="4496675"/>
                  </a:cubicBezTo>
                  <a:lnTo>
                    <a:pt x="0" y="5523875"/>
                  </a:lnTo>
                  <a:cubicBezTo>
                    <a:pt x="637831" y="6338966"/>
                    <a:pt x="1639549" y="6864559"/>
                    <a:pt x="2766060" y="6864559"/>
                  </a:cubicBezTo>
                  <a:cubicBezTo>
                    <a:pt x="4692858" y="6864559"/>
                    <a:pt x="6254833" y="5327879"/>
                    <a:pt x="6254833" y="3432373"/>
                  </a:cubicBezTo>
                  <a:cubicBezTo>
                    <a:pt x="6254833" y="1536679"/>
                    <a:pt x="4692858" y="0"/>
                    <a:pt x="276606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11" name="Google Shape;311;p22"/>
          <p:cNvGrpSpPr/>
          <p:nvPr/>
        </p:nvGrpSpPr>
        <p:grpSpPr>
          <a:xfrm>
            <a:off x="7109748" y="1946575"/>
            <a:ext cx="4274533" cy="3769452"/>
            <a:chOff x="1019175" y="468757"/>
            <a:chExt cx="4274533" cy="3769452"/>
          </a:xfrm>
        </p:grpSpPr>
        <p:sp>
          <p:nvSpPr>
            <p:cNvPr id="312" name="Google Shape;312;p22"/>
            <p:cNvSpPr/>
            <p:nvPr/>
          </p:nvSpPr>
          <p:spPr>
            <a:xfrm>
              <a:off x="1223829" y="1029963"/>
              <a:ext cx="975763" cy="957780"/>
            </a:xfrm>
            <a:prstGeom prst="ellipse">
              <a:avLst/>
            </a:prstGeom>
            <a:solidFill>
              <a:srgbClr val="23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a:off x="1352732" y="1144626"/>
              <a:ext cx="687635" cy="732184"/>
            </a:xfrm>
            <a:prstGeom prst="rect">
              <a:avLst/>
            </a:prstGeom>
            <a:blipFill rotWithShape="1">
              <a:blip r:embed="rId4">
                <a:alphaModFix/>
              </a:blip>
              <a:stretch>
                <a:fillRect b="0" l="0" r="0" t="0"/>
              </a:stretch>
            </a:blip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2"/>
            <p:cNvSpPr/>
            <p:nvPr/>
          </p:nvSpPr>
          <p:spPr>
            <a:xfrm>
              <a:off x="2411159" y="468757"/>
              <a:ext cx="2408347" cy="168961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2"/>
            <p:cNvSpPr txBox="1"/>
            <p:nvPr/>
          </p:nvSpPr>
          <p:spPr>
            <a:xfrm>
              <a:off x="2411159" y="468757"/>
              <a:ext cx="2408347" cy="168961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0" lvl="0" marL="0" marR="0" rtl="0" algn="l">
                <a:lnSpc>
                  <a:spcPct val="100000"/>
                </a:lnSpc>
                <a:spcBef>
                  <a:spcPts val="63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The project utilized a descriptive research design to gather information and analyse data related to animal cruelty awareness.</a:t>
              </a:r>
              <a:endParaRPr sz="1800">
                <a:solidFill>
                  <a:schemeClr val="dk1"/>
                </a:solidFill>
                <a:latin typeface="Calibri"/>
                <a:ea typeface="Calibri"/>
                <a:cs typeface="Calibri"/>
                <a:sym typeface="Calibri"/>
              </a:endParaRPr>
            </a:p>
          </p:txBody>
        </p:sp>
        <p:sp>
          <p:nvSpPr>
            <p:cNvPr id="316" name="Google Shape;316;p22"/>
            <p:cNvSpPr/>
            <p:nvPr/>
          </p:nvSpPr>
          <p:spPr>
            <a:xfrm>
              <a:off x="1019175" y="2754937"/>
              <a:ext cx="1218299" cy="1170029"/>
            </a:xfrm>
            <a:prstGeom prst="ellipse">
              <a:avLst/>
            </a:prstGeom>
            <a:solidFill>
              <a:srgbClr val="74CD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2"/>
            <p:cNvSpPr/>
            <p:nvPr/>
          </p:nvSpPr>
          <p:spPr>
            <a:xfrm>
              <a:off x="1141357" y="2855958"/>
              <a:ext cx="921976" cy="914982"/>
            </a:xfrm>
            <a:prstGeom prst="rect">
              <a:avLst/>
            </a:prstGeom>
            <a:blipFill rotWithShape="1">
              <a:blip r:embed="rId5">
                <a:alphaModFix/>
              </a:blip>
              <a:stretch>
                <a:fillRect b="0" l="0" r="0" t="0"/>
              </a:stretch>
            </a:blip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2"/>
            <p:cNvSpPr/>
            <p:nvPr/>
          </p:nvSpPr>
          <p:spPr>
            <a:xfrm>
              <a:off x="2579590" y="2488641"/>
              <a:ext cx="2714118" cy="174956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2"/>
            <p:cNvSpPr txBox="1"/>
            <p:nvPr/>
          </p:nvSpPr>
          <p:spPr>
            <a:xfrm>
              <a:off x="2579590" y="2488641"/>
              <a:ext cx="2714118" cy="1749568"/>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Both quantitative and qualitative research methods were employed to obtain a comprehensive understanding of the topic.</a:t>
              </a:r>
              <a:endParaRPr sz="1800">
                <a:solidFill>
                  <a:schemeClr val="dk1"/>
                </a:solidFill>
                <a:latin typeface="Calibri"/>
                <a:ea typeface="Calibri"/>
                <a:cs typeface="Calibri"/>
                <a:sym typeface="Calibri"/>
              </a:endParaRPr>
            </a:p>
          </p:txBody>
        </p:sp>
      </p:grpSp>
      <p:sp>
        <p:nvSpPr>
          <p:cNvPr id="320" name="Google Shape;320;p22"/>
          <p:cNvSpPr txBox="1"/>
          <p:nvPr/>
        </p:nvSpPr>
        <p:spPr>
          <a:xfrm>
            <a:off x="6275653" y="1175222"/>
            <a:ext cx="610061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Research Design: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4" name="Shape 324"/>
        <p:cNvGrpSpPr/>
        <p:nvPr/>
      </p:nvGrpSpPr>
      <p:grpSpPr>
        <a:xfrm>
          <a:off x="0" y="0"/>
          <a:ext cx="0" cy="0"/>
          <a:chOff x="0" y="0"/>
          <a:chExt cx="0" cy="0"/>
        </a:xfrm>
      </p:grpSpPr>
      <p:sp>
        <p:nvSpPr>
          <p:cNvPr id="325" name="Google Shape;325;p23"/>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26" name="Google Shape;326;p23"/>
          <p:cNvGrpSpPr/>
          <p:nvPr/>
        </p:nvGrpSpPr>
        <p:grpSpPr>
          <a:xfrm>
            <a:off x="0" y="1083484"/>
            <a:ext cx="355196" cy="673460"/>
            <a:chOff x="0" y="823811"/>
            <a:chExt cx="355196" cy="673460"/>
          </a:xfrm>
        </p:grpSpPr>
        <p:sp>
          <p:nvSpPr>
            <p:cNvPr id="327" name="Google Shape;327;p23"/>
            <p:cNvSpPr/>
            <p:nvPr/>
          </p:nvSpPr>
          <p:spPr>
            <a:xfrm>
              <a:off x="0" y="823811"/>
              <a:ext cx="87363" cy="67346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8" name="Google Shape;328;p23"/>
            <p:cNvSpPr/>
            <p:nvPr/>
          </p:nvSpPr>
          <p:spPr>
            <a:xfrm>
              <a:off x="159341" y="823811"/>
              <a:ext cx="195855" cy="67346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29" name="Google Shape;329;p23"/>
          <p:cNvSpPr/>
          <p:nvPr/>
        </p:nvSpPr>
        <p:spPr>
          <a:xfrm flipH="1">
            <a:off x="665085" y="2090569"/>
            <a:ext cx="4297680" cy="2743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0" name="Google Shape;330;p23"/>
          <p:cNvSpPr txBox="1"/>
          <p:nvPr/>
        </p:nvSpPr>
        <p:spPr>
          <a:xfrm>
            <a:off x="590719" y="2330505"/>
            <a:ext cx="4559425" cy="3979585"/>
          </a:xfrm>
          <a:prstGeom prst="rect">
            <a:avLst/>
          </a:prstGeom>
          <a:noFill/>
          <a:ln>
            <a:noFill/>
          </a:ln>
        </p:spPr>
        <p:txBody>
          <a:bodyPr anchorCtr="0" anchor="ctr" bIns="45700" lIns="91425" spcFirstLastPara="1" rIns="91425" wrap="square" tIns="45700">
            <a:normAutofit lnSpcReduction="10000"/>
          </a:bodyPr>
          <a:lstStyle/>
          <a:p>
            <a:pPr indent="-457200" lvl="0" marL="457200" marR="0" rtl="0" algn="l">
              <a:lnSpc>
                <a:spcPct val="90000"/>
              </a:lnSpc>
              <a:spcBef>
                <a:spcPts val="0"/>
              </a:spcBef>
              <a:spcAft>
                <a:spcPts val="0"/>
              </a:spcAft>
              <a:buClr>
                <a:schemeClr val="dk1"/>
              </a:buClr>
              <a:buSzPts val="2800"/>
              <a:buFont typeface="Noto Sans Symbols"/>
              <a:buChar char="❖"/>
            </a:pPr>
            <a:r>
              <a:rPr lang="en-US" sz="2800">
                <a:solidFill>
                  <a:schemeClr val="dk1"/>
                </a:solidFill>
                <a:latin typeface="Calibri"/>
                <a:ea typeface="Calibri"/>
                <a:cs typeface="Calibri"/>
                <a:sym typeface="Calibri"/>
              </a:rPr>
              <a:t>Primary data was collected through a </a:t>
            </a:r>
            <a:r>
              <a:rPr lang="en-US" sz="2800" u="sng">
                <a:solidFill>
                  <a:schemeClr val="dk1"/>
                </a:solidFill>
                <a:latin typeface="Calibri"/>
                <a:ea typeface="Calibri"/>
                <a:cs typeface="Calibri"/>
                <a:sym typeface="Calibri"/>
                <a:hlinkClick r:id="rId3">
                  <a:extLst>
                    <a:ext uri="{A12FA001-AC4F-418D-AE19-62706E023703}">
                      <ahyp:hlinkClr val="tx"/>
                    </a:ext>
                  </a:extLst>
                </a:hlinkClick>
              </a:rPr>
              <a:t>survey questionnaire</a:t>
            </a:r>
            <a:r>
              <a:rPr lang="en-US" sz="2800">
                <a:solidFill>
                  <a:schemeClr val="dk1"/>
                </a:solidFill>
                <a:latin typeface="Calibri"/>
                <a:ea typeface="Calibri"/>
                <a:cs typeface="Calibri"/>
                <a:sym typeface="Calibri"/>
              </a:rPr>
              <a:t>, supplemented by manual research such as </a:t>
            </a:r>
            <a:r>
              <a:rPr b="1" lang="en-US" sz="2800">
                <a:solidFill>
                  <a:schemeClr val="dk1"/>
                </a:solidFill>
                <a:latin typeface="Calibri"/>
                <a:ea typeface="Calibri"/>
                <a:cs typeface="Calibri"/>
                <a:sym typeface="Calibri"/>
              </a:rPr>
              <a:t>public interviews </a:t>
            </a:r>
            <a:r>
              <a:rPr lang="en-US" sz="2800">
                <a:solidFill>
                  <a:schemeClr val="dk1"/>
                </a:solidFill>
                <a:latin typeface="Calibri"/>
                <a:ea typeface="Calibri"/>
                <a:cs typeface="Calibri"/>
                <a:sym typeface="Calibri"/>
              </a:rPr>
              <a:t>and </a:t>
            </a:r>
            <a:r>
              <a:rPr b="1" lang="en-US" sz="2800">
                <a:solidFill>
                  <a:schemeClr val="dk1"/>
                </a:solidFill>
                <a:latin typeface="Calibri"/>
                <a:ea typeface="Calibri"/>
                <a:cs typeface="Calibri"/>
                <a:sym typeface="Calibri"/>
              </a:rPr>
              <a:t>social experimentation.</a:t>
            </a:r>
            <a:r>
              <a:rPr lang="en-US" sz="2800">
                <a:solidFill>
                  <a:schemeClr val="dk1"/>
                </a:solidFill>
                <a:latin typeface="Calibri"/>
                <a:ea typeface="Calibri"/>
                <a:cs typeface="Calibri"/>
                <a:sym typeface="Calibri"/>
              </a:rPr>
              <a:t> </a:t>
            </a:r>
            <a:endParaRPr/>
          </a:p>
          <a:p>
            <a:pPr indent="0" lvl="0" marL="0" marR="0" rtl="0" algn="l">
              <a:lnSpc>
                <a:spcPct val="90000"/>
              </a:lnSpc>
              <a:spcBef>
                <a:spcPts val="600"/>
              </a:spcBef>
              <a:spcAft>
                <a:spcPts val="0"/>
              </a:spcAft>
              <a:buClr>
                <a:schemeClr val="dk1"/>
              </a:buClr>
              <a:buSzPts val="2800"/>
              <a:buFont typeface="Noto Sans Symbols"/>
              <a:buChar char="❖"/>
            </a:pPr>
            <a:r>
              <a:rPr lang="en-US" sz="2800">
                <a:solidFill>
                  <a:schemeClr val="dk1"/>
                </a:solidFill>
                <a:latin typeface="Calibri"/>
                <a:ea typeface="Calibri"/>
                <a:cs typeface="Calibri"/>
                <a:sym typeface="Calibri"/>
              </a:rPr>
              <a:t>Secondary data from literature and reports were also utilized.</a:t>
            </a:r>
            <a:endParaRPr/>
          </a:p>
          <a:p>
            <a:pPr indent="12700" lvl="0" marL="114300" marR="0" rtl="0" algn="l">
              <a:lnSpc>
                <a:spcPct val="90000"/>
              </a:lnSpc>
              <a:spcBef>
                <a:spcPts val="600"/>
              </a:spcBef>
              <a:spcAft>
                <a:spcPts val="0"/>
              </a:spcAft>
              <a:buClr>
                <a:schemeClr val="dk1"/>
              </a:buClr>
              <a:buSzPts val="2000"/>
              <a:buFont typeface="Noto Sans Symbols"/>
              <a:buNone/>
            </a:pPr>
            <a:r>
              <a:t/>
            </a:r>
            <a:endParaRPr b="0" i="0" sz="2000">
              <a:solidFill>
                <a:schemeClr val="dk1"/>
              </a:solidFill>
              <a:latin typeface="Calibri"/>
              <a:ea typeface="Calibri"/>
              <a:cs typeface="Calibri"/>
              <a:sym typeface="Calibri"/>
            </a:endParaRPr>
          </a:p>
        </p:txBody>
      </p:sp>
      <p:sp>
        <p:nvSpPr>
          <p:cNvPr id="331" name="Google Shape;331;p23"/>
          <p:cNvSpPr/>
          <p:nvPr/>
        </p:nvSpPr>
        <p:spPr>
          <a:xfrm flipH="1">
            <a:off x="10697670" y="0"/>
            <a:ext cx="149433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2" name="Google Shape;332;p23"/>
          <p:cNvSpPr/>
          <p:nvPr/>
        </p:nvSpPr>
        <p:spPr>
          <a:xfrm>
            <a:off x="5685810" y="513853"/>
            <a:ext cx="6009366" cy="5834577"/>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33" name="Google Shape;333;p23"/>
          <p:cNvPicPr preferRelativeResize="0"/>
          <p:nvPr/>
        </p:nvPicPr>
        <p:blipFill rotWithShape="1">
          <a:blip r:embed="rId4">
            <a:alphaModFix/>
          </a:blip>
          <a:srcRect b="1" l="23847" r="9617" t="0"/>
          <a:stretch/>
        </p:blipFill>
        <p:spPr>
          <a:xfrm>
            <a:off x="5718409" y="799350"/>
            <a:ext cx="5684790" cy="5510749"/>
          </a:xfrm>
          <a:prstGeom prst="rect">
            <a:avLst/>
          </a:prstGeom>
          <a:noFill/>
          <a:ln>
            <a:noFill/>
          </a:ln>
        </p:spPr>
      </p:pic>
      <p:sp>
        <p:nvSpPr>
          <p:cNvPr id="334" name="Google Shape;334;p23"/>
          <p:cNvSpPr txBox="1"/>
          <p:nvPr/>
        </p:nvSpPr>
        <p:spPr>
          <a:xfrm>
            <a:off x="590719" y="1498404"/>
            <a:ext cx="60975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600">
                <a:solidFill>
                  <a:schemeClr val="dk1"/>
                </a:solidFill>
                <a:latin typeface="Calibri"/>
                <a:ea typeface="Calibri"/>
                <a:cs typeface="Calibri"/>
                <a:sym typeface="Calibri"/>
              </a:rPr>
              <a:t>Data Collection</a:t>
            </a:r>
            <a:r>
              <a:rPr b="0" i="0" lang="en-US" sz="3600">
                <a:solidFill>
                  <a:schemeClr val="dk1"/>
                </a:solidFill>
                <a:latin typeface="Calibri"/>
                <a:ea typeface="Calibri"/>
                <a:cs typeface="Calibri"/>
                <a:sym typeface="Calibri"/>
              </a:rPr>
              <a:t>: </a:t>
            </a:r>
            <a:endParaRPr sz="36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8" name="Shape 338"/>
        <p:cNvGrpSpPr/>
        <p:nvPr/>
      </p:nvGrpSpPr>
      <p:grpSpPr>
        <a:xfrm>
          <a:off x="0" y="0"/>
          <a:ext cx="0" cy="0"/>
          <a:chOff x="0" y="0"/>
          <a:chExt cx="0" cy="0"/>
        </a:xfrm>
      </p:grpSpPr>
      <p:sp>
        <p:nvSpPr>
          <p:cNvPr id="339" name="Google Shape;339;p2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0" name="Google Shape;340;p24"/>
          <p:cNvSpPr txBox="1"/>
          <p:nvPr/>
        </p:nvSpPr>
        <p:spPr>
          <a:xfrm>
            <a:off x="630936" y="639520"/>
            <a:ext cx="3429000" cy="1719072"/>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b="1" i="0" lang="en-US" sz="5400">
                <a:solidFill>
                  <a:schemeClr val="dk1"/>
                </a:solidFill>
                <a:latin typeface="Calibri"/>
                <a:ea typeface="Calibri"/>
                <a:cs typeface="Calibri"/>
                <a:sym typeface="Calibri"/>
              </a:rPr>
              <a:t>Sampling: </a:t>
            </a:r>
            <a:endParaRPr b="1" sz="5400">
              <a:solidFill>
                <a:schemeClr val="dk1"/>
              </a:solidFill>
              <a:latin typeface="Calibri"/>
              <a:ea typeface="Calibri"/>
              <a:cs typeface="Calibri"/>
              <a:sym typeface="Calibri"/>
            </a:endParaRPr>
          </a:p>
        </p:txBody>
      </p:sp>
      <p:sp>
        <p:nvSpPr>
          <p:cNvPr id="341" name="Google Shape;341;p24"/>
          <p:cNvSpPr/>
          <p:nvPr/>
        </p:nvSpPr>
        <p:spPr>
          <a:xfrm>
            <a:off x="643278" y="2573756"/>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2" name="Google Shape;342;p24"/>
          <p:cNvSpPr txBox="1"/>
          <p:nvPr/>
        </p:nvSpPr>
        <p:spPr>
          <a:xfrm>
            <a:off x="630935" y="2807208"/>
            <a:ext cx="3864865" cy="3595116"/>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None/>
            </a:pPr>
            <a:r>
              <a:rPr lang="en-US" sz="2800">
                <a:solidFill>
                  <a:schemeClr val="dk1"/>
                </a:solidFill>
                <a:latin typeface="Calibri"/>
                <a:ea typeface="Calibri"/>
                <a:cs typeface="Calibri"/>
                <a:sym typeface="Calibri"/>
              </a:rPr>
              <a:t>Convenience sampling method was employed, targeting a diverse sample of 50+ participants from various locations to ensure a broader perspective.</a:t>
            </a:r>
            <a:endParaRPr/>
          </a:p>
          <a:p>
            <a:pPr indent="0" lvl="0" marL="0" marR="0" rtl="0" algn="l">
              <a:lnSpc>
                <a:spcPct val="90000"/>
              </a:lnSpc>
              <a:spcBef>
                <a:spcPts val="600"/>
              </a:spcBef>
              <a:spcAft>
                <a:spcPts val="0"/>
              </a:spcAft>
              <a:buNone/>
            </a:pPr>
            <a:br>
              <a:rPr lang="en-US" sz="2800">
                <a:solidFill>
                  <a:schemeClr val="dk1"/>
                </a:solidFill>
                <a:latin typeface="Calibri"/>
                <a:ea typeface="Calibri"/>
                <a:cs typeface="Calibri"/>
                <a:sym typeface="Calibri"/>
              </a:rPr>
            </a:br>
            <a:endParaRPr sz="2800">
              <a:solidFill>
                <a:schemeClr val="dk1"/>
              </a:solidFill>
              <a:latin typeface="Calibri"/>
              <a:ea typeface="Calibri"/>
              <a:cs typeface="Calibri"/>
              <a:sym typeface="Calibri"/>
            </a:endParaRPr>
          </a:p>
        </p:txBody>
      </p:sp>
      <p:pic>
        <p:nvPicPr>
          <p:cNvPr descr="Forms response chart. Question title: City. Number of responses: 53 responses." id="343" name="Google Shape;343;p24"/>
          <p:cNvPicPr preferRelativeResize="0"/>
          <p:nvPr/>
        </p:nvPicPr>
        <p:blipFill rotWithShape="1">
          <a:blip r:embed="rId3">
            <a:alphaModFix/>
          </a:blip>
          <a:srcRect b="7080" l="5531" r="0" t="24546"/>
          <a:stretch/>
        </p:blipFill>
        <p:spPr>
          <a:xfrm>
            <a:off x="4654295" y="2077997"/>
            <a:ext cx="7065255" cy="264161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7" name="Shape 347"/>
        <p:cNvGrpSpPr/>
        <p:nvPr/>
      </p:nvGrpSpPr>
      <p:grpSpPr>
        <a:xfrm>
          <a:off x="0" y="0"/>
          <a:ext cx="0" cy="0"/>
          <a:chOff x="0" y="0"/>
          <a:chExt cx="0" cy="0"/>
        </a:xfrm>
      </p:grpSpPr>
      <p:sp>
        <p:nvSpPr>
          <p:cNvPr id="348" name="Google Shape;348;p25"/>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Magnifying glass showing decling performance" id="349" name="Google Shape;349;p25"/>
          <p:cNvPicPr preferRelativeResize="0"/>
          <p:nvPr/>
        </p:nvPicPr>
        <p:blipFill rotWithShape="1">
          <a:blip r:embed="rId3">
            <a:alphaModFix/>
          </a:blip>
          <a:srcRect b="-1" l="12053" r="42615" t="0"/>
          <a:stretch/>
        </p:blipFill>
        <p:spPr>
          <a:xfrm>
            <a:off x="1" y="10"/>
            <a:ext cx="4657344" cy="6857990"/>
          </a:xfrm>
          <a:custGeom>
            <a:rect b="b" l="l" r="r" t="t"/>
            <a:pathLst>
              <a:path extrusionOk="0" h="6858000" w="4657344">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ln>
            <a:noFill/>
          </a:ln>
        </p:spPr>
      </p:pic>
      <p:sp>
        <p:nvSpPr>
          <p:cNvPr id="350" name="Google Shape;350;p25"/>
          <p:cNvSpPr/>
          <p:nvPr/>
        </p:nvSpPr>
        <p:spPr>
          <a:xfrm>
            <a:off x="5297762" y="2374947"/>
            <a:ext cx="4243589" cy="18288"/>
          </a:xfrm>
          <a:custGeom>
            <a:rect b="b" l="l" r="r" t="t"/>
            <a:pathLst>
              <a:path extrusionOk="0" fill="none" h="18288" w="4243589">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extrusionOk="0" h="18288" w="4243589">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cap="rnd" cmpd="sng" w="444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1" name="Google Shape;351;p25"/>
          <p:cNvSpPr txBox="1"/>
          <p:nvPr/>
        </p:nvSpPr>
        <p:spPr>
          <a:xfrm>
            <a:off x="5297762" y="2706624"/>
            <a:ext cx="6251110" cy="3483864"/>
          </a:xfrm>
          <a:prstGeom prst="rect">
            <a:avLst/>
          </a:prstGeom>
          <a:noFill/>
          <a:ln>
            <a:noFill/>
          </a:ln>
        </p:spPr>
        <p:txBody>
          <a:bodyPr anchorCtr="0" anchor="t" bIns="45700" lIns="91425" spcFirstLastPara="1" rIns="91425" wrap="square" tIns="45700">
            <a:normAutofit fontScale="92500" lnSpcReduction="10000"/>
          </a:bodyPr>
          <a:lstStyle/>
          <a:p>
            <a:pPr indent="-457200" lvl="1" marL="457200" marR="0" rtl="0" algn="l">
              <a:lnSpc>
                <a:spcPct val="90000"/>
              </a:lnSpc>
              <a:spcBef>
                <a:spcPts val="0"/>
              </a:spcBef>
              <a:spcAft>
                <a:spcPts val="0"/>
              </a:spcAft>
              <a:buClr>
                <a:schemeClr val="dk1"/>
              </a:buClr>
              <a:buSzPct val="100000"/>
              <a:buFont typeface="Noto Sans Symbols"/>
              <a:buChar char="❖"/>
            </a:pPr>
            <a:r>
              <a:rPr b="0" i="0" lang="en-US" sz="2800" u="none" cap="none" strike="noStrike">
                <a:solidFill>
                  <a:schemeClr val="dk1"/>
                </a:solidFill>
                <a:latin typeface="Calibri"/>
                <a:ea typeface="Calibri"/>
                <a:cs typeface="Calibri"/>
                <a:sym typeface="Calibri"/>
              </a:rPr>
              <a:t>Quantitative data: The collected </a:t>
            </a:r>
            <a:r>
              <a:rPr b="1" i="0" lang="en-US" sz="2800" u="none" cap="none" strike="noStrike">
                <a:solidFill>
                  <a:schemeClr val="dk1"/>
                </a:solidFill>
                <a:latin typeface="Calibri"/>
                <a:ea typeface="Calibri"/>
                <a:cs typeface="Calibri"/>
                <a:sym typeface="Calibri"/>
              </a:rPr>
              <a:t>survey</a:t>
            </a:r>
            <a:r>
              <a:rPr b="0" i="0" lang="en-US" sz="2800" u="none" cap="none" strike="noStrike">
                <a:solidFill>
                  <a:schemeClr val="dk1"/>
                </a:solidFill>
                <a:latin typeface="Calibri"/>
                <a:ea typeface="Calibri"/>
                <a:cs typeface="Calibri"/>
                <a:sym typeface="Calibri"/>
              </a:rPr>
              <a:t> and </a:t>
            </a:r>
            <a:r>
              <a:rPr b="1" i="0" lang="en-US" sz="2800" u="none" cap="none" strike="noStrike">
                <a:solidFill>
                  <a:schemeClr val="dk1"/>
                </a:solidFill>
                <a:latin typeface="Calibri"/>
                <a:ea typeface="Calibri"/>
                <a:cs typeface="Calibri"/>
                <a:sym typeface="Calibri"/>
              </a:rPr>
              <a:t>manual researc</a:t>
            </a:r>
            <a:r>
              <a:rPr b="0" i="0" lang="en-US" sz="2800" u="none" cap="none" strike="noStrike">
                <a:solidFill>
                  <a:schemeClr val="dk1"/>
                </a:solidFill>
                <a:latin typeface="Calibri"/>
                <a:ea typeface="Calibri"/>
                <a:cs typeface="Calibri"/>
                <a:sym typeface="Calibri"/>
              </a:rPr>
              <a:t>h data were analyzed. Descriptive </a:t>
            </a:r>
            <a:r>
              <a:rPr b="1" i="0" lang="en-US" sz="2800" u="none" cap="none" strike="noStrike">
                <a:solidFill>
                  <a:schemeClr val="dk1"/>
                </a:solidFill>
                <a:latin typeface="Calibri"/>
                <a:ea typeface="Calibri"/>
                <a:cs typeface="Calibri"/>
                <a:sym typeface="Calibri"/>
              </a:rPr>
              <a:t>statistics</a:t>
            </a:r>
            <a:r>
              <a:rPr b="0" i="0" lang="en-US" sz="2800" u="none" cap="none" strike="noStrike">
                <a:solidFill>
                  <a:schemeClr val="dk1"/>
                </a:solidFill>
                <a:latin typeface="Calibri"/>
                <a:ea typeface="Calibri"/>
                <a:cs typeface="Calibri"/>
                <a:sym typeface="Calibri"/>
              </a:rPr>
              <a:t> such as </a:t>
            </a:r>
            <a:r>
              <a:rPr b="1" i="0" lang="en-US" sz="2800" u="none" cap="none" strike="noStrike">
                <a:solidFill>
                  <a:schemeClr val="dk1"/>
                </a:solidFill>
                <a:latin typeface="Calibri"/>
                <a:ea typeface="Calibri"/>
                <a:cs typeface="Calibri"/>
                <a:sym typeface="Calibri"/>
              </a:rPr>
              <a:t>frequencies, means, and percentages</a:t>
            </a:r>
            <a:r>
              <a:rPr b="0" i="0" lang="en-US" sz="2800" u="none" cap="none" strike="noStrike">
                <a:solidFill>
                  <a:schemeClr val="dk1"/>
                </a:solidFill>
                <a:latin typeface="Calibri"/>
                <a:ea typeface="Calibri"/>
                <a:cs typeface="Calibri"/>
                <a:sym typeface="Calibri"/>
              </a:rPr>
              <a:t> were computed to summarize the data.</a:t>
            </a:r>
            <a:endParaRPr/>
          </a:p>
          <a:p>
            <a:pPr indent="164465" lvl="1" marL="0" marR="0" rtl="0" algn="l">
              <a:lnSpc>
                <a:spcPct val="90000"/>
              </a:lnSpc>
              <a:spcBef>
                <a:spcPts val="6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457200" lvl="1" marL="457200" marR="0" rtl="0" algn="l">
              <a:lnSpc>
                <a:spcPct val="90000"/>
              </a:lnSpc>
              <a:spcBef>
                <a:spcPts val="600"/>
              </a:spcBef>
              <a:spcAft>
                <a:spcPts val="0"/>
              </a:spcAft>
              <a:buClr>
                <a:schemeClr val="dk1"/>
              </a:buClr>
              <a:buSzPct val="100000"/>
              <a:buFont typeface="Noto Sans Symbols"/>
              <a:buChar char="❖"/>
            </a:pPr>
            <a:r>
              <a:rPr b="0" i="0" lang="en-US" sz="2800" u="none" cap="none" strike="noStrike">
                <a:solidFill>
                  <a:schemeClr val="dk1"/>
                </a:solidFill>
                <a:latin typeface="Calibri"/>
                <a:ea typeface="Calibri"/>
                <a:cs typeface="Calibri"/>
                <a:sym typeface="Calibri"/>
              </a:rPr>
              <a:t>Qualitative data: Thematic analysis was employed to </a:t>
            </a:r>
            <a:r>
              <a:rPr b="1" i="0" lang="en-US" sz="2800" u="none" cap="none" strike="noStrike">
                <a:solidFill>
                  <a:schemeClr val="dk1"/>
                </a:solidFill>
                <a:latin typeface="Calibri"/>
                <a:ea typeface="Calibri"/>
                <a:cs typeface="Calibri"/>
                <a:sym typeface="Calibri"/>
              </a:rPr>
              <a:t>analyze</a:t>
            </a:r>
            <a:r>
              <a:rPr b="0" i="0" lang="en-US" sz="2800" u="none" cap="none" strike="noStrike">
                <a:solidFill>
                  <a:schemeClr val="dk1"/>
                </a:solidFill>
                <a:latin typeface="Calibri"/>
                <a:ea typeface="Calibri"/>
                <a:cs typeface="Calibri"/>
                <a:sym typeface="Calibri"/>
              </a:rPr>
              <a:t> qualitative data gathered from open-ended survey questions and literature reviews. </a:t>
            </a:r>
            <a:endParaRPr/>
          </a:p>
        </p:txBody>
      </p:sp>
      <p:sp>
        <p:nvSpPr>
          <p:cNvPr id="352" name="Google Shape;352;p25"/>
          <p:cNvSpPr txBox="1"/>
          <p:nvPr/>
        </p:nvSpPr>
        <p:spPr>
          <a:xfrm>
            <a:off x="5181600" y="1633477"/>
            <a:ext cx="311265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Data analysis :</a:t>
            </a:r>
            <a:r>
              <a:rPr lang="en-US" sz="3200">
                <a:solidFill>
                  <a:schemeClr val="dk1"/>
                </a:solidFill>
                <a:latin typeface="Calibri"/>
                <a:ea typeface="Calibri"/>
                <a:cs typeface="Calibri"/>
                <a:sym typeface="Calibri"/>
              </a:rPr>
              <a:t> </a:t>
            </a:r>
            <a:endParaRPr sz="32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6" name="Shape 356"/>
        <p:cNvGrpSpPr/>
        <p:nvPr/>
      </p:nvGrpSpPr>
      <p:grpSpPr>
        <a:xfrm>
          <a:off x="0" y="0"/>
          <a:ext cx="0" cy="0"/>
          <a:chOff x="0" y="0"/>
          <a:chExt cx="0" cy="0"/>
        </a:xfrm>
      </p:grpSpPr>
      <p:sp>
        <p:nvSpPr>
          <p:cNvPr id="357" name="Google Shape;357;p2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8" name="Google Shape;358;p26"/>
          <p:cNvSpPr/>
          <p:nvPr/>
        </p:nvSpPr>
        <p:spPr>
          <a:xfrm flipH="1">
            <a:off x="8576720" y="3335867"/>
            <a:ext cx="3291840" cy="32004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9" name="Google Shape;359;p26"/>
          <p:cNvSpPr/>
          <p:nvPr/>
        </p:nvSpPr>
        <p:spPr>
          <a:xfrm>
            <a:off x="641774" y="623275"/>
            <a:ext cx="10905053" cy="5607882"/>
          </a:xfrm>
          <a:prstGeom prst="rect">
            <a:avLst/>
          </a:prstGeom>
          <a:no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Check List" id="360" name="Google Shape;360;p26"/>
          <p:cNvPicPr preferRelativeResize="0"/>
          <p:nvPr/>
        </p:nvPicPr>
        <p:blipFill rotWithShape="1">
          <a:blip r:embed="rId3">
            <a:alphaModFix/>
          </a:blip>
          <a:srcRect b="0" l="0" r="0" t="0"/>
          <a:stretch/>
        </p:blipFill>
        <p:spPr>
          <a:xfrm>
            <a:off x="1123357" y="1700588"/>
            <a:ext cx="3533985" cy="3533985"/>
          </a:xfrm>
          <a:prstGeom prst="rect">
            <a:avLst/>
          </a:prstGeom>
          <a:noFill/>
          <a:ln>
            <a:noFill/>
          </a:ln>
        </p:spPr>
      </p:pic>
      <p:sp>
        <p:nvSpPr>
          <p:cNvPr id="361" name="Google Shape;361;p26"/>
          <p:cNvSpPr txBox="1"/>
          <p:nvPr/>
        </p:nvSpPr>
        <p:spPr>
          <a:xfrm>
            <a:off x="5138925" y="2842475"/>
            <a:ext cx="4428236" cy="2970722"/>
          </a:xfrm>
          <a:prstGeom prst="rect">
            <a:avLst/>
          </a:prstGeom>
          <a:noFill/>
          <a:ln>
            <a:noFill/>
          </a:ln>
        </p:spPr>
        <p:txBody>
          <a:bodyPr anchorCtr="0" anchor="t" bIns="45700" lIns="91425" spcFirstLastPara="1" rIns="91425" wrap="square" tIns="45700">
            <a:normAutofit fontScale="85000" lnSpcReduction="10000"/>
          </a:bodyPr>
          <a:lstStyle/>
          <a:p>
            <a:pPr indent="-228600" lvl="1" marL="342900" marR="0" rtl="0" algn="l">
              <a:spcBef>
                <a:spcPts val="0"/>
              </a:spcBef>
              <a:spcAft>
                <a:spcPts val="0"/>
              </a:spcAft>
              <a:buClr>
                <a:schemeClr val="dk1"/>
              </a:buClr>
              <a:buSzPct val="100000"/>
              <a:buFont typeface="Arial"/>
              <a:buChar char="•"/>
            </a:pPr>
            <a:r>
              <a:rPr b="1" i="0" lang="en-US" sz="2600" u="none" cap="none" strike="noStrike">
                <a:solidFill>
                  <a:schemeClr val="dk1"/>
                </a:solidFill>
                <a:latin typeface="Calibri"/>
                <a:ea typeface="Calibri"/>
                <a:cs typeface="Calibri"/>
                <a:sym typeface="Calibri"/>
              </a:rPr>
              <a:t>Measures</a:t>
            </a:r>
            <a:r>
              <a:rPr b="0" i="0" lang="en-US" sz="2600" u="none" cap="none" strike="noStrike">
                <a:solidFill>
                  <a:schemeClr val="dk1"/>
                </a:solidFill>
                <a:latin typeface="Calibri"/>
                <a:ea typeface="Calibri"/>
                <a:cs typeface="Calibri"/>
                <a:sym typeface="Calibri"/>
              </a:rPr>
              <a:t> were taken to enhance the data collected. The survey questionnaire was </a:t>
            </a:r>
            <a:r>
              <a:rPr b="1" i="0" lang="en-US" sz="2600" u="none" cap="none" strike="noStrike">
                <a:solidFill>
                  <a:schemeClr val="dk1"/>
                </a:solidFill>
                <a:latin typeface="Calibri"/>
                <a:ea typeface="Calibri"/>
                <a:cs typeface="Calibri"/>
                <a:sym typeface="Calibri"/>
              </a:rPr>
              <a:t>pre-tested</a:t>
            </a:r>
            <a:r>
              <a:rPr b="0" i="0" lang="en-US" sz="2600" u="none" cap="none" strike="noStrike">
                <a:solidFill>
                  <a:schemeClr val="dk1"/>
                </a:solidFill>
                <a:latin typeface="Calibri"/>
                <a:ea typeface="Calibri"/>
                <a:cs typeface="Calibri"/>
                <a:sym typeface="Calibri"/>
              </a:rPr>
              <a:t> with a small sample to </a:t>
            </a:r>
            <a:r>
              <a:rPr b="1" i="0" lang="en-US" sz="2600" u="none" cap="none" strike="noStrike">
                <a:solidFill>
                  <a:schemeClr val="dk1"/>
                </a:solidFill>
                <a:latin typeface="Calibri"/>
                <a:ea typeface="Calibri"/>
                <a:cs typeface="Calibri"/>
                <a:sym typeface="Calibri"/>
              </a:rPr>
              <a:t>ensure clarity </a:t>
            </a:r>
            <a:r>
              <a:rPr b="0" i="0" lang="en-US" sz="2600" u="none" cap="none" strike="noStrike">
                <a:solidFill>
                  <a:schemeClr val="dk1"/>
                </a:solidFill>
                <a:latin typeface="Calibri"/>
                <a:ea typeface="Calibri"/>
                <a:cs typeface="Calibri"/>
                <a:sym typeface="Calibri"/>
              </a:rPr>
              <a:t>and </a:t>
            </a:r>
            <a:r>
              <a:rPr b="1" i="0" lang="en-US" sz="2600" u="none" cap="none" strike="noStrike">
                <a:solidFill>
                  <a:schemeClr val="dk1"/>
                </a:solidFill>
                <a:latin typeface="Calibri"/>
                <a:ea typeface="Calibri"/>
                <a:cs typeface="Calibri"/>
                <a:sym typeface="Calibri"/>
              </a:rPr>
              <a:t>accuracy of the questions. </a:t>
            </a:r>
            <a:endParaRPr/>
          </a:p>
          <a:p>
            <a:pPr indent="-228600" lvl="1" marL="342900" marR="0" rtl="0" algn="l">
              <a:spcBef>
                <a:spcPts val="600"/>
              </a:spcBef>
              <a:spcAft>
                <a:spcPts val="0"/>
              </a:spcAft>
              <a:buClr>
                <a:schemeClr val="dk1"/>
              </a:buClr>
              <a:buSzPct val="100000"/>
              <a:buFont typeface="Arial"/>
              <a:buChar char="•"/>
            </a:pPr>
            <a:r>
              <a:rPr b="0" i="0" lang="en-US" sz="2600" u="none" cap="none" strike="noStrike">
                <a:solidFill>
                  <a:schemeClr val="dk1"/>
                </a:solidFill>
                <a:latin typeface="Calibri"/>
                <a:ea typeface="Calibri"/>
                <a:cs typeface="Calibri"/>
                <a:sym typeface="Calibri"/>
              </a:rPr>
              <a:t>The researcher-maintained consistency in data collection and analysis procedures to enhance reliability.</a:t>
            </a:r>
            <a:endParaRPr/>
          </a:p>
        </p:txBody>
      </p:sp>
      <p:sp>
        <p:nvSpPr>
          <p:cNvPr id="362" name="Google Shape;362;p26"/>
          <p:cNvSpPr txBox="1"/>
          <p:nvPr/>
        </p:nvSpPr>
        <p:spPr>
          <a:xfrm>
            <a:off x="5053330" y="2060248"/>
            <a:ext cx="6097508" cy="5355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n-US" sz="3200">
                <a:solidFill>
                  <a:schemeClr val="dk1"/>
                </a:solidFill>
                <a:latin typeface="Calibri"/>
                <a:ea typeface="Calibri"/>
                <a:cs typeface="Calibri"/>
                <a:sym typeface="Calibri"/>
              </a:rPr>
              <a:t>Validity and Reliability:</a:t>
            </a:r>
            <a:endParaRPr sz="32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6" name="Shape 366"/>
        <p:cNvGrpSpPr/>
        <p:nvPr/>
      </p:nvGrpSpPr>
      <p:grpSpPr>
        <a:xfrm>
          <a:off x="0" y="0"/>
          <a:ext cx="0" cy="0"/>
          <a:chOff x="0" y="0"/>
          <a:chExt cx="0" cy="0"/>
        </a:xfrm>
      </p:grpSpPr>
      <p:sp>
        <p:nvSpPr>
          <p:cNvPr id="367" name="Google Shape;367;p2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8" name="Google Shape;368;p27"/>
          <p:cNvSpPr txBox="1"/>
          <p:nvPr/>
        </p:nvSpPr>
        <p:spPr>
          <a:xfrm>
            <a:off x="612648" y="1246970"/>
            <a:ext cx="6268770" cy="1536192"/>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b="1" i="0" lang="en-US" sz="5200">
                <a:solidFill>
                  <a:schemeClr val="dk1"/>
                </a:solidFill>
                <a:latin typeface="Calibri"/>
                <a:ea typeface="Calibri"/>
                <a:cs typeface="Calibri"/>
                <a:sym typeface="Calibri"/>
              </a:rPr>
              <a:t>Data Interpretation: </a:t>
            </a:r>
            <a:endParaRPr b="1" sz="5200">
              <a:solidFill>
                <a:schemeClr val="dk1"/>
              </a:solidFill>
              <a:latin typeface="Calibri"/>
              <a:ea typeface="Calibri"/>
              <a:cs typeface="Calibri"/>
              <a:sym typeface="Calibri"/>
            </a:endParaRPr>
          </a:p>
        </p:txBody>
      </p:sp>
      <p:sp>
        <p:nvSpPr>
          <p:cNvPr id="369" name="Google Shape;369;p27"/>
          <p:cNvSpPr/>
          <p:nvPr/>
        </p:nvSpPr>
        <p:spPr>
          <a:xfrm rot="5400000">
            <a:off x="853202" y="363389"/>
            <a:ext cx="73152" cy="5486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70" name="Google Shape;370;p27"/>
          <p:cNvSpPr/>
          <p:nvPr/>
        </p:nvSpPr>
        <p:spPr>
          <a:xfrm>
            <a:off x="618506" y="2935541"/>
            <a:ext cx="6217920"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71" name="Google Shape;371;p27"/>
          <p:cNvSpPr txBox="1"/>
          <p:nvPr/>
        </p:nvSpPr>
        <p:spPr>
          <a:xfrm>
            <a:off x="612648" y="3355848"/>
            <a:ext cx="6268770" cy="282549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lang="en-US" sz="2800">
                <a:solidFill>
                  <a:schemeClr val="dk1"/>
                </a:solidFill>
                <a:latin typeface="Calibri"/>
                <a:ea typeface="Calibri"/>
                <a:cs typeface="Calibri"/>
                <a:sym typeface="Calibri"/>
              </a:rPr>
              <a:t>Findings were interpreted in the </a:t>
            </a:r>
            <a:r>
              <a:rPr b="1" lang="en-US" sz="2800">
                <a:solidFill>
                  <a:schemeClr val="dk1"/>
                </a:solidFill>
                <a:latin typeface="Calibri"/>
                <a:ea typeface="Calibri"/>
                <a:cs typeface="Calibri"/>
                <a:sym typeface="Calibri"/>
              </a:rPr>
              <a:t>context of research </a:t>
            </a:r>
            <a:r>
              <a:rPr lang="en-US" sz="2800">
                <a:solidFill>
                  <a:schemeClr val="dk1"/>
                </a:solidFill>
                <a:latin typeface="Calibri"/>
                <a:ea typeface="Calibri"/>
                <a:cs typeface="Calibri"/>
                <a:sym typeface="Calibri"/>
              </a:rPr>
              <a:t>objectives and existing literature, providing insights into awareness and attitudes towards animal cruelty.</a:t>
            </a:r>
            <a:endParaRPr/>
          </a:p>
        </p:txBody>
      </p:sp>
      <p:pic>
        <p:nvPicPr>
          <p:cNvPr descr="Magnifying glass" id="372" name="Google Shape;372;p27"/>
          <p:cNvPicPr preferRelativeResize="0"/>
          <p:nvPr/>
        </p:nvPicPr>
        <p:blipFill rotWithShape="1">
          <a:blip r:embed="rId3">
            <a:alphaModFix/>
          </a:blip>
          <a:srcRect b="0" l="0" r="0" t="0"/>
          <a:stretch/>
        </p:blipFill>
        <p:spPr>
          <a:xfrm>
            <a:off x="7494066" y="1272395"/>
            <a:ext cx="4237686" cy="423768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6" name="Shape 376"/>
        <p:cNvGrpSpPr/>
        <p:nvPr/>
      </p:nvGrpSpPr>
      <p:grpSpPr>
        <a:xfrm>
          <a:off x="0" y="0"/>
          <a:ext cx="0" cy="0"/>
          <a:chOff x="0" y="0"/>
          <a:chExt cx="0" cy="0"/>
        </a:xfrm>
      </p:grpSpPr>
      <p:sp>
        <p:nvSpPr>
          <p:cNvPr id="377" name="Google Shape;377;p28"/>
          <p:cNvSpPr txBox="1"/>
          <p:nvPr/>
        </p:nvSpPr>
        <p:spPr>
          <a:xfrm>
            <a:off x="838200" y="2340430"/>
            <a:ext cx="4245429" cy="2206364"/>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en-US" sz="4400">
                <a:solidFill>
                  <a:schemeClr val="dk1"/>
                </a:solidFill>
                <a:latin typeface="Calibri"/>
                <a:ea typeface="Calibri"/>
                <a:cs typeface="Calibri"/>
                <a:sym typeface="Calibri"/>
              </a:rPr>
              <a:t>Findings and Discussions</a:t>
            </a:r>
            <a:endParaRPr/>
          </a:p>
        </p:txBody>
      </p:sp>
      <p:sp>
        <p:nvSpPr>
          <p:cNvPr id="378" name="Google Shape;378;p28"/>
          <p:cNvSpPr/>
          <p:nvPr/>
        </p:nvSpPr>
        <p:spPr>
          <a:xfrm>
            <a:off x="0" y="1"/>
            <a:ext cx="5920619" cy="2130951"/>
          </a:xfrm>
          <a:custGeom>
            <a:rect b="b" l="l" r="r" t="t"/>
            <a:pathLst>
              <a:path extrusionOk="0" h="2130951" w="5920619">
                <a:moveTo>
                  <a:pt x="0" y="0"/>
                </a:moveTo>
                <a:lnTo>
                  <a:pt x="3191370" y="0"/>
                </a:lnTo>
                <a:lnTo>
                  <a:pt x="3346315" y="0"/>
                </a:lnTo>
                <a:lnTo>
                  <a:pt x="5920619" y="0"/>
                </a:lnTo>
                <a:lnTo>
                  <a:pt x="4936971" y="2130951"/>
                </a:lnTo>
                <a:lnTo>
                  <a:pt x="0" y="2130951"/>
                </a:ln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Bar chart" id="379" name="Google Shape;379;p28"/>
          <p:cNvPicPr preferRelativeResize="0"/>
          <p:nvPr/>
        </p:nvPicPr>
        <p:blipFill rotWithShape="1">
          <a:blip r:embed="rId3">
            <a:alphaModFix/>
          </a:blip>
          <a:srcRect b="0" l="0" r="0" t="0"/>
          <a:stretch/>
        </p:blipFill>
        <p:spPr>
          <a:xfrm>
            <a:off x="7113580" y="633124"/>
            <a:ext cx="3409875" cy="3409875"/>
          </a:xfrm>
          <a:prstGeom prst="rect">
            <a:avLst/>
          </a:prstGeom>
          <a:noFill/>
          <a:ln>
            <a:noFill/>
          </a:ln>
        </p:spPr>
      </p:pic>
      <p:sp>
        <p:nvSpPr>
          <p:cNvPr id="380" name="Google Shape;380;p28"/>
          <p:cNvSpPr/>
          <p:nvPr/>
        </p:nvSpPr>
        <p:spPr>
          <a:xfrm>
            <a:off x="6266810" y="4683319"/>
            <a:ext cx="5925190" cy="2174681"/>
          </a:xfrm>
          <a:custGeom>
            <a:rect b="b" l="l" r="r" t="t"/>
            <a:pathLst>
              <a:path extrusionOk="0" h="2174681" w="5925190">
                <a:moveTo>
                  <a:pt x="1007162" y="0"/>
                </a:moveTo>
                <a:lnTo>
                  <a:pt x="5925190" y="0"/>
                </a:lnTo>
                <a:lnTo>
                  <a:pt x="5925190" y="2174681"/>
                </a:lnTo>
                <a:lnTo>
                  <a:pt x="0" y="21746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1" name="Google Shape;381;p28"/>
          <p:cNvSpPr/>
          <p:nvPr/>
        </p:nvSpPr>
        <p:spPr>
          <a:xfrm>
            <a:off x="1" y="4683319"/>
            <a:ext cx="7092887" cy="2174681"/>
          </a:xfrm>
          <a:custGeom>
            <a:rect b="b" l="l" r="r" t="t"/>
            <a:pathLst>
              <a:path extrusionOk="0" h="2174681" w="7092887">
                <a:moveTo>
                  <a:pt x="0" y="0"/>
                </a:moveTo>
                <a:lnTo>
                  <a:pt x="7092887" y="0"/>
                </a:lnTo>
                <a:lnTo>
                  <a:pt x="6085725" y="2174681"/>
                </a:lnTo>
                <a:lnTo>
                  <a:pt x="1524000" y="2174681"/>
                </a:lnTo>
                <a:lnTo>
                  <a:pt x="1200418" y="2174681"/>
                </a:lnTo>
                <a:lnTo>
                  <a:pt x="0" y="2174681"/>
                </a:lnTo>
                <a:close/>
              </a:path>
            </a:pathLst>
          </a:custGeom>
          <a:solidFill>
            <a:srgbClr val="B2B2B2">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B2B2B2"/>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5" name="Shape 385"/>
        <p:cNvGrpSpPr/>
        <p:nvPr/>
      </p:nvGrpSpPr>
      <p:grpSpPr>
        <a:xfrm>
          <a:off x="0" y="0"/>
          <a:ext cx="0" cy="0"/>
          <a:chOff x="0" y="0"/>
          <a:chExt cx="0" cy="0"/>
        </a:xfrm>
      </p:grpSpPr>
      <p:sp>
        <p:nvSpPr>
          <p:cNvPr id="386" name="Google Shape;386;p2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7" name="Google Shape;387;p29"/>
          <p:cNvSpPr txBox="1"/>
          <p:nvPr/>
        </p:nvSpPr>
        <p:spPr>
          <a:xfrm>
            <a:off x="630936" y="639520"/>
            <a:ext cx="3429000" cy="1719072"/>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b="1" lang="en-US" sz="3800">
                <a:solidFill>
                  <a:schemeClr val="dk1"/>
                </a:solidFill>
                <a:latin typeface="Calibri"/>
                <a:ea typeface="Calibri"/>
                <a:cs typeface="Calibri"/>
                <a:sym typeface="Calibri"/>
              </a:rPr>
              <a:t>Understanding of Animal Cruelty:- </a:t>
            </a:r>
            <a:endParaRPr/>
          </a:p>
        </p:txBody>
      </p:sp>
      <p:sp>
        <p:nvSpPr>
          <p:cNvPr id="388" name="Google Shape;388;p29"/>
          <p:cNvSpPr/>
          <p:nvPr/>
        </p:nvSpPr>
        <p:spPr>
          <a:xfrm>
            <a:off x="643278" y="2573756"/>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9" name="Google Shape;389;p29"/>
          <p:cNvSpPr txBox="1"/>
          <p:nvPr/>
        </p:nvSpPr>
        <p:spPr>
          <a:xfrm>
            <a:off x="630936" y="2807208"/>
            <a:ext cx="3429000" cy="341071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59% of participants had a basic understanding of animal cruelty.</a:t>
            </a:r>
            <a:endParaRPr/>
          </a:p>
          <a:p>
            <a:pPr indent="0" lvl="0" marL="0" marR="0" rtl="0" algn="l">
              <a:lnSpc>
                <a:spcPct val="90000"/>
              </a:lnSpc>
              <a:spcBef>
                <a:spcPts val="60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33% of participants had limited knowledge on the topic.</a:t>
            </a:r>
            <a:endParaRPr/>
          </a:p>
        </p:txBody>
      </p:sp>
      <p:pic>
        <p:nvPicPr>
          <p:cNvPr id="390" name="Google Shape;390;p29"/>
          <p:cNvPicPr preferRelativeResize="0"/>
          <p:nvPr/>
        </p:nvPicPr>
        <p:blipFill rotWithShape="1">
          <a:blip r:embed="rId3">
            <a:alphaModFix/>
          </a:blip>
          <a:srcRect b="0" l="0" r="0" t="0"/>
          <a:stretch/>
        </p:blipFill>
        <p:spPr>
          <a:xfrm>
            <a:off x="4654296" y="1418291"/>
            <a:ext cx="6903720" cy="402141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9" name="Google Shape;119;p3"/>
          <p:cNvSpPr/>
          <p:nvPr/>
        </p:nvSpPr>
        <p:spPr>
          <a:xfrm flipH="1">
            <a:off x="8576720" y="3335867"/>
            <a:ext cx="3291840" cy="32004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0" name="Google Shape;120;p3"/>
          <p:cNvSpPr/>
          <p:nvPr/>
        </p:nvSpPr>
        <p:spPr>
          <a:xfrm>
            <a:off x="641774" y="623275"/>
            <a:ext cx="10905053" cy="5607882"/>
          </a:xfrm>
          <a:prstGeom prst="rect">
            <a:avLst/>
          </a:prstGeom>
          <a:no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Cat" id="121" name="Google Shape;121;p3"/>
          <p:cNvPicPr preferRelativeResize="0"/>
          <p:nvPr/>
        </p:nvPicPr>
        <p:blipFill rotWithShape="1">
          <a:blip r:embed="rId3">
            <a:alphaModFix/>
          </a:blip>
          <a:srcRect b="0" l="0" r="0" t="0"/>
          <a:stretch/>
        </p:blipFill>
        <p:spPr>
          <a:xfrm>
            <a:off x="1123357" y="1700588"/>
            <a:ext cx="3533985" cy="3533985"/>
          </a:xfrm>
          <a:prstGeom prst="rect">
            <a:avLst/>
          </a:prstGeom>
          <a:noFill/>
          <a:ln>
            <a:noFill/>
          </a:ln>
        </p:spPr>
      </p:pic>
      <p:sp>
        <p:nvSpPr>
          <p:cNvPr id="122" name="Google Shape;122;p3"/>
          <p:cNvSpPr txBox="1"/>
          <p:nvPr>
            <p:ph idx="1" type="body"/>
          </p:nvPr>
        </p:nvSpPr>
        <p:spPr>
          <a:xfrm>
            <a:off x="5184956" y="1825335"/>
            <a:ext cx="6245044" cy="311496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Mission Earth is a animal cruelty awareness website is a dedicated online platform designed to educate, inform, and </a:t>
            </a:r>
            <a:r>
              <a:rPr b="1" i="1" lang="en-US"/>
              <a:t>raise awareness </a:t>
            </a:r>
            <a:r>
              <a:rPr lang="en-US"/>
              <a:t>about the various forms of animal cruelty and promote animal welfare.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4" name="Shape 394"/>
        <p:cNvGrpSpPr/>
        <p:nvPr/>
      </p:nvGrpSpPr>
      <p:grpSpPr>
        <a:xfrm>
          <a:off x="0" y="0"/>
          <a:ext cx="0" cy="0"/>
          <a:chOff x="0" y="0"/>
          <a:chExt cx="0" cy="0"/>
        </a:xfrm>
      </p:grpSpPr>
      <p:sp>
        <p:nvSpPr>
          <p:cNvPr id="395" name="Google Shape;395;p30"/>
          <p:cNvSpPr txBox="1"/>
          <p:nvPr/>
        </p:nvSpPr>
        <p:spPr>
          <a:xfrm>
            <a:off x="548385" y="2394480"/>
            <a:ext cx="5083078" cy="117262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340"/>
              <a:buFont typeface="Noto Sans Symbols"/>
              <a:buChar char="❖"/>
            </a:pPr>
            <a:r>
              <a:rPr lang="en-US" sz="2340">
                <a:solidFill>
                  <a:schemeClr val="dk1"/>
                </a:solidFill>
                <a:latin typeface="Calibri"/>
                <a:ea typeface="Calibri"/>
                <a:cs typeface="Calibri"/>
                <a:sym typeface="Calibri"/>
              </a:rPr>
              <a:t>Approximately 98% of participants expressed strong negative attitudes towards animal cruelty</a:t>
            </a:r>
            <a:endParaRPr sz="1800">
              <a:solidFill>
                <a:schemeClr val="dk1"/>
              </a:solidFill>
              <a:latin typeface="Calibri"/>
              <a:ea typeface="Calibri"/>
              <a:cs typeface="Calibri"/>
              <a:sym typeface="Calibri"/>
            </a:endParaRPr>
          </a:p>
        </p:txBody>
      </p:sp>
      <p:sp>
        <p:nvSpPr>
          <p:cNvPr id="396" name="Google Shape;396;p30"/>
          <p:cNvSpPr txBox="1"/>
          <p:nvPr/>
        </p:nvSpPr>
        <p:spPr>
          <a:xfrm>
            <a:off x="643467" y="917404"/>
            <a:ext cx="808596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Calibri"/>
                <a:ea typeface="Calibri"/>
                <a:cs typeface="Calibri"/>
                <a:sym typeface="Calibri"/>
              </a:rPr>
              <a:t>Attitudes towards Animal Cruelty:- </a:t>
            </a:r>
            <a:endParaRPr b="1" sz="4000">
              <a:solidFill>
                <a:schemeClr val="dk1"/>
              </a:solidFill>
              <a:latin typeface="Calibri"/>
              <a:ea typeface="Calibri"/>
              <a:cs typeface="Calibri"/>
              <a:sym typeface="Calibri"/>
            </a:endParaRPr>
          </a:p>
        </p:txBody>
      </p:sp>
      <p:pic>
        <p:nvPicPr>
          <p:cNvPr descr="A picture containing logo, circle, screenshot, graphics&#10;&#10;Description automatically generated" id="397" name="Google Shape;397;p30"/>
          <p:cNvPicPr preferRelativeResize="0"/>
          <p:nvPr/>
        </p:nvPicPr>
        <p:blipFill rotWithShape="1">
          <a:blip r:embed="rId3">
            <a:alphaModFix/>
          </a:blip>
          <a:srcRect b="5738" l="17672" r="15186" t="5842"/>
          <a:stretch/>
        </p:blipFill>
        <p:spPr>
          <a:xfrm>
            <a:off x="5696564" y="4336299"/>
            <a:ext cx="1900061" cy="1893252"/>
          </a:xfrm>
          <a:prstGeom prst="ellipse">
            <a:avLst/>
          </a:prstGeom>
          <a:noFill/>
          <a:ln>
            <a:noFill/>
          </a:ln>
        </p:spPr>
      </p:pic>
      <p:sp>
        <p:nvSpPr>
          <p:cNvPr id="398" name="Google Shape;398;p30"/>
          <p:cNvSpPr txBox="1"/>
          <p:nvPr/>
        </p:nvSpPr>
        <p:spPr>
          <a:xfrm>
            <a:off x="548385" y="4671258"/>
            <a:ext cx="4771761" cy="1172629"/>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340"/>
              <a:buFont typeface="Noto Sans Symbols"/>
              <a:buChar char="❖"/>
            </a:pPr>
            <a:r>
              <a:rPr lang="en-US" sz="2340">
                <a:solidFill>
                  <a:schemeClr val="dk1"/>
                </a:solidFill>
                <a:latin typeface="Calibri"/>
                <a:ea typeface="Calibri"/>
                <a:cs typeface="Calibri"/>
                <a:sym typeface="Calibri"/>
              </a:rPr>
              <a:t>90% of participants desired stricter laws and penalties for offenders.</a:t>
            </a:r>
            <a:endParaRPr sz="1800">
              <a:solidFill>
                <a:schemeClr val="dk1"/>
              </a:solidFill>
              <a:latin typeface="Calibri"/>
              <a:ea typeface="Calibri"/>
              <a:cs typeface="Calibri"/>
              <a:sym typeface="Calibri"/>
            </a:endParaRPr>
          </a:p>
        </p:txBody>
      </p:sp>
      <p:pic>
        <p:nvPicPr>
          <p:cNvPr descr="Forms response chart. Question title: Do you believe that animal cruelty is a significant issue that needs to be addressed?&#10;. Number of responses: 51 responses." id="399" name="Google Shape;399;p30"/>
          <p:cNvPicPr preferRelativeResize="0"/>
          <p:nvPr/>
        </p:nvPicPr>
        <p:blipFill rotWithShape="1">
          <a:blip r:embed="rId4">
            <a:alphaModFix/>
          </a:blip>
          <a:srcRect b="9630" l="20547" r="54231" t="30200"/>
          <a:stretch/>
        </p:blipFill>
        <p:spPr>
          <a:xfrm>
            <a:off x="5812303" y="1967256"/>
            <a:ext cx="1900061" cy="1906454"/>
          </a:xfrm>
          <a:prstGeom prst="ellipse">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3" name="Shape 403"/>
        <p:cNvGrpSpPr/>
        <p:nvPr/>
      </p:nvGrpSpPr>
      <p:grpSpPr>
        <a:xfrm>
          <a:off x="0" y="0"/>
          <a:ext cx="0" cy="0"/>
          <a:chOff x="0" y="0"/>
          <a:chExt cx="0" cy="0"/>
        </a:xfrm>
      </p:grpSpPr>
      <p:sp>
        <p:nvSpPr>
          <p:cNvPr id="404" name="Google Shape;404;p3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5" name="Google Shape;405;p31"/>
          <p:cNvSpPr txBox="1"/>
          <p:nvPr/>
        </p:nvSpPr>
        <p:spPr>
          <a:xfrm>
            <a:off x="630936" y="640080"/>
            <a:ext cx="4818888" cy="1481328"/>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b="1" lang="en-US" sz="5000">
                <a:solidFill>
                  <a:schemeClr val="dk1"/>
                </a:solidFill>
                <a:latin typeface="Calibri"/>
                <a:ea typeface="Calibri"/>
                <a:cs typeface="Calibri"/>
                <a:sym typeface="Calibri"/>
              </a:rPr>
              <a:t>Behaviors and Actions:- </a:t>
            </a:r>
            <a:endParaRPr/>
          </a:p>
        </p:txBody>
      </p:sp>
      <p:sp>
        <p:nvSpPr>
          <p:cNvPr id="406" name="Google Shape;406;p31"/>
          <p:cNvSpPr/>
          <p:nvPr/>
        </p:nvSpPr>
        <p:spPr>
          <a:xfrm>
            <a:off x="643278" y="2372868"/>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7" name="Google Shape;407;p31"/>
          <p:cNvSpPr txBox="1"/>
          <p:nvPr/>
        </p:nvSpPr>
        <p:spPr>
          <a:xfrm>
            <a:off x="630936" y="2660904"/>
            <a:ext cx="4818888" cy="3547872"/>
          </a:xfrm>
          <a:prstGeom prst="rect">
            <a:avLst/>
          </a:prstGeom>
          <a:noFill/>
          <a:ln>
            <a:noFill/>
          </a:ln>
        </p:spPr>
        <p:txBody>
          <a:bodyPr anchorCtr="0" anchor="t" bIns="45700" lIns="91425" spcFirstLastPara="1" rIns="91425" wrap="square" tIns="45700">
            <a:normAutofit/>
          </a:bodyPr>
          <a:lstStyle/>
          <a:p>
            <a:pPr indent="-228600" lvl="0" marL="400050" marR="0" rtl="0" algn="l">
              <a:lnSpc>
                <a:spcPct val="90000"/>
              </a:lnSpc>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Only 36% of participants reported taking direct action against animal cruelty</a:t>
            </a:r>
            <a:endParaRPr/>
          </a:p>
          <a:p>
            <a:pPr indent="-228600" lvl="0" marL="400050" marR="0" rtl="0" algn="l">
              <a:lnSpc>
                <a:spcPct val="90000"/>
              </a:lnSpc>
              <a:spcBef>
                <a:spcPts val="60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 Limited engagement was primarily due to a lack of knowledge on effective ways to address and combat animal cruelty.</a:t>
            </a:r>
            <a:endParaRPr/>
          </a:p>
        </p:txBody>
      </p:sp>
      <p:pic>
        <p:nvPicPr>
          <p:cNvPr id="408" name="Google Shape;408;p31"/>
          <p:cNvPicPr preferRelativeResize="0"/>
          <p:nvPr/>
        </p:nvPicPr>
        <p:blipFill rotWithShape="1">
          <a:blip r:embed="rId3">
            <a:alphaModFix/>
          </a:blip>
          <a:srcRect b="0" l="0" r="0" t="0"/>
          <a:stretch/>
        </p:blipFill>
        <p:spPr>
          <a:xfrm>
            <a:off x="5449824" y="1239510"/>
            <a:ext cx="6348476" cy="384082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2" name="Shape 412"/>
        <p:cNvGrpSpPr/>
        <p:nvPr/>
      </p:nvGrpSpPr>
      <p:grpSpPr>
        <a:xfrm>
          <a:off x="0" y="0"/>
          <a:ext cx="0" cy="0"/>
          <a:chOff x="0" y="0"/>
          <a:chExt cx="0" cy="0"/>
        </a:xfrm>
      </p:grpSpPr>
      <p:sp>
        <p:nvSpPr>
          <p:cNvPr id="413" name="Google Shape;413;p3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4" name="Google Shape;414;p32"/>
          <p:cNvSpPr txBox="1"/>
          <p:nvPr/>
        </p:nvSpPr>
        <p:spPr>
          <a:xfrm>
            <a:off x="640080" y="325369"/>
            <a:ext cx="4368602" cy="1956841"/>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b="1" lang="en-US" sz="5400">
                <a:solidFill>
                  <a:schemeClr val="dk1"/>
                </a:solidFill>
                <a:latin typeface="Calibri"/>
                <a:ea typeface="Calibri"/>
                <a:cs typeface="Calibri"/>
                <a:sym typeface="Calibri"/>
              </a:rPr>
              <a:t>Sources of Information </a:t>
            </a:r>
            <a:endParaRPr/>
          </a:p>
        </p:txBody>
      </p:sp>
      <p:sp>
        <p:nvSpPr>
          <p:cNvPr id="415" name="Google Shape;415;p32"/>
          <p:cNvSpPr/>
          <p:nvPr/>
        </p:nvSpPr>
        <p:spPr>
          <a:xfrm>
            <a:off x="640080" y="2586994"/>
            <a:ext cx="3474720" cy="18288"/>
          </a:xfrm>
          <a:custGeom>
            <a:rect b="b" l="l" r="r" t="t"/>
            <a:pathLst>
              <a:path extrusionOk="0" fill="none" h="18288" w="347472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extrusionOk="0" h="18288" w="347472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cap="rnd" cmpd="sng" w="444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6" name="Google Shape;416;p32"/>
          <p:cNvSpPr txBox="1"/>
          <p:nvPr/>
        </p:nvSpPr>
        <p:spPr>
          <a:xfrm>
            <a:off x="640080" y="2872899"/>
            <a:ext cx="4243589" cy="3320668"/>
          </a:xfrm>
          <a:prstGeom prst="rect">
            <a:avLst/>
          </a:prstGeom>
          <a:noFill/>
          <a:ln>
            <a:noFill/>
          </a:ln>
        </p:spPr>
        <p:txBody>
          <a:bodyPr anchorCtr="0" anchor="t" bIns="45700" lIns="91425" spcFirstLastPara="1" rIns="91425" wrap="square" tIns="45700">
            <a:normAutofit/>
          </a:bodyPr>
          <a:lstStyle/>
          <a:p>
            <a:pPr indent="-228600" lvl="0" marL="342900" marR="0" rtl="0" algn="l">
              <a:lnSpc>
                <a:spcPct val="90000"/>
              </a:lnSpc>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Social media platforms (65%) were the most common source of information about animal cruelty.  </a:t>
            </a:r>
            <a:endParaRPr/>
          </a:p>
          <a:p>
            <a:pPr indent="-228600" lvl="0" marL="342900" marR="0" rtl="0" algn="l">
              <a:lnSpc>
                <a:spcPct val="90000"/>
              </a:lnSpc>
              <a:spcBef>
                <a:spcPts val="60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Animal welfare websites (45%) and news articles (35%) were also significant sources of information.</a:t>
            </a:r>
            <a:endParaRPr/>
          </a:p>
        </p:txBody>
      </p:sp>
      <p:pic>
        <p:nvPicPr>
          <p:cNvPr id="417" name="Google Shape;417;p32"/>
          <p:cNvPicPr preferRelativeResize="0"/>
          <p:nvPr/>
        </p:nvPicPr>
        <p:blipFill rotWithShape="1">
          <a:blip r:embed="rId3">
            <a:alphaModFix/>
          </a:blip>
          <a:srcRect b="0" l="18190" r="27839" t="0"/>
          <a:stretch/>
        </p:blipFill>
        <p:spPr>
          <a:xfrm>
            <a:off x="6847790" y="1987776"/>
            <a:ext cx="4107903" cy="384794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1" name="Shape 421"/>
        <p:cNvGrpSpPr/>
        <p:nvPr/>
      </p:nvGrpSpPr>
      <p:grpSpPr>
        <a:xfrm>
          <a:off x="0" y="0"/>
          <a:ext cx="0" cy="0"/>
          <a:chOff x="0" y="0"/>
          <a:chExt cx="0" cy="0"/>
        </a:xfrm>
      </p:grpSpPr>
      <p:sp>
        <p:nvSpPr>
          <p:cNvPr id="422" name="Google Shape;422;p3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3" name="Google Shape;423;p33"/>
          <p:cNvSpPr txBox="1"/>
          <p:nvPr/>
        </p:nvSpPr>
        <p:spPr>
          <a:xfrm>
            <a:off x="640080" y="325369"/>
            <a:ext cx="4368602" cy="1956841"/>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b="1" lang="en-US" sz="4200">
                <a:solidFill>
                  <a:schemeClr val="dk1"/>
                </a:solidFill>
                <a:latin typeface="Calibri"/>
                <a:ea typeface="Calibri"/>
                <a:cs typeface="Calibri"/>
                <a:sym typeface="Calibri"/>
              </a:rPr>
              <a:t>Impact of Awareness Campaigns:</a:t>
            </a:r>
            <a:endParaRPr/>
          </a:p>
        </p:txBody>
      </p:sp>
      <p:sp>
        <p:nvSpPr>
          <p:cNvPr id="424" name="Google Shape;424;p33"/>
          <p:cNvSpPr/>
          <p:nvPr/>
        </p:nvSpPr>
        <p:spPr>
          <a:xfrm>
            <a:off x="640080" y="2586994"/>
            <a:ext cx="3474720" cy="18288"/>
          </a:xfrm>
          <a:custGeom>
            <a:rect b="b" l="l" r="r" t="t"/>
            <a:pathLst>
              <a:path extrusionOk="0" fill="none" h="18288" w="347472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extrusionOk="0" h="18288" w="347472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cap="rnd" cmpd="sng" w="444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5" name="Google Shape;425;p33"/>
          <p:cNvSpPr txBox="1"/>
          <p:nvPr/>
        </p:nvSpPr>
        <p:spPr>
          <a:xfrm>
            <a:off x="640080" y="2872899"/>
            <a:ext cx="4243589" cy="3320668"/>
          </a:xfrm>
          <a:prstGeom prst="rect">
            <a:avLst/>
          </a:prstGeom>
          <a:noFill/>
          <a:ln>
            <a:noFill/>
          </a:ln>
        </p:spPr>
        <p:txBody>
          <a:bodyPr anchorCtr="0" anchor="t" bIns="45700" lIns="91425" spcFirstLastPara="1" rIns="91425" wrap="square" tIns="45700">
            <a:normAutofit/>
          </a:bodyPr>
          <a:lstStyle/>
          <a:p>
            <a:pPr indent="-228600" lvl="0" marL="342900" marR="0" rtl="0" algn="l">
              <a:lnSpc>
                <a:spcPct val="90000"/>
              </a:lnSpc>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48% of participants reported being positively influenced by animal cruelty awareness campaigns.</a:t>
            </a:r>
            <a:endParaRPr/>
          </a:p>
          <a:p>
            <a:pPr indent="-228600" lvl="0" marL="342900" marR="0" rtl="0" algn="l">
              <a:lnSpc>
                <a:spcPct val="90000"/>
              </a:lnSpc>
              <a:spcBef>
                <a:spcPts val="60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Increased empathy, behavioral changes, and a greater willingness to support animal welfare organizations were cited as outcomes of these campaigns.</a:t>
            </a:r>
            <a:endParaRPr/>
          </a:p>
        </p:txBody>
      </p:sp>
      <p:pic>
        <p:nvPicPr>
          <p:cNvPr id="426" name="Google Shape;426;p33"/>
          <p:cNvPicPr preferRelativeResize="0"/>
          <p:nvPr/>
        </p:nvPicPr>
        <p:blipFill rotWithShape="1">
          <a:blip r:embed="rId3">
            <a:alphaModFix/>
          </a:blip>
          <a:srcRect b="0" l="0" r="0" t="0"/>
          <a:stretch/>
        </p:blipFill>
        <p:spPr>
          <a:xfrm>
            <a:off x="5616898" y="2830908"/>
            <a:ext cx="5838825" cy="336265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0" name="Shape 430"/>
        <p:cNvGrpSpPr/>
        <p:nvPr/>
      </p:nvGrpSpPr>
      <p:grpSpPr>
        <a:xfrm>
          <a:off x="0" y="0"/>
          <a:ext cx="0" cy="0"/>
          <a:chOff x="0" y="0"/>
          <a:chExt cx="0" cy="0"/>
        </a:xfrm>
      </p:grpSpPr>
      <p:sp>
        <p:nvSpPr>
          <p:cNvPr id="431" name="Google Shape;431;p3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2" name="Google Shape;432;p34"/>
          <p:cNvSpPr txBox="1"/>
          <p:nvPr/>
        </p:nvSpPr>
        <p:spPr>
          <a:xfrm>
            <a:off x="630936" y="640080"/>
            <a:ext cx="4818888" cy="1481328"/>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b="1" lang="en-US" sz="5000">
                <a:solidFill>
                  <a:schemeClr val="dk1"/>
                </a:solidFill>
                <a:latin typeface="Calibri"/>
                <a:ea typeface="Calibri"/>
                <a:cs typeface="Calibri"/>
                <a:sym typeface="Calibri"/>
              </a:rPr>
              <a:t>Barriers to Awareness</a:t>
            </a:r>
            <a:endParaRPr/>
          </a:p>
        </p:txBody>
      </p:sp>
      <p:sp>
        <p:nvSpPr>
          <p:cNvPr id="433" name="Google Shape;433;p34"/>
          <p:cNvSpPr/>
          <p:nvPr/>
        </p:nvSpPr>
        <p:spPr>
          <a:xfrm>
            <a:off x="643278" y="2372868"/>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4" name="Google Shape;434;p34"/>
          <p:cNvSpPr txBox="1"/>
          <p:nvPr/>
        </p:nvSpPr>
        <p:spPr>
          <a:xfrm>
            <a:off x="630936" y="2660904"/>
            <a:ext cx="4818888" cy="3547872"/>
          </a:xfrm>
          <a:prstGeom prst="rect">
            <a:avLst/>
          </a:prstGeom>
          <a:noFill/>
          <a:ln>
            <a:noFill/>
          </a:ln>
        </p:spPr>
        <p:txBody>
          <a:bodyPr anchorCtr="0" anchor="t" bIns="45700" lIns="91425" spcFirstLastPara="1" rIns="91425" wrap="square" tIns="45700">
            <a:normAutofit lnSpcReduction="10000"/>
          </a:bodyPr>
          <a:lstStyle/>
          <a:p>
            <a:pPr indent="-228600" lvl="0" marL="342900" marR="0" rtl="0" algn="l">
              <a:lnSpc>
                <a:spcPct val="90000"/>
              </a:lnSpc>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Lack of widespread media coverage and education programs were identified as significant barriers to raising awareness about animal cruelty.</a:t>
            </a:r>
            <a:endParaRPr/>
          </a:p>
          <a:p>
            <a:pPr indent="-228600" lvl="0" marL="342900" marR="0" rtl="0" algn="l">
              <a:lnSpc>
                <a:spcPct val="90000"/>
              </a:lnSpc>
              <a:spcBef>
                <a:spcPts val="60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Only 25% of participants had received education or training on animal welfare or the prevention of animal cruelty.</a:t>
            </a:r>
            <a:endParaRPr/>
          </a:p>
          <a:p>
            <a:pPr indent="-228600" lvl="0" marL="342900" marR="0" rtl="0" algn="l">
              <a:lnSpc>
                <a:spcPct val="90000"/>
              </a:lnSpc>
              <a:spcBef>
                <a:spcPts val="60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Participants emphasized the need for more educational initiatives in schools and community settings.</a:t>
            </a:r>
            <a:endParaRPr/>
          </a:p>
        </p:txBody>
      </p:sp>
      <p:pic>
        <p:nvPicPr>
          <p:cNvPr id="435" name="Google Shape;435;p34"/>
          <p:cNvPicPr preferRelativeResize="0"/>
          <p:nvPr/>
        </p:nvPicPr>
        <p:blipFill rotWithShape="1">
          <a:blip r:embed="rId3">
            <a:alphaModFix/>
          </a:blip>
          <a:srcRect b="0" l="0" r="0" t="0"/>
          <a:stretch/>
        </p:blipFill>
        <p:spPr>
          <a:xfrm>
            <a:off x="5546391" y="1618488"/>
            <a:ext cx="6262407" cy="380441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9" name="Shape 439"/>
        <p:cNvGrpSpPr/>
        <p:nvPr/>
      </p:nvGrpSpPr>
      <p:grpSpPr>
        <a:xfrm>
          <a:off x="0" y="0"/>
          <a:ext cx="0" cy="0"/>
          <a:chOff x="0" y="0"/>
          <a:chExt cx="0" cy="0"/>
        </a:xfrm>
      </p:grpSpPr>
      <p:sp>
        <p:nvSpPr>
          <p:cNvPr id="440" name="Google Shape;440;p3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1" name="Google Shape;441;p35"/>
          <p:cNvSpPr txBox="1"/>
          <p:nvPr/>
        </p:nvSpPr>
        <p:spPr>
          <a:xfrm>
            <a:off x="638882" y="639193"/>
            <a:ext cx="4644318" cy="3573516"/>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b="1" lang="en-US" sz="5100">
                <a:solidFill>
                  <a:schemeClr val="dk1"/>
                </a:solidFill>
                <a:latin typeface="Calibri"/>
                <a:ea typeface="Calibri"/>
                <a:cs typeface="Calibri"/>
                <a:sym typeface="Calibri"/>
              </a:rPr>
              <a:t>What are the functionalities of system ?</a:t>
            </a:r>
            <a:endParaRPr b="1" sz="5100">
              <a:solidFill>
                <a:schemeClr val="dk1"/>
              </a:solidFill>
              <a:latin typeface="Calibri"/>
              <a:ea typeface="Calibri"/>
              <a:cs typeface="Calibri"/>
              <a:sym typeface="Calibri"/>
            </a:endParaRPr>
          </a:p>
        </p:txBody>
      </p:sp>
      <p:sp>
        <p:nvSpPr>
          <p:cNvPr id="442" name="Google Shape;442;p35"/>
          <p:cNvSpPr/>
          <p:nvPr/>
        </p:nvSpPr>
        <p:spPr>
          <a:xfrm>
            <a:off x="643278" y="4409267"/>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Gears outline" id="443" name="Google Shape;443;p35"/>
          <p:cNvPicPr preferRelativeResize="0"/>
          <p:nvPr/>
        </p:nvPicPr>
        <p:blipFill rotWithShape="1">
          <a:blip r:embed="rId3">
            <a:alphaModFix/>
          </a:blip>
          <a:srcRect b="0" l="0" r="0" t="0"/>
          <a:stretch/>
        </p:blipFill>
        <p:spPr>
          <a:xfrm>
            <a:off x="5486400" y="640080"/>
            <a:ext cx="5550408" cy="555040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7" name="Shape 447"/>
        <p:cNvGrpSpPr/>
        <p:nvPr/>
      </p:nvGrpSpPr>
      <p:grpSpPr>
        <a:xfrm>
          <a:off x="0" y="0"/>
          <a:ext cx="0" cy="0"/>
          <a:chOff x="0" y="0"/>
          <a:chExt cx="0" cy="0"/>
        </a:xfrm>
      </p:grpSpPr>
      <p:sp>
        <p:nvSpPr>
          <p:cNvPr id="448" name="Google Shape;448;p3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9" name="Google Shape;449;p36"/>
          <p:cNvSpPr/>
          <p:nvPr/>
        </p:nvSpPr>
        <p:spPr>
          <a:xfrm>
            <a:off x="643278" y="2372868"/>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0" name="Google Shape;450;p36"/>
          <p:cNvSpPr txBox="1"/>
          <p:nvPr/>
        </p:nvSpPr>
        <p:spPr>
          <a:xfrm>
            <a:off x="630936" y="2660904"/>
            <a:ext cx="4818888" cy="354787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Arial"/>
              <a:buChar char="•"/>
            </a:pPr>
            <a:r>
              <a:rPr lang="en-US" sz="3600">
                <a:solidFill>
                  <a:schemeClr val="dk1"/>
                </a:solidFill>
                <a:latin typeface="Calibri"/>
                <a:ea typeface="Calibri"/>
                <a:cs typeface="Calibri"/>
                <a:sym typeface="Calibri"/>
              </a:rPr>
              <a:t>User Registration and Authentication for secure access to personalized content.</a:t>
            </a:r>
            <a:endParaRPr/>
          </a:p>
          <a:p>
            <a:pPr indent="139700" lvl="0" marL="0" marR="0" rtl="0" algn="l">
              <a:lnSpc>
                <a:spcPct val="90000"/>
              </a:lnSpc>
              <a:spcBef>
                <a:spcPts val="600"/>
              </a:spcBef>
              <a:spcAft>
                <a:spcPts val="0"/>
              </a:spcAft>
              <a:buClr>
                <a:schemeClr val="dk1"/>
              </a:buClr>
              <a:buSzPts val="2200"/>
              <a:buFont typeface="Arial"/>
              <a:buNone/>
            </a:pPr>
            <a:r>
              <a:t/>
            </a:r>
            <a:endParaRPr sz="2200">
              <a:solidFill>
                <a:schemeClr val="dk1"/>
              </a:solidFill>
              <a:latin typeface="Calibri"/>
              <a:ea typeface="Calibri"/>
              <a:cs typeface="Calibri"/>
              <a:sym typeface="Calibri"/>
            </a:endParaRPr>
          </a:p>
        </p:txBody>
      </p:sp>
      <p:pic>
        <p:nvPicPr>
          <p:cNvPr descr="Employee Badge" id="451" name="Google Shape;451;p36"/>
          <p:cNvPicPr preferRelativeResize="0"/>
          <p:nvPr/>
        </p:nvPicPr>
        <p:blipFill rotWithShape="1">
          <a:blip r:embed="rId3">
            <a:alphaModFix/>
          </a:blip>
          <a:srcRect b="0" l="0" r="0" t="0"/>
          <a:stretch/>
        </p:blipFill>
        <p:spPr>
          <a:xfrm>
            <a:off x="6099048" y="699516"/>
            <a:ext cx="5458968" cy="545896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5" name="Shape 455"/>
        <p:cNvGrpSpPr/>
        <p:nvPr/>
      </p:nvGrpSpPr>
      <p:grpSpPr>
        <a:xfrm>
          <a:off x="0" y="0"/>
          <a:ext cx="0" cy="0"/>
          <a:chOff x="0" y="0"/>
          <a:chExt cx="0" cy="0"/>
        </a:xfrm>
      </p:grpSpPr>
      <p:sp>
        <p:nvSpPr>
          <p:cNvPr id="456" name="Google Shape;456;p3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7" name="Google Shape;457;p37"/>
          <p:cNvSpPr/>
          <p:nvPr/>
        </p:nvSpPr>
        <p:spPr>
          <a:xfrm>
            <a:off x="643278" y="2372868"/>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8" name="Google Shape;458;p37"/>
          <p:cNvSpPr txBox="1"/>
          <p:nvPr/>
        </p:nvSpPr>
        <p:spPr>
          <a:xfrm>
            <a:off x="630936" y="2660904"/>
            <a:ext cx="4818888" cy="354787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Arial"/>
              <a:buChar char="•"/>
            </a:pPr>
            <a:r>
              <a:rPr lang="en-US" sz="3600">
                <a:solidFill>
                  <a:schemeClr val="dk1"/>
                </a:solidFill>
                <a:latin typeface="Calibri"/>
                <a:ea typeface="Calibri"/>
                <a:cs typeface="Calibri"/>
                <a:sym typeface="Calibri"/>
              </a:rPr>
              <a:t>Content Management by </a:t>
            </a:r>
            <a:r>
              <a:rPr b="1" lang="en-US" sz="3600">
                <a:solidFill>
                  <a:schemeClr val="dk1"/>
                </a:solidFill>
                <a:latin typeface="Calibri"/>
                <a:ea typeface="Calibri"/>
                <a:cs typeface="Calibri"/>
                <a:sym typeface="Calibri"/>
              </a:rPr>
              <a:t>administrator</a:t>
            </a:r>
            <a:r>
              <a:rPr lang="en-US" sz="3600">
                <a:solidFill>
                  <a:schemeClr val="dk1"/>
                </a:solidFill>
                <a:latin typeface="Calibri"/>
                <a:ea typeface="Calibri"/>
                <a:cs typeface="Calibri"/>
                <a:sym typeface="Calibri"/>
              </a:rPr>
              <a:t> and </a:t>
            </a:r>
            <a:r>
              <a:rPr b="1" lang="en-US" sz="3600">
                <a:solidFill>
                  <a:schemeClr val="dk1"/>
                </a:solidFill>
                <a:latin typeface="Calibri"/>
                <a:ea typeface="Calibri"/>
                <a:cs typeface="Calibri"/>
                <a:sym typeface="Calibri"/>
              </a:rPr>
              <a:t>sub administrators</a:t>
            </a:r>
            <a:r>
              <a:rPr lang="en-US" sz="3600">
                <a:solidFill>
                  <a:schemeClr val="dk1"/>
                </a:solidFill>
                <a:latin typeface="Calibri"/>
                <a:ea typeface="Calibri"/>
                <a:cs typeface="Calibri"/>
                <a:sym typeface="Calibri"/>
              </a:rPr>
              <a:t> for easy updating and organization of website content.</a:t>
            </a:r>
            <a:endParaRPr/>
          </a:p>
        </p:txBody>
      </p:sp>
      <p:pic>
        <p:nvPicPr>
          <p:cNvPr descr="Web Design" id="459" name="Google Shape;459;p37"/>
          <p:cNvPicPr preferRelativeResize="0"/>
          <p:nvPr/>
        </p:nvPicPr>
        <p:blipFill rotWithShape="1">
          <a:blip r:embed="rId3">
            <a:alphaModFix/>
          </a:blip>
          <a:srcRect b="0" l="0" r="0" t="0"/>
          <a:stretch/>
        </p:blipFill>
        <p:spPr>
          <a:xfrm>
            <a:off x="6108101" y="699516"/>
            <a:ext cx="5458968" cy="545896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459"/>
                                        </p:tgtEl>
                                        <p:attrNameLst>
                                          <p:attrName>style.visibility</p:attrName>
                                        </p:attrNameLst>
                                      </p:cBhvr>
                                      <p:to>
                                        <p:strVal val="visible"/>
                                      </p:to>
                                    </p:set>
                                    <p:animEffect filter="fade" transition="in">
                                      <p:cBhvr>
                                        <p:cTn dur="700"/>
                                        <p:tgtEl>
                                          <p:spTgt spid="4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3" name="Shape 463"/>
        <p:cNvGrpSpPr/>
        <p:nvPr/>
      </p:nvGrpSpPr>
      <p:grpSpPr>
        <a:xfrm>
          <a:off x="0" y="0"/>
          <a:ext cx="0" cy="0"/>
          <a:chOff x="0" y="0"/>
          <a:chExt cx="0" cy="0"/>
        </a:xfrm>
      </p:grpSpPr>
      <p:sp>
        <p:nvSpPr>
          <p:cNvPr id="464" name="Google Shape;464;p3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5" name="Google Shape;465;p38"/>
          <p:cNvSpPr/>
          <p:nvPr/>
        </p:nvSpPr>
        <p:spPr>
          <a:xfrm>
            <a:off x="643278" y="2372868"/>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6" name="Google Shape;466;p38"/>
          <p:cNvSpPr txBox="1"/>
          <p:nvPr/>
        </p:nvSpPr>
        <p:spPr>
          <a:xfrm>
            <a:off x="630936" y="2660904"/>
            <a:ext cx="5325364" cy="354787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Arial"/>
              <a:buChar char="•"/>
            </a:pPr>
            <a:r>
              <a:rPr b="1" lang="en-US" sz="3600">
                <a:solidFill>
                  <a:schemeClr val="dk1"/>
                </a:solidFill>
                <a:latin typeface="Calibri"/>
                <a:ea typeface="Calibri"/>
                <a:cs typeface="Calibri"/>
                <a:sym typeface="Calibri"/>
              </a:rPr>
              <a:t>Robust Search </a:t>
            </a:r>
            <a:r>
              <a:rPr lang="en-US" sz="3600">
                <a:solidFill>
                  <a:schemeClr val="dk1"/>
                </a:solidFill>
                <a:latin typeface="Calibri"/>
                <a:ea typeface="Calibri"/>
                <a:cs typeface="Calibri"/>
                <a:sym typeface="Calibri"/>
              </a:rPr>
              <a:t>functionality for quick and </a:t>
            </a:r>
            <a:r>
              <a:rPr b="1" lang="en-US" sz="3600">
                <a:solidFill>
                  <a:schemeClr val="dk1"/>
                </a:solidFill>
                <a:latin typeface="Calibri"/>
                <a:ea typeface="Calibri"/>
                <a:cs typeface="Calibri"/>
                <a:sym typeface="Calibri"/>
              </a:rPr>
              <a:t>precise information </a:t>
            </a:r>
            <a:r>
              <a:rPr lang="en-US" sz="3600">
                <a:solidFill>
                  <a:schemeClr val="dk1"/>
                </a:solidFill>
                <a:latin typeface="Calibri"/>
                <a:ea typeface="Calibri"/>
                <a:cs typeface="Calibri"/>
                <a:sym typeface="Calibri"/>
              </a:rPr>
              <a:t>retrieval.</a:t>
            </a:r>
            <a:endParaRPr/>
          </a:p>
        </p:txBody>
      </p:sp>
      <p:pic>
        <p:nvPicPr>
          <p:cNvPr descr="Magnifying glass" id="467" name="Google Shape;467;p38"/>
          <p:cNvPicPr preferRelativeResize="0"/>
          <p:nvPr/>
        </p:nvPicPr>
        <p:blipFill rotWithShape="1">
          <a:blip r:embed="rId3">
            <a:alphaModFix/>
          </a:blip>
          <a:srcRect b="0" l="0" r="0" t="0"/>
          <a:stretch/>
        </p:blipFill>
        <p:spPr>
          <a:xfrm>
            <a:off x="6102096" y="699516"/>
            <a:ext cx="5458968" cy="545896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1" name="Shape 471"/>
        <p:cNvGrpSpPr/>
        <p:nvPr/>
      </p:nvGrpSpPr>
      <p:grpSpPr>
        <a:xfrm>
          <a:off x="0" y="0"/>
          <a:ext cx="0" cy="0"/>
          <a:chOff x="0" y="0"/>
          <a:chExt cx="0" cy="0"/>
        </a:xfrm>
      </p:grpSpPr>
      <p:sp>
        <p:nvSpPr>
          <p:cNvPr id="472" name="Google Shape;472;p3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3" name="Google Shape;473;p39"/>
          <p:cNvSpPr/>
          <p:nvPr/>
        </p:nvSpPr>
        <p:spPr>
          <a:xfrm>
            <a:off x="643278" y="2372868"/>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4" name="Google Shape;474;p39"/>
          <p:cNvSpPr txBox="1"/>
          <p:nvPr/>
        </p:nvSpPr>
        <p:spPr>
          <a:xfrm>
            <a:off x="630936" y="2660904"/>
            <a:ext cx="4818888" cy="354787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Arial"/>
              <a:buChar char="•"/>
            </a:pPr>
            <a:r>
              <a:rPr lang="en-US" sz="3600">
                <a:solidFill>
                  <a:schemeClr val="dk1"/>
                </a:solidFill>
                <a:latin typeface="Calibri"/>
                <a:ea typeface="Calibri"/>
                <a:cs typeface="Calibri"/>
                <a:sym typeface="Calibri"/>
              </a:rPr>
              <a:t>Highlighting </a:t>
            </a:r>
            <a:r>
              <a:rPr b="1" lang="en-US" sz="3600">
                <a:solidFill>
                  <a:schemeClr val="dk1"/>
                </a:solidFill>
                <a:latin typeface="Calibri"/>
                <a:ea typeface="Calibri"/>
                <a:cs typeface="Calibri"/>
                <a:sym typeface="Calibri"/>
              </a:rPr>
              <a:t>Trending</a:t>
            </a:r>
            <a:r>
              <a:rPr lang="en-US" sz="3600">
                <a:solidFill>
                  <a:schemeClr val="dk1"/>
                </a:solidFill>
                <a:latin typeface="Calibri"/>
                <a:ea typeface="Calibri"/>
                <a:cs typeface="Calibri"/>
                <a:sym typeface="Calibri"/>
              </a:rPr>
              <a:t> and </a:t>
            </a:r>
            <a:r>
              <a:rPr b="1" lang="en-US" sz="3600">
                <a:solidFill>
                  <a:schemeClr val="dk1"/>
                </a:solidFill>
                <a:latin typeface="Calibri"/>
                <a:ea typeface="Calibri"/>
                <a:cs typeface="Calibri"/>
                <a:sym typeface="Calibri"/>
              </a:rPr>
              <a:t>Popular Posts </a:t>
            </a:r>
            <a:r>
              <a:rPr lang="en-US" sz="3600">
                <a:solidFill>
                  <a:schemeClr val="dk1"/>
                </a:solidFill>
                <a:latin typeface="Calibri"/>
                <a:ea typeface="Calibri"/>
                <a:cs typeface="Calibri"/>
                <a:sym typeface="Calibri"/>
              </a:rPr>
              <a:t>to keep users informed about the </a:t>
            </a:r>
            <a:r>
              <a:rPr b="1" lang="en-US" sz="3600">
                <a:solidFill>
                  <a:schemeClr val="dk1"/>
                </a:solidFill>
                <a:latin typeface="Calibri"/>
                <a:ea typeface="Calibri"/>
                <a:cs typeface="Calibri"/>
                <a:sym typeface="Calibri"/>
              </a:rPr>
              <a:t>latest news </a:t>
            </a:r>
            <a:r>
              <a:rPr lang="en-US" sz="3600">
                <a:solidFill>
                  <a:schemeClr val="dk1"/>
                </a:solidFill>
                <a:latin typeface="Calibri"/>
                <a:ea typeface="Calibri"/>
                <a:cs typeface="Calibri"/>
                <a:sym typeface="Calibri"/>
              </a:rPr>
              <a:t>and </a:t>
            </a:r>
            <a:r>
              <a:rPr b="1" lang="en-US" sz="3600">
                <a:solidFill>
                  <a:schemeClr val="dk1"/>
                </a:solidFill>
                <a:latin typeface="Calibri"/>
                <a:ea typeface="Calibri"/>
                <a:cs typeface="Calibri"/>
                <a:sym typeface="Calibri"/>
              </a:rPr>
              <a:t>trends.</a:t>
            </a:r>
            <a:endParaRPr/>
          </a:p>
        </p:txBody>
      </p:sp>
      <p:pic>
        <p:nvPicPr>
          <p:cNvPr descr="Newspaper" id="475" name="Google Shape;475;p39"/>
          <p:cNvPicPr preferRelativeResize="0"/>
          <p:nvPr/>
        </p:nvPicPr>
        <p:blipFill rotWithShape="1">
          <a:blip r:embed="rId3">
            <a:alphaModFix/>
          </a:blip>
          <a:srcRect b="0" l="0" r="0" t="0"/>
          <a:stretch/>
        </p:blipFill>
        <p:spPr>
          <a:xfrm>
            <a:off x="6108101" y="708569"/>
            <a:ext cx="5458968" cy="545896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6" name="Shape 126"/>
        <p:cNvGrpSpPr/>
        <p:nvPr/>
      </p:nvGrpSpPr>
      <p:grpSpPr>
        <a:xfrm>
          <a:off x="0" y="0"/>
          <a:ext cx="0" cy="0"/>
          <a:chOff x="0" y="0"/>
          <a:chExt cx="0" cy="0"/>
        </a:xfrm>
      </p:grpSpPr>
      <p:sp>
        <p:nvSpPr>
          <p:cNvPr id="127" name="Google Shape;127;p4"/>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Hands being raised up" id="128" name="Google Shape;128;p4"/>
          <p:cNvPicPr preferRelativeResize="0"/>
          <p:nvPr/>
        </p:nvPicPr>
        <p:blipFill rotWithShape="1">
          <a:blip r:embed="rId3">
            <a:alphaModFix/>
          </a:blip>
          <a:srcRect b="7206" l="1029" r="8061" t="16184"/>
          <a:stretch/>
        </p:blipFill>
        <p:spPr>
          <a:xfrm>
            <a:off x="20" y="10"/>
            <a:ext cx="12191981" cy="6857990"/>
          </a:xfrm>
          <a:prstGeom prst="rect">
            <a:avLst/>
          </a:prstGeom>
          <a:noFill/>
          <a:ln>
            <a:noFill/>
          </a:ln>
        </p:spPr>
      </p:pic>
      <p:sp>
        <p:nvSpPr>
          <p:cNvPr id="129" name="Google Shape;129;p4"/>
          <p:cNvSpPr/>
          <p:nvPr/>
        </p:nvSpPr>
        <p:spPr>
          <a:xfrm rot="-5400000">
            <a:off x="3799868" y="-1534136"/>
            <a:ext cx="4592270" cy="12192001"/>
          </a:xfrm>
          <a:prstGeom prst="rect">
            <a:avLst/>
          </a:prstGeom>
          <a:gradFill>
            <a:gsLst>
              <a:gs pos="0">
                <a:srgbClr val="000000">
                  <a:alpha val="0"/>
                </a:srgbClr>
              </a:gs>
              <a:gs pos="21000">
                <a:srgbClr val="000000">
                  <a:alpha val="29803"/>
                </a:srgbClr>
              </a:gs>
              <a:gs pos="35000">
                <a:srgbClr val="000000">
                  <a:alpha val="45882"/>
                </a:srgbClr>
              </a:gs>
              <a:gs pos="100000">
                <a:srgbClr val="000000">
                  <a:alpha val="89803"/>
                </a:srgbClr>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0" name="Google Shape;130;p4"/>
          <p:cNvSpPr txBox="1"/>
          <p:nvPr>
            <p:ph type="title"/>
          </p:nvPr>
        </p:nvSpPr>
        <p:spPr>
          <a:xfrm>
            <a:off x="404553" y="3091928"/>
            <a:ext cx="9078562" cy="2387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600"/>
              <a:buFont typeface="Calibri"/>
              <a:buNone/>
            </a:pPr>
            <a:r>
              <a:rPr lang="en-US" sz="6600"/>
              <a:t>Why Raising awareness ?</a:t>
            </a:r>
            <a:endParaRPr/>
          </a:p>
        </p:txBody>
      </p:sp>
      <p:sp>
        <p:nvSpPr>
          <p:cNvPr id="131" name="Google Shape;131;p4"/>
          <p:cNvSpPr/>
          <p:nvPr/>
        </p:nvSpPr>
        <p:spPr>
          <a:xfrm>
            <a:off x="0" y="5575039"/>
            <a:ext cx="9785897" cy="685800"/>
          </a:xfrm>
          <a:prstGeom prst="roundRect">
            <a:avLst>
              <a:gd fmla="val 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9" name="Shape 479"/>
        <p:cNvGrpSpPr/>
        <p:nvPr/>
      </p:nvGrpSpPr>
      <p:grpSpPr>
        <a:xfrm>
          <a:off x="0" y="0"/>
          <a:ext cx="0" cy="0"/>
          <a:chOff x="0" y="0"/>
          <a:chExt cx="0" cy="0"/>
        </a:xfrm>
      </p:grpSpPr>
      <p:sp>
        <p:nvSpPr>
          <p:cNvPr id="480" name="Google Shape;480;p4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1" name="Google Shape;481;p40"/>
          <p:cNvSpPr/>
          <p:nvPr/>
        </p:nvSpPr>
        <p:spPr>
          <a:xfrm>
            <a:off x="643278" y="2372868"/>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2" name="Google Shape;482;p40"/>
          <p:cNvSpPr txBox="1"/>
          <p:nvPr/>
        </p:nvSpPr>
        <p:spPr>
          <a:xfrm>
            <a:off x="712416" y="2610612"/>
            <a:ext cx="5552581" cy="354787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Arial"/>
              <a:buChar char="•"/>
            </a:pPr>
            <a:r>
              <a:rPr lang="en-US" sz="3600">
                <a:solidFill>
                  <a:schemeClr val="dk1"/>
                </a:solidFill>
                <a:latin typeface="Calibri"/>
                <a:ea typeface="Calibri"/>
                <a:cs typeface="Calibri"/>
                <a:sym typeface="Calibri"/>
              </a:rPr>
              <a:t>Commenting and Feedback system to encourage</a:t>
            </a:r>
            <a:r>
              <a:rPr b="1" lang="en-US" sz="3600">
                <a:solidFill>
                  <a:schemeClr val="dk1"/>
                </a:solidFill>
                <a:latin typeface="Calibri"/>
                <a:ea typeface="Calibri"/>
                <a:cs typeface="Calibri"/>
                <a:sym typeface="Calibri"/>
              </a:rPr>
              <a:t> user engagement </a:t>
            </a:r>
            <a:r>
              <a:rPr lang="en-US" sz="3600">
                <a:solidFill>
                  <a:schemeClr val="dk1"/>
                </a:solidFill>
                <a:latin typeface="Calibri"/>
                <a:ea typeface="Calibri"/>
                <a:cs typeface="Calibri"/>
                <a:sym typeface="Calibri"/>
              </a:rPr>
              <a:t>and </a:t>
            </a:r>
            <a:r>
              <a:rPr b="1" lang="en-US" sz="3600">
                <a:solidFill>
                  <a:schemeClr val="dk1"/>
                </a:solidFill>
                <a:latin typeface="Calibri"/>
                <a:ea typeface="Calibri"/>
                <a:cs typeface="Calibri"/>
                <a:sym typeface="Calibri"/>
              </a:rPr>
              <a:t>constructive discussions</a:t>
            </a:r>
            <a:r>
              <a:rPr lang="en-US" sz="3600">
                <a:solidFill>
                  <a:schemeClr val="dk1"/>
                </a:solidFill>
                <a:latin typeface="Calibri"/>
                <a:ea typeface="Calibri"/>
                <a:cs typeface="Calibri"/>
                <a:sym typeface="Calibri"/>
              </a:rPr>
              <a:t>.</a:t>
            </a:r>
            <a:endParaRPr/>
          </a:p>
        </p:txBody>
      </p:sp>
      <p:pic>
        <p:nvPicPr>
          <p:cNvPr descr="Subtitles" id="483" name="Google Shape;483;p40"/>
          <p:cNvPicPr preferRelativeResize="0"/>
          <p:nvPr/>
        </p:nvPicPr>
        <p:blipFill rotWithShape="1">
          <a:blip r:embed="rId3">
            <a:alphaModFix/>
          </a:blip>
          <a:srcRect b="0" l="0" r="0" t="0"/>
          <a:stretch/>
        </p:blipFill>
        <p:spPr>
          <a:xfrm>
            <a:off x="6098807" y="699516"/>
            <a:ext cx="5458968" cy="5458968"/>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7" name="Shape 487"/>
        <p:cNvGrpSpPr/>
        <p:nvPr/>
      </p:nvGrpSpPr>
      <p:grpSpPr>
        <a:xfrm>
          <a:off x="0" y="0"/>
          <a:ext cx="0" cy="0"/>
          <a:chOff x="0" y="0"/>
          <a:chExt cx="0" cy="0"/>
        </a:xfrm>
      </p:grpSpPr>
      <p:sp>
        <p:nvSpPr>
          <p:cNvPr id="488" name="Google Shape;488;p4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9" name="Google Shape;489;p41"/>
          <p:cNvSpPr/>
          <p:nvPr/>
        </p:nvSpPr>
        <p:spPr>
          <a:xfrm>
            <a:off x="643278" y="2372868"/>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0" name="Google Shape;490;p41"/>
          <p:cNvSpPr txBox="1"/>
          <p:nvPr/>
        </p:nvSpPr>
        <p:spPr>
          <a:xfrm>
            <a:off x="630936" y="2660904"/>
            <a:ext cx="4818888" cy="354787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Arial"/>
              <a:buChar char="•"/>
            </a:pPr>
            <a:r>
              <a:rPr lang="en-US" sz="3600">
                <a:solidFill>
                  <a:schemeClr val="dk1"/>
                </a:solidFill>
                <a:latin typeface="Calibri"/>
                <a:ea typeface="Calibri"/>
                <a:cs typeface="Calibri"/>
                <a:sym typeface="Calibri"/>
              </a:rPr>
              <a:t>Social Media Integration for easy </a:t>
            </a:r>
            <a:r>
              <a:rPr b="1" lang="en-US" sz="3600">
                <a:solidFill>
                  <a:schemeClr val="dk1"/>
                </a:solidFill>
                <a:latin typeface="Calibri"/>
                <a:ea typeface="Calibri"/>
                <a:cs typeface="Calibri"/>
                <a:sym typeface="Calibri"/>
              </a:rPr>
              <a:t>content sharing </a:t>
            </a:r>
            <a:r>
              <a:rPr lang="en-US" sz="3600">
                <a:solidFill>
                  <a:schemeClr val="dk1"/>
                </a:solidFill>
                <a:latin typeface="Calibri"/>
                <a:ea typeface="Calibri"/>
                <a:cs typeface="Calibri"/>
                <a:sym typeface="Calibri"/>
              </a:rPr>
              <a:t>and wider reach.</a:t>
            </a:r>
            <a:endParaRPr/>
          </a:p>
        </p:txBody>
      </p:sp>
      <p:pic>
        <p:nvPicPr>
          <p:cNvPr descr="Social Network" id="491" name="Google Shape;491;p41"/>
          <p:cNvPicPr preferRelativeResize="0"/>
          <p:nvPr/>
        </p:nvPicPr>
        <p:blipFill rotWithShape="1">
          <a:blip r:embed="rId3">
            <a:alphaModFix/>
          </a:blip>
          <a:srcRect b="0" l="0" r="0" t="0"/>
          <a:stretch/>
        </p:blipFill>
        <p:spPr>
          <a:xfrm>
            <a:off x="6099048" y="699516"/>
            <a:ext cx="5458968" cy="545896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5" name="Shape 495"/>
        <p:cNvGrpSpPr/>
        <p:nvPr/>
      </p:nvGrpSpPr>
      <p:grpSpPr>
        <a:xfrm>
          <a:off x="0" y="0"/>
          <a:ext cx="0" cy="0"/>
          <a:chOff x="0" y="0"/>
          <a:chExt cx="0" cy="0"/>
        </a:xfrm>
      </p:grpSpPr>
      <p:sp>
        <p:nvSpPr>
          <p:cNvPr id="496" name="Google Shape;496;p4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7" name="Google Shape;497;p42"/>
          <p:cNvSpPr/>
          <p:nvPr/>
        </p:nvSpPr>
        <p:spPr>
          <a:xfrm>
            <a:off x="643278" y="2372868"/>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8" name="Google Shape;498;p42"/>
          <p:cNvSpPr txBox="1"/>
          <p:nvPr/>
        </p:nvSpPr>
        <p:spPr>
          <a:xfrm>
            <a:off x="630936" y="2660904"/>
            <a:ext cx="4818888" cy="354787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Arial"/>
              <a:buChar char="•"/>
            </a:pPr>
            <a:r>
              <a:rPr lang="en-US" sz="3600">
                <a:solidFill>
                  <a:schemeClr val="dk1"/>
                </a:solidFill>
                <a:latin typeface="Calibri"/>
                <a:ea typeface="Calibri"/>
                <a:cs typeface="Calibri"/>
                <a:sym typeface="Calibri"/>
              </a:rPr>
              <a:t>Donation and Sponsorship options to support animal welfare initiatives.</a:t>
            </a:r>
            <a:endParaRPr/>
          </a:p>
        </p:txBody>
      </p:sp>
      <p:pic>
        <p:nvPicPr>
          <p:cNvPr descr="Cat" id="499" name="Google Shape;499;p42"/>
          <p:cNvPicPr preferRelativeResize="0"/>
          <p:nvPr/>
        </p:nvPicPr>
        <p:blipFill rotWithShape="1">
          <a:blip r:embed="rId3">
            <a:alphaModFix/>
          </a:blip>
          <a:srcRect b="0" l="0" r="0" t="0"/>
          <a:stretch/>
        </p:blipFill>
        <p:spPr>
          <a:xfrm>
            <a:off x="6099048" y="699516"/>
            <a:ext cx="5458968" cy="5458968"/>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3" name="Shape 503"/>
        <p:cNvGrpSpPr/>
        <p:nvPr/>
      </p:nvGrpSpPr>
      <p:grpSpPr>
        <a:xfrm>
          <a:off x="0" y="0"/>
          <a:ext cx="0" cy="0"/>
          <a:chOff x="0" y="0"/>
          <a:chExt cx="0" cy="0"/>
        </a:xfrm>
      </p:grpSpPr>
      <p:sp>
        <p:nvSpPr>
          <p:cNvPr id="504" name="Google Shape;504;p4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5" name="Google Shape;505;p43"/>
          <p:cNvSpPr txBox="1"/>
          <p:nvPr/>
        </p:nvSpPr>
        <p:spPr>
          <a:xfrm>
            <a:off x="7848600" y="1122363"/>
            <a:ext cx="4023360" cy="3204134"/>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Collaboration and Adoption opportunities with animal welfare organizations.</a:t>
            </a:r>
            <a:endParaRPr/>
          </a:p>
        </p:txBody>
      </p:sp>
      <p:pic>
        <p:nvPicPr>
          <p:cNvPr descr="Onboarding" id="506" name="Google Shape;506;p43"/>
          <p:cNvPicPr preferRelativeResize="0"/>
          <p:nvPr/>
        </p:nvPicPr>
        <p:blipFill rotWithShape="1">
          <a:blip r:embed="rId3">
            <a:alphaModFix/>
          </a:blip>
          <a:srcRect b="0" l="0" r="0" t="0"/>
          <a:stretch/>
        </p:blipFill>
        <p:spPr>
          <a:xfrm>
            <a:off x="1116682" y="625683"/>
            <a:ext cx="5454246" cy="5454246"/>
          </a:xfrm>
          <a:prstGeom prst="rect">
            <a:avLst/>
          </a:prstGeom>
          <a:noFill/>
          <a:ln>
            <a:noFill/>
          </a:ln>
        </p:spPr>
      </p:pic>
      <p:sp>
        <p:nvSpPr>
          <p:cNvPr id="507" name="Google Shape;507;p43"/>
          <p:cNvSpPr/>
          <p:nvPr/>
        </p:nvSpPr>
        <p:spPr>
          <a:xfrm rot="5400000">
            <a:off x="8130540" y="346791"/>
            <a:ext cx="146304"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08" name="Google Shape;508;p43"/>
          <p:cNvSpPr/>
          <p:nvPr/>
        </p:nvSpPr>
        <p:spPr>
          <a:xfrm>
            <a:off x="7851648" y="4546920"/>
            <a:ext cx="4023360"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506"/>
                                        </p:tgtEl>
                                        <p:attrNameLst>
                                          <p:attrName>style.visibility</p:attrName>
                                        </p:attrNameLst>
                                      </p:cBhvr>
                                      <p:to>
                                        <p:strVal val="visible"/>
                                      </p:to>
                                    </p:set>
                                    <p:animEffect filter="fade" transition="in">
                                      <p:cBhvr>
                                        <p:cTn dur="700"/>
                                        <p:tgtEl>
                                          <p:spTgt spid="5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2" name="Shape 512"/>
        <p:cNvGrpSpPr/>
        <p:nvPr/>
      </p:nvGrpSpPr>
      <p:grpSpPr>
        <a:xfrm>
          <a:off x="0" y="0"/>
          <a:ext cx="0" cy="0"/>
          <a:chOff x="0" y="0"/>
          <a:chExt cx="0" cy="0"/>
        </a:xfrm>
      </p:grpSpPr>
      <p:sp>
        <p:nvSpPr>
          <p:cNvPr id="513" name="Google Shape;513;p4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Smart Phone with solid fill" id="514" name="Google Shape;514;p44"/>
          <p:cNvPicPr preferRelativeResize="0"/>
          <p:nvPr/>
        </p:nvPicPr>
        <p:blipFill rotWithShape="1">
          <a:blip r:embed="rId3">
            <a:alphaModFix/>
          </a:blip>
          <a:srcRect b="0" l="0" r="0" t="0"/>
          <a:stretch/>
        </p:blipFill>
        <p:spPr>
          <a:xfrm>
            <a:off x="931579" y="566929"/>
            <a:ext cx="2310140" cy="2310140"/>
          </a:xfrm>
          <a:prstGeom prst="rect">
            <a:avLst/>
          </a:prstGeom>
          <a:noFill/>
          <a:ln>
            <a:noFill/>
          </a:ln>
        </p:spPr>
      </p:pic>
      <p:pic>
        <p:nvPicPr>
          <p:cNvPr descr="Monitor with solid fill" id="515" name="Google Shape;515;p44"/>
          <p:cNvPicPr preferRelativeResize="0"/>
          <p:nvPr/>
        </p:nvPicPr>
        <p:blipFill rotWithShape="1">
          <a:blip r:embed="rId4">
            <a:alphaModFix/>
          </a:blip>
          <a:srcRect b="0" l="0" r="0" t="0"/>
          <a:stretch/>
        </p:blipFill>
        <p:spPr>
          <a:xfrm>
            <a:off x="3643605" y="566929"/>
            <a:ext cx="2310140" cy="2310140"/>
          </a:xfrm>
          <a:prstGeom prst="rect">
            <a:avLst/>
          </a:prstGeom>
          <a:noFill/>
          <a:ln>
            <a:noFill/>
          </a:ln>
        </p:spPr>
      </p:pic>
      <p:pic>
        <p:nvPicPr>
          <p:cNvPr descr="Tablet with solid fill" id="516" name="Google Shape;516;p44"/>
          <p:cNvPicPr preferRelativeResize="0"/>
          <p:nvPr/>
        </p:nvPicPr>
        <p:blipFill rotWithShape="1">
          <a:blip r:embed="rId5">
            <a:alphaModFix/>
          </a:blip>
          <a:srcRect b="0" l="0" r="0" t="0"/>
          <a:stretch/>
        </p:blipFill>
        <p:spPr>
          <a:xfrm>
            <a:off x="2061256" y="3065665"/>
            <a:ext cx="2762811" cy="2762811"/>
          </a:xfrm>
          <a:prstGeom prst="rect">
            <a:avLst/>
          </a:prstGeom>
          <a:noFill/>
          <a:ln>
            <a:noFill/>
          </a:ln>
        </p:spPr>
      </p:pic>
      <p:sp>
        <p:nvSpPr>
          <p:cNvPr id="517" name="Google Shape;517;p44"/>
          <p:cNvSpPr txBox="1"/>
          <p:nvPr/>
        </p:nvSpPr>
        <p:spPr>
          <a:xfrm>
            <a:off x="6540500" y="2057400"/>
            <a:ext cx="4807204" cy="377647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Arial"/>
              <a:buChar char="•"/>
            </a:pPr>
            <a:r>
              <a:rPr lang="en-US" sz="3600">
                <a:solidFill>
                  <a:schemeClr val="dk1"/>
                </a:solidFill>
                <a:latin typeface="Calibri"/>
                <a:ea typeface="Calibri"/>
                <a:cs typeface="Calibri"/>
                <a:sym typeface="Calibri"/>
              </a:rPr>
              <a:t>Mobile Responsiveness for seamless access on different devices.</a:t>
            </a:r>
            <a:endParaRPr/>
          </a:p>
        </p:txBody>
      </p:sp>
      <p:sp>
        <p:nvSpPr>
          <p:cNvPr id="518" name="Google Shape;518;p44"/>
          <p:cNvSpPr/>
          <p:nvPr/>
        </p:nvSpPr>
        <p:spPr>
          <a:xfrm>
            <a:off x="841248" y="6112341"/>
            <a:ext cx="10506456"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19" name="Google Shape;519;p44"/>
          <p:cNvSpPr/>
          <p:nvPr/>
        </p:nvSpPr>
        <p:spPr>
          <a:xfrm rot="5400000">
            <a:off x="9034272" y="3817404"/>
            <a:ext cx="54864" cy="4572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3" name="Shape 523"/>
        <p:cNvGrpSpPr/>
        <p:nvPr/>
      </p:nvGrpSpPr>
      <p:grpSpPr>
        <a:xfrm>
          <a:off x="0" y="0"/>
          <a:ext cx="0" cy="0"/>
          <a:chOff x="0" y="0"/>
          <a:chExt cx="0" cy="0"/>
        </a:xfrm>
      </p:grpSpPr>
      <p:sp>
        <p:nvSpPr>
          <p:cNvPr id="524" name="Google Shape;524;p45"/>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Computer script on a screen" id="525" name="Google Shape;525;p45"/>
          <p:cNvPicPr preferRelativeResize="0"/>
          <p:nvPr/>
        </p:nvPicPr>
        <p:blipFill rotWithShape="1">
          <a:blip r:embed="rId3">
            <a:alphaModFix/>
          </a:blip>
          <a:srcRect b="-1" l="347" r="40119" t="0"/>
          <a:stretch/>
        </p:blipFill>
        <p:spPr>
          <a:xfrm>
            <a:off x="20" y="10"/>
            <a:ext cx="6116549" cy="6857990"/>
          </a:xfrm>
          <a:custGeom>
            <a:rect b="b" l="l" r="r" t="t"/>
            <a:pathLst>
              <a:path extrusionOk="0" h="6879321" w="6116569">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ln>
            <a:noFill/>
          </a:ln>
        </p:spPr>
      </p:pic>
      <p:sp>
        <p:nvSpPr>
          <p:cNvPr id="526" name="Google Shape;526;p45"/>
          <p:cNvSpPr txBox="1"/>
          <p:nvPr/>
        </p:nvSpPr>
        <p:spPr>
          <a:xfrm>
            <a:off x="5954918" y="769741"/>
            <a:ext cx="6097508" cy="5909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3600"/>
              <a:buFont typeface="Arial"/>
              <a:buChar char="•"/>
            </a:pPr>
            <a:r>
              <a:rPr lang="en-US" sz="3600">
                <a:solidFill>
                  <a:schemeClr val="dk1"/>
                </a:solidFill>
                <a:latin typeface="Calibri"/>
                <a:ea typeface="Calibri"/>
                <a:cs typeface="Calibri"/>
                <a:sym typeface="Calibri"/>
              </a:rPr>
              <a:t> Front-End Technologies:</a:t>
            </a:r>
            <a:endParaRPr sz="3600">
              <a:solidFill>
                <a:schemeClr val="dk1"/>
              </a:solidFill>
              <a:latin typeface="Calibri"/>
              <a:ea typeface="Calibri"/>
              <a:cs typeface="Calibri"/>
              <a:sym typeface="Calibri"/>
            </a:endParaRPr>
          </a:p>
        </p:txBody>
      </p:sp>
      <p:grpSp>
        <p:nvGrpSpPr>
          <p:cNvPr id="527" name="Google Shape;527;p45"/>
          <p:cNvGrpSpPr/>
          <p:nvPr/>
        </p:nvGrpSpPr>
        <p:grpSpPr>
          <a:xfrm>
            <a:off x="6342906" y="1382898"/>
            <a:ext cx="5473000" cy="4870800"/>
            <a:chOff x="0" y="59154"/>
            <a:chExt cx="5473000" cy="4870800"/>
          </a:xfrm>
        </p:grpSpPr>
        <p:sp>
          <p:nvSpPr>
            <p:cNvPr id="528" name="Google Shape;528;p45"/>
            <p:cNvSpPr/>
            <p:nvPr/>
          </p:nvSpPr>
          <p:spPr>
            <a:xfrm>
              <a:off x="0" y="383874"/>
              <a:ext cx="5473000" cy="554400"/>
            </a:xfrm>
            <a:prstGeom prst="rect">
              <a:avLst/>
            </a:prstGeom>
            <a:solidFill>
              <a:schemeClr val="lt1">
                <a:alpha val="89803"/>
              </a:schemeClr>
            </a:solidFill>
            <a:ln cap="flat" cmpd="sng" w="12700">
              <a:solidFill>
                <a:srgbClr val="19ACE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5"/>
            <p:cNvSpPr/>
            <p:nvPr/>
          </p:nvSpPr>
          <p:spPr>
            <a:xfrm>
              <a:off x="273650" y="59154"/>
              <a:ext cx="3831100" cy="649440"/>
            </a:xfrm>
            <a:prstGeom prst="roundRect">
              <a:avLst>
                <a:gd fmla="val 16667" name="adj"/>
              </a:avLst>
            </a:prstGeom>
            <a:solidFill>
              <a:srgbClr val="19ACE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5"/>
            <p:cNvSpPr txBox="1"/>
            <p:nvPr/>
          </p:nvSpPr>
          <p:spPr>
            <a:xfrm>
              <a:off x="305353" y="90857"/>
              <a:ext cx="3767694" cy="586034"/>
            </a:xfrm>
            <a:prstGeom prst="rect">
              <a:avLst/>
            </a:prstGeom>
            <a:noFill/>
            <a:ln>
              <a:noFill/>
            </a:ln>
          </p:spPr>
          <p:txBody>
            <a:bodyPr anchorCtr="0" anchor="ctr" bIns="0" lIns="144800" spcFirstLastPara="1" rIns="144800" wrap="square" tIns="0">
              <a:noAutofit/>
            </a:bodyPr>
            <a:lstStyle/>
            <a:p>
              <a:pPr indent="0" lvl="0" marL="0" marR="0" rtl="0" algn="l">
                <a:lnSpc>
                  <a:spcPct val="90000"/>
                </a:lnSpc>
                <a:spcBef>
                  <a:spcPts val="0"/>
                </a:spcBef>
                <a:spcAft>
                  <a:spcPts val="0"/>
                </a:spcAft>
                <a:buClr>
                  <a:schemeClr val="lt1"/>
                </a:buClr>
                <a:buSzPts val="2200"/>
                <a:buFont typeface="Calibri"/>
                <a:buNone/>
              </a:pPr>
              <a:r>
                <a:rPr lang="en-US" sz="2200">
                  <a:solidFill>
                    <a:schemeClr val="lt1"/>
                  </a:solidFill>
                  <a:latin typeface="Calibri"/>
                  <a:ea typeface="Calibri"/>
                  <a:cs typeface="Calibri"/>
                  <a:sym typeface="Calibri"/>
                </a:rPr>
                <a:t>HTML</a:t>
              </a:r>
              <a:endParaRPr/>
            </a:p>
          </p:txBody>
        </p:sp>
        <p:sp>
          <p:nvSpPr>
            <p:cNvPr id="531" name="Google Shape;531;p45"/>
            <p:cNvSpPr/>
            <p:nvPr/>
          </p:nvSpPr>
          <p:spPr>
            <a:xfrm>
              <a:off x="0" y="1381794"/>
              <a:ext cx="5473000" cy="554400"/>
            </a:xfrm>
            <a:prstGeom prst="rect">
              <a:avLst/>
            </a:prstGeom>
            <a:solidFill>
              <a:schemeClr val="lt1">
                <a:alpha val="89803"/>
              </a:schemeClr>
            </a:solidFill>
            <a:ln cap="flat" cmpd="sng" w="12700">
              <a:solidFill>
                <a:srgbClr val="19ACE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5"/>
            <p:cNvSpPr/>
            <p:nvPr/>
          </p:nvSpPr>
          <p:spPr>
            <a:xfrm>
              <a:off x="273650" y="1057074"/>
              <a:ext cx="3831100" cy="649440"/>
            </a:xfrm>
            <a:prstGeom prst="roundRect">
              <a:avLst>
                <a:gd fmla="val 16667" name="adj"/>
              </a:avLst>
            </a:prstGeom>
            <a:solidFill>
              <a:srgbClr val="19ACE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5"/>
            <p:cNvSpPr txBox="1"/>
            <p:nvPr/>
          </p:nvSpPr>
          <p:spPr>
            <a:xfrm>
              <a:off x="305353" y="1088777"/>
              <a:ext cx="3767694" cy="586034"/>
            </a:xfrm>
            <a:prstGeom prst="rect">
              <a:avLst/>
            </a:prstGeom>
            <a:noFill/>
            <a:ln>
              <a:noFill/>
            </a:ln>
          </p:spPr>
          <p:txBody>
            <a:bodyPr anchorCtr="0" anchor="ctr" bIns="0" lIns="144800" spcFirstLastPara="1" rIns="144800" wrap="square" tIns="0">
              <a:noAutofit/>
            </a:bodyPr>
            <a:lstStyle/>
            <a:p>
              <a:pPr indent="0" lvl="0" marL="0" marR="0" rtl="0" algn="l">
                <a:lnSpc>
                  <a:spcPct val="90000"/>
                </a:lnSpc>
                <a:spcBef>
                  <a:spcPts val="0"/>
                </a:spcBef>
                <a:spcAft>
                  <a:spcPts val="0"/>
                </a:spcAft>
                <a:buClr>
                  <a:schemeClr val="lt1"/>
                </a:buClr>
                <a:buSzPts val="2200"/>
                <a:buFont typeface="Calibri"/>
                <a:buNone/>
              </a:pPr>
              <a:r>
                <a:rPr lang="en-US" sz="2200">
                  <a:solidFill>
                    <a:schemeClr val="lt1"/>
                  </a:solidFill>
                  <a:latin typeface="Calibri"/>
                  <a:ea typeface="Calibri"/>
                  <a:cs typeface="Calibri"/>
                  <a:sym typeface="Calibri"/>
                </a:rPr>
                <a:t>CSS</a:t>
              </a:r>
              <a:endParaRPr/>
            </a:p>
          </p:txBody>
        </p:sp>
        <p:sp>
          <p:nvSpPr>
            <p:cNvPr id="534" name="Google Shape;534;p45"/>
            <p:cNvSpPr/>
            <p:nvPr/>
          </p:nvSpPr>
          <p:spPr>
            <a:xfrm>
              <a:off x="0" y="2379714"/>
              <a:ext cx="5473000" cy="554400"/>
            </a:xfrm>
            <a:prstGeom prst="rect">
              <a:avLst/>
            </a:prstGeom>
            <a:solidFill>
              <a:schemeClr val="lt1">
                <a:alpha val="89803"/>
              </a:schemeClr>
            </a:solidFill>
            <a:ln cap="flat" cmpd="sng" w="12700">
              <a:solidFill>
                <a:srgbClr val="19ACE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5"/>
            <p:cNvSpPr/>
            <p:nvPr/>
          </p:nvSpPr>
          <p:spPr>
            <a:xfrm>
              <a:off x="273650" y="2054994"/>
              <a:ext cx="3831100" cy="649440"/>
            </a:xfrm>
            <a:prstGeom prst="roundRect">
              <a:avLst>
                <a:gd fmla="val 16667" name="adj"/>
              </a:avLst>
            </a:prstGeom>
            <a:solidFill>
              <a:srgbClr val="19ACE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5"/>
            <p:cNvSpPr txBox="1"/>
            <p:nvPr/>
          </p:nvSpPr>
          <p:spPr>
            <a:xfrm>
              <a:off x="305353" y="2086697"/>
              <a:ext cx="3767694" cy="586034"/>
            </a:xfrm>
            <a:prstGeom prst="rect">
              <a:avLst/>
            </a:prstGeom>
            <a:noFill/>
            <a:ln>
              <a:noFill/>
            </a:ln>
          </p:spPr>
          <p:txBody>
            <a:bodyPr anchorCtr="0" anchor="ctr" bIns="0" lIns="144800" spcFirstLastPara="1" rIns="144800" wrap="square" tIns="0">
              <a:noAutofit/>
            </a:bodyPr>
            <a:lstStyle/>
            <a:p>
              <a:pPr indent="0" lvl="0" marL="0" marR="0" rtl="0" algn="l">
                <a:lnSpc>
                  <a:spcPct val="90000"/>
                </a:lnSpc>
                <a:spcBef>
                  <a:spcPts val="0"/>
                </a:spcBef>
                <a:spcAft>
                  <a:spcPts val="0"/>
                </a:spcAft>
                <a:buClr>
                  <a:schemeClr val="lt1"/>
                </a:buClr>
                <a:buSzPts val="2200"/>
                <a:buFont typeface="Calibri"/>
                <a:buNone/>
              </a:pPr>
              <a:r>
                <a:rPr lang="en-US" sz="2200">
                  <a:solidFill>
                    <a:schemeClr val="lt1"/>
                  </a:solidFill>
                  <a:latin typeface="Calibri"/>
                  <a:ea typeface="Calibri"/>
                  <a:cs typeface="Calibri"/>
                  <a:sym typeface="Calibri"/>
                </a:rPr>
                <a:t>JavaScript</a:t>
              </a:r>
              <a:endParaRPr/>
            </a:p>
          </p:txBody>
        </p:sp>
        <p:sp>
          <p:nvSpPr>
            <p:cNvPr id="537" name="Google Shape;537;p45"/>
            <p:cNvSpPr/>
            <p:nvPr/>
          </p:nvSpPr>
          <p:spPr>
            <a:xfrm>
              <a:off x="0" y="3377634"/>
              <a:ext cx="5473000" cy="554400"/>
            </a:xfrm>
            <a:prstGeom prst="rect">
              <a:avLst/>
            </a:prstGeom>
            <a:solidFill>
              <a:schemeClr val="lt1">
                <a:alpha val="89803"/>
              </a:schemeClr>
            </a:solidFill>
            <a:ln cap="flat" cmpd="sng" w="12700">
              <a:solidFill>
                <a:srgbClr val="19ACE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5"/>
            <p:cNvSpPr/>
            <p:nvPr/>
          </p:nvSpPr>
          <p:spPr>
            <a:xfrm>
              <a:off x="273650" y="3052914"/>
              <a:ext cx="3831100" cy="649440"/>
            </a:xfrm>
            <a:prstGeom prst="roundRect">
              <a:avLst>
                <a:gd fmla="val 16667" name="adj"/>
              </a:avLst>
            </a:prstGeom>
            <a:solidFill>
              <a:srgbClr val="19ACE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5"/>
            <p:cNvSpPr txBox="1"/>
            <p:nvPr/>
          </p:nvSpPr>
          <p:spPr>
            <a:xfrm>
              <a:off x="305353" y="3084617"/>
              <a:ext cx="3767694" cy="586034"/>
            </a:xfrm>
            <a:prstGeom prst="rect">
              <a:avLst/>
            </a:prstGeom>
            <a:noFill/>
            <a:ln>
              <a:noFill/>
            </a:ln>
          </p:spPr>
          <p:txBody>
            <a:bodyPr anchorCtr="0" anchor="ctr" bIns="0" lIns="144800" spcFirstLastPara="1" rIns="144800" wrap="square" tIns="0">
              <a:noAutofit/>
            </a:bodyPr>
            <a:lstStyle/>
            <a:p>
              <a:pPr indent="0" lvl="0" marL="0" marR="0" rtl="0" algn="l">
                <a:lnSpc>
                  <a:spcPct val="90000"/>
                </a:lnSpc>
                <a:spcBef>
                  <a:spcPts val="0"/>
                </a:spcBef>
                <a:spcAft>
                  <a:spcPts val="0"/>
                </a:spcAft>
                <a:buClr>
                  <a:schemeClr val="lt1"/>
                </a:buClr>
                <a:buSzPts val="2200"/>
                <a:buFont typeface="Calibri"/>
                <a:buNone/>
              </a:pPr>
              <a:r>
                <a:rPr lang="en-US" sz="2200">
                  <a:solidFill>
                    <a:schemeClr val="lt1"/>
                  </a:solidFill>
                  <a:latin typeface="Calibri"/>
                  <a:ea typeface="Calibri"/>
                  <a:cs typeface="Calibri"/>
                  <a:sym typeface="Calibri"/>
                </a:rPr>
                <a:t>jQuery</a:t>
              </a:r>
              <a:endParaRPr/>
            </a:p>
          </p:txBody>
        </p:sp>
        <p:sp>
          <p:nvSpPr>
            <p:cNvPr id="540" name="Google Shape;540;p45"/>
            <p:cNvSpPr/>
            <p:nvPr/>
          </p:nvSpPr>
          <p:spPr>
            <a:xfrm>
              <a:off x="0" y="4375554"/>
              <a:ext cx="5473000" cy="554400"/>
            </a:xfrm>
            <a:prstGeom prst="rect">
              <a:avLst/>
            </a:prstGeom>
            <a:solidFill>
              <a:schemeClr val="lt1">
                <a:alpha val="89803"/>
              </a:schemeClr>
            </a:solidFill>
            <a:ln cap="flat" cmpd="sng" w="12700">
              <a:solidFill>
                <a:srgbClr val="19ACE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5"/>
            <p:cNvSpPr/>
            <p:nvPr/>
          </p:nvSpPr>
          <p:spPr>
            <a:xfrm>
              <a:off x="273650" y="4050834"/>
              <a:ext cx="3831100" cy="649440"/>
            </a:xfrm>
            <a:prstGeom prst="roundRect">
              <a:avLst>
                <a:gd fmla="val 16667" name="adj"/>
              </a:avLst>
            </a:prstGeom>
            <a:solidFill>
              <a:srgbClr val="19ACE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5"/>
            <p:cNvSpPr txBox="1"/>
            <p:nvPr/>
          </p:nvSpPr>
          <p:spPr>
            <a:xfrm>
              <a:off x="305353" y="4082537"/>
              <a:ext cx="3767694" cy="586034"/>
            </a:xfrm>
            <a:prstGeom prst="rect">
              <a:avLst/>
            </a:prstGeom>
            <a:noFill/>
            <a:ln>
              <a:noFill/>
            </a:ln>
          </p:spPr>
          <p:txBody>
            <a:bodyPr anchorCtr="0" anchor="ctr" bIns="0" lIns="144800" spcFirstLastPara="1" rIns="144800" wrap="square" tIns="0">
              <a:noAutofit/>
            </a:bodyPr>
            <a:lstStyle/>
            <a:p>
              <a:pPr indent="0" lvl="0" marL="0" marR="0" rtl="0" algn="l">
                <a:lnSpc>
                  <a:spcPct val="90000"/>
                </a:lnSpc>
                <a:spcBef>
                  <a:spcPts val="0"/>
                </a:spcBef>
                <a:spcAft>
                  <a:spcPts val="0"/>
                </a:spcAft>
                <a:buClr>
                  <a:schemeClr val="lt1"/>
                </a:buClr>
                <a:buSzPts val="2200"/>
                <a:buFont typeface="Calibri"/>
                <a:buNone/>
              </a:pPr>
              <a:r>
                <a:rPr lang="en-US" sz="2200">
                  <a:solidFill>
                    <a:schemeClr val="lt1"/>
                  </a:solidFill>
                  <a:latin typeface="Calibri"/>
                  <a:ea typeface="Calibri"/>
                  <a:cs typeface="Calibri"/>
                  <a:sym typeface="Calibri"/>
                </a:rPr>
                <a:t>Bootstrap</a:t>
              </a: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6" name="Shape 546"/>
        <p:cNvGrpSpPr/>
        <p:nvPr/>
      </p:nvGrpSpPr>
      <p:grpSpPr>
        <a:xfrm>
          <a:off x="0" y="0"/>
          <a:ext cx="0" cy="0"/>
          <a:chOff x="0" y="0"/>
          <a:chExt cx="0" cy="0"/>
        </a:xfrm>
      </p:grpSpPr>
      <p:sp>
        <p:nvSpPr>
          <p:cNvPr id="547" name="Google Shape;547;p4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8" name="Google Shape;548;p46"/>
          <p:cNvSpPr txBox="1"/>
          <p:nvPr/>
        </p:nvSpPr>
        <p:spPr>
          <a:xfrm>
            <a:off x="640080" y="325369"/>
            <a:ext cx="4368602" cy="1956841"/>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lang="en-US" sz="5400">
                <a:solidFill>
                  <a:schemeClr val="dk1"/>
                </a:solidFill>
                <a:latin typeface="Calibri"/>
                <a:ea typeface="Calibri"/>
                <a:cs typeface="Calibri"/>
                <a:sym typeface="Calibri"/>
              </a:rPr>
              <a:t>2. Back-End Technologies:</a:t>
            </a:r>
            <a:endParaRPr/>
          </a:p>
        </p:txBody>
      </p:sp>
      <p:sp>
        <p:nvSpPr>
          <p:cNvPr id="549" name="Google Shape;549;p46"/>
          <p:cNvSpPr/>
          <p:nvPr/>
        </p:nvSpPr>
        <p:spPr>
          <a:xfrm>
            <a:off x="640080" y="2586994"/>
            <a:ext cx="3474720" cy="18288"/>
          </a:xfrm>
          <a:custGeom>
            <a:rect b="b" l="l" r="r" t="t"/>
            <a:pathLst>
              <a:path extrusionOk="0" fill="none" h="18288" w="347472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extrusionOk="0" h="18288" w="347472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cap="rnd" cmpd="sng" w="444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0" name="Google Shape;550;p46"/>
          <p:cNvSpPr txBox="1"/>
          <p:nvPr/>
        </p:nvSpPr>
        <p:spPr>
          <a:xfrm>
            <a:off x="640080" y="2872899"/>
            <a:ext cx="4243589" cy="332066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PHP</a:t>
            </a:r>
            <a:endParaRPr/>
          </a:p>
          <a:p>
            <a:pPr indent="0" lvl="0" marL="0" marR="0" rtl="0" algn="l">
              <a:lnSpc>
                <a:spcPct val="90000"/>
              </a:lnSpc>
              <a:spcBef>
                <a:spcPts val="60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MySQL</a:t>
            </a:r>
            <a:endParaRPr/>
          </a:p>
        </p:txBody>
      </p:sp>
      <p:pic>
        <p:nvPicPr>
          <p:cNvPr descr="Programming data on computer monitor" id="551" name="Google Shape;551;p46"/>
          <p:cNvPicPr preferRelativeResize="0"/>
          <p:nvPr/>
        </p:nvPicPr>
        <p:blipFill rotWithShape="1">
          <a:blip r:embed="rId3">
            <a:alphaModFix/>
          </a:blip>
          <a:srcRect b="-1" l="21497" r="11550" t="0"/>
          <a:stretch/>
        </p:blipFill>
        <p:spPr>
          <a:xfrm>
            <a:off x="5311702" y="10"/>
            <a:ext cx="6878775" cy="6857990"/>
          </a:xfrm>
          <a:custGeom>
            <a:rect b="b" l="l" r="r" t="t"/>
            <a:pathLst>
              <a:path extrusionOk="0" h="6858000" w="6878775">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5" name="Shape 555"/>
        <p:cNvGrpSpPr/>
        <p:nvPr/>
      </p:nvGrpSpPr>
      <p:grpSpPr>
        <a:xfrm>
          <a:off x="0" y="0"/>
          <a:ext cx="0" cy="0"/>
          <a:chOff x="0" y="0"/>
          <a:chExt cx="0" cy="0"/>
        </a:xfrm>
      </p:grpSpPr>
      <p:sp>
        <p:nvSpPr>
          <p:cNvPr id="556" name="Google Shape;556;p47"/>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7" name="Google Shape;557;p47"/>
          <p:cNvSpPr/>
          <p:nvPr/>
        </p:nvSpPr>
        <p:spPr>
          <a:xfrm>
            <a:off x="838200" y="1865313"/>
            <a:ext cx="10424160" cy="18288"/>
          </a:xfrm>
          <a:custGeom>
            <a:rect b="b" l="l" r="r" t="t"/>
            <a:pathLst>
              <a:path extrusionOk="0" fill="none" h="18288" w="1042416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extrusionOk="0" h="18288" w="1042416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8" name="Google Shape;558;p47"/>
          <p:cNvSpPr txBox="1"/>
          <p:nvPr/>
        </p:nvSpPr>
        <p:spPr>
          <a:xfrm>
            <a:off x="740121" y="956119"/>
            <a:ext cx="6097508" cy="5909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3600"/>
              <a:buFont typeface="Arial"/>
              <a:buChar char="•"/>
            </a:pPr>
            <a:r>
              <a:rPr lang="en-US" sz="3600">
                <a:solidFill>
                  <a:schemeClr val="dk1"/>
                </a:solidFill>
                <a:latin typeface="Calibri"/>
                <a:ea typeface="Calibri"/>
                <a:cs typeface="Calibri"/>
                <a:sym typeface="Calibri"/>
              </a:rPr>
              <a:t>3. Other Technologies:</a:t>
            </a:r>
            <a:endParaRPr/>
          </a:p>
        </p:txBody>
      </p:sp>
      <p:grpSp>
        <p:nvGrpSpPr>
          <p:cNvPr id="559" name="Google Shape;559;p47"/>
          <p:cNvGrpSpPr/>
          <p:nvPr/>
        </p:nvGrpSpPr>
        <p:grpSpPr>
          <a:xfrm>
            <a:off x="849496" y="2228087"/>
            <a:ext cx="10493007" cy="3948876"/>
            <a:chOff x="11296" y="0"/>
            <a:chExt cx="10493007" cy="3948876"/>
          </a:xfrm>
        </p:grpSpPr>
        <p:sp>
          <p:nvSpPr>
            <p:cNvPr id="560" name="Google Shape;560;p47"/>
            <p:cNvSpPr/>
            <p:nvPr/>
          </p:nvSpPr>
          <p:spPr>
            <a:xfrm>
              <a:off x="788669" y="0"/>
              <a:ext cx="8938260" cy="3948876"/>
            </a:xfrm>
            <a:prstGeom prst="rightArrow">
              <a:avLst>
                <a:gd fmla="val 50000" name="adj1"/>
                <a:gd fmla="val 50000" name="adj2"/>
              </a:avLst>
            </a:prstGeom>
            <a:solidFill>
              <a:srgbClr val="CBD8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7"/>
            <p:cNvSpPr/>
            <p:nvPr/>
          </p:nvSpPr>
          <p:spPr>
            <a:xfrm>
              <a:off x="11296" y="1184662"/>
              <a:ext cx="3384708" cy="1579550"/>
            </a:xfrm>
            <a:prstGeom prst="roundRect">
              <a:avLst>
                <a:gd fmla="val 16667" name="adj"/>
              </a:avLst>
            </a:prstGeom>
            <a:solidFill>
              <a:srgbClr val="2383C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7"/>
            <p:cNvSpPr txBox="1"/>
            <p:nvPr/>
          </p:nvSpPr>
          <p:spPr>
            <a:xfrm>
              <a:off x="88403" y="1261769"/>
              <a:ext cx="3230494" cy="1425336"/>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chemeClr val="lt1"/>
                </a:buClr>
                <a:buSzPts val="2200"/>
                <a:buFont typeface="Calibri"/>
                <a:buNone/>
              </a:pPr>
              <a:r>
                <a:rPr lang="en-US" sz="2200">
                  <a:solidFill>
                    <a:schemeClr val="lt1"/>
                  </a:solidFill>
                  <a:latin typeface="Calibri"/>
                  <a:ea typeface="Calibri"/>
                  <a:cs typeface="Calibri"/>
                  <a:sym typeface="Calibri"/>
                </a:rPr>
                <a:t>Deployment Tools: Apache</a:t>
              </a:r>
              <a:endParaRPr sz="2200">
                <a:solidFill>
                  <a:schemeClr val="lt1"/>
                </a:solidFill>
                <a:latin typeface="Calibri"/>
                <a:ea typeface="Calibri"/>
                <a:cs typeface="Calibri"/>
                <a:sym typeface="Calibri"/>
              </a:endParaRPr>
            </a:p>
          </p:txBody>
        </p:sp>
        <p:sp>
          <p:nvSpPr>
            <p:cNvPr id="563" name="Google Shape;563;p47"/>
            <p:cNvSpPr/>
            <p:nvPr/>
          </p:nvSpPr>
          <p:spPr>
            <a:xfrm>
              <a:off x="3565445" y="1184662"/>
              <a:ext cx="3384708" cy="1579550"/>
            </a:xfrm>
            <a:prstGeom prst="roundRect">
              <a:avLst>
                <a:gd fmla="val 16667" name="adj"/>
              </a:avLst>
            </a:prstGeom>
            <a:solidFill>
              <a:srgbClr val="43ABE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7"/>
            <p:cNvSpPr txBox="1"/>
            <p:nvPr/>
          </p:nvSpPr>
          <p:spPr>
            <a:xfrm>
              <a:off x="3642552" y="1261769"/>
              <a:ext cx="3230494" cy="1425336"/>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chemeClr val="lt1"/>
                </a:buClr>
                <a:buSzPts val="2200"/>
                <a:buFont typeface="Calibri"/>
                <a:buNone/>
              </a:pPr>
              <a:r>
                <a:rPr lang="en-US" sz="2200">
                  <a:solidFill>
                    <a:schemeClr val="lt1"/>
                  </a:solidFill>
                  <a:latin typeface="Calibri"/>
                  <a:ea typeface="Calibri"/>
                  <a:cs typeface="Calibri"/>
                  <a:sym typeface="Calibri"/>
                </a:rPr>
                <a:t>Text formatter: Bootstrap Summer note 0.8.14 </a:t>
              </a:r>
              <a:endParaRPr sz="2200">
                <a:solidFill>
                  <a:schemeClr val="lt1"/>
                </a:solidFill>
                <a:latin typeface="Calibri"/>
                <a:ea typeface="Calibri"/>
                <a:cs typeface="Calibri"/>
                <a:sym typeface="Calibri"/>
              </a:endParaRPr>
            </a:p>
          </p:txBody>
        </p:sp>
        <p:sp>
          <p:nvSpPr>
            <p:cNvPr id="565" name="Google Shape;565;p47"/>
            <p:cNvSpPr/>
            <p:nvPr/>
          </p:nvSpPr>
          <p:spPr>
            <a:xfrm>
              <a:off x="7119595" y="1184662"/>
              <a:ext cx="3384708" cy="1579550"/>
            </a:xfrm>
            <a:prstGeom prst="roundRect">
              <a:avLst>
                <a:gd fmla="val 16667" name="adj"/>
              </a:avLst>
            </a:prstGeom>
            <a:solidFill>
              <a:srgbClr val="73CCE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7"/>
            <p:cNvSpPr txBox="1"/>
            <p:nvPr/>
          </p:nvSpPr>
          <p:spPr>
            <a:xfrm>
              <a:off x="7196702" y="1261769"/>
              <a:ext cx="3230494" cy="1425336"/>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chemeClr val="lt1"/>
                </a:buClr>
                <a:buSzPts val="2200"/>
                <a:buFont typeface="Calibri"/>
                <a:buNone/>
              </a:pPr>
              <a:r>
                <a:rPr lang="en-US" sz="2200">
                  <a:solidFill>
                    <a:schemeClr val="lt1"/>
                  </a:solidFill>
                  <a:latin typeface="Calibri"/>
                  <a:ea typeface="Calibri"/>
                  <a:cs typeface="Calibri"/>
                  <a:sym typeface="Calibri"/>
                </a:rPr>
                <a:t>Tools to convert descriptive data of surveys  into visual representation :  Google collab</a:t>
              </a:r>
              <a:endParaRPr sz="2200">
                <a:solidFill>
                  <a:schemeClr val="lt1"/>
                </a:solidFill>
                <a:latin typeface="Calibri"/>
                <a:ea typeface="Calibri"/>
                <a:cs typeface="Calibri"/>
                <a:sym typeface="Calibri"/>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0" name="Shape 570"/>
        <p:cNvGrpSpPr/>
        <p:nvPr/>
      </p:nvGrpSpPr>
      <p:grpSpPr>
        <a:xfrm>
          <a:off x="0" y="0"/>
          <a:ext cx="0" cy="0"/>
          <a:chOff x="0" y="0"/>
          <a:chExt cx="0" cy="0"/>
        </a:xfrm>
      </p:grpSpPr>
      <p:sp>
        <p:nvSpPr>
          <p:cNvPr id="571" name="Google Shape;571;p4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2" name="Google Shape;572;p48"/>
          <p:cNvSpPr txBox="1"/>
          <p:nvPr/>
        </p:nvSpPr>
        <p:spPr>
          <a:xfrm>
            <a:off x="630936" y="640080"/>
            <a:ext cx="4818888" cy="1481328"/>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lang="en-US" sz="5000">
                <a:solidFill>
                  <a:schemeClr val="dk1"/>
                </a:solidFill>
                <a:latin typeface="Calibri"/>
                <a:ea typeface="Calibri"/>
                <a:cs typeface="Calibri"/>
                <a:sym typeface="Calibri"/>
              </a:rPr>
              <a:t>DATA FLOW DIAGRAMS </a:t>
            </a:r>
            <a:endParaRPr/>
          </a:p>
        </p:txBody>
      </p:sp>
      <p:sp>
        <p:nvSpPr>
          <p:cNvPr id="573" name="Google Shape;573;p48"/>
          <p:cNvSpPr/>
          <p:nvPr/>
        </p:nvSpPr>
        <p:spPr>
          <a:xfrm>
            <a:off x="643278" y="2372868"/>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4" name="Google Shape;574;p48"/>
          <p:cNvSpPr txBox="1"/>
          <p:nvPr/>
        </p:nvSpPr>
        <p:spPr>
          <a:xfrm>
            <a:off x="630936" y="2660904"/>
            <a:ext cx="4818888" cy="354787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Process of posting content from the admin page to the home page of a website:</a:t>
            </a:r>
            <a:endParaRPr/>
          </a:p>
        </p:txBody>
      </p:sp>
      <p:pic>
        <p:nvPicPr>
          <p:cNvPr id="575" name="Google Shape;575;p48" title="dfd admin homepg">
            <a:hlinkClick r:id="rId3"/>
          </p:cNvPr>
          <p:cNvPicPr preferRelativeResize="0"/>
          <p:nvPr/>
        </p:nvPicPr>
        <p:blipFill rotWithShape="1">
          <a:blip r:embed="rId4">
            <a:alphaModFix/>
          </a:blip>
          <a:srcRect b="0" l="0" r="0" t="0"/>
          <a:stretch/>
        </p:blipFill>
        <p:spPr>
          <a:xfrm>
            <a:off x="6099048" y="1709960"/>
            <a:ext cx="5458968" cy="343807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9" name="Shape 579"/>
        <p:cNvGrpSpPr/>
        <p:nvPr/>
      </p:nvGrpSpPr>
      <p:grpSpPr>
        <a:xfrm>
          <a:off x="0" y="0"/>
          <a:ext cx="0" cy="0"/>
          <a:chOff x="0" y="0"/>
          <a:chExt cx="0" cy="0"/>
        </a:xfrm>
      </p:grpSpPr>
      <p:sp>
        <p:nvSpPr>
          <p:cNvPr id="580" name="Google Shape;580;p4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1" name="Google Shape;581;p49"/>
          <p:cNvSpPr txBox="1"/>
          <p:nvPr/>
        </p:nvSpPr>
        <p:spPr>
          <a:xfrm>
            <a:off x="841248" y="334644"/>
            <a:ext cx="10509504" cy="1076914"/>
          </a:xfrm>
          <a:prstGeom prst="rect">
            <a:avLst/>
          </a:prstGeom>
          <a:noFill/>
          <a:ln>
            <a:noFill/>
          </a:ln>
        </p:spPr>
        <p:txBody>
          <a:bodyPr anchorCtr="0" anchor="ctr" bIns="45700" lIns="91425" spcFirstLastPara="1" rIns="91425" wrap="square" tIns="45700">
            <a:normAutofit/>
          </a:bodyPr>
          <a:lstStyle/>
          <a:p>
            <a:pPr indent="0" lvl="0" marL="0" marR="0" rtl="0" algn="l">
              <a:lnSpc>
                <a:spcPct val="115000"/>
              </a:lnSpc>
              <a:spcBef>
                <a:spcPts val="0"/>
              </a:spcBef>
              <a:spcAft>
                <a:spcPts val="0"/>
              </a:spcAft>
              <a:buNone/>
            </a:pPr>
            <a:r>
              <a:rPr lang="en-US" sz="2800">
                <a:solidFill>
                  <a:schemeClr val="dk1"/>
                </a:solidFill>
                <a:latin typeface="Arial"/>
                <a:ea typeface="Arial"/>
                <a:cs typeface="Arial"/>
                <a:sym typeface="Arial"/>
              </a:rPr>
              <a:t>User sign-up process</a:t>
            </a:r>
            <a:r>
              <a:rPr lang="en-US" sz="2800">
                <a:solidFill>
                  <a:schemeClr val="dk1"/>
                </a:solidFill>
                <a:latin typeface="Bookman Old Style"/>
                <a:ea typeface="Bookman Old Style"/>
                <a:cs typeface="Bookman Old Style"/>
                <a:sym typeface="Bookman Old Style"/>
              </a:rPr>
              <a:t> with the given signup options:</a:t>
            </a:r>
            <a:endParaRPr sz="2800">
              <a:solidFill>
                <a:schemeClr val="dk1"/>
              </a:solidFill>
              <a:latin typeface="Georgia"/>
              <a:ea typeface="Georgia"/>
              <a:cs typeface="Georgia"/>
              <a:sym typeface="Georgia"/>
            </a:endParaRPr>
          </a:p>
        </p:txBody>
      </p:sp>
      <p:sp>
        <p:nvSpPr>
          <p:cNvPr id="582" name="Google Shape;582;p49"/>
          <p:cNvSpPr/>
          <p:nvPr/>
        </p:nvSpPr>
        <p:spPr>
          <a:xfrm>
            <a:off x="842772" y="0"/>
            <a:ext cx="10506456" cy="19138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83" name="Google Shape;583;p49"/>
          <p:cNvSpPr/>
          <p:nvPr/>
        </p:nvSpPr>
        <p:spPr>
          <a:xfrm>
            <a:off x="841248" y="1512994"/>
            <a:ext cx="10506456"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584" name="Google Shape;584;p49"/>
          <p:cNvPicPr preferRelativeResize="0"/>
          <p:nvPr/>
        </p:nvPicPr>
        <p:blipFill rotWithShape="1">
          <a:blip r:embed="rId3">
            <a:alphaModFix/>
          </a:blip>
          <a:srcRect b="0" l="0" r="0" t="0"/>
          <a:stretch/>
        </p:blipFill>
        <p:spPr>
          <a:xfrm>
            <a:off x="3471304" y="1512994"/>
            <a:ext cx="4819767" cy="45354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 name="Shape 135"/>
        <p:cNvGrpSpPr/>
        <p:nvPr/>
      </p:nvGrpSpPr>
      <p:grpSpPr>
        <a:xfrm>
          <a:off x="0" y="0"/>
          <a:ext cx="0" cy="0"/>
          <a:chOff x="0" y="0"/>
          <a:chExt cx="0" cy="0"/>
        </a:xfrm>
      </p:grpSpPr>
      <p:sp>
        <p:nvSpPr>
          <p:cNvPr id="136" name="Google Shape;136;p5"/>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7" name="Google Shape;137;p5"/>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8" name="Google Shape;138;p5"/>
          <p:cNvSpPr txBox="1"/>
          <p:nvPr>
            <p:ph idx="1" type="subTitle"/>
          </p:nvPr>
        </p:nvSpPr>
        <p:spPr>
          <a:xfrm>
            <a:off x="1404572" y="5139992"/>
            <a:ext cx="9169876" cy="81718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92D3A"/>
              </a:buClr>
              <a:buSzPts val="2400"/>
              <a:buNone/>
            </a:pPr>
            <a:r>
              <a:rPr lang="en-US">
                <a:solidFill>
                  <a:srgbClr val="192D3A"/>
                </a:solidFill>
              </a:rPr>
              <a:t>According to the  petfinder report, This data shows that most cases of animal abuse are either hoarding incidents or domestic violence. This shows the lack of knowledge in society .</a:t>
            </a:r>
            <a:endParaRPr/>
          </a:p>
        </p:txBody>
      </p:sp>
      <p:grpSp>
        <p:nvGrpSpPr>
          <p:cNvPr id="139" name="Google Shape;139;p5"/>
          <p:cNvGrpSpPr/>
          <p:nvPr/>
        </p:nvGrpSpPr>
        <p:grpSpPr>
          <a:xfrm flipH="1">
            <a:off x="9676747" y="0"/>
            <a:ext cx="2514948" cy="2174333"/>
            <a:chOff x="-305" y="-4155"/>
            <a:chExt cx="2514948" cy="2174333"/>
          </a:xfrm>
        </p:grpSpPr>
        <p:sp>
          <p:nvSpPr>
            <p:cNvPr id="140" name="Google Shape;140;p5"/>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62A39F">
                    <a:alpha val="9803"/>
                  </a:srgbClr>
                </a:gs>
                <a:gs pos="85000">
                  <a:srgbClr val="1CADE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1" name="Google Shape;141;p5"/>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62A39F">
                    <a:alpha val="9803"/>
                  </a:srgbClr>
                </a:gs>
                <a:gs pos="85000">
                  <a:srgbClr val="1CADE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2" name="Google Shape;142;p5"/>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62A39F">
                    <a:alpha val="9803"/>
                  </a:srgbClr>
                </a:gs>
                <a:gs pos="85000">
                  <a:srgbClr val="1CADE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00" u="none" cap="none" strike="noStrike">
                <a:solidFill>
                  <a:schemeClr val="lt1"/>
                </a:solidFill>
                <a:latin typeface="Calibri"/>
                <a:ea typeface="Calibri"/>
                <a:cs typeface="Calibri"/>
                <a:sym typeface="Calibri"/>
              </a:endParaRPr>
            </a:p>
          </p:txBody>
        </p:sp>
        <p:sp>
          <p:nvSpPr>
            <p:cNvPr id="143" name="Google Shape;143;p5"/>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62A39F">
                    <a:alpha val="9803"/>
                  </a:srgbClr>
                </a:gs>
                <a:gs pos="85000">
                  <a:srgbClr val="1CADE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id="144" name="Google Shape;144;p5"/>
          <p:cNvPicPr preferRelativeResize="0"/>
          <p:nvPr/>
        </p:nvPicPr>
        <p:blipFill rotWithShape="1">
          <a:blip r:embed="rId3">
            <a:alphaModFix/>
          </a:blip>
          <a:srcRect b="0" l="0" r="0" t="0"/>
          <a:stretch/>
        </p:blipFill>
        <p:spPr>
          <a:xfrm>
            <a:off x="1070870" y="209870"/>
            <a:ext cx="9811396" cy="4807585"/>
          </a:xfrm>
          <a:prstGeom prst="rect">
            <a:avLst/>
          </a:prstGeom>
          <a:noFill/>
          <a:ln>
            <a:noFill/>
          </a:ln>
        </p:spPr>
      </p:pic>
      <p:grpSp>
        <p:nvGrpSpPr>
          <p:cNvPr id="145" name="Google Shape;145;p5"/>
          <p:cNvGrpSpPr/>
          <p:nvPr/>
        </p:nvGrpSpPr>
        <p:grpSpPr>
          <a:xfrm flipH="1" rot="10800000">
            <a:off x="-305" y="4322879"/>
            <a:ext cx="3378428" cy="2535121"/>
            <a:chOff x="-305" y="-1"/>
            <a:chExt cx="3832880" cy="2876136"/>
          </a:xfrm>
        </p:grpSpPr>
        <p:sp>
          <p:nvSpPr>
            <p:cNvPr id="146" name="Google Shape;146;p5"/>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62A39F">
                    <a:alpha val="9803"/>
                  </a:srgbClr>
                </a:gs>
                <a:gs pos="85000">
                  <a:srgbClr val="1CADE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7" name="Google Shape;147;p5"/>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62A39F">
                    <a:alpha val="9803"/>
                  </a:srgbClr>
                </a:gs>
                <a:gs pos="85000">
                  <a:srgbClr val="1CADE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8" name="Google Shape;148;p5"/>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62A39F">
                    <a:alpha val="9803"/>
                  </a:srgbClr>
                </a:gs>
                <a:gs pos="85000">
                  <a:srgbClr val="1CADE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9" name="Google Shape;149;p5"/>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62A39F">
                    <a:alpha val="9803"/>
                  </a:srgbClr>
                </a:gs>
                <a:gs pos="85000">
                  <a:srgbClr val="1CADE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8" name="Shape 588"/>
        <p:cNvGrpSpPr/>
        <p:nvPr/>
      </p:nvGrpSpPr>
      <p:grpSpPr>
        <a:xfrm>
          <a:off x="0" y="0"/>
          <a:ext cx="0" cy="0"/>
          <a:chOff x="0" y="0"/>
          <a:chExt cx="0" cy="0"/>
        </a:xfrm>
      </p:grpSpPr>
      <p:sp>
        <p:nvSpPr>
          <p:cNvPr id="589" name="Google Shape;589;p5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90" name="Google Shape;590;p50"/>
          <p:cNvPicPr preferRelativeResize="0"/>
          <p:nvPr/>
        </p:nvPicPr>
        <p:blipFill rotWithShape="1">
          <a:blip r:embed="rId3">
            <a:alphaModFix/>
          </a:blip>
          <a:srcRect b="0" l="0" r="0" t="0"/>
          <a:stretch/>
        </p:blipFill>
        <p:spPr>
          <a:xfrm>
            <a:off x="1289303" y="1540979"/>
            <a:ext cx="9613397" cy="1369909"/>
          </a:xfrm>
          <a:prstGeom prst="rect">
            <a:avLst/>
          </a:prstGeom>
          <a:noFill/>
          <a:ln>
            <a:noFill/>
          </a:ln>
        </p:spPr>
      </p:pic>
      <p:sp>
        <p:nvSpPr>
          <p:cNvPr id="591" name="Google Shape;591;p50"/>
          <p:cNvSpPr/>
          <p:nvPr/>
        </p:nvSpPr>
        <p:spPr>
          <a:xfrm flipH="1">
            <a:off x="8576720" y="3335867"/>
            <a:ext cx="3291840" cy="32004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2" name="Google Shape;592;p50"/>
          <p:cNvSpPr/>
          <p:nvPr/>
        </p:nvSpPr>
        <p:spPr>
          <a:xfrm>
            <a:off x="641774" y="623275"/>
            <a:ext cx="10905053" cy="5607882"/>
          </a:xfrm>
          <a:prstGeom prst="rect">
            <a:avLst/>
          </a:prstGeom>
          <a:no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3" name="Google Shape;593;p50"/>
          <p:cNvSpPr txBox="1"/>
          <p:nvPr/>
        </p:nvSpPr>
        <p:spPr>
          <a:xfrm>
            <a:off x="1289304" y="3429000"/>
            <a:ext cx="8921672" cy="1713305"/>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b="1" lang="en-US" sz="8000">
                <a:solidFill>
                  <a:schemeClr val="dk1"/>
                </a:solidFill>
                <a:latin typeface="Calibri"/>
                <a:ea typeface="Calibri"/>
                <a:cs typeface="Calibri"/>
                <a:sym typeface="Calibri"/>
              </a:rPr>
              <a:t>Context diagram</a:t>
            </a:r>
            <a:endParaRPr sz="8000">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7" name="Shape 597"/>
        <p:cNvGrpSpPr/>
        <p:nvPr/>
      </p:nvGrpSpPr>
      <p:grpSpPr>
        <a:xfrm>
          <a:off x="0" y="0"/>
          <a:ext cx="0" cy="0"/>
          <a:chOff x="0" y="0"/>
          <a:chExt cx="0" cy="0"/>
        </a:xfrm>
      </p:grpSpPr>
      <p:sp>
        <p:nvSpPr>
          <p:cNvPr id="598" name="Google Shape;598;p51"/>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9" name="Google Shape;599;p51"/>
          <p:cNvSpPr txBox="1"/>
          <p:nvPr/>
        </p:nvSpPr>
        <p:spPr>
          <a:xfrm>
            <a:off x="490537" y="643467"/>
            <a:ext cx="11210925" cy="744836"/>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lang="en-US" sz="3200">
                <a:solidFill>
                  <a:schemeClr val="lt1"/>
                </a:solidFill>
                <a:latin typeface="Calibri"/>
                <a:ea typeface="Calibri"/>
                <a:cs typeface="Calibri"/>
                <a:sym typeface="Calibri"/>
              </a:rPr>
              <a:t>Data base Tables</a:t>
            </a:r>
            <a:endParaRPr/>
          </a:p>
        </p:txBody>
      </p:sp>
      <p:pic>
        <p:nvPicPr>
          <p:cNvPr id="600" name="Google Shape;600;p51"/>
          <p:cNvPicPr preferRelativeResize="0"/>
          <p:nvPr/>
        </p:nvPicPr>
        <p:blipFill rotWithShape="1">
          <a:blip r:embed="rId3">
            <a:alphaModFix/>
          </a:blip>
          <a:srcRect b="0" l="0" r="0" t="0"/>
          <a:stretch/>
        </p:blipFill>
        <p:spPr>
          <a:xfrm>
            <a:off x="643467" y="2141147"/>
            <a:ext cx="10905066" cy="3462358"/>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4" name="Shape 604"/>
        <p:cNvGrpSpPr/>
        <p:nvPr/>
      </p:nvGrpSpPr>
      <p:grpSpPr>
        <a:xfrm>
          <a:off x="0" y="0"/>
          <a:ext cx="0" cy="0"/>
          <a:chOff x="0" y="0"/>
          <a:chExt cx="0" cy="0"/>
        </a:xfrm>
      </p:grpSpPr>
      <p:sp>
        <p:nvSpPr>
          <p:cNvPr id="605" name="Google Shape;605;p52"/>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6" name="Google Shape;606;p52"/>
          <p:cNvSpPr txBox="1"/>
          <p:nvPr/>
        </p:nvSpPr>
        <p:spPr>
          <a:xfrm>
            <a:off x="556532" y="643467"/>
            <a:ext cx="11210925" cy="744836"/>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lang="en-US" sz="3200">
                <a:solidFill>
                  <a:schemeClr val="lt1"/>
                </a:solidFill>
                <a:latin typeface="Calibri"/>
                <a:ea typeface="Calibri"/>
                <a:cs typeface="Calibri"/>
                <a:sym typeface="Calibri"/>
              </a:rPr>
              <a:t>Testing </a:t>
            </a:r>
            <a:endParaRPr/>
          </a:p>
        </p:txBody>
      </p:sp>
      <p:pic>
        <p:nvPicPr>
          <p:cNvPr descr="Test Plan" id="607" name="Google Shape;607;p52"/>
          <p:cNvPicPr preferRelativeResize="0"/>
          <p:nvPr/>
        </p:nvPicPr>
        <p:blipFill rotWithShape="1">
          <a:blip r:embed="rId3">
            <a:alphaModFix/>
          </a:blip>
          <a:srcRect b="0" l="0" r="0" t="0"/>
          <a:stretch/>
        </p:blipFill>
        <p:spPr>
          <a:xfrm>
            <a:off x="3898900" y="1675227"/>
            <a:ext cx="4394199" cy="43941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607"/>
                                        </p:tgtEl>
                                        <p:attrNameLst>
                                          <p:attrName>style.visibility</p:attrName>
                                        </p:attrNameLst>
                                      </p:cBhvr>
                                      <p:to>
                                        <p:strVal val="visible"/>
                                      </p:to>
                                    </p:set>
                                    <p:animEffect filter="fade" transition="in">
                                      <p:cBhvr>
                                        <p:cTn dur="700"/>
                                        <p:tgtEl>
                                          <p:spTgt spid="6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1" name="Shape 611"/>
        <p:cNvGrpSpPr/>
        <p:nvPr/>
      </p:nvGrpSpPr>
      <p:grpSpPr>
        <a:xfrm>
          <a:off x="0" y="0"/>
          <a:ext cx="0" cy="0"/>
          <a:chOff x="0" y="0"/>
          <a:chExt cx="0" cy="0"/>
        </a:xfrm>
      </p:grpSpPr>
      <p:sp>
        <p:nvSpPr>
          <p:cNvPr id="612" name="Google Shape;612;p5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3" name="Google Shape;613;p53"/>
          <p:cNvSpPr/>
          <p:nvPr/>
        </p:nvSpPr>
        <p:spPr>
          <a:xfrm>
            <a:off x="6095999" y="322626"/>
            <a:ext cx="5772560" cy="6212748"/>
          </a:xfrm>
          <a:custGeom>
            <a:rect b="b" l="l" r="r" t="t"/>
            <a:pathLst>
              <a:path extrusionOk="0" h="6212748" w="5772560">
                <a:moveTo>
                  <a:pt x="0" y="0"/>
                </a:moveTo>
                <a:lnTo>
                  <a:pt x="1448661" y="0"/>
                </a:lnTo>
                <a:lnTo>
                  <a:pt x="1940557" y="0"/>
                </a:lnTo>
                <a:lnTo>
                  <a:pt x="5772560" y="0"/>
                </a:lnTo>
                <a:lnTo>
                  <a:pt x="5772560" y="2864954"/>
                </a:lnTo>
                <a:lnTo>
                  <a:pt x="2329115" y="6212748"/>
                </a:lnTo>
                <a:lnTo>
                  <a:pt x="1940557" y="6212748"/>
                </a:lnTo>
                <a:lnTo>
                  <a:pt x="1448661" y="6212748"/>
                </a:lnTo>
                <a:lnTo>
                  <a:pt x="0" y="6212748"/>
                </a:lnTo>
                <a:close/>
              </a:path>
            </a:pathLst>
          </a:custGeom>
          <a:solidFill>
            <a:srgbClr val="7F7F7F">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4" name="Google Shape;614;p53"/>
          <p:cNvSpPr/>
          <p:nvPr/>
        </p:nvSpPr>
        <p:spPr>
          <a:xfrm flipH="1">
            <a:off x="8576720" y="3335867"/>
            <a:ext cx="3291840" cy="32004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5" name="Google Shape;615;p53"/>
          <p:cNvSpPr/>
          <p:nvPr/>
        </p:nvSpPr>
        <p:spPr>
          <a:xfrm>
            <a:off x="641774" y="623275"/>
            <a:ext cx="10905053" cy="5607882"/>
          </a:xfrm>
          <a:prstGeom prst="rect">
            <a:avLst/>
          </a:prstGeom>
          <a:no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6" name="Google Shape;616;p53"/>
          <p:cNvSpPr txBox="1"/>
          <p:nvPr/>
        </p:nvSpPr>
        <p:spPr>
          <a:xfrm>
            <a:off x="6561246" y="1188637"/>
            <a:ext cx="4546725" cy="164285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5400">
                <a:solidFill>
                  <a:schemeClr val="dk1"/>
                </a:solidFill>
                <a:latin typeface="Calibri"/>
                <a:ea typeface="Calibri"/>
                <a:cs typeface="Calibri"/>
                <a:sym typeface="Calibri"/>
              </a:rPr>
              <a:t>Testing Approach: </a:t>
            </a:r>
            <a:endParaRPr/>
          </a:p>
        </p:txBody>
      </p:sp>
      <p:pic>
        <p:nvPicPr>
          <p:cNvPr descr="Laptop Secure" id="617" name="Google Shape;617;p53"/>
          <p:cNvPicPr preferRelativeResize="0"/>
          <p:nvPr/>
        </p:nvPicPr>
        <p:blipFill rotWithShape="1">
          <a:blip r:embed="rId3">
            <a:alphaModFix/>
          </a:blip>
          <a:srcRect b="0" l="0" r="0" t="0"/>
          <a:stretch/>
        </p:blipFill>
        <p:spPr>
          <a:xfrm>
            <a:off x="1285240" y="1336782"/>
            <a:ext cx="4164244" cy="4164244"/>
          </a:xfrm>
          <a:prstGeom prst="rect">
            <a:avLst/>
          </a:prstGeom>
          <a:noFill/>
          <a:ln>
            <a:noFill/>
          </a:ln>
        </p:spPr>
      </p:pic>
      <p:sp>
        <p:nvSpPr>
          <p:cNvPr id="618" name="Google Shape;618;p53"/>
          <p:cNvSpPr txBox="1"/>
          <p:nvPr/>
        </p:nvSpPr>
        <p:spPr>
          <a:xfrm>
            <a:off x="6578932" y="3086513"/>
            <a:ext cx="3630543" cy="205650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Comprehensive testing approach with </a:t>
            </a:r>
            <a:r>
              <a:rPr b="1" lang="en-US" sz="1800">
                <a:solidFill>
                  <a:schemeClr val="dk1"/>
                </a:solidFill>
                <a:latin typeface="Calibri"/>
                <a:ea typeface="Calibri"/>
                <a:cs typeface="Calibri"/>
                <a:sym typeface="Calibri"/>
              </a:rPr>
              <a:t>manual</a:t>
            </a:r>
            <a:r>
              <a:rPr lang="en-US" sz="2000">
                <a:solidFill>
                  <a:schemeClr val="dk1"/>
                </a:solidFill>
                <a:latin typeface="Calibri"/>
                <a:ea typeface="Calibri"/>
                <a:cs typeface="Calibri"/>
                <a:sym typeface="Calibri"/>
              </a:rPr>
              <a:t> and </a:t>
            </a:r>
            <a:r>
              <a:rPr b="1" lang="en-US" sz="2000">
                <a:solidFill>
                  <a:schemeClr val="dk1"/>
                </a:solidFill>
                <a:latin typeface="Calibri"/>
                <a:ea typeface="Calibri"/>
                <a:cs typeface="Calibri"/>
                <a:sym typeface="Calibri"/>
              </a:rPr>
              <a:t>automated testing </a:t>
            </a:r>
            <a:r>
              <a:rPr lang="en-US" sz="2000">
                <a:solidFill>
                  <a:schemeClr val="dk1"/>
                </a:solidFill>
                <a:latin typeface="Calibri"/>
                <a:ea typeface="Calibri"/>
                <a:cs typeface="Calibri"/>
                <a:sym typeface="Calibri"/>
              </a:rPr>
              <a:t>for functionality, usability, performance, and security of the Animal Cruelty Awareness website.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2" name="Shape 622"/>
        <p:cNvGrpSpPr/>
        <p:nvPr/>
      </p:nvGrpSpPr>
      <p:grpSpPr>
        <a:xfrm>
          <a:off x="0" y="0"/>
          <a:ext cx="0" cy="0"/>
          <a:chOff x="0" y="0"/>
          <a:chExt cx="0" cy="0"/>
        </a:xfrm>
      </p:grpSpPr>
      <p:sp>
        <p:nvSpPr>
          <p:cNvPr id="623" name="Google Shape;623;p5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4" name="Google Shape;624;p54"/>
          <p:cNvSpPr/>
          <p:nvPr/>
        </p:nvSpPr>
        <p:spPr>
          <a:xfrm flipH="1">
            <a:off x="8576720" y="3335867"/>
            <a:ext cx="3291840" cy="32004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5" name="Google Shape;625;p54"/>
          <p:cNvSpPr/>
          <p:nvPr/>
        </p:nvSpPr>
        <p:spPr>
          <a:xfrm>
            <a:off x="641774" y="623275"/>
            <a:ext cx="10905053" cy="5607882"/>
          </a:xfrm>
          <a:prstGeom prst="rect">
            <a:avLst/>
          </a:prstGeom>
          <a:no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6" name="Google Shape;626;p54"/>
          <p:cNvSpPr txBox="1"/>
          <p:nvPr/>
        </p:nvSpPr>
        <p:spPr>
          <a:xfrm>
            <a:off x="1075767" y="1188637"/>
            <a:ext cx="2988234" cy="4480726"/>
          </a:xfrm>
          <a:prstGeom prst="rect">
            <a:avLst/>
          </a:prstGeom>
          <a:noFill/>
          <a:ln>
            <a:noFill/>
          </a:ln>
        </p:spPr>
        <p:txBody>
          <a:bodyPr anchorCtr="0" anchor="ctr" bIns="45700" lIns="91425" spcFirstLastPara="1" rIns="91425" wrap="square" tIns="45700">
            <a:normAutofit/>
          </a:bodyPr>
          <a:lstStyle/>
          <a:p>
            <a:pPr indent="0" lvl="0" marL="0" marR="0" rtl="0" algn="r">
              <a:lnSpc>
                <a:spcPct val="90000"/>
              </a:lnSpc>
              <a:spcBef>
                <a:spcPts val="0"/>
              </a:spcBef>
              <a:spcAft>
                <a:spcPts val="0"/>
              </a:spcAft>
              <a:buNone/>
            </a:pPr>
            <a:r>
              <a:rPr lang="en-US" sz="6600">
                <a:solidFill>
                  <a:schemeClr val="dk1"/>
                </a:solidFill>
                <a:latin typeface="Calibri"/>
                <a:ea typeface="Calibri"/>
                <a:cs typeface="Calibri"/>
                <a:sym typeface="Calibri"/>
              </a:rPr>
              <a:t>Test Plan: </a:t>
            </a:r>
            <a:endParaRPr/>
          </a:p>
        </p:txBody>
      </p:sp>
      <p:cxnSp>
        <p:nvCxnSpPr>
          <p:cNvPr id="627" name="Google Shape;627;p54"/>
          <p:cNvCxnSpPr/>
          <p:nvPr/>
        </p:nvCxnSpPr>
        <p:spPr>
          <a:xfrm>
            <a:off x="4654296" y="1852863"/>
            <a:ext cx="0" cy="3236495"/>
          </a:xfrm>
          <a:prstGeom prst="straightConnector1">
            <a:avLst/>
          </a:prstGeom>
          <a:noFill/>
          <a:ln cap="sq" cmpd="sng" w="19050">
            <a:solidFill>
              <a:srgbClr val="3F3F3F"/>
            </a:solidFill>
            <a:prstDash val="solid"/>
            <a:miter lim="800000"/>
            <a:headEnd len="sm" w="sm" type="none"/>
            <a:tailEnd len="sm" w="sm" type="none"/>
          </a:ln>
        </p:spPr>
      </p:cxnSp>
      <p:sp>
        <p:nvSpPr>
          <p:cNvPr id="628" name="Google Shape;628;p54"/>
          <p:cNvSpPr txBox="1"/>
          <p:nvPr/>
        </p:nvSpPr>
        <p:spPr>
          <a:xfrm>
            <a:off x="5255260" y="1648870"/>
            <a:ext cx="4702848" cy="356026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Encompassed functional, usability, performance, and security testing with dedicated resources, milestones, and test case creation, execution, tracking, and analysis.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2" name="Shape 632"/>
        <p:cNvGrpSpPr/>
        <p:nvPr/>
      </p:nvGrpSpPr>
      <p:grpSpPr>
        <a:xfrm>
          <a:off x="0" y="0"/>
          <a:ext cx="0" cy="0"/>
          <a:chOff x="0" y="0"/>
          <a:chExt cx="0" cy="0"/>
        </a:xfrm>
      </p:grpSpPr>
      <p:sp>
        <p:nvSpPr>
          <p:cNvPr id="633" name="Google Shape;633;p5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Laptop Secure" id="634" name="Google Shape;634;p55"/>
          <p:cNvPicPr preferRelativeResize="0"/>
          <p:nvPr/>
        </p:nvPicPr>
        <p:blipFill rotWithShape="1">
          <a:blip r:embed="rId3">
            <a:alphaModFix/>
          </a:blip>
          <a:srcRect b="0" l="0" r="0" t="0"/>
          <a:stretch/>
        </p:blipFill>
        <p:spPr>
          <a:xfrm>
            <a:off x="1212502" y="1724179"/>
            <a:ext cx="3510140" cy="3510140"/>
          </a:xfrm>
          <a:prstGeom prst="rect">
            <a:avLst/>
          </a:prstGeom>
          <a:noFill/>
          <a:ln>
            <a:noFill/>
          </a:ln>
        </p:spPr>
      </p:pic>
      <p:sp>
        <p:nvSpPr>
          <p:cNvPr id="635" name="Google Shape;635;p55"/>
          <p:cNvSpPr/>
          <p:nvPr/>
        </p:nvSpPr>
        <p:spPr>
          <a:xfrm>
            <a:off x="5296068" y="320442"/>
            <a:ext cx="6572492" cy="6212748"/>
          </a:xfrm>
          <a:custGeom>
            <a:rect b="b" l="l" r="r" t="t"/>
            <a:pathLst>
              <a:path extrusionOk="0" h="6212748" w="6572492">
                <a:moveTo>
                  <a:pt x="0" y="0"/>
                </a:moveTo>
                <a:lnTo>
                  <a:pt x="2248593" y="0"/>
                </a:lnTo>
                <a:lnTo>
                  <a:pt x="2694770" y="0"/>
                </a:lnTo>
                <a:lnTo>
                  <a:pt x="2991094" y="0"/>
                </a:lnTo>
                <a:lnTo>
                  <a:pt x="6572492" y="0"/>
                </a:lnTo>
                <a:lnTo>
                  <a:pt x="6572492" y="2864954"/>
                </a:lnTo>
                <a:lnTo>
                  <a:pt x="3129047" y="6212748"/>
                </a:lnTo>
                <a:lnTo>
                  <a:pt x="2694770" y="6212748"/>
                </a:lnTo>
                <a:lnTo>
                  <a:pt x="2248593" y="6212748"/>
                </a:lnTo>
                <a:lnTo>
                  <a:pt x="0" y="6212748"/>
                </a:lnTo>
                <a:close/>
              </a:path>
            </a:pathLst>
          </a:custGeom>
          <a:solidFill>
            <a:srgbClr val="7F7F7F">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6" name="Google Shape;636;p55"/>
          <p:cNvSpPr/>
          <p:nvPr/>
        </p:nvSpPr>
        <p:spPr>
          <a:xfrm flipH="1">
            <a:off x="8576720" y="3335867"/>
            <a:ext cx="3291840" cy="32004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7" name="Google Shape;637;p55"/>
          <p:cNvSpPr/>
          <p:nvPr/>
        </p:nvSpPr>
        <p:spPr>
          <a:xfrm>
            <a:off x="641774" y="623275"/>
            <a:ext cx="10905053" cy="5607882"/>
          </a:xfrm>
          <a:prstGeom prst="rect">
            <a:avLst/>
          </a:prstGeom>
          <a:no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8" name="Google Shape;638;p55"/>
          <p:cNvSpPr txBox="1"/>
          <p:nvPr/>
        </p:nvSpPr>
        <p:spPr>
          <a:xfrm>
            <a:off x="5780700" y="1188637"/>
            <a:ext cx="5327272" cy="164285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5400">
                <a:solidFill>
                  <a:schemeClr val="dk1"/>
                </a:solidFill>
                <a:latin typeface="Arial"/>
                <a:ea typeface="Arial"/>
                <a:cs typeface="Arial"/>
                <a:sym typeface="Arial"/>
              </a:rPr>
              <a:t>Functional Testing and Unit Testing: </a:t>
            </a:r>
            <a:endParaRPr/>
          </a:p>
        </p:txBody>
      </p:sp>
      <p:sp>
        <p:nvSpPr>
          <p:cNvPr id="639" name="Google Shape;639;p55"/>
          <p:cNvSpPr txBox="1"/>
          <p:nvPr/>
        </p:nvSpPr>
        <p:spPr>
          <a:xfrm>
            <a:off x="5780700" y="3086514"/>
            <a:ext cx="3712817" cy="2457565"/>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Extensive testing of user registration, login, content creation and management, user interactions, and roles/permissions.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3" name="Shape 643"/>
        <p:cNvGrpSpPr/>
        <p:nvPr/>
      </p:nvGrpSpPr>
      <p:grpSpPr>
        <a:xfrm>
          <a:off x="0" y="0"/>
          <a:ext cx="0" cy="0"/>
          <a:chOff x="0" y="0"/>
          <a:chExt cx="0" cy="0"/>
        </a:xfrm>
      </p:grpSpPr>
      <p:sp>
        <p:nvSpPr>
          <p:cNvPr id="644" name="Google Shape;644;p56"/>
          <p:cNvSpPr/>
          <p:nvPr/>
        </p:nvSpPr>
        <p:spPr>
          <a:xfrm>
            <a:off x="3049"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Magnifying glass showing decling performance" id="645" name="Google Shape;645;p56"/>
          <p:cNvPicPr preferRelativeResize="0"/>
          <p:nvPr/>
        </p:nvPicPr>
        <p:blipFill rotWithShape="1">
          <a:blip r:embed="rId3">
            <a:alphaModFix/>
          </a:blip>
          <a:srcRect b="-1" l="0" r="5882" t="0"/>
          <a:stretch/>
        </p:blipFill>
        <p:spPr>
          <a:xfrm>
            <a:off x="2522356" y="10"/>
            <a:ext cx="9669642" cy="6857990"/>
          </a:xfrm>
          <a:prstGeom prst="rect">
            <a:avLst/>
          </a:prstGeom>
          <a:noFill/>
          <a:ln>
            <a:noFill/>
          </a:ln>
        </p:spPr>
      </p:pic>
      <p:sp>
        <p:nvSpPr>
          <p:cNvPr id="646" name="Google Shape;646;p56"/>
          <p:cNvSpPr/>
          <p:nvPr/>
        </p:nvSpPr>
        <p:spPr>
          <a:xfrm>
            <a:off x="-1" y="0"/>
            <a:ext cx="7390263" cy="68580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7" name="Google Shape;647;p56"/>
          <p:cNvSpPr txBox="1"/>
          <p:nvPr/>
        </p:nvSpPr>
        <p:spPr>
          <a:xfrm>
            <a:off x="838200" y="365125"/>
            <a:ext cx="3822189" cy="1899912"/>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4000">
                <a:solidFill>
                  <a:schemeClr val="dk1"/>
                </a:solidFill>
                <a:latin typeface="Calibri"/>
                <a:ea typeface="Calibri"/>
                <a:cs typeface="Calibri"/>
                <a:sym typeface="Calibri"/>
              </a:rPr>
              <a:t>Performance Testing: </a:t>
            </a:r>
            <a:endParaRPr/>
          </a:p>
        </p:txBody>
      </p:sp>
      <p:sp>
        <p:nvSpPr>
          <p:cNvPr id="648" name="Google Shape;648;p56"/>
          <p:cNvSpPr txBox="1"/>
          <p:nvPr/>
        </p:nvSpPr>
        <p:spPr>
          <a:xfrm>
            <a:off x="838200" y="2434201"/>
            <a:ext cx="3822189" cy="374276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lang="en-US" sz="2000">
                <a:solidFill>
                  <a:schemeClr val="dk1"/>
                </a:solidFill>
                <a:latin typeface="Calibri"/>
                <a:ea typeface="Calibri"/>
                <a:cs typeface="Calibri"/>
                <a:sym typeface="Calibri"/>
              </a:rPr>
              <a:t>Load testing, response time analysis, and scalability testing to assess website responsiveness and stability under different conditions.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2" name="Shape 652"/>
        <p:cNvGrpSpPr/>
        <p:nvPr/>
      </p:nvGrpSpPr>
      <p:grpSpPr>
        <a:xfrm>
          <a:off x="0" y="0"/>
          <a:ext cx="0" cy="0"/>
          <a:chOff x="0" y="0"/>
          <a:chExt cx="0" cy="0"/>
        </a:xfrm>
      </p:grpSpPr>
      <p:sp>
        <p:nvSpPr>
          <p:cNvPr id="653" name="Google Shape;653;p5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4" name="Google Shape;654;p57"/>
          <p:cNvSpPr/>
          <p:nvPr/>
        </p:nvSpPr>
        <p:spPr>
          <a:xfrm flipH="1">
            <a:off x="8576720" y="3335867"/>
            <a:ext cx="3291840" cy="32004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5" name="Google Shape;655;p57"/>
          <p:cNvSpPr/>
          <p:nvPr/>
        </p:nvSpPr>
        <p:spPr>
          <a:xfrm>
            <a:off x="641774" y="623275"/>
            <a:ext cx="10905053" cy="5607882"/>
          </a:xfrm>
          <a:prstGeom prst="rect">
            <a:avLst/>
          </a:prstGeom>
          <a:no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6" name="Google Shape;656;p57"/>
          <p:cNvSpPr txBox="1"/>
          <p:nvPr/>
        </p:nvSpPr>
        <p:spPr>
          <a:xfrm>
            <a:off x="1294341" y="3152125"/>
            <a:ext cx="6762682" cy="7168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979">
                <a:solidFill>
                  <a:schemeClr val="dk1"/>
                </a:solidFill>
                <a:latin typeface="Calibri"/>
                <a:ea typeface="Calibri"/>
                <a:cs typeface="Calibri"/>
                <a:sym typeface="Calibri"/>
              </a:rPr>
              <a:t>Testing user authentication, authorization, and protection against vulnerabilities.</a:t>
            </a:r>
            <a:endParaRPr sz="1800">
              <a:solidFill>
                <a:schemeClr val="dk1"/>
              </a:solidFill>
              <a:latin typeface="Calibri"/>
              <a:ea typeface="Calibri"/>
              <a:cs typeface="Calibri"/>
              <a:sym typeface="Calibri"/>
            </a:endParaRPr>
          </a:p>
        </p:txBody>
      </p:sp>
      <p:sp>
        <p:nvSpPr>
          <p:cNvPr id="657" name="Google Shape;657;p57"/>
          <p:cNvSpPr txBox="1"/>
          <p:nvPr/>
        </p:nvSpPr>
        <p:spPr>
          <a:xfrm>
            <a:off x="962163" y="2242980"/>
            <a:ext cx="6762682" cy="8533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40">
                <a:solidFill>
                  <a:schemeClr val="dk1"/>
                </a:solidFill>
                <a:latin typeface="Calibri"/>
                <a:ea typeface="Calibri"/>
                <a:cs typeface="Calibri"/>
                <a:sym typeface="Calibri"/>
              </a:rPr>
              <a:t>Security Testing: </a:t>
            </a:r>
            <a:endParaRPr sz="4400">
              <a:solidFill>
                <a:schemeClr val="dk1"/>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1" name="Shape 661"/>
        <p:cNvGrpSpPr/>
        <p:nvPr/>
      </p:nvGrpSpPr>
      <p:grpSpPr>
        <a:xfrm>
          <a:off x="0" y="0"/>
          <a:ext cx="0" cy="0"/>
          <a:chOff x="0" y="0"/>
          <a:chExt cx="0" cy="0"/>
        </a:xfrm>
      </p:grpSpPr>
      <p:sp>
        <p:nvSpPr>
          <p:cNvPr id="662" name="Google Shape;662;p5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3" name="Google Shape;663;p58"/>
          <p:cNvSpPr txBox="1"/>
          <p:nvPr/>
        </p:nvSpPr>
        <p:spPr>
          <a:xfrm>
            <a:off x="630936" y="640080"/>
            <a:ext cx="4818888" cy="1481328"/>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lang="en-US" sz="5400">
                <a:solidFill>
                  <a:schemeClr val="dk1"/>
                </a:solidFill>
                <a:latin typeface="Calibri"/>
                <a:ea typeface="Calibri"/>
                <a:cs typeface="Calibri"/>
                <a:sym typeface="Calibri"/>
              </a:rPr>
              <a:t>Conclusion </a:t>
            </a:r>
            <a:endParaRPr/>
          </a:p>
        </p:txBody>
      </p:sp>
      <p:sp>
        <p:nvSpPr>
          <p:cNvPr id="664" name="Google Shape;664;p58"/>
          <p:cNvSpPr/>
          <p:nvPr/>
        </p:nvSpPr>
        <p:spPr>
          <a:xfrm>
            <a:off x="643278" y="2372868"/>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5" name="Google Shape;665;p58"/>
          <p:cNvSpPr txBox="1"/>
          <p:nvPr/>
        </p:nvSpPr>
        <p:spPr>
          <a:xfrm>
            <a:off x="630936" y="2660904"/>
            <a:ext cx="4818888" cy="354787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The project objectives were successfully achieved by creating a centralized platform for users to navigate through different categories of content related to animal welfare. The website features separate sections for trending, popular, and recent posts, enabling users to stay up-to-date with the latest content and explore popular topics.</a:t>
            </a:r>
            <a:endParaRPr/>
          </a:p>
        </p:txBody>
      </p:sp>
      <p:pic>
        <p:nvPicPr>
          <p:cNvPr descr="Cat" id="666" name="Google Shape;666;p58"/>
          <p:cNvPicPr preferRelativeResize="0"/>
          <p:nvPr/>
        </p:nvPicPr>
        <p:blipFill rotWithShape="1">
          <a:blip r:embed="rId3">
            <a:alphaModFix/>
          </a:blip>
          <a:srcRect b="0" l="0" r="0" t="0"/>
          <a:stretch/>
        </p:blipFill>
        <p:spPr>
          <a:xfrm>
            <a:off x="6099048" y="699516"/>
            <a:ext cx="5458968" cy="545896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6"/>
          <p:cNvPicPr preferRelativeResize="0"/>
          <p:nvPr/>
        </p:nvPicPr>
        <p:blipFill rotWithShape="1">
          <a:blip r:embed="rId3">
            <a:alphaModFix/>
          </a:blip>
          <a:srcRect b="0" l="0" r="0" t="0"/>
          <a:stretch/>
        </p:blipFill>
        <p:spPr>
          <a:xfrm>
            <a:off x="2070892" y="188768"/>
            <a:ext cx="6398854" cy="3762622"/>
          </a:xfrm>
          <a:prstGeom prst="rect">
            <a:avLst/>
          </a:prstGeom>
          <a:noFill/>
          <a:ln>
            <a:noFill/>
          </a:ln>
        </p:spPr>
      </p:pic>
      <p:sp>
        <p:nvSpPr>
          <p:cNvPr id="155" name="Google Shape;155;p6"/>
          <p:cNvSpPr txBox="1"/>
          <p:nvPr/>
        </p:nvSpPr>
        <p:spPr>
          <a:xfrm>
            <a:off x="988291" y="4350326"/>
            <a:ext cx="9088582" cy="1771767"/>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0" i="0" lang="en-US" sz="2800" u="none" cap="none" strike="noStrike">
                <a:solidFill>
                  <a:schemeClr val="dk1"/>
                </a:solidFill>
                <a:latin typeface="Calibri"/>
                <a:ea typeface="Calibri"/>
                <a:cs typeface="Calibri"/>
                <a:sym typeface="Calibri"/>
              </a:rPr>
              <a:t>Also our survey show that only 12 % people are familiar to these type of campaigns and awareness organizations.</a:t>
            </a:r>
            <a:endParaRPr/>
          </a:p>
          <a:p>
            <a:pPr indent="0" lvl="0" marL="0" marR="0" rtl="0" algn="l">
              <a:lnSpc>
                <a:spcPct val="90000"/>
              </a:lnSpc>
              <a:spcBef>
                <a:spcPts val="1000"/>
              </a:spcBef>
              <a:spcAft>
                <a:spcPts val="0"/>
              </a:spcAft>
              <a:buNone/>
            </a:pPr>
            <a:r>
              <a:rPr b="0" i="0" lang="en-US" sz="2800" u="none" cap="none" strike="noStrike">
                <a:solidFill>
                  <a:schemeClr val="dk1"/>
                </a:solidFill>
                <a:latin typeface="Calibri"/>
                <a:ea typeface="Calibri"/>
                <a:cs typeface="Calibri"/>
                <a:sym typeface="Calibri"/>
              </a:rPr>
              <a:t>This explains the reason behind the lack of knowledge in peoples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sp>
        <p:nvSpPr>
          <p:cNvPr id="160" name="Google Shape;160;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1" name="Google Shape;161;p7"/>
          <p:cNvSpPr txBox="1"/>
          <p:nvPr/>
        </p:nvSpPr>
        <p:spPr>
          <a:xfrm>
            <a:off x="477981" y="1122363"/>
            <a:ext cx="4023360" cy="3204134"/>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b="0" i="0" lang="en-US" sz="4800" u="none" cap="none" strike="noStrike">
                <a:solidFill>
                  <a:schemeClr val="dk1"/>
                </a:solidFill>
                <a:latin typeface="Calibri"/>
                <a:ea typeface="Calibri"/>
                <a:cs typeface="Calibri"/>
                <a:sym typeface="Calibri"/>
              </a:rPr>
              <a:t>What are the effects of awareness ?</a:t>
            </a:r>
            <a:endParaRPr/>
          </a:p>
        </p:txBody>
      </p:sp>
      <p:sp>
        <p:nvSpPr>
          <p:cNvPr id="162" name="Google Shape;162;p7"/>
          <p:cNvSpPr/>
          <p:nvPr/>
        </p:nvSpPr>
        <p:spPr>
          <a:xfrm rot="5400000">
            <a:off x="759921" y="346791"/>
            <a:ext cx="146304"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3" name="Google Shape;163;p7"/>
          <p:cNvSpPr/>
          <p:nvPr/>
        </p:nvSpPr>
        <p:spPr>
          <a:xfrm>
            <a:off x="481029" y="4546920"/>
            <a:ext cx="4023360"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descr="Brain in head" id="164" name="Google Shape;164;p7"/>
          <p:cNvPicPr preferRelativeResize="0"/>
          <p:nvPr/>
        </p:nvPicPr>
        <p:blipFill rotWithShape="1">
          <a:blip r:embed="rId3">
            <a:alphaModFix/>
          </a:blip>
          <a:srcRect b="0" l="0" r="0" t="0"/>
          <a:stretch/>
        </p:blipFill>
        <p:spPr>
          <a:xfrm>
            <a:off x="5560099" y="625683"/>
            <a:ext cx="5455380" cy="54553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164"/>
                                        </p:tgtEl>
                                        <p:attrNameLst>
                                          <p:attrName>style.visibility</p:attrName>
                                        </p:attrNameLst>
                                      </p:cBhvr>
                                      <p:to>
                                        <p:strVal val="visible"/>
                                      </p:to>
                                    </p:set>
                                    <p:animEffect filter="fade" transition="in">
                                      <p:cBhvr>
                                        <p:cTn dur="7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 name="Shape 168"/>
        <p:cNvGrpSpPr/>
        <p:nvPr/>
      </p:nvGrpSpPr>
      <p:grpSpPr>
        <a:xfrm>
          <a:off x="0" y="0"/>
          <a:ext cx="0" cy="0"/>
          <a:chOff x="0" y="0"/>
          <a:chExt cx="0" cy="0"/>
        </a:xfrm>
      </p:grpSpPr>
      <p:sp>
        <p:nvSpPr>
          <p:cNvPr id="169" name="Google Shape;169;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0" name="Google Shape;170;p8"/>
          <p:cNvSpPr/>
          <p:nvPr/>
        </p:nvSpPr>
        <p:spPr>
          <a:xfrm>
            <a:off x="4770782" y="0"/>
            <a:ext cx="7421217" cy="6857999"/>
          </a:xfrm>
          <a:prstGeom prst="rect">
            <a:avLst/>
          </a:pr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Dog on the couch" id="171" name="Google Shape;171;p8"/>
          <p:cNvPicPr preferRelativeResize="0"/>
          <p:nvPr/>
        </p:nvPicPr>
        <p:blipFill rotWithShape="1">
          <a:blip r:embed="rId3">
            <a:alphaModFix/>
          </a:blip>
          <a:srcRect b="0" l="32422" r="8454" t="0"/>
          <a:stretch/>
        </p:blipFill>
        <p:spPr>
          <a:xfrm>
            <a:off x="20" y="10"/>
            <a:ext cx="6901711" cy="6857990"/>
          </a:xfrm>
          <a:custGeom>
            <a:rect b="b" l="l" r="r" t="t"/>
            <a:pathLst>
              <a:path extrusionOk="0" h="6858000" w="6901731">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a:noFill/>
          <a:ln>
            <a:noFill/>
          </a:ln>
        </p:spPr>
      </p:pic>
      <p:sp>
        <p:nvSpPr>
          <p:cNvPr id="172" name="Google Shape;172;p8"/>
          <p:cNvSpPr txBox="1"/>
          <p:nvPr/>
        </p:nvSpPr>
        <p:spPr>
          <a:xfrm>
            <a:off x="7320465" y="2194102"/>
            <a:ext cx="4140013" cy="390858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0" i="0" lang="en-US" sz="2400" u="none" cap="none" strike="noStrike">
                <a:solidFill>
                  <a:schemeClr val="dk1"/>
                </a:solidFill>
                <a:latin typeface="Calibri"/>
                <a:ea typeface="Calibri"/>
                <a:cs typeface="Calibri"/>
                <a:sym typeface="Calibri"/>
              </a:rPr>
              <a:t>Increased awareness </a:t>
            </a:r>
            <a:r>
              <a:rPr b="1" i="0" lang="en-US" sz="2400" u="none" cap="none" strike="noStrike">
                <a:solidFill>
                  <a:schemeClr val="dk1"/>
                </a:solidFill>
                <a:latin typeface="Calibri"/>
                <a:ea typeface="Calibri"/>
                <a:cs typeface="Calibri"/>
                <a:sym typeface="Calibri"/>
              </a:rPr>
              <a:t>helps prevent animal cruelty </a:t>
            </a:r>
            <a:r>
              <a:rPr b="0" i="0" lang="en-US" sz="2400" u="none" cap="none" strike="noStrike">
                <a:solidFill>
                  <a:schemeClr val="dk1"/>
                </a:solidFill>
                <a:latin typeface="Calibri"/>
                <a:ea typeface="Calibri"/>
                <a:cs typeface="Calibri"/>
                <a:sym typeface="Calibri"/>
              </a:rPr>
              <a:t>by enabling people to recognize and report instances of abuse, leading to early intervention and the prevention of further harm to animals.</a:t>
            </a:r>
            <a:endParaRPr/>
          </a:p>
        </p:txBody>
      </p:sp>
      <p:sp>
        <p:nvSpPr>
          <p:cNvPr id="173" name="Google Shape;173;p8"/>
          <p:cNvSpPr txBox="1"/>
          <p:nvPr/>
        </p:nvSpPr>
        <p:spPr>
          <a:xfrm>
            <a:off x="7320465" y="1603171"/>
            <a:ext cx="6096000" cy="5909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i="0" lang="en-US" sz="3600" u="none" cap="none" strike="noStrike">
                <a:solidFill>
                  <a:schemeClr val="dk1"/>
                </a:solidFill>
                <a:latin typeface="Calibri"/>
                <a:ea typeface="Calibri"/>
                <a:cs typeface="Calibri"/>
                <a:sym typeface="Calibri"/>
              </a:rPr>
              <a:t>Prevention: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9" name="Google Shape;179;p9"/>
          <p:cNvSpPr/>
          <p:nvPr/>
        </p:nvSpPr>
        <p:spPr>
          <a:xfrm>
            <a:off x="409575" y="633619"/>
            <a:ext cx="4279383" cy="5495925"/>
          </a:xfrm>
          <a:prstGeom prst="rect">
            <a:avLst/>
          </a:prstGeom>
          <a:solidFill>
            <a:schemeClr val="lt1"/>
          </a:solidFill>
          <a:ln cap="flat" cmpd="sng" w="9525">
            <a:solidFill>
              <a:srgbClr val="DEDEDE"/>
            </a:solidFill>
            <a:prstDash val="solid"/>
            <a:miter lim="800000"/>
            <a:headEnd len="sm" w="sm" type="none"/>
            <a:tailEnd len="sm" w="sm" type="none"/>
          </a:ln>
          <a:effectLst>
            <a:outerShdw blurRad="50800" rotWithShape="0" algn="tl" dir="2700000"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0" name="Google Shape;180;p9"/>
          <p:cNvSpPr txBox="1"/>
          <p:nvPr/>
        </p:nvSpPr>
        <p:spPr>
          <a:xfrm>
            <a:off x="841247" y="978619"/>
            <a:ext cx="3410712" cy="110642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3600" u="none" cap="none" strike="noStrike">
                <a:solidFill>
                  <a:schemeClr val="dk1"/>
                </a:solidFill>
                <a:latin typeface="Calibri"/>
                <a:ea typeface="Calibri"/>
                <a:cs typeface="Calibri"/>
                <a:sym typeface="Calibri"/>
              </a:rPr>
              <a:t>Policy Changes: </a:t>
            </a:r>
            <a:endParaRPr/>
          </a:p>
        </p:txBody>
      </p:sp>
      <p:sp>
        <p:nvSpPr>
          <p:cNvPr id="181" name="Google Shape;181;p9"/>
          <p:cNvSpPr/>
          <p:nvPr/>
        </p:nvSpPr>
        <p:spPr>
          <a:xfrm>
            <a:off x="345567" y="1171300"/>
            <a:ext cx="128016"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2" name="Google Shape;182;p9"/>
          <p:cNvSpPr/>
          <p:nvPr/>
        </p:nvSpPr>
        <p:spPr>
          <a:xfrm>
            <a:off x="877459" y="2093976"/>
            <a:ext cx="3328416" cy="9144"/>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3" name="Google Shape;183;p9"/>
          <p:cNvSpPr txBox="1"/>
          <p:nvPr/>
        </p:nvSpPr>
        <p:spPr>
          <a:xfrm>
            <a:off x="841248" y="2252870"/>
            <a:ext cx="3412219" cy="3560251"/>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Awareness drives changes in laws and policies, as the public becomes more informed and vocal about animal cruelty, leading to improved animal welfare standards and stronger penalties for offenders.</a:t>
            </a:r>
            <a:endParaRPr/>
          </a:p>
        </p:txBody>
      </p:sp>
      <p:pic>
        <p:nvPicPr>
          <p:cNvPr descr="A dog lying on the ground&#10;&#10;Description automatically generated with medium confidence" id="184" name="Google Shape;184;p9"/>
          <p:cNvPicPr preferRelativeResize="0"/>
          <p:nvPr/>
        </p:nvPicPr>
        <p:blipFill rotWithShape="1">
          <a:blip r:embed="rId3">
            <a:alphaModFix/>
          </a:blip>
          <a:srcRect b="0" l="5279" r="15408" t="0"/>
          <a:stretch/>
        </p:blipFill>
        <p:spPr>
          <a:xfrm>
            <a:off x="5120640" y="1018115"/>
            <a:ext cx="6656832" cy="472118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6">
      <a:dk1>
        <a:srgbClr val="000000"/>
      </a:dk1>
      <a:lt1>
        <a:srgbClr val="FFFFFF"/>
      </a:lt1>
      <a:dk2>
        <a:srgbClr val="335B74"/>
      </a:dk2>
      <a:lt2>
        <a:srgbClr val="9FC0D5"/>
      </a:lt2>
      <a:accent1>
        <a:srgbClr val="1CADE4"/>
      </a:accent1>
      <a:accent2>
        <a:srgbClr val="2683C6"/>
      </a:accent2>
      <a:accent3>
        <a:srgbClr val="76CDEE"/>
      </a:accent3>
      <a:accent4>
        <a:srgbClr val="26B0E4"/>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Custom 6">
      <a:dk1>
        <a:srgbClr val="000000"/>
      </a:dk1>
      <a:lt1>
        <a:srgbClr val="FFFFFF"/>
      </a:lt1>
      <a:dk2>
        <a:srgbClr val="335B74"/>
      </a:dk2>
      <a:lt2>
        <a:srgbClr val="9FC0D5"/>
      </a:lt2>
      <a:accent1>
        <a:srgbClr val="1CADE4"/>
      </a:accent1>
      <a:accent2>
        <a:srgbClr val="2683C6"/>
      </a:accent2>
      <a:accent3>
        <a:srgbClr val="76CDEE"/>
      </a:accent3>
      <a:accent4>
        <a:srgbClr val="26B0E4"/>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2023-05-16T12:01:08Z</dcterms:created>
  <dc:creator>AKESH KUMAR</dc:creator>
</cp:coreProperties>
</file>