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58" r:id="rId4"/>
    <p:sldId id="263" r:id="rId5"/>
    <p:sldId id="262" r:id="rId6"/>
    <p:sldId id="261" r:id="rId7"/>
    <p:sldId id="259" r:id="rId8"/>
    <p:sldId id="267" r:id="rId9"/>
    <p:sldId id="271" r:id="rId10"/>
    <p:sldId id="260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kesh_Agarwal_L2_Mini_Project_03.pdf" TargetMode="External"/><Relationship Id="rId2" Type="http://schemas.openxmlformats.org/officeDocument/2006/relationships/hyperlink" Target="file:///C:\Users\Admin\Desktop\NIIT\LEVEL_2\Mini_Project\Mini%20Project%203\Bank%20Churn%202.O.cs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Mini Project - 03</a:t>
            </a:r>
            <a:endParaRPr lang="en-US" sz="80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 Churn Prediction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6DF9119-38C8-44A6-9F91-6D13AFF3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45389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- FOCUS ON Female customers FROM Germany and Spain.</a:t>
            </a:r>
          </a:p>
          <a:p>
            <a:r>
              <a:rPr lang="en-US" dirty="0"/>
              <a:t>- By giving Some offers to both active and inactive customers who are leaving at most. </a:t>
            </a:r>
          </a:p>
          <a:p>
            <a:r>
              <a:rPr lang="en-US" dirty="0"/>
              <a:t>- Or at least Provide offers for Active Customers whose age group is in between 35 to 55.</a:t>
            </a:r>
          </a:p>
          <a:p>
            <a:r>
              <a:rPr lang="en-US" dirty="0"/>
              <a:t>- Take a review of Products that are sold to a customer and improve if there is any problem with that, fix it because we have noticed as customers take more products, the Chance of leaving the bank is more.</a:t>
            </a:r>
          </a:p>
        </p:txBody>
      </p:sp>
    </p:spTree>
    <p:extLst>
      <p:ext uri="{BB962C8B-B14F-4D97-AF65-F5344CB8AC3E}">
        <p14:creationId xmlns:p14="http://schemas.microsoft.com/office/powerpoint/2010/main" val="71130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DC4-F1D2-4D8E-9188-A7B8E967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 Churn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7246-C876-4767-B837-15412D1E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>
              <a:latin typeface="Calisto MT" panose="02040603050505030304" pitchFamily="18" charset="0"/>
            </a:endParaRPr>
          </a:p>
          <a:p>
            <a:pPr algn="ctr"/>
            <a:r>
              <a:rPr lang="en-US" sz="5400" dirty="0">
                <a:latin typeface="Calisto MT" panose="02040603050505030304" pitchFamily="18" charset="0"/>
              </a:rPr>
              <a:t>Technical Oriented</a:t>
            </a:r>
          </a:p>
        </p:txBody>
      </p:sp>
    </p:spTree>
    <p:extLst>
      <p:ext uri="{BB962C8B-B14F-4D97-AF65-F5344CB8AC3E}">
        <p14:creationId xmlns:p14="http://schemas.microsoft.com/office/powerpoint/2010/main" val="59665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DC4-F1D2-4D8E-9188-A7B8E967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3" y="282800"/>
            <a:ext cx="3517567" cy="2093975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Bank Churn Prediction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588427-D244-4FB9-A355-9A2DD7E8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40" y="60564"/>
            <a:ext cx="3524742" cy="281979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FF7D1F-2FB0-4FDA-A927-5EF74B84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17" y="2531165"/>
            <a:ext cx="4333461" cy="4200939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is highly imbalanced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is Normally Distributed.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 null and special characters found.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Disturbance in Geography name was found Corrected the Names of geography locations.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Performed All possible EDA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Algorithms used to predict Bank churn data are as follows.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Logistic Regression </a:t>
            </a:r>
            <a:r>
              <a:rPr lang="en-US" sz="1400" dirty="0">
                <a:solidFill>
                  <a:schemeClr val="bg1"/>
                </a:solidFill>
              </a:rPr>
              <a:t>&gt; Because As it is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Statistically based basic model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Random Forest Classifier </a:t>
            </a:r>
            <a:r>
              <a:rPr lang="en-US" sz="1400" dirty="0">
                <a:solidFill>
                  <a:schemeClr val="bg1"/>
                </a:solidFill>
              </a:rPr>
              <a:t>&gt; Because there was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fitting </a:t>
            </a:r>
            <a:r>
              <a:rPr lang="en-US" sz="1400" dirty="0">
                <a:solidFill>
                  <a:schemeClr val="bg1"/>
                </a:solidFill>
              </a:rPr>
              <a:t>in Linear Regression.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Stacking Classifier </a:t>
            </a:r>
            <a:r>
              <a:rPr lang="en-US" sz="1400" dirty="0">
                <a:solidFill>
                  <a:schemeClr val="bg1"/>
                </a:solidFill>
              </a:rPr>
              <a:t>&gt; To </a:t>
            </a:r>
            <a:r>
              <a:rPr lang="en-US" sz="1400" u="sng" dirty="0">
                <a:solidFill>
                  <a:schemeClr val="bg1"/>
                </a:solidFill>
              </a:rPr>
              <a:t>improve</a:t>
            </a:r>
            <a:r>
              <a:rPr lang="en-US" sz="1400" dirty="0">
                <a:solidFill>
                  <a:schemeClr val="bg1"/>
                </a:solidFill>
              </a:rPr>
              <a:t> its performance than Random Forest Classifier.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Multi Layer Stacking Classifier </a:t>
            </a:r>
            <a:r>
              <a:rPr lang="en-US" sz="1400" dirty="0">
                <a:solidFill>
                  <a:schemeClr val="bg1"/>
                </a:solidFill>
              </a:rPr>
              <a:t>&gt; To </a:t>
            </a:r>
            <a:r>
              <a:rPr lang="en-US" sz="1400" u="sng" dirty="0">
                <a:solidFill>
                  <a:schemeClr val="bg1"/>
                </a:solidFill>
              </a:rPr>
              <a:t>improve</a:t>
            </a:r>
            <a:r>
              <a:rPr lang="en-US" sz="1400" dirty="0">
                <a:solidFill>
                  <a:schemeClr val="bg1"/>
                </a:solidFill>
              </a:rPr>
              <a:t> its performance than Stacking Classifier.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21869F-513A-47F1-BE9F-2CC6C47C8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78" y="3588026"/>
            <a:ext cx="5291666" cy="26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DC4-F1D2-4D8E-9188-A7B8E967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 Churn Prediction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898816-0006-48D6-80E5-AC23B10E33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6" y="2380439"/>
            <a:ext cx="5225199" cy="363604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9A84F5-FF57-443C-882A-E54BFA401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472610"/>
            <a:ext cx="5399242" cy="3543877"/>
          </a:xfrm>
        </p:spPr>
      </p:pic>
    </p:spTree>
    <p:extLst>
      <p:ext uri="{BB962C8B-B14F-4D97-AF65-F5344CB8AC3E}">
        <p14:creationId xmlns:p14="http://schemas.microsoft.com/office/powerpoint/2010/main" val="276363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DC4-F1D2-4D8E-9188-A7B8E967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 Churn Prediction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F6C3-86B8-49E4-87E5-322F321D8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542" y="2120846"/>
            <a:ext cx="5746736" cy="3988406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>
                <a:latin typeface="Calisto MT" panose="02040603050505030304" pitchFamily="18" charset="0"/>
              </a:rPr>
              <a:t>Interpretation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Data is highly imbalanced so we cannot be dependent on metric          'accuracy'.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According to Business Scenario Precision is vital, Model should not predict a False Negative, if it does projects will get delayed.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Random Forest Classifier is giving the best Precision Score than any other models used above.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Also Random Forest Classifier has a good Area Under the Curve.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Best Parameters for Random Forest Classifier is </a:t>
            </a:r>
            <a:r>
              <a:rPr lang="en-US" b="0" dirty="0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{'criterion': '</a:t>
            </a:r>
            <a:r>
              <a:rPr lang="en-US" b="0" dirty="0" err="1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gini</a:t>
            </a:r>
            <a:r>
              <a:rPr lang="en-US" b="0" dirty="0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', '</a:t>
            </a:r>
            <a:r>
              <a:rPr lang="en-US" b="0" dirty="0" err="1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max_depth</a:t>
            </a:r>
            <a:r>
              <a:rPr lang="en-US" b="0" dirty="0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': 4, '</a:t>
            </a:r>
            <a:r>
              <a:rPr lang="en-US" b="0" dirty="0" err="1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n_estimators</a:t>
            </a:r>
            <a:r>
              <a:rPr lang="en-US" b="0" dirty="0">
                <a:solidFill>
                  <a:srgbClr val="A31515"/>
                </a:solidFill>
                <a:effectLst/>
                <a:latin typeface="Calisto MT" panose="02040603050505030304" pitchFamily="18" charset="0"/>
              </a:rPr>
              <a:t>': 20}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 Click </a:t>
            </a: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  <a:hlinkClick r:id="rId2" action="ppaction://hlinkfile"/>
              </a:rPr>
              <a:t>here</a:t>
            </a:r>
            <a:r>
              <a:rPr lang="en-US" b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 to see the probability of customer churn.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</a:rPr>
              <a:t>Click </a:t>
            </a: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  <a:hlinkClick r:id="rId3" action="ppaction://hlinkfile"/>
              </a:rPr>
              <a:t>here</a:t>
            </a: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</a:rPr>
              <a:t> to see Workbook</a:t>
            </a:r>
            <a:endParaRPr lang="en-US" b="0" dirty="0">
              <a:solidFill>
                <a:srgbClr val="000000"/>
              </a:solidFill>
              <a:effectLst/>
              <a:latin typeface="Calisto MT" panose="020406030505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u="sng" dirty="0">
              <a:latin typeface="Calisto MT" panose="0204060305050503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4D6AD5-1713-458F-8F4B-BA008FA43E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413392"/>
            <a:ext cx="4638675" cy="3163103"/>
          </a:xfrm>
        </p:spPr>
      </p:pic>
    </p:spTree>
    <p:extLst>
      <p:ext uri="{BB962C8B-B14F-4D97-AF65-F5344CB8AC3E}">
        <p14:creationId xmlns:p14="http://schemas.microsoft.com/office/powerpoint/2010/main" val="181880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A024B7-DDF0-40A4-8D5E-BBEC0BA5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>
              <a:latin typeface="Calisto MT" panose="02040603050505030304" pitchFamily="18" charset="0"/>
            </a:endParaRPr>
          </a:p>
          <a:p>
            <a:pPr algn="ctr"/>
            <a:r>
              <a:rPr lang="en-US" sz="5400" dirty="0">
                <a:latin typeface="Calisto MT" panose="02040603050505030304" pitchFamily="18" charset="0"/>
              </a:rPr>
              <a:t>THANK YOU</a:t>
            </a:r>
          </a:p>
        </p:txBody>
      </p:sp>
      <p:pic>
        <p:nvPicPr>
          <p:cNvPr id="8" name="Graphic 7" descr="Succulent">
            <a:extLst>
              <a:ext uri="{FF2B5EF4-FFF2-40B4-BE49-F238E27FC236}">
                <a16:creationId xmlns:a16="http://schemas.microsoft.com/office/drawing/2014/main" id="{BBF295D0-1F64-4A93-BD46-162BFC86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006" y="5325533"/>
            <a:ext cx="914400" cy="914400"/>
          </a:xfrm>
          <a:prstGeom prst="rect">
            <a:avLst/>
          </a:prstGeom>
        </p:spPr>
      </p:pic>
      <p:pic>
        <p:nvPicPr>
          <p:cNvPr id="9" name="Graphic 8" descr="Flowers in pot">
            <a:extLst>
              <a:ext uri="{FF2B5EF4-FFF2-40B4-BE49-F238E27FC236}">
                <a16:creationId xmlns:a16="http://schemas.microsoft.com/office/drawing/2014/main" id="{27652FA8-7D1E-4830-A13A-8179900AF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626" y="5325533"/>
            <a:ext cx="914400" cy="914400"/>
          </a:xfrm>
          <a:prstGeom prst="rect">
            <a:avLst/>
          </a:prstGeom>
        </p:spPr>
      </p:pic>
      <p:pic>
        <p:nvPicPr>
          <p:cNvPr id="10" name="Graphic 9" descr="Succulent">
            <a:extLst>
              <a:ext uri="{FF2B5EF4-FFF2-40B4-BE49-F238E27FC236}">
                <a16:creationId xmlns:a16="http://schemas.microsoft.com/office/drawing/2014/main" id="{3AD96AC5-B889-4F4D-A9BA-D0806506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0570" y="5325533"/>
            <a:ext cx="914400" cy="914400"/>
          </a:xfrm>
          <a:prstGeom prst="rect">
            <a:avLst/>
          </a:prstGeom>
        </p:spPr>
      </p:pic>
      <p:pic>
        <p:nvPicPr>
          <p:cNvPr id="11" name="Graphic 10" descr="Flowers in pot">
            <a:extLst>
              <a:ext uri="{FF2B5EF4-FFF2-40B4-BE49-F238E27FC236}">
                <a16:creationId xmlns:a16="http://schemas.microsoft.com/office/drawing/2014/main" id="{B593CF91-587A-4A5C-A4DE-DEBA3A6B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2095" y="5291022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">
            <a:extLst>
              <a:ext uri="{FF2B5EF4-FFF2-40B4-BE49-F238E27FC236}">
                <a16:creationId xmlns:a16="http://schemas.microsoft.com/office/drawing/2014/main" id="{367D3E2B-6B4F-4E22-8DB6-ECA62884B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3360" y="5325533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">
            <a:extLst>
              <a:ext uri="{FF2B5EF4-FFF2-40B4-BE49-F238E27FC236}">
                <a16:creationId xmlns:a16="http://schemas.microsoft.com/office/drawing/2014/main" id="{CC789C09-1146-45D9-BD18-D480574392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301" y="882650"/>
            <a:ext cx="914400" cy="914400"/>
          </a:xfrm>
          <a:prstGeom prst="rect">
            <a:avLst/>
          </a:prstGeom>
        </p:spPr>
      </p:pic>
      <p:pic>
        <p:nvPicPr>
          <p:cNvPr id="14" name="Graphic 13" descr="Fir tree">
            <a:extLst>
              <a:ext uri="{FF2B5EF4-FFF2-40B4-BE49-F238E27FC236}">
                <a16:creationId xmlns:a16="http://schemas.microsoft.com/office/drawing/2014/main" id="{A1EE607C-BCC4-430D-8374-C65BA67D3A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32921" y="888731"/>
            <a:ext cx="914400" cy="914400"/>
          </a:xfrm>
          <a:prstGeom prst="rect">
            <a:avLst/>
          </a:prstGeom>
        </p:spPr>
      </p:pic>
      <p:pic>
        <p:nvPicPr>
          <p:cNvPr id="15" name="Graphic 14" descr="Deciduous tree">
            <a:extLst>
              <a:ext uri="{FF2B5EF4-FFF2-40B4-BE49-F238E27FC236}">
                <a16:creationId xmlns:a16="http://schemas.microsoft.com/office/drawing/2014/main" id="{C9464534-ED8D-413D-9FBB-A921D0679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8865" y="882650"/>
            <a:ext cx="914400" cy="914400"/>
          </a:xfrm>
          <a:prstGeom prst="rect">
            <a:avLst/>
          </a:prstGeom>
        </p:spPr>
      </p:pic>
      <p:pic>
        <p:nvPicPr>
          <p:cNvPr id="16" name="Graphic 15" descr="Fir tree">
            <a:extLst>
              <a:ext uri="{FF2B5EF4-FFF2-40B4-BE49-F238E27FC236}">
                <a16:creationId xmlns:a16="http://schemas.microsoft.com/office/drawing/2014/main" id="{ADE9F802-F787-49AB-8F5E-78CEA6401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0390" y="882650"/>
            <a:ext cx="914400" cy="914400"/>
          </a:xfrm>
          <a:prstGeom prst="rect">
            <a:avLst/>
          </a:prstGeom>
        </p:spPr>
      </p:pic>
      <p:pic>
        <p:nvPicPr>
          <p:cNvPr id="17" name="Graphic 16" descr="Succulent">
            <a:extLst>
              <a:ext uri="{FF2B5EF4-FFF2-40B4-BE49-F238E27FC236}">
                <a16:creationId xmlns:a16="http://schemas.microsoft.com/office/drawing/2014/main" id="{71797CD6-6615-41F4-9936-0FC5383387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1655" y="882650"/>
            <a:ext cx="914400" cy="914400"/>
          </a:xfrm>
          <a:prstGeom prst="rect">
            <a:avLst/>
          </a:prstGeom>
        </p:spPr>
      </p:pic>
      <p:pic>
        <p:nvPicPr>
          <p:cNvPr id="18" name="Graphic 17" descr="Wreath">
            <a:extLst>
              <a:ext uri="{FF2B5EF4-FFF2-40B4-BE49-F238E27FC236}">
                <a16:creationId xmlns:a16="http://schemas.microsoft.com/office/drawing/2014/main" id="{CA73627A-CFC1-4A00-B1FF-D8198A43D9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655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DC4-F1D2-4D8E-9188-A7B8E967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Bank Churn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7246-C876-4767-B837-15412D1E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>
              <a:latin typeface="Calisto MT" panose="02040603050505030304" pitchFamily="18" charset="0"/>
            </a:endParaRPr>
          </a:p>
          <a:p>
            <a:pPr algn="ctr"/>
            <a:r>
              <a:rPr lang="en-US" sz="5400" dirty="0">
                <a:latin typeface="Calisto MT" panose="02040603050505030304" pitchFamily="18" charset="0"/>
              </a:rPr>
              <a:t>Business Oriented</a:t>
            </a:r>
          </a:p>
        </p:txBody>
      </p:sp>
    </p:spTree>
    <p:extLst>
      <p:ext uri="{BB962C8B-B14F-4D97-AF65-F5344CB8AC3E}">
        <p14:creationId xmlns:p14="http://schemas.microsoft.com/office/powerpoint/2010/main" val="372145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7BF001-FB6C-4FEB-9E08-01E6830B8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75" y="1625353"/>
            <a:ext cx="7127147" cy="441163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Customers 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Germany</a:t>
            </a:r>
            <a:r>
              <a:rPr lang="en-US" dirty="0"/>
              <a:t> are leaving more.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All Customers With 4 products purchased from the bank are leaving.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8FCAF-5F8F-4CE0-AC8C-3C668AC59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894318"/>
            <a:ext cx="5927725" cy="3131277"/>
          </a:xfrm>
        </p:spPr>
      </p:pic>
    </p:spTree>
    <p:extLst>
      <p:ext uri="{BB962C8B-B14F-4D97-AF65-F5344CB8AC3E}">
        <p14:creationId xmlns:p14="http://schemas.microsoft.com/office/powerpoint/2010/main" val="23151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count of customers leaving the bank is less when customers are purchasing 2 products from the bank. W.r.t both male and female</a:t>
            </a:r>
          </a:p>
          <a:p>
            <a:r>
              <a:rPr lang="en-US" dirty="0"/>
              <a:t>Female customer is seen to leave more in comparison to male.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2A1A7F-C71D-4537-9C9C-E78BBCEA7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13" y="1976521"/>
            <a:ext cx="6324225" cy="3165322"/>
          </a:xfrm>
        </p:spPr>
      </p:pic>
    </p:spTree>
    <p:extLst>
      <p:ext uri="{BB962C8B-B14F-4D97-AF65-F5344CB8AC3E}">
        <p14:creationId xmlns:p14="http://schemas.microsoft.com/office/powerpoint/2010/main" val="32089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Both male and female customers are leaving heavily when they had 3 products purchased.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EAF522-6DEF-4B85-BA10-C492542D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906294"/>
            <a:ext cx="5927725" cy="3107324"/>
          </a:xfrm>
        </p:spPr>
      </p:pic>
    </p:spTree>
    <p:extLst>
      <p:ext uri="{BB962C8B-B14F-4D97-AF65-F5344CB8AC3E}">
        <p14:creationId xmlns:p14="http://schemas.microsoft.com/office/powerpoint/2010/main" val="115084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DDCB6A-6BAA-4DDB-A08F-94C069B2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616179"/>
            <a:ext cx="5927725" cy="368755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Focus on Inactive customers who are exiting .</a:t>
            </a:r>
          </a:p>
          <a:p>
            <a:r>
              <a:rPr lang="en-US" dirty="0"/>
              <a:t>At most develop interest  for all age groups or at least for age group between 35 to 55 </a:t>
            </a:r>
          </a:p>
        </p:txBody>
      </p:sp>
    </p:spTree>
    <p:extLst>
      <p:ext uri="{BB962C8B-B14F-4D97-AF65-F5344CB8AC3E}">
        <p14:creationId xmlns:p14="http://schemas.microsoft.com/office/powerpoint/2010/main" val="118365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Less young customers.</a:t>
            </a:r>
          </a:p>
          <a:p>
            <a:r>
              <a:rPr lang="en-US" dirty="0"/>
              <a:t>Company should target youth customers too.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0806F5-E714-44DA-B6E5-138241B63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549045"/>
            <a:ext cx="5927725" cy="3821822"/>
          </a:xfrm>
        </p:spPr>
      </p:pic>
    </p:spTree>
    <p:extLst>
      <p:ext uri="{BB962C8B-B14F-4D97-AF65-F5344CB8AC3E}">
        <p14:creationId xmlns:p14="http://schemas.microsoft.com/office/powerpoint/2010/main" val="114014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488B-1BE3-49AD-B94B-1B4C202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F89CA-7E74-49F1-A68B-A0E3B85B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Predict Customer churn using user interaction widgets for the labelled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7B324D-A8E9-4E70-95D8-8B91CC0B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84" y="1182443"/>
            <a:ext cx="4258269" cy="4925112"/>
          </a:xfrm>
        </p:spPr>
      </p:pic>
    </p:spTree>
    <p:extLst>
      <p:ext uri="{BB962C8B-B14F-4D97-AF65-F5344CB8AC3E}">
        <p14:creationId xmlns:p14="http://schemas.microsoft.com/office/powerpoint/2010/main" val="8030676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{0A561CEC-0654-4B64-8509-FECA36DE93B9}tf56160789_win32</Template>
  <TotalTime>135</TotalTime>
  <Words>462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Calisto MT</vt:lpstr>
      <vt:lpstr>Franklin Gothic Book</vt:lpstr>
      <vt:lpstr>Wingdings</vt:lpstr>
      <vt:lpstr>1_RetrospectVTI</vt:lpstr>
      <vt:lpstr>Mini Project - 03</vt:lpstr>
      <vt:lpstr>Bank Churn Prediction</vt:lpstr>
      <vt:lpstr>Bank Churn Prediction</vt:lpstr>
      <vt:lpstr>Bank Churn Prediction</vt:lpstr>
      <vt:lpstr>Bank Churn Prediction</vt:lpstr>
      <vt:lpstr>Bank Churn Prediction</vt:lpstr>
      <vt:lpstr>Bank Churn Prediction</vt:lpstr>
      <vt:lpstr>Bank Churn Prediction</vt:lpstr>
      <vt:lpstr>Bank Churn Prediction</vt:lpstr>
      <vt:lpstr>Suggestion</vt:lpstr>
      <vt:lpstr>Bank Churn Prediction</vt:lpstr>
      <vt:lpstr>Bank Churn Prediction</vt:lpstr>
      <vt:lpstr>Bank Churn Prediction</vt:lpstr>
      <vt:lpstr>Bank Churn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- 03</dc:title>
  <dc:creator>Admin</dc:creator>
  <cp:lastModifiedBy>Admin</cp:lastModifiedBy>
  <cp:revision>4</cp:revision>
  <dcterms:created xsi:type="dcterms:W3CDTF">2023-01-18T03:53:28Z</dcterms:created>
  <dcterms:modified xsi:type="dcterms:W3CDTF">2023-01-20T08:19:28Z</dcterms:modified>
</cp:coreProperties>
</file>