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8" r:id="rId6"/>
    <p:sldId id="259" r:id="rId7"/>
    <p:sldId id="270" r:id="rId8"/>
    <p:sldId id="260" r:id="rId9"/>
    <p:sldId id="276" r:id="rId10"/>
    <p:sldId id="263" r:id="rId11"/>
    <p:sldId id="271" r:id="rId12"/>
    <p:sldId id="274" r:id="rId13"/>
    <p:sldId id="275" r:id="rId14"/>
    <p:sldId id="264" r:id="rId15"/>
    <p:sldId id="261" r:id="rId16"/>
    <p:sldId id="273" r:id="rId17"/>
    <p:sldId id="265" r:id="rId18"/>
    <p:sldId id="262" r:id="rId19"/>
    <p:sldId id="269" r:id="rId20"/>
    <p:sldId id="272" r:id="rId21"/>
    <p:sldId id="26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1/20/2023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1/20/2023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1/20/2023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1/20/2023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1/20/2023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Akesh_Agarwal_L2_Mini_Project_2.pdf" TargetMode="External"/><Relationship Id="rId2" Type="http://schemas.openxmlformats.org/officeDocument/2006/relationships/hyperlink" Target="Splits%20csv/test%5epred.xls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17" Type="http://schemas.openxmlformats.org/officeDocument/2006/relationships/image" Target="../media/image28.sv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5" Type="http://schemas.openxmlformats.org/officeDocument/2006/relationships/image" Target="../media/image26.sv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Relationship Id="rId1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Mini Project - 02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Store Sales prediction</a:t>
            </a:r>
          </a:p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06EB777-62E0-4C7E-935A-7831ECCB9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Suggestion</a:t>
            </a:r>
            <a:br>
              <a:rPr lang="en-US" sz="2800" b="1" dirty="0"/>
            </a:b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94A228D-BE18-4FC5-B1B6-D6814D752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600" b="1" dirty="0"/>
              <a:t>Improve the item visibility of Outlet10 and Outlet19 in Tier1 and  Tier3 locations.</a:t>
            </a:r>
          </a:p>
          <a:p>
            <a:r>
              <a:rPr lang="en-US" sz="1600" b="1" dirty="0"/>
              <a:t> Focus on improving regular fat-content products and boosting low fat-content products by increasing item visibility.</a:t>
            </a:r>
          </a:p>
          <a:p>
            <a:r>
              <a:rPr lang="en-US" sz="1600" b="1" dirty="0"/>
              <a:t>Being particular with a product to be focused more on are </a:t>
            </a:r>
            <a:r>
              <a:rPr lang="en-US" sz="1600" b="1"/>
              <a:t>as follows:</a:t>
            </a:r>
            <a:endParaRPr lang="en-US" sz="1600" b="1" dirty="0"/>
          </a:p>
          <a:p>
            <a:pPr lvl="1"/>
            <a:r>
              <a:rPr lang="en-US" b="1" dirty="0"/>
              <a:t>Fruits and vegetables</a:t>
            </a:r>
          </a:p>
          <a:p>
            <a:pPr lvl="1"/>
            <a:r>
              <a:rPr lang="en-US" b="1" dirty="0"/>
              <a:t>Snack food</a:t>
            </a:r>
          </a:p>
          <a:p>
            <a:pPr lvl="1"/>
            <a:r>
              <a:rPr lang="en-US" b="1" dirty="0"/>
              <a:t>House hold</a:t>
            </a:r>
          </a:p>
          <a:p>
            <a:pPr lvl="1"/>
            <a:r>
              <a:rPr lang="en-US" b="1" dirty="0"/>
              <a:t>Frozen foods</a:t>
            </a:r>
          </a:p>
          <a:p>
            <a:pPr lvl="1"/>
            <a:r>
              <a:rPr lang="en-US" b="1" dirty="0"/>
              <a:t>Dairy</a:t>
            </a:r>
          </a:p>
          <a:p>
            <a:pPr lvl="1"/>
            <a:r>
              <a:rPr lang="en-US" b="1" dirty="0"/>
              <a:t>Canned</a:t>
            </a:r>
          </a:p>
          <a:p>
            <a:pPr lvl="1"/>
            <a:r>
              <a:rPr lang="en-US" b="1" dirty="0"/>
              <a:t>Booking Goods</a:t>
            </a:r>
          </a:p>
          <a:p>
            <a:pPr lvl="1"/>
            <a:r>
              <a:rPr lang="en-US" b="1" dirty="0"/>
              <a:t>Health and Hygiene.</a:t>
            </a:r>
          </a:p>
          <a:p>
            <a:pPr lvl="1"/>
            <a:r>
              <a:rPr lang="en-US" b="1" dirty="0"/>
              <a:t>Meat.</a:t>
            </a:r>
          </a:p>
          <a:p>
            <a:pPr lvl="1"/>
            <a:endParaRPr lang="en-US" b="1" dirty="0"/>
          </a:p>
          <a:p>
            <a:endParaRPr lang="en-US" sz="1600" b="1" dirty="0"/>
          </a:p>
          <a:p>
            <a:pPr marL="0" indent="0">
              <a:buNone/>
            </a:pPr>
            <a:endParaRPr lang="en-US" sz="1100" b="1" dirty="0"/>
          </a:p>
          <a:p>
            <a:endParaRPr lang="en-US" sz="700" b="1" dirty="0"/>
          </a:p>
        </p:txBody>
      </p:sp>
    </p:spTree>
    <p:extLst>
      <p:ext uri="{BB962C8B-B14F-4D97-AF65-F5344CB8AC3E}">
        <p14:creationId xmlns:p14="http://schemas.microsoft.com/office/powerpoint/2010/main" val="3872615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 Sales Prediction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DB9B6E-5897-4CBD-BDEE-DCDB34D7D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b="1" dirty="0">
                <a:latin typeface="Calisto MT" panose="02040603050505030304" pitchFamily="18" charset="0"/>
              </a:rPr>
              <a:t>Technical Oriented</a:t>
            </a:r>
          </a:p>
        </p:txBody>
      </p:sp>
    </p:spTree>
    <p:extLst>
      <p:ext uri="{BB962C8B-B14F-4D97-AF65-F5344CB8AC3E}">
        <p14:creationId xmlns:p14="http://schemas.microsoft.com/office/powerpoint/2010/main" val="2233212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 Sales Prediction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C8252625-6FBE-47EA-90A3-03B889F23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Dropped Rows that had Missing values in Target column .</a:t>
            </a:r>
          </a:p>
          <a:p>
            <a:r>
              <a:rPr lang="en-US" dirty="0"/>
              <a:t>Feature Selection and Feature Transformation.</a:t>
            </a:r>
          </a:p>
          <a:p>
            <a:r>
              <a:rPr lang="en-US" dirty="0"/>
              <a:t>Algorithm’s used to Build models in order to predict ‘Store Sales Data’ are mentioned below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Linear Regression </a:t>
            </a:r>
            <a:r>
              <a:rPr lang="en-US" dirty="0"/>
              <a:t>&gt; Because As it is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Statistically based basic model</a:t>
            </a:r>
            <a:r>
              <a:rPr lang="en-US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Decision Tree Regressor </a:t>
            </a:r>
            <a:r>
              <a:rPr lang="en-US" dirty="0"/>
              <a:t>&gt; Because there was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under fitting</a:t>
            </a:r>
            <a:r>
              <a:rPr lang="en-US" dirty="0"/>
              <a:t> of Linear Regression.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Stacking Regressor </a:t>
            </a:r>
            <a:r>
              <a:rPr lang="en-US" dirty="0"/>
              <a:t>&gt; To </a:t>
            </a:r>
            <a:r>
              <a:rPr lang="en-US" u="sng" dirty="0"/>
              <a:t>improve</a:t>
            </a:r>
            <a:r>
              <a:rPr lang="en-US" dirty="0"/>
              <a:t> its performance than Decision Tree Regressor.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Multi Layer Stacking Regressor </a:t>
            </a:r>
            <a:r>
              <a:rPr lang="en-US" dirty="0"/>
              <a:t>&gt; To </a:t>
            </a:r>
            <a:r>
              <a:rPr lang="en-US" u="sng" dirty="0"/>
              <a:t>improve</a:t>
            </a:r>
            <a:r>
              <a:rPr lang="en-US" dirty="0"/>
              <a:t> its performance than Stacking Regressor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791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 Sales Prediction</a:t>
            </a:r>
            <a:br>
              <a:rPr lang="en-US" dirty="0"/>
            </a:br>
            <a:r>
              <a:rPr lang="en-US" sz="1800" dirty="0">
                <a:solidFill>
                  <a:srgbClr val="0070C0"/>
                </a:solidFill>
              </a:rPr>
              <a:t>Model Comparison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4CE683-0E1F-4B5A-BE49-1D9A5F3605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4876" y="2522057"/>
            <a:ext cx="10382247" cy="3633787"/>
          </a:xfrm>
        </p:spPr>
      </p:pic>
    </p:spTree>
    <p:extLst>
      <p:ext uri="{BB962C8B-B14F-4D97-AF65-F5344CB8AC3E}">
        <p14:creationId xmlns:p14="http://schemas.microsoft.com/office/powerpoint/2010/main" val="4196955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 Sales Prediction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4948470-88F1-4C2E-9B28-A835411D33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45633" y="2288060"/>
            <a:ext cx="3165175" cy="379821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D0E66F-740A-4028-9257-8F8CF661C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98" y="2398124"/>
            <a:ext cx="8431316" cy="368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694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 Sales Prediction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486206C-7FB3-42CB-A389-94B3B6F6E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6" cy="35033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alisto MT" panose="02040603050505030304" pitchFamily="18" charset="0"/>
              </a:rPr>
              <a:t> </a:t>
            </a:r>
            <a:r>
              <a:rPr lang="en-US" b="1" dirty="0"/>
              <a:t> </a:t>
            </a:r>
            <a:r>
              <a:rPr lang="en-US" sz="1800" b="1" dirty="0">
                <a:solidFill>
                  <a:srgbClr val="0070C0"/>
                </a:solidFill>
              </a:rPr>
              <a:t>Stacking Regressor </a:t>
            </a:r>
            <a:endParaRPr lang="en-US" sz="1800" b="0" dirty="0">
              <a:solidFill>
                <a:srgbClr val="0070C0"/>
              </a:solidFill>
              <a:effectLst/>
              <a:latin typeface="Calisto MT" panose="0204060305050503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Base Model :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alisto MT" panose="02040603050505030304" pitchFamily="18" charset="0"/>
              </a:rPr>
            </a:br>
            <a:r>
              <a:rPr lang="en-US" b="0" dirty="0">
                <a:solidFill>
                  <a:srgbClr val="A31515"/>
                </a:solidFill>
                <a:effectLst/>
                <a:latin typeface="Calisto MT" panose="02040603050505030304" pitchFamily="18" charset="0"/>
              </a:rPr>
              <a:t> </a:t>
            </a:r>
            <a:r>
              <a:rPr lang="en-US" b="0" dirty="0"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 	1) </a:t>
            </a:r>
            <a:r>
              <a:rPr lang="en-US" b="1" dirty="0"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AdaBoost Regressor  </a:t>
            </a:r>
            <a:r>
              <a:rPr lang="en-US" b="0" dirty="0"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&gt; </a:t>
            </a:r>
            <a:r>
              <a:rPr lang="en-US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</a:rPr>
              <a:t>Lower’s the Bias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 	2) </a:t>
            </a:r>
            <a:r>
              <a:rPr lang="en-US" b="1" dirty="0"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Random Forest Regressor </a:t>
            </a:r>
            <a:r>
              <a:rPr lang="en-US" b="0" dirty="0"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&gt; </a:t>
            </a:r>
            <a:r>
              <a:rPr lang="en-US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</a:rPr>
              <a:t>Lower’s the Variance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             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  Meta Model : 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alisto MT" panose="02040603050505030304" pitchFamily="18" charset="0"/>
              </a:rPr>
              <a:t>	</a:t>
            </a:r>
            <a:r>
              <a:rPr lang="en-US" b="0" dirty="0"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1) </a:t>
            </a:r>
            <a:r>
              <a:rPr lang="en-US" b="1" dirty="0"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Linear Regression</a:t>
            </a:r>
            <a:r>
              <a:rPr lang="en-US" dirty="0"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 &gt; Since </a:t>
            </a:r>
            <a:r>
              <a:rPr lang="en-US" dirty="0">
                <a:solidFill>
                  <a:schemeClr val="tx1"/>
                </a:solidFill>
                <a:latin typeface="Calisto MT" panose="02040603050505030304" pitchFamily="18" charset="0"/>
              </a:rPr>
              <a:t>input will be generalized  So no, heavy algorithm is required. </a:t>
            </a:r>
            <a:r>
              <a:rPr lang="en-US" dirty="0"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243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 Sales Prediction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D9214E-5A7A-476F-B417-350FA766E4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4155" y="2295390"/>
            <a:ext cx="9516368" cy="3817402"/>
          </a:xfrm>
        </p:spPr>
      </p:pic>
    </p:spTree>
    <p:extLst>
      <p:ext uri="{BB962C8B-B14F-4D97-AF65-F5344CB8AC3E}">
        <p14:creationId xmlns:p14="http://schemas.microsoft.com/office/powerpoint/2010/main" val="1910338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 Sales Prediction</a:t>
            </a:r>
            <a:br>
              <a:rPr lang="en-US" dirty="0"/>
            </a:br>
            <a:r>
              <a:rPr lang="en-US" sz="1800" dirty="0">
                <a:solidFill>
                  <a:srgbClr val="0070C0"/>
                </a:solidFill>
              </a:rPr>
              <a:t>-  Salient Features of base model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486206C-7FB3-42CB-A389-94B3B6F6E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659938"/>
            <a:ext cx="11029616" cy="35033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alisto MT" panose="02040603050505030304" pitchFamily="18" charset="0"/>
              </a:rPr>
              <a:t> </a:t>
            </a:r>
            <a:r>
              <a:rPr lang="en-US" sz="2400" b="1" dirty="0">
                <a:solidFill>
                  <a:srgbClr val="0000FF"/>
                </a:solidFill>
                <a:effectLst/>
                <a:latin typeface="Calisto MT" panose="02040603050505030304" pitchFamily="18" charset="0"/>
              </a:rPr>
              <a:t>Interpretation</a:t>
            </a:r>
            <a:endParaRPr lang="en-US" b="0" dirty="0">
              <a:solidFill>
                <a:srgbClr val="000000"/>
              </a:solidFill>
              <a:effectLst/>
              <a:latin typeface="Calisto MT" panose="02040603050505030304" pitchFamily="18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alisto MT" panose="02040603050505030304" pitchFamily="18" charset="0"/>
              </a:rPr>
              <a:t>Stacking Regressor is performing Well than other model as Highest R^2 Score  and less Residual errors.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alisto MT" panose="02040603050505030304" pitchFamily="18" charset="0"/>
              </a:rPr>
              <a:t>Hyper parameter used for Base Model of stacking is tabulated above.</a:t>
            </a:r>
            <a:endParaRPr lang="en-US" dirty="0">
              <a:solidFill>
                <a:srgbClr val="000000"/>
              </a:solidFill>
              <a:latin typeface="Calisto MT" panose="02040603050505030304" pitchFamily="18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alisto MT" panose="02040603050505030304" pitchFamily="18" charset="0"/>
              </a:rPr>
              <a:t>Performance of Multiple Layer Stacking can be increased, if we increase more Hidden </a:t>
            </a:r>
            <a:r>
              <a:rPr lang="en-US" b="0" dirty="0" err="1">
                <a:solidFill>
                  <a:srgbClr val="000000"/>
                </a:solidFill>
                <a:effectLst/>
                <a:latin typeface="Calisto MT" panose="02040603050505030304" pitchFamily="18" charset="0"/>
              </a:rPr>
              <a:t>layes</a:t>
            </a:r>
            <a:r>
              <a:rPr lang="en-US" b="0" dirty="0">
                <a:solidFill>
                  <a:srgbClr val="000000"/>
                </a:solidFill>
                <a:effectLst/>
                <a:latin typeface="Calisto MT" panose="02040603050505030304" pitchFamily="18" charset="0"/>
              </a:rPr>
              <a:t> in Multiple Stacking Classifiers and by doing Hyper parameter tuning over activation optimizers and loss function.</a:t>
            </a:r>
          </a:p>
          <a:p>
            <a:r>
              <a:rPr lang="en-US" dirty="0">
                <a:solidFill>
                  <a:srgbClr val="000000"/>
                </a:solidFill>
                <a:latin typeface="Calisto MT" panose="02040603050505030304" pitchFamily="18" charset="0"/>
              </a:rPr>
              <a:t>Click here to see out put </a:t>
            </a:r>
            <a:r>
              <a:rPr lang="en-US" dirty="0">
                <a:solidFill>
                  <a:srgbClr val="000000"/>
                </a:solidFill>
                <a:latin typeface="Calisto MT" panose="02040603050505030304" pitchFamily="18" charset="0"/>
                <a:hlinkClick r:id="rId2" action="ppaction://hlinkfile"/>
              </a:rPr>
              <a:t>Splits csv\test^pred.xlsx</a:t>
            </a:r>
            <a:endParaRPr lang="en-US" dirty="0">
              <a:solidFill>
                <a:srgbClr val="000000"/>
              </a:solidFill>
              <a:latin typeface="Calisto MT" panose="0204060305050503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sto MT" panose="02040603050505030304" pitchFamily="18" charset="0"/>
              </a:rPr>
              <a:t>Click </a:t>
            </a:r>
            <a:r>
              <a:rPr lang="en-US" dirty="0">
                <a:solidFill>
                  <a:srgbClr val="000000"/>
                </a:solidFill>
                <a:latin typeface="Calisto MT" panose="02040603050505030304" pitchFamily="18" charset="0"/>
                <a:hlinkClick r:id="rId3" action="ppaction://hlinkfile"/>
              </a:rPr>
              <a:t>here</a:t>
            </a:r>
            <a:r>
              <a:rPr lang="en-US" dirty="0">
                <a:solidFill>
                  <a:srgbClr val="000000"/>
                </a:solidFill>
                <a:latin typeface="Calisto MT" panose="02040603050505030304" pitchFamily="18" charset="0"/>
              </a:rPr>
              <a:t> to see workbook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99EEF6-CD2D-4ABC-BB72-8E7B22C95D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92" y="1890876"/>
            <a:ext cx="8890074" cy="153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857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EDAC08-E22B-406F-8B53-9BB3EF66F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latin typeface="Calisto MT" panose="02040603050505030304" pitchFamily="18" charset="0"/>
              </a:rPr>
              <a:t>Thank You</a:t>
            </a:r>
          </a:p>
        </p:txBody>
      </p:sp>
      <p:pic>
        <p:nvPicPr>
          <p:cNvPr id="9" name="Graphic 8" descr="Succulent">
            <a:extLst>
              <a:ext uri="{FF2B5EF4-FFF2-40B4-BE49-F238E27FC236}">
                <a16:creationId xmlns:a16="http://schemas.microsoft.com/office/drawing/2014/main" id="{416A1403-7458-437A-9C63-CA8F28FFE6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5301" y="5645901"/>
            <a:ext cx="914400" cy="914400"/>
          </a:xfrm>
          <a:prstGeom prst="rect">
            <a:avLst/>
          </a:prstGeom>
        </p:spPr>
      </p:pic>
      <p:pic>
        <p:nvPicPr>
          <p:cNvPr id="11" name="Graphic 10" descr="Flowers in pot">
            <a:extLst>
              <a:ext uri="{FF2B5EF4-FFF2-40B4-BE49-F238E27FC236}">
                <a16:creationId xmlns:a16="http://schemas.microsoft.com/office/drawing/2014/main" id="{E9C483EB-5421-4BD8-B5CE-718EF5E999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32921" y="5645901"/>
            <a:ext cx="914400" cy="914400"/>
          </a:xfrm>
          <a:prstGeom prst="rect">
            <a:avLst/>
          </a:prstGeom>
        </p:spPr>
      </p:pic>
      <p:pic>
        <p:nvPicPr>
          <p:cNvPr id="13" name="Graphic 12" descr="Deciduous tree">
            <a:extLst>
              <a:ext uri="{FF2B5EF4-FFF2-40B4-BE49-F238E27FC236}">
                <a16:creationId xmlns:a16="http://schemas.microsoft.com/office/drawing/2014/main" id="{6ECD43ED-840C-44A0-9A1C-653903A925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5301" y="882650"/>
            <a:ext cx="914400" cy="914400"/>
          </a:xfrm>
          <a:prstGeom prst="rect">
            <a:avLst/>
          </a:prstGeom>
        </p:spPr>
      </p:pic>
      <p:pic>
        <p:nvPicPr>
          <p:cNvPr id="15" name="Graphic 14" descr="Fir tree">
            <a:extLst>
              <a:ext uri="{FF2B5EF4-FFF2-40B4-BE49-F238E27FC236}">
                <a16:creationId xmlns:a16="http://schemas.microsoft.com/office/drawing/2014/main" id="{2C194158-A064-4F88-A3DC-962512BC8B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32921" y="888731"/>
            <a:ext cx="914400" cy="914400"/>
          </a:xfrm>
          <a:prstGeom prst="rect">
            <a:avLst/>
          </a:prstGeom>
        </p:spPr>
      </p:pic>
      <p:pic>
        <p:nvPicPr>
          <p:cNvPr id="19" name="Graphic 18" descr="Wreath">
            <a:extLst>
              <a:ext uri="{FF2B5EF4-FFF2-40B4-BE49-F238E27FC236}">
                <a16:creationId xmlns:a16="http://schemas.microsoft.com/office/drawing/2014/main" id="{7C9A6CFD-A5C1-4ACC-98AA-1897BECF233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31655" y="2867715"/>
            <a:ext cx="914400" cy="914400"/>
          </a:xfrm>
          <a:prstGeom prst="rect">
            <a:avLst/>
          </a:prstGeom>
        </p:spPr>
      </p:pic>
      <p:pic>
        <p:nvPicPr>
          <p:cNvPr id="56" name="Graphic 55" descr="Succulent">
            <a:extLst>
              <a:ext uri="{FF2B5EF4-FFF2-40B4-BE49-F238E27FC236}">
                <a16:creationId xmlns:a16="http://schemas.microsoft.com/office/drawing/2014/main" id="{E02A44F1-9A5E-46D5-A679-37D5E36AB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8865" y="5645901"/>
            <a:ext cx="914400" cy="914400"/>
          </a:xfrm>
          <a:prstGeom prst="rect">
            <a:avLst/>
          </a:prstGeom>
        </p:spPr>
      </p:pic>
      <p:pic>
        <p:nvPicPr>
          <p:cNvPr id="57" name="Graphic 56" descr="Flowers in pot">
            <a:extLst>
              <a:ext uri="{FF2B5EF4-FFF2-40B4-BE49-F238E27FC236}">
                <a16:creationId xmlns:a16="http://schemas.microsoft.com/office/drawing/2014/main" id="{BD9CDD70-3A3D-4173-B404-0314804992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30390" y="5611390"/>
            <a:ext cx="914400" cy="914400"/>
          </a:xfrm>
          <a:prstGeom prst="rect">
            <a:avLst/>
          </a:prstGeom>
        </p:spPr>
      </p:pic>
      <p:pic>
        <p:nvPicPr>
          <p:cNvPr id="58" name="Graphic 57" descr="Deciduous tree">
            <a:extLst>
              <a:ext uri="{FF2B5EF4-FFF2-40B4-BE49-F238E27FC236}">
                <a16:creationId xmlns:a16="http://schemas.microsoft.com/office/drawing/2014/main" id="{BC12B25E-C98D-45A2-97C1-593C4B30368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948865" y="882650"/>
            <a:ext cx="914400" cy="914400"/>
          </a:xfrm>
          <a:prstGeom prst="rect">
            <a:avLst/>
          </a:prstGeom>
        </p:spPr>
      </p:pic>
      <p:pic>
        <p:nvPicPr>
          <p:cNvPr id="59" name="Graphic 58" descr="Fir tree">
            <a:extLst>
              <a:ext uri="{FF2B5EF4-FFF2-40B4-BE49-F238E27FC236}">
                <a16:creationId xmlns:a16="http://schemas.microsoft.com/office/drawing/2014/main" id="{CEA8F0CD-1535-4C67-9E9E-3A216C8C78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30390" y="882650"/>
            <a:ext cx="914400" cy="914400"/>
          </a:xfrm>
          <a:prstGeom prst="rect">
            <a:avLst/>
          </a:prstGeom>
        </p:spPr>
      </p:pic>
      <p:pic>
        <p:nvPicPr>
          <p:cNvPr id="60" name="Graphic 59" descr="Succulent">
            <a:extLst>
              <a:ext uri="{FF2B5EF4-FFF2-40B4-BE49-F238E27FC236}">
                <a16:creationId xmlns:a16="http://schemas.microsoft.com/office/drawing/2014/main" id="{3294A625-0F3F-4530-8570-78241726CD7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431655" y="882650"/>
            <a:ext cx="914400" cy="914400"/>
          </a:xfrm>
          <a:prstGeom prst="rect">
            <a:avLst/>
          </a:prstGeom>
        </p:spPr>
      </p:pic>
      <p:pic>
        <p:nvPicPr>
          <p:cNvPr id="61" name="Graphic 60" descr="Deciduous tree">
            <a:extLst>
              <a:ext uri="{FF2B5EF4-FFF2-40B4-BE49-F238E27FC236}">
                <a16:creationId xmlns:a16="http://schemas.microsoft.com/office/drawing/2014/main" id="{B1382755-3677-4C9C-A568-CE3DC85AA23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431655" y="564590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378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 Sales Prediction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3F7A90-65EA-4FB8-A5F3-84DB22346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Calisto MT" panose="02040603050505030304" pitchFamily="18" charset="0"/>
              </a:rPr>
              <a:t>Business Oriented Analysis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Calisto MT" panose="02040603050505030304" pitchFamily="18" charset="0"/>
              </a:rPr>
              <a:t>Technical Analysis</a:t>
            </a:r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 Sales Prediction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22E441-A27B-4B47-89FE-A0D462254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b="1" dirty="0">
                <a:latin typeface="Calisto MT" panose="02040603050505030304" pitchFamily="18" charset="0"/>
                <a:cs typeface="Calibri" panose="020F0502020204030204" pitchFamily="34" charset="0"/>
              </a:rPr>
              <a:t>Business Oriented Analysis</a:t>
            </a:r>
          </a:p>
        </p:txBody>
      </p:sp>
    </p:spTree>
    <p:extLst>
      <p:ext uri="{BB962C8B-B14F-4D97-AF65-F5344CB8AC3E}">
        <p14:creationId xmlns:p14="http://schemas.microsoft.com/office/powerpoint/2010/main" val="1319270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 Sales Prediction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824D96B-C14C-4E8E-A8C7-44F57CB8F7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0613" y="1781385"/>
            <a:ext cx="6651625" cy="3455567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10F961-84F9-46BC-B3A6-C7B6F6C3D66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There is a down trend in total Sales of Store</a:t>
            </a:r>
          </a:p>
        </p:txBody>
      </p:sp>
    </p:spTree>
    <p:extLst>
      <p:ext uri="{BB962C8B-B14F-4D97-AF65-F5344CB8AC3E}">
        <p14:creationId xmlns:p14="http://schemas.microsoft.com/office/powerpoint/2010/main" val="2999162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 Sales Prediction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9F073-4A5A-4E50-97CC-B7A879A483D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Except OUT010 and OUT019 Outlet , all other outlet is has good potential 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5EA4F0E-810C-429F-A726-F92B35D5E0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3179" y="1179513"/>
            <a:ext cx="6486493" cy="4659312"/>
          </a:xfrm>
        </p:spPr>
      </p:pic>
    </p:spTree>
    <p:extLst>
      <p:ext uri="{BB962C8B-B14F-4D97-AF65-F5344CB8AC3E}">
        <p14:creationId xmlns:p14="http://schemas.microsoft.com/office/powerpoint/2010/main" val="780595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 Sales Prediction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9F073-4A5A-4E50-97CC-B7A879A483D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Except OUT010 and OUT019 Outlet , all other outlet is has good potential 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52C39F4-CB5D-42F8-874A-9FE23392CF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0613" y="1777045"/>
            <a:ext cx="6651625" cy="3464247"/>
          </a:xfrm>
        </p:spPr>
      </p:pic>
    </p:spTree>
    <p:extLst>
      <p:ext uri="{BB962C8B-B14F-4D97-AF65-F5344CB8AC3E}">
        <p14:creationId xmlns:p14="http://schemas.microsoft.com/office/powerpoint/2010/main" val="3056944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 Sales Prediction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5AB9309-2FB1-4831-87B8-203510AC41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0613" y="1788804"/>
            <a:ext cx="6651625" cy="3440729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90A2C8-09EA-46EF-8783-F56284254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By looking at Trend of Outlet Type and Outlet Size Over the Year , </a:t>
            </a:r>
            <a:r>
              <a:rPr lang="en-US" b="1" dirty="0"/>
              <a:t>Suggestion</a:t>
            </a:r>
            <a:r>
              <a:rPr lang="en-US" dirty="0"/>
              <a:t> is to Focus more on </a:t>
            </a:r>
            <a:r>
              <a:rPr lang="en-US" u="sng" dirty="0"/>
              <a:t>Small and medium size  Supermarket </a:t>
            </a:r>
            <a:r>
              <a:rPr lang="en-US" dirty="0"/>
              <a:t>of all the type</a:t>
            </a:r>
          </a:p>
        </p:txBody>
      </p:sp>
    </p:spTree>
    <p:extLst>
      <p:ext uri="{BB962C8B-B14F-4D97-AF65-F5344CB8AC3E}">
        <p14:creationId xmlns:p14="http://schemas.microsoft.com/office/powerpoint/2010/main" val="2906880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 Sales Prediction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560551-4D1B-46FD-8E74-832C43033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dirty="0">
                <a:latin typeface="+mj-lt"/>
              </a:rPr>
              <a:t>The Pareto principle (also known as the 80/20 rule) is a phenomenon that states that roughly 80% of outcomes come from 20% of causes.</a:t>
            </a:r>
          </a:p>
          <a:p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7FE8269-4CEE-476F-BA33-B8346D044E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0613" y="1440776"/>
            <a:ext cx="6651625" cy="4136785"/>
          </a:xfrm>
        </p:spPr>
      </p:pic>
      <p:sp>
        <p:nvSpPr>
          <p:cNvPr id="11" name="Right Brace 10">
            <a:extLst>
              <a:ext uri="{FF2B5EF4-FFF2-40B4-BE49-F238E27FC236}">
                <a16:creationId xmlns:a16="http://schemas.microsoft.com/office/drawing/2014/main" id="{056CA690-2622-4B6E-8927-453D5D945979}"/>
              </a:ext>
            </a:extLst>
          </p:cNvPr>
          <p:cNvSpPr/>
          <p:nvPr/>
        </p:nvSpPr>
        <p:spPr>
          <a:xfrm rot="16200000">
            <a:off x="6667293" y="291988"/>
            <a:ext cx="490330" cy="27668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711A74-F279-4E17-A9CF-2FE7F9B18919}"/>
              </a:ext>
            </a:extLst>
          </p:cNvPr>
          <p:cNvSpPr txBox="1"/>
          <p:nvPr/>
        </p:nvSpPr>
        <p:spPr>
          <a:xfrm>
            <a:off x="6533321" y="933450"/>
            <a:ext cx="80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Vital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FEA100E5-34F5-42FB-AAF0-6BA3C4B9B010}"/>
              </a:ext>
            </a:extLst>
          </p:cNvPr>
          <p:cNvSpPr/>
          <p:nvPr/>
        </p:nvSpPr>
        <p:spPr>
          <a:xfrm rot="16200000">
            <a:off x="9405541" y="585211"/>
            <a:ext cx="490330" cy="21671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D2337E-65B2-4AB3-A44F-33142102EA9E}"/>
              </a:ext>
            </a:extLst>
          </p:cNvPr>
          <p:cNvSpPr txBox="1"/>
          <p:nvPr/>
        </p:nvSpPr>
        <p:spPr>
          <a:xfrm>
            <a:off x="9117496" y="93345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Trivial</a:t>
            </a:r>
          </a:p>
        </p:txBody>
      </p:sp>
    </p:spTree>
    <p:extLst>
      <p:ext uri="{BB962C8B-B14F-4D97-AF65-F5344CB8AC3E}">
        <p14:creationId xmlns:p14="http://schemas.microsoft.com/office/powerpoint/2010/main" val="407108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 Sales Prediction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560551-4D1B-46FD-8E74-832C43033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Using user interaction , Any employee can predict the Sales.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4E21880-86D3-4981-946D-8F81AD2BAC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2475" y="2837563"/>
            <a:ext cx="5106406" cy="1469394"/>
          </a:xfrm>
        </p:spPr>
      </p:pic>
    </p:spTree>
    <p:extLst>
      <p:ext uri="{BB962C8B-B14F-4D97-AF65-F5344CB8AC3E}">
        <p14:creationId xmlns:p14="http://schemas.microsoft.com/office/powerpoint/2010/main" val="48479671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{452D694C-EA2B-4683-8F3F-CBB65BB7C629}tf33552983_win32</Template>
  <TotalTime>862</TotalTime>
  <Words>483</Words>
  <Application>Microsoft Office PowerPoint</Application>
  <PresentationFormat>Widescreen</PresentationFormat>
  <Paragraphs>66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Calisto MT</vt:lpstr>
      <vt:lpstr>Franklin Gothic Book</vt:lpstr>
      <vt:lpstr>Franklin Gothic Demi</vt:lpstr>
      <vt:lpstr>Wingdings</vt:lpstr>
      <vt:lpstr>Wingdings 2</vt:lpstr>
      <vt:lpstr>DividendVTI</vt:lpstr>
      <vt:lpstr>Mini Project - 02</vt:lpstr>
      <vt:lpstr>Store Sales Prediction</vt:lpstr>
      <vt:lpstr>Store Sales Prediction</vt:lpstr>
      <vt:lpstr>Store Sales Prediction</vt:lpstr>
      <vt:lpstr>Store Sales Prediction</vt:lpstr>
      <vt:lpstr>Store Sales Prediction</vt:lpstr>
      <vt:lpstr>Store Sales Prediction</vt:lpstr>
      <vt:lpstr>Store Sales Prediction</vt:lpstr>
      <vt:lpstr>Store Sales Prediction</vt:lpstr>
      <vt:lpstr>Suggestion </vt:lpstr>
      <vt:lpstr>Store Sales Prediction</vt:lpstr>
      <vt:lpstr>Store Sales Prediction</vt:lpstr>
      <vt:lpstr>Store Sales Prediction Model Comparison</vt:lpstr>
      <vt:lpstr>Store Sales Prediction</vt:lpstr>
      <vt:lpstr>Store Sales Prediction</vt:lpstr>
      <vt:lpstr>Store Sales Prediction</vt:lpstr>
      <vt:lpstr>Store Sales Prediction -  Salient Features of base model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- 02</dc:title>
  <dc:creator>Admin</dc:creator>
  <cp:lastModifiedBy>Admin</cp:lastModifiedBy>
  <cp:revision>12</cp:revision>
  <dcterms:created xsi:type="dcterms:W3CDTF">2023-01-15T17:29:25Z</dcterms:created>
  <dcterms:modified xsi:type="dcterms:W3CDTF">2023-01-20T08:04:14Z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