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57" r:id="rId5"/>
    <p:sldId id="258" r:id="rId6"/>
    <p:sldId id="259" r:id="rId7"/>
    <p:sldId id="260" r:id="rId8"/>
    <p:sldId id="264" r:id="rId9"/>
    <p:sldId id="261" r:id="rId10"/>
    <p:sldId id="262" r:id="rId11"/>
    <p:sldId id="263" r:id="rId12"/>
    <p:sldId id="256" r:id="rId13"/>
    <p:sldId id="268" r:id="rId14"/>
    <p:sldId id="270" r:id="rId15"/>
    <p:sldId id="271" r:id="rId16"/>
    <p:sldId id="272" r:id="rId17"/>
    <p:sldId id="275" r:id="rId18"/>
    <p:sldId id="276" r:id="rId19"/>
    <p:sldId id="273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20A6-4BAC-717F-8ECA-9FBE03D57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21098-5A57-BBB9-E6A7-2AA85005C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44E21-7B2B-DBCD-FD42-37D3A81A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EE5FB-0FC3-FC36-3715-2706AA5F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8647D-B597-9DF1-B674-77E20B12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6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52BA-D273-F71A-7F5E-70D48B0A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AD4DC-7A12-DA5A-D83F-7B9A3B7D6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D2ABA-6676-91FA-5193-7BECB25B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E2D6B-5930-1B6B-84C3-AC10EF03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AC219-D7C5-4B88-366C-EA6446AD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7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8DD8B-2808-F56A-1CAD-450AA9D2B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0E492-B40E-D6EA-982E-EF4774564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228A6-2624-67AE-9AAC-710C2660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EDECE-A835-E83A-A469-C7CE5BA9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83632-FB59-4DB1-F550-F520289F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D6FB-A6C4-7763-7B78-3408066A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9C48-444D-2F46-A083-33DD3FEE9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4DB52-724F-D510-254A-BE44E5C0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595C1-690E-220A-30A9-8FA66069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1252C-F386-7EB4-14FF-647EACE3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5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04E3-F974-9C1F-A426-CD960565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FF0A5-8389-0BC8-CE4D-29C0A993F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72D42-B83E-3077-BA2D-1137D606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09787-4611-DFF4-9E1E-E03713A2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3E776-435B-4C61-BF8D-462CF39F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7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0205-140F-3363-B133-AD59A6E9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DD6DA-0B04-099B-5879-6E5531D41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C58C1-EE81-A3AD-EB4F-E21762825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6D74A-B013-FA53-8A36-7371B57E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D3AF2-A3A3-58A8-CB08-651C7A45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D4E17-47A0-74C2-1F97-7A0A14BC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1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A0E3-3FD2-D22C-A9DE-D95A2D1F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973FE-73DC-C3AA-7B1E-E1699AD86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F0FF1-4A4B-A3C7-3C86-D198BA2F4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495CE-A5DC-8DC9-558F-E31249C86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780C5-89EB-B131-F69E-BC79D461B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0BD4A-37F6-563D-F6C8-C3600CC2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C796E-8BB0-356E-1C22-69B68D28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595B2-1874-7C85-49E7-511D1B51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3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4F91-1074-6CD1-EF0A-88F719C5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123F3-F2E7-16A9-9FA7-E95734EB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78818-7F53-78AB-9E51-5A18700E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9F634-3E77-F559-C235-7CF67D34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4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577E5-ED51-3F82-4338-B481977D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00170-7D4C-8BDF-F107-90E729DC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8A9A0-A5C5-EDE1-7292-F6E1CA98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2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B67B-A5E7-AE89-56B6-1BE0327C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91821-C3DB-35BB-280D-190E15B58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E7356-44D7-9C5F-552C-613A2E9B9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A8ECE-88A3-02B9-BCD9-8D8F4F50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07094-EF1D-5940-E788-6B83AD31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66F0-DFCF-FAE0-C3AE-0F45DD07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D6E1-341D-F2E7-310E-CFEBD4A5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2C10B-27FF-4D74-075E-293EB6459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158FA-B5A9-0FB1-C3F6-207F0E29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8C0EE-4799-FC9B-5F6B-D1B89310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74BB-F627-E6E9-48D9-5BAE98B9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5F277-6595-D2CC-CACC-7A6EBAD0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7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A5402-F1B4-2AD8-D424-85C700E9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EFFA0-818F-9C7A-C598-263961F4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F5DA5-B4CB-5E99-0B1E-D704CF792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5D3B6-5CA1-4C9B-8367-FA96701F1B3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D07E-E8E1-73F3-CF8D-86467815C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78279-3E4E-9EE2-60C3-1962597C0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6ED6-A24F-6505-2507-4FE8D4B44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WRF Cloud Water 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72ED2-9C92-0A6D-CCC7-96EC77B34B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6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5DCF-829A-A304-971C-C54AD16C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31AA9-3FFF-9F4D-E500-C190A43B3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Qcloud = 0.0003359161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PSFC = 84566.53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T2 = 287.6883 </a:t>
                </a:r>
                <a:r>
                  <a:rPr lang="en-US" i="1" dirty="0"/>
                  <a:t>K</a:t>
                </a:r>
              </a:p>
              <a:p>
                <a:r>
                  <a:rPr lang="en-US" dirty="0"/>
                  <a:t>R</a:t>
                </a:r>
                <a:r>
                  <a:rPr lang="en-US" i="1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287 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𝑎𝑖𝑟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𝑃𝑆𝐹𝐶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𝑎𝑖𝑟</m:t>
                        </m:r>
                      </m:sub>
                    </m:sSub>
                  </m:oMath>
                </a14:m>
                <a:r>
                  <a:rPr lang="en-US" i="1" dirty="0"/>
                  <a:t> = </a:t>
                </a:r>
                <a:r>
                  <a:rPr lang="en-US" dirty="0"/>
                  <a:t>1.024223</a:t>
                </a:r>
              </a:p>
              <a:p>
                <a:r>
                  <a:rPr lang="en-US" dirty="0"/>
                  <a:t>Liquid cloud water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𝑎𝑖𝑟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𝑄𝑐𝑙𝑜𝑢𝑑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∗1000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Liquid cloud water = 1.024223 * 0.003359161 * 1000</a:t>
                </a:r>
              </a:p>
              <a:p>
                <a:r>
                  <a:rPr lang="en-US" dirty="0"/>
                  <a:t>Liquid cloud water = 0.3440529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31AA9-3FFF-9F4D-E500-C190A43B3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51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4DC6-2447-00E5-5323-E48D7B49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96895-B4E0-1AE5-2302-920724CB7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calculation does not include an integral over the thickness of the layer</a:t>
            </a:r>
          </a:p>
        </p:txBody>
      </p:sp>
    </p:spTree>
    <p:extLst>
      <p:ext uri="{BB962C8B-B14F-4D97-AF65-F5344CB8AC3E}">
        <p14:creationId xmlns:p14="http://schemas.microsoft.com/office/powerpoint/2010/main" val="262177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writing on a whiteboard&#10;&#10;Description automatically generated">
            <a:extLst>
              <a:ext uri="{FF2B5EF4-FFF2-40B4-BE49-F238E27FC236}">
                <a16:creationId xmlns:a16="http://schemas.microsoft.com/office/drawing/2014/main" id="{EDF9175F-2832-1623-ACA4-26B78FDEB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0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E562-1F71-8540-B546-BC94A08B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Calculate CWF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A757-F938-05C0-9109-C84B665AF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0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09C7-8842-B57D-EB76-48C4A030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E03555-E436-74E7-9C62-03F5EE5693D4}"/>
                  </a:ext>
                </a:extLst>
              </p:cNvPr>
              <p:cNvSpPr txBox="1"/>
              <p:nvPr/>
            </p:nvSpPr>
            <p:spPr>
              <a:xfrm>
                <a:off x="2599764" y="1882588"/>
                <a:ext cx="5742534" cy="965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𝐶𝑊𝐹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𝐶𝑊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𝑤𝑎𝑡𝑒𝑟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𝑊𝑆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∗3.6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E03555-E436-74E7-9C62-03F5EE569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64" y="1882588"/>
                <a:ext cx="5742534" cy="965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5B1F62-7984-839E-C21C-2A935A403815}"/>
                  </a:ext>
                </a:extLst>
              </p:cNvPr>
              <p:cNvSpPr txBox="1"/>
              <p:nvPr/>
            </p:nvSpPr>
            <p:spPr>
              <a:xfrm>
                <a:off x="2626656" y="2886638"/>
                <a:ext cx="4569007" cy="719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𝐶𝑊𝐹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𝐶𝑊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𝑤𝑎𝑡𝑒𝑟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∗3.6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5B1F62-7984-839E-C21C-2A935A403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656" y="2886638"/>
                <a:ext cx="4569007" cy="719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C2868D7-1946-EC7F-A132-CA9D68767678}"/>
              </a:ext>
            </a:extLst>
          </p:cNvPr>
          <p:cNvSpPr txBox="1"/>
          <p:nvPr/>
        </p:nvSpPr>
        <p:spPr>
          <a:xfrm>
            <a:off x="7194695" y="3128682"/>
            <a:ext cx="4909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Looks like we need a conversion from m6 to cm6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2B864E-613C-53A3-C6B3-554870D214C2}"/>
              </a:ext>
            </a:extLst>
          </p:cNvPr>
          <p:cNvSpPr txBox="1"/>
          <p:nvPr/>
        </p:nvSpPr>
        <p:spPr>
          <a:xfrm>
            <a:off x="2420470" y="4347882"/>
            <a:ext cx="4441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LCW: Liquid Cloud Water(calculated in Part 1)</a:t>
            </a:r>
          </a:p>
          <a:p>
            <a:r>
              <a:rPr lang="el-GR" dirty="0"/>
              <a:t>ρ</a:t>
            </a:r>
            <a:r>
              <a:rPr lang="en-US" baseline="-25000" dirty="0"/>
              <a:t>water</a:t>
            </a:r>
            <a:r>
              <a:rPr lang="en-US" dirty="0"/>
              <a:t>: density of water, g/cm3, 0.997045</a:t>
            </a:r>
          </a:p>
          <a:p>
            <a:r>
              <a:rPr lang="en-US" dirty="0"/>
              <a:t>WS: Wind Speed (m/s)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AC284-B6EB-5747-46E9-BC6356C298A9}"/>
              </a:ext>
            </a:extLst>
          </p:cNvPr>
          <p:cNvSpPr txBox="1"/>
          <p:nvPr/>
        </p:nvSpPr>
        <p:spPr>
          <a:xfrm>
            <a:off x="7033330" y="4612842"/>
            <a:ext cx="4991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Do you want </a:t>
            </a:r>
            <a:r>
              <a:rPr lang="el-GR" dirty="0">
                <a:solidFill>
                  <a:srgbClr val="FF0000"/>
                </a:solidFill>
              </a:rPr>
              <a:t>ρ</a:t>
            </a:r>
            <a:r>
              <a:rPr lang="en-US" baseline="-25000" dirty="0">
                <a:solidFill>
                  <a:srgbClr val="FF0000"/>
                </a:solidFill>
              </a:rPr>
              <a:t>water</a:t>
            </a:r>
            <a:r>
              <a:rPr lang="en-US" dirty="0">
                <a:solidFill>
                  <a:srgbClr val="FF0000"/>
                </a:solidFill>
              </a:rPr>
              <a:t> to be calculated as a function of temperature and pressure?</a:t>
            </a:r>
          </a:p>
        </p:txBody>
      </p:sp>
    </p:spTree>
    <p:extLst>
      <p:ext uri="{BB962C8B-B14F-4D97-AF65-F5344CB8AC3E}">
        <p14:creationId xmlns:p14="http://schemas.microsoft.com/office/powerpoint/2010/main" val="3525629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29CA-668F-865A-39EA-527DD553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Wind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0D8E-7CCD-6AEE-19A7-770AD01A8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75528"/>
          </a:xfrm>
        </p:spPr>
        <p:txBody>
          <a:bodyPr/>
          <a:lstStyle/>
          <a:p>
            <a:r>
              <a:rPr lang="en-US" dirty="0"/>
              <a:t>Adjust wind speed to canopy height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BDEB9C-7755-B4BE-2F53-D5C3AA9DCD54}"/>
                  </a:ext>
                </a:extLst>
              </p:cNvPr>
              <p:cNvSpPr txBox="1"/>
              <p:nvPr/>
            </p:nvSpPr>
            <p:spPr>
              <a:xfrm>
                <a:off x="3137647" y="2465296"/>
                <a:ext cx="2739211" cy="1027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𝑢𝑧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𝑢𝑧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l-PL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l-PL" i="1" baseline="-25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l-PL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l-PL" i="1" baseline="-25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BDEB9C-7755-B4BE-2F53-D5C3AA9D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7" y="2465296"/>
                <a:ext cx="2739211" cy="1027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B3613A3-4BAE-5B5F-178C-502CF95EAFB5}"/>
              </a:ext>
            </a:extLst>
          </p:cNvPr>
          <p:cNvSpPr txBox="1"/>
          <p:nvPr/>
        </p:nvSpPr>
        <p:spPr>
          <a:xfrm>
            <a:off x="3003176" y="3693458"/>
            <a:ext cx="72255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uz</a:t>
            </a:r>
            <a:r>
              <a:rPr lang="en-US" i="1" baseline="-25000" dirty="0"/>
              <a:t>1</a:t>
            </a:r>
            <a:r>
              <a:rPr lang="en-US" dirty="0"/>
              <a:t> = wind speed at height </a:t>
            </a:r>
            <a:r>
              <a:rPr lang="en-US" i="1" dirty="0"/>
              <a:t>z</a:t>
            </a:r>
            <a:r>
              <a:rPr lang="en-US" i="1" baseline="-25000" dirty="0"/>
              <a:t>1</a:t>
            </a:r>
          </a:p>
          <a:p>
            <a:r>
              <a:rPr lang="en-US" i="1" dirty="0"/>
              <a:t>uz</a:t>
            </a:r>
            <a:r>
              <a:rPr lang="en-US" i="1" baseline="-25000" dirty="0"/>
              <a:t>2</a:t>
            </a:r>
            <a:r>
              <a:rPr lang="en-US" dirty="0"/>
              <a:t> = wind speed at height </a:t>
            </a:r>
            <a:r>
              <a:rPr lang="en-US" i="1" dirty="0"/>
              <a:t>z</a:t>
            </a:r>
            <a:r>
              <a:rPr lang="en-US" i="1" baseline="-25000" dirty="0"/>
              <a:t>2</a:t>
            </a:r>
          </a:p>
          <a:p>
            <a:r>
              <a:rPr lang="en-US" i="1" dirty="0"/>
              <a:t>d</a:t>
            </a:r>
            <a:r>
              <a:rPr lang="en-US" dirty="0"/>
              <a:t> = zero plane displacement (height in meters above the ground at which zero mean speed is achieved, approximated as 0.65 * canopy height)</a:t>
            </a:r>
          </a:p>
          <a:p>
            <a:r>
              <a:rPr lang="en-US" i="1" dirty="0"/>
              <a:t>z</a:t>
            </a:r>
            <a:r>
              <a:rPr lang="en-US" i="1" baseline="-25000" dirty="0"/>
              <a:t>0</a:t>
            </a:r>
            <a:r>
              <a:rPr lang="en-US" baseline="-25000" dirty="0"/>
              <a:t> </a:t>
            </a:r>
            <a:r>
              <a:rPr lang="en-US" dirty="0"/>
              <a:t>= surface roughness (either 0.1 * canopy height or from WRF model)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8820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1690-1ACD-B782-6F88-D09503E8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A4C47-D858-56E7-AB96-610A1EC96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4687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z</a:t>
            </a:r>
            <a:r>
              <a:rPr lang="en-US" baseline="-25000" dirty="0"/>
              <a:t>1</a:t>
            </a:r>
            <a:r>
              <a:rPr lang="en-US" dirty="0"/>
              <a:t> = 10 m</a:t>
            </a:r>
          </a:p>
          <a:p>
            <a:r>
              <a:rPr lang="en-US" dirty="0"/>
              <a:t>z</a:t>
            </a:r>
            <a:r>
              <a:rPr lang="en-US" baseline="-25000" dirty="0"/>
              <a:t>2</a:t>
            </a:r>
            <a:r>
              <a:rPr lang="en-US" dirty="0"/>
              <a:t> = 35 m</a:t>
            </a:r>
          </a:p>
          <a:p>
            <a:r>
              <a:rPr lang="en-US" i="1" dirty="0"/>
              <a:t>uz</a:t>
            </a:r>
            <a:r>
              <a:rPr lang="en-US" i="1" baseline="-25000" dirty="0"/>
              <a:t>1</a:t>
            </a:r>
            <a:r>
              <a:rPr lang="en-US" baseline="-25000" dirty="0"/>
              <a:t> </a:t>
            </a:r>
            <a:r>
              <a:rPr lang="en-US" dirty="0"/>
              <a:t>= sqrt(U</a:t>
            </a:r>
            <a:r>
              <a:rPr lang="en-US" baseline="-25000" dirty="0"/>
              <a:t>10</a:t>
            </a:r>
            <a:r>
              <a:rPr lang="en-US" baseline="30000" dirty="0"/>
              <a:t>2</a:t>
            </a:r>
            <a:r>
              <a:rPr lang="en-US" dirty="0"/>
              <a:t> + V</a:t>
            </a:r>
            <a:r>
              <a:rPr lang="en-US" baseline="-25000" dirty="0"/>
              <a:t>10</a:t>
            </a:r>
            <a:r>
              <a:rPr lang="en-US" baseline="30000" dirty="0"/>
              <a:t>2</a:t>
            </a:r>
            <a:r>
              <a:rPr lang="en-US" dirty="0"/>
              <a:t>) # Convert to wind speed</a:t>
            </a:r>
          </a:p>
          <a:p>
            <a:r>
              <a:rPr lang="en-US" i="1" dirty="0"/>
              <a:t>uz</a:t>
            </a:r>
            <a:r>
              <a:rPr lang="en-US" baseline="-25000" dirty="0"/>
              <a:t>1 </a:t>
            </a:r>
            <a:r>
              <a:rPr lang="en-US" dirty="0"/>
              <a:t>= 3.850759</a:t>
            </a:r>
            <a:endParaRPr lang="en-US" baseline="-250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Vegetation category: 13 (evergreen broadleaf forest)</a:t>
            </a:r>
          </a:p>
          <a:p>
            <a:r>
              <a:rPr lang="en-US" dirty="0"/>
              <a:t>d = 0.65 * 35 = 22.75</a:t>
            </a:r>
          </a:p>
          <a:p>
            <a:r>
              <a:rPr lang="en-US" dirty="0"/>
              <a:t>roughness = 0.5 (from WRF, 3.5 if using 0.1 * canopy height)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2D00B-A2A2-62F1-11F3-A89909671A73}"/>
              </a:ext>
            </a:extLst>
          </p:cNvPr>
          <p:cNvSpPr txBox="1"/>
          <p:nvPr/>
        </p:nvSpPr>
        <p:spPr>
          <a:xfrm>
            <a:off x="3984812" y="4479052"/>
            <a:ext cx="605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Problem: 10 m height is BELOW assumed 0 wind speed height!</a:t>
            </a:r>
          </a:p>
        </p:txBody>
      </p:sp>
    </p:spTree>
    <p:extLst>
      <p:ext uri="{BB962C8B-B14F-4D97-AF65-F5344CB8AC3E}">
        <p14:creationId xmlns:p14="http://schemas.microsoft.com/office/powerpoint/2010/main" val="4116117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B1D8-6C20-476C-E542-C9B50F21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B2CBA8-2E3A-3504-6B99-89DB9032C63C}"/>
                  </a:ext>
                </a:extLst>
              </p:cNvPr>
              <p:cNvSpPr txBox="1"/>
              <p:nvPr/>
            </p:nvSpPr>
            <p:spPr>
              <a:xfrm>
                <a:off x="1729091" y="2019097"/>
                <a:ext cx="2739211" cy="1027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𝑢𝑧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𝑢𝑧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l-PL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l-PL" i="1" baseline="-25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l-PL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l-PL" i="1" baseline="-25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B2CBA8-2E3A-3504-6B99-89DB9032C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091" y="2019097"/>
                <a:ext cx="2739211" cy="1027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638B03-C19E-C28A-6F57-612E79E5D951}"/>
                  </a:ext>
                </a:extLst>
              </p:cNvPr>
              <p:cNvSpPr txBox="1"/>
              <p:nvPr/>
            </p:nvSpPr>
            <p:spPr>
              <a:xfrm>
                <a:off x="1386327" y="3303515"/>
                <a:ext cx="3233449" cy="1032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𝑢𝑧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3.85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22.75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22.75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638B03-C19E-C28A-6F57-612E79E5D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327" y="3303515"/>
                <a:ext cx="3233449" cy="10321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728CE2-0788-0511-D23F-79FC2E9C8154}"/>
                  </a:ext>
                </a:extLst>
              </p:cNvPr>
              <p:cNvSpPr txBox="1"/>
              <p:nvPr/>
            </p:nvSpPr>
            <p:spPr>
              <a:xfrm>
                <a:off x="1386327" y="4524256"/>
                <a:ext cx="1253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𝑢𝑧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728CE2-0788-0511-D23F-79FC2E9C8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327" y="4524256"/>
                <a:ext cx="12536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4AC0C6F-A724-EDCD-178C-D33CAC1AF8AC}"/>
              </a:ext>
            </a:extLst>
          </p:cNvPr>
          <p:cNvSpPr txBox="1"/>
          <p:nvPr/>
        </p:nvSpPr>
        <p:spPr>
          <a:xfrm>
            <a:off x="2729753" y="4524256"/>
            <a:ext cx="605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Problem: 10 m height is BELOW assumed 0 wind speed height!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6B6B47-55AD-B5E9-A7A2-7F9AD5FCAE08}"/>
                  </a:ext>
                </a:extLst>
              </p:cNvPr>
              <p:cNvSpPr txBox="1"/>
              <p:nvPr/>
            </p:nvSpPr>
            <p:spPr>
              <a:xfrm>
                <a:off x="1386327" y="5008350"/>
                <a:ext cx="10282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𝑢𝑧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3.85 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𝑃𝑙𝑎𝑐𝑒h𝑜𝑙𝑑𝑒𝑟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𝑢𝑠𝑒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10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𝑤𝑖𝑛𝑑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𝑝𝑢𝑟𝑝𝑜𝑠𝑒𝑠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𝑟𝑒𝑚𝑎𝑖𝑛𝑖𝑛𝑔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𝑐𝑎𝑙𝑐𝑢𝑙𝑎𝑡𝑖𝑜𝑛𝑠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𝑛𝑜𝑤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6B6B47-55AD-B5E9-A7A2-7F9AD5FCA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327" y="5008350"/>
                <a:ext cx="1028268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359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2E4665-5E0A-1C2A-14CF-D726179E7BA3}"/>
                  </a:ext>
                </a:extLst>
              </p:cNvPr>
              <p:cNvSpPr txBox="1"/>
              <p:nvPr/>
            </p:nvSpPr>
            <p:spPr>
              <a:xfrm>
                <a:off x="2680444" y="1156450"/>
                <a:ext cx="4569007" cy="719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𝐶𝑊𝐹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𝐶𝑊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𝑤𝑎𝑡𝑒𝑟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∗3.6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2E4665-5E0A-1C2A-14CF-D726179E7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444" y="1156450"/>
                <a:ext cx="4569007" cy="7195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2B25FE-7676-86CC-A3C4-D53F52BB1EE0}"/>
                  </a:ext>
                </a:extLst>
              </p:cNvPr>
              <p:cNvSpPr txBox="1"/>
              <p:nvPr/>
            </p:nvSpPr>
            <p:spPr>
              <a:xfrm>
                <a:off x="2680443" y="2070850"/>
                <a:ext cx="4569007" cy="719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𝐶𝑊𝐹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𝐶𝑊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𝑤𝑎𝑡𝑒𝑟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∗3.6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2B25FE-7676-86CC-A3C4-D53F52BB1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443" y="2070850"/>
                <a:ext cx="4569007" cy="7195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25D275-5C75-360B-1CDD-C7A2D699B199}"/>
                  </a:ext>
                </a:extLst>
              </p:cNvPr>
              <p:cNvSpPr txBox="1"/>
              <p:nvPr/>
            </p:nvSpPr>
            <p:spPr>
              <a:xfrm>
                <a:off x="2680443" y="2886638"/>
                <a:ext cx="4964821" cy="672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𝐶𝑊𝐹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0.34405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0.997045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∗3.85 ∗3.6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25D275-5C75-360B-1CDD-C7A2D699B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443" y="2886638"/>
                <a:ext cx="4964821" cy="6726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CB7D5C-765C-AC72-EA1D-1B28ED957964}"/>
                  </a:ext>
                </a:extLst>
              </p:cNvPr>
              <p:cNvSpPr txBox="1"/>
              <p:nvPr/>
            </p:nvSpPr>
            <p:spPr>
              <a:xfrm>
                <a:off x="2680443" y="3783111"/>
                <a:ext cx="3310522" cy="672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𝐶𝑊𝐹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=4.755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CB7D5C-765C-AC72-EA1D-1B28ED957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443" y="3783111"/>
                <a:ext cx="3310522" cy="6726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458C052-3F6F-78FD-9462-C8528D170478}"/>
              </a:ext>
            </a:extLst>
          </p:cNvPr>
          <p:cNvSpPr txBox="1"/>
          <p:nvPr/>
        </p:nvSpPr>
        <p:spPr>
          <a:xfrm>
            <a:off x="6096000" y="3783111"/>
            <a:ext cx="436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Is this times 100</a:t>
            </a:r>
            <a:r>
              <a:rPr lang="en-US" baseline="30000" dirty="0">
                <a:highlight>
                  <a:srgbClr val="FFFF00"/>
                </a:highlight>
              </a:rPr>
              <a:t>6 </a:t>
            </a:r>
            <a:r>
              <a:rPr lang="en-US" dirty="0">
                <a:highlight>
                  <a:srgbClr val="FFFF00"/>
                </a:highlight>
              </a:rPr>
              <a:t>to get the units correct?</a:t>
            </a:r>
          </a:p>
          <a:p>
            <a:r>
              <a:rPr lang="en-US" dirty="0">
                <a:highlight>
                  <a:srgbClr val="FFFF00"/>
                </a:highlight>
              </a:rPr>
              <a:t>The current value seems plausible, so I suspect there is a mistake somewhere in the units</a:t>
            </a:r>
          </a:p>
        </p:txBody>
      </p:sp>
    </p:spTree>
    <p:extLst>
      <p:ext uri="{BB962C8B-B14F-4D97-AF65-F5344CB8AC3E}">
        <p14:creationId xmlns:p14="http://schemas.microsoft.com/office/powerpoint/2010/main" val="3698457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74DF-3DF9-825F-3566-44C45569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A946F-F501-4652-7C2C-3E24F27B2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B878-B5CD-7077-F602-95FC63D6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DCEC7-1147-C8F9-7146-5D6E2EBC3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Calculate Liquid Cloud Water (LCW)</a:t>
            </a:r>
          </a:p>
          <a:p>
            <a:r>
              <a:rPr lang="en-US" dirty="0"/>
              <a:t>Part 2: Calculate Cloud Water Flux (CWF)</a:t>
            </a:r>
          </a:p>
          <a:p>
            <a:r>
              <a:rPr lang="en-US" dirty="0"/>
              <a:t>Part 3: Calculate Cloud Water Content (CWI)</a:t>
            </a:r>
          </a:p>
        </p:txBody>
      </p:sp>
    </p:spTree>
    <p:extLst>
      <p:ext uri="{BB962C8B-B14F-4D97-AF65-F5344CB8AC3E}">
        <p14:creationId xmlns:p14="http://schemas.microsoft.com/office/powerpoint/2010/main" val="3216577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0E6B-6219-1764-73F9-F5C15120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93A300-390A-7EEA-5CAA-029F7556C0C0}"/>
                  </a:ext>
                </a:extLst>
              </p:cNvPr>
              <p:cNvSpPr txBox="1"/>
              <p:nvPr/>
            </p:nvSpPr>
            <p:spPr>
              <a:xfrm>
                <a:off x="838200" y="2103310"/>
                <a:ext cx="2238690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=0.0164 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𝐿𝐴𝐷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93A300-390A-7EEA-5CAA-029F7556C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3310"/>
                <a:ext cx="2238690" cy="280077"/>
              </a:xfrm>
              <a:prstGeom prst="rect">
                <a:avLst/>
              </a:prstGeom>
              <a:blipFill>
                <a:blip r:embed="rId2"/>
                <a:stretch>
                  <a:fillRect l="-2452" t="-2174" r="-1090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DF60D2-917A-B835-46A2-DE6613B19A84}"/>
                  </a:ext>
                </a:extLst>
              </p:cNvPr>
              <p:cNvSpPr txBox="1"/>
              <p:nvPr/>
            </p:nvSpPr>
            <p:spPr>
              <a:xfrm>
                <a:off x="3764913" y="1847005"/>
                <a:ext cx="2331087" cy="569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𝐿𝐴𝐷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𝐿𝐴𝐼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𝐶𝑎𝑛𝑜𝑝𝑦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𝐻𝑒𝑖𝑔h𝑡</m:t>
                          </m:r>
                        </m:den>
                      </m:f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DF60D2-917A-B835-46A2-DE6613B19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913" y="1847005"/>
                <a:ext cx="2331087" cy="569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17BFA8-5B55-14DE-211F-D7FD73AA20DD}"/>
                  </a:ext>
                </a:extLst>
              </p:cNvPr>
              <p:cNvSpPr txBox="1"/>
              <p:nvPr/>
            </p:nvSpPr>
            <p:spPr>
              <a:xfrm>
                <a:off x="3764913" y="2675162"/>
                <a:ext cx="1718740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𝐿𝐴𝐷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5.919342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den>
                      </m:f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17BFA8-5B55-14DE-211F-D7FD73AA2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913" y="2675162"/>
                <a:ext cx="1718740" cy="526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91B78B-F374-BFF1-A4B2-9AF9C12B44FB}"/>
                  </a:ext>
                </a:extLst>
              </p:cNvPr>
              <p:cNvSpPr txBox="1"/>
              <p:nvPr/>
            </p:nvSpPr>
            <p:spPr>
              <a:xfrm>
                <a:off x="838200" y="2798143"/>
                <a:ext cx="2876365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=0.0164 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0.1691240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91B78B-F374-BFF1-A4B2-9AF9C12B4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98143"/>
                <a:ext cx="2876365" cy="280077"/>
              </a:xfrm>
              <a:prstGeom prst="rect">
                <a:avLst/>
              </a:prstGeom>
              <a:blipFill>
                <a:blip r:embed="rId5"/>
                <a:stretch>
                  <a:fillRect l="-1911" t="-2174" r="-849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A28F3E-B7D7-9829-A9C2-D3CA701A6CE1}"/>
                  </a:ext>
                </a:extLst>
              </p:cNvPr>
              <p:cNvSpPr txBox="1"/>
              <p:nvPr/>
            </p:nvSpPr>
            <p:spPr>
              <a:xfrm>
                <a:off x="827991" y="3421490"/>
                <a:ext cx="1687000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=0.03987872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A28F3E-B7D7-9829-A9C2-D3CA701A6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91" y="3421490"/>
                <a:ext cx="1687000" cy="270652"/>
              </a:xfrm>
              <a:prstGeom prst="rect">
                <a:avLst/>
              </a:prstGeom>
              <a:blipFill>
                <a:blip r:embed="rId6"/>
                <a:stretch>
                  <a:fillRect l="-3610" r="-324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60814F-BEFE-BBD8-5819-B3AC854B476A}"/>
                  </a:ext>
                </a:extLst>
              </p:cNvPr>
              <p:cNvSpPr txBox="1"/>
              <p:nvPr/>
            </p:nvSpPr>
            <p:spPr>
              <a:xfrm>
                <a:off x="827990" y="4114189"/>
                <a:ext cx="3014030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𝐶𝑊𝐼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𝑐𝑙𝑜𝑢𝑑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𝑤𝑎𝑡𝑒𝑟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𝑓𝑙𝑢𝑥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60814F-BEFE-BBD8-5819-B3AC854B4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90" y="4114189"/>
                <a:ext cx="3014030" cy="270652"/>
              </a:xfrm>
              <a:prstGeom prst="rect">
                <a:avLst/>
              </a:prstGeom>
              <a:blipFill>
                <a:blip r:embed="rId7"/>
                <a:stretch>
                  <a:fillRect l="-2024" r="-2834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E573E3-A7E6-075D-863A-81A2F76D0FC7}"/>
                  </a:ext>
                </a:extLst>
              </p:cNvPr>
              <p:cNvSpPr txBox="1"/>
              <p:nvPr/>
            </p:nvSpPr>
            <p:spPr>
              <a:xfrm>
                <a:off x="838200" y="4592785"/>
                <a:ext cx="2818977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𝐶𝑊𝐼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=0.03987872 ∗4.755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E573E3-A7E6-075D-863A-81A2F76D0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92785"/>
                <a:ext cx="2818977" cy="270652"/>
              </a:xfrm>
              <a:prstGeom prst="rect">
                <a:avLst/>
              </a:prstGeom>
              <a:blipFill>
                <a:blip r:embed="rId8"/>
                <a:stretch>
                  <a:fillRect l="-1948" r="-194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C11596-05EB-EB0B-DDC7-92147C97834B}"/>
                  </a:ext>
                </a:extLst>
              </p:cNvPr>
              <p:cNvSpPr txBox="1"/>
              <p:nvPr/>
            </p:nvSpPr>
            <p:spPr>
              <a:xfrm>
                <a:off x="861396" y="5027175"/>
                <a:ext cx="1991827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𝐶𝑊𝐼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=0.18964002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C11596-05EB-EB0B-DDC7-92147C978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96" y="5027175"/>
                <a:ext cx="1991827" cy="270652"/>
              </a:xfrm>
              <a:prstGeom prst="rect">
                <a:avLst/>
              </a:prstGeom>
              <a:blipFill>
                <a:blip r:embed="rId9"/>
                <a:stretch>
                  <a:fillRect l="-2752" r="-3058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093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A06A-4B7C-43A5-CEBA-FF445702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4931-5118-D891-7E41-0E779EF2B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WRF model has a minimum and a maximum roughness – would you like me to use those?</a:t>
            </a:r>
          </a:p>
          <a:p>
            <a:pPr lvl="1"/>
            <a:r>
              <a:rPr lang="en-US" dirty="0" err="1"/>
              <a:t>Chunxi</a:t>
            </a:r>
            <a:r>
              <a:rPr lang="en-US" dirty="0"/>
              <a:t> said it changes by season (but for forest, min and max are the same).</a:t>
            </a:r>
          </a:p>
          <a:p>
            <a:r>
              <a:rPr lang="en-US" dirty="0"/>
              <a:t>Still need to look into getting higher wind layers</a:t>
            </a:r>
          </a:p>
          <a:p>
            <a:pPr lvl="1"/>
            <a:r>
              <a:rPr lang="en-US" dirty="0"/>
              <a:t>Downscaling calculation does not work if d is greater than 10 m!</a:t>
            </a:r>
          </a:p>
          <a:p>
            <a:pPr lvl="1"/>
            <a:r>
              <a:rPr lang="en-US" dirty="0"/>
              <a:t>I had assumed the problem was downscaling</a:t>
            </a:r>
          </a:p>
        </p:txBody>
      </p:sp>
    </p:spTree>
    <p:extLst>
      <p:ext uri="{BB962C8B-B14F-4D97-AF65-F5344CB8AC3E}">
        <p14:creationId xmlns:p14="http://schemas.microsoft.com/office/powerpoint/2010/main" val="124480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6D13-6162-0B05-B0C4-715CA226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Calculate Liquid Cloud Water (LCW)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AA375-11DB-718D-6699-FCDB7842B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8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BF5E2D-6BCB-9569-4255-82C4AAF5D326}"/>
              </a:ext>
            </a:extLst>
          </p:cNvPr>
          <p:cNvSpPr/>
          <p:nvPr/>
        </p:nvSpPr>
        <p:spPr>
          <a:xfrm>
            <a:off x="1777042" y="1690777"/>
            <a:ext cx="3852236" cy="3889249"/>
          </a:xfrm>
          <a:custGeom>
            <a:avLst/>
            <a:gdLst>
              <a:gd name="connsiteX0" fmla="*/ 0 w 3852236"/>
              <a:gd name="connsiteY0" fmla="*/ 0 h 3889249"/>
              <a:gd name="connsiteX1" fmla="*/ 1630392 w 3852236"/>
              <a:gd name="connsiteY1" fmla="*/ 983412 h 3889249"/>
              <a:gd name="connsiteX2" fmla="*/ 3536830 w 3852236"/>
              <a:gd name="connsiteY2" fmla="*/ 3493698 h 3889249"/>
              <a:gd name="connsiteX3" fmla="*/ 3830128 w 3852236"/>
              <a:gd name="connsiteY3" fmla="*/ 3847381 h 388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236" h="3889249">
                <a:moveTo>
                  <a:pt x="0" y="0"/>
                </a:moveTo>
                <a:cubicBezTo>
                  <a:pt x="520460" y="200564"/>
                  <a:pt x="1040920" y="401129"/>
                  <a:pt x="1630392" y="983412"/>
                </a:cubicBezTo>
                <a:cubicBezTo>
                  <a:pt x="2219864" y="1565695"/>
                  <a:pt x="3170207" y="3016370"/>
                  <a:pt x="3536830" y="3493698"/>
                </a:cubicBezTo>
                <a:cubicBezTo>
                  <a:pt x="3903453" y="3971026"/>
                  <a:pt x="3866790" y="3909203"/>
                  <a:pt x="3830128" y="38473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74B1E81-BF77-00D5-78B0-C0574B577F8E}"/>
              </a:ext>
            </a:extLst>
          </p:cNvPr>
          <p:cNvSpPr/>
          <p:nvPr/>
        </p:nvSpPr>
        <p:spPr>
          <a:xfrm>
            <a:off x="2041585" y="1403230"/>
            <a:ext cx="3852236" cy="3889249"/>
          </a:xfrm>
          <a:custGeom>
            <a:avLst/>
            <a:gdLst>
              <a:gd name="connsiteX0" fmla="*/ 0 w 3852236"/>
              <a:gd name="connsiteY0" fmla="*/ 0 h 3889249"/>
              <a:gd name="connsiteX1" fmla="*/ 1630392 w 3852236"/>
              <a:gd name="connsiteY1" fmla="*/ 983412 h 3889249"/>
              <a:gd name="connsiteX2" fmla="*/ 3536830 w 3852236"/>
              <a:gd name="connsiteY2" fmla="*/ 3493698 h 3889249"/>
              <a:gd name="connsiteX3" fmla="*/ 3830128 w 3852236"/>
              <a:gd name="connsiteY3" fmla="*/ 3847381 h 388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236" h="3889249">
                <a:moveTo>
                  <a:pt x="0" y="0"/>
                </a:moveTo>
                <a:cubicBezTo>
                  <a:pt x="520460" y="200564"/>
                  <a:pt x="1040920" y="401129"/>
                  <a:pt x="1630392" y="983412"/>
                </a:cubicBezTo>
                <a:cubicBezTo>
                  <a:pt x="2219864" y="1565695"/>
                  <a:pt x="3170207" y="3016370"/>
                  <a:pt x="3536830" y="3493698"/>
                </a:cubicBezTo>
                <a:cubicBezTo>
                  <a:pt x="3903453" y="3971026"/>
                  <a:pt x="3866790" y="3909203"/>
                  <a:pt x="3830128" y="38473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265E733-A4FF-A60E-0D6C-A054494B06C7}"/>
              </a:ext>
            </a:extLst>
          </p:cNvPr>
          <p:cNvSpPr/>
          <p:nvPr/>
        </p:nvSpPr>
        <p:spPr>
          <a:xfrm>
            <a:off x="2366514" y="1137076"/>
            <a:ext cx="3852236" cy="3889249"/>
          </a:xfrm>
          <a:custGeom>
            <a:avLst/>
            <a:gdLst>
              <a:gd name="connsiteX0" fmla="*/ 0 w 3852236"/>
              <a:gd name="connsiteY0" fmla="*/ 0 h 3889249"/>
              <a:gd name="connsiteX1" fmla="*/ 1630392 w 3852236"/>
              <a:gd name="connsiteY1" fmla="*/ 983412 h 3889249"/>
              <a:gd name="connsiteX2" fmla="*/ 3536830 w 3852236"/>
              <a:gd name="connsiteY2" fmla="*/ 3493698 h 3889249"/>
              <a:gd name="connsiteX3" fmla="*/ 3830128 w 3852236"/>
              <a:gd name="connsiteY3" fmla="*/ 3847381 h 388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236" h="3889249">
                <a:moveTo>
                  <a:pt x="0" y="0"/>
                </a:moveTo>
                <a:cubicBezTo>
                  <a:pt x="520460" y="200564"/>
                  <a:pt x="1040920" y="401129"/>
                  <a:pt x="1630392" y="983412"/>
                </a:cubicBezTo>
                <a:cubicBezTo>
                  <a:pt x="2219864" y="1565695"/>
                  <a:pt x="3170207" y="3016370"/>
                  <a:pt x="3536830" y="3493698"/>
                </a:cubicBezTo>
                <a:cubicBezTo>
                  <a:pt x="3903453" y="3971026"/>
                  <a:pt x="3866790" y="3909203"/>
                  <a:pt x="3830128" y="38473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66B885-6DED-FF1D-B200-B085BC4CED6E}"/>
              </a:ext>
            </a:extLst>
          </p:cNvPr>
          <p:cNvCxnSpPr/>
          <p:nvPr/>
        </p:nvCxnSpPr>
        <p:spPr>
          <a:xfrm>
            <a:off x="1897811" y="178566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3A5F79-A3D9-5C82-EBA2-89B3CCBF43BC}"/>
              </a:ext>
            </a:extLst>
          </p:cNvPr>
          <p:cNvCxnSpPr/>
          <p:nvPr/>
        </p:nvCxnSpPr>
        <p:spPr>
          <a:xfrm>
            <a:off x="2113472" y="188630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6A5FCA-B8FF-980E-9D04-282008A5C182}"/>
              </a:ext>
            </a:extLst>
          </p:cNvPr>
          <p:cNvCxnSpPr/>
          <p:nvPr/>
        </p:nvCxnSpPr>
        <p:spPr>
          <a:xfrm>
            <a:off x="2366514" y="215948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1C8F85-4C9E-9FCD-4BF2-6B74E38DE464}"/>
              </a:ext>
            </a:extLst>
          </p:cNvPr>
          <p:cNvCxnSpPr/>
          <p:nvPr/>
        </p:nvCxnSpPr>
        <p:spPr>
          <a:xfrm>
            <a:off x="2582175" y="226012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C89AC-8973-0BC2-83A3-D70C6CFB17C7}"/>
              </a:ext>
            </a:extLst>
          </p:cNvPr>
          <p:cNvCxnSpPr/>
          <p:nvPr/>
        </p:nvCxnSpPr>
        <p:spPr>
          <a:xfrm>
            <a:off x="2840969" y="253329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24FC17-B4A0-210A-4232-7BED0FAF9D2E}"/>
              </a:ext>
            </a:extLst>
          </p:cNvPr>
          <p:cNvCxnSpPr/>
          <p:nvPr/>
        </p:nvCxnSpPr>
        <p:spPr>
          <a:xfrm>
            <a:off x="3056630" y="2633933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4F69A9-BFD6-0C54-FAF4-204FB85D2F5C}"/>
              </a:ext>
            </a:extLst>
          </p:cNvPr>
          <p:cNvCxnSpPr/>
          <p:nvPr/>
        </p:nvCxnSpPr>
        <p:spPr>
          <a:xfrm>
            <a:off x="3298173" y="297036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2CBCF8-AF88-E71F-3B33-D837147EC603}"/>
              </a:ext>
            </a:extLst>
          </p:cNvPr>
          <p:cNvCxnSpPr/>
          <p:nvPr/>
        </p:nvCxnSpPr>
        <p:spPr>
          <a:xfrm>
            <a:off x="3513834" y="307100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677278-6846-C967-CBA1-92BA90B9932B}"/>
              </a:ext>
            </a:extLst>
          </p:cNvPr>
          <p:cNvCxnSpPr/>
          <p:nvPr/>
        </p:nvCxnSpPr>
        <p:spPr>
          <a:xfrm>
            <a:off x="3766876" y="345425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6E52E4-9C5A-BAB0-A226-FF2B08247923}"/>
              </a:ext>
            </a:extLst>
          </p:cNvPr>
          <p:cNvCxnSpPr/>
          <p:nvPr/>
        </p:nvCxnSpPr>
        <p:spPr>
          <a:xfrm>
            <a:off x="3982537" y="3554893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23316B-0E54-4213-EDAC-28C58088F52B}"/>
              </a:ext>
            </a:extLst>
          </p:cNvPr>
          <p:cNvCxnSpPr/>
          <p:nvPr/>
        </p:nvCxnSpPr>
        <p:spPr>
          <a:xfrm>
            <a:off x="4152199" y="415011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F9891E-940B-D713-57F4-8BDECB1D7B14}"/>
              </a:ext>
            </a:extLst>
          </p:cNvPr>
          <p:cNvCxnSpPr/>
          <p:nvPr/>
        </p:nvCxnSpPr>
        <p:spPr>
          <a:xfrm>
            <a:off x="4367860" y="4250757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6DE40D-7BE1-78F1-6C09-A3AB23951EDC}"/>
              </a:ext>
            </a:extLst>
          </p:cNvPr>
          <p:cNvCxnSpPr/>
          <p:nvPr/>
        </p:nvCxnSpPr>
        <p:spPr>
          <a:xfrm>
            <a:off x="4684162" y="473877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746EF2-14DA-4226-AA15-D1620D08A086}"/>
              </a:ext>
            </a:extLst>
          </p:cNvPr>
          <p:cNvCxnSpPr/>
          <p:nvPr/>
        </p:nvCxnSpPr>
        <p:spPr>
          <a:xfrm>
            <a:off x="4899823" y="483941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637A94-437F-882E-365D-54E63E541948}"/>
              </a:ext>
            </a:extLst>
          </p:cNvPr>
          <p:cNvCxnSpPr/>
          <p:nvPr/>
        </p:nvCxnSpPr>
        <p:spPr>
          <a:xfrm>
            <a:off x="5101125" y="524215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51C37B-393E-72A0-1C3C-7AC3739889D6}"/>
              </a:ext>
            </a:extLst>
          </p:cNvPr>
          <p:cNvCxnSpPr/>
          <p:nvPr/>
        </p:nvCxnSpPr>
        <p:spPr>
          <a:xfrm>
            <a:off x="5316786" y="534279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94673A-A320-8E89-A6AA-CEFF25817BD4}"/>
              </a:ext>
            </a:extLst>
          </p:cNvPr>
          <p:cNvCxnSpPr/>
          <p:nvPr/>
        </p:nvCxnSpPr>
        <p:spPr>
          <a:xfrm>
            <a:off x="2096219" y="251908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720C13-01F6-DEFF-7876-18F0F00B80AC}"/>
              </a:ext>
            </a:extLst>
          </p:cNvPr>
          <p:cNvCxnSpPr/>
          <p:nvPr/>
        </p:nvCxnSpPr>
        <p:spPr>
          <a:xfrm>
            <a:off x="2311880" y="261972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3E437D-A5DA-80AD-F92F-8EEC24F87C7C}"/>
              </a:ext>
            </a:extLst>
          </p:cNvPr>
          <p:cNvCxnSpPr/>
          <p:nvPr/>
        </p:nvCxnSpPr>
        <p:spPr>
          <a:xfrm>
            <a:off x="2556299" y="286109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C2EFE8-0B04-D697-191F-25B7296E7C6D}"/>
              </a:ext>
            </a:extLst>
          </p:cNvPr>
          <p:cNvCxnSpPr/>
          <p:nvPr/>
        </p:nvCxnSpPr>
        <p:spPr>
          <a:xfrm>
            <a:off x="2771960" y="296173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7248BA-AAA3-C1FE-835A-749983F34EC7}"/>
              </a:ext>
            </a:extLst>
          </p:cNvPr>
          <p:cNvCxnSpPr/>
          <p:nvPr/>
        </p:nvCxnSpPr>
        <p:spPr>
          <a:xfrm>
            <a:off x="3035069" y="333555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C78A34-8D41-DAD2-D8EA-B14441F4E387}"/>
              </a:ext>
            </a:extLst>
          </p:cNvPr>
          <p:cNvCxnSpPr/>
          <p:nvPr/>
        </p:nvCxnSpPr>
        <p:spPr>
          <a:xfrm>
            <a:off x="3250730" y="343619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0E38FE-6A13-2D1D-0B85-D583DCCE0D73}"/>
              </a:ext>
            </a:extLst>
          </p:cNvPr>
          <p:cNvCxnSpPr/>
          <p:nvPr/>
        </p:nvCxnSpPr>
        <p:spPr>
          <a:xfrm>
            <a:off x="3515272" y="374899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CD0C71-6E9F-3541-A5BE-16129E9ADA86}"/>
              </a:ext>
            </a:extLst>
          </p:cNvPr>
          <p:cNvCxnSpPr/>
          <p:nvPr/>
        </p:nvCxnSpPr>
        <p:spPr>
          <a:xfrm>
            <a:off x="3730933" y="3849633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D88463-4265-BB97-3A4B-C5FBE7ACF2C3}"/>
              </a:ext>
            </a:extLst>
          </p:cNvPr>
          <p:cNvCxnSpPr/>
          <p:nvPr/>
        </p:nvCxnSpPr>
        <p:spPr>
          <a:xfrm>
            <a:off x="2321948" y="337822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6E7E52-89D0-783C-DEAD-005D7EB9F0AA}"/>
              </a:ext>
            </a:extLst>
          </p:cNvPr>
          <p:cNvCxnSpPr/>
          <p:nvPr/>
        </p:nvCxnSpPr>
        <p:spPr>
          <a:xfrm>
            <a:off x="2537609" y="347886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F18B2A4-4BE5-AD55-A034-61BCFAB5AA92}"/>
              </a:ext>
            </a:extLst>
          </p:cNvPr>
          <p:cNvCxnSpPr/>
          <p:nvPr/>
        </p:nvCxnSpPr>
        <p:spPr>
          <a:xfrm>
            <a:off x="2731712" y="366766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65F7F24-773A-54AA-9449-CB149A81DEC0}"/>
              </a:ext>
            </a:extLst>
          </p:cNvPr>
          <p:cNvCxnSpPr/>
          <p:nvPr/>
        </p:nvCxnSpPr>
        <p:spPr>
          <a:xfrm>
            <a:off x="2947373" y="376830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F94C015-745E-038C-8642-69A359B181B9}"/>
              </a:ext>
            </a:extLst>
          </p:cNvPr>
          <p:cNvCxnSpPr/>
          <p:nvPr/>
        </p:nvCxnSpPr>
        <p:spPr>
          <a:xfrm>
            <a:off x="3229152" y="405451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5C14DA-E973-6A47-EF28-987E89719FFB}"/>
              </a:ext>
            </a:extLst>
          </p:cNvPr>
          <p:cNvCxnSpPr/>
          <p:nvPr/>
        </p:nvCxnSpPr>
        <p:spPr>
          <a:xfrm>
            <a:off x="3444813" y="415515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C68D20-7C61-D6A2-D84D-DDB01095835D}"/>
              </a:ext>
            </a:extLst>
          </p:cNvPr>
          <p:cNvCxnSpPr/>
          <p:nvPr/>
        </p:nvCxnSpPr>
        <p:spPr>
          <a:xfrm>
            <a:off x="3782187" y="445123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C8B3BB-C811-06DD-0D8A-4D091498490E}"/>
              </a:ext>
            </a:extLst>
          </p:cNvPr>
          <p:cNvCxnSpPr/>
          <p:nvPr/>
        </p:nvCxnSpPr>
        <p:spPr>
          <a:xfrm>
            <a:off x="3997848" y="455187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CB0CA0-318A-A45F-CD49-E23B79D86724}"/>
              </a:ext>
            </a:extLst>
          </p:cNvPr>
          <p:cNvCxnSpPr/>
          <p:nvPr/>
        </p:nvCxnSpPr>
        <p:spPr>
          <a:xfrm>
            <a:off x="4215459" y="4750914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7F00E20-20CC-B62C-9AFF-B0CCC49C3149}"/>
              </a:ext>
            </a:extLst>
          </p:cNvPr>
          <p:cNvCxnSpPr/>
          <p:nvPr/>
        </p:nvCxnSpPr>
        <p:spPr>
          <a:xfrm>
            <a:off x="4431120" y="485155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8A7041-3383-1117-FE1B-7EBAA3E50107}"/>
              </a:ext>
            </a:extLst>
          </p:cNvPr>
          <p:cNvCxnSpPr/>
          <p:nvPr/>
        </p:nvCxnSpPr>
        <p:spPr>
          <a:xfrm>
            <a:off x="4687056" y="524215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B733DC-A6EB-E5B6-065B-73094983DEED}"/>
              </a:ext>
            </a:extLst>
          </p:cNvPr>
          <p:cNvCxnSpPr/>
          <p:nvPr/>
        </p:nvCxnSpPr>
        <p:spPr>
          <a:xfrm>
            <a:off x="4902717" y="534279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0E8964-206E-11BB-E5E5-A0A90CA9F733}"/>
              </a:ext>
            </a:extLst>
          </p:cNvPr>
          <p:cNvCxnSpPr/>
          <p:nvPr/>
        </p:nvCxnSpPr>
        <p:spPr>
          <a:xfrm>
            <a:off x="4141622" y="520581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64C24CB-60A7-2FA2-B1CD-1B5E1CEDF162}"/>
              </a:ext>
            </a:extLst>
          </p:cNvPr>
          <p:cNvCxnSpPr/>
          <p:nvPr/>
        </p:nvCxnSpPr>
        <p:spPr>
          <a:xfrm>
            <a:off x="4357283" y="530645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A86E139-EF27-618A-7CD3-5DD226BAAD3D}"/>
              </a:ext>
            </a:extLst>
          </p:cNvPr>
          <p:cNvCxnSpPr/>
          <p:nvPr/>
        </p:nvCxnSpPr>
        <p:spPr>
          <a:xfrm>
            <a:off x="3673382" y="503736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22D46A-5161-1D19-8C39-FC8CBA3596D0}"/>
              </a:ext>
            </a:extLst>
          </p:cNvPr>
          <p:cNvCxnSpPr/>
          <p:nvPr/>
        </p:nvCxnSpPr>
        <p:spPr>
          <a:xfrm>
            <a:off x="3889043" y="513800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BE3E306-E1FB-C4CC-7388-26E2C7F46980}"/>
              </a:ext>
            </a:extLst>
          </p:cNvPr>
          <p:cNvCxnSpPr/>
          <p:nvPr/>
        </p:nvCxnSpPr>
        <p:spPr>
          <a:xfrm>
            <a:off x="3239647" y="467405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432E7A8-DCFA-0398-098C-BDED07761E11}"/>
              </a:ext>
            </a:extLst>
          </p:cNvPr>
          <p:cNvCxnSpPr/>
          <p:nvPr/>
        </p:nvCxnSpPr>
        <p:spPr>
          <a:xfrm>
            <a:off x="3455308" y="477469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60AE02F-5510-402C-6B21-B9917770AF80}"/>
              </a:ext>
            </a:extLst>
          </p:cNvPr>
          <p:cNvCxnSpPr/>
          <p:nvPr/>
        </p:nvCxnSpPr>
        <p:spPr>
          <a:xfrm>
            <a:off x="2804441" y="429174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B8189D-F779-2B40-9103-C8845E55814A}"/>
              </a:ext>
            </a:extLst>
          </p:cNvPr>
          <p:cNvCxnSpPr/>
          <p:nvPr/>
        </p:nvCxnSpPr>
        <p:spPr>
          <a:xfrm>
            <a:off x="3020102" y="439238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5C53608-E700-DB97-8D81-5EB72E6C5155}"/>
              </a:ext>
            </a:extLst>
          </p:cNvPr>
          <p:cNvCxnSpPr/>
          <p:nvPr/>
        </p:nvCxnSpPr>
        <p:spPr>
          <a:xfrm>
            <a:off x="2404351" y="4018194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2466BD-B104-D135-D305-CAF660CDA006}"/>
              </a:ext>
            </a:extLst>
          </p:cNvPr>
          <p:cNvCxnSpPr/>
          <p:nvPr/>
        </p:nvCxnSpPr>
        <p:spPr>
          <a:xfrm>
            <a:off x="2620012" y="411883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C80E1A-57AA-E27B-A777-964F3FC05FDE}"/>
              </a:ext>
            </a:extLst>
          </p:cNvPr>
          <p:cNvCxnSpPr/>
          <p:nvPr/>
        </p:nvCxnSpPr>
        <p:spPr>
          <a:xfrm>
            <a:off x="2582079" y="467405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1A4BE0B-CE72-7264-9AB2-D63310ABD841}"/>
              </a:ext>
            </a:extLst>
          </p:cNvPr>
          <p:cNvCxnSpPr/>
          <p:nvPr/>
        </p:nvCxnSpPr>
        <p:spPr>
          <a:xfrm>
            <a:off x="2797740" y="477469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BBA5DF1-ADD4-5344-F720-2E101907E845}"/>
              </a:ext>
            </a:extLst>
          </p:cNvPr>
          <p:cNvCxnSpPr/>
          <p:nvPr/>
        </p:nvCxnSpPr>
        <p:spPr>
          <a:xfrm>
            <a:off x="2941522" y="496350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6279127-3C79-D733-4042-F16B62E55E50}"/>
              </a:ext>
            </a:extLst>
          </p:cNvPr>
          <p:cNvCxnSpPr/>
          <p:nvPr/>
        </p:nvCxnSpPr>
        <p:spPr>
          <a:xfrm>
            <a:off x="3157183" y="506414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FC6A8F-88CD-9B92-0EDC-B9A6BA996C99}"/>
              </a:ext>
            </a:extLst>
          </p:cNvPr>
          <p:cNvSpPr txBox="1"/>
          <p:nvPr/>
        </p:nvSpPr>
        <p:spPr>
          <a:xfrm>
            <a:off x="2406132" y="3741689"/>
            <a:ext cx="1632948" cy="64633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Ground</a:t>
            </a:r>
          </a:p>
          <a:p>
            <a:pPr algn="ctr"/>
            <a:r>
              <a:rPr lang="en-US" dirty="0"/>
              <a:t>(sloped terrain)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FE431C-AAC8-2042-E698-1BA064794EB9}"/>
              </a:ext>
            </a:extLst>
          </p:cNvPr>
          <p:cNvSpPr txBox="1"/>
          <p:nvPr/>
        </p:nvSpPr>
        <p:spPr>
          <a:xfrm>
            <a:off x="455123" y="1212459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3D level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07FF04-B9C4-B90E-439D-24B63C6FA13C}"/>
              </a:ext>
            </a:extLst>
          </p:cNvPr>
          <p:cNvCxnSpPr>
            <a:cxnSpLocks/>
          </p:cNvCxnSpPr>
          <p:nvPr/>
        </p:nvCxnSpPr>
        <p:spPr>
          <a:xfrm>
            <a:off x="1650521" y="1432903"/>
            <a:ext cx="319177" cy="157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8F56253-E87A-0E41-B4EA-C786A7955A93}"/>
              </a:ext>
            </a:extLst>
          </p:cNvPr>
          <p:cNvSpPr txBox="1"/>
          <p:nvPr/>
        </p:nvSpPr>
        <p:spPr>
          <a:xfrm>
            <a:off x="595033" y="826345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st</a:t>
            </a:r>
            <a:r>
              <a:rPr lang="en-US" dirty="0"/>
              <a:t> 3D level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E112B97-D44C-D247-B08E-7D0D3F536E43}"/>
              </a:ext>
            </a:extLst>
          </p:cNvPr>
          <p:cNvCxnSpPr>
            <a:cxnSpLocks/>
          </p:cNvCxnSpPr>
          <p:nvPr/>
        </p:nvCxnSpPr>
        <p:spPr>
          <a:xfrm>
            <a:off x="1794295" y="1050320"/>
            <a:ext cx="319177" cy="157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6B6738A-F02C-D95F-9967-72E0EE2D2017}"/>
              </a:ext>
            </a:extLst>
          </p:cNvPr>
          <p:cNvSpPr txBox="1"/>
          <p:nvPr/>
        </p:nvSpPr>
        <p:spPr>
          <a:xfrm>
            <a:off x="6788096" y="1286144"/>
            <a:ext cx="3961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1688" indent="-801688"/>
            <a:r>
              <a:rPr lang="en-US" dirty="0" err="1"/>
              <a:t>Qcloud</a:t>
            </a:r>
            <a:r>
              <a:rPr lang="en-US" dirty="0"/>
              <a:t>: Assumption: Mean value from surface to 1</a:t>
            </a:r>
            <a:r>
              <a:rPr lang="en-US" baseline="30000" dirty="0"/>
              <a:t>st</a:t>
            </a:r>
            <a:r>
              <a:rPr lang="en-US" dirty="0"/>
              <a:t> level boundary</a:t>
            </a:r>
          </a:p>
          <a:p>
            <a:pPr marL="801688" indent="-801688"/>
            <a:r>
              <a:rPr lang="en-US" dirty="0"/>
              <a:t>WRF units: kg / kg</a:t>
            </a:r>
          </a:p>
          <a:p>
            <a:pPr marL="801688" indent="-801688"/>
            <a:r>
              <a:rPr lang="en-US" dirty="0"/>
              <a:t>EQN units:  g / m^3</a:t>
            </a:r>
          </a:p>
        </p:txBody>
      </p:sp>
    </p:spTree>
    <p:extLst>
      <p:ext uri="{BB962C8B-B14F-4D97-AF65-F5344CB8AC3E}">
        <p14:creationId xmlns:p14="http://schemas.microsoft.com/office/powerpoint/2010/main" val="291623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BF5E2D-6BCB-9569-4255-82C4AAF5D326}"/>
              </a:ext>
            </a:extLst>
          </p:cNvPr>
          <p:cNvSpPr/>
          <p:nvPr/>
        </p:nvSpPr>
        <p:spPr>
          <a:xfrm>
            <a:off x="1777042" y="1690777"/>
            <a:ext cx="3852236" cy="3889249"/>
          </a:xfrm>
          <a:custGeom>
            <a:avLst/>
            <a:gdLst>
              <a:gd name="connsiteX0" fmla="*/ 0 w 3852236"/>
              <a:gd name="connsiteY0" fmla="*/ 0 h 3889249"/>
              <a:gd name="connsiteX1" fmla="*/ 1630392 w 3852236"/>
              <a:gd name="connsiteY1" fmla="*/ 983412 h 3889249"/>
              <a:gd name="connsiteX2" fmla="*/ 3536830 w 3852236"/>
              <a:gd name="connsiteY2" fmla="*/ 3493698 h 3889249"/>
              <a:gd name="connsiteX3" fmla="*/ 3830128 w 3852236"/>
              <a:gd name="connsiteY3" fmla="*/ 3847381 h 388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236" h="3889249">
                <a:moveTo>
                  <a:pt x="0" y="0"/>
                </a:moveTo>
                <a:cubicBezTo>
                  <a:pt x="520460" y="200564"/>
                  <a:pt x="1040920" y="401129"/>
                  <a:pt x="1630392" y="983412"/>
                </a:cubicBezTo>
                <a:cubicBezTo>
                  <a:pt x="2219864" y="1565695"/>
                  <a:pt x="3170207" y="3016370"/>
                  <a:pt x="3536830" y="3493698"/>
                </a:cubicBezTo>
                <a:cubicBezTo>
                  <a:pt x="3903453" y="3971026"/>
                  <a:pt x="3866790" y="3909203"/>
                  <a:pt x="3830128" y="38473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74B1E81-BF77-00D5-78B0-C0574B577F8E}"/>
              </a:ext>
            </a:extLst>
          </p:cNvPr>
          <p:cNvSpPr/>
          <p:nvPr/>
        </p:nvSpPr>
        <p:spPr>
          <a:xfrm>
            <a:off x="2041585" y="1403230"/>
            <a:ext cx="3852236" cy="3889249"/>
          </a:xfrm>
          <a:custGeom>
            <a:avLst/>
            <a:gdLst>
              <a:gd name="connsiteX0" fmla="*/ 0 w 3852236"/>
              <a:gd name="connsiteY0" fmla="*/ 0 h 3889249"/>
              <a:gd name="connsiteX1" fmla="*/ 1630392 w 3852236"/>
              <a:gd name="connsiteY1" fmla="*/ 983412 h 3889249"/>
              <a:gd name="connsiteX2" fmla="*/ 3536830 w 3852236"/>
              <a:gd name="connsiteY2" fmla="*/ 3493698 h 3889249"/>
              <a:gd name="connsiteX3" fmla="*/ 3830128 w 3852236"/>
              <a:gd name="connsiteY3" fmla="*/ 3847381 h 388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236" h="3889249">
                <a:moveTo>
                  <a:pt x="0" y="0"/>
                </a:moveTo>
                <a:cubicBezTo>
                  <a:pt x="520460" y="200564"/>
                  <a:pt x="1040920" y="401129"/>
                  <a:pt x="1630392" y="983412"/>
                </a:cubicBezTo>
                <a:cubicBezTo>
                  <a:pt x="2219864" y="1565695"/>
                  <a:pt x="3170207" y="3016370"/>
                  <a:pt x="3536830" y="3493698"/>
                </a:cubicBezTo>
                <a:cubicBezTo>
                  <a:pt x="3903453" y="3971026"/>
                  <a:pt x="3866790" y="3909203"/>
                  <a:pt x="3830128" y="38473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265E733-A4FF-A60E-0D6C-A054494B06C7}"/>
              </a:ext>
            </a:extLst>
          </p:cNvPr>
          <p:cNvSpPr/>
          <p:nvPr/>
        </p:nvSpPr>
        <p:spPr>
          <a:xfrm>
            <a:off x="2366514" y="1137076"/>
            <a:ext cx="3852236" cy="3889249"/>
          </a:xfrm>
          <a:custGeom>
            <a:avLst/>
            <a:gdLst>
              <a:gd name="connsiteX0" fmla="*/ 0 w 3852236"/>
              <a:gd name="connsiteY0" fmla="*/ 0 h 3889249"/>
              <a:gd name="connsiteX1" fmla="*/ 1630392 w 3852236"/>
              <a:gd name="connsiteY1" fmla="*/ 983412 h 3889249"/>
              <a:gd name="connsiteX2" fmla="*/ 3536830 w 3852236"/>
              <a:gd name="connsiteY2" fmla="*/ 3493698 h 3889249"/>
              <a:gd name="connsiteX3" fmla="*/ 3830128 w 3852236"/>
              <a:gd name="connsiteY3" fmla="*/ 3847381 h 388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236" h="3889249">
                <a:moveTo>
                  <a:pt x="0" y="0"/>
                </a:moveTo>
                <a:cubicBezTo>
                  <a:pt x="520460" y="200564"/>
                  <a:pt x="1040920" y="401129"/>
                  <a:pt x="1630392" y="983412"/>
                </a:cubicBezTo>
                <a:cubicBezTo>
                  <a:pt x="2219864" y="1565695"/>
                  <a:pt x="3170207" y="3016370"/>
                  <a:pt x="3536830" y="3493698"/>
                </a:cubicBezTo>
                <a:cubicBezTo>
                  <a:pt x="3903453" y="3971026"/>
                  <a:pt x="3866790" y="3909203"/>
                  <a:pt x="3830128" y="38473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66B885-6DED-FF1D-B200-B085BC4CED6E}"/>
              </a:ext>
            </a:extLst>
          </p:cNvPr>
          <p:cNvCxnSpPr/>
          <p:nvPr/>
        </p:nvCxnSpPr>
        <p:spPr>
          <a:xfrm>
            <a:off x="1897811" y="178566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3A5F79-A3D9-5C82-EBA2-89B3CCBF43BC}"/>
              </a:ext>
            </a:extLst>
          </p:cNvPr>
          <p:cNvCxnSpPr/>
          <p:nvPr/>
        </p:nvCxnSpPr>
        <p:spPr>
          <a:xfrm>
            <a:off x="2113472" y="188630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6A5FCA-B8FF-980E-9D04-282008A5C182}"/>
              </a:ext>
            </a:extLst>
          </p:cNvPr>
          <p:cNvCxnSpPr/>
          <p:nvPr/>
        </p:nvCxnSpPr>
        <p:spPr>
          <a:xfrm>
            <a:off x="2366514" y="215948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1C8F85-4C9E-9FCD-4BF2-6B74E38DE464}"/>
              </a:ext>
            </a:extLst>
          </p:cNvPr>
          <p:cNvCxnSpPr/>
          <p:nvPr/>
        </p:nvCxnSpPr>
        <p:spPr>
          <a:xfrm>
            <a:off x="2582175" y="226012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C89AC-8973-0BC2-83A3-D70C6CFB17C7}"/>
              </a:ext>
            </a:extLst>
          </p:cNvPr>
          <p:cNvCxnSpPr/>
          <p:nvPr/>
        </p:nvCxnSpPr>
        <p:spPr>
          <a:xfrm>
            <a:off x="2840969" y="253329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24FC17-B4A0-210A-4232-7BED0FAF9D2E}"/>
              </a:ext>
            </a:extLst>
          </p:cNvPr>
          <p:cNvCxnSpPr/>
          <p:nvPr/>
        </p:nvCxnSpPr>
        <p:spPr>
          <a:xfrm>
            <a:off x="3056630" y="2633933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4F69A9-BFD6-0C54-FAF4-204FB85D2F5C}"/>
              </a:ext>
            </a:extLst>
          </p:cNvPr>
          <p:cNvCxnSpPr/>
          <p:nvPr/>
        </p:nvCxnSpPr>
        <p:spPr>
          <a:xfrm>
            <a:off x="3298173" y="297036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2CBCF8-AF88-E71F-3B33-D837147EC603}"/>
              </a:ext>
            </a:extLst>
          </p:cNvPr>
          <p:cNvCxnSpPr/>
          <p:nvPr/>
        </p:nvCxnSpPr>
        <p:spPr>
          <a:xfrm>
            <a:off x="3513834" y="307100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677278-6846-C967-CBA1-92BA90B9932B}"/>
              </a:ext>
            </a:extLst>
          </p:cNvPr>
          <p:cNvCxnSpPr/>
          <p:nvPr/>
        </p:nvCxnSpPr>
        <p:spPr>
          <a:xfrm>
            <a:off x="3766876" y="345425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6E52E4-9C5A-BAB0-A226-FF2B08247923}"/>
              </a:ext>
            </a:extLst>
          </p:cNvPr>
          <p:cNvCxnSpPr/>
          <p:nvPr/>
        </p:nvCxnSpPr>
        <p:spPr>
          <a:xfrm>
            <a:off x="3982537" y="3554893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23316B-0E54-4213-EDAC-28C58088F52B}"/>
              </a:ext>
            </a:extLst>
          </p:cNvPr>
          <p:cNvCxnSpPr/>
          <p:nvPr/>
        </p:nvCxnSpPr>
        <p:spPr>
          <a:xfrm>
            <a:off x="4152199" y="415011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F9891E-940B-D713-57F4-8BDECB1D7B14}"/>
              </a:ext>
            </a:extLst>
          </p:cNvPr>
          <p:cNvCxnSpPr/>
          <p:nvPr/>
        </p:nvCxnSpPr>
        <p:spPr>
          <a:xfrm>
            <a:off x="4367860" y="4250757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6DE40D-7BE1-78F1-6C09-A3AB23951EDC}"/>
              </a:ext>
            </a:extLst>
          </p:cNvPr>
          <p:cNvCxnSpPr/>
          <p:nvPr/>
        </p:nvCxnSpPr>
        <p:spPr>
          <a:xfrm>
            <a:off x="4684162" y="473877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746EF2-14DA-4226-AA15-D1620D08A086}"/>
              </a:ext>
            </a:extLst>
          </p:cNvPr>
          <p:cNvCxnSpPr/>
          <p:nvPr/>
        </p:nvCxnSpPr>
        <p:spPr>
          <a:xfrm>
            <a:off x="4899823" y="483941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637A94-437F-882E-365D-54E63E541948}"/>
              </a:ext>
            </a:extLst>
          </p:cNvPr>
          <p:cNvCxnSpPr/>
          <p:nvPr/>
        </p:nvCxnSpPr>
        <p:spPr>
          <a:xfrm>
            <a:off x="5101125" y="524215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51C37B-393E-72A0-1C3C-7AC3739889D6}"/>
              </a:ext>
            </a:extLst>
          </p:cNvPr>
          <p:cNvCxnSpPr/>
          <p:nvPr/>
        </p:nvCxnSpPr>
        <p:spPr>
          <a:xfrm>
            <a:off x="5316786" y="534279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94673A-A320-8E89-A6AA-CEFF25817BD4}"/>
              </a:ext>
            </a:extLst>
          </p:cNvPr>
          <p:cNvCxnSpPr/>
          <p:nvPr/>
        </p:nvCxnSpPr>
        <p:spPr>
          <a:xfrm>
            <a:off x="2096219" y="251908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720C13-01F6-DEFF-7876-18F0F00B80AC}"/>
              </a:ext>
            </a:extLst>
          </p:cNvPr>
          <p:cNvCxnSpPr/>
          <p:nvPr/>
        </p:nvCxnSpPr>
        <p:spPr>
          <a:xfrm>
            <a:off x="2311880" y="261972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3E437D-A5DA-80AD-F92F-8EEC24F87C7C}"/>
              </a:ext>
            </a:extLst>
          </p:cNvPr>
          <p:cNvCxnSpPr/>
          <p:nvPr/>
        </p:nvCxnSpPr>
        <p:spPr>
          <a:xfrm>
            <a:off x="2556299" y="286109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C2EFE8-0B04-D697-191F-25B7296E7C6D}"/>
              </a:ext>
            </a:extLst>
          </p:cNvPr>
          <p:cNvCxnSpPr/>
          <p:nvPr/>
        </p:nvCxnSpPr>
        <p:spPr>
          <a:xfrm>
            <a:off x="2771960" y="296173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7248BA-AAA3-C1FE-835A-749983F34EC7}"/>
              </a:ext>
            </a:extLst>
          </p:cNvPr>
          <p:cNvCxnSpPr/>
          <p:nvPr/>
        </p:nvCxnSpPr>
        <p:spPr>
          <a:xfrm>
            <a:off x="3035069" y="333555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C78A34-8D41-DAD2-D8EA-B14441F4E387}"/>
              </a:ext>
            </a:extLst>
          </p:cNvPr>
          <p:cNvCxnSpPr/>
          <p:nvPr/>
        </p:nvCxnSpPr>
        <p:spPr>
          <a:xfrm>
            <a:off x="3250730" y="343619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0E38FE-6A13-2D1D-0B85-D583DCCE0D73}"/>
              </a:ext>
            </a:extLst>
          </p:cNvPr>
          <p:cNvCxnSpPr/>
          <p:nvPr/>
        </p:nvCxnSpPr>
        <p:spPr>
          <a:xfrm>
            <a:off x="3515272" y="374899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CD0C71-6E9F-3541-A5BE-16129E9ADA86}"/>
              </a:ext>
            </a:extLst>
          </p:cNvPr>
          <p:cNvCxnSpPr/>
          <p:nvPr/>
        </p:nvCxnSpPr>
        <p:spPr>
          <a:xfrm>
            <a:off x="3730933" y="3849633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D88463-4265-BB97-3A4B-C5FBE7ACF2C3}"/>
              </a:ext>
            </a:extLst>
          </p:cNvPr>
          <p:cNvCxnSpPr/>
          <p:nvPr/>
        </p:nvCxnSpPr>
        <p:spPr>
          <a:xfrm>
            <a:off x="2321948" y="337822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6E7E52-89D0-783C-DEAD-005D7EB9F0AA}"/>
              </a:ext>
            </a:extLst>
          </p:cNvPr>
          <p:cNvCxnSpPr/>
          <p:nvPr/>
        </p:nvCxnSpPr>
        <p:spPr>
          <a:xfrm>
            <a:off x="2537609" y="347886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F18B2A4-4BE5-AD55-A034-61BCFAB5AA92}"/>
              </a:ext>
            </a:extLst>
          </p:cNvPr>
          <p:cNvCxnSpPr/>
          <p:nvPr/>
        </p:nvCxnSpPr>
        <p:spPr>
          <a:xfrm>
            <a:off x="2731712" y="366766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65F7F24-773A-54AA-9449-CB149A81DEC0}"/>
              </a:ext>
            </a:extLst>
          </p:cNvPr>
          <p:cNvCxnSpPr/>
          <p:nvPr/>
        </p:nvCxnSpPr>
        <p:spPr>
          <a:xfrm>
            <a:off x="2947373" y="376830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F94C015-745E-038C-8642-69A359B181B9}"/>
              </a:ext>
            </a:extLst>
          </p:cNvPr>
          <p:cNvCxnSpPr/>
          <p:nvPr/>
        </p:nvCxnSpPr>
        <p:spPr>
          <a:xfrm>
            <a:off x="3229152" y="405451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5C14DA-E973-6A47-EF28-987E89719FFB}"/>
              </a:ext>
            </a:extLst>
          </p:cNvPr>
          <p:cNvCxnSpPr/>
          <p:nvPr/>
        </p:nvCxnSpPr>
        <p:spPr>
          <a:xfrm>
            <a:off x="3444813" y="415515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C68D20-7C61-D6A2-D84D-DDB01095835D}"/>
              </a:ext>
            </a:extLst>
          </p:cNvPr>
          <p:cNvCxnSpPr/>
          <p:nvPr/>
        </p:nvCxnSpPr>
        <p:spPr>
          <a:xfrm>
            <a:off x="3782187" y="445123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C8B3BB-C811-06DD-0D8A-4D091498490E}"/>
              </a:ext>
            </a:extLst>
          </p:cNvPr>
          <p:cNvCxnSpPr/>
          <p:nvPr/>
        </p:nvCxnSpPr>
        <p:spPr>
          <a:xfrm>
            <a:off x="3997848" y="455187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CB0CA0-318A-A45F-CD49-E23B79D86724}"/>
              </a:ext>
            </a:extLst>
          </p:cNvPr>
          <p:cNvCxnSpPr/>
          <p:nvPr/>
        </p:nvCxnSpPr>
        <p:spPr>
          <a:xfrm>
            <a:off x="4215459" y="4750914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7F00E20-20CC-B62C-9AFF-B0CCC49C3149}"/>
              </a:ext>
            </a:extLst>
          </p:cNvPr>
          <p:cNvCxnSpPr/>
          <p:nvPr/>
        </p:nvCxnSpPr>
        <p:spPr>
          <a:xfrm>
            <a:off x="4431120" y="485155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8A7041-3383-1117-FE1B-7EBAA3E50107}"/>
              </a:ext>
            </a:extLst>
          </p:cNvPr>
          <p:cNvCxnSpPr/>
          <p:nvPr/>
        </p:nvCxnSpPr>
        <p:spPr>
          <a:xfrm>
            <a:off x="4687056" y="524215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B733DC-A6EB-E5B6-065B-73094983DEED}"/>
              </a:ext>
            </a:extLst>
          </p:cNvPr>
          <p:cNvCxnSpPr/>
          <p:nvPr/>
        </p:nvCxnSpPr>
        <p:spPr>
          <a:xfrm>
            <a:off x="4902717" y="534279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0E8964-206E-11BB-E5E5-A0A90CA9F733}"/>
              </a:ext>
            </a:extLst>
          </p:cNvPr>
          <p:cNvCxnSpPr/>
          <p:nvPr/>
        </p:nvCxnSpPr>
        <p:spPr>
          <a:xfrm>
            <a:off x="4141622" y="520581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64C24CB-60A7-2FA2-B1CD-1B5E1CEDF162}"/>
              </a:ext>
            </a:extLst>
          </p:cNvPr>
          <p:cNvCxnSpPr/>
          <p:nvPr/>
        </p:nvCxnSpPr>
        <p:spPr>
          <a:xfrm>
            <a:off x="4357283" y="530645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A86E139-EF27-618A-7CD3-5DD226BAAD3D}"/>
              </a:ext>
            </a:extLst>
          </p:cNvPr>
          <p:cNvCxnSpPr/>
          <p:nvPr/>
        </p:nvCxnSpPr>
        <p:spPr>
          <a:xfrm>
            <a:off x="3673382" y="503736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22D46A-5161-1D19-8C39-FC8CBA3596D0}"/>
              </a:ext>
            </a:extLst>
          </p:cNvPr>
          <p:cNvCxnSpPr/>
          <p:nvPr/>
        </p:nvCxnSpPr>
        <p:spPr>
          <a:xfrm>
            <a:off x="3889043" y="513800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BE3E306-E1FB-C4CC-7388-26E2C7F46980}"/>
              </a:ext>
            </a:extLst>
          </p:cNvPr>
          <p:cNvCxnSpPr/>
          <p:nvPr/>
        </p:nvCxnSpPr>
        <p:spPr>
          <a:xfrm>
            <a:off x="3239647" y="467405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432E7A8-DCFA-0398-098C-BDED07761E11}"/>
              </a:ext>
            </a:extLst>
          </p:cNvPr>
          <p:cNvCxnSpPr/>
          <p:nvPr/>
        </p:nvCxnSpPr>
        <p:spPr>
          <a:xfrm>
            <a:off x="3455308" y="477469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60AE02F-5510-402C-6B21-B9917770AF80}"/>
              </a:ext>
            </a:extLst>
          </p:cNvPr>
          <p:cNvCxnSpPr/>
          <p:nvPr/>
        </p:nvCxnSpPr>
        <p:spPr>
          <a:xfrm>
            <a:off x="2804441" y="429174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B8189D-F779-2B40-9103-C8845E55814A}"/>
              </a:ext>
            </a:extLst>
          </p:cNvPr>
          <p:cNvCxnSpPr/>
          <p:nvPr/>
        </p:nvCxnSpPr>
        <p:spPr>
          <a:xfrm>
            <a:off x="3020102" y="439238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5C53608-E700-DB97-8D81-5EB72E6C5155}"/>
              </a:ext>
            </a:extLst>
          </p:cNvPr>
          <p:cNvCxnSpPr/>
          <p:nvPr/>
        </p:nvCxnSpPr>
        <p:spPr>
          <a:xfrm>
            <a:off x="2404351" y="4018194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2466BD-B104-D135-D305-CAF660CDA006}"/>
              </a:ext>
            </a:extLst>
          </p:cNvPr>
          <p:cNvCxnSpPr/>
          <p:nvPr/>
        </p:nvCxnSpPr>
        <p:spPr>
          <a:xfrm>
            <a:off x="2620012" y="411883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C80E1A-57AA-E27B-A777-964F3FC05FDE}"/>
              </a:ext>
            </a:extLst>
          </p:cNvPr>
          <p:cNvCxnSpPr/>
          <p:nvPr/>
        </p:nvCxnSpPr>
        <p:spPr>
          <a:xfrm>
            <a:off x="2582079" y="467405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1A4BE0B-CE72-7264-9AB2-D63310ABD841}"/>
              </a:ext>
            </a:extLst>
          </p:cNvPr>
          <p:cNvCxnSpPr/>
          <p:nvPr/>
        </p:nvCxnSpPr>
        <p:spPr>
          <a:xfrm>
            <a:off x="2797740" y="477469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BBA5DF1-ADD4-5344-F720-2E101907E845}"/>
              </a:ext>
            </a:extLst>
          </p:cNvPr>
          <p:cNvCxnSpPr/>
          <p:nvPr/>
        </p:nvCxnSpPr>
        <p:spPr>
          <a:xfrm>
            <a:off x="2941522" y="496350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6279127-3C79-D733-4042-F16B62E55E50}"/>
              </a:ext>
            </a:extLst>
          </p:cNvPr>
          <p:cNvCxnSpPr/>
          <p:nvPr/>
        </p:nvCxnSpPr>
        <p:spPr>
          <a:xfrm>
            <a:off x="3157183" y="506414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FC6A8F-88CD-9B92-0EDC-B9A6BA996C99}"/>
              </a:ext>
            </a:extLst>
          </p:cNvPr>
          <p:cNvSpPr txBox="1"/>
          <p:nvPr/>
        </p:nvSpPr>
        <p:spPr>
          <a:xfrm>
            <a:off x="2406132" y="3741689"/>
            <a:ext cx="1632948" cy="64633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Ground</a:t>
            </a:r>
          </a:p>
          <a:p>
            <a:pPr algn="ctr"/>
            <a:r>
              <a:rPr lang="en-US" dirty="0"/>
              <a:t>(sloped terrain)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FE431C-AAC8-2042-E698-1BA064794EB9}"/>
              </a:ext>
            </a:extLst>
          </p:cNvPr>
          <p:cNvSpPr txBox="1"/>
          <p:nvPr/>
        </p:nvSpPr>
        <p:spPr>
          <a:xfrm>
            <a:off x="455123" y="1212459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3D level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07FF04-B9C4-B90E-439D-24B63C6FA13C}"/>
              </a:ext>
            </a:extLst>
          </p:cNvPr>
          <p:cNvCxnSpPr>
            <a:cxnSpLocks/>
          </p:cNvCxnSpPr>
          <p:nvPr/>
        </p:nvCxnSpPr>
        <p:spPr>
          <a:xfrm>
            <a:off x="1650521" y="1432903"/>
            <a:ext cx="319177" cy="157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8F56253-E87A-0E41-B4EA-C786A7955A93}"/>
              </a:ext>
            </a:extLst>
          </p:cNvPr>
          <p:cNvSpPr txBox="1"/>
          <p:nvPr/>
        </p:nvSpPr>
        <p:spPr>
          <a:xfrm>
            <a:off x="595033" y="826345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st</a:t>
            </a:r>
            <a:r>
              <a:rPr lang="en-US" dirty="0"/>
              <a:t> 3D level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E112B97-D44C-D247-B08E-7D0D3F536E43}"/>
              </a:ext>
            </a:extLst>
          </p:cNvPr>
          <p:cNvCxnSpPr>
            <a:cxnSpLocks/>
          </p:cNvCxnSpPr>
          <p:nvPr/>
        </p:nvCxnSpPr>
        <p:spPr>
          <a:xfrm>
            <a:off x="1794295" y="1050320"/>
            <a:ext cx="319177" cy="157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6B6738A-F02C-D95F-9967-72E0EE2D2017}"/>
              </a:ext>
            </a:extLst>
          </p:cNvPr>
          <p:cNvSpPr txBox="1"/>
          <p:nvPr/>
        </p:nvSpPr>
        <p:spPr>
          <a:xfrm>
            <a:off x="6788096" y="1286144"/>
            <a:ext cx="3961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1688" indent="-801688"/>
            <a:r>
              <a:rPr lang="en-US" dirty="0" err="1"/>
              <a:t>Qcloud</a:t>
            </a:r>
            <a:r>
              <a:rPr lang="en-US" dirty="0"/>
              <a:t>: Assumption: Mean value from surface to 1</a:t>
            </a:r>
            <a:r>
              <a:rPr lang="en-US" baseline="30000" dirty="0"/>
              <a:t>st</a:t>
            </a:r>
            <a:r>
              <a:rPr lang="en-US" dirty="0"/>
              <a:t> level boundary</a:t>
            </a:r>
          </a:p>
          <a:p>
            <a:pPr marL="801688" indent="-801688"/>
            <a:r>
              <a:rPr lang="en-US" dirty="0"/>
              <a:t>WRF units: kg / kg</a:t>
            </a:r>
          </a:p>
          <a:p>
            <a:pPr marL="801688" indent="-801688"/>
            <a:r>
              <a:rPr lang="en-US" dirty="0"/>
              <a:t>EQN units:  g / m^3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A317E-946C-D710-B5B1-472AC5EC188D}"/>
              </a:ext>
            </a:extLst>
          </p:cNvPr>
          <p:cNvSpPr txBox="1"/>
          <p:nvPr/>
        </p:nvSpPr>
        <p:spPr>
          <a:xfrm>
            <a:off x="6788096" y="2649304"/>
            <a:ext cx="4047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using Temperature and Pressure.</a:t>
            </a:r>
          </a:p>
          <a:p>
            <a:r>
              <a:rPr lang="en-US" dirty="0"/>
              <a:t>Ideally: use mean temperature and pressure from surface to 1</a:t>
            </a:r>
            <a:r>
              <a:rPr lang="en-US" baseline="30000" dirty="0"/>
              <a:t>st</a:t>
            </a:r>
            <a:r>
              <a:rPr lang="en-US" dirty="0"/>
              <a:t> level boundary</a:t>
            </a:r>
          </a:p>
        </p:txBody>
      </p:sp>
    </p:spTree>
    <p:extLst>
      <p:ext uri="{BB962C8B-B14F-4D97-AF65-F5344CB8AC3E}">
        <p14:creationId xmlns:p14="http://schemas.microsoft.com/office/powerpoint/2010/main" val="133177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BF5E2D-6BCB-9569-4255-82C4AAF5D326}"/>
              </a:ext>
            </a:extLst>
          </p:cNvPr>
          <p:cNvSpPr/>
          <p:nvPr/>
        </p:nvSpPr>
        <p:spPr>
          <a:xfrm>
            <a:off x="1777042" y="1690777"/>
            <a:ext cx="3852236" cy="3889249"/>
          </a:xfrm>
          <a:custGeom>
            <a:avLst/>
            <a:gdLst>
              <a:gd name="connsiteX0" fmla="*/ 0 w 3852236"/>
              <a:gd name="connsiteY0" fmla="*/ 0 h 3889249"/>
              <a:gd name="connsiteX1" fmla="*/ 1630392 w 3852236"/>
              <a:gd name="connsiteY1" fmla="*/ 983412 h 3889249"/>
              <a:gd name="connsiteX2" fmla="*/ 3536830 w 3852236"/>
              <a:gd name="connsiteY2" fmla="*/ 3493698 h 3889249"/>
              <a:gd name="connsiteX3" fmla="*/ 3830128 w 3852236"/>
              <a:gd name="connsiteY3" fmla="*/ 3847381 h 388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236" h="3889249">
                <a:moveTo>
                  <a:pt x="0" y="0"/>
                </a:moveTo>
                <a:cubicBezTo>
                  <a:pt x="520460" y="200564"/>
                  <a:pt x="1040920" y="401129"/>
                  <a:pt x="1630392" y="983412"/>
                </a:cubicBezTo>
                <a:cubicBezTo>
                  <a:pt x="2219864" y="1565695"/>
                  <a:pt x="3170207" y="3016370"/>
                  <a:pt x="3536830" y="3493698"/>
                </a:cubicBezTo>
                <a:cubicBezTo>
                  <a:pt x="3903453" y="3971026"/>
                  <a:pt x="3866790" y="3909203"/>
                  <a:pt x="3830128" y="38473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74B1E81-BF77-00D5-78B0-C0574B577F8E}"/>
              </a:ext>
            </a:extLst>
          </p:cNvPr>
          <p:cNvSpPr/>
          <p:nvPr/>
        </p:nvSpPr>
        <p:spPr>
          <a:xfrm>
            <a:off x="2041585" y="1403230"/>
            <a:ext cx="3852236" cy="3889249"/>
          </a:xfrm>
          <a:custGeom>
            <a:avLst/>
            <a:gdLst>
              <a:gd name="connsiteX0" fmla="*/ 0 w 3852236"/>
              <a:gd name="connsiteY0" fmla="*/ 0 h 3889249"/>
              <a:gd name="connsiteX1" fmla="*/ 1630392 w 3852236"/>
              <a:gd name="connsiteY1" fmla="*/ 983412 h 3889249"/>
              <a:gd name="connsiteX2" fmla="*/ 3536830 w 3852236"/>
              <a:gd name="connsiteY2" fmla="*/ 3493698 h 3889249"/>
              <a:gd name="connsiteX3" fmla="*/ 3830128 w 3852236"/>
              <a:gd name="connsiteY3" fmla="*/ 3847381 h 388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236" h="3889249">
                <a:moveTo>
                  <a:pt x="0" y="0"/>
                </a:moveTo>
                <a:cubicBezTo>
                  <a:pt x="520460" y="200564"/>
                  <a:pt x="1040920" y="401129"/>
                  <a:pt x="1630392" y="983412"/>
                </a:cubicBezTo>
                <a:cubicBezTo>
                  <a:pt x="2219864" y="1565695"/>
                  <a:pt x="3170207" y="3016370"/>
                  <a:pt x="3536830" y="3493698"/>
                </a:cubicBezTo>
                <a:cubicBezTo>
                  <a:pt x="3903453" y="3971026"/>
                  <a:pt x="3866790" y="3909203"/>
                  <a:pt x="3830128" y="38473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265E733-A4FF-A60E-0D6C-A054494B06C7}"/>
              </a:ext>
            </a:extLst>
          </p:cNvPr>
          <p:cNvSpPr/>
          <p:nvPr/>
        </p:nvSpPr>
        <p:spPr>
          <a:xfrm>
            <a:off x="2366514" y="1137076"/>
            <a:ext cx="3852236" cy="3889249"/>
          </a:xfrm>
          <a:custGeom>
            <a:avLst/>
            <a:gdLst>
              <a:gd name="connsiteX0" fmla="*/ 0 w 3852236"/>
              <a:gd name="connsiteY0" fmla="*/ 0 h 3889249"/>
              <a:gd name="connsiteX1" fmla="*/ 1630392 w 3852236"/>
              <a:gd name="connsiteY1" fmla="*/ 983412 h 3889249"/>
              <a:gd name="connsiteX2" fmla="*/ 3536830 w 3852236"/>
              <a:gd name="connsiteY2" fmla="*/ 3493698 h 3889249"/>
              <a:gd name="connsiteX3" fmla="*/ 3830128 w 3852236"/>
              <a:gd name="connsiteY3" fmla="*/ 3847381 h 388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236" h="3889249">
                <a:moveTo>
                  <a:pt x="0" y="0"/>
                </a:moveTo>
                <a:cubicBezTo>
                  <a:pt x="520460" y="200564"/>
                  <a:pt x="1040920" y="401129"/>
                  <a:pt x="1630392" y="983412"/>
                </a:cubicBezTo>
                <a:cubicBezTo>
                  <a:pt x="2219864" y="1565695"/>
                  <a:pt x="3170207" y="3016370"/>
                  <a:pt x="3536830" y="3493698"/>
                </a:cubicBezTo>
                <a:cubicBezTo>
                  <a:pt x="3903453" y="3971026"/>
                  <a:pt x="3866790" y="3909203"/>
                  <a:pt x="3830128" y="38473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66B885-6DED-FF1D-B200-B085BC4CED6E}"/>
              </a:ext>
            </a:extLst>
          </p:cNvPr>
          <p:cNvCxnSpPr/>
          <p:nvPr/>
        </p:nvCxnSpPr>
        <p:spPr>
          <a:xfrm>
            <a:off x="1897811" y="178566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3A5F79-A3D9-5C82-EBA2-89B3CCBF43BC}"/>
              </a:ext>
            </a:extLst>
          </p:cNvPr>
          <p:cNvCxnSpPr/>
          <p:nvPr/>
        </p:nvCxnSpPr>
        <p:spPr>
          <a:xfrm>
            <a:off x="2113472" y="188630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6A5FCA-B8FF-980E-9D04-282008A5C182}"/>
              </a:ext>
            </a:extLst>
          </p:cNvPr>
          <p:cNvCxnSpPr/>
          <p:nvPr/>
        </p:nvCxnSpPr>
        <p:spPr>
          <a:xfrm>
            <a:off x="2366514" y="215948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1C8F85-4C9E-9FCD-4BF2-6B74E38DE464}"/>
              </a:ext>
            </a:extLst>
          </p:cNvPr>
          <p:cNvCxnSpPr/>
          <p:nvPr/>
        </p:nvCxnSpPr>
        <p:spPr>
          <a:xfrm>
            <a:off x="2582175" y="226012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C89AC-8973-0BC2-83A3-D70C6CFB17C7}"/>
              </a:ext>
            </a:extLst>
          </p:cNvPr>
          <p:cNvCxnSpPr/>
          <p:nvPr/>
        </p:nvCxnSpPr>
        <p:spPr>
          <a:xfrm>
            <a:off x="2840969" y="253329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24FC17-B4A0-210A-4232-7BED0FAF9D2E}"/>
              </a:ext>
            </a:extLst>
          </p:cNvPr>
          <p:cNvCxnSpPr/>
          <p:nvPr/>
        </p:nvCxnSpPr>
        <p:spPr>
          <a:xfrm>
            <a:off x="3056630" y="2633933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4F69A9-BFD6-0C54-FAF4-204FB85D2F5C}"/>
              </a:ext>
            </a:extLst>
          </p:cNvPr>
          <p:cNvCxnSpPr/>
          <p:nvPr/>
        </p:nvCxnSpPr>
        <p:spPr>
          <a:xfrm>
            <a:off x="3298173" y="297036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2CBCF8-AF88-E71F-3B33-D837147EC603}"/>
              </a:ext>
            </a:extLst>
          </p:cNvPr>
          <p:cNvCxnSpPr/>
          <p:nvPr/>
        </p:nvCxnSpPr>
        <p:spPr>
          <a:xfrm>
            <a:off x="3513834" y="307100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677278-6846-C967-CBA1-92BA90B9932B}"/>
              </a:ext>
            </a:extLst>
          </p:cNvPr>
          <p:cNvCxnSpPr/>
          <p:nvPr/>
        </p:nvCxnSpPr>
        <p:spPr>
          <a:xfrm>
            <a:off x="3766876" y="345425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6E52E4-9C5A-BAB0-A226-FF2B08247923}"/>
              </a:ext>
            </a:extLst>
          </p:cNvPr>
          <p:cNvCxnSpPr/>
          <p:nvPr/>
        </p:nvCxnSpPr>
        <p:spPr>
          <a:xfrm>
            <a:off x="3982537" y="3554893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23316B-0E54-4213-EDAC-28C58088F52B}"/>
              </a:ext>
            </a:extLst>
          </p:cNvPr>
          <p:cNvCxnSpPr/>
          <p:nvPr/>
        </p:nvCxnSpPr>
        <p:spPr>
          <a:xfrm>
            <a:off x="4152199" y="415011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F9891E-940B-D713-57F4-8BDECB1D7B14}"/>
              </a:ext>
            </a:extLst>
          </p:cNvPr>
          <p:cNvCxnSpPr/>
          <p:nvPr/>
        </p:nvCxnSpPr>
        <p:spPr>
          <a:xfrm>
            <a:off x="4367860" y="4250757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6DE40D-7BE1-78F1-6C09-A3AB23951EDC}"/>
              </a:ext>
            </a:extLst>
          </p:cNvPr>
          <p:cNvCxnSpPr/>
          <p:nvPr/>
        </p:nvCxnSpPr>
        <p:spPr>
          <a:xfrm>
            <a:off x="4684162" y="473877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746EF2-14DA-4226-AA15-D1620D08A086}"/>
              </a:ext>
            </a:extLst>
          </p:cNvPr>
          <p:cNvCxnSpPr/>
          <p:nvPr/>
        </p:nvCxnSpPr>
        <p:spPr>
          <a:xfrm>
            <a:off x="4899823" y="483941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637A94-437F-882E-365D-54E63E541948}"/>
              </a:ext>
            </a:extLst>
          </p:cNvPr>
          <p:cNvCxnSpPr/>
          <p:nvPr/>
        </p:nvCxnSpPr>
        <p:spPr>
          <a:xfrm>
            <a:off x="5101125" y="524215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51C37B-393E-72A0-1C3C-7AC3739889D6}"/>
              </a:ext>
            </a:extLst>
          </p:cNvPr>
          <p:cNvCxnSpPr/>
          <p:nvPr/>
        </p:nvCxnSpPr>
        <p:spPr>
          <a:xfrm>
            <a:off x="5316786" y="534279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94673A-A320-8E89-A6AA-CEFF25817BD4}"/>
              </a:ext>
            </a:extLst>
          </p:cNvPr>
          <p:cNvCxnSpPr/>
          <p:nvPr/>
        </p:nvCxnSpPr>
        <p:spPr>
          <a:xfrm>
            <a:off x="2096219" y="251908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720C13-01F6-DEFF-7876-18F0F00B80AC}"/>
              </a:ext>
            </a:extLst>
          </p:cNvPr>
          <p:cNvCxnSpPr/>
          <p:nvPr/>
        </p:nvCxnSpPr>
        <p:spPr>
          <a:xfrm>
            <a:off x="2311880" y="261972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3E437D-A5DA-80AD-F92F-8EEC24F87C7C}"/>
              </a:ext>
            </a:extLst>
          </p:cNvPr>
          <p:cNvCxnSpPr/>
          <p:nvPr/>
        </p:nvCxnSpPr>
        <p:spPr>
          <a:xfrm>
            <a:off x="2556299" y="286109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C2EFE8-0B04-D697-191F-25B7296E7C6D}"/>
              </a:ext>
            </a:extLst>
          </p:cNvPr>
          <p:cNvCxnSpPr/>
          <p:nvPr/>
        </p:nvCxnSpPr>
        <p:spPr>
          <a:xfrm>
            <a:off x="2771960" y="296173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7248BA-AAA3-C1FE-835A-749983F34EC7}"/>
              </a:ext>
            </a:extLst>
          </p:cNvPr>
          <p:cNvCxnSpPr/>
          <p:nvPr/>
        </p:nvCxnSpPr>
        <p:spPr>
          <a:xfrm>
            <a:off x="3035069" y="333555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C78A34-8D41-DAD2-D8EA-B14441F4E387}"/>
              </a:ext>
            </a:extLst>
          </p:cNvPr>
          <p:cNvCxnSpPr/>
          <p:nvPr/>
        </p:nvCxnSpPr>
        <p:spPr>
          <a:xfrm>
            <a:off x="3250730" y="343619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0E38FE-6A13-2D1D-0B85-D583DCCE0D73}"/>
              </a:ext>
            </a:extLst>
          </p:cNvPr>
          <p:cNvCxnSpPr/>
          <p:nvPr/>
        </p:nvCxnSpPr>
        <p:spPr>
          <a:xfrm>
            <a:off x="3515272" y="374899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CD0C71-6E9F-3541-A5BE-16129E9ADA86}"/>
              </a:ext>
            </a:extLst>
          </p:cNvPr>
          <p:cNvCxnSpPr/>
          <p:nvPr/>
        </p:nvCxnSpPr>
        <p:spPr>
          <a:xfrm>
            <a:off x="3730933" y="3849633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D88463-4265-BB97-3A4B-C5FBE7ACF2C3}"/>
              </a:ext>
            </a:extLst>
          </p:cNvPr>
          <p:cNvCxnSpPr/>
          <p:nvPr/>
        </p:nvCxnSpPr>
        <p:spPr>
          <a:xfrm>
            <a:off x="2321948" y="337822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6E7E52-89D0-783C-DEAD-005D7EB9F0AA}"/>
              </a:ext>
            </a:extLst>
          </p:cNvPr>
          <p:cNvCxnSpPr/>
          <p:nvPr/>
        </p:nvCxnSpPr>
        <p:spPr>
          <a:xfrm>
            <a:off x="2537609" y="347886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F18B2A4-4BE5-AD55-A034-61BCFAB5AA92}"/>
              </a:ext>
            </a:extLst>
          </p:cNvPr>
          <p:cNvCxnSpPr/>
          <p:nvPr/>
        </p:nvCxnSpPr>
        <p:spPr>
          <a:xfrm>
            <a:off x="2731712" y="366766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65F7F24-773A-54AA-9449-CB149A81DEC0}"/>
              </a:ext>
            </a:extLst>
          </p:cNvPr>
          <p:cNvCxnSpPr/>
          <p:nvPr/>
        </p:nvCxnSpPr>
        <p:spPr>
          <a:xfrm>
            <a:off x="2947373" y="376830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F94C015-745E-038C-8642-69A359B181B9}"/>
              </a:ext>
            </a:extLst>
          </p:cNvPr>
          <p:cNvCxnSpPr/>
          <p:nvPr/>
        </p:nvCxnSpPr>
        <p:spPr>
          <a:xfrm>
            <a:off x="3229152" y="405451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5C14DA-E973-6A47-EF28-987E89719FFB}"/>
              </a:ext>
            </a:extLst>
          </p:cNvPr>
          <p:cNvCxnSpPr/>
          <p:nvPr/>
        </p:nvCxnSpPr>
        <p:spPr>
          <a:xfrm>
            <a:off x="3444813" y="415515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C68D20-7C61-D6A2-D84D-DDB01095835D}"/>
              </a:ext>
            </a:extLst>
          </p:cNvPr>
          <p:cNvCxnSpPr/>
          <p:nvPr/>
        </p:nvCxnSpPr>
        <p:spPr>
          <a:xfrm>
            <a:off x="3782187" y="445123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C8B3BB-C811-06DD-0D8A-4D091498490E}"/>
              </a:ext>
            </a:extLst>
          </p:cNvPr>
          <p:cNvCxnSpPr/>
          <p:nvPr/>
        </p:nvCxnSpPr>
        <p:spPr>
          <a:xfrm>
            <a:off x="3997848" y="455187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CB0CA0-318A-A45F-CD49-E23B79D86724}"/>
              </a:ext>
            </a:extLst>
          </p:cNvPr>
          <p:cNvCxnSpPr/>
          <p:nvPr/>
        </p:nvCxnSpPr>
        <p:spPr>
          <a:xfrm>
            <a:off x="4215459" y="4750914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7F00E20-20CC-B62C-9AFF-B0CCC49C3149}"/>
              </a:ext>
            </a:extLst>
          </p:cNvPr>
          <p:cNvCxnSpPr/>
          <p:nvPr/>
        </p:nvCxnSpPr>
        <p:spPr>
          <a:xfrm>
            <a:off x="4431120" y="485155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8A7041-3383-1117-FE1B-7EBAA3E50107}"/>
              </a:ext>
            </a:extLst>
          </p:cNvPr>
          <p:cNvCxnSpPr/>
          <p:nvPr/>
        </p:nvCxnSpPr>
        <p:spPr>
          <a:xfrm>
            <a:off x="4687056" y="524215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B733DC-A6EB-E5B6-065B-73094983DEED}"/>
              </a:ext>
            </a:extLst>
          </p:cNvPr>
          <p:cNvCxnSpPr/>
          <p:nvPr/>
        </p:nvCxnSpPr>
        <p:spPr>
          <a:xfrm>
            <a:off x="4902717" y="534279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0E8964-206E-11BB-E5E5-A0A90CA9F733}"/>
              </a:ext>
            </a:extLst>
          </p:cNvPr>
          <p:cNvCxnSpPr/>
          <p:nvPr/>
        </p:nvCxnSpPr>
        <p:spPr>
          <a:xfrm>
            <a:off x="4141622" y="520581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64C24CB-60A7-2FA2-B1CD-1B5E1CEDF162}"/>
              </a:ext>
            </a:extLst>
          </p:cNvPr>
          <p:cNvCxnSpPr/>
          <p:nvPr/>
        </p:nvCxnSpPr>
        <p:spPr>
          <a:xfrm>
            <a:off x="4357283" y="530645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A86E139-EF27-618A-7CD3-5DD226BAAD3D}"/>
              </a:ext>
            </a:extLst>
          </p:cNvPr>
          <p:cNvCxnSpPr/>
          <p:nvPr/>
        </p:nvCxnSpPr>
        <p:spPr>
          <a:xfrm>
            <a:off x="3673382" y="503736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22D46A-5161-1D19-8C39-FC8CBA3596D0}"/>
              </a:ext>
            </a:extLst>
          </p:cNvPr>
          <p:cNvCxnSpPr/>
          <p:nvPr/>
        </p:nvCxnSpPr>
        <p:spPr>
          <a:xfrm>
            <a:off x="3889043" y="513800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BE3E306-E1FB-C4CC-7388-26E2C7F46980}"/>
              </a:ext>
            </a:extLst>
          </p:cNvPr>
          <p:cNvCxnSpPr/>
          <p:nvPr/>
        </p:nvCxnSpPr>
        <p:spPr>
          <a:xfrm>
            <a:off x="3239647" y="467405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432E7A8-DCFA-0398-098C-BDED07761E11}"/>
              </a:ext>
            </a:extLst>
          </p:cNvPr>
          <p:cNvCxnSpPr/>
          <p:nvPr/>
        </p:nvCxnSpPr>
        <p:spPr>
          <a:xfrm>
            <a:off x="3455308" y="477469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60AE02F-5510-402C-6B21-B9917770AF80}"/>
              </a:ext>
            </a:extLst>
          </p:cNvPr>
          <p:cNvCxnSpPr/>
          <p:nvPr/>
        </p:nvCxnSpPr>
        <p:spPr>
          <a:xfrm>
            <a:off x="2804441" y="429174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B8189D-F779-2B40-9103-C8845E55814A}"/>
              </a:ext>
            </a:extLst>
          </p:cNvPr>
          <p:cNvCxnSpPr/>
          <p:nvPr/>
        </p:nvCxnSpPr>
        <p:spPr>
          <a:xfrm>
            <a:off x="3020102" y="439238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5C53608-E700-DB97-8D81-5EB72E6C5155}"/>
              </a:ext>
            </a:extLst>
          </p:cNvPr>
          <p:cNvCxnSpPr/>
          <p:nvPr/>
        </p:nvCxnSpPr>
        <p:spPr>
          <a:xfrm>
            <a:off x="2404351" y="4018194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2466BD-B104-D135-D305-CAF660CDA006}"/>
              </a:ext>
            </a:extLst>
          </p:cNvPr>
          <p:cNvCxnSpPr/>
          <p:nvPr/>
        </p:nvCxnSpPr>
        <p:spPr>
          <a:xfrm>
            <a:off x="2620012" y="411883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C80E1A-57AA-E27B-A777-964F3FC05FDE}"/>
              </a:ext>
            </a:extLst>
          </p:cNvPr>
          <p:cNvCxnSpPr/>
          <p:nvPr/>
        </p:nvCxnSpPr>
        <p:spPr>
          <a:xfrm>
            <a:off x="2582079" y="467405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1A4BE0B-CE72-7264-9AB2-D63310ABD841}"/>
              </a:ext>
            </a:extLst>
          </p:cNvPr>
          <p:cNvCxnSpPr/>
          <p:nvPr/>
        </p:nvCxnSpPr>
        <p:spPr>
          <a:xfrm>
            <a:off x="2797740" y="477469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BBA5DF1-ADD4-5344-F720-2E101907E845}"/>
              </a:ext>
            </a:extLst>
          </p:cNvPr>
          <p:cNvCxnSpPr/>
          <p:nvPr/>
        </p:nvCxnSpPr>
        <p:spPr>
          <a:xfrm>
            <a:off x="2941522" y="496350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6279127-3C79-D733-4042-F16B62E55E50}"/>
              </a:ext>
            </a:extLst>
          </p:cNvPr>
          <p:cNvCxnSpPr/>
          <p:nvPr/>
        </p:nvCxnSpPr>
        <p:spPr>
          <a:xfrm>
            <a:off x="3157183" y="506414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FC6A8F-88CD-9B92-0EDC-B9A6BA996C99}"/>
              </a:ext>
            </a:extLst>
          </p:cNvPr>
          <p:cNvSpPr txBox="1"/>
          <p:nvPr/>
        </p:nvSpPr>
        <p:spPr>
          <a:xfrm>
            <a:off x="2406132" y="3741689"/>
            <a:ext cx="1632948" cy="64633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Ground</a:t>
            </a:r>
          </a:p>
          <a:p>
            <a:pPr algn="ctr"/>
            <a:r>
              <a:rPr lang="en-US" dirty="0"/>
              <a:t>(sloped terrain)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FE431C-AAC8-2042-E698-1BA064794EB9}"/>
              </a:ext>
            </a:extLst>
          </p:cNvPr>
          <p:cNvSpPr txBox="1"/>
          <p:nvPr/>
        </p:nvSpPr>
        <p:spPr>
          <a:xfrm>
            <a:off x="455123" y="1212459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3D level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07FF04-B9C4-B90E-439D-24B63C6FA13C}"/>
              </a:ext>
            </a:extLst>
          </p:cNvPr>
          <p:cNvCxnSpPr>
            <a:cxnSpLocks/>
          </p:cNvCxnSpPr>
          <p:nvPr/>
        </p:nvCxnSpPr>
        <p:spPr>
          <a:xfrm>
            <a:off x="1650521" y="1432903"/>
            <a:ext cx="319177" cy="157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8F56253-E87A-0E41-B4EA-C786A7955A93}"/>
              </a:ext>
            </a:extLst>
          </p:cNvPr>
          <p:cNvSpPr txBox="1"/>
          <p:nvPr/>
        </p:nvSpPr>
        <p:spPr>
          <a:xfrm>
            <a:off x="595033" y="826345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st</a:t>
            </a:r>
            <a:r>
              <a:rPr lang="en-US" dirty="0"/>
              <a:t> 3D level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E112B97-D44C-D247-B08E-7D0D3F536E43}"/>
              </a:ext>
            </a:extLst>
          </p:cNvPr>
          <p:cNvCxnSpPr>
            <a:cxnSpLocks/>
          </p:cNvCxnSpPr>
          <p:nvPr/>
        </p:nvCxnSpPr>
        <p:spPr>
          <a:xfrm>
            <a:off x="1794295" y="1050320"/>
            <a:ext cx="319177" cy="157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6B6738A-F02C-D95F-9967-72E0EE2D2017}"/>
              </a:ext>
            </a:extLst>
          </p:cNvPr>
          <p:cNvSpPr txBox="1"/>
          <p:nvPr/>
        </p:nvSpPr>
        <p:spPr>
          <a:xfrm>
            <a:off x="6788096" y="1286144"/>
            <a:ext cx="3961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1688" indent="-801688"/>
            <a:r>
              <a:rPr lang="en-US" dirty="0" err="1"/>
              <a:t>Qcloud</a:t>
            </a:r>
            <a:r>
              <a:rPr lang="en-US" dirty="0"/>
              <a:t>: Assumption: Mean value from surface to 1</a:t>
            </a:r>
            <a:r>
              <a:rPr lang="en-US" baseline="30000" dirty="0"/>
              <a:t>st</a:t>
            </a:r>
            <a:r>
              <a:rPr lang="en-US" dirty="0"/>
              <a:t> level boundary</a:t>
            </a:r>
          </a:p>
          <a:p>
            <a:pPr marL="801688" indent="-801688"/>
            <a:r>
              <a:rPr lang="en-US" dirty="0"/>
              <a:t>WRF units: kg / kg</a:t>
            </a:r>
          </a:p>
          <a:p>
            <a:pPr marL="801688" indent="-801688"/>
            <a:r>
              <a:rPr lang="en-US" dirty="0"/>
              <a:t>EQN units:  g / m^3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A317E-946C-D710-B5B1-472AC5EC188D}"/>
              </a:ext>
            </a:extLst>
          </p:cNvPr>
          <p:cNvSpPr txBox="1"/>
          <p:nvPr/>
        </p:nvSpPr>
        <p:spPr>
          <a:xfrm>
            <a:off x="6788096" y="2649304"/>
            <a:ext cx="4047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using Temperature and Pressure.</a:t>
            </a:r>
          </a:p>
          <a:p>
            <a:r>
              <a:rPr lang="en-US" dirty="0"/>
              <a:t>Ideally: use mean temperature and pressure from surface to 1</a:t>
            </a:r>
            <a:r>
              <a:rPr lang="en-US" baseline="30000" dirty="0"/>
              <a:t>st</a:t>
            </a:r>
            <a:r>
              <a:rPr lang="en-US" dirty="0"/>
              <a:t> level boundary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B01F0F-3380-83B7-00CC-D49CF188F624}"/>
              </a:ext>
            </a:extLst>
          </p:cNvPr>
          <p:cNvSpPr txBox="1"/>
          <p:nvPr/>
        </p:nvSpPr>
        <p:spPr>
          <a:xfrm>
            <a:off x="6788096" y="4026318"/>
            <a:ext cx="4047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Assume: Temperature for 1</a:t>
            </a:r>
            <a:r>
              <a:rPr lang="en-US" baseline="30000" dirty="0"/>
              <a:t>st</a:t>
            </a:r>
            <a:r>
              <a:rPr lang="en-US" dirty="0"/>
              <a:t> level can be approximated by 2 m air temperature (T2) and surface pressure (PSFC)</a:t>
            </a:r>
          </a:p>
        </p:txBody>
      </p:sp>
    </p:spTree>
    <p:extLst>
      <p:ext uri="{BB962C8B-B14F-4D97-AF65-F5344CB8AC3E}">
        <p14:creationId xmlns:p14="http://schemas.microsoft.com/office/powerpoint/2010/main" val="67227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33F697-1DD3-4BAC-5F0B-2486A703F3AF}"/>
                  </a:ext>
                </a:extLst>
              </p:cNvPr>
              <p:cNvSpPr txBox="1"/>
              <p:nvPr/>
            </p:nvSpPr>
            <p:spPr>
              <a:xfrm>
                <a:off x="678603" y="463037"/>
                <a:ext cx="1960152" cy="659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33F697-1DD3-4BAC-5F0B-2486A703F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03" y="463037"/>
                <a:ext cx="1960152" cy="659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1A158F-F7B4-DCF2-E81F-01256EA67BD4}"/>
                  </a:ext>
                </a:extLst>
              </p:cNvPr>
              <p:cNvSpPr txBox="1"/>
              <p:nvPr/>
            </p:nvSpPr>
            <p:spPr>
              <a:xfrm>
                <a:off x="744591" y="1226607"/>
                <a:ext cx="1545744" cy="609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1A158F-F7B4-DCF2-E81F-01256EA67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91" y="1226607"/>
                <a:ext cx="1545744" cy="609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A9E137-B49A-D4F4-D4B7-280741D47816}"/>
                  </a:ext>
                </a:extLst>
              </p:cNvPr>
              <p:cNvSpPr txBox="1"/>
              <p:nvPr/>
            </p:nvSpPr>
            <p:spPr>
              <a:xfrm>
                <a:off x="595221" y="4635126"/>
                <a:ext cx="4637808" cy="69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𝑙𝑖𝑞𝑢𝑖𝑑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𝑐𝑙𝑜𝑢𝑑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𝑤𝑎𝑡𝑒𝑟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𝑞𝑐𝑙𝑜𝑢𝑑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A9E137-B49A-D4F4-D4B7-280741D47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21" y="4635126"/>
                <a:ext cx="4637808" cy="691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F2C650-0CFA-1CDB-ABEA-9A55CA172C02}"/>
                  </a:ext>
                </a:extLst>
              </p:cNvPr>
              <p:cNvSpPr txBox="1"/>
              <p:nvPr/>
            </p:nvSpPr>
            <p:spPr>
              <a:xfrm>
                <a:off x="5893075" y="596721"/>
                <a:ext cx="1909177" cy="635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F2C650-0CFA-1CDB-ABEA-9A55CA172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75" y="596721"/>
                <a:ext cx="1909177" cy="6351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66CE06-E721-B004-F533-75CB0C483BA8}"/>
                  </a:ext>
                </a:extLst>
              </p:cNvPr>
              <p:cNvSpPr txBox="1"/>
              <p:nvPr/>
            </p:nvSpPr>
            <p:spPr>
              <a:xfrm>
                <a:off x="5904927" y="1175625"/>
                <a:ext cx="1874296" cy="65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=287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66CE06-E721-B004-F533-75CB0C483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927" y="1175625"/>
                <a:ext cx="1874296" cy="6594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1AE1C0-9276-3E84-6F1E-652E7C383976}"/>
                  </a:ext>
                </a:extLst>
              </p:cNvPr>
              <p:cNvSpPr txBox="1"/>
              <p:nvPr/>
            </p:nvSpPr>
            <p:spPr>
              <a:xfrm>
                <a:off x="5904927" y="1849250"/>
                <a:ext cx="1872179" cy="665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1AE1C0-9276-3E84-6F1E-652E7C383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927" y="1849250"/>
                <a:ext cx="1872179" cy="665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3D74DE-400B-CBCE-67F0-5CF561C59956}"/>
                  </a:ext>
                </a:extLst>
              </p:cNvPr>
              <p:cNvSpPr txBox="1"/>
              <p:nvPr/>
            </p:nvSpPr>
            <p:spPr>
              <a:xfrm>
                <a:off x="5904927" y="2599614"/>
                <a:ext cx="2033762" cy="922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=287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3D74DE-400B-CBCE-67F0-5CF561C5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927" y="2599614"/>
                <a:ext cx="2033762" cy="9223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7B02A9-0D56-A9FD-945C-8074823EECB8}"/>
                  </a:ext>
                </a:extLst>
              </p:cNvPr>
              <p:cNvSpPr txBox="1"/>
              <p:nvPr/>
            </p:nvSpPr>
            <p:spPr>
              <a:xfrm>
                <a:off x="5904927" y="3613810"/>
                <a:ext cx="1828321" cy="672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=287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7B02A9-0D56-A9FD-945C-8074823EE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927" y="3613810"/>
                <a:ext cx="1828321" cy="6726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B5CB5A-7A38-23EA-896D-5EDA70ED6CF6}"/>
                  </a:ext>
                </a:extLst>
              </p:cNvPr>
              <p:cNvSpPr txBox="1"/>
              <p:nvPr/>
            </p:nvSpPr>
            <p:spPr>
              <a:xfrm>
                <a:off x="744591" y="2881631"/>
                <a:ext cx="3091744" cy="902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∗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B5CB5A-7A38-23EA-896D-5EDA70ED6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91" y="2881631"/>
                <a:ext cx="3091744" cy="9028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0A0C669-FAD5-B73E-BC16-E9FB8125971B}"/>
                  </a:ext>
                </a:extLst>
              </p:cNvPr>
              <p:cNvSpPr txBox="1"/>
              <p:nvPr/>
            </p:nvSpPr>
            <p:spPr>
              <a:xfrm>
                <a:off x="744591" y="3849908"/>
                <a:ext cx="1287788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0A0C669-FAD5-B73E-BC16-E9FB81259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91" y="3849908"/>
                <a:ext cx="1287788" cy="6182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395F3F-C3E0-AE7E-9E73-3BBC3F55F1B5}"/>
                  </a:ext>
                </a:extLst>
              </p:cNvPr>
              <p:cNvSpPr txBox="1"/>
              <p:nvPr/>
            </p:nvSpPr>
            <p:spPr>
              <a:xfrm>
                <a:off x="595221" y="5378752"/>
                <a:ext cx="2808333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𝑙𝑖𝑞𝑢𝑖𝑑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𝑐𝑙𝑜𝑢𝑑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𝑤𝑎𝑡𝑒𝑟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395F3F-C3E0-AE7E-9E73-3BBC3F55F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21" y="5378752"/>
                <a:ext cx="2808333" cy="6182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A18E754-FA89-BAA1-F8DB-DAC9CA1090B2}"/>
              </a:ext>
            </a:extLst>
          </p:cNvPr>
          <p:cNvSpPr txBox="1"/>
          <p:nvPr/>
        </p:nvSpPr>
        <p:spPr>
          <a:xfrm>
            <a:off x="810705" y="2230282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in units: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7B57F1-41F4-8C71-0B95-3DCE93EC3128}"/>
              </a:ext>
            </a:extLst>
          </p:cNvPr>
          <p:cNvSpPr/>
          <p:nvPr/>
        </p:nvSpPr>
        <p:spPr>
          <a:xfrm>
            <a:off x="5547422" y="245097"/>
            <a:ext cx="2988297" cy="4223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BAF26D-F73F-B86F-2F9C-F81F63C8CB53}"/>
              </a:ext>
            </a:extLst>
          </p:cNvPr>
          <p:cNvCxnSpPr>
            <a:cxnSpLocks/>
          </p:cNvCxnSpPr>
          <p:nvPr/>
        </p:nvCxnSpPr>
        <p:spPr>
          <a:xfrm flipH="1">
            <a:off x="3915258" y="2347274"/>
            <a:ext cx="1310939" cy="691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139256-A4CA-F2F5-2898-8A30B3CDF9C1}"/>
                  </a:ext>
                </a:extLst>
              </p:cNvPr>
              <p:cNvSpPr txBox="1"/>
              <p:nvPr/>
            </p:nvSpPr>
            <p:spPr>
              <a:xfrm>
                <a:off x="595221" y="5996998"/>
                <a:ext cx="2859629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𝑙𝑖𝑞𝑢𝑖𝑑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𝑐𝑙𝑜𝑢𝑑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𝑤𝑎𝑡𝑒𝑟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139256-A4CA-F2F5-2898-8A30B3CDF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21" y="5996998"/>
                <a:ext cx="2859629" cy="5666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1817B0-DC48-BAF8-2B05-0847449E5BAD}"/>
              </a:ext>
            </a:extLst>
          </p:cNvPr>
          <p:cNvCxnSpPr>
            <a:cxnSpLocks/>
          </p:cNvCxnSpPr>
          <p:nvPr/>
        </p:nvCxnSpPr>
        <p:spPr>
          <a:xfrm flipH="1">
            <a:off x="3454850" y="5687875"/>
            <a:ext cx="1296259" cy="3091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52B6F79-EA8E-FC23-0BA9-FD7A62637F8F}"/>
              </a:ext>
            </a:extLst>
          </p:cNvPr>
          <p:cNvSpPr txBox="1"/>
          <p:nvPr/>
        </p:nvSpPr>
        <p:spPr>
          <a:xfrm>
            <a:off x="4864231" y="5687875"/>
            <a:ext cx="395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Multiply by 1000 to convert from kg to g</a:t>
            </a:r>
          </a:p>
        </p:txBody>
      </p:sp>
    </p:spTree>
    <p:extLst>
      <p:ext uri="{BB962C8B-B14F-4D97-AF65-F5344CB8AC3E}">
        <p14:creationId xmlns:p14="http://schemas.microsoft.com/office/powerpoint/2010/main" val="198707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3223-6C67-B4E1-2758-F6A326698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Han’s locations*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E0DED-1F78-6E39-A3DA-C635D28EF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110EBB-90E9-C8EF-794B-53CB43825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870" y="1096760"/>
            <a:ext cx="8579869" cy="5395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F94F43E-C716-1EF5-E599-2BD9254E7EC5}"/>
              </a:ext>
            </a:extLst>
          </p:cNvPr>
          <p:cNvSpPr/>
          <p:nvPr/>
        </p:nvSpPr>
        <p:spPr>
          <a:xfrm>
            <a:off x="7799295" y="378393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75D173-53EF-2B2D-4ED1-3452C25AADA0}"/>
              </a:ext>
            </a:extLst>
          </p:cNvPr>
          <p:cNvSpPr/>
          <p:nvPr/>
        </p:nvSpPr>
        <p:spPr>
          <a:xfrm>
            <a:off x="7908665" y="455349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0ED7DB-25CF-1F23-534B-D97CA15233DE}"/>
              </a:ext>
            </a:extLst>
          </p:cNvPr>
          <p:cNvSpPr/>
          <p:nvPr/>
        </p:nvSpPr>
        <p:spPr>
          <a:xfrm>
            <a:off x="5515089" y="250057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8F545D-C93B-F7CF-6701-A30595708014}"/>
              </a:ext>
            </a:extLst>
          </p:cNvPr>
          <p:cNvSpPr/>
          <p:nvPr/>
        </p:nvSpPr>
        <p:spPr>
          <a:xfrm>
            <a:off x="1647964" y="135766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991362-885A-028C-7F3C-1BFD667321A1}"/>
              </a:ext>
            </a:extLst>
          </p:cNvPr>
          <p:cNvCxnSpPr/>
          <p:nvPr/>
        </p:nvCxnSpPr>
        <p:spPr>
          <a:xfrm flipH="1">
            <a:off x="1958835" y="1449103"/>
            <a:ext cx="3809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7EFD39D-F087-0F3E-5A24-C40814EEAA54}"/>
              </a:ext>
            </a:extLst>
          </p:cNvPr>
          <p:cNvSpPr/>
          <p:nvPr/>
        </p:nvSpPr>
        <p:spPr>
          <a:xfrm>
            <a:off x="5536854" y="262787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6A6702-481C-8CB3-77C0-6AD166D70C11}"/>
              </a:ext>
            </a:extLst>
          </p:cNvPr>
          <p:cNvCxnSpPr>
            <a:cxnSpLocks/>
          </p:cNvCxnSpPr>
          <p:nvPr/>
        </p:nvCxnSpPr>
        <p:spPr>
          <a:xfrm flipH="1" flipV="1">
            <a:off x="5719734" y="2810752"/>
            <a:ext cx="376266" cy="28655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4AD2F7-8E5D-C879-C1C4-7DDAE92AC5B3}"/>
              </a:ext>
            </a:extLst>
          </p:cNvPr>
          <p:cNvSpPr txBox="1"/>
          <p:nvPr/>
        </p:nvSpPr>
        <p:spPr>
          <a:xfrm>
            <a:off x="165847" y="6389302"/>
            <a:ext cx="10474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Please check for accuracy. One is not in this domain. Yellow is the one used in the following worked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9A2A5-39FF-DAC7-F8B5-0DE554A1C7CF}"/>
              </a:ext>
            </a:extLst>
          </p:cNvPr>
          <p:cNvSpPr txBox="1"/>
          <p:nvPr/>
        </p:nvSpPr>
        <p:spPr>
          <a:xfrm>
            <a:off x="2411507" y="5471590"/>
            <a:ext cx="419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 temperature to show location of islands</a:t>
            </a:r>
          </a:p>
        </p:txBody>
      </p:sp>
    </p:spTree>
    <p:extLst>
      <p:ext uri="{BB962C8B-B14F-4D97-AF65-F5344CB8AC3E}">
        <p14:creationId xmlns:p14="http://schemas.microsoft.com/office/powerpoint/2010/main" val="386061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79B2-EEF3-D582-55D2-4BB2763B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D00D-D2D1-B3F5-C4EF-8BE9EA35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3D data file: "wrfout_d01_2006-01-03_000000“</a:t>
            </a:r>
          </a:p>
          <a:p>
            <a:r>
              <a:rPr lang="en-US" dirty="0"/>
              <a:t>Location: </a:t>
            </a:r>
            <a:r>
              <a:rPr lang="en-US" dirty="0" err="1"/>
              <a:t>Nakula</a:t>
            </a:r>
            <a:r>
              <a:rPr lang="en-US" dirty="0"/>
              <a:t> (20.674650 °N, 156.233308 W)</a:t>
            </a:r>
          </a:p>
          <a:p>
            <a:r>
              <a:rPr lang="en-US" dirty="0"/>
              <a:t>Data grid indices*: 189, 303, 1, 1</a:t>
            </a:r>
          </a:p>
          <a:p>
            <a:pPr lvl="1"/>
            <a:r>
              <a:rPr lang="en-US" dirty="0"/>
              <a:t>(longitude index, latitude index, layer, hour)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EF1F3-979E-F83C-F7D9-F637938E2911}"/>
              </a:ext>
            </a:extLst>
          </p:cNvPr>
          <p:cNvSpPr txBox="1"/>
          <p:nvPr/>
        </p:nvSpPr>
        <p:spPr>
          <a:xfrm>
            <a:off x="0" y="6102169"/>
            <a:ext cx="9709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I think I’ve got the indexing correct, but still need to confirm this more carefully. Does not matter for testing calculations, but does matter for comparison to field measurements.</a:t>
            </a:r>
          </a:p>
        </p:txBody>
      </p:sp>
    </p:spTree>
    <p:extLst>
      <p:ext uri="{BB962C8B-B14F-4D97-AF65-F5344CB8AC3E}">
        <p14:creationId xmlns:p14="http://schemas.microsoft.com/office/powerpoint/2010/main" val="36346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912</Words>
  <Application>Microsoft Office PowerPoint</Application>
  <PresentationFormat>Widescreen</PresentationFormat>
  <Paragraphs>118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 WRF Cloud Water Content</vt:lpstr>
      <vt:lpstr>Index</vt:lpstr>
      <vt:lpstr>Part 1: Calculate Liquid Cloud Water (LCW)</vt:lpstr>
      <vt:lpstr>PowerPoint Presentation</vt:lpstr>
      <vt:lpstr>PowerPoint Presentation</vt:lpstr>
      <vt:lpstr>PowerPoint Presentation</vt:lpstr>
      <vt:lpstr>PowerPoint Presentation</vt:lpstr>
      <vt:lpstr>Han’s locations*</vt:lpstr>
      <vt:lpstr>Worked Example </vt:lpstr>
      <vt:lpstr>Worked Example</vt:lpstr>
      <vt:lpstr>Considerations</vt:lpstr>
      <vt:lpstr>PowerPoint Presentation</vt:lpstr>
      <vt:lpstr>Part 2: Calculate CWF</vt:lpstr>
      <vt:lpstr>PowerPoint Presentation</vt:lpstr>
      <vt:lpstr>Calculate Wind Speed</vt:lpstr>
      <vt:lpstr>PowerPoint Presentation</vt:lpstr>
      <vt:lpstr>PowerPoint Presentation</vt:lpstr>
      <vt:lpstr>PowerPoint Presentation</vt:lpstr>
      <vt:lpstr>Part 3</vt:lpstr>
      <vt:lpstr>PowerPoint Presentation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Keyel, Alexander C</dc:creator>
  <cp:lastModifiedBy>Keyel, Alexander C</cp:lastModifiedBy>
  <cp:revision>42</cp:revision>
  <dcterms:created xsi:type="dcterms:W3CDTF">2023-09-30T19:27:08Z</dcterms:created>
  <dcterms:modified xsi:type="dcterms:W3CDTF">2023-11-05T22:41:13Z</dcterms:modified>
</cp:coreProperties>
</file>