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20A6-4BAC-717F-8ECA-9FBE03D57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21098-5A57-BBB9-E6A7-2AA85005C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4E21-7B2B-DBCD-FD42-37D3A81A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E5FB-0FC3-FC36-3715-2706AA5F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647D-B597-9DF1-B674-77E20B12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52BA-D273-F71A-7F5E-70D48B0A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D4DC-7A12-DA5A-D83F-7B9A3B7D6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D2ABA-6676-91FA-5193-7BECB25B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E2D6B-5930-1B6B-84C3-AC10EF03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AC219-D7C5-4B88-366C-EA6446AD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8DD8B-2808-F56A-1CAD-450AA9D2B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0E492-B40E-D6EA-982E-EF4774564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228A6-2624-67AE-9AAC-710C2660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EDECE-A835-E83A-A469-C7CE5BA9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83632-FB59-4DB1-F550-F520289F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D6FB-A6C4-7763-7B78-3408066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9C48-444D-2F46-A083-33DD3FEE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4DB52-724F-D510-254A-BE44E5C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95C1-690E-220A-30A9-8FA66069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1252C-F386-7EB4-14FF-647EACE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04E3-F974-9C1F-A426-CD960565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F0A5-8389-0BC8-CE4D-29C0A993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72D42-B83E-3077-BA2D-1137D606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9787-4611-DFF4-9E1E-E03713A2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E776-435B-4C61-BF8D-462CF39F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7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0205-140F-3363-B133-AD59A6E9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DD6DA-0B04-099B-5879-6E5531D41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C58C1-EE81-A3AD-EB4F-E21762825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D74A-B013-FA53-8A36-7371B57E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D3AF2-A3A3-58A8-CB08-651C7A45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D4E17-47A0-74C2-1F97-7A0A14BC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3A0E3-3FD2-D22C-A9DE-D95A2D1F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73FE-73DC-C3AA-7B1E-E1699AD8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0FF1-4A4B-A3C7-3C86-D198BA2F4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95CE-A5DC-8DC9-558F-E31249C86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80C5-89EB-B131-F69E-BC79D461B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0BD4A-37F6-563D-F6C8-C3600CC2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796E-8BB0-356E-1C22-69B68D28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595B2-1874-7C85-49E7-511D1B51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4F91-1074-6CD1-EF0A-88F719C5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123F3-F2E7-16A9-9FA7-E95734EB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78818-7F53-78AB-9E51-5A18700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9F634-3E77-F559-C235-7CF67D3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4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577E5-ED51-3F82-4338-B481977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00170-7D4C-8BDF-F107-90E729D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A9A0-A5C5-EDE1-7292-F6E1CA98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2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B67B-A5E7-AE89-56B6-1BE0327C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1821-C3DB-35BB-280D-190E15B5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E7356-44D7-9C5F-552C-613A2E9B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A8ECE-88A3-02B9-BCD9-8D8F4F5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7094-EF1D-5940-E788-6B83AD31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66F0-DFCF-FAE0-C3AE-0F45DD07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D6E1-341D-F2E7-310E-CFEBD4A5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C10B-27FF-4D74-075E-293EB6459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158FA-B5A9-0FB1-C3F6-207F0E29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0EE-4799-FC9B-5F6B-D1B8931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974BB-F627-E6E9-48D9-5BAE98B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5F277-6595-D2CC-CACC-7A6EBAD0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A5402-F1B4-2AD8-D424-85C700E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EFFA0-818F-9C7A-C598-263961F4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F5DA5-B4CB-5E99-0B1E-D704CF792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5D3B6-5CA1-4C9B-8367-FA96701F1B34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D07E-E8E1-73F3-CF8D-86467815C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8279-3E4E-9EE2-60C3-1962597C0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56A04-5930-478E-AB9F-F263054EB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</p:spTree>
    <p:extLst>
      <p:ext uri="{BB962C8B-B14F-4D97-AF65-F5344CB8AC3E}">
        <p14:creationId xmlns:p14="http://schemas.microsoft.com/office/powerpoint/2010/main" val="291623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A317E-946C-D710-B5B1-472AC5EC188D}"/>
              </a:ext>
            </a:extLst>
          </p:cNvPr>
          <p:cNvSpPr txBox="1"/>
          <p:nvPr/>
        </p:nvSpPr>
        <p:spPr>
          <a:xfrm>
            <a:off x="6788096" y="2649304"/>
            <a:ext cx="40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using Temperature and Pressure.</a:t>
            </a:r>
          </a:p>
          <a:p>
            <a:r>
              <a:rPr lang="en-US" dirty="0"/>
              <a:t>Ideally: use mean temperature and pressure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</p:txBody>
      </p:sp>
    </p:spTree>
    <p:extLst>
      <p:ext uri="{BB962C8B-B14F-4D97-AF65-F5344CB8AC3E}">
        <p14:creationId xmlns:p14="http://schemas.microsoft.com/office/powerpoint/2010/main" val="133177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BF5E2D-6BCB-9569-4255-82C4AAF5D326}"/>
              </a:ext>
            </a:extLst>
          </p:cNvPr>
          <p:cNvSpPr/>
          <p:nvPr/>
        </p:nvSpPr>
        <p:spPr>
          <a:xfrm>
            <a:off x="1777042" y="1690777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4B1E81-BF77-00D5-78B0-C0574B577F8E}"/>
              </a:ext>
            </a:extLst>
          </p:cNvPr>
          <p:cNvSpPr/>
          <p:nvPr/>
        </p:nvSpPr>
        <p:spPr>
          <a:xfrm>
            <a:off x="2041585" y="1403230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65E733-A4FF-A60E-0D6C-A054494B06C7}"/>
              </a:ext>
            </a:extLst>
          </p:cNvPr>
          <p:cNvSpPr/>
          <p:nvPr/>
        </p:nvSpPr>
        <p:spPr>
          <a:xfrm>
            <a:off x="2366514" y="1137076"/>
            <a:ext cx="3852236" cy="3889249"/>
          </a:xfrm>
          <a:custGeom>
            <a:avLst/>
            <a:gdLst>
              <a:gd name="connsiteX0" fmla="*/ 0 w 3852236"/>
              <a:gd name="connsiteY0" fmla="*/ 0 h 3889249"/>
              <a:gd name="connsiteX1" fmla="*/ 1630392 w 3852236"/>
              <a:gd name="connsiteY1" fmla="*/ 983412 h 3889249"/>
              <a:gd name="connsiteX2" fmla="*/ 3536830 w 3852236"/>
              <a:gd name="connsiteY2" fmla="*/ 3493698 h 3889249"/>
              <a:gd name="connsiteX3" fmla="*/ 3830128 w 3852236"/>
              <a:gd name="connsiteY3" fmla="*/ 3847381 h 388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2236" h="3889249">
                <a:moveTo>
                  <a:pt x="0" y="0"/>
                </a:moveTo>
                <a:cubicBezTo>
                  <a:pt x="520460" y="200564"/>
                  <a:pt x="1040920" y="401129"/>
                  <a:pt x="1630392" y="983412"/>
                </a:cubicBezTo>
                <a:cubicBezTo>
                  <a:pt x="2219864" y="1565695"/>
                  <a:pt x="3170207" y="3016370"/>
                  <a:pt x="3536830" y="3493698"/>
                </a:cubicBezTo>
                <a:cubicBezTo>
                  <a:pt x="3903453" y="3971026"/>
                  <a:pt x="3866790" y="3909203"/>
                  <a:pt x="3830128" y="38473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6B885-6DED-FF1D-B200-B085BC4CED6E}"/>
              </a:ext>
            </a:extLst>
          </p:cNvPr>
          <p:cNvCxnSpPr/>
          <p:nvPr/>
        </p:nvCxnSpPr>
        <p:spPr>
          <a:xfrm>
            <a:off x="1897811" y="1785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A5F79-A3D9-5C82-EBA2-89B3CCBF43BC}"/>
              </a:ext>
            </a:extLst>
          </p:cNvPr>
          <p:cNvCxnSpPr/>
          <p:nvPr/>
        </p:nvCxnSpPr>
        <p:spPr>
          <a:xfrm>
            <a:off x="2113472" y="1886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6A5FCA-B8FF-980E-9D04-282008A5C182}"/>
              </a:ext>
            </a:extLst>
          </p:cNvPr>
          <p:cNvCxnSpPr/>
          <p:nvPr/>
        </p:nvCxnSpPr>
        <p:spPr>
          <a:xfrm>
            <a:off x="2366514" y="215948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1C8F85-4C9E-9FCD-4BF2-6B74E38DE464}"/>
              </a:ext>
            </a:extLst>
          </p:cNvPr>
          <p:cNvCxnSpPr/>
          <p:nvPr/>
        </p:nvCxnSpPr>
        <p:spPr>
          <a:xfrm>
            <a:off x="2582175" y="226012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C89AC-8973-0BC2-83A3-D70C6CFB17C7}"/>
              </a:ext>
            </a:extLst>
          </p:cNvPr>
          <p:cNvCxnSpPr/>
          <p:nvPr/>
        </p:nvCxnSpPr>
        <p:spPr>
          <a:xfrm>
            <a:off x="2840969" y="25332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24FC17-B4A0-210A-4232-7BED0FAF9D2E}"/>
              </a:ext>
            </a:extLst>
          </p:cNvPr>
          <p:cNvCxnSpPr/>
          <p:nvPr/>
        </p:nvCxnSpPr>
        <p:spPr>
          <a:xfrm>
            <a:off x="3056630" y="26339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4F69A9-BFD6-0C54-FAF4-204FB85D2F5C}"/>
              </a:ext>
            </a:extLst>
          </p:cNvPr>
          <p:cNvCxnSpPr/>
          <p:nvPr/>
        </p:nvCxnSpPr>
        <p:spPr>
          <a:xfrm>
            <a:off x="3298173" y="297036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2CBCF8-AF88-E71F-3B33-D837147EC603}"/>
              </a:ext>
            </a:extLst>
          </p:cNvPr>
          <p:cNvCxnSpPr/>
          <p:nvPr/>
        </p:nvCxnSpPr>
        <p:spPr>
          <a:xfrm>
            <a:off x="3513834" y="307100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77278-6846-C967-CBA1-92BA90B9932B}"/>
              </a:ext>
            </a:extLst>
          </p:cNvPr>
          <p:cNvCxnSpPr/>
          <p:nvPr/>
        </p:nvCxnSpPr>
        <p:spPr>
          <a:xfrm>
            <a:off x="3766876" y="345425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6E52E4-9C5A-BAB0-A226-FF2B08247923}"/>
              </a:ext>
            </a:extLst>
          </p:cNvPr>
          <p:cNvCxnSpPr/>
          <p:nvPr/>
        </p:nvCxnSpPr>
        <p:spPr>
          <a:xfrm>
            <a:off x="3982537" y="355489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23316B-0E54-4213-EDAC-28C58088F52B}"/>
              </a:ext>
            </a:extLst>
          </p:cNvPr>
          <p:cNvCxnSpPr/>
          <p:nvPr/>
        </p:nvCxnSpPr>
        <p:spPr>
          <a:xfrm>
            <a:off x="4152199" y="415011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F9891E-940B-D713-57F4-8BDECB1D7B14}"/>
              </a:ext>
            </a:extLst>
          </p:cNvPr>
          <p:cNvCxnSpPr/>
          <p:nvPr/>
        </p:nvCxnSpPr>
        <p:spPr>
          <a:xfrm>
            <a:off x="4367860" y="4250757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6DE40D-7BE1-78F1-6C09-A3AB23951EDC}"/>
              </a:ext>
            </a:extLst>
          </p:cNvPr>
          <p:cNvCxnSpPr/>
          <p:nvPr/>
        </p:nvCxnSpPr>
        <p:spPr>
          <a:xfrm>
            <a:off x="4684162" y="473877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746EF2-14DA-4226-AA15-D1620D08A086}"/>
              </a:ext>
            </a:extLst>
          </p:cNvPr>
          <p:cNvCxnSpPr/>
          <p:nvPr/>
        </p:nvCxnSpPr>
        <p:spPr>
          <a:xfrm>
            <a:off x="4899823" y="483941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637A94-437F-882E-365D-54E63E541948}"/>
              </a:ext>
            </a:extLst>
          </p:cNvPr>
          <p:cNvCxnSpPr/>
          <p:nvPr/>
        </p:nvCxnSpPr>
        <p:spPr>
          <a:xfrm>
            <a:off x="5101125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51C37B-393E-72A0-1C3C-7AC3739889D6}"/>
              </a:ext>
            </a:extLst>
          </p:cNvPr>
          <p:cNvCxnSpPr/>
          <p:nvPr/>
        </p:nvCxnSpPr>
        <p:spPr>
          <a:xfrm>
            <a:off x="5316786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94673A-A320-8E89-A6AA-CEFF25817BD4}"/>
              </a:ext>
            </a:extLst>
          </p:cNvPr>
          <p:cNvCxnSpPr/>
          <p:nvPr/>
        </p:nvCxnSpPr>
        <p:spPr>
          <a:xfrm>
            <a:off x="2096219" y="251908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720C13-01F6-DEFF-7876-18F0F00B80AC}"/>
              </a:ext>
            </a:extLst>
          </p:cNvPr>
          <p:cNvCxnSpPr/>
          <p:nvPr/>
        </p:nvCxnSpPr>
        <p:spPr>
          <a:xfrm>
            <a:off x="2311880" y="261972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3E437D-A5DA-80AD-F92F-8EEC24F87C7C}"/>
              </a:ext>
            </a:extLst>
          </p:cNvPr>
          <p:cNvCxnSpPr/>
          <p:nvPr/>
        </p:nvCxnSpPr>
        <p:spPr>
          <a:xfrm>
            <a:off x="2556299" y="286109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2EFE8-0B04-D697-191F-25B7296E7C6D}"/>
              </a:ext>
            </a:extLst>
          </p:cNvPr>
          <p:cNvCxnSpPr/>
          <p:nvPr/>
        </p:nvCxnSpPr>
        <p:spPr>
          <a:xfrm>
            <a:off x="2771960" y="296173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7248BA-AAA3-C1FE-835A-749983F34EC7}"/>
              </a:ext>
            </a:extLst>
          </p:cNvPr>
          <p:cNvCxnSpPr/>
          <p:nvPr/>
        </p:nvCxnSpPr>
        <p:spPr>
          <a:xfrm>
            <a:off x="3035069" y="33355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8C78A34-8D41-DAD2-D8EA-B14441F4E387}"/>
              </a:ext>
            </a:extLst>
          </p:cNvPr>
          <p:cNvCxnSpPr/>
          <p:nvPr/>
        </p:nvCxnSpPr>
        <p:spPr>
          <a:xfrm>
            <a:off x="3250730" y="34361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0E38FE-6A13-2D1D-0B85-D583DCCE0D73}"/>
              </a:ext>
            </a:extLst>
          </p:cNvPr>
          <p:cNvCxnSpPr/>
          <p:nvPr/>
        </p:nvCxnSpPr>
        <p:spPr>
          <a:xfrm>
            <a:off x="3515272" y="374899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CD0C71-6E9F-3541-A5BE-16129E9ADA86}"/>
              </a:ext>
            </a:extLst>
          </p:cNvPr>
          <p:cNvCxnSpPr/>
          <p:nvPr/>
        </p:nvCxnSpPr>
        <p:spPr>
          <a:xfrm>
            <a:off x="3730933" y="3849633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D88463-4265-BB97-3A4B-C5FBE7ACF2C3}"/>
              </a:ext>
            </a:extLst>
          </p:cNvPr>
          <p:cNvCxnSpPr/>
          <p:nvPr/>
        </p:nvCxnSpPr>
        <p:spPr>
          <a:xfrm>
            <a:off x="2321948" y="337822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26E7E52-89D0-783C-DEAD-005D7EB9F0AA}"/>
              </a:ext>
            </a:extLst>
          </p:cNvPr>
          <p:cNvCxnSpPr/>
          <p:nvPr/>
        </p:nvCxnSpPr>
        <p:spPr>
          <a:xfrm>
            <a:off x="2537609" y="347886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18B2A4-4BE5-AD55-A034-61BCFAB5AA92}"/>
              </a:ext>
            </a:extLst>
          </p:cNvPr>
          <p:cNvCxnSpPr/>
          <p:nvPr/>
        </p:nvCxnSpPr>
        <p:spPr>
          <a:xfrm>
            <a:off x="2731712" y="36676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5F7F24-773A-54AA-9449-CB149A81DEC0}"/>
              </a:ext>
            </a:extLst>
          </p:cNvPr>
          <p:cNvCxnSpPr/>
          <p:nvPr/>
        </p:nvCxnSpPr>
        <p:spPr>
          <a:xfrm>
            <a:off x="2947373" y="37683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94C015-745E-038C-8642-69A359B181B9}"/>
              </a:ext>
            </a:extLst>
          </p:cNvPr>
          <p:cNvCxnSpPr/>
          <p:nvPr/>
        </p:nvCxnSpPr>
        <p:spPr>
          <a:xfrm>
            <a:off x="3229152" y="405451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5C14DA-E973-6A47-EF28-987E89719FFB}"/>
              </a:ext>
            </a:extLst>
          </p:cNvPr>
          <p:cNvCxnSpPr/>
          <p:nvPr/>
        </p:nvCxnSpPr>
        <p:spPr>
          <a:xfrm>
            <a:off x="3444813" y="4155156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C68D20-7C61-D6A2-D84D-DDB01095835D}"/>
              </a:ext>
            </a:extLst>
          </p:cNvPr>
          <p:cNvCxnSpPr/>
          <p:nvPr/>
        </p:nvCxnSpPr>
        <p:spPr>
          <a:xfrm>
            <a:off x="3782187" y="445123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C8B3BB-C811-06DD-0D8A-4D091498490E}"/>
              </a:ext>
            </a:extLst>
          </p:cNvPr>
          <p:cNvCxnSpPr/>
          <p:nvPr/>
        </p:nvCxnSpPr>
        <p:spPr>
          <a:xfrm>
            <a:off x="3997848" y="455187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CB0CA0-318A-A45F-CD49-E23B79D86724}"/>
              </a:ext>
            </a:extLst>
          </p:cNvPr>
          <p:cNvCxnSpPr/>
          <p:nvPr/>
        </p:nvCxnSpPr>
        <p:spPr>
          <a:xfrm>
            <a:off x="4215459" y="475091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7F00E20-20CC-B62C-9AFF-B0CCC49C3149}"/>
              </a:ext>
            </a:extLst>
          </p:cNvPr>
          <p:cNvCxnSpPr/>
          <p:nvPr/>
        </p:nvCxnSpPr>
        <p:spPr>
          <a:xfrm>
            <a:off x="4431120" y="485155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8A7041-3383-1117-FE1B-7EBAA3E50107}"/>
              </a:ext>
            </a:extLst>
          </p:cNvPr>
          <p:cNvCxnSpPr/>
          <p:nvPr/>
        </p:nvCxnSpPr>
        <p:spPr>
          <a:xfrm>
            <a:off x="4687056" y="524215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B733DC-A6EB-E5B6-065B-73094983DEED}"/>
              </a:ext>
            </a:extLst>
          </p:cNvPr>
          <p:cNvCxnSpPr/>
          <p:nvPr/>
        </p:nvCxnSpPr>
        <p:spPr>
          <a:xfrm>
            <a:off x="4902717" y="534279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40E8964-206E-11BB-E5E5-A0A90CA9F733}"/>
              </a:ext>
            </a:extLst>
          </p:cNvPr>
          <p:cNvCxnSpPr/>
          <p:nvPr/>
        </p:nvCxnSpPr>
        <p:spPr>
          <a:xfrm>
            <a:off x="4141622" y="520581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64C24CB-60A7-2FA2-B1CD-1B5E1CEDF162}"/>
              </a:ext>
            </a:extLst>
          </p:cNvPr>
          <p:cNvCxnSpPr/>
          <p:nvPr/>
        </p:nvCxnSpPr>
        <p:spPr>
          <a:xfrm>
            <a:off x="4357283" y="530645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86E139-EF27-618A-7CD3-5DD226BAAD3D}"/>
              </a:ext>
            </a:extLst>
          </p:cNvPr>
          <p:cNvCxnSpPr/>
          <p:nvPr/>
        </p:nvCxnSpPr>
        <p:spPr>
          <a:xfrm>
            <a:off x="3673382" y="5037368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22D46A-5161-1D19-8C39-FC8CBA3596D0}"/>
              </a:ext>
            </a:extLst>
          </p:cNvPr>
          <p:cNvCxnSpPr/>
          <p:nvPr/>
        </p:nvCxnSpPr>
        <p:spPr>
          <a:xfrm>
            <a:off x="3889043" y="5138009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E306-E1FB-C4CC-7388-26E2C7F46980}"/>
              </a:ext>
            </a:extLst>
          </p:cNvPr>
          <p:cNvCxnSpPr/>
          <p:nvPr/>
        </p:nvCxnSpPr>
        <p:spPr>
          <a:xfrm>
            <a:off x="3239647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32E7A8-DCFA-0398-098C-BDED07761E11}"/>
              </a:ext>
            </a:extLst>
          </p:cNvPr>
          <p:cNvCxnSpPr/>
          <p:nvPr/>
        </p:nvCxnSpPr>
        <p:spPr>
          <a:xfrm>
            <a:off x="3455308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0AE02F-5510-402C-6B21-B9917770AF80}"/>
              </a:ext>
            </a:extLst>
          </p:cNvPr>
          <p:cNvCxnSpPr/>
          <p:nvPr/>
        </p:nvCxnSpPr>
        <p:spPr>
          <a:xfrm>
            <a:off x="2804441" y="429174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B8189D-F779-2B40-9103-C8845E55814A}"/>
              </a:ext>
            </a:extLst>
          </p:cNvPr>
          <p:cNvCxnSpPr/>
          <p:nvPr/>
        </p:nvCxnSpPr>
        <p:spPr>
          <a:xfrm>
            <a:off x="3020102" y="439238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5C53608-E700-DB97-8D81-5EB72E6C5155}"/>
              </a:ext>
            </a:extLst>
          </p:cNvPr>
          <p:cNvCxnSpPr/>
          <p:nvPr/>
        </p:nvCxnSpPr>
        <p:spPr>
          <a:xfrm>
            <a:off x="2404351" y="4018194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2466BD-B104-D135-D305-CAF660CDA006}"/>
              </a:ext>
            </a:extLst>
          </p:cNvPr>
          <p:cNvCxnSpPr/>
          <p:nvPr/>
        </p:nvCxnSpPr>
        <p:spPr>
          <a:xfrm>
            <a:off x="2620012" y="4118835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C80E1A-57AA-E27B-A777-964F3FC05FDE}"/>
              </a:ext>
            </a:extLst>
          </p:cNvPr>
          <p:cNvCxnSpPr/>
          <p:nvPr/>
        </p:nvCxnSpPr>
        <p:spPr>
          <a:xfrm>
            <a:off x="2582079" y="4674050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A4BE0B-CE72-7264-9AB2-D63310ABD841}"/>
              </a:ext>
            </a:extLst>
          </p:cNvPr>
          <p:cNvCxnSpPr/>
          <p:nvPr/>
        </p:nvCxnSpPr>
        <p:spPr>
          <a:xfrm>
            <a:off x="2797740" y="477469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BA5DF1-ADD4-5344-F720-2E101907E845}"/>
              </a:ext>
            </a:extLst>
          </p:cNvPr>
          <p:cNvCxnSpPr/>
          <p:nvPr/>
        </p:nvCxnSpPr>
        <p:spPr>
          <a:xfrm>
            <a:off x="2941522" y="4963501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279127-3C79-D733-4042-F16B62E55E50}"/>
              </a:ext>
            </a:extLst>
          </p:cNvPr>
          <p:cNvCxnSpPr/>
          <p:nvPr/>
        </p:nvCxnSpPr>
        <p:spPr>
          <a:xfrm>
            <a:off x="3157183" y="5064142"/>
            <a:ext cx="143774" cy="47445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FC6A8F-88CD-9B92-0EDC-B9A6BA996C99}"/>
              </a:ext>
            </a:extLst>
          </p:cNvPr>
          <p:cNvSpPr txBox="1"/>
          <p:nvPr/>
        </p:nvSpPr>
        <p:spPr>
          <a:xfrm>
            <a:off x="2406132" y="3741689"/>
            <a:ext cx="1632948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Ground</a:t>
            </a:r>
          </a:p>
          <a:p>
            <a:pPr algn="ctr"/>
            <a:r>
              <a:rPr lang="en-US" dirty="0"/>
              <a:t>(sloped terrain)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FE431C-AAC8-2042-E698-1BA064794EB9}"/>
              </a:ext>
            </a:extLst>
          </p:cNvPr>
          <p:cNvSpPr txBox="1"/>
          <p:nvPr/>
        </p:nvSpPr>
        <p:spPr>
          <a:xfrm>
            <a:off x="455123" y="1212459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607FF04-B9C4-B90E-439D-24B63C6FA13C}"/>
              </a:ext>
            </a:extLst>
          </p:cNvPr>
          <p:cNvCxnSpPr>
            <a:cxnSpLocks/>
          </p:cNvCxnSpPr>
          <p:nvPr/>
        </p:nvCxnSpPr>
        <p:spPr>
          <a:xfrm>
            <a:off x="1650521" y="1432903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8F56253-E87A-0E41-B4EA-C786A7955A93}"/>
              </a:ext>
            </a:extLst>
          </p:cNvPr>
          <p:cNvSpPr txBox="1"/>
          <p:nvPr/>
        </p:nvSpPr>
        <p:spPr>
          <a:xfrm>
            <a:off x="595033" y="826345"/>
            <a:ext cx="121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st</a:t>
            </a:r>
            <a:r>
              <a:rPr lang="en-US" dirty="0"/>
              <a:t> 3D level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112B97-D44C-D247-B08E-7D0D3F536E43}"/>
              </a:ext>
            </a:extLst>
          </p:cNvPr>
          <p:cNvCxnSpPr>
            <a:cxnSpLocks/>
          </p:cNvCxnSpPr>
          <p:nvPr/>
        </p:nvCxnSpPr>
        <p:spPr>
          <a:xfrm>
            <a:off x="1794295" y="1050320"/>
            <a:ext cx="319177" cy="1576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6B6738A-F02C-D95F-9967-72E0EE2D2017}"/>
              </a:ext>
            </a:extLst>
          </p:cNvPr>
          <p:cNvSpPr txBox="1"/>
          <p:nvPr/>
        </p:nvSpPr>
        <p:spPr>
          <a:xfrm>
            <a:off x="6788096" y="1286144"/>
            <a:ext cx="3961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1688" indent="-801688"/>
            <a:r>
              <a:rPr lang="en-US" dirty="0" err="1"/>
              <a:t>Qcloud</a:t>
            </a:r>
            <a:r>
              <a:rPr lang="en-US" dirty="0"/>
              <a:t>: Assumption: Mean value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  <a:p>
            <a:pPr marL="801688" indent="-801688"/>
            <a:r>
              <a:rPr lang="en-US" dirty="0"/>
              <a:t>WRF units: kg / kg</a:t>
            </a:r>
          </a:p>
          <a:p>
            <a:pPr marL="801688" indent="-801688"/>
            <a:r>
              <a:rPr lang="en-US" dirty="0"/>
              <a:t>EQN units:  g / m^3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A317E-946C-D710-B5B1-472AC5EC188D}"/>
              </a:ext>
            </a:extLst>
          </p:cNvPr>
          <p:cNvSpPr txBox="1"/>
          <p:nvPr/>
        </p:nvSpPr>
        <p:spPr>
          <a:xfrm>
            <a:off x="6788096" y="2649304"/>
            <a:ext cx="4047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using Temperature and Pressure.</a:t>
            </a:r>
          </a:p>
          <a:p>
            <a:r>
              <a:rPr lang="en-US" dirty="0"/>
              <a:t>Ideally: use mean temperature and pressure from surface to 1</a:t>
            </a:r>
            <a:r>
              <a:rPr lang="en-US" baseline="30000" dirty="0"/>
              <a:t>st</a:t>
            </a:r>
            <a:r>
              <a:rPr lang="en-US" dirty="0"/>
              <a:t> level boundary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01F0F-3380-83B7-00CC-D49CF188F624}"/>
              </a:ext>
            </a:extLst>
          </p:cNvPr>
          <p:cNvSpPr txBox="1"/>
          <p:nvPr/>
        </p:nvSpPr>
        <p:spPr>
          <a:xfrm>
            <a:off x="6788096" y="4026318"/>
            <a:ext cx="4047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Assume: Temperature for 1</a:t>
            </a:r>
            <a:r>
              <a:rPr lang="en-US" baseline="30000" dirty="0"/>
              <a:t>st</a:t>
            </a:r>
            <a:r>
              <a:rPr lang="en-US" dirty="0"/>
              <a:t> level can be approximated by 2 m air temperature (T2) and surface pressure (PSFC)</a:t>
            </a:r>
          </a:p>
        </p:txBody>
      </p:sp>
    </p:spTree>
    <p:extLst>
      <p:ext uri="{BB962C8B-B14F-4D97-AF65-F5344CB8AC3E}">
        <p14:creationId xmlns:p14="http://schemas.microsoft.com/office/powerpoint/2010/main" val="6722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3F697-1DD3-4BAC-5F0B-2486A703F3AF}"/>
                  </a:ext>
                </a:extLst>
              </p:cNvPr>
              <p:cNvSpPr txBox="1"/>
              <p:nvPr/>
            </p:nvSpPr>
            <p:spPr>
              <a:xfrm>
                <a:off x="678603" y="463037"/>
                <a:ext cx="1960152" cy="659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𝑎𝑖𝑟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33F697-1DD3-4BAC-5F0B-2486A703F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03" y="463037"/>
                <a:ext cx="1960152" cy="659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A158F-F7B4-DCF2-E81F-01256EA67BD4}"/>
                  </a:ext>
                </a:extLst>
              </p:cNvPr>
              <p:cNvSpPr txBox="1"/>
              <p:nvPr/>
            </p:nvSpPr>
            <p:spPr>
              <a:xfrm>
                <a:off x="744591" y="1226607"/>
                <a:ext cx="1545744" cy="60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1A158F-F7B4-DCF2-E81F-01256EA67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1226607"/>
                <a:ext cx="1545744" cy="6092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9E137-B49A-D4F4-D4B7-280741D47816}"/>
                  </a:ext>
                </a:extLst>
              </p:cNvPr>
              <p:cNvSpPr txBox="1"/>
              <p:nvPr/>
            </p:nvSpPr>
            <p:spPr>
              <a:xfrm>
                <a:off x="595221" y="4635126"/>
                <a:ext cx="4637808" cy="691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A9E137-B49A-D4F4-D4B7-280741D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4635126"/>
                <a:ext cx="4637808" cy="691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2C650-0CFA-1CDB-ABEA-9A55CA172C02}"/>
                  </a:ext>
                </a:extLst>
              </p:cNvPr>
              <p:cNvSpPr txBox="1"/>
              <p:nvPr/>
            </p:nvSpPr>
            <p:spPr>
              <a:xfrm>
                <a:off x="5893075" y="596721"/>
                <a:ext cx="1909177" cy="6351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F2C650-0CFA-1CDB-ABEA-9A55CA17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75" y="596721"/>
                <a:ext cx="1909177" cy="635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6CE06-E721-B004-F533-75CB0C483BA8}"/>
                  </a:ext>
                </a:extLst>
              </p:cNvPr>
              <p:cNvSpPr txBox="1"/>
              <p:nvPr/>
            </p:nvSpPr>
            <p:spPr>
              <a:xfrm>
                <a:off x="5904927" y="1175625"/>
                <a:ext cx="1874296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66CE06-E721-B004-F533-75CB0C483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1175625"/>
                <a:ext cx="1874296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AE1C0-9276-3E84-6F1E-652E7C383976}"/>
                  </a:ext>
                </a:extLst>
              </p:cNvPr>
              <p:cNvSpPr txBox="1"/>
              <p:nvPr/>
            </p:nvSpPr>
            <p:spPr>
              <a:xfrm>
                <a:off x="5904927" y="1849250"/>
                <a:ext cx="1872179" cy="665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1AE1C0-9276-3E84-6F1E-652E7C383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1849250"/>
                <a:ext cx="1872179" cy="665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D74DE-400B-CBCE-67F0-5CF561C59956}"/>
                  </a:ext>
                </a:extLst>
              </p:cNvPr>
              <p:cNvSpPr txBox="1"/>
              <p:nvPr/>
            </p:nvSpPr>
            <p:spPr>
              <a:xfrm>
                <a:off x="5904927" y="2599614"/>
                <a:ext cx="2033762" cy="922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3D74DE-400B-CBCE-67F0-5CF561C5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2599614"/>
                <a:ext cx="2033762" cy="922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B02A9-0D56-A9FD-945C-8074823EECB8}"/>
                  </a:ext>
                </a:extLst>
              </p:cNvPr>
              <p:cNvSpPr txBox="1"/>
              <p:nvPr/>
            </p:nvSpPr>
            <p:spPr>
              <a:xfrm>
                <a:off x="5904927" y="3613810"/>
                <a:ext cx="1828321" cy="672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=287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7B02A9-0D56-A9FD-945C-8074823EE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927" y="3613810"/>
                <a:ext cx="1828321" cy="672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5CB5A-7A38-23EA-896D-5EDA70ED6CF6}"/>
                  </a:ext>
                </a:extLst>
              </p:cNvPr>
              <p:cNvSpPr txBox="1"/>
              <p:nvPr/>
            </p:nvSpPr>
            <p:spPr>
              <a:xfrm>
                <a:off x="744591" y="2881631"/>
                <a:ext cx="3091744" cy="902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∗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B5CB5A-7A38-23EA-896D-5EDA70ED6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2881631"/>
                <a:ext cx="3091744" cy="9028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A0C669-FAD5-B73E-BC16-E9FB8125971B}"/>
                  </a:ext>
                </a:extLst>
              </p:cNvPr>
              <p:cNvSpPr txBox="1"/>
              <p:nvPr/>
            </p:nvSpPr>
            <p:spPr>
              <a:xfrm>
                <a:off x="744591" y="3849908"/>
                <a:ext cx="1287788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𝑎𝑖𝑟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0A0C669-FAD5-B73E-BC16-E9FB8125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91" y="3849908"/>
                <a:ext cx="1287788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95F3F-C3E0-AE7E-9E73-3BBC3F55F1B5}"/>
                  </a:ext>
                </a:extLst>
              </p:cNvPr>
              <p:cNvSpPr txBox="1"/>
              <p:nvPr/>
            </p:nvSpPr>
            <p:spPr>
              <a:xfrm>
                <a:off x="595221" y="5378752"/>
                <a:ext cx="2808333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395F3F-C3E0-AE7E-9E73-3BBC3F55F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5378752"/>
                <a:ext cx="2808333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18E754-FA89-BAA1-F8DB-DAC9CA1090B2}"/>
              </a:ext>
            </a:extLst>
          </p:cNvPr>
          <p:cNvSpPr txBox="1"/>
          <p:nvPr/>
        </p:nvSpPr>
        <p:spPr>
          <a:xfrm>
            <a:off x="810705" y="223028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in units: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7B57F1-41F4-8C71-0B95-3DCE93EC3128}"/>
              </a:ext>
            </a:extLst>
          </p:cNvPr>
          <p:cNvSpPr/>
          <p:nvPr/>
        </p:nvSpPr>
        <p:spPr>
          <a:xfrm>
            <a:off x="5547422" y="245097"/>
            <a:ext cx="2988297" cy="4223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BAF26D-F73F-B86F-2F9C-F81F63C8CB53}"/>
              </a:ext>
            </a:extLst>
          </p:cNvPr>
          <p:cNvCxnSpPr>
            <a:cxnSpLocks/>
          </p:cNvCxnSpPr>
          <p:nvPr/>
        </p:nvCxnSpPr>
        <p:spPr>
          <a:xfrm flipH="1">
            <a:off x="3915258" y="2347274"/>
            <a:ext cx="1310939" cy="691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139256-A4CA-F2F5-2898-8A30B3CDF9C1}"/>
                  </a:ext>
                </a:extLst>
              </p:cNvPr>
              <p:cNvSpPr txBox="1"/>
              <p:nvPr/>
            </p:nvSpPr>
            <p:spPr>
              <a:xfrm>
                <a:off x="595221" y="5996998"/>
                <a:ext cx="285962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𝑙𝑖𝑞𝑢𝑖𝑑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𝑐𝑙𝑜𝑢𝑑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139256-A4CA-F2F5-2898-8A30B3CDF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1" y="5996998"/>
                <a:ext cx="2859629" cy="5666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1817B0-DC48-BAF8-2B05-0847449E5BAD}"/>
              </a:ext>
            </a:extLst>
          </p:cNvPr>
          <p:cNvCxnSpPr>
            <a:cxnSpLocks/>
          </p:cNvCxnSpPr>
          <p:nvPr/>
        </p:nvCxnSpPr>
        <p:spPr>
          <a:xfrm flipH="1">
            <a:off x="3454850" y="5687875"/>
            <a:ext cx="1296259" cy="3091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2B6F79-EA8E-FC23-0BA9-FD7A62637F8F}"/>
              </a:ext>
            </a:extLst>
          </p:cNvPr>
          <p:cNvSpPr txBox="1"/>
          <p:nvPr/>
        </p:nvSpPr>
        <p:spPr>
          <a:xfrm>
            <a:off x="4864231" y="5687875"/>
            <a:ext cx="395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by 1000 to convert from kg to g</a:t>
            </a:r>
          </a:p>
        </p:txBody>
      </p:sp>
    </p:spTree>
    <p:extLst>
      <p:ext uri="{BB962C8B-B14F-4D97-AF65-F5344CB8AC3E}">
        <p14:creationId xmlns:p14="http://schemas.microsoft.com/office/powerpoint/2010/main" val="19870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3223-6C67-B4E1-2758-F6A32669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Han’s locations*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E0DED-1F78-6E39-A3DA-C635D28E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10EBB-90E9-C8EF-794B-53CB4382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70" y="1096760"/>
            <a:ext cx="8579869" cy="539515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94F43E-C716-1EF5-E599-2BD9254E7EC5}"/>
              </a:ext>
            </a:extLst>
          </p:cNvPr>
          <p:cNvSpPr/>
          <p:nvPr/>
        </p:nvSpPr>
        <p:spPr>
          <a:xfrm>
            <a:off x="7799295" y="378393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75D173-53EF-2B2D-4ED1-3452C25AADA0}"/>
              </a:ext>
            </a:extLst>
          </p:cNvPr>
          <p:cNvSpPr/>
          <p:nvPr/>
        </p:nvSpPr>
        <p:spPr>
          <a:xfrm>
            <a:off x="7908665" y="455349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0ED7DB-25CF-1F23-534B-D97CA15233DE}"/>
              </a:ext>
            </a:extLst>
          </p:cNvPr>
          <p:cNvSpPr/>
          <p:nvPr/>
        </p:nvSpPr>
        <p:spPr>
          <a:xfrm>
            <a:off x="5515089" y="25005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8F545D-C93B-F7CF-6701-A30595708014}"/>
              </a:ext>
            </a:extLst>
          </p:cNvPr>
          <p:cNvSpPr/>
          <p:nvPr/>
        </p:nvSpPr>
        <p:spPr>
          <a:xfrm>
            <a:off x="1647964" y="13576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991362-885A-028C-7F3C-1BFD667321A1}"/>
              </a:ext>
            </a:extLst>
          </p:cNvPr>
          <p:cNvCxnSpPr/>
          <p:nvPr/>
        </p:nvCxnSpPr>
        <p:spPr>
          <a:xfrm flipH="1">
            <a:off x="1958835" y="1449103"/>
            <a:ext cx="3809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7EFD39D-F087-0F3E-5A24-C40814EEAA54}"/>
              </a:ext>
            </a:extLst>
          </p:cNvPr>
          <p:cNvSpPr/>
          <p:nvPr/>
        </p:nvSpPr>
        <p:spPr>
          <a:xfrm>
            <a:off x="5536854" y="2627872"/>
            <a:ext cx="182880" cy="1828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6A6702-481C-8CB3-77C0-6AD166D70C11}"/>
              </a:ext>
            </a:extLst>
          </p:cNvPr>
          <p:cNvCxnSpPr>
            <a:cxnSpLocks/>
          </p:cNvCxnSpPr>
          <p:nvPr/>
        </p:nvCxnSpPr>
        <p:spPr>
          <a:xfrm flipH="1" flipV="1">
            <a:off x="5719734" y="2810752"/>
            <a:ext cx="376266" cy="28655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4AD2F7-8E5D-C879-C1C4-7DDAE92AC5B3}"/>
              </a:ext>
            </a:extLst>
          </p:cNvPr>
          <p:cNvSpPr txBox="1"/>
          <p:nvPr/>
        </p:nvSpPr>
        <p:spPr>
          <a:xfrm>
            <a:off x="165847" y="6389302"/>
            <a:ext cx="1047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Please check for accuracy. One is not in this domain. Yellow is the one used in the following worked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9A2A5-39FF-DAC7-F8B5-0DE554A1C7CF}"/>
              </a:ext>
            </a:extLst>
          </p:cNvPr>
          <p:cNvSpPr txBox="1"/>
          <p:nvPr/>
        </p:nvSpPr>
        <p:spPr>
          <a:xfrm>
            <a:off x="2411507" y="5471590"/>
            <a:ext cx="419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 temperature to show location of islands</a:t>
            </a:r>
          </a:p>
        </p:txBody>
      </p:sp>
    </p:spTree>
    <p:extLst>
      <p:ext uri="{BB962C8B-B14F-4D97-AF65-F5344CB8AC3E}">
        <p14:creationId xmlns:p14="http://schemas.microsoft.com/office/powerpoint/2010/main" val="386061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9B2-EEF3-D582-55D2-4BB2763B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D00D-D2D1-B3F5-C4EF-8BE9EA35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data file: "wrfout_d01_2006-01-03_000000“</a:t>
            </a:r>
          </a:p>
          <a:p>
            <a:r>
              <a:rPr lang="en-US" dirty="0"/>
              <a:t>Location: </a:t>
            </a:r>
            <a:r>
              <a:rPr lang="en-US" dirty="0" err="1"/>
              <a:t>Nakula</a:t>
            </a:r>
            <a:r>
              <a:rPr lang="en-US" dirty="0"/>
              <a:t> (20.664650 °N, 156.233308 W)</a:t>
            </a:r>
          </a:p>
          <a:p>
            <a:r>
              <a:rPr lang="en-US" dirty="0"/>
              <a:t>Data grid indices*: 189, 303, 1, 1</a:t>
            </a:r>
          </a:p>
          <a:p>
            <a:pPr lvl="1"/>
            <a:r>
              <a:rPr lang="en-US" dirty="0"/>
              <a:t>(longitude index, latitude index, layer, hour)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EF1F3-979E-F83C-F7D9-F637938E2911}"/>
              </a:ext>
            </a:extLst>
          </p:cNvPr>
          <p:cNvSpPr txBox="1"/>
          <p:nvPr/>
        </p:nvSpPr>
        <p:spPr>
          <a:xfrm>
            <a:off x="0" y="6102169"/>
            <a:ext cx="9709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I think I’ve got the indexing correct, but still need to confirm this more carefully. Does not matter for testing calculations, but does matter for comparison to field measurements.</a:t>
            </a:r>
          </a:p>
        </p:txBody>
      </p:sp>
    </p:spTree>
    <p:extLst>
      <p:ext uri="{BB962C8B-B14F-4D97-AF65-F5344CB8AC3E}">
        <p14:creationId xmlns:p14="http://schemas.microsoft.com/office/powerpoint/2010/main" val="36346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5DCF-829A-A304-971C-C54AD16C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31AA9-3FFF-9F4D-E500-C190A43B3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Qcloud = 0.0003359161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PSFC = 84566.53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T2 = 287.6883 </a:t>
                </a:r>
                <a:r>
                  <a:rPr lang="en-US" i="1" dirty="0"/>
                  <a:t>K</a:t>
                </a:r>
              </a:p>
              <a:p>
                <a:r>
                  <a:rPr lang="en-US" dirty="0"/>
                  <a:t>R</a:t>
                </a:r>
                <a:r>
                  <a:rPr lang="en-US" i="1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287 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𝑃𝑆𝐹𝐶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</m:oMath>
                </a14:m>
                <a:r>
                  <a:rPr lang="en-US" i="1" dirty="0"/>
                  <a:t> = </a:t>
                </a:r>
                <a:r>
                  <a:rPr lang="en-US" dirty="0"/>
                  <a:t>1.024223</a:t>
                </a:r>
              </a:p>
              <a:p>
                <a:r>
                  <a:rPr lang="en-US" dirty="0"/>
                  <a:t>Liquid cloud water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𝑎𝑖𝑟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𝑄𝑐𝑙𝑜𝑢𝑑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∗1000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Liquid cloud water = 1.024223 * 0.003359161 * 1000</a:t>
                </a:r>
              </a:p>
              <a:p>
                <a:r>
                  <a:rPr lang="en-US" dirty="0"/>
                  <a:t>Liquid cloud water = 0.3440529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F31AA9-3FFF-9F4D-E500-C190A43B3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1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4DC6-2447-00E5-5323-E48D7B49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6895-B4E0-1AE5-2302-920724CB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calculation does not include an integral over the thickness of the layer</a:t>
            </a:r>
          </a:p>
        </p:txBody>
      </p:sp>
    </p:spTree>
    <p:extLst>
      <p:ext uri="{BB962C8B-B14F-4D97-AF65-F5344CB8AC3E}">
        <p14:creationId xmlns:p14="http://schemas.microsoft.com/office/powerpoint/2010/main" val="262177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writing on a whiteboard&#10;&#10;Description automatically generated">
            <a:extLst>
              <a:ext uri="{FF2B5EF4-FFF2-40B4-BE49-F238E27FC236}">
                <a16:creationId xmlns:a16="http://schemas.microsoft.com/office/drawing/2014/main" id="{EDF9175F-2832-1623-ACA4-26B78FDE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0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419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Han’s locations*</vt:lpstr>
      <vt:lpstr>Worked Example </vt:lpstr>
      <vt:lpstr>Worked Example</vt:lpstr>
      <vt:lpstr>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Keyel, Alexander C</dc:creator>
  <cp:lastModifiedBy>Keyel, Alexander C</cp:lastModifiedBy>
  <cp:revision>13</cp:revision>
  <dcterms:created xsi:type="dcterms:W3CDTF">2023-09-30T19:27:08Z</dcterms:created>
  <dcterms:modified xsi:type="dcterms:W3CDTF">2023-10-01T02:17:12Z</dcterms:modified>
</cp:coreProperties>
</file>