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5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20A6-4BAC-717F-8ECA-9FBE03D5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21098-5A57-BBB9-E6A7-2AA85005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4E21-7B2B-DBCD-FD42-37D3A81A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E5FB-0FC3-FC36-3715-2706AA5F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647D-B597-9DF1-B674-77E20B12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52BA-D273-F71A-7F5E-70D48B0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D4DC-7A12-DA5A-D83F-7B9A3B7D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2ABA-6676-91FA-5193-7BECB25B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E2D6B-5930-1B6B-84C3-AC10EF03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C219-D7C5-4B88-366C-EA6446AD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8DD8B-2808-F56A-1CAD-450AA9D2B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0E492-B40E-D6EA-982E-EF477456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28A6-2624-67AE-9AAC-710C2660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DECE-A835-E83A-A469-C7CE5BA9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3632-FB59-4DB1-F550-F520289F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D6FB-A6C4-7763-7B78-3408066A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9C48-444D-2F46-A083-33DD3FEE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DB52-724F-D510-254A-BE44E5C0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95C1-690E-220A-30A9-8FA6606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252C-F386-7EB4-14FF-647EACE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04E3-F974-9C1F-A426-CD960565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FF0A5-8389-0BC8-CE4D-29C0A993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2D42-B83E-3077-BA2D-1137D606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9787-4611-DFF4-9E1E-E03713A2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E776-435B-4C61-BF8D-462CF39F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0205-140F-3363-B133-AD59A6E9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D6DA-0B04-099B-5879-6E5531D41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58C1-EE81-A3AD-EB4F-E21762825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D74A-B013-FA53-8A36-7371B57E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3AF2-A3A3-58A8-CB08-651C7A45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4E17-47A0-74C2-1F97-7A0A14BC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A0E3-3FD2-D22C-A9DE-D95A2D1F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73FE-73DC-C3AA-7B1E-E1699AD8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0FF1-4A4B-A3C7-3C86-D198BA2F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95CE-A5DC-8DC9-558F-E31249C86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80C5-89EB-B131-F69E-BC79D461B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0BD4A-37F6-563D-F6C8-C3600CC2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C796E-8BB0-356E-1C22-69B68D28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595B2-1874-7C85-49E7-511D1B51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4F91-1074-6CD1-EF0A-88F719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123F3-F2E7-16A9-9FA7-E95734EB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78818-7F53-78AB-9E51-5A18700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9F634-3E77-F559-C235-7CF67D3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577E5-ED51-3F82-4338-B481977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00170-7D4C-8BDF-F107-90E729DC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A9A0-A5C5-EDE1-7292-F6E1CA9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B67B-A5E7-AE89-56B6-1BE0327C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1821-C3DB-35BB-280D-190E15B5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E7356-44D7-9C5F-552C-613A2E9B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8ECE-88A3-02B9-BCD9-8D8F4F50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7094-EF1D-5940-E788-6B83AD31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66F0-DFCF-FAE0-C3AE-0F45DD07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D6E1-341D-F2E7-310E-CFEBD4A5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2C10B-27FF-4D74-075E-293EB6459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158FA-B5A9-0FB1-C3F6-207F0E29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0EE-4799-FC9B-5F6B-D1B89310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74BB-F627-E6E9-48D9-5BAE98B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F277-6595-D2CC-CACC-7A6EBAD0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A5402-F1B4-2AD8-D424-85C700E9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FFA0-818F-9C7A-C598-263961F4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5DA5-B4CB-5E99-0B1E-D704CF792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D3B6-5CA1-4C9B-8367-FA96701F1B3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D07E-E8E1-73F3-CF8D-8646781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8279-3E4E-9EE2-60C3-1962597C0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6ED6-A24F-6505-2507-4FE8D4B44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WRF Cloud Water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2ED2-9C92-0A6D-CCC7-96EC77B34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5DCF-829A-A304-971C-C54AD16C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31AA9-3FFF-9F4D-E500-C190A43B3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Qcloud = 0.0003359161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PSFC = 84566.53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T2 = 287.6883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R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287 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𝑃𝑆𝐹𝐶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i="1" dirty="0"/>
                  <a:t> = </a:t>
                </a:r>
                <a:r>
                  <a:rPr lang="en-US" dirty="0"/>
                  <a:t>1.024223</a:t>
                </a:r>
              </a:p>
              <a:p>
                <a:r>
                  <a:rPr lang="en-US" dirty="0"/>
                  <a:t>Liquid cloud water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𝑄𝑐𝑙𝑜𝑢𝑑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∗1000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Liquid cloud water = 1.024223 * 0.003359161 * 1000</a:t>
                </a:r>
              </a:p>
              <a:p>
                <a:r>
                  <a:rPr lang="en-US" dirty="0"/>
                  <a:t>Liquid cloud water = 0.3440529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31AA9-3FFF-9F4D-E500-C190A43B3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1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4DC6-2447-00E5-5323-E48D7B49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6895-B4E0-1AE5-2302-920724CB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calculation does not include an integral over the thickness of the layer</a:t>
            </a:r>
          </a:p>
        </p:txBody>
      </p:sp>
    </p:spTree>
    <p:extLst>
      <p:ext uri="{BB962C8B-B14F-4D97-AF65-F5344CB8AC3E}">
        <p14:creationId xmlns:p14="http://schemas.microsoft.com/office/powerpoint/2010/main" val="262177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riting on a whiteboard&#10;&#10;Description automatically generated">
            <a:extLst>
              <a:ext uri="{FF2B5EF4-FFF2-40B4-BE49-F238E27FC236}">
                <a16:creationId xmlns:a16="http://schemas.microsoft.com/office/drawing/2014/main" id="{EDF9175F-2832-1623-ACA4-26B78FDEB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E562-1F71-8540-B546-BC94A08B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Calculate CWF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A757-F938-05C0-9109-C84B665A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034C-7A53-86F7-D250-A157836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CURRENT PROBLEMS!!!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C6DB-D6CB-CF04-CA8B-B349B12F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version of the calculations require surface roughness and canopy height.</a:t>
            </a:r>
          </a:p>
          <a:p>
            <a:pPr lvl="1"/>
            <a:r>
              <a:rPr lang="en-US" dirty="0"/>
              <a:t>BUT the current version is not giving the right relationship, so there is a bug somewhere.</a:t>
            </a:r>
          </a:p>
          <a:p>
            <a:r>
              <a:rPr lang="en-US" dirty="0"/>
              <a:t>These should be inputs to the WRF model, and therefore should already be defined, but I can’t find them.</a:t>
            </a:r>
          </a:p>
          <a:p>
            <a:r>
              <a:rPr lang="en-US" dirty="0"/>
              <a:t>For the worked example, I used placeholder values</a:t>
            </a:r>
          </a:p>
        </p:txBody>
      </p:sp>
    </p:spTree>
    <p:extLst>
      <p:ext uri="{BB962C8B-B14F-4D97-AF65-F5344CB8AC3E}">
        <p14:creationId xmlns:p14="http://schemas.microsoft.com/office/powerpoint/2010/main" val="94981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09C7-8842-B57D-EB76-48C4A030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03555-E436-74E7-9C62-03F5EE5693D4}"/>
                  </a:ext>
                </a:extLst>
              </p:cNvPr>
              <p:cNvSpPr txBox="1"/>
              <p:nvPr/>
            </p:nvSpPr>
            <p:spPr>
              <a:xfrm>
                <a:off x="2599764" y="1882588"/>
                <a:ext cx="5742534" cy="965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𝐶𝑊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03555-E436-74E7-9C62-03F5EE569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1882588"/>
                <a:ext cx="5742534" cy="965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5B1F62-7984-839E-C21C-2A935A403815}"/>
                  </a:ext>
                </a:extLst>
              </p:cNvPr>
              <p:cNvSpPr txBox="1"/>
              <p:nvPr/>
            </p:nvSpPr>
            <p:spPr>
              <a:xfrm>
                <a:off x="2626656" y="2886638"/>
                <a:ext cx="4569007" cy="719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𝐶𝑊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5B1F62-7984-839E-C21C-2A935A403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656" y="2886638"/>
                <a:ext cx="4569007" cy="719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C2868D7-1946-EC7F-A132-CA9D68767678}"/>
              </a:ext>
            </a:extLst>
          </p:cNvPr>
          <p:cNvSpPr txBox="1"/>
          <p:nvPr/>
        </p:nvSpPr>
        <p:spPr>
          <a:xfrm>
            <a:off x="7194695" y="3128682"/>
            <a:ext cx="490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Looks like we need a conversion from m6 to cm6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B864E-613C-53A3-C6B3-554870D214C2}"/>
              </a:ext>
            </a:extLst>
          </p:cNvPr>
          <p:cNvSpPr txBox="1"/>
          <p:nvPr/>
        </p:nvSpPr>
        <p:spPr>
          <a:xfrm>
            <a:off x="2420470" y="4347882"/>
            <a:ext cx="444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LCW: Liquid Cloud Water(calculated in Part 1)</a:t>
            </a:r>
          </a:p>
          <a:p>
            <a:r>
              <a:rPr lang="el-GR" dirty="0"/>
              <a:t>ρ</a:t>
            </a:r>
            <a:r>
              <a:rPr lang="en-US" baseline="-25000" dirty="0"/>
              <a:t>water</a:t>
            </a:r>
            <a:r>
              <a:rPr lang="en-US" dirty="0"/>
              <a:t>: density of water, g/cm3, 0.997045</a:t>
            </a:r>
          </a:p>
          <a:p>
            <a:r>
              <a:rPr lang="en-US" dirty="0"/>
              <a:t>WS: Wind Speed (m/s)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AC284-B6EB-5747-46E9-BC6356C298A9}"/>
              </a:ext>
            </a:extLst>
          </p:cNvPr>
          <p:cNvSpPr txBox="1"/>
          <p:nvPr/>
        </p:nvSpPr>
        <p:spPr>
          <a:xfrm>
            <a:off x="7033330" y="4612842"/>
            <a:ext cx="499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Do you want </a:t>
            </a:r>
            <a:r>
              <a:rPr lang="el-GR" dirty="0">
                <a:solidFill>
                  <a:srgbClr val="FF0000"/>
                </a:solidFill>
              </a:rPr>
              <a:t>ρ</a:t>
            </a:r>
            <a:r>
              <a:rPr lang="en-US" baseline="-25000" dirty="0">
                <a:solidFill>
                  <a:srgbClr val="FF0000"/>
                </a:solidFill>
              </a:rPr>
              <a:t>water</a:t>
            </a:r>
            <a:r>
              <a:rPr lang="en-US" dirty="0">
                <a:solidFill>
                  <a:srgbClr val="FF0000"/>
                </a:solidFill>
              </a:rPr>
              <a:t> to be calculated as a function of temperature and pressure?</a:t>
            </a:r>
          </a:p>
        </p:txBody>
      </p:sp>
    </p:spTree>
    <p:extLst>
      <p:ext uri="{BB962C8B-B14F-4D97-AF65-F5344CB8AC3E}">
        <p14:creationId xmlns:p14="http://schemas.microsoft.com/office/powerpoint/2010/main" val="352562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29CA-668F-865A-39EA-527DD55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Wind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0D8E-7CCD-6AEE-19A7-770AD01A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54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 this the downscaling equation we want to use???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Source: Wikipedia!!! (via a ResearchGate answer)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DEB9C-7755-B4BE-2F53-D5C3AA9DCD54}"/>
                  </a:ext>
                </a:extLst>
              </p:cNvPr>
              <p:cNvSpPr txBox="1"/>
              <p:nvPr/>
            </p:nvSpPr>
            <p:spPr>
              <a:xfrm>
                <a:off x="3182471" y="2809626"/>
                <a:ext cx="2739211" cy="1027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* 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DEB9C-7755-B4BE-2F53-D5C3AA9D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71" y="2809626"/>
                <a:ext cx="2739211" cy="1027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B3613A3-4BAE-5B5F-178C-502CF95EAFB5}"/>
              </a:ext>
            </a:extLst>
          </p:cNvPr>
          <p:cNvSpPr txBox="1"/>
          <p:nvPr/>
        </p:nvSpPr>
        <p:spPr>
          <a:xfrm>
            <a:off x="2716305" y="4078940"/>
            <a:ext cx="722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uz</a:t>
            </a:r>
            <a:r>
              <a:rPr lang="en-US" i="1" baseline="-25000" dirty="0"/>
              <a:t>1</a:t>
            </a:r>
            <a:r>
              <a:rPr lang="en-US" dirty="0"/>
              <a:t> = wind speed at height </a:t>
            </a:r>
            <a:r>
              <a:rPr lang="en-US" i="1" dirty="0"/>
              <a:t>z</a:t>
            </a:r>
            <a:r>
              <a:rPr lang="en-US" i="1" baseline="-25000" dirty="0"/>
              <a:t>1</a:t>
            </a:r>
          </a:p>
          <a:p>
            <a:r>
              <a:rPr lang="en-US" i="1" dirty="0"/>
              <a:t>uz</a:t>
            </a:r>
            <a:r>
              <a:rPr lang="en-US" i="1" baseline="-25000" dirty="0"/>
              <a:t>2</a:t>
            </a:r>
            <a:r>
              <a:rPr lang="en-US" dirty="0"/>
              <a:t> = wind speed at height </a:t>
            </a:r>
            <a:r>
              <a:rPr lang="en-US" i="1" dirty="0"/>
              <a:t>z</a:t>
            </a:r>
            <a:r>
              <a:rPr lang="en-US" i="1" baseline="-25000" dirty="0"/>
              <a:t>2</a:t>
            </a:r>
          </a:p>
          <a:p>
            <a:r>
              <a:rPr lang="en-US" i="1" dirty="0"/>
              <a:t>d</a:t>
            </a:r>
            <a:r>
              <a:rPr lang="en-US" dirty="0"/>
              <a:t> = zero plane displacement (height in meters above the ground at which zero mean speed is achieved, Wikipedia says it can be approximated as 2/3 to ¾ of the average height of the obstacles)</a:t>
            </a:r>
          </a:p>
          <a:p>
            <a:r>
              <a:rPr lang="en-US" i="1" dirty="0"/>
              <a:t>z</a:t>
            </a:r>
            <a:r>
              <a:rPr lang="en-US" i="1" baseline="-25000" dirty="0"/>
              <a:t>0</a:t>
            </a:r>
            <a:r>
              <a:rPr lang="en-US" baseline="-25000" dirty="0"/>
              <a:t> </a:t>
            </a:r>
            <a:r>
              <a:rPr lang="en-US" dirty="0"/>
              <a:t>= surface roughness </a:t>
            </a:r>
            <a:r>
              <a:rPr lang="en-US" dirty="0">
                <a:highlight>
                  <a:srgbClr val="FFFF00"/>
                </a:highlight>
              </a:rPr>
              <a:t>#**# ADD DETAILS</a:t>
            </a:r>
          </a:p>
        </p:txBody>
      </p:sp>
    </p:spTree>
    <p:extLst>
      <p:ext uri="{BB962C8B-B14F-4D97-AF65-F5344CB8AC3E}">
        <p14:creationId xmlns:p14="http://schemas.microsoft.com/office/powerpoint/2010/main" val="168820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1690-1ACD-B782-6F88-D09503E8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4C47-D858-56E7-AB96-610A1EC9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68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10 m</a:t>
            </a:r>
          </a:p>
          <a:p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 = 2 m</a:t>
            </a:r>
          </a:p>
          <a:p>
            <a:r>
              <a:rPr lang="en-US" i="1" dirty="0"/>
              <a:t>uz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= mean(sqrt(U</a:t>
            </a:r>
            <a:r>
              <a:rPr lang="en-US" baseline="-25000" dirty="0"/>
              <a:t>10</a:t>
            </a:r>
            <a:r>
              <a:rPr lang="en-US" baseline="30000" dirty="0"/>
              <a:t>2</a:t>
            </a:r>
            <a:r>
              <a:rPr lang="en-US" dirty="0"/>
              <a:t> + V</a:t>
            </a:r>
            <a:r>
              <a:rPr lang="en-US" baseline="-25000" dirty="0"/>
              <a:t>10</a:t>
            </a:r>
            <a:r>
              <a:rPr lang="en-US" baseline="30000" dirty="0"/>
              <a:t>2</a:t>
            </a:r>
            <a:r>
              <a:rPr lang="en-US" dirty="0"/>
              <a:t>)) # Convert to a daily mean wind speed</a:t>
            </a:r>
          </a:p>
          <a:p>
            <a:r>
              <a:rPr lang="en-US" i="1" dirty="0"/>
              <a:t>uz</a:t>
            </a:r>
            <a:r>
              <a:rPr lang="en-US" baseline="-25000" dirty="0"/>
              <a:t>1 </a:t>
            </a:r>
            <a:r>
              <a:rPr lang="en-US" dirty="0"/>
              <a:t>= 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Vegetation category: 13 # not currently linked to anything</a:t>
            </a:r>
          </a:p>
          <a:p>
            <a:r>
              <a:rPr lang="en-US" dirty="0"/>
              <a:t>d = 2/3 * 1    # </a:t>
            </a:r>
            <a:r>
              <a:rPr lang="en-US" dirty="0">
                <a:solidFill>
                  <a:srgbClr val="FF0000"/>
                </a:solidFill>
              </a:rPr>
              <a:t>Placeholder – assume 2/3 and 1 m height.</a:t>
            </a:r>
          </a:p>
          <a:p>
            <a:r>
              <a:rPr lang="en-US" dirty="0"/>
              <a:t>roughness = 0.75</a:t>
            </a:r>
            <a:r>
              <a:rPr lang="en-US" dirty="0">
                <a:solidFill>
                  <a:srgbClr val="FF0000"/>
                </a:solidFill>
              </a:rPr>
              <a:t> # Placeholder.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C5886-CC73-0E10-4AA1-AA524ABDC44A}"/>
              </a:ext>
            </a:extLst>
          </p:cNvPr>
          <p:cNvSpPr txBox="1"/>
          <p:nvPr/>
        </p:nvSpPr>
        <p:spPr>
          <a:xfrm>
            <a:off x="5475284" y="3334465"/>
            <a:ext cx="55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Why daily here??? </a:t>
            </a:r>
            <a:r>
              <a:rPr lang="en-US" dirty="0"/>
              <a:t>(Artifact – calculated daily </a:t>
            </a:r>
            <a:r>
              <a:rPr lang="en-US" dirty="0" err="1"/>
              <a:t>lcw</a:t>
            </a:r>
            <a:r>
              <a:rPr lang="en-US" dirty="0"/>
              <a:t> earlier, but that was the last step at that point.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30B77-CB4D-CC7B-95FC-DA0AB9356FA9}"/>
              </a:ext>
            </a:extLst>
          </p:cNvPr>
          <p:cNvSpPr txBox="1"/>
          <p:nvPr/>
        </p:nvSpPr>
        <p:spPr>
          <a:xfrm>
            <a:off x="8242330" y="3964109"/>
            <a:ext cx="456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There is a vegetation category for every hour – does this parameter change?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2D00B-A2A2-62F1-11F3-A89909671A73}"/>
              </a:ext>
            </a:extLst>
          </p:cNvPr>
          <p:cNvSpPr txBox="1"/>
          <p:nvPr/>
        </p:nvSpPr>
        <p:spPr>
          <a:xfrm>
            <a:off x="7185696" y="5607886"/>
            <a:ext cx="505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10 m canopy height for 0 wind speed does not work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 m wind speed would be below the 0 wind height!</a:t>
            </a:r>
          </a:p>
        </p:txBody>
      </p:sp>
    </p:spTree>
    <p:extLst>
      <p:ext uri="{BB962C8B-B14F-4D97-AF65-F5344CB8AC3E}">
        <p14:creationId xmlns:p14="http://schemas.microsoft.com/office/powerpoint/2010/main" val="411611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B1D8-6C20-476C-E542-C9B50F2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B2CBA8-2E3A-3504-6B99-89DB9032C63C}"/>
                  </a:ext>
                </a:extLst>
              </p:cNvPr>
              <p:cNvSpPr txBox="1"/>
              <p:nvPr/>
            </p:nvSpPr>
            <p:spPr>
              <a:xfrm>
                <a:off x="1729091" y="2019097"/>
                <a:ext cx="2739211" cy="1027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* 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B2CBA8-2E3A-3504-6B99-89DB9032C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91" y="2019097"/>
                <a:ext cx="2739211" cy="1027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638B03-C19E-C28A-6F57-612E79E5D951}"/>
                  </a:ext>
                </a:extLst>
              </p:cNvPr>
              <p:cNvSpPr txBox="1"/>
              <p:nvPr/>
            </p:nvSpPr>
            <p:spPr>
              <a:xfrm>
                <a:off x="1386327" y="3303515"/>
                <a:ext cx="3156505" cy="1016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1.755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* 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638B03-C19E-C28A-6F57-612E79E5D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27" y="3303515"/>
                <a:ext cx="3156505" cy="1016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728CE2-0788-0511-D23F-79FC2E9C8154}"/>
                  </a:ext>
                </a:extLst>
              </p:cNvPr>
              <p:cNvSpPr txBox="1"/>
              <p:nvPr/>
            </p:nvSpPr>
            <p:spPr>
              <a:xfrm>
                <a:off x="1386327" y="4524256"/>
                <a:ext cx="136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𝑢𝑧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728CE2-0788-0511-D23F-79FC2E9C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27" y="4524256"/>
                <a:ext cx="13699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2B2CA4-C3F0-99E7-B4C3-DE7718E3DA81}"/>
              </a:ext>
            </a:extLst>
          </p:cNvPr>
          <p:cNvSpPr txBox="1"/>
          <p:nvPr/>
        </p:nvSpPr>
        <p:spPr>
          <a:xfrm>
            <a:off x="3070098" y="4537353"/>
            <a:ext cx="318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 Well, that’s most likely wrong!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8B5AB-162C-FAC7-7A2A-EF2B591D2E09}"/>
              </a:ext>
            </a:extLst>
          </p:cNvPr>
          <p:cNvSpPr txBox="1"/>
          <p:nvPr/>
        </p:nvSpPr>
        <p:spPr>
          <a:xfrm>
            <a:off x="6405123" y="4524256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0.40 if Wikipedia transposed the numerator and denominator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C56C2-15FC-6775-DC2F-9E7D43C8AF1E}"/>
              </a:ext>
            </a:extLst>
          </p:cNvPr>
          <p:cNvSpPr txBox="1"/>
          <p:nvPr/>
        </p:nvSpPr>
        <p:spPr>
          <a:xfrm>
            <a:off x="1386327" y="5563250"/>
            <a:ext cx="576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roughness to 0.001 gives 2.23 (1.38 if transposed)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67FA9-84F7-0A78-0C78-C22681C8EFBA}"/>
              </a:ext>
            </a:extLst>
          </p:cNvPr>
          <p:cNvSpPr txBox="1"/>
          <p:nvPr/>
        </p:nvSpPr>
        <p:spPr>
          <a:xfrm>
            <a:off x="1261856" y="6408053"/>
            <a:ext cx="966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 cites: Holmes JD. Wind Loading of Structures. 3rd ed. Boca Raton, Florida: CRC Press; 2015.</a:t>
            </a:r>
          </a:p>
        </p:txBody>
      </p:sp>
    </p:spTree>
    <p:extLst>
      <p:ext uri="{BB962C8B-B14F-4D97-AF65-F5344CB8AC3E}">
        <p14:creationId xmlns:p14="http://schemas.microsoft.com/office/powerpoint/2010/main" val="308635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2E4665-5E0A-1C2A-14CF-D726179E7BA3}"/>
                  </a:ext>
                </a:extLst>
              </p:cNvPr>
              <p:cNvSpPr txBox="1"/>
              <p:nvPr/>
            </p:nvSpPr>
            <p:spPr>
              <a:xfrm>
                <a:off x="2680444" y="1156450"/>
                <a:ext cx="4569007" cy="719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𝐶𝑊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2E4665-5E0A-1C2A-14CF-D726179E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4" y="1156450"/>
                <a:ext cx="4569007" cy="719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B25FE-7676-86CC-A3C4-D53F52BB1EE0}"/>
                  </a:ext>
                </a:extLst>
              </p:cNvPr>
              <p:cNvSpPr txBox="1"/>
              <p:nvPr/>
            </p:nvSpPr>
            <p:spPr>
              <a:xfrm>
                <a:off x="2680443" y="2070850"/>
                <a:ext cx="4569007" cy="719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𝐶𝑊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B25FE-7676-86CC-A3C4-D53F52BB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3" y="2070850"/>
                <a:ext cx="4569007" cy="719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25D275-5C75-360B-1CDD-C7A2D699B199}"/>
                  </a:ext>
                </a:extLst>
              </p:cNvPr>
              <p:cNvSpPr txBox="1"/>
              <p:nvPr/>
            </p:nvSpPr>
            <p:spPr>
              <a:xfrm>
                <a:off x="2680443" y="2886638"/>
                <a:ext cx="4964821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34405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0.997045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∗3.85 ∗3.6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25D275-5C75-360B-1CDD-C7A2D699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3" y="2886638"/>
                <a:ext cx="4964821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CB7D5C-765C-AC72-EA1D-1B28ED957964}"/>
                  </a:ext>
                </a:extLst>
              </p:cNvPr>
              <p:cNvSpPr txBox="1"/>
              <p:nvPr/>
            </p:nvSpPr>
            <p:spPr>
              <a:xfrm>
                <a:off x="2680443" y="3783111"/>
                <a:ext cx="3310522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=4.755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CB7D5C-765C-AC72-EA1D-1B28ED95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3" y="3783111"/>
                <a:ext cx="3310522" cy="672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458C052-3F6F-78FD-9462-C8528D170478}"/>
              </a:ext>
            </a:extLst>
          </p:cNvPr>
          <p:cNvSpPr txBox="1"/>
          <p:nvPr/>
        </p:nvSpPr>
        <p:spPr>
          <a:xfrm>
            <a:off x="6096000" y="3783111"/>
            <a:ext cx="436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Is this times 100</a:t>
            </a:r>
            <a:r>
              <a:rPr lang="en-US" baseline="30000" dirty="0">
                <a:highlight>
                  <a:srgbClr val="FFFF00"/>
                </a:highlight>
              </a:rPr>
              <a:t>6 </a:t>
            </a:r>
            <a:r>
              <a:rPr lang="en-US" dirty="0">
                <a:highlight>
                  <a:srgbClr val="FFFF00"/>
                </a:highlight>
              </a:rPr>
              <a:t>to get the units correct?</a:t>
            </a:r>
          </a:p>
          <a:p>
            <a:r>
              <a:rPr lang="en-US" dirty="0">
                <a:highlight>
                  <a:srgbClr val="FFFF00"/>
                </a:highlight>
              </a:rPr>
              <a:t>The current value seems plausible, so I suspect there is a mistake somewhere in the units</a:t>
            </a:r>
          </a:p>
        </p:txBody>
      </p:sp>
    </p:spTree>
    <p:extLst>
      <p:ext uri="{BB962C8B-B14F-4D97-AF65-F5344CB8AC3E}">
        <p14:creationId xmlns:p14="http://schemas.microsoft.com/office/powerpoint/2010/main" val="369845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B878-B5CD-7077-F602-95FC63D6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CEC7-1147-C8F9-7146-5D6E2EBC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Calculate Liquid Cloud Water (LCW)</a:t>
            </a:r>
          </a:p>
          <a:p>
            <a:r>
              <a:rPr lang="en-US" dirty="0"/>
              <a:t>Part 2: Calculate Cloud Water Flux (CWF)</a:t>
            </a:r>
          </a:p>
          <a:p>
            <a:r>
              <a:rPr lang="en-US" dirty="0"/>
              <a:t>Part 3: Calculate Cloud Water Content (CWI)</a:t>
            </a:r>
          </a:p>
        </p:txBody>
      </p:sp>
    </p:spTree>
    <p:extLst>
      <p:ext uri="{BB962C8B-B14F-4D97-AF65-F5344CB8AC3E}">
        <p14:creationId xmlns:p14="http://schemas.microsoft.com/office/powerpoint/2010/main" val="321657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FCF0-2887-EB8C-1B98-52D17169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45F7-01F9-4B7E-ED8B-738FAC55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2 m height correct? Does the height for cloud water interception need to be adjusted based on vegetation canopy height?</a:t>
            </a:r>
          </a:p>
          <a:p>
            <a:r>
              <a:rPr lang="en-US" dirty="0"/>
              <a:t>Tree height can be 30 m in Hawaii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165BF-AD89-2B51-B54C-EEB9740E2886}"/>
              </a:ext>
            </a:extLst>
          </p:cNvPr>
          <p:cNvSpPr txBox="1"/>
          <p:nvPr/>
        </p:nvSpPr>
        <p:spPr>
          <a:xfrm>
            <a:off x="914400" y="3063785"/>
            <a:ext cx="1021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oogle.com/url?sa=t&amp;rct=j&amp;q=&amp;esrc=s&amp;source=web&amp;cd=&amp;ved=2ahUKEwjm-sbRyJKCAxUtFzQIHaDNBEcQFnoECBEQAw&amp;url=https%3A%2F%2Fwww.ctahr.hawaii.edu%2Fgsp%2Fdoc%2FForestry%2FLittle_Skolmen_CFT%2FCFT_Acacia_koa.pdf&amp;usg=AOvVaw2Td9d_est5q_LfzyyAB6XO&amp;opi=89978449</a:t>
            </a:r>
          </a:p>
        </p:txBody>
      </p:sp>
    </p:spTree>
    <p:extLst>
      <p:ext uri="{BB962C8B-B14F-4D97-AF65-F5344CB8AC3E}">
        <p14:creationId xmlns:p14="http://schemas.microsoft.com/office/powerpoint/2010/main" val="259770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74DF-3DF9-825F-3566-44C4556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946F-F501-4652-7C2C-3E24F27B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0E6B-6219-1764-73F9-F5C15120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A300-390A-7EEA-5CAA-029F7556C0C0}"/>
                  </a:ext>
                </a:extLst>
              </p:cNvPr>
              <p:cNvSpPr txBox="1"/>
              <p:nvPr/>
            </p:nvSpPr>
            <p:spPr>
              <a:xfrm>
                <a:off x="838200" y="2103310"/>
                <a:ext cx="223869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=0.0164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A300-390A-7EEA-5CAA-029F7556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3310"/>
                <a:ext cx="2238690" cy="280077"/>
              </a:xfrm>
              <a:prstGeom prst="rect">
                <a:avLst/>
              </a:prstGeom>
              <a:blipFill>
                <a:blip r:embed="rId2"/>
                <a:stretch>
                  <a:fillRect l="-2452" t="-2174" r="-109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DF60D2-917A-B835-46A2-DE6613B19A84}"/>
                  </a:ext>
                </a:extLst>
              </p:cNvPr>
              <p:cNvSpPr txBox="1"/>
              <p:nvPr/>
            </p:nvSpPr>
            <p:spPr>
              <a:xfrm>
                <a:off x="3764913" y="1847005"/>
                <a:ext cx="2331087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𝐿𝐴𝐼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𝐶𝑎𝑛𝑜𝑝𝑦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</m:den>
                      </m:f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DF60D2-917A-B835-46A2-DE6613B1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13" y="1847005"/>
                <a:ext cx="2331087" cy="569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17BFA8-5B55-14DE-211F-D7FD73AA20DD}"/>
                  </a:ext>
                </a:extLst>
              </p:cNvPr>
              <p:cNvSpPr txBox="1"/>
              <p:nvPr/>
            </p:nvSpPr>
            <p:spPr>
              <a:xfrm>
                <a:off x="3764913" y="2675162"/>
                <a:ext cx="171874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5.919342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17BFA8-5B55-14DE-211F-D7FD73AA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13" y="2675162"/>
                <a:ext cx="1718740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B78B-F374-BFF1-A4B2-9AF9C12B44FB}"/>
                  </a:ext>
                </a:extLst>
              </p:cNvPr>
              <p:cNvSpPr txBox="1"/>
              <p:nvPr/>
            </p:nvSpPr>
            <p:spPr>
              <a:xfrm>
                <a:off x="838200" y="2798143"/>
                <a:ext cx="274812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=0.0164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5.919342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1B78B-F374-BFF1-A4B2-9AF9C12B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98143"/>
                <a:ext cx="2748125" cy="280077"/>
              </a:xfrm>
              <a:prstGeom prst="rect">
                <a:avLst/>
              </a:prstGeom>
              <a:blipFill>
                <a:blip r:embed="rId5"/>
                <a:stretch>
                  <a:fillRect l="-2000" t="-2174" r="-88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28F3E-B7D7-9829-A9C2-D3CA701A6CE1}"/>
                  </a:ext>
                </a:extLst>
              </p:cNvPr>
              <p:cNvSpPr txBox="1"/>
              <p:nvPr/>
            </p:nvSpPr>
            <p:spPr>
              <a:xfrm>
                <a:off x="827991" y="3421490"/>
                <a:ext cx="1815241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=0.006740733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28F3E-B7D7-9829-A9C2-D3CA701A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1" y="3421490"/>
                <a:ext cx="1815241" cy="270652"/>
              </a:xfrm>
              <a:prstGeom prst="rect">
                <a:avLst/>
              </a:prstGeom>
              <a:blipFill>
                <a:blip r:embed="rId6"/>
                <a:stretch>
                  <a:fillRect l="-3356" r="-302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60814F-BEFE-BBD8-5819-B3AC854B476A}"/>
                  </a:ext>
                </a:extLst>
              </p:cNvPr>
              <p:cNvSpPr txBox="1"/>
              <p:nvPr/>
            </p:nvSpPr>
            <p:spPr>
              <a:xfrm>
                <a:off x="827990" y="4114189"/>
                <a:ext cx="301403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60814F-BEFE-BBD8-5819-B3AC854B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0" y="4114189"/>
                <a:ext cx="3014030" cy="270652"/>
              </a:xfrm>
              <a:prstGeom prst="rect">
                <a:avLst/>
              </a:prstGeom>
              <a:blipFill>
                <a:blip r:embed="rId7"/>
                <a:stretch>
                  <a:fillRect l="-2024" r="-2834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573E3-A7E6-075D-863A-81A2F76D0FC7}"/>
                  </a:ext>
                </a:extLst>
              </p:cNvPr>
              <p:cNvSpPr txBox="1"/>
              <p:nvPr/>
            </p:nvSpPr>
            <p:spPr>
              <a:xfrm>
                <a:off x="838200" y="4592785"/>
                <a:ext cx="294721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=0.006740733 ∗4.755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573E3-A7E6-075D-863A-81A2F76D0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92785"/>
                <a:ext cx="2947217" cy="270652"/>
              </a:xfrm>
              <a:prstGeom prst="rect">
                <a:avLst/>
              </a:prstGeom>
              <a:blipFill>
                <a:blip r:embed="rId8"/>
                <a:stretch>
                  <a:fillRect l="-1863" r="-18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C11596-05EB-EB0B-DDC7-92147C97834B}"/>
                  </a:ext>
                </a:extLst>
              </p:cNvPr>
              <p:cNvSpPr txBox="1"/>
              <p:nvPr/>
            </p:nvSpPr>
            <p:spPr>
              <a:xfrm>
                <a:off x="861396" y="5027175"/>
                <a:ext cx="173534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=0.032055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C11596-05EB-EB0B-DDC7-92147C978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6" y="5027175"/>
                <a:ext cx="1735347" cy="270652"/>
              </a:xfrm>
              <a:prstGeom prst="rect">
                <a:avLst/>
              </a:prstGeom>
              <a:blipFill>
                <a:blip r:embed="rId9"/>
                <a:stretch>
                  <a:fillRect l="-3158" r="-350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9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6D13-6162-0B05-B0C4-715CA226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Calculate Liquid Cloud Water (LCW)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A375-11DB-718D-6699-FCDB7842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</p:spTree>
    <p:extLst>
      <p:ext uri="{BB962C8B-B14F-4D97-AF65-F5344CB8AC3E}">
        <p14:creationId xmlns:p14="http://schemas.microsoft.com/office/powerpoint/2010/main" val="291623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A317E-946C-D710-B5B1-472AC5EC188D}"/>
              </a:ext>
            </a:extLst>
          </p:cNvPr>
          <p:cNvSpPr txBox="1"/>
          <p:nvPr/>
        </p:nvSpPr>
        <p:spPr>
          <a:xfrm>
            <a:off x="6788096" y="2649304"/>
            <a:ext cx="404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using Temperature and Pressure.</a:t>
            </a:r>
          </a:p>
          <a:p>
            <a:r>
              <a:rPr lang="en-US" dirty="0"/>
              <a:t>Ideally: use mean temperature and pressure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</p:txBody>
      </p:sp>
    </p:spTree>
    <p:extLst>
      <p:ext uri="{BB962C8B-B14F-4D97-AF65-F5344CB8AC3E}">
        <p14:creationId xmlns:p14="http://schemas.microsoft.com/office/powerpoint/2010/main" val="13317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A317E-946C-D710-B5B1-472AC5EC188D}"/>
              </a:ext>
            </a:extLst>
          </p:cNvPr>
          <p:cNvSpPr txBox="1"/>
          <p:nvPr/>
        </p:nvSpPr>
        <p:spPr>
          <a:xfrm>
            <a:off x="6788096" y="2649304"/>
            <a:ext cx="404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using Temperature and Pressure.</a:t>
            </a:r>
          </a:p>
          <a:p>
            <a:r>
              <a:rPr lang="en-US" dirty="0"/>
              <a:t>Ideally: use mean temperature and pressure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01F0F-3380-83B7-00CC-D49CF188F624}"/>
              </a:ext>
            </a:extLst>
          </p:cNvPr>
          <p:cNvSpPr txBox="1"/>
          <p:nvPr/>
        </p:nvSpPr>
        <p:spPr>
          <a:xfrm>
            <a:off x="6788096" y="4026318"/>
            <a:ext cx="4047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Assume: Temperature for 1</a:t>
            </a:r>
            <a:r>
              <a:rPr lang="en-US" baseline="30000" dirty="0"/>
              <a:t>st</a:t>
            </a:r>
            <a:r>
              <a:rPr lang="en-US" dirty="0"/>
              <a:t> level can be approximated by 2 m air temperature (T2) and surface pressure (PSFC)</a:t>
            </a:r>
          </a:p>
        </p:txBody>
      </p:sp>
    </p:spTree>
    <p:extLst>
      <p:ext uri="{BB962C8B-B14F-4D97-AF65-F5344CB8AC3E}">
        <p14:creationId xmlns:p14="http://schemas.microsoft.com/office/powerpoint/2010/main" val="67227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3F697-1DD3-4BAC-5F0B-2486A703F3AF}"/>
                  </a:ext>
                </a:extLst>
              </p:cNvPr>
              <p:cNvSpPr txBox="1"/>
              <p:nvPr/>
            </p:nvSpPr>
            <p:spPr>
              <a:xfrm>
                <a:off x="678603" y="463037"/>
                <a:ext cx="1960152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3F697-1DD3-4BAC-5F0B-2486A703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03" y="463037"/>
                <a:ext cx="1960152" cy="659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A158F-F7B4-DCF2-E81F-01256EA67BD4}"/>
                  </a:ext>
                </a:extLst>
              </p:cNvPr>
              <p:cNvSpPr txBox="1"/>
              <p:nvPr/>
            </p:nvSpPr>
            <p:spPr>
              <a:xfrm>
                <a:off x="744591" y="1226607"/>
                <a:ext cx="1545744" cy="60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A158F-F7B4-DCF2-E81F-01256EA67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1226607"/>
                <a:ext cx="1545744" cy="609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9E137-B49A-D4F4-D4B7-280741D47816}"/>
                  </a:ext>
                </a:extLst>
              </p:cNvPr>
              <p:cNvSpPr txBox="1"/>
              <p:nvPr/>
            </p:nvSpPr>
            <p:spPr>
              <a:xfrm>
                <a:off x="595221" y="4635126"/>
                <a:ext cx="4637808" cy="69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9E137-B49A-D4F4-D4B7-280741D4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4635126"/>
                <a:ext cx="4637808" cy="691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F2C650-0CFA-1CDB-ABEA-9A55CA172C02}"/>
                  </a:ext>
                </a:extLst>
              </p:cNvPr>
              <p:cNvSpPr txBox="1"/>
              <p:nvPr/>
            </p:nvSpPr>
            <p:spPr>
              <a:xfrm>
                <a:off x="5893075" y="596721"/>
                <a:ext cx="1909177" cy="63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F2C650-0CFA-1CDB-ABEA-9A55CA1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75" y="596721"/>
                <a:ext cx="1909177" cy="635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66CE06-E721-B004-F533-75CB0C483BA8}"/>
                  </a:ext>
                </a:extLst>
              </p:cNvPr>
              <p:cNvSpPr txBox="1"/>
              <p:nvPr/>
            </p:nvSpPr>
            <p:spPr>
              <a:xfrm>
                <a:off x="5904927" y="1175625"/>
                <a:ext cx="1874296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66CE06-E721-B004-F533-75CB0C483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1175625"/>
                <a:ext cx="1874296" cy="65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AE1C0-9276-3E84-6F1E-652E7C383976}"/>
                  </a:ext>
                </a:extLst>
              </p:cNvPr>
              <p:cNvSpPr txBox="1"/>
              <p:nvPr/>
            </p:nvSpPr>
            <p:spPr>
              <a:xfrm>
                <a:off x="5904927" y="1849250"/>
                <a:ext cx="1872179" cy="66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AE1C0-9276-3E84-6F1E-652E7C38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1849250"/>
                <a:ext cx="1872179" cy="665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D74DE-400B-CBCE-67F0-5CF561C59956}"/>
                  </a:ext>
                </a:extLst>
              </p:cNvPr>
              <p:cNvSpPr txBox="1"/>
              <p:nvPr/>
            </p:nvSpPr>
            <p:spPr>
              <a:xfrm>
                <a:off x="5904927" y="2599614"/>
                <a:ext cx="2033762" cy="922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D74DE-400B-CBCE-67F0-5CF561C5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2599614"/>
                <a:ext cx="2033762" cy="922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B02A9-0D56-A9FD-945C-8074823EECB8}"/>
                  </a:ext>
                </a:extLst>
              </p:cNvPr>
              <p:cNvSpPr txBox="1"/>
              <p:nvPr/>
            </p:nvSpPr>
            <p:spPr>
              <a:xfrm>
                <a:off x="5904927" y="3613810"/>
                <a:ext cx="1828321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B02A9-0D56-A9FD-945C-8074823EE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3613810"/>
                <a:ext cx="1828321" cy="672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5CB5A-7A38-23EA-896D-5EDA70ED6CF6}"/>
                  </a:ext>
                </a:extLst>
              </p:cNvPr>
              <p:cNvSpPr txBox="1"/>
              <p:nvPr/>
            </p:nvSpPr>
            <p:spPr>
              <a:xfrm>
                <a:off x="744591" y="2881631"/>
                <a:ext cx="3091744" cy="902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5CB5A-7A38-23EA-896D-5EDA70ED6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2881631"/>
                <a:ext cx="3091744" cy="9028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A0C669-FAD5-B73E-BC16-E9FB8125971B}"/>
                  </a:ext>
                </a:extLst>
              </p:cNvPr>
              <p:cNvSpPr txBox="1"/>
              <p:nvPr/>
            </p:nvSpPr>
            <p:spPr>
              <a:xfrm>
                <a:off x="744591" y="3849908"/>
                <a:ext cx="12877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A0C669-FAD5-B73E-BC16-E9FB8125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3849908"/>
                <a:ext cx="1287788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395F3F-C3E0-AE7E-9E73-3BBC3F55F1B5}"/>
                  </a:ext>
                </a:extLst>
              </p:cNvPr>
              <p:cNvSpPr txBox="1"/>
              <p:nvPr/>
            </p:nvSpPr>
            <p:spPr>
              <a:xfrm>
                <a:off x="595221" y="5378752"/>
                <a:ext cx="280833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395F3F-C3E0-AE7E-9E73-3BBC3F55F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5378752"/>
                <a:ext cx="2808333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A18E754-FA89-BAA1-F8DB-DAC9CA1090B2}"/>
              </a:ext>
            </a:extLst>
          </p:cNvPr>
          <p:cNvSpPr txBox="1"/>
          <p:nvPr/>
        </p:nvSpPr>
        <p:spPr>
          <a:xfrm>
            <a:off x="810705" y="223028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in units: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7B57F1-41F4-8C71-0B95-3DCE93EC3128}"/>
              </a:ext>
            </a:extLst>
          </p:cNvPr>
          <p:cNvSpPr/>
          <p:nvPr/>
        </p:nvSpPr>
        <p:spPr>
          <a:xfrm>
            <a:off x="5547422" y="245097"/>
            <a:ext cx="2988297" cy="4223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BAF26D-F73F-B86F-2F9C-F81F63C8CB53}"/>
              </a:ext>
            </a:extLst>
          </p:cNvPr>
          <p:cNvCxnSpPr>
            <a:cxnSpLocks/>
          </p:cNvCxnSpPr>
          <p:nvPr/>
        </p:nvCxnSpPr>
        <p:spPr>
          <a:xfrm flipH="1">
            <a:off x="3915258" y="2347274"/>
            <a:ext cx="1310939" cy="69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139256-A4CA-F2F5-2898-8A30B3CDF9C1}"/>
                  </a:ext>
                </a:extLst>
              </p:cNvPr>
              <p:cNvSpPr txBox="1"/>
              <p:nvPr/>
            </p:nvSpPr>
            <p:spPr>
              <a:xfrm>
                <a:off x="595221" y="5996998"/>
                <a:ext cx="285962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139256-A4CA-F2F5-2898-8A30B3CD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5996998"/>
                <a:ext cx="2859629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1817B0-DC48-BAF8-2B05-0847449E5BAD}"/>
              </a:ext>
            </a:extLst>
          </p:cNvPr>
          <p:cNvCxnSpPr>
            <a:cxnSpLocks/>
          </p:cNvCxnSpPr>
          <p:nvPr/>
        </p:nvCxnSpPr>
        <p:spPr>
          <a:xfrm flipH="1">
            <a:off x="3454850" y="5687875"/>
            <a:ext cx="1296259" cy="309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2B6F79-EA8E-FC23-0BA9-FD7A62637F8F}"/>
              </a:ext>
            </a:extLst>
          </p:cNvPr>
          <p:cNvSpPr txBox="1"/>
          <p:nvPr/>
        </p:nvSpPr>
        <p:spPr>
          <a:xfrm>
            <a:off x="4864231" y="5687875"/>
            <a:ext cx="395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by 1000 to convert from kg to g</a:t>
            </a:r>
          </a:p>
        </p:txBody>
      </p:sp>
    </p:spTree>
    <p:extLst>
      <p:ext uri="{BB962C8B-B14F-4D97-AF65-F5344CB8AC3E}">
        <p14:creationId xmlns:p14="http://schemas.microsoft.com/office/powerpoint/2010/main" val="198707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3223-6C67-B4E1-2758-F6A32669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Han’s locations*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0DED-1F78-6E39-A3DA-C635D28E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10EBB-90E9-C8EF-794B-53CB4382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70" y="1096760"/>
            <a:ext cx="8579869" cy="5395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94F43E-C716-1EF5-E599-2BD9254E7EC5}"/>
              </a:ext>
            </a:extLst>
          </p:cNvPr>
          <p:cNvSpPr/>
          <p:nvPr/>
        </p:nvSpPr>
        <p:spPr>
          <a:xfrm>
            <a:off x="7799295" y="37839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75D173-53EF-2B2D-4ED1-3452C25AADA0}"/>
              </a:ext>
            </a:extLst>
          </p:cNvPr>
          <p:cNvSpPr/>
          <p:nvPr/>
        </p:nvSpPr>
        <p:spPr>
          <a:xfrm>
            <a:off x="7908665" y="45534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0ED7DB-25CF-1F23-534B-D97CA15233DE}"/>
              </a:ext>
            </a:extLst>
          </p:cNvPr>
          <p:cNvSpPr/>
          <p:nvPr/>
        </p:nvSpPr>
        <p:spPr>
          <a:xfrm>
            <a:off x="5515089" y="25005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8F545D-C93B-F7CF-6701-A30595708014}"/>
              </a:ext>
            </a:extLst>
          </p:cNvPr>
          <p:cNvSpPr/>
          <p:nvPr/>
        </p:nvSpPr>
        <p:spPr>
          <a:xfrm>
            <a:off x="1647964" y="13576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991362-885A-028C-7F3C-1BFD667321A1}"/>
              </a:ext>
            </a:extLst>
          </p:cNvPr>
          <p:cNvCxnSpPr/>
          <p:nvPr/>
        </p:nvCxnSpPr>
        <p:spPr>
          <a:xfrm flipH="1">
            <a:off x="1958835" y="1449103"/>
            <a:ext cx="380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7EFD39D-F087-0F3E-5A24-C40814EEAA54}"/>
              </a:ext>
            </a:extLst>
          </p:cNvPr>
          <p:cNvSpPr/>
          <p:nvPr/>
        </p:nvSpPr>
        <p:spPr>
          <a:xfrm>
            <a:off x="5536854" y="262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6A6702-481C-8CB3-77C0-6AD166D70C11}"/>
              </a:ext>
            </a:extLst>
          </p:cNvPr>
          <p:cNvCxnSpPr>
            <a:cxnSpLocks/>
          </p:cNvCxnSpPr>
          <p:nvPr/>
        </p:nvCxnSpPr>
        <p:spPr>
          <a:xfrm flipH="1" flipV="1">
            <a:off x="5719734" y="2810752"/>
            <a:ext cx="376266" cy="28655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4AD2F7-8E5D-C879-C1C4-7DDAE92AC5B3}"/>
              </a:ext>
            </a:extLst>
          </p:cNvPr>
          <p:cNvSpPr txBox="1"/>
          <p:nvPr/>
        </p:nvSpPr>
        <p:spPr>
          <a:xfrm>
            <a:off x="165847" y="6389302"/>
            <a:ext cx="1047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Please check for accuracy. One is not in this domain. Yellow is the one used in the following worked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9A2A5-39FF-DAC7-F8B5-0DE554A1C7CF}"/>
              </a:ext>
            </a:extLst>
          </p:cNvPr>
          <p:cNvSpPr txBox="1"/>
          <p:nvPr/>
        </p:nvSpPr>
        <p:spPr>
          <a:xfrm>
            <a:off x="2411507" y="5471590"/>
            <a:ext cx="419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temperature to show location of islands</a:t>
            </a:r>
          </a:p>
        </p:txBody>
      </p:sp>
    </p:spTree>
    <p:extLst>
      <p:ext uri="{BB962C8B-B14F-4D97-AF65-F5344CB8AC3E}">
        <p14:creationId xmlns:p14="http://schemas.microsoft.com/office/powerpoint/2010/main" val="386061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79B2-EEF3-D582-55D2-4BB2763B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D00D-D2D1-B3F5-C4EF-8BE9EA35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data file: "wrfout_d01_2006-01-03_000000“</a:t>
            </a:r>
          </a:p>
          <a:p>
            <a:r>
              <a:rPr lang="en-US" dirty="0"/>
              <a:t>Location: </a:t>
            </a:r>
            <a:r>
              <a:rPr lang="en-US" dirty="0" err="1"/>
              <a:t>Nakula</a:t>
            </a:r>
            <a:r>
              <a:rPr lang="en-US" dirty="0"/>
              <a:t> (20.664650 °N, 156.233308 W)</a:t>
            </a:r>
          </a:p>
          <a:p>
            <a:r>
              <a:rPr lang="en-US" dirty="0"/>
              <a:t>Data grid indices*: 189, 303, 1, 1</a:t>
            </a:r>
          </a:p>
          <a:p>
            <a:pPr lvl="1"/>
            <a:r>
              <a:rPr lang="en-US" dirty="0"/>
              <a:t>(longitude index, latitude index, layer, hour)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EF1F3-979E-F83C-F7D9-F637938E2911}"/>
              </a:ext>
            </a:extLst>
          </p:cNvPr>
          <p:cNvSpPr txBox="1"/>
          <p:nvPr/>
        </p:nvSpPr>
        <p:spPr>
          <a:xfrm>
            <a:off x="0" y="6102169"/>
            <a:ext cx="9709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I think I’ve got the indexing correct, but still need to confirm this more carefully. Does not matter for testing calculations, but does matter for comparison to field measurements.</a:t>
            </a:r>
          </a:p>
        </p:txBody>
      </p:sp>
    </p:spTree>
    <p:extLst>
      <p:ext uri="{BB962C8B-B14F-4D97-AF65-F5344CB8AC3E}">
        <p14:creationId xmlns:p14="http://schemas.microsoft.com/office/powerpoint/2010/main" val="36346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1105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 WRF Cloud Water Content</vt:lpstr>
      <vt:lpstr>Index</vt:lpstr>
      <vt:lpstr>Part 1: Calculate Liquid Cloud Water (LCW)</vt:lpstr>
      <vt:lpstr>PowerPoint Presentation</vt:lpstr>
      <vt:lpstr>PowerPoint Presentation</vt:lpstr>
      <vt:lpstr>PowerPoint Presentation</vt:lpstr>
      <vt:lpstr>PowerPoint Presentation</vt:lpstr>
      <vt:lpstr>Han’s locations*</vt:lpstr>
      <vt:lpstr>Worked Example </vt:lpstr>
      <vt:lpstr>Worked Example</vt:lpstr>
      <vt:lpstr>Considerations</vt:lpstr>
      <vt:lpstr>PowerPoint Presentation</vt:lpstr>
      <vt:lpstr>Part 2: Calculate CWF</vt:lpstr>
      <vt:lpstr>CURRENT PROBLEMS!!!</vt:lpstr>
      <vt:lpstr>PowerPoint Presentation</vt:lpstr>
      <vt:lpstr>Calculate Wind Speed</vt:lpstr>
      <vt:lpstr>PowerPoint Presentation</vt:lpstr>
      <vt:lpstr>PowerPoint Presentation</vt:lpstr>
      <vt:lpstr>PowerPoint Presentation</vt:lpstr>
      <vt:lpstr>PowerPoint Presentation</vt:lpstr>
      <vt:lpstr>Part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Keyel, Alexander C</dc:creator>
  <cp:lastModifiedBy>Keyel, Alexander C</cp:lastModifiedBy>
  <cp:revision>34</cp:revision>
  <dcterms:created xsi:type="dcterms:W3CDTF">2023-09-30T19:27:08Z</dcterms:created>
  <dcterms:modified xsi:type="dcterms:W3CDTF">2023-10-26T02:21:31Z</dcterms:modified>
</cp:coreProperties>
</file>