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3"/>
    <p:sldId id="319" r:id="rId4"/>
    <p:sldId id="336" r:id="rId5"/>
    <p:sldId id="320" r:id="rId6"/>
    <p:sldId id="338" r:id="rId7"/>
    <p:sldId id="337" r:id="rId8"/>
    <p:sldId id="339" r:id="rId9"/>
    <p:sldId id="335" r:id="rId10"/>
    <p:sldId id="340" r:id="rId11"/>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i Longwen 戴隆文(ISSEC,PATAC)" initials="DL戴"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88" d="100"/>
          <a:sy n="88" d="100"/>
        </p:scale>
        <p:origin x="331"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48E6D-735E-4528-BDB7-3B64D3F821DE}"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D1416-4C5F-4862-8318-4D9401A34A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8" name="Subtitle 2"/>
          <p:cNvSpPr>
            <a:spLocks noGrp="1"/>
          </p:cNvSpPr>
          <p:nvPr>
            <p:ph type="subTitle" idx="1"/>
          </p:nvPr>
        </p:nvSpPr>
        <p:spPr>
          <a:xfrm>
            <a:off x="4947558" y="3075508"/>
            <a:ext cx="6406242" cy="562737"/>
          </a:xfrm>
        </p:spPr>
        <p:txBody>
          <a:bodyPr>
            <a:noAutofit/>
          </a:bodyPr>
          <a:lstStyle>
            <a:lvl1pPr marL="0" indent="0" algn="l">
              <a:buNone/>
              <a:defRPr sz="34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 name="Title 1"/>
          <p:cNvSpPr>
            <a:spLocks noGrp="1"/>
          </p:cNvSpPr>
          <p:nvPr>
            <p:ph type="ctrTitle"/>
          </p:nvPr>
        </p:nvSpPr>
        <p:spPr>
          <a:xfrm>
            <a:off x="4947558" y="2277694"/>
            <a:ext cx="6406242" cy="765159"/>
          </a:xfrm>
        </p:spPr>
        <p:txBody>
          <a:bodyPr anchor="b">
            <a:noAutofit/>
          </a:bodyPr>
          <a:lstStyle>
            <a:lvl1pPr algn="l">
              <a:defRPr sz="37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0" name="Date Placeholder 3"/>
          <p:cNvSpPr>
            <a:spLocks noGrp="1"/>
          </p:cNvSpPr>
          <p:nvPr>
            <p:ph type="dt" sz="half" idx="10"/>
          </p:nvPr>
        </p:nvSpPr>
        <p:spPr>
          <a:xfrm>
            <a:off x="838200" y="6356350"/>
            <a:ext cx="2743200" cy="365125"/>
          </a:xfrm>
        </p:spPr>
        <p:txBody>
          <a:bodyPr/>
          <a:lstStyle/>
          <a:p>
            <a:fld id="{0E531E82-64DB-449D-B90B-BF00E4CB7395}" type="datetimeFigureOut">
              <a:rPr lang="zh-CN" altLang="en-US" smtClean="0"/>
            </a:fld>
            <a:endParaRPr lang="zh-CN" altLang="en-US"/>
          </a:p>
        </p:txBody>
      </p:sp>
      <p:sp>
        <p:nvSpPr>
          <p:cNvPr id="11" name="Footer Placeholder 4"/>
          <p:cNvSpPr>
            <a:spLocks noGrp="1"/>
          </p:cNvSpPr>
          <p:nvPr>
            <p:ph type="ftr" sz="quarter" idx="11"/>
          </p:nvPr>
        </p:nvSpPr>
        <p:spPr>
          <a:xfrm>
            <a:off x="4038600" y="6356350"/>
            <a:ext cx="4114800" cy="365125"/>
          </a:xfrm>
        </p:spPr>
        <p:txBody>
          <a:bodyPr/>
          <a:lstStyle/>
          <a:p>
            <a:endParaRPr lang="zh-CN" altLang="en-US"/>
          </a:p>
        </p:txBody>
      </p:sp>
      <p:sp>
        <p:nvSpPr>
          <p:cNvPr id="12" name="Slide Number Placeholder 5"/>
          <p:cNvSpPr>
            <a:spLocks noGrp="1"/>
          </p:cNvSpPr>
          <p:nvPr>
            <p:ph type="sldNum" sz="quarter" idx="12"/>
          </p:nvPr>
        </p:nvSpPr>
        <p:spPr>
          <a:xfrm>
            <a:off x="8610600" y="6356350"/>
            <a:ext cx="2743200" cy="365125"/>
          </a:xfrm>
        </p:spPr>
        <p:txBody>
          <a:bodyPr/>
          <a:lstStyle/>
          <a:p>
            <a:fld id="{5DE70D9F-83B0-43BD-B835-7C0078D8551A}" type="slidenum">
              <a:rPr lang="zh-CN" altLang="en-US" smtClean="0"/>
            </a:fld>
            <a:endParaRPr lang="zh-CN" altLang="en-US"/>
          </a:p>
        </p:txBody>
      </p:sp>
      <p:sp>
        <p:nvSpPr>
          <p:cNvPr id="13" name="Text Placeholder 9"/>
          <p:cNvSpPr>
            <a:spLocks noGrp="1"/>
          </p:cNvSpPr>
          <p:nvPr>
            <p:ph type="body" sz="quarter" idx="13"/>
          </p:nvPr>
        </p:nvSpPr>
        <p:spPr>
          <a:xfrm>
            <a:off x="4947558" y="3742114"/>
            <a:ext cx="3424171" cy="421672"/>
          </a:xfrm>
          <a:prstGeom prst="rect">
            <a:avLst/>
          </a:prstGeom>
        </p:spPr>
        <p:txBody>
          <a:bodyPr>
            <a:normAutofit/>
          </a:bodyPr>
          <a:lstStyle>
            <a:lvl1pPr marL="0" indent="0" algn="l">
              <a:buNone/>
              <a:defRPr sz="2400" b="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9936"/>
          </a:xfrm>
          <a:prstGeom prst="rect">
            <a:avLst/>
          </a:prstGeom>
        </p:spPr>
      </p:pic>
      <p:grpSp>
        <p:nvGrpSpPr>
          <p:cNvPr id="3" name="组合 2"/>
          <p:cNvGrpSpPr/>
          <p:nvPr userDrawn="1"/>
        </p:nvGrpSpPr>
        <p:grpSpPr>
          <a:xfrm>
            <a:off x="5185646" y="524281"/>
            <a:ext cx="1817268" cy="1055222"/>
            <a:chOff x="5185646" y="1293723"/>
            <a:chExt cx="1817268" cy="1055222"/>
          </a:xfrm>
        </p:grpSpPr>
        <p:sp>
          <p:nvSpPr>
            <p:cNvPr id="12" name="文本框 11"/>
            <p:cNvSpPr txBox="1"/>
            <p:nvPr userDrawn="1"/>
          </p:nvSpPr>
          <p:spPr>
            <a:xfrm>
              <a:off x="5499868" y="1293723"/>
              <a:ext cx="1188825" cy="646331"/>
            </a:xfrm>
            <a:prstGeom prst="rect">
              <a:avLst/>
            </a:prstGeom>
            <a:noFill/>
          </p:spPr>
          <p:txBody>
            <a:bodyPr wrap="square" rtlCol="0">
              <a:spAutoFit/>
            </a:bodyPr>
            <a:lstStyle/>
            <a:p>
              <a:pPr algn="ctr"/>
              <a:r>
                <a:rPr lang="zh-CN" altLang="en-US" sz="3600" dirty="0">
                  <a:solidFill>
                    <a:srgbClr val="616163"/>
                  </a:solidFill>
                  <a:latin typeface="微软雅黑" panose="020B0503020204020204" pitchFamily="34" charset="-122"/>
                  <a:ea typeface="微软雅黑" panose="020B0503020204020204" pitchFamily="34" charset="-122"/>
                </a:rPr>
                <a:t>目录</a:t>
              </a:r>
              <a:endParaRPr lang="zh-CN" altLang="en-US" sz="3600" dirty="0">
                <a:solidFill>
                  <a:srgbClr val="616163"/>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5185646" y="1825725"/>
              <a:ext cx="1817268" cy="523220"/>
            </a:xfrm>
            <a:prstGeom prst="rect">
              <a:avLst/>
            </a:prstGeom>
            <a:noFill/>
          </p:spPr>
          <p:txBody>
            <a:bodyPr wrap="square" rtlCol="0">
              <a:spAutoFit/>
            </a:bodyPr>
            <a:lstStyle/>
            <a:p>
              <a:pPr algn="ctr"/>
              <a:r>
                <a:rPr lang="en-US" altLang="zh-CN" sz="2800" dirty="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rPr>
                <a:t>Content</a:t>
              </a:r>
              <a:endParaRPr lang="zh-CN" altLang="en-US" sz="2800" dirty="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8" name="Text Placeholder 9"/>
          <p:cNvSpPr>
            <a:spLocks noGrp="1"/>
          </p:cNvSpPr>
          <p:nvPr>
            <p:ph type="body" sz="quarter" idx="13"/>
          </p:nvPr>
        </p:nvSpPr>
        <p:spPr>
          <a:xfrm>
            <a:off x="6240659" y="1800480"/>
            <a:ext cx="3523827" cy="3887948"/>
          </a:xfrm>
          <a:prstGeom prst="rect">
            <a:avLst/>
          </a:prstGeom>
        </p:spPr>
        <p:txBody>
          <a:bodyPr>
            <a:normAutofit/>
          </a:bodyPr>
          <a:lstStyle>
            <a:lvl1pPr marL="0" indent="0">
              <a:lnSpc>
                <a:spcPct val="150000"/>
              </a:lnSpc>
              <a:buNone/>
              <a:defRPr sz="2800" b="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endParaRPr lang="en-US" altLang="zh-CN" dirty="0"/>
          </a:p>
        </p:txBody>
      </p:sp>
      <p:sp>
        <p:nvSpPr>
          <p:cNvPr id="9" name="Title 8"/>
          <p:cNvSpPr>
            <a:spLocks noGrp="1"/>
          </p:cNvSpPr>
          <p:nvPr>
            <p:ph type="title" hasCustomPrompt="1"/>
          </p:nvPr>
        </p:nvSpPr>
        <p:spPr>
          <a:xfrm>
            <a:off x="2730595" y="1794631"/>
            <a:ext cx="3363685" cy="3879045"/>
          </a:xfrm>
          <a:prstGeom prst="rect">
            <a:avLst/>
          </a:prstGeom>
        </p:spPr>
        <p:txBody>
          <a:bodyPr anchor="t">
            <a:normAutofit/>
          </a:bodyPr>
          <a:lstStyle>
            <a:lvl1pPr marL="0" indent="0">
              <a:lnSpc>
                <a:spcPct val="150000"/>
              </a:lnSpc>
              <a:buFont typeface="Wingdings" panose="05000000000000000000" pitchFamily="2" charset="2"/>
              <a:buNone/>
              <a:defRPr sz="3200" b="0" baseline="0">
                <a:solidFill>
                  <a:srgbClr val="616163"/>
                </a:solidFill>
                <a:latin typeface="微软雅黑" panose="020B0503020204020204" pitchFamily="34" charset="-122"/>
                <a:ea typeface="微软雅黑" panose="020B0503020204020204" pitchFamily="34" charset="-122"/>
              </a:defRPr>
            </a:lvl1pPr>
          </a:lstStyle>
          <a:p>
            <a:r>
              <a:rPr lang="en-US" altLang="zh-CN" dirty="0"/>
              <a:t>Click to add text</a:t>
            </a:r>
            <a:endParaRPr lang="zh-CN" altLang="en-US" dirty="0"/>
          </a:p>
        </p:txBody>
      </p:sp>
      <p:sp>
        <p:nvSpPr>
          <p:cNvPr id="15" name="Slide Number Placeholder 1"/>
          <p:cNvSpPr txBox="1"/>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9936"/>
          </a:xfrm>
          <a:prstGeom prst="rect">
            <a:avLst/>
          </a:prstGeom>
        </p:spPr>
      </p:pic>
      <p:sp>
        <p:nvSpPr>
          <p:cNvPr id="9" name="Title 1"/>
          <p:cNvSpPr>
            <a:spLocks noGrp="1"/>
          </p:cNvSpPr>
          <p:nvPr>
            <p:ph type="ctrTitle"/>
          </p:nvPr>
        </p:nvSpPr>
        <p:spPr>
          <a:xfrm>
            <a:off x="4171951" y="2920456"/>
            <a:ext cx="6327320" cy="512754"/>
          </a:xfrm>
        </p:spPr>
        <p:txBody>
          <a:bodyPr anchor="b">
            <a:noAutofit/>
          </a:bodyPr>
          <a:lstStyle>
            <a:lvl1pPr algn="r">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0" name="Subtitle 2"/>
          <p:cNvSpPr>
            <a:spLocks noGrp="1"/>
          </p:cNvSpPr>
          <p:nvPr>
            <p:ph type="subTitle" idx="1"/>
          </p:nvPr>
        </p:nvSpPr>
        <p:spPr>
          <a:xfrm>
            <a:off x="4171951" y="3512989"/>
            <a:ext cx="6327320" cy="520168"/>
          </a:xfrm>
        </p:spPr>
        <p:txBody>
          <a:bodyPr>
            <a:noAutofit/>
          </a:bodyPr>
          <a:lstStyle>
            <a:lvl1pPr marL="0" indent="0" algn="r">
              <a:buNone/>
              <a:defRPr sz="32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10" name="Content Placeholder 2"/>
          <p:cNvSpPr>
            <a:spLocks noGrp="1"/>
          </p:cNvSpPr>
          <p:nvPr>
            <p:ph sz="half" idx="1"/>
          </p:nvPr>
        </p:nvSpPr>
        <p:spPr>
          <a:xfrm>
            <a:off x="608520" y="1273628"/>
            <a:ext cx="1090856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4" name="Title 1"/>
          <p:cNvSpPr>
            <a:spLocks noGrp="1"/>
          </p:cNvSpPr>
          <p:nvPr>
            <p:ph type="title"/>
          </p:nvPr>
        </p:nvSpPr>
        <p:spPr>
          <a:xfrm>
            <a:off x="608520" y="208314"/>
            <a:ext cx="8187896" cy="414317"/>
          </a:xfrm>
          <a:prstGeom prst="rect">
            <a:avLst/>
          </a:prstGeom>
        </p:spPr>
        <p:txBody>
          <a:bodyPr anchor="ctr">
            <a:noAutofit/>
          </a:bodyPr>
          <a:lstStyle>
            <a:lvl1pPr>
              <a:lnSpc>
                <a:spcPct val="100000"/>
              </a:lnSpc>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Content Placeholder 2"/>
          <p:cNvSpPr>
            <a:spLocks noGrp="1"/>
          </p:cNvSpPr>
          <p:nvPr>
            <p:ph sz="half" idx="10"/>
          </p:nvPr>
        </p:nvSpPr>
        <p:spPr>
          <a:xfrm>
            <a:off x="608520" y="656093"/>
            <a:ext cx="8173261" cy="321686"/>
          </a:xfrm>
          <a:prstGeom prst="rect">
            <a:avLst/>
          </a:prstGeom>
        </p:spPr>
        <p:txBody>
          <a:bodyPr anchor="ctr">
            <a:noAutofit/>
          </a:bodyPr>
          <a:lstStyle>
            <a:lvl1pPr marL="0" indent="0">
              <a:lnSpc>
                <a:spcPct val="100000"/>
              </a:lnSpc>
              <a:buNone/>
              <a:defRPr sz="2400">
                <a:solidFill>
                  <a:srgbClr val="616163"/>
                </a:solidFill>
                <a:latin typeface="微软雅黑" panose="020B0503020204020204" pitchFamily="34" charset="-122"/>
                <a:ea typeface="微软雅黑" panose="020B0503020204020204" pitchFamily="34" charset="-122"/>
              </a:defRPr>
            </a:lvl1pPr>
            <a:lvl2pPr>
              <a:lnSpc>
                <a:spcPct val="100000"/>
              </a:lnSpc>
              <a:defRPr sz="2000">
                <a:solidFill>
                  <a:srgbClr val="616163"/>
                </a:solidFill>
                <a:latin typeface="微软雅黑" panose="020B0503020204020204" pitchFamily="34" charset="-122"/>
                <a:ea typeface="微软雅黑" panose="020B0503020204020204" pitchFamily="34" charset="-122"/>
              </a:defRPr>
            </a:lvl2pPr>
            <a:lvl3pPr>
              <a:lnSpc>
                <a:spcPct val="100000"/>
              </a:lnSpc>
              <a:defRPr sz="1800">
                <a:solidFill>
                  <a:srgbClr val="616163"/>
                </a:solidFill>
                <a:latin typeface="微软雅黑" panose="020B0503020204020204" pitchFamily="34" charset="-122"/>
                <a:ea typeface="微软雅黑" panose="020B0503020204020204" pitchFamily="34" charset="-122"/>
              </a:defRPr>
            </a:lvl3pPr>
            <a:lvl4pPr>
              <a:lnSpc>
                <a:spcPct val="100000"/>
              </a:lnSpc>
              <a:defRPr sz="1600">
                <a:solidFill>
                  <a:srgbClr val="616163"/>
                </a:solidFill>
                <a:latin typeface="微软雅黑" panose="020B0503020204020204" pitchFamily="34" charset="-122"/>
                <a:ea typeface="微软雅黑" panose="020B0503020204020204" pitchFamily="34" charset="-122"/>
              </a:defRPr>
            </a:lvl4pPr>
            <a:lvl5pPr>
              <a:lnSpc>
                <a:spcPct val="100000"/>
              </a:lnSpc>
              <a:defRPr sz="16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p:txBody>
      </p:sp>
      <p:sp>
        <p:nvSpPr>
          <p:cNvPr id="16" name="Slide Number Placeholder 1"/>
          <p:cNvSpPr txBox="1"/>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10" name="Content Placeholder 2"/>
          <p:cNvSpPr>
            <a:spLocks noGrp="1"/>
          </p:cNvSpPr>
          <p:nvPr>
            <p:ph sz="half" idx="1"/>
          </p:nvPr>
        </p:nvSpPr>
        <p:spPr>
          <a:xfrm>
            <a:off x="608520" y="1273628"/>
            <a:ext cx="538770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4" name="Title 1"/>
          <p:cNvSpPr>
            <a:spLocks noGrp="1"/>
          </p:cNvSpPr>
          <p:nvPr>
            <p:ph type="title"/>
          </p:nvPr>
        </p:nvSpPr>
        <p:spPr>
          <a:xfrm>
            <a:off x="608520" y="208314"/>
            <a:ext cx="8187896" cy="414317"/>
          </a:xfrm>
          <a:prstGeom prst="rect">
            <a:avLst/>
          </a:prstGeom>
        </p:spPr>
        <p:txBody>
          <a:bodyPr anchor="ctr">
            <a:noAutofit/>
          </a:bodyPr>
          <a:lstStyle>
            <a:lvl1pPr>
              <a:lnSpc>
                <a:spcPct val="100000"/>
              </a:lnSpc>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Content Placeholder 2"/>
          <p:cNvSpPr>
            <a:spLocks noGrp="1"/>
          </p:cNvSpPr>
          <p:nvPr>
            <p:ph sz="half" idx="10"/>
          </p:nvPr>
        </p:nvSpPr>
        <p:spPr>
          <a:xfrm>
            <a:off x="608520" y="656093"/>
            <a:ext cx="8173261" cy="321686"/>
          </a:xfrm>
          <a:prstGeom prst="rect">
            <a:avLst/>
          </a:prstGeom>
        </p:spPr>
        <p:txBody>
          <a:bodyPr anchor="ctr">
            <a:noAutofit/>
          </a:bodyPr>
          <a:lstStyle>
            <a:lvl1pPr marL="0" indent="0">
              <a:lnSpc>
                <a:spcPct val="100000"/>
              </a:lnSpc>
              <a:buNone/>
              <a:defRPr sz="2400">
                <a:solidFill>
                  <a:srgbClr val="616163"/>
                </a:solidFill>
                <a:latin typeface="微软雅黑" panose="020B0503020204020204" pitchFamily="34" charset="-122"/>
                <a:ea typeface="微软雅黑" panose="020B0503020204020204" pitchFamily="34" charset="-122"/>
              </a:defRPr>
            </a:lvl1pPr>
            <a:lvl2pPr>
              <a:lnSpc>
                <a:spcPct val="100000"/>
              </a:lnSpc>
              <a:defRPr sz="2000">
                <a:solidFill>
                  <a:srgbClr val="616163"/>
                </a:solidFill>
                <a:latin typeface="微软雅黑" panose="020B0503020204020204" pitchFamily="34" charset="-122"/>
                <a:ea typeface="微软雅黑" panose="020B0503020204020204" pitchFamily="34" charset="-122"/>
              </a:defRPr>
            </a:lvl2pPr>
            <a:lvl3pPr>
              <a:lnSpc>
                <a:spcPct val="100000"/>
              </a:lnSpc>
              <a:defRPr sz="1800">
                <a:solidFill>
                  <a:srgbClr val="616163"/>
                </a:solidFill>
                <a:latin typeface="微软雅黑" panose="020B0503020204020204" pitchFamily="34" charset="-122"/>
                <a:ea typeface="微软雅黑" panose="020B0503020204020204" pitchFamily="34" charset="-122"/>
              </a:defRPr>
            </a:lvl3pPr>
            <a:lvl4pPr>
              <a:lnSpc>
                <a:spcPct val="100000"/>
              </a:lnSpc>
              <a:defRPr sz="1600">
                <a:solidFill>
                  <a:srgbClr val="616163"/>
                </a:solidFill>
                <a:latin typeface="微软雅黑" panose="020B0503020204020204" pitchFamily="34" charset="-122"/>
                <a:ea typeface="微软雅黑" panose="020B0503020204020204" pitchFamily="34" charset="-122"/>
              </a:defRPr>
            </a:lvl4pPr>
            <a:lvl5pPr>
              <a:lnSpc>
                <a:spcPct val="100000"/>
              </a:lnSpc>
              <a:defRPr sz="16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p:txBody>
      </p:sp>
      <p:sp>
        <p:nvSpPr>
          <p:cNvPr id="16" name="Content Placeholder 2"/>
          <p:cNvSpPr>
            <a:spLocks noGrp="1"/>
          </p:cNvSpPr>
          <p:nvPr>
            <p:ph sz="half" idx="11"/>
          </p:nvPr>
        </p:nvSpPr>
        <p:spPr>
          <a:xfrm>
            <a:off x="6111249" y="1273628"/>
            <a:ext cx="538770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7" name="Slide Number Placeholder 1"/>
          <p:cNvSpPr txBox="1"/>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en-US" sz="900" baseline="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itle 1"/>
          <p:cNvSpPr>
            <a:spLocks noGrp="1"/>
          </p:cNvSpPr>
          <p:nvPr>
            <p:ph type="title"/>
          </p:nvPr>
        </p:nvSpPr>
        <p:spPr>
          <a:xfrm>
            <a:off x="0" y="2915301"/>
            <a:ext cx="12192000" cy="1027398"/>
          </a:xfrm>
          <a:prstGeom prst="rect">
            <a:avLst/>
          </a:prstGeom>
        </p:spPr>
        <p:txBody>
          <a:bodyPr anchor="ctr">
            <a:noAutofit/>
          </a:bodyPr>
          <a:lstStyle>
            <a:lvl1pPr algn="ctr">
              <a:lnSpc>
                <a:spcPct val="100000"/>
              </a:lnSpc>
              <a:defRPr sz="5400" b="1">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3F572-7296-44CA-B8CF-8C259B5419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95F81-0E1E-4C52-979B-3B851EB8B81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baike.baidu.com/item/Java/85979?fromModule=lemma_inlink" TargetMode="External"/><Relationship Id="rId2" Type="http://schemas.openxmlformats.org/officeDocument/2006/relationships/hyperlink" Target="https://baike.baidu.com/item/C%2B%2B/99272?fromModule=lemma_inlink" TargetMode="External"/><Relationship Id="rId1" Type="http://schemas.openxmlformats.org/officeDocument/2006/relationships/hyperlink" Target="https://baike.baidu.com/item/%E6%8E%A5%E5%8F%A3/15422203?fromModule=lemma_in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developer.aliyun.com/article/111019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947558" y="2512335"/>
            <a:ext cx="7767783" cy="765159"/>
          </a:xfrm>
        </p:spPr>
        <p:txBody>
          <a:bodyPr/>
          <a:lstStyle/>
          <a:p>
            <a:r>
              <a:rPr lang="en-US" altLang="zh-CN" sz="2800" dirty="0" err="1" smtClean="0"/>
              <a:t>Protobuf</a:t>
            </a:r>
            <a:r>
              <a:rPr lang="en-US" altLang="zh-CN" sz="2800" dirty="0" smtClean="0"/>
              <a:t>   </a:t>
            </a:r>
            <a:r>
              <a:rPr lang="zh-CN" altLang="en-US" sz="2800" dirty="0" smtClean="0"/>
              <a:t>学习</a:t>
            </a:r>
            <a:endParaRPr lang="zh-CN" altLang="en-US" sz="2800" dirty="0"/>
          </a:p>
        </p:txBody>
      </p:sp>
      <p:sp>
        <p:nvSpPr>
          <p:cNvPr id="4" name="文本占位符 3"/>
          <p:cNvSpPr>
            <a:spLocks noGrp="1"/>
          </p:cNvSpPr>
          <p:nvPr>
            <p:ph type="body" sz="quarter" idx="13"/>
          </p:nvPr>
        </p:nvSpPr>
        <p:spPr/>
        <p:txBody>
          <a:bodyPr/>
          <a:lstStyle/>
          <a:p>
            <a:r>
              <a:rPr lang="en-US" altLang="zh-CN" dirty="0" smtClean="0"/>
              <a:t>2023-01-13</a:t>
            </a:r>
            <a:endParaRPr lang="zh-CN" altLang="en-US" dirty="0"/>
          </a:p>
        </p:txBody>
      </p:sp>
      <p:sp>
        <p:nvSpPr>
          <p:cNvPr id="5" name="文本占位符 3"/>
          <p:cNvSpPr txBox="1"/>
          <p:nvPr/>
        </p:nvSpPr>
        <p:spPr>
          <a:xfrm>
            <a:off x="9967483" y="5390985"/>
            <a:ext cx="2224517" cy="9753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74522" y="1073276"/>
            <a:ext cx="10908565" cy="4792435"/>
          </a:xfrm>
        </p:spPr>
        <p:txBody>
          <a:bodyPr>
            <a:normAutofit lnSpcReduction="10000"/>
          </a:bodyPr>
          <a:lstStyle/>
          <a:p>
            <a:r>
              <a:rPr lang="zh-CN" altLang="en-US" dirty="0" smtClean="0"/>
              <a:t>序列化与反序列化</a:t>
            </a:r>
            <a:endParaRPr lang="en-US" altLang="zh-CN" dirty="0" smtClean="0"/>
          </a:p>
          <a:p>
            <a:pPr lvl="1"/>
            <a:r>
              <a:rPr lang="zh-CN" altLang="en-US" dirty="0" smtClean="0"/>
              <a:t>简介</a:t>
            </a:r>
            <a:endParaRPr lang="en-US" altLang="zh-CN" dirty="0" smtClean="0"/>
          </a:p>
          <a:p>
            <a:pPr lvl="1"/>
            <a:r>
              <a:rPr lang="zh-CN" altLang="en-US" dirty="0"/>
              <a:t>组件</a:t>
            </a:r>
            <a:endParaRPr lang="en-US" altLang="zh-CN" dirty="0" smtClean="0"/>
          </a:p>
          <a:p>
            <a:pPr lvl="1"/>
            <a:r>
              <a:rPr lang="zh-CN" altLang="en-US" dirty="0"/>
              <a:t>常</a:t>
            </a:r>
            <a:r>
              <a:rPr lang="zh-CN" altLang="en-US" dirty="0" smtClean="0"/>
              <a:t>用协议</a:t>
            </a:r>
            <a:endParaRPr lang="en-US" altLang="zh-CN" dirty="0" smtClean="0"/>
          </a:p>
          <a:p>
            <a:r>
              <a:rPr lang="en-US" altLang="zh-CN" dirty="0"/>
              <a:t>IDL</a:t>
            </a:r>
            <a:r>
              <a:rPr lang="zh-CN" altLang="en-US" dirty="0"/>
              <a:t>接口描述语言</a:t>
            </a:r>
            <a:endParaRPr lang="en-US" altLang="zh-CN" dirty="0"/>
          </a:p>
          <a:p>
            <a:pPr lvl="1"/>
            <a:r>
              <a:rPr lang="zh-CN" altLang="en-US" dirty="0"/>
              <a:t>简介</a:t>
            </a:r>
            <a:endParaRPr lang="en-US" altLang="zh-CN" dirty="0"/>
          </a:p>
          <a:p>
            <a:pPr lvl="1"/>
            <a:r>
              <a:rPr lang="zh-CN" altLang="en-US" dirty="0"/>
              <a:t>元</a:t>
            </a:r>
            <a:r>
              <a:rPr lang="zh-CN" altLang="en-US" dirty="0" smtClean="0"/>
              <a:t>素</a:t>
            </a:r>
            <a:endParaRPr lang="en-US" altLang="zh-CN" dirty="0" smtClean="0"/>
          </a:p>
          <a:p>
            <a:r>
              <a:rPr lang="en-US" altLang="zh-CN" dirty="0" err="1" smtClean="0"/>
              <a:t>protobuf</a:t>
            </a:r>
            <a:r>
              <a:rPr lang="en-US" altLang="zh-CN" dirty="0" smtClean="0"/>
              <a:t> </a:t>
            </a:r>
            <a:endParaRPr lang="en-US" altLang="zh-CN" dirty="0"/>
          </a:p>
          <a:p>
            <a:pPr lvl="1"/>
            <a:r>
              <a:rPr lang="zh-CN" altLang="en-US" dirty="0" smtClean="0"/>
              <a:t>简介</a:t>
            </a:r>
            <a:endParaRPr lang="en-US" altLang="zh-CN" dirty="0" smtClean="0"/>
          </a:p>
          <a:p>
            <a:pPr lvl="1"/>
            <a:r>
              <a:rPr lang="en-US" altLang="zh-CN" dirty="0" smtClean="0"/>
              <a:t>GIT</a:t>
            </a:r>
            <a:r>
              <a:rPr lang="zh-CN" altLang="en-US" dirty="0" smtClean="0"/>
              <a:t>的基本操作</a:t>
            </a:r>
            <a:endParaRPr lang="en-US" altLang="zh-CN" dirty="0" smtClean="0"/>
          </a:p>
          <a:p>
            <a:pPr lvl="1"/>
            <a:r>
              <a:rPr lang="zh-CN" altLang="en-US" dirty="0"/>
              <a:t>枚举</a:t>
            </a:r>
            <a:endParaRPr lang="en-US" altLang="zh-CN" dirty="0" smtClean="0"/>
          </a:p>
        </p:txBody>
      </p:sp>
      <p:sp>
        <p:nvSpPr>
          <p:cNvPr id="3" name="Title 2"/>
          <p:cNvSpPr>
            <a:spLocks noGrp="1"/>
          </p:cNvSpPr>
          <p:nvPr>
            <p:ph type="title"/>
          </p:nvPr>
        </p:nvSpPr>
        <p:spPr/>
        <p:txBody>
          <a:bodyPr/>
          <a:lstStyle/>
          <a:p>
            <a:r>
              <a:rPr lang="zh-CN" altLang="en-US" dirty="0"/>
              <a:t>目录</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序列化与反序列化</a:t>
            </a:r>
            <a:endParaRPr lang="zh-CN" altLang="en-US" dirty="0"/>
          </a:p>
        </p:txBody>
      </p:sp>
      <p:sp>
        <p:nvSpPr>
          <p:cNvPr id="2" name="Content Placeholder 1"/>
          <p:cNvSpPr>
            <a:spLocks noGrp="1"/>
          </p:cNvSpPr>
          <p:nvPr>
            <p:ph sz="half" idx="1"/>
          </p:nvPr>
        </p:nvSpPr>
        <p:spPr>
          <a:xfrm>
            <a:off x="608519" y="1134291"/>
            <a:ext cx="11200303" cy="4918166"/>
          </a:xfrm>
        </p:spPr>
        <p:txBody>
          <a:bodyPr>
            <a:normAutofit lnSpcReduction="10000"/>
          </a:bodyPr>
          <a:lstStyle/>
          <a:p>
            <a:r>
              <a:rPr lang="zh-CN" altLang="en-US" sz="1800" dirty="0" smtClean="0"/>
              <a:t>简介</a:t>
            </a:r>
            <a:endParaRPr lang="en-US" altLang="zh-CN" sz="1800" dirty="0" smtClean="0"/>
          </a:p>
          <a:p>
            <a:pPr marL="0" indent="0">
              <a:buNone/>
            </a:pPr>
            <a:r>
              <a:rPr lang="zh-CN" altLang="en-US" sz="1400" dirty="0"/>
              <a:t>序列化和反序列化属于通讯协议的一部分。通讯协议往往采用分层模型，不同模型每层的功能定义以及颗粒度不同，例如：</a:t>
            </a:r>
            <a:r>
              <a:rPr lang="en-US" altLang="zh-CN" sz="1400" dirty="0"/>
              <a:t>TCP/IP</a:t>
            </a:r>
            <a:r>
              <a:rPr lang="zh-CN" altLang="en-US" sz="1400" dirty="0"/>
              <a:t>协议是一个四层协议，而</a:t>
            </a:r>
            <a:r>
              <a:rPr lang="en-US" altLang="zh-CN" sz="1400" dirty="0"/>
              <a:t>OSI</a:t>
            </a:r>
            <a:r>
              <a:rPr lang="zh-CN" altLang="en-US" sz="1400" dirty="0"/>
              <a:t>模型却是七层协议模型。在</a:t>
            </a:r>
            <a:r>
              <a:rPr lang="en-US" altLang="zh-CN" sz="1400" dirty="0"/>
              <a:t>OSI</a:t>
            </a:r>
            <a:r>
              <a:rPr lang="zh-CN" altLang="en-US" sz="1400" dirty="0"/>
              <a:t>七层协议模型中展现层（</a:t>
            </a:r>
            <a:r>
              <a:rPr lang="en-US" altLang="zh-CN" sz="1400" dirty="0"/>
              <a:t>Presentation Layer</a:t>
            </a:r>
            <a:r>
              <a:rPr lang="zh-CN" altLang="en-US" sz="1400" dirty="0"/>
              <a:t>）的主要功能是把应用层的对象转换成一段连续的二进制串，或者反过来，把二进制串转换成应用层的对象</a:t>
            </a:r>
            <a:r>
              <a:rPr lang="en-US" altLang="zh-CN" sz="1400" dirty="0"/>
              <a:t>–</a:t>
            </a:r>
            <a:r>
              <a:rPr lang="zh-CN" altLang="en-US" sz="1400" dirty="0"/>
              <a:t>这两个功能就是序列化和反序列化。一般而言，</a:t>
            </a:r>
            <a:r>
              <a:rPr lang="en-US" altLang="zh-CN" sz="1400" dirty="0"/>
              <a:t>TCP/IP</a:t>
            </a:r>
            <a:r>
              <a:rPr lang="zh-CN" altLang="en-US" sz="1400" dirty="0"/>
              <a:t>协议的应用层对应与</a:t>
            </a:r>
            <a:r>
              <a:rPr lang="en-US" altLang="zh-CN" sz="1400" dirty="0"/>
              <a:t>OSI</a:t>
            </a:r>
            <a:r>
              <a:rPr lang="zh-CN" altLang="en-US" sz="1400" dirty="0"/>
              <a:t>七层协议模型的应用层，展示层和会话层，所以序列化协议属于</a:t>
            </a:r>
            <a:r>
              <a:rPr lang="en-US" altLang="zh-CN" sz="1400" dirty="0"/>
              <a:t>TCP/IP</a:t>
            </a:r>
            <a:r>
              <a:rPr lang="zh-CN" altLang="en-US" sz="1400" dirty="0"/>
              <a:t>协议应用层的一部分</a:t>
            </a:r>
            <a:r>
              <a:rPr lang="zh-CN" altLang="en-US" sz="1400" dirty="0" smtClean="0"/>
              <a:t>。</a:t>
            </a:r>
            <a:endParaRPr lang="en-US" altLang="zh-CN" sz="1400" dirty="0" smtClean="0"/>
          </a:p>
          <a:p>
            <a:pPr lvl="1"/>
            <a:r>
              <a:rPr lang="zh-CN" altLang="en-US" sz="1400" dirty="0"/>
              <a:t>序列化： 将数据结构或对象转换成二进制串的过程</a:t>
            </a:r>
            <a:endParaRPr lang="zh-CN" altLang="en-US" sz="1400" dirty="0"/>
          </a:p>
          <a:p>
            <a:pPr lvl="1"/>
            <a:r>
              <a:rPr lang="zh-CN" altLang="en-US" sz="1400" dirty="0"/>
              <a:t>反序列化：将在序列化过程中所生成的二</a:t>
            </a:r>
            <a:r>
              <a:rPr lang="zh-CN" altLang="en-US" sz="1400" dirty="0" smtClean="0"/>
              <a:t>进</a:t>
            </a:r>
            <a:endParaRPr lang="en-US" altLang="zh-CN" sz="1400" dirty="0"/>
          </a:p>
          <a:p>
            <a:pPr marL="0" indent="0">
              <a:buNone/>
            </a:pPr>
            <a:endParaRPr lang="en-US" altLang="zh-CN" sz="1200" dirty="0" smtClean="0"/>
          </a:p>
          <a:p>
            <a:r>
              <a:rPr lang="zh-CN" altLang="en-US" sz="1800" dirty="0" smtClean="0"/>
              <a:t>数据结构，对象与 二进制串</a:t>
            </a:r>
            <a:endParaRPr lang="en-US" altLang="zh-CN" sz="1800" dirty="0" smtClean="0"/>
          </a:p>
          <a:p>
            <a:pPr marL="0" indent="0">
              <a:buNone/>
            </a:pPr>
            <a:r>
              <a:rPr lang="en-US" altLang="zh-CN" sz="1400" dirty="0"/>
              <a:t> </a:t>
            </a:r>
            <a:r>
              <a:rPr lang="en-US" altLang="zh-CN" sz="1400" dirty="0" smtClean="0"/>
              <a:t>   </a:t>
            </a:r>
            <a:r>
              <a:rPr lang="zh-CN" altLang="en-US" sz="1400" dirty="0" smtClean="0"/>
              <a:t>不</a:t>
            </a:r>
            <a:r>
              <a:rPr lang="zh-CN" altLang="en-US" sz="1400" dirty="0"/>
              <a:t>同的计算机语言中，数据结构，对象以及二进制串的表示方式并不相同</a:t>
            </a:r>
            <a:r>
              <a:rPr lang="zh-CN" altLang="en-US" sz="1400" dirty="0" smtClean="0"/>
              <a:t>。</a:t>
            </a:r>
            <a:endParaRPr lang="zh-CN" altLang="en-US" sz="1400" dirty="0"/>
          </a:p>
          <a:p>
            <a:pPr lvl="1"/>
            <a:r>
              <a:rPr lang="zh-CN" altLang="en-US" sz="1400" dirty="0"/>
              <a:t>数据结构和对象：对于类似</a:t>
            </a:r>
            <a:r>
              <a:rPr lang="en-US" altLang="zh-CN" sz="1400" dirty="0"/>
              <a:t>Java</a:t>
            </a:r>
            <a:r>
              <a:rPr lang="zh-CN" altLang="en-US" sz="1400" dirty="0"/>
              <a:t>这种完全面向对象的语言，工程师所操作的一切都是对象（</a:t>
            </a:r>
            <a:r>
              <a:rPr lang="en-US" altLang="zh-CN" sz="1400" dirty="0"/>
              <a:t>Object</a:t>
            </a:r>
            <a:r>
              <a:rPr lang="zh-CN" altLang="en-US" sz="1400" dirty="0"/>
              <a:t>），来自于类的实例化。在</a:t>
            </a:r>
            <a:r>
              <a:rPr lang="en-US" altLang="zh-CN" sz="1400" dirty="0"/>
              <a:t>Java</a:t>
            </a:r>
            <a:r>
              <a:rPr lang="zh-CN" altLang="en-US" sz="1400" dirty="0"/>
              <a:t>语言中最接近数据结构的概念，就是</a:t>
            </a:r>
            <a:r>
              <a:rPr lang="en-US" altLang="zh-CN" sz="1400" dirty="0"/>
              <a:t>POJO</a:t>
            </a:r>
            <a:r>
              <a:rPr lang="zh-CN" altLang="en-US" sz="1400" dirty="0"/>
              <a:t>（</a:t>
            </a:r>
            <a:r>
              <a:rPr lang="en-US" altLang="zh-CN" sz="1400" dirty="0"/>
              <a:t>Plain Old Java Object</a:t>
            </a:r>
            <a:r>
              <a:rPr lang="zh-CN" altLang="en-US" sz="1400" dirty="0"/>
              <a:t>）或者</a:t>
            </a:r>
            <a:r>
              <a:rPr lang="en-US" altLang="zh-CN" sz="1400" dirty="0" err="1"/>
              <a:t>Javabean</a:t>
            </a:r>
            <a:r>
              <a:rPr lang="zh-CN" altLang="en-US" sz="1400" dirty="0"/>
              <a:t>－－那些只有</a:t>
            </a:r>
            <a:r>
              <a:rPr lang="en-US" altLang="zh-CN" sz="1400" dirty="0"/>
              <a:t>setter/getter</a:t>
            </a:r>
            <a:r>
              <a:rPr lang="zh-CN" altLang="en-US" sz="1400" dirty="0"/>
              <a:t>方法的类。而在</a:t>
            </a:r>
            <a:r>
              <a:rPr lang="en-US" altLang="zh-CN" sz="1400" dirty="0"/>
              <a:t>C++</a:t>
            </a:r>
            <a:r>
              <a:rPr lang="zh-CN" altLang="en-US" sz="1400" dirty="0"/>
              <a:t>这种半面向对象的语言中，数据结构和</a:t>
            </a:r>
            <a:r>
              <a:rPr lang="en-US" altLang="zh-CN" sz="1400" dirty="0" err="1"/>
              <a:t>struct</a:t>
            </a:r>
            <a:r>
              <a:rPr lang="zh-CN" altLang="en-US" sz="1400" dirty="0"/>
              <a:t>对应，对象和</a:t>
            </a:r>
            <a:r>
              <a:rPr lang="en-US" altLang="zh-CN" sz="1400" dirty="0"/>
              <a:t>class</a:t>
            </a:r>
            <a:r>
              <a:rPr lang="zh-CN" altLang="en-US" sz="1400" dirty="0"/>
              <a:t>对应</a:t>
            </a:r>
            <a:r>
              <a:rPr lang="zh-CN" altLang="en-US" sz="1400" dirty="0" smtClean="0"/>
              <a:t>。</a:t>
            </a:r>
            <a:endParaRPr lang="zh-CN" altLang="en-US" sz="1400" dirty="0"/>
          </a:p>
          <a:p>
            <a:pPr lvl="1"/>
            <a:r>
              <a:rPr lang="zh-CN" altLang="en-US" sz="1400" dirty="0"/>
              <a:t>二进制串：序列化所生成的二进制串指的是存储在内存中的一块数据。</a:t>
            </a:r>
            <a:r>
              <a:rPr lang="en-US" altLang="zh-CN" sz="1400" dirty="0"/>
              <a:t>C++</a:t>
            </a:r>
            <a:r>
              <a:rPr lang="zh-CN" altLang="en-US" sz="1400" dirty="0"/>
              <a:t>语言具有内存操作符，所以二进制串的概念容易理解，例如，</a:t>
            </a:r>
            <a:r>
              <a:rPr lang="en-US" altLang="zh-CN" sz="1400" dirty="0"/>
              <a:t>C++</a:t>
            </a:r>
            <a:r>
              <a:rPr lang="zh-CN" altLang="en-US" sz="1400" dirty="0"/>
              <a:t>语言的字符串可以直接被传输层使用，因为其本质上就是以’</a:t>
            </a:r>
            <a:r>
              <a:rPr lang="en-US" altLang="zh-CN" sz="1400" dirty="0"/>
              <a:t>\0’</a:t>
            </a:r>
            <a:r>
              <a:rPr lang="zh-CN" altLang="en-US" sz="1400" dirty="0"/>
              <a:t>结尾的存储在内存中的二进制串。在</a:t>
            </a:r>
            <a:r>
              <a:rPr lang="en-US" altLang="zh-CN" sz="1400" dirty="0"/>
              <a:t>Java</a:t>
            </a:r>
            <a:r>
              <a:rPr lang="zh-CN" altLang="en-US" sz="1400" dirty="0"/>
              <a:t>语言里面，二进制串的概念容易和</a:t>
            </a:r>
            <a:r>
              <a:rPr lang="en-US" altLang="zh-CN" sz="1400" dirty="0"/>
              <a:t>String</a:t>
            </a:r>
            <a:r>
              <a:rPr lang="zh-CN" altLang="en-US" sz="1400" dirty="0"/>
              <a:t>混淆。实际上</a:t>
            </a:r>
            <a:r>
              <a:rPr lang="en-US" altLang="zh-CN" sz="1400" dirty="0"/>
              <a:t>String </a:t>
            </a:r>
            <a:r>
              <a:rPr lang="zh-CN" altLang="en-US" sz="1400" dirty="0"/>
              <a:t>是</a:t>
            </a:r>
            <a:r>
              <a:rPr lang="en-US" altLang="zh-CN" sz="1400" dirty="0"/>
              <a:t>Java</a:t>
            </a:r>
            <a:r>
              <a:rPr lang="zh-CN" altLang="en-US" sz="1400" dirty="0"/>
              <a:t>的一等公民，是一种特殊对象（</a:t>
            </a:r>
            <a:r>
              <a:rPr lang="en-US" altLang="zh-CN" sz="1400" dirty="0"/>
              <a:t>Object</a:t>
            </a:r>
            <a:r>
              <a:rPr lang="zh-CN" altLang="en-US" sz="1400" dirty="0"/>
              <a:t>）。对于跨语言间的通讯，序列化后的数据当然不能是某种语言的特殊数据类型。二进制串在</a:t>
            </a:r>
            <a:r>
              <a:rPr lang="en-US" altLang="zh-CN" sz="1400" dirty="0"/>
              <a:t>Java</a:t>
            </a:r>
            <a:r>
              <a:rPr lang="zh-CN" altLang="en-US" sz="1400" dirty="0"/>
              <a:t>里面所指的是</a:t>
            </a:r>
            <a:r>
              <a:rPr lang="en-US" altLang="zh-CN" sz="1400" dirty="0"/>
              <a:t>byte[]</a:t>
            </a:r>
            <a:r>
              <a:rPr lang="zh-CN" altLang="en-US" sz="1400" dirty="0"/>
              <a:t>，</a:t>
            </a:r>
            <a:r>
              <a:rPr lang="en-US" altLang="zh-CN" sz="1400" dirty="0"/>
              <a:t>byte</a:t>
            </a:r>
            <a:r>
              <a:rPr lang="zh-CN" altLang="en-US" sz="1400" dirty="0"/>
              <a:t>是</a:t>
            </a:r>
            <a:r>
              <a:rPr lang="en-US" altLang="zh-CN" sz="1400" dirty="0"/>
              <a:t>Java</a:t>
            </a:r>
            <a:r>
              <a:rPr lang="zh-CN" altLang="en-US" sz="1400" dirty="0"/>
              <a:t>的</a:t>
            </a:r>
            <a:r>
              <a:rPr lang="en-US" altLang="zh-CN" sz="1400" dirty="0"/>
              <a:t>8</a:t>
            </a:r>
            <a:r>
              <a:rPr lang="zh-CN" altLang="en-US" sz="1400" dirty="0"/>
              <a:t>中原生数据类型之一（</a:t>
            </a:r>
            <a:r>
              <a:rPr lang="en-US" altLang="zh-CN" sz="1400" dirty="0"/>
              <a:t>Primitive data types</a:t>
            </a:r>
            <a:r>
              <a:rPr lang="zh-CN" altLang="en-US" sz="1400" dirty="0"/>
              <a:t>）。二进制</a:t>
            </a:r>
            <a:r>
              <a:rPr lang="zh-CN" altLang="en-US" sz="1400" dirty="0" smtClean="0"/>
              <a:t>串</a:t>
            </a:r>
            <a:endParaRPr lang="en-US" altLang="zh-CN" sz="1400" dirty="0" smtClean="0"/>
          </a:p>
          <a:p>
            <a:pPr lvl="1"/>
            <a:endParaRPr lang="en-US" altLang="zh-CN" sz="1400" dirty="0"/>
          </a:p>
          <a:p>
            <a:pPr marL="457200" lvl="1" indent="0">
              <a:buNone/>
            </a:pPr>
            <a:r>
              <a:rPr lang="zh-CN" altLang="en-US" sz="1400" dirty="0" smtClean="0"/>
              <a:t>参考：</a:t>
            </a:r>
            <a:r>
              <a:rPr lang="en-US" altLang="zh-CN" sz="1400" dirty="0"/>
              <a:t>https://tech.meituan.com/2015/02/26/serialization-vs-deserialization.html</a:t>
            </a:r>
            <a:endParaRPr lang="en-US" altLang="zh-CN"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组件</a:t>
            </a:r>
            <a:endParaRPr lang="zh-CN" altLang="en-US" dirty="0"/>
          </a:p>
        </p:txBody>
      </p:sp>
      <p:sp>
        <p:nvSpPr>
          <p:cNvPr id="2" name="Content Placeholder 1"/>
          <p:cNvSpPr>
            <a:spLocks noGrp="1"/>
          </p:cNvSpPr>
          <p:nvPr>
            <p:ph sz="half" idx="1"/>
          </p:nvPr>
        </p:nvSpPr>
        <p:spPr>
          <a:xfrm>
            <a:off x="608520" y="1273628"/>
            <a:ext cx="11191594" cy="4256315"/>
          </a:xfrm>
        </p:spPr>
        <p:txBody>
          <a:bodyPr>
            <a:normAutofit/>
          </a:bodyPr>
          <a:lstStyle/>
          <a:p>
            <a:r>
              <a:rPr lang="en-US" altLang="zh-CN" sz="1500" dirty="0"/>
              <a:t>IDL</a:t>
            </a:r>
            <a:r>
              <a:rPr lang="zh-CN" altLang="en-US" sz="1500" dirty="0"/>
              <a:t>（</a:t>
            </a:r>
            <a:r>
              <a:rPr lang="en-US" altLang="zh-CN" sz="1500" dirty="0"/>
              <a:t>Interface description language</a:t>
            </a:r>
            <a:r>
              <a:rPr lang="zh-CN" altLang="en-US" sz="1500" dirty="0"/>
              <a:t>）文件：参与通讯的各方需要对通讯的内容需要做相关的约定（</a:t>
            </a:r>
            <a:r>
              <a:rPr lang="en-US" altLang="zh-CN" sz="1500" dirty="0"/>
              <a:t>Specifications</a:t>
            </a:r>
            <a:r>
              <a:rPr lang="zh-CN" altLang="en-US" sz="1500" dirty="0"/>
              <a:t>）。为了建立一个与语言和平台无关的约定，这个约定需要采用与具体开发语言、平台无关的语言来进行描述。这种语言被称为接口描述语言（</a:t>
            </a:r>
            <a:r>
              <a:rPr lang="en-US" altLang="zh-CN" sz="1500" dirty="0"/>
              <a:t>IDL</a:t>
            </a:r>
            <a:r>
              <a:rPr lang="zh-CN" altLang="en-US" sz="1500" dirty="0"/>
              <a:t>），采用</a:t>
            </a:r>
            <a:r>
              <a:rPr lang="en-US" altLang="zh-CN" sz="1500" dirty="0"/>
              <a:t>IDL</a:t>
            </a:r>
            <a:r>
              <a:rPr lang="zh-CN" altLang="en-US" sz="1500" dirty="0"/>
              <a:t>撰写的协议约定称之为</a:t>
            </a:r>
            <a:r>
              <a:rPr lang="en-US" altLang="zh-CN" sz="1500" dirty="0"/>
              <a:t>IDL</a:t>
            </a:r>
            <a:r>
              <a:rPr lang="zh-CN" altLang="en-US" sz="1500" dirty="0"/>
              <a:t>文件。</a:t>
            </a:r>
            <a:endParaRPr lang="zh-CN" altLang="en-US" sz="1500" dirty="0"/>
          </a:p>
          <a:p>
            <a:r>
              <a:rPr lang="en-US" altLang="zh-CN" sz="1500" dirty="0"/>
              <a:t>IDL Compiler</a:t>
            </a:r>
            <a:r>
              <a:rPr lang="zh-CN" altLang="en-US" sz="1500" dirty="0"/>
              <a:t>：</a:t>
            </a:r>
            <a:r>
              <a:rPr lang="en-US" altLang="zh-CN" sz="1500" dirty="0"/>
              <a:t>IDL</a:t>
            </a:r>
            <a:r>
              <a:rPr lang="zh-CN" altLang="en-US" sz="1500" dirty="0"/>
              <a:t>文件中约定的内容为了在各语言和平台可见，需要有一个编译器，将</a:t>
            </a:r>
            <a:r>
              <a:rPr lang="en-US" altLang="zh-CN" sz="1500" dirty="0"/>
              <a:t>IDL</a:t>
            </a:r>
            <a:r>
              <a:rPr lang="zh-CN" altLang="en-US" sz="1500" dirty="0"/>
              <a:t>文件转换成各语言对应的动态库。</a:t>
            </a:r>
            <a:endParaRPr lang="zh-CN" altLang="en-US" sz="1500" dirty="0"/>
          </a:p>
          <a:p>
            <a:r>
              <a:rPr lang="en-US" altLang="zh-CN" sz="1500" dirty="0"/>
              <a:t>Stub/Skeleton Lib</a:t>
            </a:r>
            <a:r>
              <a:rPr lang="zh-CN" altLang="en-US" sz="1500" dirty="0"/>
              <a:t>：负责序列化和反序列化的工作代码。</a:t>
            </a:r>
            <a:r>
              <a:rPr lang="en-US" altLang="zh-CN" sz="1500" dirty="0"/>
              <a:t>Stub</a:t>
            </a:r>
            <a:r>
              <a:rPr lang="zh-CN" altLang="en-US" sz="1500" dirty="0"/>
              <a:t>是一段部署在分布式系统客户端的代码，一方面接收应用层的参数，并对其序列化后通过底层协议栈发送到服务端，另一方面接收服务端序列化后的结果数据，反序列化后交给客户端应用层；</a:t>
            </a:r>
            <a:r>
              <a:rPr lang="en-US" altLang="zh-CN" sz="1500" dirty="0"/>
              <a:t>Skeleton</a:t>
            </a:r>
            <a:r>
              <a:rPr lang="zh-CN" altLang="en-US" sz="1500" dirty="0"/>
              <a:t>部署在服务端，其功能与</a:t>
            </a:r>
            <a:r>
              <a:rPr lang="en-US" altLang="zh-CN" sz="1500" dirty="0"/>
              <a:t>Stub</a:t>
            </a:r>
            <a:r>
              <a:rPr lang="zh-CN" altLang="en-US" sz="1500" dirty="0"/>
              <a:t>相反，从传输层接收序列化参数，反序列化后交给服务端应用层，并将应用层的执行结果序列化后最终传送给客户端</a:t>
            </a:r>
            <a:r>
              <a:rPr lang="en-US" altLang="zh-CN" sz="1500" dirty="0"/>
              <a:t>Stub</a:t>
            </a:r>
            <a:r>
              <a:rPr lang="zh-CN" altLang="en-US" sz="1500" dirty="0"/>
              <a:t>。</a:t>
            </a:r>
            <a:endParaRPr lang="zh-CN" altLang="en-US" sz="1500" dirty="0"/>
          </a:p>
          <a:p>
            <a:r>
              <a:rPr lang="en-US" altLang="zh-CN" sz="1500" dirty="0"/>
              <a:t>Client/Server</a:t>
            </a:r>
            <a:r>
              <a:rPr lang="zh-CN" altLang="en-US" sz="1500" dirty="0"/>
              <a:t>：指的是应用层程序代码，他们面对的是</a:t>
            </a:r>
            <a:r>
              <a:rPr lang="en-US" altLang="zh-CN" sz="1500" dirty="0"/>
              <a:t>IDL</a:t>
            </a:r>
            <a:r>
              <a:rPr lang="zh-CN" altLang="en-US" sz="1500" dirty="0"/>
              <a:t>所生存的特定语言的</a:t>
            </a:r>
            <a:r>
              <a:rPr lang="en-US" altLang="zh-CN" sz="1500" dirty="0"/>
              <a:t>class</a:t>
            </a:r>
            <a:r>
              <a:rPr lang="zh-CN" altLang="en-US" sz="1500" dirty="0"/>
              <a:t>或</a:t>
            </a:r>
            <a:r>
              <a:rPr lang="en-US" altLang="zh-CN" sz="1500" dirty="0" err="1"/>
              <a:t>struct</a:t>
            </a:r>
            <a:r>
              <a:rPr lang="zh-CN" altLang="en-US" sz="1500" dirty="0"/>
              <a:t>。</a:t>
            </a:r>
            <a:endParaRPr lang="zh-CN" altLang="en-US" sz="1500" dirty="0"/>
          </a:p>
          <a:p>
            <a:r>
              <a:rPr lang="zh-CN" altLang="en-US" sz="1500" dirty="0"/>
              <a:t>底层协议栈和互联网：序列化之后的数据通过底层的传输层、网络层、链路层以及物理层协议转换成数字信号在互联网中传递。</a:t>
            </a:r>
            <a:endParaRPr lang="zh-CN" altLang="en-US" sz="1500" dirty="0"/>
          </a:p>
          <a:p>
            <a:pPr marL="0" indent="0">
              <a:buNone/>
            </a:pPr>
            <a:endParaRPr lang="en-US" altLang="zh-CN"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组件</a:t>
            </a:r>
            <a:endParaRPr lang="zh-CN" altLang="en-US" dirty="0"/>
          </a:p>
        </p:txBody>
      </p:sp>
      <p:pic>
        <p:nvPicPr>
          <p:cNvPr id="2050" name="Picture 2" descr="https://awps-assets.meituan.net/mit-x/blog-images-bundle-2015/a9bee91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5757" y="1166833"/>
            <a:ext cx="7434035" cy="4584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常见的序列化与反序列化协议</a:t>
            </a:r>
            <a:endParaRPr lang="zh-CN" altLang="en-US" dirty="0"/>
          </a:p>
        </p:txBody>
      </p:sp>
      <p:sp>
        <p:nvSpPr>
          <p:cNvPr id="2" name="Content Placeholder 1"/>
          <p:cNvSpPr>
            <a:spLocks noGrp="1"/>
          </p:cNvSpPr>
          <p:nvPr>
            <p:ph sz="half" idx="1"/>
          </p:nvPr>
        </p:nvSpPr>
        <p:spPr>
          <a:xfrm>
            <a:off x="608520" y="1273628"/>
            <a:ext cx="11191594" cy="4256315"/>
          </a:xfrm>
        </p:spPr>
        <p:txBody>
          <a:bodyPr>
            <a:normAutofit/>
          </a:bodyPr>
          <a:lstStyle/>
          <a:p>
            <a:pPr marL="342900" indent="-342900">
              <a:buFont typeface="+mj-lt"/>
              <a:buAutoNum type="arabicPeriod"/>
            </a:pPr>
            <a:r>
              <a:rPr lang="en-US" altLang="zh-CN" sz="1800" dirty="0" smtClean="0"/>
              <a:t>XML&amp;SOAP</a:t>
            </a:r>
            <a:endParaRPr lang="en-US" altLang="zh-CN" sz="1400" dirty="0" smtClean="0"/>
          </a:p>
          <a:p>
            <a:pPr marL="342900" indent="-342900">
              <a:buFont typeface="+mj-lt"/>
              <a:buAutoNum type="arabicPeriod"/>
            </a:pPr>
            <a:r>
              <a:rPr lang="en-US" altLang="zh-CN" sz="1800" dirty="0" smtClean="0"/>
              <a:t>JSON</a:t>
            </a:r>
            <a:endParaRPr lang="en-US" altLang="zh-CN" sz="1800" dirty="0" smtClean="0"/>
          </a:p>
          <a:p>
            <a:pPr marL="342900" indent="-342900">
              <a:buFont typeface="+mj-lt"/>
              <a:buAutoNum type="arabicPeriod"/>
            </a:pPr>
            <a:r>
              <a:rPr lang="en-US" altLang="zh-CN" sz="1800" dirty="0" smtClean="0"/>
              <a:t>Thrift</a:t>
            </a:r>
            <a:endParaRPr lang="en-US" altLang="zh-CN" sz="1800" dirty="0" smtClean="0"/>
          </a:p>
          <a:p>
            <a:pPr marL="342900" indent="-342900">
              <a:buFont typeface="+mj-lt"/>
              <a:buAutoNum type="arabicPeriod"/>
            </a:pPr>
            <a:r>
              <a:rPr lang="en-US" altLang="zh-CN" sz="1800" dirty="0" err="1" smtClean="0"/>
              <a:t>Protobuf</a:t>
            </a:r>
            <a:endParaRPr lang="en-US" altLang="zh-CN"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IDL </a:t>
            </a:r>
            <a:r>
              <a:rPr lang="zh-CN" altLang="en-US" dirty="0" smtClean="0"/>
              <a:t>接口描述语言</a:t>
            </a:r>
            <a:endParaRPr lang="zh-CN" altLang="en-US" dirty="0"/>
          </a:p>
        </p:txBody>
      </p:sp>
      <p:sp>
        <p:nvSpPr>
          <p:cNvPr id="2" name="Content Placeholder 1"/>
          <p:cNvSpPr>
            <a:spLocks noGrp="1"/>
          </p:cNvSpPr>
          <p:nvPr>
            <p:ph sz="half" idx="1"/>
          </p:nvPr>
        </p:nvSpPr>
        <p:spPr>
          <a:xfrm>
            <a:off x="608520" y="1273628"/>
            <a:ext cx="11191594" cy="4256315"/>
          </a:xfrm>
        </p:spPr>
        <p:txBody>
          <a:bodyPr>
            <a:normAutofit/>
          </a:bodyPr>
          <a:lstStyle/>
          <a:p>
            <a:r>
              <a:rPr lang="zh-CN" altLang="en-US" sz="2400" dirty="0" smtClean="0"/>
              <a:t>简介</a:t>
            </a:r>
            <a:endParaRPr lang="en-US" altLang="zh-CN" sz="2400" dirty="0" smtClean="0"/>
          </a:p>
          <a:p>
            <a:pPr marL="0" indent="0">
              <a:buNone/>
            </a:pPr>
            <a:r>
              <a:rPr lang="en-US" altLang="zh-CN" sz="1800" dirty="0" smtClean="0"/>
              <a:t>IDL</a:t>
            </a:r>
            <a:r>
              <a:rPr lang="zh-CN" altLang="en-US" sz="1800" dirty="0"/>
              <a:t>是</a:t>
            </a:r>
            <a:r>
              <a:rPr lang="en-US" altLang="zh-CN" sz="1800" dirty="0"/>
              <a:t>Interface description language</a:t>
            </a:r>
            <a:r>
              <a:rPr lang="zh-CN" altLang="en-US" sz="1800" dirty="0"/>
              <a:t>的缩写，指接口描述语言，是</a:t>
            </a:r>
            <a:r>
              <a:rPr lang="en-US" altLang="zh-CN" sz="1800" dirty="0"/>
              <a:t>CORBA</a:t>
            </a:r>
            <a:r>
              <a:rPr lang="zh-CN" altLang="en-US" sz="1800" dirty="0"/>
              <a:t>规范的一部分，是跨平台开发的基础</a:t>
            </a:r>
            <a:r>
              <a:rPr lang="zh-CN" altLang="en-US" sz="1800" dirty="0" smtClean="0"/>
              <a:t>。</a:t>
            </a:r>
            <a:endParaRPr lang="en-US" altLang="zh-CN" sz="1800" dirty="0" smtClean="0"/>
          </a:p>
          <a:p>
            <a:pPr marL="0" indent="0">
              <a:buNone/>
            </a:pPr>
            <a:r>
              <a:rPr lang="en-US" altLang="zh-CN" sz="1800" dirty="0"/>
              <a:t>IDL</a:t>
            </a:r>
            <a:r>
              <a:rPr lang="zh-CN" altLang="en-US" sz="1800" dirty="0"/>
              <a:t>是用来描述软件组件接口的一种计算机语言。</a:t>
            </a:r>
            <a:r>
              <a:rPr lang="en-US" altLang="zh-CN" sz="1800" dirty="0"/>
              <a:t>IDL</a:t>
            </a:r>
            <a:r>
              <a:rPr lang="zh-CN" altLang="en-US" sz="1800" dirty="0"/>
              <a:t>通过一种中立的方式来描述</a:t>
            </a:r>
            <a:r>
              <a:rPr lang="zh-CN" altLang="en-US" sz="1800" dirty="0">
                <a:hlinkClick r:id="rId1"/>
              </a:rPr>
              <a:t>接口</a:t>
            </a:r>
            <a:r>
              <a:rPr lang="zh-CN" altLang="en-US" sz="1800" dirty="0"/>
              <a:t>，使得在不同平台上运行的对象和用不同语言编写的程序可以相互通信交流；比如，一个组件用</a:t>
            </a:r>
            <a:r>
              <a:rPr lang="en-US" altLang="zh-CN" sz="1800" dirty="0">
                <a:hlinkClick r:id="rId2"/>
              </a:rPr>
              <a:t>C++</a:t>
            </a:r>
            <a:r>
              <a:rPr lang="zh-CN" altLang="en-US" sz="1800" dirty="0"/>
              <a:t>写成，另一个组件用</a:t>
            </a:r>
            <a:r>
              <a:rPr lang="en-US" altLang="zh-CN" sz="1800" dirty="0">
                <a:hlinkClick r:id="rId3"/>
              </a:rPr>
              <a:t>Java</a:t>
            </a:r>
            <a:r>
              <a:rPr lang="zh-CN" altLang="en-US" sz="1800" dirty="0"/>
              <a:t>写成。</a:t>
            </a:r>
            <a:endParaRPr lang="zh-CN" altLang="en-US" sz="1800" dirty="0"/>
          </a:p>
          <a:p>
            <a:pPr marL="0" indent="0">
              <a:buNone/>
            </a:pPr>
            <a:r>
              <a:rPr lang="en-US" altLang="zh-CN" sz="1800" dirty="0"/>
              <a:t>IDL</a:t>
            </a:r>
            <a:r>
              <a:rPr lang="zh-CN" altLang="en-US" sz="1800" dirty="0"/>
              <a:t>通常用于远程调用软件。 在这种情况下，一般是由远程客户终端调用不同操作系统上的对象组件，并且这些对象组件可能是由不同计算机语言编写的。</a:t>
            </a:r>
            <a:r>
              <a:rPr lang="en-US" altLang="zh-CN" sz="1800" dirty="0"/>
              <a:t>IDL</a:t>
            </a:r>
            <a:r>
              <a:rPr lang="zh-CN" altLang="en-US" sz="1800" dirty="0"/>
              <a:t>建立起了两个不同操作系统间通信的桥梁</a:t>
            </a:r>
            <a:r>
              <a:rPr lang="zh-CN" altLang="en-US" sz="1800" dirty="0" smtClean="0"/>
              <a:t>。</a:t>
            </a:r>
            <a:endParaRPr lang="en-US" altLang="zh-CN" sz="1800" dirty="0"/>
          </a:p>
          <a:p>
            <a:pPr marL="0" indent="0">
              <a:buNone/>
            </a:pPr>
            <a:endParaRPr lang="en-US" altLang="zh-CN" sz="1800" dirty="0"/>
          </a:p>
          <a:p>
            <a:r>
              <a:rPr lang="zh-CN" altLang="en-US" sz="2400" dirty="0" smtClean="0"/>
              <a:t>元素</a:t>
            </a:r>
            <a:endParaRPr lang="en-US" altLang="zh-CN" sz="2400" dirty="0" smtClean="0"/>
          </a:p>
          <a:p>
            <a:pPr marL="800100" lvl="1" indent="-342900">
              <a:buFont typeface="+mj-lt"/>
              <a:buAutoNum type="arabicPeriod"/>
            </a:pPr>
            <a:r>
              <a:rPr lang="zh-CN" altLang="en-US" sz="1800" dirty="0"/>
              <a:t>数</a:t>
            </a:r>
            <a:r>
              <a:rPr lang="zh-CN" altLang="en-US" sz="1800" dirty="0" smtClean="0"/>
              <a:t>据类型</a:t>
            </a:r>
            <a:endParaRPr lang="en-US" altLang="zh-CN" sz="1800" dirty="0" smtClean="0"/>
          </a:p>
          <a:p>
            <a:pPr marL="800100" lvl="1" indent="-342900">
              <a:buFont typeface="+mj-lt"/>
              <a:buAutoNum type="arabicPeriod"/>
            </a:pPr>
            <a:r>
              <a:rPr lang="zh-CN" altLang="en-US" sz="1800" dirty="0"/>
              <a:t>接口</a:t>
            </a:r>
            <a:endParaRPr lang="zh-CN" altLang="en-US" sz="1800" dirty="0"/>
          </a:p>
          <a:p>
            <a:pPr marL="0" indent="0">
              <a:buNone/>
            </a:pPr>
            <a:endParaRPr lang="en-US" altLang="zh-CN"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t>Protobuf</a:t>
            </a:r>
            <a:r>
              <a:rPr lang="en-US" altLang="zh-CN" dirty="0" smtClean="0"/>
              <a:t> </a:t>
            </a:r>
            <a:r>
              <a:rPr lang="zh-CN" altLang="en-US" dirty="0" smtClean="0"/>
              <a:t>简介</a:t>
            </a:r>
            <a:endParaRPr lang="zh-CN" altLang="en-US" dirty="0"/>
          </a:p>
        </p:txBody>
      </p:sp>
      <p:sp>
        <p:nvSpPr>
          <p:cNvPr id="2" name="Content Placeholder 1"/>
          <p:cNvSpPr>
            <a:spLocks noGrp="1"/>
          </p:cNvSpPr>
          <p:nvPr>
            <p:ph sz="half" idx="1"/>
          </p:nvPr>
        </p:nvSpPr>
        <p:spPr/>
        <p:txBody>
          <a:bodyPr>
            <a:normAutofit/>
          </a:bodyPr>
          <a:lstStyle/>
          <a:p>
            <a:pPr marL="0" indent="0">
              <a:buNone/>
            </a:pPr>
            <a:r>
              <a:rPr lang="en-US" altLang="zh-CN" sz="1800" dirty="0" err="1"/>
              <a:t>protobuf</a:t>
            </a:r>
            <a:r>
              <a:rPr lang="en-US" altLang="zh-CN" sz="1800" dirty="0"/>
              <a:t> (protocol buffer) </a:t>
            </a:r>
            <a:r>
              <a:rPr lang="zh-CN" altLang="en-US" sz="1800" dirty="0"/>
              <a:t>是谷歌内部的混合语言数据标准。通过将结构化的数据进行序列化</a:t>
            </a:r>
            <a:r>
              <a:rPr lang="en-US" altLang="zh-CN" sz="1800" dirty="0"/>
              <a:t>(</a:t>
            </a:r>
            <a:r>
              <a:rPr lang="zh-CN" altLang="en-US" sz="1800" dirty="0"/>
              <a:t>串行化</a:t>
            </a:r>
            <a:r>
              <a:rPr lang="en-US" altLang="zh-CN" sz="1800" dirty="0"/>
              <a:t>)</a:t>
            </a:r>
            <a:r>
              <a:rPr lang="zh-CN" altLang="en-US" sz="1800" dirty="0"/>
              <a:t>，用于通讯协议、数据存储等领域的语言无关、平台无关、可扩展的序列化结构数据格式</a:t>
            </a:r>
            <a:r>
              <a:rPr lang="zh-CN" altLang="en-US" sz="2400" dirty="0" smtClean="0"/>
              <a:t>。</a:t>
            </a: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a:p>
          <a:p>
            <a:pPr marL="0" indent="0">
              <a:buNone/>
            </a:pPr>
            <a:r>
              <a:rPr lang="zh-CN" altLang="en-US" sz="2400" dirty="0"/>
              <a:t>参</a:t>
            </a:r>
            <a:r>
              <a:rPr lang="zh-CN" altLang="en-US" sz="2400" dirty="0" smtClean="0"/>
              <a:t>考：</a:t>
            </a:r>
            <a:r>
              <a:rPr lang="en-US" altLang="zh-CN" sz="2400" dirty="0" smtClean="0"/>
              <a:t>https</a:t>
            </a:r>
            <a:r>
              <a:rPr lang="en-US" altLang="zh-CN" sz="2400" dirty="0"/>
              <a:t>://developers.google.cn/protocol-buffers/docs/proto3</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dirty="0">
                <a:hlinkClick r:id="rId1"/>
              </a:rPr>
              <a:t>https://developer.aliyun.com/article/1110198</a:t>
            </a:r>
            <a:endParaRPr dirty="0"/>
          </a:p>
        </p:txBody>
      </p:sp>
      <p:sp>
        <p:nvSpPr>
          <p:cNvPr id="3" name="Title 2"/>
          <p:cNvSpPr>
            <a:spLocks noGrp="1"/>
          </p:cNvSpPr>
          <p:nvPr>
            <p:ph type="title"/>
          </p:nvPr>
        </p:nvSpPr>
        <p:spPr/>
        <p:txBody>
          <a:bodyPr/>
          <a:lstStyle/>
          <a:p>
            <a:r>
              <a:rPr lang="en-US" altLang="zh-CN" dirty="0" err="1" smtClean="0"/>
              <a:t>Field_mask</a:t>
            </a:r>
            <a:r>
              <a:rPr lang="en-US" altLang="zh-CN" dirty="0" smtClean="0"/>
              <a:t> </a:t>
            </a:r>
            <a:r>
              <a:rPr lang="zh-CN" altLang="en-US" dirty="0" smtClean="0"/>
              <a:t>使用介绍</a:t>
            </a:r>
            <a:endParaRPr lang="zh-CN" altLang="en-US" dirty="0"/>
          </a:p>
        </p:txBody>
      </p:sp>
    </p:spTree>
  </p:cSld>
  <p:clrMapOvr>
    <a:masterClrMapping/>
  </p:clrMapOvr>
</p:sld>
</file>

<file path=ppt/tags/tag1.xml><?xml version="1.0" encoding="utf-8"?>
<p:tagLst xmlns:p="http://schemas.openxmlformats.org/presentationml/2006/main">
  <p:tag name="KSO_WPP_MARK_KEY" val="201bf6ab-6d22-400f-8c77-b6d0323fe2b2"/>
  <p:tag name="COMMONDATA" val="eyJoZGlkIjoiZWY0Mzc1NjQ4YzQ5ZjM3ZGE2ZWE3NTAxYmJhYWRmY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2061</Words>
  <Application>WPS 演示</Application>
  <PresentationFormat>Widescreen</PresentationFormat>
  <Paragraphs>76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Arial Unicode MS</vt:lpstr>
      <vt:lpstr>微软雅黑</vt:lpstr>
      <vt:lpstr>Arial Unicode MS</vt:lpstr>
      <vt:lpstr>Calibri Light</vt:lpstr>
      <vt:lpstr>Calibri</vt:lpstr>
      <vt:lpstr>等线</vt:lpstr>
      <vt:lpstr>Office 主题</vt:lpstr>
      <vt:lpstr>Protobuf   学习</vt:lpstr>
      <vt:lpstr>目录</vt:lpstr>
      <vt:lpstr>序列化与反序列化</vt:lpstr>
      <vt:lpstr>组件</vt:lpstr>
      <vt:lpstr>组件</vt:lpstr>
      <vt:lpstr>常见的序列化与反序列化协议</vt:lpstr>
      <vt:lpstr>IDL 接口描述语言</vt:lpstr>
      <vt:lpstr>Protobuf 简介</vt:lpstr>
      <vt:lpstr>Field_mask 使用介绍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泛 亚 展 稿 模 版</dc:title>
  <dc:creator>Shaoping Sun</dc:creator>
  <cp:lastModifiedBy>Key</cp:lastModifiedBy>
  <cp:revision>962</cp:revision>
  <dcterms:created xsi:type="dcterms:W3CDTF">2016-04-15T11:56:00Z</dcterms:created>
  <dcterms:modified xsi:type="dcterms:W3CDTF">2023-02-09T06:51:34Z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F8FC0E4940684DBEBF6674881E9C1979</vt:lpwstr>
  </property>
  <property fmtid="{D5CDD505-2E9C-101B-9397-08002B2CF9AE}" pid="3" name="KSOProductBuildVer">
    <vt:lpwstr>2052-11.1.0.13703</vt:lpwstr>
  </property>
</Properties>
</file>