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8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AE12C-8B0B-4383-9BAC-A9573C2C815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344522-5659-4DF8-93AE-631DE4F031DA}">
      <dgm:prSet/>
      <dgm:spPr/>
      <dgm:t>
        <a:bodyPr/>
        <a:lstStyle/>
        <a:p>
          <a:r>
            <a:rPr lang="en-US"/>
            <a:t>Start of a Social Media Campaign to build a following</a:t>
          </a:r>
        </a:p>
      </dgm:t>
    </dgm:pt>
    <dgm:pt modelId="{CCC4AE2E-72AC-45F4-A3F5-D54133F1A689}" type="parTrans" cxnId="{EC70F17E-983B-4C63-A59C-E4CAC0658AFE}">
      <dgm:prSet/>
      <dgm:spPr/>
      <dgm:t>
        <a:bodyPr/>
        <a:lstStyle/>
        <a:p>
          <a:endParaRPr lang="en-US"/>
        </a:p>
      </dgm:t>
    </dgm:pt>
    <dgm:pt modelId="{95A5656E-07CF-4837-A2FB-10A45FF66472}" type="sibTrans" cxnId="{EC70F17E-983B-4C63-A59C-E4CAC0658AFE}">
      <dgm:prSet/>
      <dgm:spPr/>
      <dgm:t>
        <a:bodyPr/>
        <a:lstStyle/>
        <a:p>
          <a:endParaRPr lang="en-US"/>
        </a:p>
      </dgm:t>
    </dgm:pt>
    <dgm:pt modelId="{31AA3C90-C923-445F-8C3B-FE832190412D}">
      <dgm:prSet/>
      <dgm:spPr/>
      <dgm:t>
        <a:bodyPr/>
        <a:lstStyle/>
        <a:p>
          <a:r>
            <a:rPr lang="en-US"/>
            <a:t>Begin a comprehensive budget  starting with Influencers</a:t>
          </a:r>
        </a:p>
      </dgm:t>
    </dgm:pt>
    <dgm:pt modelId="{66271E7D-8BB9-43B6-B11F-8E34FDA0D4B0}" type="parTrans" cxnId="{6A969DCF-0020-4D08-A1F1-DCB659435C1A}">
      <dgm:prSet/>
      <dgm:spPr/>
      <dgm:t>
        <a:bodyPr/>
        <a:lstStyle/>
        <a:p>
          <a:endParaRPr lang="en-US"/>
        </a:p>
      </dgm:t>
    </dgm:pt>
    <dgm:pt modelId="{74A93F11-7852-4EB4-8900-B63491BAC6DB}" type="sibTrans" cxnId="{6A969DCF-0020-4D08-A1F1-DCB659435C1A}">
      <dgm:prSet/>
      <dgm:spPr/>
      <dgm:t>
        <a:bodyPr/>
        <a:lstStyle/>
        <a:p>
          <a:endParaRPr lang="en-US"/>
        </a:p>
      </dgm:t>
    </dgm:pt>
    <dgm:pt modelId="{0793D8AA-9410-49C5-B912-A9AA0F49B1A0}">
      <dgm:prSet/>
      <dgm:spPr/>
      <dgm:t>
        <a:bodyPr/>
        <a:lstStyle/>
        <a:p>
          <a:r>
            <a:rPr lang="en-US" dirty="0"/>
            <a:t>Influencers can help build a community of followers, which can increase IG search, FB search, lead to a People Hype increase. </a:t>
          </a:r>
        </a:p>
      </dgm:t>
    </dgm:pt>
    <dgm:pt modelId="{6570FA90-6504-42C0-BCF6-285AA11C47EC}" type="parTrans" cxnId="{B0479FAE-3535-4913-88F2-432C0EFFB4E2}">
      <dgm:prSet/>
      <dgm:spPr/>
      <dgm:t>
        <a:bodyPr/>
        <a:lstStyle/>
        <a:p>
          <a:endParaRPr lang="en-US"/>
        </a:p>
      </dgm:t>
    </dgm:pt>
    <dgm:pt modelId="{48D6CB29-7999-4502-8F42-C9FFFF578852}" type="sibTrans" cxnId="{B0479FAE-3535-4913-88F2-432C0EFFB4E2}">
      <dgm:prSet/>
      <dgm:spPr/>
      <dgm:t>
        <a:bodyPr/>
        <a:lstStyle/>
        <a:p>
          <a:endParaRPr lang="en-US"/>
        </a:p>
      </dgm:t>
    </dgm:pt>
    <dgm:pt modelId="{30DC6791-9FB1-4E86-91B0-CF533BB1BB21}">
      <dgm:prSet/>
      <dgm:spPr/>
      <dgm:t>
        <a:bodyPr/>
        <a:lstStyle/>
        <a:p>
          <a:r>
            <a:rPr lang="en-US"/>
            <a:t>Snapchat should be added for its younger platform audience</a:t>
          </a:r>
        </a:p>
      </dgm:t>
    </dgm:pt>
    <dgm:pt modelId="{4F0EF7A2-D82E-4112-A4A7-BF09766BA26E}" type="parTrans" cxnId="{42599020-3CEB-45ED-BAB1-1F01F0FD35E4}">
      <dgm:prSet/>
      <dgm:spPr/>
      <dgm:t>
        <a:bodyPr/>
        <a:lstStyle/>
        <a:p>
          <a:endParaRPr lang="en-US"/>
        </a:p>
      </dgm:t>
    </dgm:pt>
    <dgm:pt modelId="{54542F6A-782B-4666-AB6B-13D17FD9EFB0}" type="sibTrans" cxnId="{42599020-3CEB-45ED-BAB1-1F01F0FD35E4}">
      <dgm:prSet/>
      <dgm:spPr/>
      <dgm:t>
        <a:bodyPr/>
        <a:lstStyle/>
        <a:p>
          <a:endParaRPr lang="en-US"/>
        </a:p>
      </dgm:t>
    </dgm:pt>
    <dgm:pt modelId="{B523C2D8-A25B-9C4C-9AEB-F2FC3A491A97}" type="pres">
      <dgm:prSet presAssocID="{CE1AE12C-8B0B-4383-9BAC-A9573C2C815C}" presName="vert0" presStyleCnt="0">
        <dgm:presLayoutVars>
          <dgm:dir/>
          <dgm:animOne val="branch"/>
          <dgm:animLvl val="lvl"/>
        </dgm:presLayoutVars>
      </dgm:prSet>
      <dgm:spPr/>
    </dgm:pt>
    <dgm:pt modelId="{FACBF223-A23D-C547-91FE-66B2C9D17F82}" type="pres">
      <dgm:prSet presAssocID="{24344522-5659-4DF8-93AE-631DE4F031DA}" presName="thickLine" presStyleLbl="alignNode1" presStyleIdx="0" presStyleCnt="4"/>
      <dgm:spPr/>
    </dgm:pt>
    <dgm:pt modelId="{0F9B6106-D76F-F048-A9D6-2C73A1292A75}" type="pres">
      <dgm:prSet presAssocID="{24344522-5659-4DF8-93AE-631DE4F031DA}" presName="horz1" presStyleCnt="0"/>
      <dgm:spPr/>
    </dgm:pt>
    <dgm:pt modelId="{3E6F2D81-3BD7-E246-A248-8E508B2C2BCD}" type="pres">
      <dgm:prSet presAssocID="{24344522-5659-4DF8-93AE-631DE4F031DA}" presName="tx1" presStyleLbl="revTx" presStyleIdx="0" presStyleCnt="4"/>
      <dgm:spPr/>
    </dgm:pt>
    <dgm:pt modelId="{4E866424-97F3-404D-80A6-D23DDF51D565}" type="pres">
      <dgm:prSet presAssocID="{24344522-5659-4DF8-93AE-631DE4F031DA}" presName="vert1" presStyleCnt="0"/>
      <dgm:spPr/>
    </dgm:pt>
    <dgm:pt modelId="{1F3A2922-CECF-244D-AD15-A732C7FEE7AA}" type="pres">
      <dgm:prSet presAssocID="{31AA3C90-C923-445F-8C3B-FE832190412D}" presName="thickLine" presStyleLbl="alignNode1" presStyleIdx="1" presStyleCnt="4"/>
      <dgm:spPr/>
    </dgm:pt>
    <dgm:pt modelId="{2D759296-8F1C-1E42-8169-2743883C624F}" type="pres">
      <dgm:prSet presAssocID="{31AA3C90-C923-445F-8C3B-FE832190412D}" presName="horz1" presStyleCnt="0"/>
      <dgm:spPr/>
    </dgm:pt>
    <dgm:pt modelId="{CE98C452-3622-AE4D-B1D6-0A790DB77B27}" type="pres">
      <dgm:prSet presAssocID="{31AA3C90-C923-445F-8C3B-FE832190412D}" presName="tx1" presStyleLbl="revTx" presStyleIdx="1" presStyleCnt="4"/>
      <dgm:spPr/>
    </dgm:pt>
    <dgm:pt modelId="{70953880-E060-8347-9C26-06F1B15B6F05}" type="pres">
      <dgm:prSet presAssocID="{31AA3C90-C923-445F-8C3B-FE832190412D}" presName="vert1" presStyleCnt="0"/>
      <dgm:spPr/>
    </dgm:pt>
    <dgm:pt modelId="{105A43C6-E04A-0A46-A479-598DD65B504C}" type="pres">
      <dgm:prSet presAssocID="{0793D8AA-9410-49C5-B912-A9AA0F49B1A0}" presName="thickLine" presStyleLbl="alignNode1" presStyleIdx="2" presStyleCnt="4"/>
      <dgm:spPr/>
    </dgm:pt>
    <dgm:pt modelId="{4366E295-FC80-3449-BAB3-8419BF1B0243}" type="pres">
      <dgm:prSet presAssocID="{0793D8AA-9410-49C5-B912-A9AA0F49B1A0}" presName="horz1" presStyleCnt="0"/>
      <dgm:spPr/>
    </dgm:pt>
    <dgm:pt modelId="{32BB6FA2-C4FD-0A46-A9C3-73CBDB859B49}" type="pres">
      <dgm:prSet presAssocID="{0793D8AA-9410-49C5-B912-A9AA0F49B1A0}" presName="tx1" presStyleLbl="revTx" presStyleIdx="2" presStyleCnt="4"/>
      <dgm:spPr/>
    </dgm:pt>
    <dgm:pt modelId="{BDE863D7-CE60-BC44-8AB3-CDF126E518DE}" type="pres">
      <dgm:prSet presAssocID="{0793D8AA-9410-49C5-B912-A9AA0F49B1A0}" presName="vert1" presStyleCnt="0"/>
      <dgm:spPr/>
    </dgm:pt>
    <dgm:pt modelId="{40FCE8A0-D2EF-BC47-AA50-D0FDC29DE1DD}" type="pres">
      <dgm:prSet presAssocID="{30DC6791-9FB1-4E86-91B0-CF533BB1BB21}" presName="thickLine" presStyleLbl="alignNode1" presStyleIdx="3" presStyleCnt="4"/>
      <dgm:spPr/>
    </dgm:pt>
    <dgm:pt modelId="{A271453E-ED59-5749-8AF4-9EA302BA34A1}" type="pres">
      <dgm:prSet presAssocID="{30DC6791-9FB1-4E86-91B0-CF533BB1BB21}" presName="horz1" presStyleCnt="0"/>
      <dgm:spPr/>
    </dgm:pt>
    <dgm:pt modelId="{1A2D050F-E9B3-7C42-A593-F5997A726B42}" type="pres">
      <dgm:prSet presAssocID="{30DC6791-9FB1-4E86-91B0-CF533BB1BB21}" presName="tx1" presStyleLbl="revTx" presStyleIdx="3" presStyleCnt="4"/>
      <dgm:spPr/>
    </dgm:pt>
    <dgm:pt modelId="{A98ABC3F-2536-B048-9897-F27744D04679}" type="pres">
      <dgm:prSet presAssocID="{30DC6791-9FB1-4E86-91B0-CF533BB1BB21}" presName="vert1" presStyleCnt="0"/>
      <dgm:spPr/>
    </dgm:pt>
  </dgm:ptLst>
  <dgm:cxnLst>
    <dgm:cxn modelId="{42599020-3CEB-45ED-BAB1-1F01F0FD35E4}" srcId="{CE1AE12C-8B0B-4383-9BAC-A9573C2C815C}" destId="{30DC6791-9FB1-4E86-91B0-CF533BB1BB21}" srcOrd="3" destOrd="0" parTransId="{4F0EF7A2-D82E-4112-A4A7-BF09766BA26E}" sibTransId="{54542F6A-782B-4666-AB6B-13D17FD9EFB0}"/>
    <dgm:cxn modelId="{3A30E224-E8CF-FC46-AA9F-E80937205E69}" type="presOf" srcId="{31AA3C90-C923-445F-8C3B-FE832190412D}" destId="{CE98C452-3622-AE4D-B1D6-0A790DB77B27}" srcOrd="0" destOrd="0" presId="urn:microsoft.com/office/officeart/2008/layout/LinedList"/>
    <dgm:cxn modelId="{04824430-72D5-134A-BB5C-96D1A7B3893B}" type="presOf" srcId="{CE1AE12C-8B0B-4383-9BAC-A9573C2C815C}" destId="{B523C2D8-A25B-9C4C-9AEB-F2FC3A491A97}" srcOrd="0" destOrd="0" presId="urn:microsoft.com/office/officeart/2008/layout/LinedList"/>
    <dgm:cxn modelId="{EC70F17E-983B-4C63-A59C-E4CAC0658AFE}" srcId="{CE1AE12C-8B0B-4383-9BAC-A9573C2C815C}" destId="{24344522-5659-4DF8-93AE-631DE4F031DA}" srcOrd="0" destOrd="0" parTransId="{CCC4AE2E-72AC-45F4-A3F5-D54133F1A689}" sibTransId="{95A5656E-07CF-4837-A2FB-10A45FF66472}"/>
    <dgm:cxn modelId="{D47B63A5-4433-D147-A263-C42CEAECFB2A}" type="presOf" srcId="{30DC6791-9FB1-4E86-91B0-CF533BB1BB21}" destId="{1A2D050F-E9B3-7C42-A593-F5997A726B42}" srcOrd="0" destOrd="0" presId="urn:microsoft.com/office/officeart/2008/layout/LinedList"/>
    <dgm:cxn modelId="{B0479FAE-3535-4913-88F2-432C0EFFB4E2}" srcId="{CE1AE12C-8B0B-4383-9BAC-A9573C2C815C}" destId="{0793D8AA-9410-49C5-B912-A9AA0F49B1A0}" srcOrd="2" destOrd="0" parTransId="{6570FA90-6504-42C0-BCF6-285AA11C47EC}" sibTransId="{48D6CB29-7999-4502-8F42-C9FFFF578852}"/>
    <dgm:cxn modelId="{6A969DCF-0020-4D08-A1F1-DCB659435C1A}" srcId="{CE1AE12C-8B0B-4383-9BAC-A9573C2C815C}" destId="{31AA3C90-C923-445F-8C3B-FE832190412D}" srcOrd="1" destOrd="0" parTransId="{66271E7D-8BB9-43B6-B11F-8E34FDA0D4B0}" sibTransId="{74A93F11-7852-4EB4-8900-B63491BAC6DB}"/>
    <dgm:cxn modelId="{C69563F6-BFBD-0F4B-AFE3-ACEEE997DE40}" type="presOf" srcId="{24344522-5659-4DF8-93AE-631DE4F031DA}" destId="{3E6F2D81-3BD7-E246-A248-8E508B2C2BCD}" srcOrd="0" destOrd="0" presId="urn:microsoft.com/office/officeart/2008/layout/LinedList"/>
    <dgm:cxn modelId="{CA75C6FB-941A-2047-9840-DD6CA726257D}" type="presOf" srcId="{0793D8AA-9410-49C5-B912-A9AA0F49B1A0}" destId="{32BB6FA2-C4FD-0A46-A9C3-73CBDB859B49}" srcOrd="0" destOrd="0" presId="urn:microsoft.com/office/officeart/2008/layout/LinedList"/>
    <dgm:cxn modelId="{1123A2A4-D1E1-1E49-869C-0256544E36DA}" type="presParOf" srcId="{B523C2D8-A25B-9C4C-9AEB-F2FC3A491A97}" destId="{FACBF223-A23D-C547-91FE-66B2C9D17F82}" srcOrd="0" destOrd="0" presId="urn:microsoft.com/office/officeart/2008/layout/LinedList"/>
    <dgm:cxn modelId="{3A9B3F8D-32E7-BB43-801D-E1498BE303F7}" type="presParOf" srcId="{B523C2D8-A25B-9C4C-9AEB-F2FC3A491A97}" destId="{0F9B6106-D76F-F048-A9D6-2C73A1292A75}" srcOrd="1" destOrd="0" presId="urn:microsoft.com/office/officeart/2008/layout/LinedList"/>
    <dgm:cxn modelId="{F5467FBA-6738-5944-B028-0723D0EC73A6}" type="presParOf" srcId="{0F9B6106-D76F-F048-A9D6-2C73A1292A75}" destId="{3E6F2D81-3BD7-E246-A248-8E508B2C2BCD}" srcOrd="0" destOrd="0" presId="urn:microsoft.com/office/officeart/2008/layout/LinedList"/>
    <dgm:cxn modelId="{8087A747-75DB-5F46-9DDA-D390ECB73931}" type="presParOf" srcId="{0F9B6106-D76F-F048-A9D6-2C73A1292A75}" destId="{4E866424-97F3-404D-80A6-D23DDF51D565}" srcOrd="1" destOrd="0" presId="urn:microsoft.com/office/officeart/2008/layout/LinedList"/>
    <dgm:cxn modelId="{DF1EEBA2-420E-244B-8D95-18E827516CF4}" type="presParOf" srcId="{B523C2D8-A25B-9C4C-9AEB-F2FC3A491A97}" destId="{1F3A2922-CECF-244D-AD15-A732C7FEE7AA}" srcOrd="2" destOrd="0" presId="urn:microsoft.com/office/officeart/2008/layout/LinedList"/>
    <dgm:cxn modelId="{4AA8D144-4921-B74B-9D3E-7E77427705EB}" type="presParOf" srcId="{B523C2D8-A25B-9C4C-9AEB-F2FC3A491A97}" destId="{2D759296-8F1C-1E42-8169-2743883C624F}" srcOrd="3" destOrd="0" presId="urn:microsoft.com/office/officeart/2008/layout/LinedList"/>
    <dgm:cxn modelId="{85CD5B8E-183E-0247-9C90-9F0010804C93}" type="presParOf" srcId="{2D759296-8F1C-1E42-8169-2743883C624F}" destId="{CE98C452-3622-AE4D-B1D6-0A790DB77B27}" srcOrd="0" destOrd="0" presId="urn:microsoft.com/office/officeart/2008/layout/LinedList"/>
    <dgm:cxn modelId="{1EB8DDCB-81B8-3A4F-86B0-22662ACBC734}" type="presParOf" srcId="{2D759296-8F1C-1E42-8169-2743883C624F}" destId="{70953880-E060-8347-9C26-06F1B15B6F05}" srcOrd="1" destOrd="0" presId="urn:microsoft.com/office/officeart/2008/layout/LinedList"/>
    <dgm:cxn modelId="{E62F0347-5B45-314B-BB85-0393E54D824E}" type="presParOf" srcId="{B523C2D8-A25B-9C4C-9AEB-F2FC3A491A97}" destId="{105A43C6-E04A-0A46-A479-598DD65B504C}" srcOrd="4" destOrd="0" presId="urn:microsoft.com/office/officeart/2008/layout/LinedList"/>
    <dgm:cxn modelId="{743D1621-7828-7B4F-A587-6CA4E86D5773}" type="presParOf" srcId="{B523C2D8-A25B-9C4C-9AEB-F2FC3A491A97}" destId="{4366E295-FC80-3449-BAB3-8419BF1B0243}" srcOrd="5" destOrd="0" presId="urn:microsoft.com/office/officeart/2008/layout/LinedList"/>
    <dgm:cxn modelId="{F7F1956D-505B-C445-86A5-E53CBFA826FE}" type="presParOf" srcId="{4366E295-FC80-3449-BAB3-8419BF1B0243}" destId="{32BB6FA2-C4FD-0A46-A9C3-73CBDB859B49}" srcOrd="0" destOrd="0" presId="urn:microsoft.com/office/officeart/2008/layout/LinedList"/>
    <dgm:cxn modelId="{500562B9-D5FD-904D-A4F4-ACC0A7080996}" type="presParOf" srcId="{4366E295-FC80-3449-BAB3-8419BF1B0243}" destId="{BDE863D7-CE60-BC44-8AB3-CDF126E518DE}" srcOrd="1" destOrd="0" presId="urn:microsoft.com/office/officeart/2008/layout/LinedList"/>
    <dgm:cxn modelId="{F6CCD1D0-0BB3-184A-A4E4-D8431E4F8B24}" type="presParOf" srcId="{B523C2D8-A25B-9C4C-9AEB-F2FC3A491A97}" destId="{40FCE8A0-D2EF-BC47-AA50-D0FDC29DE1DD}" srcOrd="6" destOrd="0" presId="urn:microsoft.com/office/officeart/2008/layout/LinedList"/>
    <dgm:cxn modelId="{4CAC0194-25AD-D344-AE98-51511D5F7BE2}" type="presParOf" srcId="{B523C2D8-A25B-9C4C-9AEB-F2FC3A491A97}" destId="{A271453E-ED59-5749-8AF4-9EA302BA34A1}" srcOrd="7" destOrd="0" presId="urn:microsoft.com/office/officeart/2008/layout/LinedList"/>
    <dgm:cxn modelId="{38AAD2F2-F23A-8846-B4B8-FBCFCE861147}" type="presParOf" srcId="{A271453E-ED59-5749-8AF4-9EA302BA34A1}" destId="{1A2D050F-E9B3-7C42-A593-F5997A726B42}" srcOrd="0" destOrd="0" presId="urn:microsoft.com/office/officeart/2008/layout/LinedList"/>
    <dgm:cxn modelId="{612796A9-B8A8-2F4E-92EB-3799F0E10ECD}" type="presParOf" srcId="{A271453E-ED59-5749-8AF4-9EA302BA34A1}" destId="{A98ABC3F-2536-B048-9897-F27744D046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BF223-A23D-C547-91FE-66B2C9D17F82}">
      <dsp:nvSpPr>
        <dsp:cNvPr id="0" name=""/>
        <dsp:cNvSpPr/>
      </dsp:nvSpPr>
      <dsp:spPr>
        <a:xfrm>
          <a:off x="0" y="0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F2D81-3BD7-E246-A248-8E508B2C2BCD}">
      <dsp:nvSpPr>
        <dsp:cNvPr id="0" name=""/>
        <dsp:cNvSpPr/>
      </dsp:nvSpPr>
      <dsp:spPr>
        <a:xfrm>
          <a:off x="0" y="0"/>
          <a:ext cx="7728267" cy="127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Start of a Social Media Campaign to build a following</a:t>
          </a:r>
        </a:p>
      </dsp:txBody>
      <dsp:txXfrm>
        <a:off x="0" y="0"/>
        <a:ext cx="7728267" cy="1271831"/>
      </dsp:txXfrm>
    </dsp:sp>
    <dsp:sp modelId="{1F3A2922-CECF-244D-AD15-A732C7FEE7AA}">
      <dsp:nvSpPr>
        <dsp:cNvPr id="0" name=""/>
        <dsp:cNvSpPr/>
      </dsp:nvSpPr>
      <dsp:spPr>
        <a:xfrm>
          <a:off x="0" y="1271831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8C452-3622-AE4D-B1D6-0A790DB77B27}">
      <dsp:nvSpPr>
        <dsp:cNvPr id="0" name=""/>
        <dsp:cNvSpPr/>
      </dsp:nvSpPr>
      <dsp:spPr>
        <a:xfrm>
          <a:off x="0" y="1271831"/>
          <a:ext cx="7728267" cy="127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Begin a comprehensive budget  starting with Influencers</a:t>
          </a:r>
        </a:p>
      </dsp:txBody>
      <dsp:txXfrm>
        <a:off x="0" y="1271831"/>
        <a:ext cx="7728267" cy="1271831"/>
      </dsp:txXfrm>
    </dsp:sp>
    <dsp:sp modelId="{105A43C6-E04A-0A46-A479-598DD65B504C}">
      <dsp:nvSpPr>
        <dsp:cNvPr id="0" name=""/>
        <dsp:cNvSpPr/>
      </dsp:nvSpPr>
      <dsp:spPr>
        <a:xfrm>
          <a:off x="0" y="2543662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B6FA2-C4FD-0A46-A9C3-73CBDB859B49}">
      <dsp:nvSpPr>
        <dsp:cNvPr id="0" name=""/>
        <dsp:cNvSpPr/>
      </dsp:nvSpPr>
      <dsp:spPr>
        <a:xfrm>
          <a:off x="0" y="2543662"/>
          <a:ext cx="7728267" cy="127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Influencers can help build a community of followers, which can increase IG search, FB search, lead to a People Hype increase. </a:t>
          </a:r>
        </a:p>
      </dsp:txBody>
      <dsp:txXfrm>
        <a:off x="0" y="2543662"/>
        <a:ext cx="7728267" cy="1271831"/>
      </dsp:txXfrm>
    </dsp:sp>
    <dsp:sp modelId="{40FCE8A0-D2EF-BC47-AA50-D0FDC29DE1DD}">
      <dsp:nvSpPr>
        <dsp:cNvPr id="0" name=""/>
        <dsp:cNvSpPr/>
      </dsp:nvSpPr>
      <dsp:spPr>
        <a:xfrm>
          <a:off x="0" y="3815493"/>
          <a:ext cx="77282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D050F-E9B3-7C42-A593-F5997A726B42}">
      <dsp:nvSpPr>
        <dsp:cNvPr id="0" name=""/>
        <dsp:cNvSpPr/>
      </dsp:nvSpPr>
      <dsp:spPr>
        <a:xfrm>
          <a:off x="0" y="3815493"/>
          <a:ext cx="7728267" cy="127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Snapchat should be added for its younger platform audience</a:t>
          </a:r>
        </a:p>
      </dsp:txBody>
      <dsp:txXfrm>
        <a:off x="0" y="3815493"/>
        <a:ext cx="7728267" cy="1271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2C9A59-47E4-0E47-8EC1-B5301A06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u="sng" dirty="0"/>
              <a:t>Budget for $13 million </a:t>
            </a:r>
            <a:br>
              <a:rPr lang="en-US" sz="2000" u="sng" dirty="0"/>
            </a:br>
            <a:br>
              <a:rPr lang="en-US" sz="2000" u="sng" dirty="0"/>
            </a:br>
            <a:r>
              <a:rPr lang="en-US" sz="2000" dirty="0"/>
              <a:t>Q1= $ 2,592,640</a:t>
            </a:r>
            <a:br>
              <a:rPr lang="en-US" sz="2000" dirty="0"/>
            </a:br>
            <a:endParaRPr lang="en-US" sz="2000" u="sn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34E8EB-5784-1943-A589-57D497F10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1BD54F-8ABD-174E-B13C-4F142C03B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542924"/>
            <a:ext cx="7315199" cy="5450967"/>
          </a:xfrm>
          <a:prstGeom prst="rect">
            <a:avLst/>
          </a:prstGeom>
        </p:spPr>
      </p:pic>
      <p:sp>
        <p:nvSpPr>
          <p:cNvPr id="11" name="Wave 10">
            <a:extLst>
              <a:ext uri="{FF2B5EF4-FFF2-40B4-BE49-F238E27FC236}">
                <a16:creationId xmlns:a16="http://schemas.microsoft.com/office/drawing/2014/main" id="{A62AC461-178F-B34D-BDCA-CE65C414C98A}"/>
              </a:ext>
            </a:extLst>
          </p:cNvPr>
          <p:cNvSpPr/>
          <p:nvPr/>
        </p:nvSpPr>
        <p:spPr>
          <a:xfrm>
            <a:off x="5248215" y="1727341"/>
            <a:ext cx="284484" cy="147758"/>
          </a:xfrm>
          <a:prstGeom prst="wave">
            <a:avLst>
              <a:gd name="adj1" fmla="val 12500"/>
              <a:gd name="adj2" fmla="val -3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Wave 11">
            <a:extLst>
              <a:ext uri="{FF2B5EF4-FFF2-40B4-BE49-F238E27FC236}">
                <a16:creationId xmlns:a16="http://schemas.microsoft.com/office/drawing/2014/main" id="{28ED869B-94DB-804C-806B-063B7F7811B9}"/>
              </a:ext>
            </a:extLst>
          </p:cNvPr>
          <p:cNvSpPr/>
          <p:nvPr/>
        </p:nvSpPr>
        <p:spPr>
          <a:xfrm>
            <a:off x="5248215" y="2590574"/>
            <a:ext cx="284484" cy="147758"/>
          </a:xfrm>
          <a:prstGeom prst="wave">
            <a:avLst>
              <a:gd name="adj1" fmla="val 12500"/>
              <a:gd name="adj2" fmla="val -3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FEF7C392-21B0-7A47-873E-AC79A99E82AA}"/>
              </a:ext>
            </a:extLst>
          </p:cNvPr>
          <p:cNvSpPr/>
          <p:nvPr/>
        </p:nvSpPr>
        <p:spPr>
          <a:xfrm>
            <a:off x="5248215" y="3306049"/>
            <a:ext cx="284484" cy="147758"/>
          </a:xfrm>
          <a:prstGeom prst="wave">
            <a:avLst>
              <a:gd name="adj1" fmla="val 12500"/>
              <a:gd name="adj2" fmla="val -3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3E5F91E8-8483-2644-BF82-1FA19AA5229B}"/>
              </a:ext>
            </a:extLst>
          </p:cNvPr>
          <p:cNvSpPr/>
          <p:nvPr/>
        </p:nvSpPr>
        <p:spPr>
          <a:xfrm>
            <a:off x="5248215" y="4901879"/>
            <a:ext cx="284484" cy="147758"/>
          </a:xfrm>
          <a:prstGeom prst="wave">
            <a:avLst>
              <a:gd name="adj1" fmla="val 12500"/>
              <a:gd name="adj2" fmla="val -3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Wave 14">
            <a:extLst>
              <a:ext uri="{FF2B5EF4-FFF2-40B4-BE49-F238E27FC236}">
                <a16:creationId xmlns:a16="http://schemas.microsoft.com/office/drawing/2014/main" id="{17E18DC0-D13B-3143-BF34-73B92F0047FA}"/>
              </a:ext>
            </a:extLst>
          </p:cNvPr>
          <p:cNvSpPr/>
          <p:nvPr/>
        </p:nvSpPr>
        <p:spPr>
          <a:xfrm>
            <a:off x="5248215" y="4519650"/>
            <a:ext cx="284484" cy="147758"/>
          </a:xfrm>
          <a:prstGeom prst="wave">
            <a:avLst>
              <a:gd name="adj1" fmla="val 12500"/>
              <a:gd name="adj2" fmla="val -3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Wave 15">
            <a:extLst>
              <a:ext uri="{FF2B5EF4-FFF2-40B4-BE49-F238E27FC236}">
                <a16:creationId xmlns:a16="http://schemas.microsoft.com/office/drawing/2014/main" id="{94861CA4-8ABD-AA4E-A08D-DA3C27DD91A2}"/>
              </a:ext>
            </a:extLst>
          </p:cNvPr>
          <p:cNvSpPr/>
          <p:nvPr/>
        </p:nvSpPr>
        <p:spPr>
          <a:xfrm>
            <a:off x="5248215" y="4166261"/>
            <a:ext cx="284484" cy="147758"/>
          </a:xfrm>
          <a:prstGeom prst="wave">
            <a:avLst>
              <a:gd name="adj1" fmla="val 12500"/>
              <a:gd name="adj2" fmla="val -3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9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13A95FF-1A75-49AA-86AE-EED61BD0E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4303574-14D2-4224-B0D2-EE4FFF47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</a:rPr>
              <a:t>Total Orders for Q1</a:t>
            </a:r>
          </a:p>
          <a:p>
            <a:r>
              <a:rPr lang="en-US" b="1" dirty="0">
                <a:solidFill>
                  <a:srgbClr val="FFFFFF"/>
                </a:solidFill>
              </a:rPr>
              <a:t>34868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Rate of 104,604 orders by Q4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BDAE88-A0E3-3448-8C16-0006679933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67" b="1"/>
          <a:stretch/>
        </p:blipFill>
        <p:spPr>
          <a:xfrm>
            <a:off x="5137463" y="759599"/>
            <a:ext cx="6193767" cy="5330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44F85E-77AC-E248-A752-20EB471F9909}"/>
              </a:ext>
            </a:extLst>
          </p:cNvPr>
          <p:cNvSpPr txBox="1"/>
          <p:nvPr/>
        </p:nvSpPr>
        <p:spPr>
          <a:xfrm>
            <a:off x="8615182" y="2256479"/>
            <a:ext cx="7136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YouTube</a:t>
            </a:r>
          </a:p>
          <a:p>
            <a:pPr algn="ctr"/>
            <a:r>
              <a:rPr lang="en-US" sz="1050" b="1" dirty="0"/>
              <a:t>929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21DA5-55E1-4445-B5BE-A6136BF94DD4}"/>
              </a:ext>
            </a:extLst>
          </p:cNvPr>
          <p:cNvSpPr txBox="1"/>
          <p:nvPr/>
        </p:nvSpPr>
        <p:spPr>
          <a:xfrm>
            <a:off x="9120494" y="3634451"/>
            <a:ext cx="8221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ea typeface="Geneva" panose="020B0503030404040204" pitchFamily="34" charset="0"/>
                <a:cs typeface="Apple Symbols" panose="02000000000000000000" pitchFamily="2" charset="-79"/>
              </a:rPr>
              <a:t>Org – Insta</a:t>
            </a:r>
          </a:p>
          <a:p>
            <a:pPr algn="ctr"/>
            <a:r>
              <a:rPr lang="en-US" sz="1050" b="1" dirty="0">
                <a:ea typeface="Geneva" panose="020B0503030404040204" pitchFamily="34" charset="0"/>
                <a:cs typeface="Apple Symbols" panose="02000000000000000000" pitchFamily="2" charset="-79"/>
              </a:rPr>
              <a:t>705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83BB1-5E55-8643-84D9-4C739AD4F779}"/>
              </a:ext>
            </a:extLst>
          </p:cNvPr>
          <p:cNvSpPr txBox="1"/>
          <p:nvPr/>
        </p:nvSpPr>
        <p:spPr>
          <a:xfrm>
            <a:off x="7961531" y="4710896"/>
            <a:ext cx="5456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BING</a:t>
            </a:r>
          </a:p>
        </p:txBody>
      </p:sp>
    </p:spTree>
    <p:extLst>
      <p:ext uri="{BB962C8B-B14F-4D97-AF65-F5344CB8AC3E}">
        <p14:creationId xmlns:p14="http://schemas.microsoft.com/office/powerpoint/2010/main" val="136987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84B4-445A-5849-B063-4165948D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6D81A6-4E65-C149-BF44-634F7D8C6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510750"/>
            <a:ext cx="7315200" cy="382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3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A8E7F69B-C341-4D71-B908-49F57EB80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329" y="1450035"/>
                <a:ext cx="2947482" cy="349898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The Values of Paid Socials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FFFFFF"/>
                    </a:solidFill>
                  </a:rPr>
                  <a:t>The cost of </a:t>
                </a:r>
                <a:r>
                  <a:rPr lang="en-US" sz="1600" u="sng" dirty="0">
                    <a:solidFill>
                      <a:srgbClr val="FFFFFF"/>
                    </a:solidFill>
                  </a:rPr>
                  <a:t>FB</a:t>
                </a:r>
                <a:r>
                  <a:rPr lang="en-US" sz="1600" dirty="0">
                    <a:solidFill>
                      <a:srgbClr val="FFFFFF"/>
                    </a:solidFill>
                  </a:rPr>
                  <a:t> ads tends to  decreases value in patient conversion</a:t>
                </a:r>
              </a:p>
              <a:p>
                <a:pPr marL="342900" indent="-342900" algn="ctr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FFFFFF"/>
                    </a:solidFill>
                  </a:rPr>
                  <a:t>Vs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u="sng" dirty="0">
                    <a:solidFill>
                      <a:srgbClr val="FFFFFF"/>
                    </a:solidFill>
                  </a:rPr>
                  <a:t>Insta Ad</a:t>
                </a:r>
                <a:r>
                  <a:rPr lang="en-US" sz="1600" dirty="0">
                    <a:solidFill>
                      <a:srgbClr val="FFFFFF"/>
                    </a:solidFill>
                  </a:rPr>
                  <a:t>s tends to prove more valuable in ads spent and increase the total order by 12%</a:t>
                </a:r>
              </a:p>
              <a:p>
                <a:pPr marL="0" indent="0">
                  <a:buNone/>
                </a:pPr>
                <a:endParaRPr lang="en-US" sz="1600" u="sng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𝑎𝑑𝑠𝑝𝑒𝑛𝑡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𝑂𝑟𝑑𝑒𝑟𝑠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en-US" sz="1600" u="sng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A8E7F69B-C341-4D71-B908-49F57EB80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329" y="1450035"/>
                <a:ext cx="2947482" cy="3498980"/>
              </a:xfrm>
              <a:blipFill>
                <a:blip r:embed="rId2"/>
                <a:stretch>
                  <a:fillRect l="-1288" t="-1449" b="-12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70E6EFE7-1389-7348-A237-FF0E030B4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39" b="-2"/>
          <a:stretch/>
        </p:blipFill>
        <p:spPr>
          <a:xfrm>
            <a:off x="3778897" y="758952"/>
            <a:ext cx="8258774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43D8-DDDF-DF40-8B5A-8F1F816D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Plan of Action</a:t>
            </a:r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42DB1E9-46FC-4171-9B22-DE4CBBFE7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995874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238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8D9B7-7B57-B841-8A83-CAADB4765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1" y="985123"/>
            <a:ext cx="4789994" cy="202377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D3492D-25B6-2841-B39F-971355227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300038"/>
            <a:ext cx="4134422" cy="3128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1FB6D2-6E1E-804E-8CC5-A57475F7CC76}"/>
              </a:ext>
            </a:extLst>
          </p:cNvPr>
          <p:cNvSpPr txBox="1"/>
          <p:nvPr/>
        </p:nvSpPr>
        <p:spPr>
          <a:xfrm>
            <a:off x="3729038" y="5186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5D4D7-B9BC-2A4A-B076-D83DDB7C4E59}"/>
              </a:ext>
            </a:extLst>
          </p:cNvPr>
          <p:cNvSpPr txBox="1"/>
          <p:nvPr/>
        </p:nvSpPr>
        <p:spPr>
          <a:xfrm>
            <a:off x="706056" y="4039565"/>
            <a:ext cx="10127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A MORE IMPACTFUL PRACTICAL  APPROACH TO PAID SOCIAL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 BUDGET FOR INFLUENCERS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 BUILD SOCIAL COMMUNITY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INFLUENCER CAN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Cascade orders from IG, FB, and People Hype </a:t>
            </a:r>
          </a:p>
        </p:txBody>
      </p:sp>
    </p:spTree>
    <p:extLst>
      <p:ext uri="{BB962C8B-B14F-4D97-AF65-F5344CB8AC3E}">
        <p14:creationId xmlns:p14="http://schemas.microsoft.com/office/powerpoint/2010/main" val="370826461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270</TotalTime>
  <Words>153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Corbel</vt:lpstr>
      <vt:lpstr>Wingdings 2</vt:lpstr>
      <vt:lpstr>Frame</vt:lpstr>
      <vt:lpstr>Budget for $13 million   Q1= $ 2,592,640 </vt:lpstr>
      <vt:lpstr>PowerPoint Presentation</vt:lpstr>
      <vt:lpstr>PowerPoint Presentation</vt:lpstr>
      <vt:lpstr>PowerPoint Presentation</vt:lpstr>
      <vt:lpstr>Plan of Action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gyapong</dc:creator>
  <cp:lastModifiedBy>aaron gyapong</cp:lastModifiedBy>
  <cp:revision>15</cp:revision>
  <dcterms:created xsi:type="dcterms:W3CDTF">2021-03-25T19:06:28Z</dcterms:created>
  <dcterms:modified xsi:type="dcterms:W3CDTF">2021-03-25T23:36:39Z</dcterms:modified>
</cp:coreProperties>
</file>