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5" r:id="rId3"/>
  </p:sldMasterIdLst>
  <p:notesMasterIdLst>
    <p:notesMasterId r:id="rId39"/>
  </p:notesMasterIdLst>
  <p:sldIdLst>
    <p:sldId id="256" r:id="rId4"/>
    <p:sldId id="259" r:id="rId5"/>
    <p:sldId id="285" r:id="rId6"/>
    <p:sldId id="287" r:id="rId7"/>
    <p:sldId id="289" r:id="rId8"/>
    <p:sldId id="331" r:id="rId9"/>
    <p:sldId id="290" r:id="rId10"/>
    <p:sldId id="333" r:id="rId11"/>
    <p:sldId id="334" r:id="rId12"/>
    <p:sldId id="335" r:id="rId13"/>
    <p:sldId id="342" r:id="rId14"/>
    <p:sldId id="346" r:id="rId15"/>
    <p:sldId id="344" r:id="rId16"/>
    <p:sldId id="337" r:id="rId17"/>
    <p:sldId id="276" r:id="rId18"/>
    <p:sldId id="345" r:id="rId19"/>
    <p:sldId id="347" r:id="rId20"/>
    <p:sldId id="258" r:id="rId21"/>
    <p:sldId id="291" r:id="rId22"/>
    <p:sldId id="296" r:id="rId23"/>
    <p:sldId id="263" r:id="rId24"/>
    <p:sldId id="266" r:id="rId25"/>
    <p:sldId id="271" r:id="rId26"/>
    <p:sldId id="348" r:id="rId27"/>
    <p:sldId id="356" r:id="rId28"/>
    <p:sldId id="357" r:id="rId29"/>
    <p:sldId id="358" r:id="rId30"/>
    <p:sldId id="359" r:id="rId31"/>
    <p:sldId id="360" r:id="rId32"/>
    <p:sldId id="361" r:id="rId33"/>
    <p:sldId id="366" r:id="rId34"/>
    <p:sldId id="362" r:id="rId35"/>
    <p:sldId id="363" r:id="rId36"/>
    <p:sldId id="364" r:id="rId37"/>
    <p:sldId id="3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89"/>
    <p:restoredTop sz="94707"/>
  </p:normalViewPr>
  <p:slideViewPr>
    <p:cSldViewPr snapToGrid="0" snapToObjects="1">
      <p:cViewPr varScale="1">
        <p:scale>
          <a:sx n="110" d="100"/>
          <a:sy n="110"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Percentage of Participants</a:t>
            </a:r>
          </a:p>
        </c:rich>
      </c:tx>
      <c:layout/>
      <c:overlay val="0"/>
    </c:title>
    <c:autoTitleDeleted val="0"/>
    <c:plotArea>
      <c:layout>
        <c:manualLayout>
          <c:layoutTarget val="inner"/>
          <c:xMode val="edge"/>
          <c:yMode val="edge"/>
          <c:x val="0.17123578302712161"/>
          <c:y val="0.23974212598425193"/>
          <c:w val="0.77320866141732281"/>
          <c:h val="0.42642421259842522"/>
        </c:manualLayout>
      </c:layout>
      <c:barChart>
        <c:barDir val="col"/>
        <c:grouping val="clustered"/>
        <c:varyColors val="0"/>
        <c:ser>
          <c:idx val="0"/>
          <c:order val="0"/>
          <c:tx>
            <c:strRef>
              <c:f>Sheet1!$B$1</c:f>
              <c:strCache>
                <c:ptCount val="1"/>
                <c:pt idx="0">
                  <c:v>Percentage of Participants</c:v>
                </c:pt>
              </c:strCache>
            </c:strRef>
          </c:tx>
          <c:invertIfNegative val="0"/>
          <c:dPt>
            <c:idx val="3"/>
            <c:invertIfNegative val="0"/>
            <c:bubble3D val="0"/>
            <c:spPr>
              <a:solidFill>
                <a:schemeClr val="accent6">
                  <a:lumMod val="75000"/>
                </a:schemeClr>
              </a:solidFill>
            </c:spPr>
            <c:extLst>
              <c:ext xmlns:c16="http://schemas.microsoft.com/office/drawing/2014/chart" uri="{C3380CC4-5D6E-409C-BE32-E72D297353CC}">
                <c16:uniqueId val="{00000001-D1E7-D34E-AE71-7431C3304342}"/>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Turn over D and 5</c:v>
                </c:pt>
                <c:pt idx="1">
                  <c:v>Turn over only D</c:v>
                </c:pt>
                <c:pt idx="2">
                  <c:v>Get it wrong another way</c:v>
                </c:pt>
                <c:pt idx="3">
                  <c:v>Turn over D and 2 (Correct Answer)</c:v>
                </c:pt>
              </c:strCache>
            </c:strRef>
          </c:cat>
          <c:val>
            <c:numRef>
              <c:f>Sheet1!$B$2:$B$5</c:f>
              <c:numCache>
                <c:formatCode>0%</c:formatCode>
                <c:ptCount val="4"/>
                <c:pt idx="0">
                  <c:v>0.5</c:v>
                </c:pt>
                <c:pt idx="1">
                  <c:v>0.33</c:v>
                </c:pt>
                <c:pt idx="2">
                  <c:v>0.13</c:v>
                </c:pt>
                <c:pt idx="3">
                  <c:v>0.04</c:v>
                </c:pt>
              </c:numCache>
            </c:numRef>
          </c:val>
          <c:extLst>
            <c:ext xmlns:c16="http://schemas.microsoft.com/office/drawing/2014/chart" uri="{C3380CC4-5D6E-409C-BE32-E72D297353CC}">
              <c16:uniqueId val="{00000002-D1E7-D34E-AE71-7431C3304342}"/>
            </c:ext>
          </c:extLst>
        </c:ser>
        <c:dLbls>
          <c:showLegendKey val="0"/>
          <c:showVal val="0"/>
          <c:showCatName val="0"/>
          <c:showSerName val="0"/>
          <c:showPercent val="0"/>
          <c:showBubbleSize val="0"/>
        </c:dLbls>
        <c:gapWidth val="150"/>
        <c:axId val="98729344"/>
        <c:axId val="102687488"/>
      </c:barChart>
      <c:catAx>
        <c:axId val="98729344"/>
        <c:scaling>
          <c:orientation val="minMax"/>
        </c:scaling>
        <c:delete val="0"/>
        <c:axPos val="b"/>
        <c:numFmt formatCode="General" sourceLinked="0"/>
        <c:majorTickMark val="out"/>
        <c:minorTickMark val="none"/>
        <c:tickLblPos val="nextTo"/>
        <c:crossAx val="102687488"/>
        <c:crosses val="autoZero"/>
        <c:auto val="1"/>
        <c:lblAlgn val="ctr"/>
        <c:lblOffset val="100"/>
        <c:noMultiLvlLbl val="0"/>
      </c:catAx>
      <c:valAx>
        <c:axId val="102687488"/>
        <c:scaling>
          <c:orientation val="minMax"/>
        </c:scaling>
        <c:delete val="0"/>
        <c:axPos val="l"/>
        <c:numFmt formatCode="0%" sourceLinked="1"/>
        <c:majorTickMark val="out"/>
        <c:minorTickMark val="none"/>
        <c:tickLblPos val="nextTo"/>
        <c:crossAx val="98729344"/>
        <c:crosses val="autoZero"/>
        <c:crossBetween val="between"/>
        <c:majorUnit val="0.2"/>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0A75A-5DE1-D248-A1E3-4C119519266F}"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8FE9D-3A4E-E942-B5BB-9F1A96F81E3F}" type="slidenum">
              <a:rPr lang="en-US" smtClean="0"/>
              <a:t>‹#›</a:t>
            </a:fld>
            <a:endParaRPr lang="en-US"/>
          </a:p>
        </p:txBody>
      </p:sp>
    </p:spTree>
    <p:extLst>
      <p:ext uri="{BB962C8B-B14F-4D97-AF65-F5344CB8AC3E}">
        <p14:creationId xmlns:p14="http://schemas.microsoft.com/office/powerpoint/2010/main" val="143808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 aware of ambiguity – bank could be river bank</a:t>
            </a:r>
          </a:p>
        </p:txBody>
      </p:sp>
      <p:sp>
        <p:nvSpPr>
          <p:cNvPr id="4" name="Slide Number Placeholder 3"/>
          <p:cNvSpPr>
            <a:spLocks noGrp="1"/>
          </p:cNvSpPr>
          <p:nvPr>
            <p:ph type="sldNum" sz="quarter" idx="10"/>
          </p:nvPr>
        </p:nvSpPr>
        <p:spPr/>
        <p:txBody>
          <a:bodyPr/>
          <a:lstStyle/>
          <a:p>
            <a:fld id="{C26A352D-845E-B745-85C1-3FB3C5CF235E}" type="slidenum">
              <a:rPr lang="en-US" smtClean="0"/>
              <a:pPr/>
              <a:t>3</a:t>
            </a:fld>
            <a:endParaRPr lang="en-US"/>
          </a:p>
        </p:txBody>
      </p:sp>
    </p:spTree>
    <p:extLst>
      <p:ext uri="{BB962C8B-B14F-4D97-AF65-F5344CB8AC3E}">
        <p14:creationId xmlns:p14="http://schemas.microsoft.com/office/powerpoint/2010/main" val="2578465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Example of a heuristic:  If you lose something, mentally retrace your path to find where you have lost it.</a:t>
            </a:r>
          </a:p>
          <a:p>
            <a:pPr marL="171450" indent="-171450">
              <a:buFont typeface="Arial" charset="0"/>
              <a:buChar char="•"/>
            </a:pPr>
            <a:r>
              <a:rPr lang="en-US" dirty="0"/>
              <a:t>Example of a heuristic:  In mathematics,</a:t>
            </a:r>
            <a:r>
              <a:rPr lang="en-US" baseline="0" dirty="0"/>
              <a:t> when trying to prove a general theorem, first try to prove a simpler special case.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75946D3-2115-4258-85FB-D5D5A1720E72}"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3861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48FE9D-3A4E-E942-B5BB-9F1A96F81E3F}" type="slidenum">
              <a:rPr lang="en-US" smtClean="0"/>
              <a:t>25</a:t>
            </a:fld>
            <a:endParaRPr lang="en-US"/>
          </a:p>
        </p:txBody>
      </p:sp>
    </p:spTree>
    <p:extLst>
      <p:ext uri="{BB962C8B-B14F-4D97-AF65-F5344CB8AC3E}">
        <p14:creationId xmlns:p14="http://schemas.microsoft.com/office/powerpoint/2010/main" val="321308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3BB2AFE-404D-4E4A-B34E-BB235C55407E}"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t>Example:  TV adds that ask you to guess whether you need to pay, e.g., $150 for a new set of Ginzu knives.  </a:t>
            </a:r>
          </a:p>
        </p:txBody>
      </p:sp>
    </p:spTree>
    <p:extLst>
      <p:ext uri="{BB962C8B-B14F-4D97-AF65-F5344CB8AC3E}">
        <p14:creationId xmlns:p14="http://schemas.microsoft.com/office/powerpoint/2010/main" val="271657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Students spin wheel and write down which</a:t>
            </a:r>
            <a:r>
              <a:rPr lang="en-US" baseline="0" dirty="0"/>
              <a:t> number they see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26A352D-845E-B745-85C1-3FB3C5CF23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812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Average</a:t>
            </a:r>
            <a:r>
              <a:rPr lang="en-US" baseline="0" dirty="0"/>
              <a:t> estimate 10 – 25%         65 – 45%</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26A352D-845E-B745-85C1-3FB3C5CF23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3898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Anchoring effect</a:t>
            </a:r>
            <a:r>
              <a:rPr lang="en-US" baseline="0" dirty="0"/>
              <a:t> above 30% </a:t>
            </a:r>
            <a:r>
              <a:rPr lang="en-US" baseline="0" dirty="0" err="1"/>
              <a:t>ie</a:t>
            </a:r>
            <a:r>
              <a:rPr lang="en-US" baseline="0" dirty="0"/>
              <a:t> increasing request by $100 brought $30 more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26A352D-845E-B745-85C1-3FB3C5CF23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67559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2816D82-791D-4F0B-A885-472B3E4945B4}"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dirty="0"/>
              <a:t>EXAMPLES MENTIONED IN HASTIE &amp; DAWES:</a:t>
            </a:r>
          </a:p>
          <a:p>
            <a:pPr eaLnBrk="1" hangingPunct="1"/>
            <a:r>
              <a:rPr lang="en-US" dirty="0"/>
              <a:t>* Examples of anchoring on self:  Subjects were asked whether they were willing to do an outrageous act, e.g., wear a sandwich board that says "Repent!" on campus, and were asked what percentage of other undergrads would agree to do the act.  Those who agreed to do the act predicted that 63% of undergrads would do the act, and those who refused to do the act predicted that 23% of undergrads would do the act.  </a:t>
            </a:r>
          </a:p>
          <a:p>
            <a:pPr eaLnBrk="1" hangingPunct="1"/>
            <a:r>
              <a:rPr lang="en-US" dirty="0"/>
              <a:t>* Example:  Voters expect that disproportionately many other voters share their own opinions.  </a:t>
            </a:r>
          </a:p>
        </p:txBody>
      </p:sp>
    </p:spTree>
    <p:extLst>
      <p:ext uri="{BB962C8B-B14F-4D97-AF65-F5344CB8AC3E}">
        <p14:creationId xmlns:p14="http://schemas.microsoft.com/office/powerpoint/2010/main" val="161166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you like one</a:t>
            </a:r>
            <a:r>
              <a:rPr lang="en-US" baseline="0" dirty="0"/>
              <a:t> thing about a person you have  tendency to like everything (and vice versa)</a:t>
            </a:r>
          </a:p>
          <a:p>
            <a:endParaRPr lang="en-US" dirty="0"/>
          </a:p>
        </p:txBody>
      </p:sp>
      <p:sp>
        <p:nvSpPr>
          <p:cNvPr id="4" name="Slide Number Placeholder 3"/>
          <p:cNvSpPr>
            <a:spLocks noGrp="1"/>
          </p:cNvSpPr>
          <p:nvPr>
            <p:ph type="sldNum" sz="quarter" idx="10"/>
          </p:nvPr>
        </p:nvSpPr>
        <p:spPr/>
        <p:txBody>
          <a:bodyPr/>
          <a:lstStyle/>
          <a:p>
            <a:fld id="{C26A352D-845E-B745-85C1-3FB3C5CF235E}" type="slidenum">
              <a:rPr lang="en-US" smtClean="0"/>
              <a:pPr/>
              <a:t>4</a:t>
            </a:fld>
            <a:endParaRPr lang="en-US"/>
          </a:p>
        </p:txBody>
      </p:sp>
    </p:spTree>
    <p:extLst>
      <p:ext uri="{BB962C8B-B14F-4D97-AF65-F5344CB8AC3E}">
        <p14:creationId xmlns:p14="http://schemas.microsoft.com/office/powerpoint/2010/main" val="132176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Critical and stubborn are ambiguous – we associate with the first 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Critical and stubborn are ambiguous, which suppressed in the assessment of each description.</a:t>
            </a:r>
          </a:p>
          <a:p>
            <a:endParaRPr lang="en-US" dirty="0"/>
          </a:p>
        </p:txBody>
      </p:sp>
      <p:sp>
        <p:nvSpPr>
          <p:cNvPr id="4" name="Slide Number Placeholder 3"/>
          <p:cNvSpPr>
            <a:spLocks noGrp="1"/>
          </p:cNvSpPr>
          <p:nvPr>
            <p:ph type="sldNum" sz="quarter" idx="10"/>
          </p:nvPr>
        </p:nvSpPr>
        <p:spPr/>
        <p:txBody>
          <a:bodyPr/>
          <a:lstStyle/>
          <a:p>
            <a:fld id="{C26A352D-845E-B745-85C1-3FB3C5CF235E}" type="slidenum">
              <a:rPr lang="en-US" smtClean="0"/>
              <a:pPr/>
              <a:t>5</a:t>
            </a:fld>
            <a:endParaRPr lang="en-US"/>
          </a:p>
        </p:txBody>
      </p:sp>
    </p:spTree>
    <p:extLst>
      <p:ext uri="{BB962C8B-B14F-4D97-AF65-F5344CB8AC3E}">
        <p14:creationId xmlns:p14="http://schemas.microsoft.com/office/powerpoint/2010/main" val="226752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Next adjectives could be corrupt and  cruel</a:t>
            </a:r>
          </a:p>
          <a:p>
            <a:endParaRPr lang="en-US" dirty="0"/>
          </a:p>
          <a:p>
            <a:r>
              <a:rPr lang="en-US" dirty="0"/>
              <a:t>We don’t question and try to get more info and </a:t>
            </a:r>
            <a:r>
              <a:rPr lang="en-US" dirty="0" err="1"/>
              <a:t>analyse</a:t>
            </a:r>
            <a:r>
              <a:rPr lang="en-US" dirty="0"/>
              <a:t> --  just produce the best story available</a:t>
            </a:r>
          </a:p>
        </p:txBody>
      </p:sp>
      <p:sp>
        <p:nvSpPr>
          <p:cNvPr id="4" name="Slide Number Placeholder 3"/>
          <p:cNvSpPr>
            <a:spLocks noGrp="1"/>
          </p:cNvSpPr>
          <p:nvPr>
            <p:ph type="sldNum" sz="quarter" idx="10"/>
          </p:nvPr>
        </p:nvSpPr>
        <p:spPr/>
        <p:txBody>
          <a:bodyPr/>
          <a:lstStyle/>
          <a:p>
            <a:fld id="{C26A352D-845E-B745-85C1-3FB3C5CF235E}" type="slidenum">
              <a:rPr lang="en-US" smtClean="0"/>
              <a:pPr/>
              <a:t>7</a:t>
            </a:fld>
            <a:endParaRPr lang="en-US"/>
          </a:p>
        </p:txBody>
      </p:sp>
    </p:spTree>
    <p:extLst>
      <p:ext uri="{BB962C8B-B14F-4D97-AF65-F5344CB8AC3E}">
        <p14:creationId xmlns:p14="http://schemas.microsoft.com/office/powerpoint/2010/main" val="2750086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D0755EA-39F6-4BAF-BA41-49D115C9125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US" dirty="0"/>
              <a:t>Question:  How do the two questions in K&amp;F's example differ?  </a:t>
            </a:r>
          </a:p>
          <a:p>
            <a:pPr marL="171450" indent="-171450">
              <a:buFont typeface="Arial" charset="0"/>
              <a:buChar char="•"/>
            </a:pPr>
            <a:r>
              <a:rPr lang="en-US" dirty="0"/>
              <a:t>Emphasize that the heuristic attribute is not logically equivalent to the target attribute – it isn’t even highly correlated with it, but it may be a salient piece of information.  </a:t>
            </a:r>
          </a:p>
        </p:txBody>
      </p:sp>
    </p:spTree>
    <p:extLst>
      <p:ext uri="{BB962C8B-B14F-4D97-AF65-F5344CB8AC3E}">
        <p14:creationId xmlns:p14="http://schemas.microsoft.com/office/powerpoint/2010/main" val="261735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probably wont notice you did not answer the question – or that the question</a:t>
            </a:r>
            <a:r>
              <a:rPr lang="en-US" baseline="0" dirty="0"/>
              <a:t> was difficult</a:t>
            </a:r>
          </a:p>
          <a:p>
            <a:r>
              <a:rPr lang="en-US" baseline="0" dirty="0"/>
              <a:t>Lazy system 2 follows the path of least resistance and endorses without scrutiny</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26A352D-845E-B745-85C1-3FB3C5CF235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7856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6D3A61-A20C-4067-B9D6-C1D989376365}"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792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System 1 insensitive to the quality &amp;</a:t>
            </a:r>
            <a:r>
              <a:rPr lang="en-US" baseline="0" dirty="0"/>
              <a:t> quantity of info giving rise to beliefs</a:t>
            </a:r>
          </a:p>
          <a:p>
            <a:endParaRPr lang="en-US" baseline="0" dirty="0"/>
          </a:p>
          <a:p>
            <a:r>
              <a:rPr lang="en-US" baseline="0" dirty="0"/>
              <a:t>me re Obama</a:t>
            </a:r>
            <a:endParaRPr lang="en-US" dirty="0"/>
          </a:p>
        </p:txBody>
      </p:sp>
      <p:sp>
        <p:nvSpPr>
          <p:cNvPr id="4" name="Slide Number Placeholder 3"/>
          <p:cNvSpPr>
            <a:spLocks noGrp="1"/>
          </p:cNvSpPr>
          <p:nvPr>
            <p:ph type="sldNum" sz="quarter" idx="10"/>
          </p:nvPr>
        </p:nvSpPr>
        <p:spPr/>
        <p:txBody>
          <a:bodyPr/>
          <a:lstStyle/>
          <a:p>
            <a:fld id="{C26A352D-845E-B745-85C1-3FB3C5CF235E}" type="slidenum">
              <a:rPr lang="en-US" smtClean="0"/>
              <a:pPr/>
              <a:t>19</a:t>
            </a:fld>
            <a:endParaRPr lang="en-US"/>
          </a:p>
        </p:txBody>
      </p:sp>
    </p:spTree>
    <p:extLst>
      <p:ext uri="{BB962C8B-B14F-4D97-AF65-F5344CB8AC3E}">
        <p14:creationId xmlns:p14="http://schemas.microsoft.com/office/powerpoint/2010/main" val="2673904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3B6E86-09AD-204E-B3BF-8135D0651E4D}"/>
              </a:ext>
            </a:extLst>
          </p:cNvPr>
          <p:cNvSpPr>
            <a:spLocks noGrp="1" noChangeArrowheads="1"/>
          </p:cNvSpPr>
          <p:nvPr>
            <p:ph type="sldNum" sz="quarter" idx="5"/>
          </p:nvPr>
        </p:nvSpPr>
        <p:spPr>
          <a:ln/>
        </p:spPr>
        <p:txBody>
          <a:bodyPr/>
          <a:lstStyle/>
          <a:p>
            <a:fld id="{0C66C61C-E4AE-D94A-A548-9566B322E977}" type="slidenum">
              <a:rPr lang="en-US" altLang="en-US"/>
              <a:pPr/>
              <a:t>21</a:t>
            </a:fld>
            <a:endParaRPr lang="en-US" altLang="en-US"/>
          </a:p>
        </p:txBody>
      </p:sp>
      <p:sp>
        <p:nvSpPr>
          <p:cNvPr id="37890" name="Rectangle 2">
            <a:extLst>
              <a:ext uri="{FF2B5EF4-FFF2-40B4-BE49-F238E27FC236}">
                <a16:creationId xmlns:a16="http://schemas.microsoft.com/office/drawing/2014/main" id="{E0D5FE0E-7FCA-B046-B139-53B664B26D4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6D5C941-8084-134A-A571-3E3D50A88D6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5223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D69-A3AF-034E-A5F3-EFBAC81AD2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922CCC-967B-4E43-84BA-0913D8967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D90C0C-C079-B44D-98A8-FCA2FCD43D73}"/>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5" name="Footer Placeholder 4">
            <a:extLst>
              <a:ext uri="{FF2B5EF4-FFF2-40B4-BE49-F238E27FC236}">
                <a16:creationId xmlns:a16="http://schemas.microsoft.com/office/drawing/2014/main" id="{0694F1D0-B8D1-2149-9AC7-069C98E03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1A9A7-AAE7-8D49-941C-054050EB56B8}"/>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409809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D51C-98A6-B341-9DB2-293C8B7BC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950396-4EBD-614A-BB37-3397C14C5F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F0F8C-BA18-2843-89AC-8DE3A390B2DF}"/>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5" name="Footer Placeholder 4">
            <a:extLst>
              <a:ext uri="{FF2B5EF4-FFF2-40B4-BE49-F238E27FC236}">
                <a16:creationId xmlns:a16="http://schemas.microsoft.com/office/drawing/2014/main" id="{38E042D4-8EB4-7F4C-A726-75AF265B7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1AD60-CC2F-4C44-8543-16EC9E39A626}"/>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326714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F0EF2-E1FB-9A47-BE67-51647883D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85AFDF-829F-0E41-9C71-024FE97606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45929-C373-8542-A01F-4374CABCF090}"/>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5" name="Footer Placeholder 4">
            <a:extLst>
              <a:ext uri="{FF2B5EF4-FFF2-40B4-BE49-F238E27FC236}">
                <a16:creationId xmlns:a16="http://schemas.microsoft.com/office/drawing/2014/main" id="{E9AD521A-8048-F64A-AB73-0C2EEDA4A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24BDD-6D61-6747-B478-3AD774F00F2C}"/>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20799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sz="2800"/>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Rectangle 6"/>
          <p:cNvSpPr>
            <a:spLocks noGrp="1" noChangeArrowheads="1"/>
          </p:cNvSpPr>
          <p:nvPr>
            <p:ph type="sldNum" sz="quarter" idx="11"/>
          </p:nvPr>
        </p:nvSpPr>
        <p:spPr>
          <a:xfrm>
            <a:off x="11318543" y="6531430"/>
            <a:ext cx="839591" cy="326571"/>
          </a:xfrm>
          <a:ln/>
        </p:spPr>
        <p:txBody>
          <a:bodyPr/>
          <a:lstStyle>
            <a:lvl1pPr>
              <a:defRPr/>
            </a:lvl1pPr>
          </a:lstStyle>
          <a:p>
            <a:pPr>
              <a:defRPr/>
            </a:pPr>
            <a:fld id="{9B11EF21-8D0F-4C7B-A0EE-906AB9FEE482}" type="slidenum">
              <a:rPr lang="en-US"/>
              <a:pPr>
                <a:defRPr/>
              </a:pPr>
              <a:t>‹#›</a:t>
            </a:fld>
            <a:endParaRPr lang="en-US" dirty="0"/>
          </a:p>
        </p:txBody>
      </p:sp>
      <p:sp>
        <p:nvSpPr>
          <p:cNvPr id="6" name="Footer Placeholder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95940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3" y="901"/>
            <a:ext cx="12192000" cy="714375"/>
          </a:xfrm>
          <a:solidFill>
            <a:srgbClr val="E4E4F8"/>
          </a:solidFill>
          <a:ln w="38100">
            <a:solidFill>
              <a:schemeClr val="accent6">
                <a:lumMod val="75000"/>
              </a:schemeClr>
            </a:solidFill>
          </a:ln>
        </p:spPr>
        <p:txBody>
          <a:bodyPr/>
          <a:lstStyle>
            <a:lvl1pPr>
              <a:lnSpc>
                <a:spcPct val="120000"/>
              </a:lnSpc>
              <a:defRPr sz="2400" baseline="0"/>
            </a:lvl1pPr>
          </a:lstStyle>
          <a:p>
            <a:r>
              <a:rPr lang="en-US"/>
              <a:t>Click to edit Master title style</a:t>
            </a:r>
            <a:endParaRPr lang="en-US" dirty="0"/>
          </a:p>
        </p:txBody>
      </p:sp>
      <p:sp>
        <p:nvSpPr>
          <p:cNvPr id="3" name="Content Placeholder 2"/>
          <p:cNvSpPr>
            <a:spLocks noGrp="1"/>
          </p:cNvSpPr>
          <p:nvPr>
            <p:ph idx="1"/>
          </p:nvPr>
        </p:nvSpPr>
        <p:spPr>
          <a:xfrm>
            <a:off x="499533" y="1045029"/>
            <a:ext cx="11235267" cy="5368650"/>
          </a:xfrm>
        </p:spPr>
        <p:txBody>
          <a:bodyPr/>
          <a:lstStyle>
            <a:lvl1pPr>
              <a:lnSpc>
                <a:spcPct val="114000"/>
              </a:lnSpc>
              <a:spcBef>
                <a:spcPts val="1200"/>
              </a:spcBef>
              <a:defRPr sz="2000" baseline="0"/>
            </a:lvl1pPr>
            <a:lvl2pPr marL="512763" indent="-166688">
              <a:lnSpc>
                <a:spcPct val="110000"/>
              </a:lnSpc>
              <a:spcBef>
                <a:spcPts val="600"/>
              </a:spcBef>
              <a:buSzPct val="70000"/>
              <a:buFont typeface="Times New Roman" panose="02020603050405020304" pitchFamily="18" charset="0"/>
              <a:buChar char="♦"/>
              <a:defRPr sz="1800" baseline="0"/>
            </a:lvl2pPr>
            <a:lvl3pPr marL="798513" indent="-171450">
              <a:spcBef>
                <a:spcPts val="300"/>
              </a:spcBef>
              <a:buFont typeface="Times New Roman" panose="02020603050405020304" pitchFamily="18" charset="0"/>
              <a:buChar char="○"/>
              <a:defRPr sz="1600" baseline="0"/>
            </a:lvl3pPr>
            <a:lvl4pPr>
              <a:defRPr sz="14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t>
            </a:r>
            <a:r>
              <a:rPr lang="en-US"/>
              <a:t>Aut '17</a:t>
            </a:r>
            <a:endParaRPr lang="en-US" dirty="0"/>
          </a:p>
        </p:txBody>
      </p:sp>
      <p:sp>
        <p:nvSpPr>
          <p:cNvPr id="5" name="Rectangle 6"/>
          <p:cNvSpPr>
            <a:spLocks noGrp="1" noChangeArrowheads="1"/>
          </p:cNvSpPr>
          <p:nvPr>
            <p:ph type="sldNum" sz="quarter" idx="11"/>
          </p:nvPr>
        </p:nvSpPr>
        <p:spPr>
          <a:xfrm>
            <a:off x="11318543" y="6553200"/>
            <a:ext cx="839591" cy="304800"/>
          </a:xfrm>
          <a:ln/>
        </p:spPr>
        <p:txBody>
          <a:bodyPr/>
          <a:lstStyle>
            <a:lvl1pPr>
              <a:defRPr/>
            </a:lvl1pPr>
          </a:lstStyle>
          <a:p>
            <a:pPr>
              <a:defRPr/>
            </a:pPr>
            <a:fld id="{66D97584-B8BF-48E3-8AE7-6FCA688552F6}" type="slidenum">
              <a:rPr lang="en-US"/>
              <a:pPr>
                <a:defRPr/>
              </a:pPr>
              <a:t>‹#›</a:t>
            </a:fld>
            <a:endParaRPr lang="en-US" dirty="0"/>
          </a:p>
        </p:txBody>
      </p:sp>
    </p:spTree>
    <p:extLst>
      <p:ext uri="{BB962C8B-B14F-4D97-AF65-F5344CB8AC3E}">
        <p14:creationId xmlns:p14="http://schemas.microsoft.com/office/powerpoint/2010/main" val="1391735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349252" y="6603997"/>
            <a:ext cx="3308349" cy="238062"/>
          </a:xfrm>
          <a:prstGeom prst="rect">
            <a:avLst/>
          </a:prstGeom>
          <a:ln/>
        </p:spPr>
        <p:txBody>
          <a:bodyPr/>
          <a:lstStyle>
            <a:lvl1pPr>
              <a:defRPr sz="1100"/>
            </a:lvl1pPr>
          </a:lstStyle>
          <a:p>
            <a:pPr>
              <a:defRPr/>
            </a:pPr>
            <a:r>
              <a:rPr lang="pl-PL"/>
              <a:t>Psych 466, Miyamoto, Aut '17</a:t>
            </a:r>
            <a:endParaRPr lang="en-US" dirty="0"/>
          </a:p>
        </p:txBody>
      </p:sp>
      <p:sp>
        <p:nvSpPr>
          <p:cNvPr id="5" name="Rectangle 6"/>
          <p:cNvSpPr>
            <a:spLocks noGrp="1" noChangeArrowheads="1"/>
          </p:cNvSpPr>
          <p:nvPr>
            <p:ph type="sldNum" sz="quarter" idx="11"/>
          </p:nvPr>
        </p:nvSpPr>
        <p:spPr>
          <a:xfrm>
            <a:off x="11318543" y="6553200"/>
            <a:ext cx="839591" cy="304800"/>
          </a:xfrm>
          <a:ln/>
        </p:spPr>
        <p:txBody>
          <a:bodyPr/>
          <a:lstStyle>
            <a:lvl1pPr>
              <a:defRPr/>
            </a:lvl1pPr>
          </a:lstStyle>
          <a:p>
            <a:pPr>
              <a:defRPr/>
            </a:pPr>
            <a:fld id="{DB92F821-370A-4484-AD52-85D79BB7CE17}" type="slidenum">
              <a:rPr lang="en-US"/>
              <a:pPr>
                <a:defRPr/>
              </a:pPr>
              <a:t>‹#›</a:t>
            </a:fld>
            <a:endParaRPr lang="en-US" dirty="0"/>
          </a:p>
        </p:txBody>
      </p:sp>
    </p:spTree>
    <p:extLst>
      <p:ext uri="{BB962C8B-B14F-4D97-AF65-F5344CB8AC3E}">
        <p14:creationId xmlns:p14="http://schemas.microsoft.com/office/powerpoint/2010/main" val="361427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01"/>
            <a:ext cx="12192000" cy="798195"/>
          </a:xfrm>
          <a:solidFill>
            <a:schemeClr val="accent6">
              <a:lumMod val="20000"/>
              <a:lumOff val="80000"/>
            </a:schemeClr>
          </a:solidFill>
          <a:ln w="38100">
            <a:solidFill>
              <a:schemeClr val="accent6">
                <a:lumMod val="75000"/>
              </a:schemeClr>
            </a:solidFill>
          </a:ln>
          <a:effectLst>
            <a:outerShdw blurRad="50800" dist="50800" dir="5400000" sx="1000" sy="1000" algn="ctr" rotWithShape="0">
              <a:schemeClr val="bg1"/>
            </a:outerShdw>
          </a:effectLst>
        </p:spPr>
        <p:txBody>
          <a:bodyPr/>
          <a:lstStyle>
            <a:lvl1pPr>
              <a:lnSpc>
                <a:spcPct val="120000"/>
              </a:lnSpc>
              <a:defRPr/>
            </a:lvl1pPr>
          </a:lstStyle>
          <a:p>
            <a:r>
              <a:rPr lang="en-US"/>
              <a:t>Click to edit Master title style</a:t>
            </a:r>
            <a:endParaRPr lang="en-US" dirty="0"/>
          </a:p>
        </p:txBody>
      </p:sp>
      <p:sp>
        <p:nvSpPr>
          <p:cNvPr id="3" name="Content Placeholder 2"/>
          <p:cNvSpPr>
            <a:spLocks noGrp="1"/>
          </p:cNvSpPr>
          <p:nvPr>
            <p:ph sz="half" idx="1"/>
          </p:nvPr>
        </p:nvSpPr>
        <p:spPr>
          <a:xfrm>
            <a:off x="499533" y="990600"/>
            <a:ext cx="5395384" cy="53890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8118" y="979714"/>
            <a:ext cx="5397500" cy="53999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1"/>
          </p:nvPr>
        </p:nvSpPr>
        <p:spPr>
          <a:xfrm>
            <a:off x="11295754" y="6542314"/>
            <a:ext cx="839591" cy="315686"/>
          </a:xfrm>
          <a:ln/>
        </p:spPr>
        <p:txBody>
          <a:bodyPr/>
          <a:lstStyle>
            <a:lvl1pPr>
              <a:defRPr/>
            </a:lvl1pPr>
          </a:lstStyle>
          <a:p>
            <a:pPr>
              <a:defRPr/>
            </a:pPr>
            <a:fld id="{849785EA-F326-4526-88B8-553CCEA31E05}" type="slidenum">
              <a:rPr lang="en-US"/>
              <a:pPr>
                <a:defRPr/>
              </a:pPr>
              <a:t>‹#›</a:t>
            </a:fld>
            <a:endParaRPr lang="en-US" dirty="0"/>
          </a:p>
        </p:txBody>
      </p:sp>
      <p:sp>
        <p:nvSpPr>
          <p:cNvPr id="8" name="Rectangle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1679673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nSpc>
                <a:spcPct val="120000"/>
              </a:lnSpc>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1"/>
          </p:nvPr>
        </p:nvSpPr>
        <p:spPr>
          <a:xfrm>
            <a:off x="11318543" y="6553200"/>
            <a:ext cx="839591" cy="304800"/>
          </a:xfrm>
          <a:ln/>
        </p:spPr>
        <p:txBody>
          <a:bodyPr/>
          <a:lstStyle>
            <a:lvl1pPr>
              <a:defRPr/>
            </a:lvl1pPr>
          </a:lstStyle>
          <a:p>
            <a:pPr>
              <a:defRPr/>
            </a:pPr>
            <a:fld id="{6E452C84-CF7E-4987-8EA3-F908C8E743BE}" type="slidenum">
              <a:rPr lang="en-US"/>
              <a:pPr>
                <a:defRPr/>
              </a:pPr>
              <a:t>‹#›</a:t>
            </a:fld>
            <a:endParaRPr lang="en-US"/>
          </a:p>
        </p:txBody>
      </p:sp>
      <p:sp>
        <p:nvSpPr>
          <p:cNvPr id="10" name="Rectangle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3852280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3" y="800"/>
            <a:ext cx="12192000" cy="807720"/>
          </a:xfrm>
          <a:solidFill>
            <a:schemeClr val="accent6">
              <a:lumMod val="20000"/>
              <a:lumOff val="80000"/>
            </a:schemeClr>
          </a:solidFill>
          <a:ln w="38100">
            <a:solidFill>
              <a:schemeClr val="accent6">
                <a:lumMod val="75000"/>
              </a:schemeClr>
            </a:solidFill>
          </a:ln>
        </p:spPr>
        <p:txBody>
          <a:bodyPr/>
          <a:lstStyle>
            <a:lvl1pPr>
              <a:lnSpc>
                <a:spcPct val="120000"/>
              </a:lnSpc>
              <a:defRPr sz="2400" baseline="0"/>
            </a:lvl1pPr>
          </a:lstStyle>
          <a:p>
            <a:r>
              <a:rPr lang="en-US"/>
              <a:t>Click to edit Master title style</a:t>
            </a:r>
            <a:endParaRPr lang="en-US" dirty="0"/>
          </a:p>
        </p:txBody>
      </p:sp>
      <p:sp>
        <p:nvSpPr>
          <p:cNvPr id="4" name="Rectangle 6"/>
          <p:cNvSpPr>
            <a:spLocks noGrp="1" noChangeArrowheads="1"/>
          </p:cNvSpPr>
          <p:nvPr>
            <p:ph type="sldNum" sz="quarter" idx="11"/>
          </p:nvPr>
        </p:nvSpPr>
        <p:spPr>
          <a:xfrm>
            <a:off x="11318543" y="6553200"/>
            <a:ext cx="839591" cy="304800"/>
          </a:xfrm>
          <a:ln/>
        </p:spPr>
        <p:txBody>
          <a:bodyPr/>
          <a:lstStyle>
            <a:lvl1pPr>
              <a:defRPr lang="en-US" smtClean="0"/>
            </a:lvl1pPr>
          </a:lstStyle>
          <a:p>
            <a:pPr>
              <a:defRPr/>
            </a:pPr>
            <a:fld id="{2AB7A955-D91F-462E-B97A-04C70D27859F}" type="slidenum">
              <a:rPr lang="en-US" smtClean="0"/>
              <a:pPr>
                <a:defRPr/>
              </a:pPr>
              <a:t>‹#›</a:t>
            </a:fld>
            <a:endParaRPr lang="en-US" dirty="0"/>
          </a:p>
        </p:txBody>
      </p:sp>
      <p:sp>
        <p:nvSpPr>
          <p:cNvPr id="6" name="Footer Placeholder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101343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xfrm>
            <a:off x="11318543" y="6553200"/>
            <a:ext cx="839591" cy="304800"/>
          </a:xfrm>
          <a:ln/>
        </p:spPr>
        <p:txBody>
          <a:bodyPr/>
          <a:lstStyle>
            <a:lvl1pPr>
              <a:defRPr/>
            </a:lvl1pPr>
          </a:lstStyle>
          <a:p>
            <a:pPr>
              <a:defRPr/>
            </a:pPr>
            <a:fld id="{49FA0E92-0473-4F03-B6B8-56AA2E89B877}" type="slidenum">
              <a:rPr lang="en-US"/>
              <a:pPr>
                <a:defRPr/>
              </a:pPr>
              <a:t>‹#›</a:t>
            </a:fld>
            <a:endParaRPr lang="en-US" dirty="0"/>
          </a:p>
        </p:txBody>
      </p:sp>
      <p:sp>
        <p:nvSpPr>
          <p:cNvPr id="5" name="Rectangle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440773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6"/>
          <p:cNvSpPr>
            <a:spLocks noGrp="1" noChangeArrowheads="1"/>
          </p:cNvSpPr>
          <p:nvPr>
            <p:ph type="sldNum" sz="quarter" idx="11"/>
          </p:nvPr>
        </p:nvSpPr>
        <p:spPr>
          <a:xfrm>
            <a:off x="11318543" y="6553200"/>
            <a:ext cx="839591" cy="304800"/>
          </a:xfrm>
          <a:ln/>
        </p:spPr>
        <p:txBody>
          <a:bodyPr/>
          <a:lstStyle>
            <a:lvl1pPr>
              <a:defRPr/>
            </a:lvl1pPr>
          </a:lstStyle>
          <a:p>
            <a:pPr>
              <a:defRPr/>
            </a:pPr>
            <a:fld id="{9B1E49B0-4BFC-4CD4-AF6B-078E045B859F}" type="slidenum">
              <a:rPr lang="en-US"/>
              <a:pPr>
                <a:defRPr/>
              </a:pPr>
              <a:t>‹#›</a:t>
            </a:fld>
            <a:endParaRPr lang="en-US" dirty="0"/>
          </a:p>
        </p:txBody>
      </p:sp>
      <p:sp>
        <p:nvSpPr>
          <p:cNvPr id="8" name="Rectangle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6939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BF57-5107-8841-992D-4F7BC4B53D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D01BC-C43A-4E49-BCCE-1B4DAC51B2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2B63A-A70D-1A43-AB7B-53C18E7128BD}"/>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5" name="Footer Placeholder 4">
            <a:extLst>
              <a:ext uri="{FF2B5EF4-FFF2-40B4-BE49-F238E27FC236}">
                <a16:creationId xmlns:a16="http://schemas.microsoft.com/office/drawing/2014/main" id="{A96F68B9-56C1-0D47-ADEB-3D60C45B5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34140-C392-184A-8617-759C2C44A2A5}"/>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3967911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575DF556-9B42-4662-B9E7-CD376FCB02F7}" type="slidenum">
              <a:rPr lang="en-US" smtClean="0"/>
              <a:pPr>
                <a:defRPr/>
              </a:pPr>
              <a:t>‹#›</a:t>
            </a:fld>
            <a:endParaRPr lang="en-US"/>
          </a:p>
        </p:txBody>
      </p:sp>
      <p:sp>
        <p:nvSpPr>
          <p:cNvPr id="4" name="Footer Placeholder 3"/>
          <p:cNvSpPr>
            <a:spLocks noGrp="1"/>
          </p:cNvSpPr>
          <p:nvPr>
            <p:ph type="ftr" sz="quarter" idx="11"/>
          </p:nvPr>
        </p:nvSpPr>
        <p:spPr/>
        <p:txBody>
          <a:bodyPr/>
          <a:lstStyle/>
          <a:p>
            <a:pPr>
              <a:defRPr/>
            </a:pPr>
            <a:r>
              <a:rPr lang="pl-PL"/>
              <a:t>Psych 466, Miyamoto, </a:t>
            </a:r>
            <a:r>
              <a:rPr lang="en-US"/>
              <a:t>Aut</a:t>
            </a:r>
            <a:r>
              <a:rPr lang="pl-PL"/>
              <a:t> </a:t>
            </a:r>
            <a:r>
              <a:rPr lang="en-US"/>
              <a:t>'17</a:t>
            </a:r>
            <a:endParaRPr lang="en-US" dirty="0"/>
          </a:p>
        </p:txBody>
      </p:sp>
    </p:spTree>
    <p:extLst>
      <p:ext uri="{BB962C8B-B14F-4D97-AF65-F5344CB8AC3E}">
        <p14:creationId xmlns:p14="http://schemas.microsoft.com/office/powerpoint/2010/main" val="1845981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6"/>
          <p:cNvSpPr>
            <a:spLocks noGrp="1" noChangeArrowheads="1"/>
          </p:cNvSpPr>
          <p:nvPr>
            <p:ph type="sldNum" sz="quarter" idx="11"/>
          </p:nvPr>
        </p:nvSpPr>
        <p:spPr>
          <a:xfrm>
            <a:off x="11318543" y="6520544"/>
            <a:ext cx="839591" cy="337457"/>
          </a:xfrm>
          <a:ln/>
        </p:spPr>
        <p:txBody>
          <a:bodyPr/>
          <a:lstStyle>
            <a:lvl1pPr>
              <a:defRPr/>
            </a:lvl1pPr>
          </a:lstStyle>
          <a:p>
            <a:pPr>
              <a:defRPr/>
            </a:pPr>
            <a:fld id="{17ED3127-0F63-4539-AFC7-7AD61039C85E}" type="slidenum">
              <a:rPr lang="en-US"/>
              <a:pPr>
                <a:defRPr/>
              </a:pPr>
              <a:t>‹#›</a:t>
            </a:fld>
            <a:endParaRPr lang="en-US" dirty="0"/>
          </a:p>
        </p:txBody>
      </p:sp>
      <p:sp>
        <p:nvSpPr>
          <p:cNvPr id="8" name="Rectangle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1916301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20000"/>
              </a:lnSpc>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xfrm>
            <a:off x="11318543" y="6542314"/>
            <a:ext cx="839591" cy="315686"/>
          </a:xfrm>
          <a:ln/>
        </p:spPr>
        <p:txBody>
          <a:bodyPr/>
          <a:lstStyle>
            <a:lvl1pPr>
              <a:defRPr/>
            </a:lvl1pPr>
          </a:lstStyle>
          <a:p>
            <a:pPr>
              <a:defRPr/>
            </a:pPr>
            <a:fld id="{53EC24E5-A0EC-4BEE-B5A4-3D7BC50957A2}" type="slidenum">
              <a:rPr lang="en-US"/>
              <a:pPr>
                <a:defRPr/>
              </a:pPr>
              <a:t>‹#›</a:t>
            </a:fld>
            <a:endParaRPr lang="en-US" dirty="0"/>
          </a:p>
        </p:txBody>
      </p:sp>
      <p:sp>
        <p:nvSpPr>
          <p:cNvPr id="6" name="Footer Placeholder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Aut '17</a:t>
            </a:r>
            <a:endParaRPr lang="en-US" dirty="0"/>
          </a:p>
        </p:txBody>
      </p:sp>
    </p:spTree>
    <p:extLst>
      <p:ext uri="{BB962C8B-B14F-4D97-AF65-F5344CB8AC3E}">
        <p14:creationId xmlns:p14="http://schemas.microsoft.com/office/powerpoint/2010/main" val="1523743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8185" y="139700"/>
            <a:ext cx="2747433" cy="6140450"/>
          </a:xfrm>
        </p:spPr>
        <p:txBody>
          <a:bodyPr vert="eaVert"/>
          <a:lstStyle>
            <a:lvl1pPr>
              <a:lnSpc>
                <a:spcPct val="120000"/>
              </a:lnSpc>
              <a:defRPr/>
            </a:lvl1pPr>
          </a:lstStyle>
          <a:p>
            <a:r>
              <a:rPr lang="en-US"/>
              <a:t>Click to edit Master title style</a:t>
            </a:r>
          </a:p>
        </p:txBody>
      </p:sp>
      <p:sp>
        <p:nvSpPr>
          <p:cNvPr id="3" name="Vertical Text Placeholder 2"/>
          <p:cNvSpPr>
            <a:spLocks noGrp="1"/>
          </p:cNvSpPr>
          <p:nvPr>
            <p:ph type="body" orient="vert" idx="1"/>
          </p:nvPr>
        </p:nvSpPr>
        <p:spPr>
          <a:xfrm>
            <a:off x="499533" y="139700"/>
            <a:ext cx="8045451" cy="6140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xfrm>
            <a:off x="11318543" y="6520544"/>
            <a:ext cx="839591" cy="337457"/>
          </a:xfrm>
          <a:ln/>
        </p:spPr>
        <p:txBody>
          <a:bodyPr/>
          <a:lstStyle>
            <a:lvl1pPr>
              <a:defRPr/>
            </a:lvl1pPr>
          </a:lstStyle>
          <a:p>
            <a:pPr>
              <a:defRPr/>
            </a:pPr>
            <a:fld id="{E490AE76-9610-4944-B308-82212EA535CA}" type="slidenum">
              <a:rPr lang="en-US"/>
              <a:pPr>
                <a:defRPr/>
              </a:pPr>
              <a:t>‹#›</a:t>
            </a:fld>
            <a:endParaRPr lang="en-US"/>
          </a:p>
        </p:txBody>
      </p:sp>
      <p:sp>
        <p:nvSpPr>
          <p:cNvPr id="6" name="Footer Placeholder 5"/>
          <p:cNvSpPr>
            <a:spLocks noGrp="1" noChangeArrowheads="1"/>
          </p:cNvSpPr>
          <p:nvPr>
            <p:ph type="ftr" sz="quarter" idx="10"/>
          </p:nvPr>
        </p:nvSpPr>
        <p:spPr>
          <a:xfrm>
            <a:off x="349252" y="6611812"/>
            <a:ext cx="3308349" cy="238062"/>
          </a:xfrm>
          <a:prstGeom prst="rect">
            <a:avLst/>
          </a:prstGeom>
          <a:ln/>
        </p:spPr>
        <p:txBody>
          <a:bodyPr/>
          <a:lstStyle>
            <a:lvl1pPr>
              <a:defRPr sz="1100"/>
            </a:lvl1pPr>
          </a:lstStyle>
          <a:p>
            <a:pPr>
              <a:defRPr/>
            </a:pPr>
            <a:r>
              <a:rPr lang="pl-PL"/>
              <a:t>Psych 466, Miyamoto, </a:t>
            </a:r>
            <a:r>
              <a:rPr lang="en-US"/>
              <a:t>Aut</a:t>
            </a:r>
            <a:r>
              <a:rPr lang="pl-PL"/>
              <a:t> </a:t>
            </a:r>
            <a:r>
              <a:rPr lang="en-US"/>
              <a:t>'17</a:t>
            </a:r>
            <a:endParaRPr lang="en-US" dirty="0"/>
          </a:p>
        </p:txBody>
      </p:sp>
    </p:spTree>
    <p:extLst>
      <p:ext uri="{BB962C8B-B14F-4D97-AF65-F5344CB8AC3E}">
        <p14:creationId xmlns:p14="http://schemas.microsoft.com/office/powerpoint/2010/main" val="23148770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139700"/>
            <a:ext cx="10363200" cy="628650"/>
          </a:xfrm>
        </p:spPr>
        <p:txBody>
          <a:bodyPr/>
          <a:lstStyle/>
          <a:p>
            <a:r>
              <a:rPr lang="en-US"/>
              <a:t>Click to edit Master title style</a:t>
            </a:r>
          </a:p>
        </p:txBody>
      </p:sp>
      <p:sp>
        <p:nvSpPr>
          <p:cNvPr id="3" name="Table Placeholder 2"/>
          <p:cNvSpPr>
            <a:spLocks noGrp="1"/>
          </p:cNvSpPr>
          <p:nvPr>
            <p:ph type="tbl" idx="1"/>
          </p:nvPr>
        </p:nvSpPr>
        <p:spPr>
          <a:xfrm>
            <a:off x="499534" y="787400"/>
            <a:ext cx="10996084" cy="5492750"/>
          </a:xfrm>
        </p:spPr>
        <p:txBody>
          <a:bodyPr/>
          <a:lstStyle/>
          <a:p>
            <a:endParaRPr lang="en-US"/>
          </a:p>
        </p:txBody>
      </p:sp>
      <p:sp>
        <p:nvSpPr>
          <p:cNvPr id="4" name="Footer Placeholder 3"/>
          <p:cNvSpPr>
            <a:spLocks noGrp="1"/>
          </p:cNvSpPr>
          <p:nvPr>
            <p:ph type="ftr" sz="quarter" idx="10"/>
          </p:nvPr>
        </p:nvSpPr>
        <p:spPr>
          <a:xfrm>
            <a:off x="349251" y="6646864"/>
            <a:ext cx="7677149" cy="136525"/>
          </a:xfrm>
        </p:spPr>
        <p:txBody>
          <a:bodyPr/>
          <a:lstStyle>
            <a:lvl1pPr>
              <a:defRPr/>
            </a:lvl1pPr>
          </a:lstStyle>
          <a:p>
            <a:r>
              <a:rPr lang="en-US"/>
              <a:t>Psych 466, Miyamoto, Aut '17</a:t>
            </a:r>
          </a:p>
        </p:txBody>
      </p:sp>
      <p:sp>
        <p:nvSpPr>
          <p:cNvPr id="5" name="Slide Number Placeholder 4"/>
          <p:cNvSpPr>
            <a:spLocks noGrp="1"/>
          </p:cNvSpPr>
          <p:nvPr>
            <p:ph type="sldNum" sz="quarter" idx="11"/>
          </p:nvPr>
        </p:nvSpPr>
        <p:spPr>
          <a:xfrm>
            <a:off x="10790767" y="6462713"/>
            <a:ext cx="1367367" cy="457200"/>
          </a:xfrm>
        </p:spPr>
        <p:txBody>
          <a:bodyPr/>
          <a:lstStyle>
            <a:lvl1pPr>
              <a:defRPr/>
            </a:lvl1pPr>
          </a:lstStyle>
          <a:p>
            <a:fld id="{E405A81A-B07B-48C0-BE47-5112E1EA01E9}" type="slidenum">
              <a:rPr lang="en-US"/>
              <a:pPr/>
              <a:t>‹#›</a:t>
            </a:fld>
            <a:endParaRPr lang="en-US"/>
          </a:p>
        </p:txBody>
      </p:sp>
    </p:spTree>
    <p:extLst>
      <p:ext uri="{BB962C8B-B14F-4D97-AF65-F5344CB8AC3E}">
        <p14:creationId xmlns:p14="http://schemas.microsoft.com/office/powerpoint/2010/main" val="2542486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139700"/>
            <a:ext cx="10363200" cy="628650"/>
          </a:xfrm>
        </p:spPr>
        <p:txBody>
          <a:bodyPr/>
          <a:lstStyle/>
          <a:p>
            <a:r>
              <a:rPr lang="en-US"/>
              <a:t>Click to edit Master title style</a:t>
            </a:r>
          </a:p>
        </p:txBody>
      </p:sp>
      <p:sp>
        <p:nvSpPr>
          <p:cNvPr id="3" name="Text Placeholder 2"/>
          <p:cNvSpPr>
            <a:spLocks noGrp="1"/>
          </p:cNvSpPr>
          <p:nvPr>
            <p:ph type="body" sz="half" idx="1"/>
          </p:nvPr>
        </p:nvSpPr>
        <p:spPr>
          <a:xfrm>
            <a:off x="499533" y="787400"/>
            <a:ext cx="5395384" cy="549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8118" y="787400"/>
            <a:ext cx="5397500" cy="549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49251" y="6646864"/>
            <a:ext cx="7677149" cy="136525"/>
          </a:xfrm>
        </p:spPr>
        <p:txBody>
          <a:bodyPr/>
          <a:lstStyle>
            <a:lvl1pPr>
              <a:defRPr/>
            </a:lvl1pPr>
          </a:lstStyle>
          <a:p>
            <a:r>
              <a:rPr lang="en-US"/>
              <a:t>Psych 466, Miyamoto, Aut '17</a:t>
            </a:r>
          </a:p>
        </p:txBody>
      </p:sp>
      <p:sp>
        <p:nvSpPr>
          <p:cNvPr id="6" name="Slide Number Placeholder 5"/>
          <p:cNvSpPr>
            <a:spLocks noGrp="1"/>
          </p:cNvSpPr>
          <p:nvPr>
            <p:ph type="sldNum" sz="quarter" idx="11"/>
          </p:nvPr>
        </p:nvSpPr>
        <p:spPr>
          <a:xfrm>
            <a:off x="10790767" y="6462713"/>
            <a:ext cx="1367367" cy="457200"/>
          </a:xfrm>
        </p:spPr>
        <p:txBody>
          <a:bodyPr/>
          <a:lstStyle>
            <a:lvl1pPr>
              <a:defRPr/>
            </a:lvl1pPr>
          </a:lstStyle>
          <a:p>
            <a:fld id="{5C473602-DDF1-47B5-8E51-4C67AF70B47B}" type="slidenum">
              <a:rPr lang="en-US"/>
              <a:pPr/>
              <a:t>‹#›</a:t>
            </a:fld>
            <a:endParaRPr lang="en-US"/>
          </a:p>
        </p:txBody>
      </p:sp>
    </p:spTree>
    <p:extLst>
      <p:ext uri="{BB962C8B-B14F-4D97-AF65-F5344CB8AC3E}">
        <p14:creationId xmlns:p14="http://schemas.microsoft.com/office/powerpoint/2010/main" val="1655185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DCA7A7-6BFA-F64B-AAD3-1C1E693FF28E}"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1324513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CA7A7-6BFA-F64B-AAD3-1C1E693FF28E}"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432183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CA7A7-6BFA-F64B-AAD3-1C1E693FF28E}"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28887989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DCA7A7-6BFA-F64B-AAD3-1C1E693FF28E}"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154326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2E70-CA43-A442-9812-C17F8755C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E12093-11F2-F44B-A8EF-584E5B840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2E9ECA-2626-D04E-BDC4-6BD4525A93A2}"/>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5" name="Footer Placeholder 4">
            <a:extLst>
              <a:ext uri="{FF2B5EF4-FFF2-40B4-BE49-F238E27FC236}">
                <a16:creationId xmlns:a16="http://schemas.microsoft.com/office/drawing/2014/main" id="{C89E13C0-90ED-6149-B45B-0D6093E84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B36B-C9A2-5B41-82BC-2957127E67CC}"/>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3075028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DCA7A7-6BFA-F64B-AAD3-1C1E693FF28E}" type="datetimeFigureOut">
              <a:rPr lang="en-US" smtClean="0"/>
              <a:pPr/>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202227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DCA7A7-6BFA-F64B-AAD3-1C1E693FF28E}" type="datetimeFigureOut">
              <a:rPr lang="en-US" smtClean="0"/>
              <a:pPr/>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3510764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CA7A7-6BFA-F64B-AAD3-1C1E693FF28E}" type="datetimeFigureOut">
              <a:rPr lang="en-US" smtClean="0"/>
              <a:pPr/>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129389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CA7A7-6BFA-F64B-AAD3-1C1E693FF28E}"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39442342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CA7A7-6BFA-F64B-AAD3-1C1E693FF28E}"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36618548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CA7A7-6BFA-F64B-AAD3-1C1E693FF28E}"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36133359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CA7A7-6BFA-F64B-AAD3-1C1E693FF28E}"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DFF6-664B-2E4F-A38C-ECD9E6252641}" type="slidenum">
              <a:rPr lang="en-US" smtClean="0"/>
              <a:pPr/>
              <a:t>‹#›</a:t>
            </a:fld>
            <a:endParaRPr lang="en-US"/>
          </a:p>
        </p:txBody>
      </p:sp>
    </p:spTree>
    <p:extLst>
      <p:ext uri="{BB962C8B-B14F-4D97-AF65-F5344CB8AC3E}">
        <p14:creationId xmlns:p14="http://schemas.microsoft.com/office/powerpoint/2010/main" val="319202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8D80-91EC-754A-BB82-BEBD3D86B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E9BF7-CCE4-C54E-AAAD-54395F4175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0F24E-72B6-514F-B54C-1FD5E4E85C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B4866-E117-354D-ACC8-1393631D43C2}"/>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6" name="Footer Placeholder 5">
            <a:extLst>
              <a:ext uri="{FF2B5EF4-FFF2-40B4-BE49-F238E27FC236}">
                <a16:creationId xmlns:a16="http://schemas.microsoft.com/office/drawing/2014/main" id="{FD8DF7C4-500B-364D-9424-7C00F5685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727B-B499-7E42-8011-0693534C9C64}"/>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205928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A9E3-AB37-C548-85E9-2AED10E9B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E5DAD6-78A8-2241-B858-C6B144963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CFC3D3-D1B5-C740-8F2A-8CC6EBD5A5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4DC070-05E4-954E-90C5-B6FC77846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877D19-D31C-5A48-BADC-2B5B102A97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9EFD7-1E35-1A4D-9F73-EC231DF1E1B5}"/>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8" name="Footer Placeholder 7">
            <a:extLst>
              <a:ext uri="{FF2B5EF4-FFF2-40B4-BE49-F238E27FC236}">
                <a16:creationId xmlns:a16="http://schemas.microsoft.com/office/drawing/2014/main" id="{F8608F03-D2B5-4A4E-8717-D566B2A39B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54AA82-6950-FA46-97CC-CE3F3E6AB70F}"/>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223960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390B-35F2-6040-BDEF-6A9CA8CAED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EF5720-2998-7346-BBE9-A292A8438F3C}"/>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4" name="Footer Placeholder 3">
            <a:extLst>
              <a:ext uri="{FF2B5EF4-FFF2-40B4-BE49-F238E27FC236}">
                <a16:creationId xmlns:a16="http://schemas.microsoft.com/office/drawing/2014/main" id="{F1B70BFB-99F6-3A4E-A4E2-299D288D5F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1F9073-799D-D04A-B97B-E62E97CD0BAD}"/>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287233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4BA15-D35F-524E-B88A-A03A5E63F3F4}"/>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3" name="Footer Placeholder 2">
            <a:extLst>
              <a:ext uri="{FF2B5EF4-FFF2-40B4-BE49-F238E27FC236}">
                <a16:creationId xmlns:a16="http://schemas.microsoft.com/office/drawing/2014/main" id="{5FA5F471-8CEB-864B-8C26-ADED2E16A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6315F-0CE3-8444-A469-9F735C9B4DBE}"/>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267905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2D22-4E4D-7F41-9070-F0FCADB5B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516EDC-1C0E-5144-82C8-D2F07CF4A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12D9A3-80B3-B449-AAB8-3C671AB72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EFCEA-C6AD-2046-B34A-D9049B362FC7}"/>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6" name="Footer Placeholder 5">
            <a:extLst>
              <a:ext uri="{FF2B5EF4-FFF2-40B4-BE49-F238E27FC236}">
                <a16:creationId xmlns:a16="http://schemas.microsoft.com/office/drawing/2014/main" id="{A82A5CB7-A359-1D4C-A7E0-BA8DBED67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B37B5-2C09-594C-BB11-B74D4A57708F}"/>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333475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D820-254E-F243-8995-3CE31937D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0127B-FB25-1440-8FED-FC03DF24E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8B7FC3-6D17-964E-9E51-FD3C460BE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88CA2D-B791-5F4A-94A2-AE986B0A7BDB}"/>
              </a:ext>
            </a:extLst>
          </p:cNvPr>
          <p:cNvSpPr>
            <a:spLocks noGrp="1"/>
          </p:cNvSpPr>
          <p:nvPr>
            <p:ph type="dt" sz="half" idx="10"/>
          </p:nvPr>
        </p:nvSpPr>
        <p:spPr/>
        <p:txBody>
          <a:bodyPr/>
          <a:lstStyle/>
          <a:p>
            <a:fld id="{8F9954C1-827B-A74A-9645-A96D5DB28D4A}" type="datetimeFigureOut">
              <a:rPr lang="en-US" smtClean="0"/>
              <a:t>2/11/2020</a:t>
            </a:fld>
            <a:endParaRPr lang="en-US"/>
          </a:p>
        </p:txBody>
      </p:sp>
      <p:sp>
        <p:nvSpPr>
          <p:cNvPr id="6" name="Footer Placeholder 5">
            <a:extLst>
              <a:ext uri="{FF2B5EF4-FFF2-40B4-BE49-F238E27FC236}">
                <a16:creationId xmlns:a16="http://schemas.microsoft.com/office/drawing/2014/main" id="{F1BADFDD-55C2-3443-AEF0-6D1EC5627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B3B88-AD4B-944B-9BB7-7988561B528B}"/>
              </a:ext>
            </a:extLst>
          </p:cNvPr>
          <p:cNvSpPr>
            <a:spLocks noGrp="1"/>
          </p:cNvSpPr>
          <p:nvPr>
            <p:ph type="sldNum" sz="quarter" idx="12"/>
          </p:nvPr>
        </p:nvSpPr>
        <p:spPr/>
        <p:txBody>
          <a:bodyPr/>
          <a:lstStyle/>
          <a:p>
            <a:fld id="{536419B0-A25B-AF4F-8505-B2E26285FC0C}" type="slidenum">
              <a:rPr lang="en-US" smtClean="0"/>
              <a:t>‹#›</a:t>
            </a:fld>
            <a:endParaRPr lang="en-US"/>
          </a:p>
        </p:txBody>
      </p:sp>
    </p:spTree>
    <p:extLst>
      <p:ext uri="{BB962C8B-B14F-4D97-AF65-F5344CB8AC3E}">
        <p14:creationId xmlns:p14="http://schemas.microsoft.com/office/powerpoint/2010/main" val="71591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40A51-4A56-764D-AB68-F74FEF8AE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508550-6399-474B-8535-D33FCD085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0A5F1-A9DE-3242-8E5C-087220718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954C1-827B-A74A-9645-A96D5DB28D4A}" type="datetimeFigureOut">
              <a:rPr lang="en-US" smtClean="0"/>
              <a:t>2/11/2020</a:t>
            </a:fld>
            <a:endParaRPr lang="en-US"/>
          </a:p>
        </p:txBody>
      </p:sp>
      <p:sp>
        <p:nvSpPr>
          <p:cNvPr id="5" name="Footer Placeholder 4">
            <a:extLst>
              <a:ext uri="{FF2B5EF4-FFF2-40B4-BE49-F238E27FC236}">
                <a16:creationId xmlns:a16="http://schemas.microsoft.com/office/drawing/2014/main" id="{252F4E78-0B5D-9D4C-BE07-CAE2FEEF0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49B71-544F-624A-8CED-89C07C2FC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419B0-A25B-AF4F-8505-B2E26285FC0C}" type="slidenum">
              <a:rPr lang="en-US" smtClean="0"/>
              <a:t>‹#›</a:t>
            </a:fld>
            <a:endParaRPr lang="en-US"/>
          </a:p>
        </p:txBody>
      </p:sp>
    </p:spTree>
    <p:extLst>
      <p:ext uri="{BB962C8B-B14F-4D97-AF65-F5344CB8AC3E}">
        <p14:creationId xmlns:p14="http://schemas.microsoft.com/office/powerpoint/2010/main" val="1793630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139700"/>
            <a:ext cx="10363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99534" y="787400"/>
            <a:ext cx="10996084"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11318543" y="6462714"/>
            <a:ext cx="839591" cy="395287"/>
          </a:xfrm>
          <a:prstGeom prst="rect">
            <a:avLst/>
          </a:prstGeom>
          <a:noFill/>
          <a:ln>
            <a:noFill/>
          </a:ln>
          <a:effectLst/>
          <a:extLst>
            <a:ext uri="{909E8E84-426E-40DD-AFC4-6F175D3DCCD1}">
              <a14:hiddenFill xmlns:a14="http://schemas.microsoft.com/office/drawing/2010/main">
                <a:solidFill>
                  <a:srgbClr val="FF3300">
                    <a:alpha val="35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b="1">
                <a:latin typeface="Arial" panose="020B0604020202020204" pitchFamily="34" charset="0"/>
                <a:cs typeface="Arial" panose="020B0604020202020204" pitchFamily="34" charset="0"/>
              </a:defRPr>
            </a:lvl1pPr>
          </a:lstStyle>
          <a:p>
            <a:pPr>
              <a:defRPr/>
            </a:pPr>
            <a:fld id="{575DF556-9B42-4662-B9E7-CD376FCB02F7}" type="slidenum">
              <a:rPr lang="en-US" smtClean="0"/>
              <a:pPr>
                <a:defRPr/>
              </a:pPr>
              <a:t>‹#›</a:t>
            </a:fld>
            <a:endParaRPr lang="en-US"/>
          </a:p>
        </p:txBody>
      </p:sp>
      <p:sp>
        <p:nvSpPr>
          <p:cNvPr id="7" name="Footer Placeholder 6"/>
          <p:cNvSpPr>
            <a:spLocks noGrp="1" noChangeArrowheads="1"/>
          </p:cNvSpPr>
          <p:nvPr>
            <p:ph type="ftr" sz="quarter" idx="3"/>
          </p:nvPr>
        </p:nvSpPr>
        <p:spPr>
          <a:xfrm>
            <a:off x="349252" y="6611812"/>
            <a:ext cx="3308349" cy="238062"/>
          </a:xfrm>
          <a:prstGeom prst="rect">
            <a:avLst/>
          </a:prstGeom>
          <a:ln/>
        </p:spPr>
        <p:txBody>
          <a:bodyPr/>
          <a:lstStyle>
            <a:lvl1pPr>
              <a:defRPr sz="1050">
                <a:latin typeface="Arial" panose="020B0604020202020204" pitchFamily="34" charset="0"/>
                <a:cs typeface="Arial" panose="020B0604020202020204" pitchFamily="34" charset="0"/>
              </a:defRPr>
            </a:lvl1pPr>
          </a:lstStyle>
          <a:p>
            <a:pPr>
              <a:defRPr/>
            </a:pPr>
            <a:r>
              <a:rPr lang="pl-PL"/>
              <a:t>Psych 466, Miyamoto, </a:t>
            </a:r>
            <a:r>
              <a:rPr lang="en-US"/>
              <a:t>Aut</a:t>
            </a:r>
            <a:r>
              <a:rPr lang="pl-PL"/>
              <a:t> ‘1</a:t>
            </a:r>
            <a:r>
              <a:rPr lang="en-US"/>
              <a:t>7</a:t>
            </a:r>
            <a:endParaRPr lang="en-US" dirty="0"/>
          </a:p>
        </p:txBody>
      </p:sp>
    </p:spTree>
    <p:extLst>
      <p:ext uri="{BB962C8B-B14F-4D97-AF65-F5344CB8AC3E}">
        <p14:creationId xmlns:p14="http://schemas.microsoft.com/office/powerpoint/2010/main" val="2285658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ctr" rtl="0" eaLnBrk="1" fontAlgn="base" hangingPunct="1">
        <a:spcBef>
          <a:spcPct val="0"/>
        </a:spcBef>
        <a:spcAft>
          <a:spcPct val="0"/>
        </a:spcAft>
        <a:defRPr sz="2400" baseline="0">
          <a:solidFill>
            <a:schemeClr val="tx2"/>
          </a:solidFill>
          <a:latin typeface="Arial" panose="020B0604020202020204" pitchFamily="34" charset="0"/>
          <a:ea typeface="+mj-ea"/>
          <a:cs typeface="+mj-cs"/>
        </a:defRPr>
      </a:lvl1pPr>
      <a:lvl2pPr algn="ctr" rtl="0" eaLnBrk="1" fontAlgn="base" hangingPunct="1">
        <a:spcBef>
          <a:spcPct val="0"/>
        </a:spcBef>
        <a:spcAft>
          <a:spcPct val="0"/>
        </a:spcAft>
        <a:defRPr sz="2400">
          <a:solidFill>
            <a:schemeClr val="tx2"/>
          </a:solidFill>
          <a:latin typeface="Times New Roman" pitchFamily="18" charset="0"/>
        </a:defRPr>
      </a:lvl2pPr>
      <a:lvl3pPr algn="ctr" rtl="0" eaLnBrk="1" fontAlgn="base" hangingPunct="1">
        <a:spcBef>
          <a:spcPct val="0"/>
        </a:spcBef>
        <a:spcAft>
          <a:spcPct val="0"/>
        </a:spcAft>
        <a:defRPr sz="2400">
          <a:solidFill>
            <a:schemeClr val="tx2"/>
          </a:solidFill>
          <a:latin typeface="Times New Roman" pitchFamily="18" charset="0"/>
        </a:defRPr>
      </a:lvl3pPr>
      <a:lvl4pPr algn="ctr" rtl="0" eaLnBrk="1" fontAlgn="base" hangingPunct="1">
        <a:spcBef>
          <a:spcPct val="0"/>
        </a:spcBef>
        <a:spcAft>
          <a:spcPct val="0"/>
        </a:spcAft>
        <a:defRPr sz="2400">
          <a:solidFill>
            <a:schemeClr val="tx2"/>
          </a:solidFill>
          <a:latin typeface="Times New Roman" pitchFamily="18" charset="0"/>
        </a:defRPr>
      </a:lvl4pPr>
      <a:lvl5pPr algn="ctr" rtl="0" eaLnBrk="1" fontAlgn="base" hangingPunct="1">
        <a:spcBef>
          <a:spcPct val="0"/>
        </a:spcBef>
        <a:spcAft>
          <a:spcPct val="0"/>
        </a:spcAft>
        <a:defRPr sz="2400">
          <a:solidFill>
            <a:schemeClr val="tx2"/>
          </a:solidFill>
          <a:latin typeface="Times New Roman" pitchFamily="18" charset="0"/>
        </a:defRPr>
      </a:lvl5pPr>
      <a:lvl6pPr marL="457200" algn="ctr" rtl="0" eaLnBrk="1" fontAlgn="base" hangingPunct="1">
        <a:spcBef>
          <a:spcPct val="0"/>
        </a:spcBef>
        <a:spcAft>
          <a:spcPct val="0"/>
        </a:spcAft>
        <a:defRPr sz="2400">
          <a:solidFill>
            <a:schemeClr val="tx2"/>
          </a:solidFill>
          <a:latin typeface="Times New Roman" pitchFamily="18" charset="0"/>
        </a:defRPr>
      </a:lvl6pPr>
      <a:lvl7pPr marL="914400" algn="ctr" rtl="0" eaLnBrk="1" fontAlgn="base" hangingPunct="1">
        <a:spcBef>
          <a:spcPct val="0"/>
        </a:spcBef>
        <a:spcAft>
          <a:spcPct val="0"/>
        </a:spcAft>
        <a:defRPr sz="2400">
          <a:solidFill>
            <a:schemeClr val="tx2"/>
          </a:solidFill>
          <a:latin typeface="Times New Roman" pitchFamily="18" charset="0"/>
        </a:defRPr>
      </a:lvl7pPr>
      <a:lvl8pPr marL="1371600" algn="ctr" rtl="0" eaLnBrk="1" fontAlgn="base" hangingPunct="1">
        <a:spcBef>
          <a:spcPct val="0"/>
        </a:spcBef>
        <a:spcAft>
          <a:spcPct val="0"/>
        </a:spcAft>
        <a:defRPr sz="2400">
          <a:solidFill>
            <a:schemeClr val="tx2"/>
          </a:solidFill>
          <a:latin typeface="Times New Roman" pitchFamily="18" charset="0"/>
        </a:defRPr>
      </a:lvl8pPr>
      <a:lvl9pPr marL="1828800" algn="ctr" rtl="0" eaLnBrk="1" fontAlgn="base" hangingPunct="1">
        <a:spcBef>
          <a:spcPct val="0"/>
        </a:spcBef>
        <a:spcAft>
          <a:spcPct val="0"/>
        </a:spcAft>
        <a:defRPr sz="2400">
          <a:solidFill>
            <a:schemeClr val="tx2"/>
          </a:solidFill>
          <a:latin typeface="Times New Roman" pitchFamily="18" charset="0"/>
        </a:defRPr>
      </a:lvl9pPr>
    </p:titleStyle>
    <p:bodyStyle>
      <a:lvl1pPr marL="231775" indent="-231775" algn="l" rtl="0" eaLnBrk="1" fontAlgn="base" hangingPunct="1">
        <a:lnSpc>
          <a:spcPct val="125000"/>
        </a:lnSpc>
        <a:spcBef>
          <a:spcPct val="50000"/>
        </a:spcBef>
        <a:spcAft>
          <a:spcPct val="0"/>
        </a:spcAft>
        <a:buChar char="•"/>
        <a:defRPr sz="2000" baseline="0">
          <a:solidFill>
            <a:schemeClr val="tx1"/>
          </a:solidFill>
          <a:latin typeface="Arial" panose="020B0604020202020204" pitchFamily="34" charset="0"/>
          <a:ea typeface="+mn-ea"/>
          <a:cs typeface="+mn-cs"/>
        </a:defRPr>
      </a:lvl1pPr>
      <a:lvl2pPr marL="512763" indent="-166688" algn="l" rtl="0" eaLnBrk="1" fontAlgn="base" hangingPunct="1">
        <a:spcBef>
          <a:spcPct val="20000"/>
        </a:spcBef>
        <a:spcAft>
          <a:spcPct val="0"/>
        </a:spcAft>
        <a:buSzPct val="50000"/>
        <a:buChar char="o"/>
        <a:defRPr baseline="0">
          <a:solidFill>
            <a:schemeClr val="tx1"/>
          </a:solidFill>
          <a:latin typeface="Arial" panose="020B0604020202020204" pitchFamily="34" charset="0"/>
        </a:defRPr>
      </a:lvl2pPr>
      <a:lvl3pPr marL="798513" indent="-171450" algn="l" rtl="0" eaLnBrk="1" fontAlgn="base" hangingPunct="1">
        <a:spcBef>
          <a:spcPct val="20000"/>
        </a:spcBef>
        <a:spcAft>
          <a:spcPct val="0"/>
        </a:spcAft>
        <a:buSzPct val="75000"/>
        <a:buFont typeface="Wingdings" pitchFamily="2" charset="2"/>
        <a:buChar char="Ø"/>
        <a:defRPr sz="1600" baseline="0">
          <a:solidFill>
            <a:schemeClr val="tx1"/>
          </a:solidFill>
          <a:latin typeface="Arial" panose="020B0604020202020204" pitchFamily="34" charset="0"/>
        </a:defRPr>
      </a:lvl3pPr>
      <a:lvl4pPr marL="1085850" indent="-173038" algn="l" rtl="0" eaLnBrk="1" fontAlgn="base" hangingPunct="1">
        <a:spcBef>
          <a:spcPct val="20000"/>
        </a:spcBef>
        <a:spcAft>
          <a:spcPct val="0"/>
        </a:spcAft>
        <a:buChar char="–"/>
        <a:defRPr sz="1600" baseline="0">
          <a:solidFill>
            <a:schemeClr val="tx1"/>
          </a:solidFill>
          <a:latin typeface="Arial" panose="020B0604020202020204" pitchFamily="34" charset="0"/>
        </a:defRPr>
      </a:lvl4pPr>
      <a:lvl5pPr marL="1316038" indent="-115888" algn="l" rtl="0" eaLnBrk="1" fontAlgn="base" hangingPunct="1">
        <a:spcBef>
          <a:spcPct val="20000"/>
        </a:spcBef>
        <a:spcAft>
          <a:spcPct val="0"/>
        </a:spcAft>
        <a:buChar char="»"/>
        <a:defRPr sz="1600" baseline="0">
          <a:solidFill>
            <a:schemeClr val="tx1"/>
          </a:solidFill>
          <a:latin typeface="Arial" panose="020B0604020202020204" pitchFamily="34" charset="0"/>
        </a:defRPr>
      </a:lvl5pPr>
      <a:lvl6pPr marL="1773238" indent="-115888" algn="l" rtl="0" eaLnBrk="1" fontAlgn="base" hangingPunct="1">
        <a:spcBef>
          <a:spcPct val="20000"/>
        </a:spcBef>
        <a:spcAft>
          <a:spcPct val="0"/>
        </a:spcAft>
        <a:buChar char="»"/>
        <a:defRPr sz="1600">
          <a:solidFill>
            <a:schemeClr val="tx1"/>
          </a:solidFill>
          <a:latin typeface="+mn-lt"/>
        </a:defRPr>
      </a:lvl6pPr>
      <a:lvl7pPr marL="2230438" indent="-115888" algn="l" rtl="0" eaLnBrk="1" fontAlgn="base" hangingPunct="1">
        <a:spcBef>
          <a:spcPct val="20000"/>
        </a:spcBef>
        <a:spcAft>
          <a:spcPct val="0"/>
        </a:spcAft>
        <a:buChar char="»"/>
        <a:defRPr sz="1600">
          <a:solidFill>
            <a:schemeClr val="tx1"/>
          </a:solidFill>
          <a:latin typeface="+mn-lt"/>
        </a:defRPr>
      </a:lvl7pPr>
      <a:lvl8pPr marL="2687638" indent="-115888" algn="l" rtl="0" eaLnBrk="1" fontAlgn="base" hangingPunct="1">
        <a:spcBef>
          <a:spcPct val="20000"/>
        </a:spcBef>
        <a:spcAft>
          <a:spcPct val="0"/>
        </a:spcAft>
        <a:buChar char="»"/>
        <a:defRPr sz="1600">
          <a:solidFill>
            <a:schemeClr val="tx1"/>
          </a:solidFill>
          <a:latin typeface="+mn-lt"/>
        </a:defRPr>
      </a:lvl8pPr>
      <a:lvl9pPr marL="3144838" indent="-115888"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CA7A7-6BFA-F64B-AAD3-1C1E693FF28E}" type="datetimeFigureOut">
              <a:rPr lang="en-US" smtClean="0"/>
              <a:pPr/>
              <a:t>2/11/2020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EDFF6-664B-2E4F-A38C-ECD9E6252641}" type="slidenum">
              <a:rPr lang="en-US" smtClean="0"/>
              <a:pPr/>
              <a:t>‹#›</a:t>
            </a:fld>
            <a:endParaRPr lang="en-US"/>
          </a:p>
        </p:txBody>
      </p:sp>
    </p:spTree>
    <p:extLst>
      <p:ext uri="{BB962C8B-B14F-4D97-AF65-F5344CB8AC3E}">
        <p14:creationId xmlns:p14="http://schemas.microsoft.com/office/powerpoint/2010/main" val="236935546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E69E-1D0E-AE45-8AD3-B58F1EFC472D}"/>
              </a:ext>
            </a:extLst>
          </p:cNvPr>
          <p:cNvSpPr>
            <a:spLocks noGrp="1"/>
          </p:cNvSpPr>
          <p:nvPr>
            <p:ph type="ctrTitle"/>
          </p:nvPr>
        </p:nvSpPr>
        <p:spPr/>
        <p:txBody>
          <a:bodyPr/>
          <a:lstStyle/>
          <a:p>
            <a:r>
              <a:rPr lang="en-US" dirty="0"/>
              <a:t>How Judgement Happens and </a:t>
            </a:r>
            <a:r>
              <a:rPr lang="en-US" dirty="0" err="1"/>
              <a:t>Heuristics+Biases</a:t>
            </a:r>
            <a:endParaRPr lang="en-US" dirty="0"/>
          </a:p>
        </p:txBody>
      </p:sp>
      <p:sp>
        <p:nvSpPr>
          <p:cNvPr id="3" name="Subtitle 2">
            <a:extLst>
              <a:ext uri="{FF2B5EF4-FFF2-40B4-BE49-F238E27FC236}">
                <a16:creationId xmlns:a16="http://schemas.microsoft.com/office/drawing/2014/main" id="{EED36BCB-110C-3842-A77D-69A8B20F174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1132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007B-5AB4-C849-B319-AE9B85DC2120}"/>
              </a:ext>
            </a:extLst>
          </p:cNvPr>
          <p:cNvSpPr>
            <a:spLocks noGrp="1"/>
          </p:cNvSpPr>
          <p:nvPr>
            <p:ph type="title"/>
          </p:nvPr>
        </p:nvSpPr>
        <p:spPr/>
        <p:txBody>
          <a:bodyPr/>
          <a:lstStyle/>
          <a:p>
            <a:r>
              <a:rPr lang="en-US" dirty="0"/>
              <a:t>The mental shotgun</a:t>
            </a:r>
          </a:p>
        </p:txBody>
      </p:sp>
      <p:sp>
        <p:nvSpPr>
          <p:cNvPr id="3" name="Content Placeholder 2">
            <a:extLst>
              <a:ext uri="{FF2B5EF4-FFF2-40B4-BE49-F238E27FC236}">
                <a16:creationId xmlns:a16="http://schemas.microsoft.com/office/drawing/2014/main" id="{AFA66F89-4F27-1847-96B8-A55B3317F5C5}"/>
              </a:ext>
            </a:extLst>
          </p:cNvPr>
          <p:cNvSpPr>
            <a:spLocks noGrp="1"/>
          </p:cNvSpPr>
          <p:nvPr>
            <p:ph idx="1"/>
          </p:nvPr>
        </p:nvSpPr>
        <p:spPr/>
        <p:txBody>
          <a:bodyPr>
            <a:normAutofit lnSpcReduction="10000"/>
          </a:bodyPr>
          <a:lstStyle/>
          <a:p>
            <a:r>
              <a:rPr lang="en-US" dirty="0"/>
              <a:t>The source of the human bias problem is the “mental shotgun” effect</a:t>
            </a:r>
          </a:p>
          <a:p>
            <a:endParaRPr lang="en-US" dirty="0"/>
          </a:p>
          <a:p>
            <a:r>
              <a:rPr lang="en-US" dirty="0"/>
              <a:t>Directing the mind to a problem is unleashing a mental shotgun: a spray of bullets rather than a targeted hit.</a:t>
            </a:r>
          </a:p>
          <a:p>
            <a:endParaRPr lang="en-US" dirty="0"/>
          </a:p>
          <a:p>
            <a:r>
              <a:rPr lang="en-US" dirty="0"/>
              <a:t>Intention to perform one computation (targeted to System 2) evokes another (hijacked by System 1)</a:t>
            </a:r>
          </a:p>
          <a:p>
            <a:endParaRPr lang="en-US" dirty="0"/>
          </a:p>
          <a:p>
            <a:r>
              <a:rPr lang="en-US" dirty="0"/>
              <a:t>System 1 is faster and so it suggests a solution quickly, and System 2 is lazy. </a:t>
            </a:r>
          </a:p>
        </p:txBody>
      </p:sp>
    </p:spTree>
    <p:extLst>
      <p:ext uri="{BB962C8B-B14F-4D97-AF65-F5344CB8AC3E}">
        <p14:creationId xmlns:p14="http://schemas.microsoft.com/office/powerpoint/2010/main" val="348319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84DA-81F2-784C-8F27-C745E74C673D}"/>
              </a:ext>
            </a:extLst>
          </p:cNvPr>
          <p:cNvSpPr>
            <a:spLocks noGrp="1"/>
          </p:cNvSpPr>
          <p:nvPr>
            <p:ph type="title"/>
          </p:nvPr>
        </p:nvSpPr>
        <p:spPr/>
        <p:txBody>
          <a:bodyPr/>
          <a:lstStyle/>
          <a:p>
            <a:r>
              <a:rPr lang="en-US" dirty="0"/>
              <a:t>Mental Shotgun</a:t>
            </a:r>
          </a:p>
        </p:txBody>
      </p:sp>
      <p:sp>
        <p:nvSpPr>
          <p:cNvPr id="3" name="Content Placeholder 2">
            <a:extLst>
              <a:ext uri="{FF2B5EF4-FFF2-40B4-BE49-F238E27FC236}">
                <a16:creationId xmlns:a16="http://schemas.microsoft.com/office/drawing/2014/main" id="{FE30BFD6-6BBA-BB4F-8548-CB456D00E243}"/>
              </a:ext>
            </a:extLst>
          </p:cNvPr>
          <p:cNvSpPr>
            <a:spLocks noGrp="1"/>
          </p:cNvSpPr>
          <p:nvPr>
            <p:ph idx="1"/>
          </p:nvPr>
        </p:nvSpPr>
        <p:spPr/>
        <p:txBody>
          <a:bodyPr>
            <a:normAutofit/>
          </a:bodyPr>
          <a:lstStyle/>
          <a:p>
            <a:pPr marL="0" indent="0">
              <a:buNone/>
            </a:pPr>
            <a:r>
              <a:rPr lang="en-US" dirty="0"/>
              <a:t>“Participants in one experiment listened to pairs of words, with the instruction to press a key as quickly as possible whenever they detected that the words rhymed. The words rhyme in both these pairs”: </a:t>
            </a:r>
            <a:endParaRPr lang="en-US" dirty="0">
              <a:effectLst/>
            </a:endParaRPr>
          </a:p>
          <a:p>
            <a:pPr marL="0" indent="0" algn="ctr">
              <a:buNone/>
            </a:pPr>
            <a:r>
              <a:rPr lang="en-US" dirty="0"/>
              <a:t>VOTE—NOTE VOTE—GOAT </a:t>
            </a:r>
            <a:endParaRPr lang="en-US" dirty="0">
              <a:effectLst/>
            </a:endParaRPr>
          </a:p>
          <a:p>
            <a:pPr marL="0" indent="0">
              <a:buNone/>
            </a:pPr>
            <a:endParaRPr lang="en-US" dirty="0"/>
          </a:p>
          <a:p>
            <a:pPr marL="0" indent="0">
              <a:buNone/>
            </a:pPr>
            <a:r>
              <a:rPr lang="en-US" dirty="0"/>
              <a:t>What does the mental shotgun predict?</a:t>
            </a:r>
          </a:p>
        </p:txBody>
      </p:sp>
    </p:spTree>
    <p:extLst>
      <p:ext uri="{BB962C8B-B14F-4D97-AF65-F5344CB8AC3E}">
        <p14:creationId xmlns:p14="http://schemas.microsoft.com/office/powerpoint/2010/main" val="251701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0614-75AD-BF41-A5A1-53331B9EBDA6}"/>
              </a:ext>
            </a:extLst>
          </p:cNvPr>
          <p:cNvSpPr>
            <a:spLocks noGrp="1"/>
          </p:cNvSpPr>
          <p:nvPr>
            <p:ph type="title"/>
          </p:nvPr>
        </p:nvSpPr>
        <p:spPr/>
        <p:txBody>
          <a:bodyPr/>
          <a:lstStyle/>
          <a:p>
            <a:r>
              <a:rPr lang="en-US" dirty="0"/>
              <a:t>Substituting Questions</a:t>
            </a:r>
          </a:p>
        </p:txBody>
      </p:sp>
      <p:sp>
        <p:nvSpPr>
          <p:cNvPr id="3" name="Content Placeholder 2">
            <a:extLst>
              <a:ext uri="{FF2B5EF4-FFF2-40B4-BE49-F238E27FC236}">
                <a16:creationId xmlns:a16="http://schemas.microsoft.com/office/drawing/2014/main" id="{CB0B6263-EF34-5D41-8C1F-3013A71DDE41}"/>
              </a:ext>
            </a:extLst>
          </p:cNvPr>
          <p:cNvSpPr>
            <a:spLocks noGrp="1"/>
          </p:cNvSpPr>
          <p:nvPr>
            <p:ph idx="1"/>
          </p:nvPr>
        </p:nvSpPr>
        <p:spPr/>
        <p:txBody>
          <a:bodyPr>
            <a:normAutofit fontScale="92500" lnSpcReduction="10000"/>
          </a:bodyPr>
          <a:lstStyle/>
          <a:p>
            <a:pPr marL="0" indent="0">
              <a:buNone/>
            </a:pPr>
            <a:r>
              <a:rPr lang="en-US" sz="4000" dirty="0"/>
              <a:t>I propose a simple account of how we generate intuitive opinions on complex matters. If a satisfactory answer to a hard question </a:t>
            </a:r>
            <a:r>
              <a:rPr lang="en-US" sz="4000" dirty="0" err="1"/>
              <a:t>isebr</a:t>
            </a:r>
            <a:r>
              <a:rPr lang="en-US" sz="4000" dirty="0"/>
              <a:t> ques D not found quickly, System 1 will find a related question that is easier and will answer it. I call the operation of answering one question in place of another </a:t>
            </a:r>
            <a:r>
              <a:rPr lang="en-US" sz="4000" b="1" dirty="0"/>
              <a:t>substitution</a:t>
            </a:r>
            <a:r>
              <a:rPr lang="en-US" sz="4000" dirty="0"/>
              <a:t>…</a:t>
            </a:r>
            <a:r>
              <a:rPr lang="en-US" dirty="0"/>
              <a:t> </a:t>
            </a:r>
            <a:r>
              <a:rPr lang="en-US" sz="4000" dirty="0"/>
              <a:t>The idea of substitution came up early in my work with Amos, and it was the core of what became the heuristics and biases approach. </a:t>
            </a:r>
            <a:endParaRPr lang="en-US" sz="4000" dirty="0">
              <a:effectLst/>
            </a:endParaRPr>
          </a:p>
          <a:p>
            <a:pPr marL="0" indent="0">
              <a:buNone/>
            </a:pPr>
            <a:endParaRPr lang="en-US" sz="4000" dirty="0">
              <a:effectLst/>
            </a:endParaRPr>
          </a:p>
          <a:p>
            <a:pPr marL="0" indent="0" algn="just">
              <a:buNone/>
            </a:pPr>
            <a:endParaRPr lang="en-US" dirty="0"/>
          </a:p>
        </p:txBody>
      </p:sp>
    </p:spTree>
    <p:extLst>
      <p:ext uri="{BB962C8B-B14F-4D97-AF65-F5344CB8AC3E}">
        <p14:creationId xmlns:p14="http://schemas.microsoft.com/office/powerpoint/2010/main" val="156961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t>An Example of Attribute Substitution</a:t>
            </a:r>
          </a:p>
        </p:txBody>
      </p:sp>
      <p:sp>
        <p:nvSpPr>
          <p:cNvPr id="114691" name="Rectangle 3"/>
          <p:cNvSpPr>
            <a:spLocks noGrp="1" noChangeArrowheads="1"/>
          </p:cNvSpPr>
          <p:nvPr>
            <p:ph idx="1"/>
          </p:nvPr>
        </p:nvSpPr>
        <p:spPr/>
        <p:txBody>
          <a:bodyPr>
            <a:normAutofit fontScale="92500" lnSpcReduction="20000"/>
          </a:bodyPr>
          <a:lstStyle/>
          <a:p>
            <a:pPr>
              <a:spcBef>
                <a:spcPts val="600"/>
              </a:spcBef>
            </a:pPr>
            <a:r>
              <a:rPr lang="en-US" dirty="0"/>
              <a:t>Person wants to evaluate a case with respect </a:t>
            </a:r>
            <a:r>
              <a:rPr lang="en-US"/>
              <a:t>to a </a:t>
            </a:r>
            <a:r>
              <a:rPr lang="en-US" i="1" dirty="0"/>
              <a:t>target attribute</a:t>
            </a:r>
            <a:r>
              <a:rPr lang="en-US" dirty="0"/>
              <a:t>.</a:t>
            </a:r>
          </a:p>
          <a:p>
            <a:pPr lvl="1"/>
            <a:r>
              <a:rPr lang="en-US" dirty="0"/>
              <a:t>E.g., you are interviewing job applicants. </a:t>
            </a:r>
            <a:br>
              <a:rPr lang="en-US" dirty="0"/>
            </a:br>
            <a:r>
              <a:rPr lang="en-US" dirty="0"/>
              <a:t>Target Attribute: How they will perform on the job over the long run.  </a:t>
            </a:r>
          </a:p>
          <a:p>
            <a:pPr>
              <a:spcBef>
                <a:spcPts val="1800"/>
              </a:spcBef>
            </a:pPr>
            <a:r>
              <a:rPr lang="en-US" dirty="0"/>
              <a:t>The target attribute is hard to evaluate directly </a:t>
            </a:r>
            <a:r>
              <a:rPr lang="en-US"/>
              <a:t>but information </a:t>
            </a:r>
            <a:br>
              <a:rPr lang="en-US"/>
            </a:br>
            <a:r>
              <a:rPr lang="en-US"/>
              <a:t>about </a:t>
            </a:r>
            <a:r>
              <a:rPr lang="en-US" dirty="0"/>
              <a:t>a related </a:t>
            </a:r>
            <a:r>
              <a:rPr lang="en-US" i="1" dirty="0"/>
              <a:t>heuristic attribute</a:t>
            </a:r>
            <a:r>
              <a:rPr lang="en-US" dirty="0"/>
              <a:t> </a:t>
            </a:r>
            <a:r>
              <a:rPr lang="en-US"/>
              <a:t>comes readily </a:t>
            </a:r>
            <a:r>
              <a:rPr lang="en-US" dirty="0"/>
              <a:t>to mind.  </a:t>
            </a:r>
          </a:p>
          <a:p>
            <a:pPr lvl="1"/>
            <a:r>
              <a:rPr lang="en-US" dirty="0"/>
              <a:t>E.g. Heuristic attribute = success of job interview.  </a:t>
            </a:r>
          </a:p>
          <a:p>
            <a:pPr marL="0" indent="0">
              <a:spcBef>
                <a:spcPts val="3000"/>
              </a:spcBef>
              <a:buNone/>
            </a:pPr>
            <a:r>
              <a:rPr lang="en-US" dirty="0"/>
              <a:t>Attribute Substitution:  Judgment of target attribute is based on </a:t>
            </a:r>
            <a:r>
              <a:rPr lang="en-US"/>
              <a:t>the          </a:t>
            </a:r>
            <a:br>
              <a:rPr lang="en-US"/>
            </a:br>
            <a:r>
              <a:rPr lang="en-US"/>
              <a:t>                                     heuristic </a:t>
            </a:r>
            <a:r>
              <a:rPr lang="en-US" dirty="0"/>
              <a:t>attribute.  </a:t>
            </a:r>
          </a:p>
          <a:p>
            <a:pPr>
              <a:spcBef>
                <a:spcPts val="2400"/>
              </a:spcBef>
            </a:pPr>
            <a:r>
              <a:rPr lang="en-US" dirty="0"/>
              <a:t>K&amp;F example:  Professor hears the talk of a job candidate.</a:t>
            </a:r>
          </a:p>
          <a:p>
            <a:pPr lvl="1"/>
            <a:r>
              <a:rPr lang="en-US" dirty="0"/>
              <a:t>Target attribute:  How successful will this candidate be in the long run?</a:t>
            </a:r>
          </a:p>
          <a:p>
            <a:pPr lvl="1"/>
            <a:r>
              <a:rPr lang="en-US" dirty="0"/>
              <a:t>Heuristic attribute:  How impressive was the talk?</a:t>
            </a:r>
          </a:p>
        </p:txBody>
      </p:sp>
      <p:sp>
        <p:nvSpPr>
          <p:cNvPr id="6" name="Slide Number Placeholder 4"/>
          <p:cNvSpPr>
            <a:spLocks noGrp="1"/>
          </p:cNvSpPr>
          <p:nvPr>
            <p:ph type="sldNum" sz="quarter" idx="4294967295"/>
          </p:nvPr>
        </p:nvSpPr>
        <p:spPr>
          <a:xfrm>
            <a:off x="11352213" y="6553200"/>
            <a:ext cx="839787" cy="304800"/>
          </a:xfrm>
        </p:spPr>
        <p:txBody>
          <a:bodyPr/>
          <a:lstStyle/>
          <a:p>
            <a:pPr eaLnBrk="0" fontAlgn="base" hangingPunct="0">
              <a:spcBef>
                <a:spcPct val="0"/>
              </a:spcBef>
              <a:spcAft>
                <a:spcPct val="0"/>
              </a:spcAft>
            </a:pPr>
            <a:fld id="{C4EC65EE-3D2A-4281-A633-0642099B0811}" type="slidenum">
              <a:rPr lang="en-US">
                <a:solidFill>
                  <a:srgbClr val="000000"/>
                </a:solidFill>
              </a:rPr>
              <a:pPr eaLnBrk="0" fontAlgn="base" hangingPunct="0">
                <a:spcBef>
                  <a:spcPct val="0"/>
                </a:spcBef>
                <a:spcAft>
                  <a:spcPct val="0"/>
                </a:spcAft>
              </a:pPr>
              <a:t>13</a:t>
            </a:fld>
            <a:endParaRPr lang="en-US">
              <a:solidFill>
                <a:srgbClr val="000000"/>
              </a:solidFill>
            </a:endParaRPr>
          </a:p>
        </p:txBody>
      </p:sp>
    </p:spTree>
    <p:extLst>
      <p:ext uri="{BB962C8B-B14F-4D97-AF65-F5344CB8AC3E}">
        <p14:creationId xmlns:p14="http://schemas.microsoft.com/office/powerpoint/2010/main" val="2329416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6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46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46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6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6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46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46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81200" y="1227128"/>
            <a:ext cx="3695596" cy="952489"/>
          </a:xfrm>
        </p:spPr>
        <p:txBody>
          <a:bodyPr>
            <a:normAutofit/>
          </a:bodyPr>
          <a:lstStyle/>
          <a:p>
            <a:r>
              <a:rPr lang="en-US" sz="3200" dirty="0">
                <a:solidFill>
                  <a:srgbClr val="376092"/>
                </a:solidFill>
              </a:rPr>
              <a:t>Target question</a:t>
            </a:r>
          </a:p>
        </p:txBody>
      </p:sp>
      <p:sp>
        <p:nvSpPr>
          <p:cNvPr id="10" name="Content Placeholder 9"/>
          <p:cNvSpPr>
            <a:spLocks noGrp="1"/>
          </p:cNvSpPr>
          <p:nvPr>
            <p:ph sz="half" idx="2"/>
          </p:nvPr>
        </p:nvSpPr>
        <p:spPr>
          <a:xfrm>
            <a:off x="6172200" y="2270248"/>
            <a:ext cx="4038600" cy="4115656"/>
          </a:xfrm>
          <a:solidFill>
            <a:srgbClr val="C0504D">
              <a:alpha val="49000"/>
            </a:srgbClr>
          </a:solidFill>
        </p:spPr>
        <p:txBody>
          <a:bodyPr>
            <a:normAutofit/>
          </a:bodyPr>
          <a:lstStyle/>
          <a:p>
            <a:r>
              <a:rPr lang="en-US" dirty="0"/>
              <a:t>How much emotion do I feel when I think of dying dolphins</a:t>
            </a:r>
          </a:p>
          <a:p>
            <a:endParaRPr lang="en-US" dirty="0"/>
          </a:p>
        </p:txBody>
      </p:sp>
      <p:sp>
        <p:nvSpPr>
          <p:cNvPr id="11" name="Title 7"/>
          <p:cNvSpPr txBox="1">
            <a:spLocks/>
          </p:cNvSpPr>
          <p:nvPr/>
        </p:nvSpPr>
        <p:spPr>
          <a:xfrm>
            <a:off x="2133600" y="427039"/>
            <a:ext cx="8229600" cy="952489"/>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Calibri"/>
                <a:ea typeface="+mn-ea"/>
                <a:cs typeface="+mn-cs"/>
              </a:rPr>
              <a:t>Substitution</a:t>
            </a:r>
            <a:endParaRPr kumimoji="0" lang="en-US" sz="4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7"/>
          <p:cNvSpPr txBox="1">
            <a:spLocks/>
          </p:cNvSpPr>
          <p:nvPr/>
        </p:nvSpPr>
        <p:spPr>
          <a:xfrm>
            <a:off x="6515204" y="1227128"/>
            <a:ext cx="3695596" cy="952489"/>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Title 7"/>
          <p:cNvSpPr txBox="1">
            <a:spLocks/>
          </p:cNvSpPr>
          <p:nvPr/>
        </p:nvSpPr>
        <p:spPr>
          <a:xfrm>
            <a:off x="6172200" y="1227128"/>
            <a:ext cx="3695596" cy="952489"/>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C0504D"/>
                </a:solidFill>
                <a:effectLst/>
                <a:uLnTx/>
                <a:uFillTx/>
                <a:latin typeface="Calibri"/>
                <a:ea typeface="+mn-ea"/>
                <a:cs typeface="+mn-cs"/>
              </a:rPr>
              <a:t>Heuristic question</a:t>
            </a:r>
          </a:p>
        </p:txBody>
      </p:sp>
      <p:sp>
        <p:nvSpPr>
          <p:cNvPr id="16" name="Content Placeholder 8"/>
          <p:cNvSpPr txBox="1">
            <a:spLocks/>
          </p:cNvSpPr>
          <p:nvPr/>
        </p:nvSpPr>
        <p:spPr>
          <a:xfrm>
            <a:off x="1981200" y="2270248"/>
            <a:ext cx="4038600" cy="4115656"/>
          </a:xfrm>
          <a:prstGeom prst="rect">
            <a:avLst/>
          </a:prstGeom>
          <a:solidFill>
            <a:schemeClr val="tx2">
              <a:lumMod val="60000"/>
              <a:lumOff val="40000"/>
              <a:alpha val="35000"/>
            </a:schemeClr>
          </a:solidFill>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How much would you contribute to save an endangered species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TextBox 18"/>
          <p:cNvSpPr txBox="1"/>
          <p:nvPr/>
        </p:nvSpPr>
        <p:spPr>
          <a:xfrm>
            <a:off x="1981200" y="3657124"/>
            <a:ext cx="4038600"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How happy are you with your life these days?</a:t>
            </a:r>
          </a:p>
          <a:p>
            <a:pPr marL="0" marR="0" lvl="0" indent="0" algn="l" defTabSz="4572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Box 19"/>
          <p:cNvSpPr txBox="1"/>
          <p:nvPr/>
        </p:nvSpPr>
        <p:spPr>
          <a:xfrm>
            <a:off x="1981200" y="4712464"/>
            <a:ext cx="403860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How popular will the president be six months from now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Box 20"/>
          <p:cNvSpPr txBox="1"/>
          <p:nvPr/>
        </p:nvSpPr>
        <p:spPr>
          <a:xfrm>
            <a:off x="6172200" y="3657123"/>
            <a:ext cx="40386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What is my mood right     now?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2" name="TextBox 21"/>
          <p:cNvSpPr txBox="1"/>
          <p:nvPr/>
        </p:nvSpPr>
        <p:spPr>
          <a:xfrm>
            <a:off x="6172200" y="4712464"/>
            <a:ext cx="40386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How popular is the president now?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838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bg/>
                                          </p:spTgt>
                                        </p:tgtEl>
                                        <p:attrNameLst>
                                          <p:attrName>style.visibility</p:attrName>
                                        </p:attrNameLst>
                                      </p:cBhvr>
                                      <p:to>
                                        <p:strVal val="visible"/>
                                      </p:to>
                                    </p:set>
                                    <p:animEffect transition="in" filter="fade">
                                      <p:cBhvr>
                                        <p:cTn id="12" dur="500"/>
                                        <p:tgtEl>
                                          <p:spTgt spid="1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bg/>
                                          </p:spTgt>
                                        </p:tgtEl>
                                        <p:attrNameLst>
                                          <p:attrName>style.visibility</p:attrName>
                                        </p:attrNameLst>
                                      </p:cBhvr>
                                      <p:to>
                                        <p:strVal val="visible"/>
                                      </p:to>
                                    </p:set>
                                    <p:animEffect transition="in" filter="fade">
                                      <p:cBhvr>
                                        <p:cTn id="27" dur="500"/>
                                        <p:tgtEl>
                                          <p:spTgt spid="10">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uild="p" animBg="1"/>
      <p:bldP spid="13" grpId="0"/>
      <p:bldP spid="16" grpId="0" build="p" bldLvl="5" animBg="1"/>
      <p:bldP spid="19" grpId="0"/>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a:t>
            </a:r>
          </a:p>
        </p:txBody>
      </p:sp>
      <p:sp>
        <p:nvSpPr>
          <p:cNvPr id="3" name="Content Placeholder 2"/>
          <p:cNvSpPr>
            <a:spLocks noGrp="1"/>
          </p:cNvSpPr>
          <p:nvPr>
            <p:ph sz="half" idx="1"/>
          </p:nvPr>
        </p:nvSpPr>
        <p:spPr>
          <a:xfrm>
            <a:off x="1981200" y="2511331"/>
            <a:ext cx="4038600" cy="3438811"/>
          </a:xfrm>
          <a:solidFill>
            <a:srgbClr val="4F81BD">
              <a:alpha val="57000"/>
            </a:srgbClr>
          </a:solidFill>
        </p:spPr>
        <p:txBody>
          <a:bodyPr/>
          <a:lstStyle/>
          <a:p>
            <a:r>
              <a:rPr lang="en-US" dirty="0"/>
              <a:t>How should financial advisors who prey on the elderly be punished</a:t>
            </a:r>
          </a:p>
        </p:txBody>
      </p:sp>
      <p:sp>
        <p:nvSpPr>
          <p:cNvPr id="4" name="Content Placeholder 3"/>
          <p:cNvSpPr>
            <a:spLocks noGrp="1"/>
          </p:cNvSpPr>
          <p:nvPr>
            <p:ph sz="half" idx="2"/>
          </p:nvPr>
        </p:nvSpPr>
        <p:spPr>
          <a:xfrm>
            <a:off x="6172200" y="2511331"/>
            <a:ext cx="4038600" cy="3438810"/>
          </a:xfrm>
          <a:solidFill>
            <a:srgbClr val="C0504D">
              <a:alpha val="51000"/>
            </a:srgbClr>
          </a:solidFill>
        </p:spPr>
        <p:txBody>
          <a:bodyPr/>
          <a:lstStyle/>
          <a:p>
            <a:r>
              <a:rPr lang="en-US" dirty="0"/>
              <a:t>How much anger do I feel when thinking of financial predators</a:t>
            </a:r>
          </a:p>
        </p:txBody>
      </p:sp>
      <p:sp>
        <p:nvSpPr>
          <p:cNvPr id="5" name="Title 1"/>
          <p:cNvSpPr txBox="1">
            <a:spLocks/>
          </p:cNvSpPr>
          <p:nvPr/>
        </p:nvSpPr>
        <p:spPr>
          <a:xfrm>
            <a:off x="1981200" y="1570038"/>
            <a:ext cx="4038600" cy="75579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558ED5"/>
                </a:solidFill>
                <a:effectLst/>
                <a:uLnTx/>
                <a:uFillTx/>
                <a:latin typeface="Calibri"/>
                <a:ea typeface="+mn-ea"/>
                <a:cs typeface="+mn-cs"/>
              </a:rPr>
              <a:t>Target question</a:t>
            </a:r>
          </a:p>
        </p:txBody>
      </p:sp>
      <p:sp>
        <p:nvSpPr>
          <p:cNvPr id="6" name="Title 1"/>
          <p:cNvSpPr txBox="1">
            <a:spLocks/>
          </p:cNvSpPr>
          <p:nvPr/>
        </p:nvSpPr>
        <p:spPr>
          <a:xfrm>
            <a:off x="6172201" y="1417638"/>
            <a:ext cx="4252691" cy="1093692"/>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C0504D"/>
                </a:solidFill>
                <a:effectLst/>
                <a:uLnTx/>
                <a:uFillTx/>
                <a:latin typeface="Calibri"/>
                <a:ea typeface="+mn-ea"/>
                <a:cs typeface="+mn-cs"/>
              </a:rPr>
              <a:t>Heuristic question</a:t>
            </a:r>
          </a:p>
        </p:txBody>
      </p:sp>
      <p:sp>
        <p:nvSpPr>
          <p:cNvPr id="7" name="TextBox 6"/>
          <p:cNvSpPr txBox="1"/>
          <p:nvPr/>
        </p:nvSpPr>
        <p:spPr>
          <a:xfrm>
            <a:off x="1981201" y="4134259"/>
            <a:ext cx="403860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This woman is running for the primary. How far will she go in politics?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p:cNvSpPr txBox="1"/>
          <p:nvPr/>
        </p:nvSpPr>
        <p:spPr>
          <a:xfrm>
            <a:off x="6172200" y="4134260"/>
            <a:ext cx="4038600"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Does this woman look like a political winner?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12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bg/>
                                          </p:spTgt>
                                        </p:tgtEl>
                                        <p:attrNameLst>
                                          <p:attrName>style.visibility</p:attrName>
                                        </p:attrNameLst>
                                      </p:cBhvr>
                                      <p:to>
                                        <p:strVal val="visible"/>
                                      </p:to>
                                    </p:set>
                                    <p:animEffect transition="in" filter="fade">
                                      <p:cBhvr>
                                        <p:cTn id="27" dur="500"/>
                                        <p:tgtEl>
                                          <p:spTgt spid="4">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   When is Attribute Substitution Likely to Occur? </a:t>
            </a:r>
            <a:endParaRPr lang="en-US" sz="1600" dirty="0"/>
          </a:p>
        </p:txBody>
      </p:sp>
      <p:sp>
        <p:nvSpPr>
          <p:cNvPr id="118787" name="Rectangle 3"/>
          <p:cNvSpPr>
            <a:spLocks noGrp="1" noChangeArrowheads="1"/>
          </p:cNvSpPr>
          <p:nvPr>
            <p:ph idx="1"/>
          </p:nvPr>
        </p:nvSpPr>
        <p:spPr/>
        <p:txBody>
          <a:bodyPr/>
          <a:lstStyle/>
          <a:p>
            <a:pPr marL="381000" indent="-381000">
              <a:buNone/>
            </a:pPr>
            <a:r>
              <a:rPr lang="en-US" dirty="0" smtClean="0"/>
              <a:t>Attribute </a:t>
            </a:r>
            <a:r>
              <a:rPr lang="en-US" dirty="0"/>
              <a:t>substitution is more likely when:</a:t>
            </a:r>
          </a:p>
          <a:p>
            <a:pPr marL="381000" indent="-381000">
              <a:buFontTx/>
              <a:buAutoNum type="arabicPeriod"/>
            </a:pPr>
            <a:r>
              <a:rPr lang="en-US" dirty="0"/>
              <a:t>the target attribute is relatively inaccessible, i.e., hard to evaluate or unfamiliar;</a:t>
            </a:r>
          </a:p>
          <a:p>
            <a:pPr marL="381000" indent="-381000">
              <a:buFontTx/>
              <a:buAutoNum type="arabicPeriod"/>
            </a:pPr>
            <a:r>
              <a:rPr lang="en-US" dirty="0"/>
              <a:t>a semantically and associatively related attribute is highly accessible (heuristic attribute);</a:t>
            </a:r>
          </a:p>
          <a:p>
            <a:pPr marL="381000" indent="-381000">
              <a:buFontTx/>
              <a:buAutoNum type="arabicPeriod"/>
            </a:pPr>
            <a:r>
              <a:rPr lang="en-US" dirty="0"/>
              <a:t>the substitution of the heuristic attribute in the judgment is not rejected by critical operations of System 2.  </a:t>
            </a:r>
          </a:p>
        </p:txBody>
      </p:sp>
    </p:spTree>
    <p:extLst>
      <p:ext uri="{BB962C8B-B14F-4D97-AF65-F5344CB8AC3E}">
        <p14:creationId xmlns:p14="http://schemas.microsoft.com/office/powerpoint/2010/main" val="2949105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073142-9EF5-5E4F-AEEA-FC12EA075E2B}"/>
              </a:ext>
            </a:extLst>
          </p:cNvPr>
          <p:cNvSpPr txBox="1"/>
          <p:nvPr/>
        </p:nvSpPr>
        <p:spPr>
          <a:xfrm>
            <a:off x="1245705" y="940904"/>
            <a:ext cx="9821047" cy="5462073"/>
          </a:xfrm>
          <a:prstGeom prst="rect">
            <a:avLst/>
          </a:prstGeom>
          <a:noFill/>
        </p:spPr>
        <p:txBody>
          <a:bodyPr wrap="square" rtlCol="0">
            <a:spAutoFit/>
          </a:bodyPr>
          <a:lstStyle/>
          <a:p>
            <a:r>
              <a:rPr lang="en-US" sz="3200" dirty="0"/>
              <a:t>Substituting one question for another can be a good strategy for solving difficult problems, and George </a:t>
            </a:r>
            <a:r>
              <a:rPr lang="en-US" sz="3200" dirty="0" err="1"/>
              <a:t>Pólya</a:t>
            </a:r>
            <a:r>
              <a:rPr lang="en-US" sz="3200" dirty="0"/>
              <a:t> included substitution in his classic </a:t>
            </a:r>
            <a:endParaRPr lang="en-US" sz="3200" dirty="0">
              <a:effectLst/>
            </a:endParaRPr>
          </a:p>
          <a:p>
            <a:r>
              <a:rPr lang="en-US" sz="3200" dirty="0"/>
              <a:t>How to Solve It: “If you can’t solve a problem, then there is an easier problem you can solve: find it.” </a:t>
            </a:r>
            <a:r>
              <a:rPr lang="en-US" sz="3200" dirty="0" err="1"/>
              <a:t>Pólya’s</a:t>
            </a:r>
            <a:r>
              <a:rPr lang="en-US" sz="3200" dirty="0"/>
              <a:t> heuristics are strategic procedures that are deliberately implemented by System 2. But the </a:t>
            </a:r>
            <a:r>
              <a:rPr lang="en-US" sz="3200" i="1" dirty="0"/>
              <a:t>heuristics</a:t>
            </a:r>
            <a:r>
              <a:rPr lang="en-US" sz="3200" dirty="0"/>
              <a:t> that I discuss in this chapter are not chosen; they are a consequence of the mental shotgun, the imprecise control we have over targeting our responses to questions. </a:t>
            </a:r>
            <a:endParaRPr lang="en-US" sz="3200" dirty="0">
              <a:effectLst/>
            </a:endParaRPr>
          </a:p>
          <a:p>
            <a:pPr>
              <a:lnSpc>
                <a:spcPct val="115000"/>
              </a:lnSpc>
              <a:spcBef>
                <a:spcPts val="1200"/>
              </a:spcBef>
              <a:spcAft>
                <a:spcPts val="0"/>
              </a:spcAft>
            </a:pPr>
            <a:endParaRPr lang="en-US" sz="1800" dirty="0">
              <a:latin typeface="Arial"/>
            </a:endParaRPr>
          </a:p>
        </p:txBody>
      </p:sp>
    </p:spTree>
    <p:extLst>
      <p:ext uri="{BB962C8B-B14F-4D97-AF65-F5344CB8AC3E}">
        <p14:creationId xmlns:p14="http://schemas.microsoft.com/office/powerpoint/2010/main" val="377142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2F2-206A-4246-9981-2AFBE9DD65CF}"/>
              </a:ext>
            </a:extLst>
          </p:cNvPr>
          <p:cNvSpPr>
            <a:spLocks noGrp="1"/>
          </p:cNvSpPr>
          <p:nvPr>
            <p:ph type="title"/>
          </p:nvPr>
        </p:nvSpPr>
        <p:spPr/>
        <p:txBody>
          <a:bodyPr/>
          <a:lstStyle/>
          <a:p>
            <a:r>
              <a:rPr lang="en-US" dirty="0"/>
              <a:t>The Anatomy of Bias</a:t>
            </a:r>
          </a:p>
        </p:txBody>
      </p:sp>
      <p:sp>
        <p:nvSpPr>
          <p:cNvPr id="3" name="Content Placeholder 2">
            <a:extLst>
              <a:ext uri="{FF2B5EF4-FFF2-40B4-BE49-F238E27FC236}">
                <a16:creationId xmlns:a16="http://schemas.microsoft.com/office/drawing/2014/main" id="{F54FC198-EDC5-164E-B57D-DB1926DC6116}"/>
              </a:ext>
            </a:extLst>
          </p:cNvPr>
          <p:cNvSpPr>
            <a:spLocks noGrp="1"/>
          </p:cNvSpPr>
          <p:nvPr>
            <p:ph idx="1"/>
          </p:nvPr>
        </p:nvSpPr>
        <p:spPr/>
        <p:txBody>
          <a:bodyPr>
            <a:normAutofit fontScale="92500" lnSpcReduction="10000"/>
          </a:bodyPr>
          <a:lstStyle/>
          <a:p>
            <a:r>
              <a:rPr lang="en-US" dirty="0"/>
              <a:t>Imagine a target question that is intended to engage System 2</a:t>
            </a:r>
          </a:p>
          <a:p>
            <a:r>
              <a:rPr lang="en-US" dirty="0"/>
              <a:t>Through the mental shotgun System 1 is engaged. </a:t>
            </a:r>
          </a:p>
          <a:p>
            <a:r>
              <a:rPr lang="en-US" dirty="0"/>
              <a:t>System 1 seeks associative coherence and cognitive ease</a:t>
            </a:r>
          </a:p>
          <a:p>
            <a:r>
              <a:rPr lang="en-US" dirty="0"/>
              <a:t>It will solve a substitute question instead – something the associative machine is capable of solving.</a:t>
            </a:r>
          </a:p>
          <a:p>
            <a:r>
              <a:rPr lang="en-US" dirty="0"/>
              <a:t>Reasoning about the substitute questions differs in systematic ways from reasoning about the target</a:t>
            </a:r>
          </a:p>
          <a:p>
            <a:r>
              <a:rPr lang="en-US" dirty="0"/>
              <a:t>The suggestions which are fed to System 2 become hard to overturn/disbelieve – System 2 is lazy</a:t>
            </a:r>
          </a:p>
          <a:p>
            <a:r>
              <a:rPr lang="en-US" dirty="0"/>
              <a:t>They create cognitive illusions – what does it take to disbelieve a visual illusion?</a:t>
            </a:r>
          </a:p>
          <a:p>
            <a:endParaRPr lang="en-US" dirty="0"/>
          </a:p>
        </p:txBody>
      </p:sp>
    </p:spTree>
    <p:extLst>
      <p:ext uri="{BB962C8B-B14F-4D97-AF65-F5344CB8AC3E}">
        <p14:creationId xmlns:p14="http://schemas.microsoft.com/office/powerpoint/2010/main" val="413316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role of “unbelieving” is left to System 2</a:t>
            </a:r>
            <a:endParaRPr lang="en-US" dirty="0">
              <a:solidFill>
                <a:schemeClr val="accent1">
                  <a:lumMod val="75000"/>
                </a:schemeClr>
              </a:solidFill>
            </a:endParaRPr>
          </a:p>
        </p:txBody>
      </p:sp>
      <p:sp>
        <p:nvSpPr>
          <p:cNvPr id="3" name="Content Placeholder 2"/>
          <p:cNvSpPr>
            <a:spLocks noGrp="1"/>
          </p:cNvSpPr>
          <p:nvPr>
            <p:ph idx="1"/>
          </p:nvPr>
        </p:nvSpPr>
        <p:spPr>
          <a:xfrm>
            <a:off x="1583636" y="2225358"/>
            <a:ext cx="9230138" cy="2851703"/>
          </a:xfrm>
        </p:spPr>
        <p:txBody>
          <a:bodyPr>
            <a:normAutofit fontScale="92500" lnSpcReduction="10000"/>
          </a:bodyPr>
          <a:lstStyle/>
          <a:p>
            <a:r>
              <a:rPr lang="en-US" dirty="0"/>
              <a:t>We are rarely stumped</a:t>
            </a:r>
          </a:p>
          <a:p>
            <a:r>
              <a:rPr lang="en-US" dirty="0"/>
              <a:t>Have intuitive feelings &amp; opinions about everything</a:t>
            </a:r>
          </a:p>
          <a:p>
            <a:r>
              <a:rPr lang="en-US" dirty="0"/>
              <a:t>Like or dislike on sight</a:t>
            </a:r>
          </a:p>
          <a:p>
            <a:r>
              <a:rPr lang="en-US" dirty="0"/>
              <a:t>Trust or distrust on sight</a:t>
            </a:r>
          </a:p>
          <a:p>
            <a:r>
              <a:rPr lang="en-US" dirty="0"/>
              <a:t>The ability to question/doubt/probe/debunk is tied to System 2.</a:t>
            </a:r>
          </a:p>
          <a:p>
            <a:r>
              <a:rPr lang="en-US" dirty="0"/>
              <a:t>Gilbert “Bias to Believe” experiments (pages 80-81)</a:t>
            </a:r>
          </a:p>
          <a:p>
            <a:endParaRPr lang="en-US" dirty="0"/>
          </a:p>
        </p:txBody>
      </p:sp>
      <p:sp>
        <p:nvSpPr>
          <p:cNvPr id="4" name="Content Placeholder 2"/>
          <p:cNvSpPr txBox="1">
            <a:spLocks/>
          </p:cNvSpPr>
          <p:nvPr/>
        </p:nvSpPr>
        <p:spPr>
          <a:xfrm>
            <a:off x="2133601" y="4708744"/>
            <a:ext cx="7862663" cy="1321410"/>
          </a:xfrm>
          <a:prstGeom prst="rect">
            <a:avLst/>
          </a:prstGeom>
        </p:spPr>
        <p:txBody>
          <a:bodyPr vert="horz" lIns="91440" tIns="45720" rIns="91440" bIns="45720" rtlCol="0">
            <a:normAutofit/>
          </a:bodyPr>
          <a:lstStyle/>
          <a:p>
            <a:pPr marL="342900" indent="-342900" defTabSz="457200">
              <a:spcBef>
                <a:spcPct val="20000"/>
              </a:spcBef>
              <a:buFont typeface="Arial"/>
              <a:buChar char="•"/>
              <a:defRPr/>
            </a:pPr>
            <a:endParaRPr lang="en-US" sz="3200" dirty="0"/>
          </a:p>
        </p:txBody>
      </p:sp>
      <p:sp>
        <p:nvSpPr>
          <p:cNvPr id="5" name="Rectangle 4"/>
          <p:cNvSpPr/>
          <p:nvPr/>
        </p:nvSpPr>
        <p:spPr>
          <a:xfrm>
            <a:off x="838200" y="5611731"/>
            <a:ext cx="7638673" cy="1077218"/>
          </a:xfrm>
          <a:prstGeom prst="rect">
            <a:avLst/>
          </a:prstGeom>
        </p:spPr>
        <p:txBody>
          <a:bodyPr wrap="square">
            <a:spAutoFit/>
          </a:bodyPr>
          <a:lstStyle/>
          <a:p>
            <a:r>
              <a:rPr lang="en-US" sz="3200" dirty="0">
                <a:solidFill>
                  <a:srgbClr val="376092"/>
                </a:solidFill>
              </a:rPr>
              <a:t>Lazy or Busy/Depleted System 2</a:t>
            </a:r>
            <a:r>
              <a:rPr lang="en-US" sz="3200" dirty="0"/>
              <a:t> endorses our intuitive beliefs</a:t>
            </a:r>
          </a:p>
        </p:txBody>
      </p:sp>
    </p:spTree>
    <p:extLst>
      <p:ext uri="{BB962C8B-B14F-4D97-AF65-F5344CB8AC3E}">
        <p14:creationId xmlns:p14="http://schemas.microsoft.com/office/powerpoint/2010/main" val="29676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87D2-9E5E-3F45-9A0A-6D35D1A1ADC5}"/>
              </a:ext>
            </a:extLst>
          </p:cNvPr>
          <p:cNvSpPr>
            <a:spLocks noGrp="1"/>
          </p:cNvSpPr>
          <p:nvPr>
            <p:ph type="title"/>
          </p:nvPr>
        </p:nvSpPr>
        <p:spPr/>
        <p:txBody>
          <a:bodyPr/>
          <a:lstStyle/>
          <a:p>
            <a:r>
              <a:rPr lang="en-US" dirty="0"/>
              <a:t>A Machine for Jumping to Conclusions</a:t>
            </a:r>
          </a:p>
        </p:txBody>
      </p:sp>
      <p:sp>
        <p:nvSpPr>
          <p:cNvPr id="3" name="Content Placeholder 2">
            <a:extLst>
              <a:ext uri="{FF2B5EF4-FFF2-40B4-BE49-F238E27FC236}">
                <a16:creationId xmlns:a16="http://schemas.microsoft.com/office/drawing/2014/main" id="{0C89ECD9-E02A-3A44-BDC6-69C43A451B60}"/>
              </a:ext>
            </a:extLst>
          </p:cNvPr>
          <p:cNvSpPr>
            <a:spLocks noGrp="1"/>
          </p:cNvSpPr>
          <p:nvPr>
            <p:ph idx="1"/>
          </p:nvPr>
        </p:nvSpPr>
        <p:spPr/>
        <p:txBody>
          <a:bodyPr>
            <a:normAutofit lnSpcReduction="10000"/>
          </a:bodyPr>
          <a:lstStyle/>
          <a:p>
            <a:r>
              <a:rPr lang="en-US" dirty="0"/>
              <a:t>System 1 is engaged in a constant state of monitoring and assessment.</a:t>
            </a:r>
          </a:p>
          <a:p>
            <a:r>
              <a:rPr lang="en-US" dirty="0"/>
              <a:t>This serves a crucial evolutionary function: humans are confronted with a variety of circumstances in which survival depends on quick/sensible decisions getting made. </a:t>
            </a:r>
          </a:p>
          <a:p>
            <a:r>
              <a:rPr lang="en-US" dirty="0"/>
              <a:t>A vestige of this evolutionary past is a strong tendency by System 1 to jump to conclusions based on associative coherence, and suppress ambiguity. </a:t>
            </a:r>
          </a:p>
          <a:p>
            <a:r>
              <a:rPr lang="en-US" dirty="0"/>
              <a:t>”Jumping to conclusions is efficient if the conclusions are likely to be correct and the costs of an occasional mistake acceptable, and if the jump saves much time and effort”</a:t>
            </a:r>
          </a:p>
          <a:p>
            <a:endParaRPr lang="en-US" dirty="0"/>
          </a:p>
        </p:txBody>
      </p:sp>
    </p:spTree>
    <p:extLst>
      <p:ext uri="{BB962C8B-B14F-4D97-AF65-F5344CB8AC3E}">
        <p14:creationId xmlns:p14="http://schemas.microsoft.com/office/powerpoint/2010/main" val="207297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F81BD"/>
                </a:solidFill>
              </a:rPr>
              <a:t>System 2</a:t>
            </a:r>
            <a:r>
              <a:rPr lang="en-US" dirty="0"/>
              <a:t> acts as biased lawyer</a:t>
            </a:r>
          </a:p>
        </p:txBody>
      </p:sp>
      <p:sp>
        <p:nvSpPr>
          <p:cNvPr id="3" name="Content Placeholder 2"/>
          <p:cNvSpPr>
            <a:spLocks noGrp="1"/>
          </p:cNvSpPr>
          <p:nvPr>
            <p:ph idx="1"/>
          </p:nvPr>
        </p:nvSpPr>
        <p:spPr/>
        <p:txBody>
          <a:bodyPr>
            <a:noAutofit/>
          </a:bodyPr>
          <a:lstStyle/>
          <a:p>
            <a:r>
              <a:rPr lang="en-US" sz="3200" dirty="0"/>
              <a:t>Even when it tries to probe, it is still hamstrung.</a:t>
            </a:r>
          </a:p>
          <a:p>
            <a:pPr marL="0" indent="0">
              <a:buNone/>
            </a:pPr>
            <a:endParaRPr lang="en-US" sz="3200" dirty="0"/>
          </a:p>
          <a:p>
            <a:r>
              <a:rPr lang="en-US" sz="3200" dirty="0"/>
              <a:t>Searches for information consistent with existing beliefs</a:t>
            </a:r>
          </a:p>
          <a:p>
            <a:pPr marL="0" indent="0">
              <a:buNone/>
            </a:pPr>
            <a:endParaRPr lang="en-US" sz="3200" dirty="0"/>
          </a:p>
          <a:p>
            <a:r>
              <a:rPr lang="en-US" sz="3200" dirty="0"/>
              <a:t>Acts as apologist not critic</a:t>
            </a:r>
          </a:p>
          <a:p>
            <a:endParaRPr lang="en-US" sz="3200" dirty="0"/>
          </a:p>
          <a:p>
            <a:r>
              <a:rPr lang="en-US" sz="3200" dirty="0"/>
              <a:t>Fights in the court of public opinion to persuade others of </a:t>
            </a:r>
            <a:r>
              <a:rPr lang="en-US" sz="3200" dirty="0">
                <a:ln>
                  <a:solidFill>
                    <a:schemeClr val="accent2"/>
                  </a:solidFill>
                </a:ln>
                <a:solidFill>
                  <a:schemeClr val="accent2"/>
                </a:solidFill>
              </a:rPr>
              <a:t>system 1</a:t>
            </a:r>
            <a:r>
              <a:rPr lang="en-US" sz="3200" dirty="0"/>
              <a:t>’s view</a:t>
            </a:r>
          </a:p>
        </p:txBody>
      </p:sp>
    </p:spTree>
    <p:extLst>
      <p:ext uri="{BB962C8B-B14F-4D97-AF65-F5344CB8AC3E}">
        <p14:creationId xmlns:p14="http://schemas.microsoft.com/office/powerpoint/2010/main" val="131206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693DDD-1083-854A-91B9-1925B5BE507D}"/>
              </a:ext>
            </a:extLst>
          </p:cNvPr>
          <p:cNvSpPr>
            <a:spLocks noGrp="1"/>
          </p:cNvSpPr>
          <p:nvPr>
            <p:ph type="sldNum" sz="quarter" idx="12"/>
          </p:nvPr>
        </p:nvSpPr>
        <p:spPr/>
        <p:txBody>
          <a:bodyPr/>
          <a:lstStyle/>
          <a:p>
            <a:fld id="{4ED6725C-917C-0946-89A2-773FABCD6D97}" type="slidenum">
              <a:rPr lang="en-US" altLang="en-US"/>
              <a:pPr/>
              <a:t>21</a:t>
            </a:fld>
            <a:endParaRPr lang="en-US" altLang="en-US"/>
          </a:p>
        </p:txBody>
      </p:sp>
      <p:sp>
        <p:nvSpPr>
          <p:cNvPr id="10242" name="Text Box 2">
            <a:extLst>
              <a:ext uri="{FF2B5EF4-FFF2-40B4-BE49-F238E27FC236}">
                <a16:creationId xmlns:a16="http://schemas.microsoft.com/office/drawing/2014/main" id="{D24560A6-2606-B348-98E5-742A397AF732}"/>
              </a:ext>
            </a:extLst>
          </p:cNvPr>
          <p:cNvSpPr txBox="1">
            <a:spLocks noChangeArrowheads="1"/>
          </p:cNvSpPr>
          <p:nvPr/>
        </p:nvSpPr>
        <p:spPr bwMode="auto">
          <a:xfrm>
            <a:off x="768626" y="381000"/>
            <a:ext cx="10280374" cy="697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398463">
              <a:defRPr sz="2400">
                <a:solidFill>
                  <a:schemeClr val="tx1"/>
                </a:solidFill>
                <a:latin typeface="Times" pitchFamily="2" charset="0"/>
              </a:defRPr>
            </a:lvl1pPr>
            <a:lvl2pPr marL="1028700" indent="-457200">
              <a:defRPr sz="2400">
                <a:solidFill>
                  <a:schemeClr val="tx1"/>
                </a:solidFill>
                <a:latin typeface="Times" pitchFamily="2" charset="0"/>
              </a:defRPr>
            </a:lvl2pPr>
            <a:lvl3pPr marL="1600200" indent="-457200">
              <a:defRPr sz="2400">
                <a:solidFill>
                  <a:schemeClr val="tx1"/>
                </a:solidFill>
                <a:latin typeface="Times" pitchFamily="2" charset="0"/>
              </a:defRPr>
            </a:lvl3pPr>
            <a:lvl4pPr marL="2171700" indent="-457200">
              <a:defRPr sz="2400">
                <a:solidFill>
                  <a:schemeClr val="tx1"/>
                </a:solidFill>
                <a:latin typeface="Times" pitchFamily="2" charset="0"/>
              </a:defRPr>
            </a:lvl4pPr>
            <a:lvl5pPr marL="2743200" indent="-457200">
              <a:defRPr sz="2400">
                <a:solidFill>
                  <a:schemeClr val="tx1"/>
                </a:solidFill>
                <a:latin typeface="Times" pitchFamily="2" charset="0"/>
              </a:defRPr>
            </a:lvl5pPr>
            <a:lvl6pPr marL="3200400" indent="-457200" eaLnBrk="0" fontAlgn="base" hangingPunct="0">
              <a:spcBef>
                <a:spcPct val="0"/>
              </a:spcBef>
              <a:spcAft>
                <a:spcPct val="0"/>
              </a:spcAft>
              <a:defRPr sz="2400">
                <a:solidFill>
                  <a:schemeClr val="tx1"/>
                </a:solidFill>
                <a:latin typeface="Times" pitchFamily="2" charset="0"/>
              </a:defRPr>
            </a:lvl6pPr>
            <a:lvl7pPr marL="3657600" indent="-457200" eaLnBrk="0" fontAlgn="base" hangingPunct="0">
              <a:spcBef>
                <a:spcPct val="0"/>
              </a:spcBef>
              <a:spcAft>
                <a:spcPct val="0"/>
              </a:spcAft>
              <a:defRPr sz="2400">
                <a:solidFill>
                  <a:schemeClr val="tx1"/>
                </a:solidFill>
                <a:latin typeface="Times" pitchFamily="2" charset="0"/>
              </a:defRPr>
            </a:lvl7pPr>
            <a:lvl8pPr marL="4114800" indent="-457200" eaLnBrk="0" fontAlgn="base" hangingPunct="0">
              <a:spcBef>
                <a:spcPct val="0"/>
              </a:spcBef>
              <a:spcAft>
                <a:spcPct val="0"/>
              </a:spcAft>
              <a:defRPr sz="2400">
                <a:solidFill>
                  <a:schemeClr val="tx1"/>
                </a:solidFill>
                <a:latin typeface="Times" pitchFamily="2" charset="0"/>
              </a:defRPr>
            </a:lvl8pPr>
            <a:lvl9pPr marL="4572000" indent="-457200" eaLnBrk="0" fontAlgn="base" hangingPunct="0">
              <a:spcBef>
                <a:spcPct val="0"/>
              </a:spcBef>
              <a:spcAft>
                <a:spcPct val="0"/>
              </a:spcAft>
              <a:defRPr sz="2400">
                <a:solidFill>
                  <a:schemeClr val="tx1"/>
                </a:solidFill>
                <a:latin typeface="Times" pitchFamily="2" charset="0"/>
              </a:defRPr>
            </a:lvl9pPr>
          </a:lstStyle>
          <a:p>
            <a:pPr>
              <a:buFontTx/>
              <a:buAutoNum type="alphaUcParenBoth" startAt="2"/>
            </a:pPr>
            <a:endParaRPr lang="en-US" altLang="en-US" sz="3600" b="1" dirty="0">
              <a:latin typeface="+mn-lt"/>
            </a:endParaRPr>
          </a:p>
          <a:p>
            <a:pPr marL="58737" indent="0"/>
            <a:r>
              <a:rPr lang="en-US" altLang="en-US" sz="3600" b="1" dirty="0">
                <a:latin typeface="+mn-lt"/>
              </a:rPr>
              <a:t>Confirmation Bias</a:t>
            </a:r>
            <a:r>
              <a:rPr lang="en-US" altLang="en-US" sz="3600" dirty="0">
                <a:latin typeface="+mn-lt"/>
              </a:rPr>
              <a:t> - tendency to seek out information that could only confirm our ideas.</a:t>
            </a:r>
          </a:p>
          <a:p>
            <a:pPr marL="58737" indent="0"/>
            <a:endParaRPr lang="en-US" altLang="en-US" sz="3600" dirty="0">
              <a:latin typeface="+mn-lt"/>
            </a:endParaRPr>
          </a:p>
          <a:p>
            <a:pPr marL="630237" indent="-571500">
              <a:buFont typeface="Arial" panose="020B0604020202020204" pitchFamily="34" charset="0"/>
              <a:buChar char="•"/>
            </a:pPr>
            <a:r>
              <a:rPr lang="en-US" altLang="en-US" sz="3200" dirty="0">
                <a:latin typeface="+mn-lt"/>
              </a:rPr>
              <a:t>Produces an inertia which favors the initial hypothesis.</a:t>
            </a:r>
          </a:p>
          <a:p>
            <a:pPr marL="630237" indent="-571500">
              <a:buFont typeface="Arial" panose="020B0604020202020204" pitchFamily="34" charset="0"/>
              <a:buChar char="•"/>
            </a:pPr>
            <a:r>
              <a:rPr lang="en-US" altLang="en-US" sz="3200" dirty="0">
                <a:latin typeface="+mn-lt"/>
              </a:rPr>
              <a:t>Leads to the avoidance of information or tests which could disconfirm (e.g. negative evidence) our hypothesis.</a:t>
            </a:r>
          </a:p>
          <a:p>
            <a:pPr marL="630237" indent="-571500">
              <a:buFont typeface="Arial" panose="020B0604020202020204" pitchFamily="34" charset="0"/>
              <a:buChar char="•"/>
            </a:pPr>
            <a:r>
              <a:rPr lang="en-US" altLang="en-US" sz="3200" dirty="0">
                <a:latin typeface="+mn-lt"/>
              </a:rPr>
              <a:t>For example, looking for the lack of a symptom to disconfirm a hypothesis</a:t>
            </a:r>
          </a:p>
          <a:p>
            <a:pPr marL="630237" indent="-571500">
              <a:buFont typeface="Arial" panose="020B0604020202020204" pitchFamily="34" charset="0"/>
              <a:buChar char="•"/>
            </a:pPr>
            <a:r>
              <a:rPr lang="en-US" altLang="en-US" sz="3200" dirty="0">
                <a:latin typeface="+mn-lt"/>
              </a:rPr>
              <a:t>Occurs with scientists &amp; nonscientists alike</a:t>
            </a:r>
          </a:p>
          <a:p>
            <a:endParaRPr lang="en-US" altLang="en-US" sz="3600" dirty="0">
              <a:latin typeface="+mn-lt"/>
            </a:endParaRPr>
          </a:p>
          <a:p>
            <a:endParaRPr lang="en-US" altLang="en-US" sz="3600" dirty="0">
              <a:latin typeface="+mn-lt"/>
            </a:endParaRPr>
          </a:p>
          <a:p>
            <a:endParaRPr lang="en-US" altLang="en-US" dirty="0"/>
          </a:p>
          <a:p>
            <a:pPr>
              <a:lnSpc>
                <a:spcPct val="50000"/>
              </a:lnSpc>
            </a:pPr>
            <a:endParaRPr lang="en-US" altLang="en-US" dirty="0"/>
          </a:p>
        </p:txBody>
      </p:sp>
    </p:spTree>
    <p:extLst>
      <p:ext uri="{BB962C8B-B14F-4D97-AF65-F5344CB8AC3E}">
        <p14:creationId xmlns:p14="http://schemas.microsoft.com/office/powerpoint/2010/main" val="312184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5004" y="228601"/>
            <a:ext cx="8025796" cy="2384425"/>
          </a:xfrm>
        </p:spPr>
        <p:txBody>
          <a:bodyPr>
            <a:normAutofit/>
          </a:bodyPr>
          <a:lstStyle/>
          <a:p>
            <a:r>
              <a:rPr lang="en-US" sz="2400" dirty="0"/>
              <a:t>Each card has a letter on one side and a number on the other. Which two cards should you turn over to decide whether the following statement is true:</a:t>
            </a:r>
            <a:br>
              <a:rPr lang="en-US" sz="2400" dirty="0"/>
            </a:br>
            <a:r>
              <a:rPr lang="en-US" sz="2400" dirty="0"/>
              <a:t/>
            </a:r>
            <a:br>
              <a:rPr lang="en-US" sz="2400" dirty="0"/>
            </a:br>
            <a:r>
              <a:rPr lang="en-US" sz="2400" dirty="0"/>
              <a:t>“If there is a D on one side, there is always a 5 on the other.”</a:t>
            </a:r>
          </a:p>
        </p:txBody>
      </p:sp>
      <p:sp>
        <p:nvSpPr>
          <p:cNvPr id="7" name="Title 1"/>
          <p:cNvSpPr txBox="1">
            <a:spLocks/>
          </p:cNvSpPr>
          <p:nvPr/>
        </p:nvSpPr>
        <p:spPr>
          <a:xfrm>
            <a:off x="1767840" y="685800"/>
            <a:ext cx="8606731"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800" dirty="0">
              <a:solidFill>
                <a:schemeClr val="accent6"/>
              </a:solidFill>
            </a:endParaRPr>
          </a:p>
        </p:txBody>
      </p:sp>
      <p:sp>
        <p:nvSpPr>
          <p:cNvPr id="8" name="Subtitle 2"/>
          <p:cNvSpPr>
            <a:spLocks noGrp="1"/>
          </p:cNvSpPr>
          <p:nvPr>
            <p:ph type="subTitle" idx="1"/>
          </p:nvPr>
        </p:nvSpPr>
        <p:spPr>
          <a:xfrm>
            <a:off x="3810000" y="2895600"/>
            <a:ext cx="838200" cy="1066800"/>
          </a:xfrm>
          <a:solidFill>
            <a:schemeClr val="bg1"/>
          </a:solidFill>
          <a:ln w="25400">
            <a:solidFill>
              <a:schemeClr val="tx1"/>
            </a:solidFill>
          </a:ln>
        </p:spPr>
        <p:txBody>
          <a:bodyPr>
            <a:noAutofit/>
          </a:bodyPr>
          <a:lstStyle/>
          <a:p>
            <a:r>
              <a:rPr lang="en-US" sz="5800" dirty="0">
                <a:solidFill>
                  <a:schemeClr val="accent6"/>
                </a:solidFill>
              </a:rPr>
              <a:t>D</a:t>
            </a:r>
          </a:p>
        </p:txBody>
      </p:sp>
      <p:sp>
        <p:nvSpPr>
          <p:cNvPr id="9" name="Subtitle 2"/>
          <p:cNvSpPr txBox="1">
            <a:spLocks/>
          </p:cNvSpPr>
          <p:nvPr/>
        </p:nvSpPr>
        <p:spPr>
          <a:xfrm>
            <a:off x="5016500" y="2895600"/>
            <a:ext cx="838200" cy="1066800"/>
          </a:xfrm>
          <a:prstGeom prst="rect">
            <a:avLst/>
          </a:prstGeom>
          <a:solidFill>
            <a:schemeClr val="bg1"/>
          </a:solidFill>
          <a:ln w="25400">
            <a:solidFill>
              <a:schemeClr val="tx1"/>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5800" dirty="0">
                <a:solidFill>
                  <a:schemeClr val="accent6"/>
                </a:solidFill>
              </a:rPr>
              <a:t>A</a:t>
            </a:r>
          </a:p>
        </p:txBody>
      </p:sp>
      <p:sp>
        <p:nvSpPr>
          <p:cNvPr id="10" name="Subtitle 2"/>
          <p:cNvSpPr txBox="1">
            <a:spLocks/>
          </p:cNvSpPr>
          <p:nvPr/>
        </p:nvSpPr>
        <p:spPr>
          <a:xfrm>
            <a:off x="6223000" y="2895600"/>
            <a:ext cx="838200" cy="1066800"/>
          </a:xfrm>
          <a:prstGeom prst="rect">
            <a:avLst/>
          </a:prstGeom>
          <a:solidFill>
            <a:schemeClr val="bg1"/>
          </a:solidFill>
          <a:ln w="25400">
            <a:solidFill>
              <a:schemeClr val="tx1"/>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5800" dirty="0">
                <a:solidFill>
                  <a:schemeClr val="accent6"/>
                </a:solidFill>
              </a:rPr>
              <a:t>2</a:t>
            </a:r>
          </a:p>
        </p:txBody>
      </p:sp>
      <p:sp>
        <p:nvSpPr>
          <p:cNvPr id="11" name="Subtitle 2"/>
          <p:cNvSpPr txBox="1">
            <a:spLocks/>
          </p:cNvSpPr>
          <p:nvPr/>
        </p:nvSpPr>
        <p:spPr>
          <a:xfrm>
            <a:off x="7429500" y="2895600"/>
            <a:ext cx="838200" cy="1066800"/>
          </a:xfrm>
          <a:prstGeom prst="rect">
            <a:avLst/>
          </a:prstGeom>
          <a:solidFill>
            <a:schemeClr val="bg1"/>
          </a:solidFill>
          <a:ln w="25400">
            <a:solidFill>
              <a:schemeClr val="tx1"/>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5800" dirty="0">
                <a:solidFill>
                  <a:schemeClr val="accent6"/>
                </a:solidFill>
              </a:rPr>
              <a:t>5</a:t>
            </a:r>
          </a:p>
        </p:txBody>
      </p:sp>
    </p:spTree>
    <p:extLst>
      <p:ext uri="{BB962C8B-B14F-4D97-AF65-F5344CB8AC3E}">
        <p14:creationId xmlns:p14="http://schemas.microsoft.com/office/powerpoint/2010/main" val="80755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52400"/>
            <a:ext cx="8606731" cy="762000"/>
          </a:xfrm>
        </p:spPr>
        <p:txBody>
          <a:bodyPr>
            <a:noAutofit/>
          </a:bodyPr>
          <a:lstStyle/>
          <a:p>
            <a:pPr algn="l"/>
            <a:r>
              <a:rPr lang="en-US" sz="2800" dirty="0">
                <a:solidFill>
                  <a:schemeClr val="accent6"/>
                </a:solidFill>
              </a:rPr>
              <a:t>You may have gotten it right, but most people don’t.</a:t>
            </a:r>
          </a:p>
        </p:txBody>
      </p:sp>
      <p:cxnSp>
        <p:nvCxnSpPr>
          <p:cNvPr id="18" name="Straight Connector 17"/>
          <p:cNvCxnSpPr/>
          <p:nvPr/>
        </p:nvCxnSpPr>
        <p:spPr>
          <a:xfrm>
            <a:off x="1524000" y="990600"/>
            <a:ext cx="9144000" cy="1588"/>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2667000" y="4724400"/>
            <a:ext cx="7086600" cy="1295400"/>
          </a:xfrm>
          <a:ln>
            <a:solidFill>
              <a:schemeClr val="tx1"/>
            </a:solidFill>
          </a:ln>
        </p:spPr>
        <p:txBody>
          <a:bodyPr>
            <a:normAutofit/>
          </a:bodyPr>
          <a:lstStyle/>
          <a:p>
            <a:pPr marL="285750" indent="-285750" algn="l">
              <a:buFont typeface="Wingdings" pitchFamily="2" charset="2"/>
              <a:buChar char="Ø"/>
            </a:pPr>
            <a:r>
              <a:rPr lang="en-US" sz="1800" dirty="0"/>
              <a:t>People tend NOT to turn over the 2 card because of our bias against looking for information that will disprove our beliefs. </a:t>
            </a:r>
          </a:p>
          <a:p>
            <a:pPr marL="285750" indent="-285750" algn="l">
              <a:buFont typeface="Wingdings" pitchFamily="2" charset="2"/>
              <a:buChar char="Ø"/>
            </a:pPr>
            <a:r>
              <a:rPr lang="en-US" sz="1800" dirty="0"/>
              <a:t>People tend to erroneously turn over the 5 card because we are biased to look for information that will confirm our expectations.</a:t>
            </a:r>
          </a:p>
        </p:txBody>
      </p:sp>
      <p:graphicFrame>
        <p:nvGraphicFramePr>
          <p:cNvPr id="10" name="Chart 9"/>
          <p:cNvGraphicFramePr/>
          <p:nvPr>
            <p:extLst/>
          </p:nvPr>
        </p:nvGraphicFramePr>
        <p:xfrm>
          <a:off x="1447800" y="1143000"/>
          <a:ext cx="8686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686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a:latin typeface="Arial"/>
              </a:rPr>
              <a:t>What is a Heuristic?</a:t>
            </a:r>
          </a:p>
        </p:txBody>
      </p:sp>
      <p:sp>
        <p:nvSpPr>
          <p:cNvPr id="141315" name="Rectangle 3"/>
          <p:cNvSpPr>
            <a:spLocks noGrp="1" noChangeArrowheads="1"/>
          </p:cNvSpPr>
          <p:nvPr>
            <p:ph type="body" idx="1"/>
          </p:nvPr>
        </p:nvSpPr>
        <p:spPr/>
        <p:txBody>
          <a:bodyPr>
            <a:normAutofit fontScale="92500" lnSpcReduction="10000"/>
          </a:bodyPr>
          <a:lstStyle/>
          <a:p>
            <a:pPr marL="0" indent="0">
              <a:buNone/>
            </a:pPr>
            <a:r>
              <a:rPr lang="en-US" dirty="0">
                <a:latin typeface="Arial"/>
              </a:rPr>
              <a:t>A heuristic is a reasoning strategy that is used to solve a problem</a:t>
            </a:r>
            <a:r>
              <a:rPr lang="en-US">
                <a:latin typeface="Arial"/>
              </a:rPr>
              <a:t>, </a:t>
            </a:r>
            <a:br>
              <a:rPr lang="en-US">
                <a:latin typeface="Arial"/>
              </a:rPr>
            </a:br>
            <a:r>
              <a:rPr lang="en-US">
                <a:latin typeface="Arial"/>
              </a:rPr>
              <a:t>make </a:t>
            </a:r>
            <a:r>
              <a:rPr lang="en-US" dirty="0">
                <a:latin typeface="Arial"/>
              </a:rPr>
              <a:t>a decision or form a judgment about something.</a:t>
            </a:r>
          </a:p>
          <a:p>
            <a:pPr lvl="1">
              <a:buFont typeface="Calibri" panose="020F0502020204030204" pitchFamily="34" charset="0"/>
              <a:buChar char="◊"/>
            </a:pPr>
            <a:r>
              <a:rPr lang="en-US" dirty="0">
                <a:latin typeface="Arial"/>
              </a:rPr>
              <a:t>Original meaning:  </a:t>
            </a:r>
            <a:br>
              <a:rPr lang="en-US" dirty="0">
                <a:latin typeface="Arial"/>
              </a:rPr>
            </a:br>
            <a:r>
              <a:rPr lang="en-US" dirty="0">
                <a:latin typeface="Arial"/>
              </a:rPr>
              <a:t>A heuristic is a strategy that leads to insight, discovery and learning.</a:t>
            </a:r>
          </a:p>
          <a:p>
            <a:pPr marL="0" indent="0">
              <a:spcBef>
                <a:spcPts val="3000"/>
              </a:spcBef>
              <a:buNone/>
            </a:pPr>
            <a:r>
              <a:rPr lang="en-US">
                <a:latin typeface="Arial"/>
              </a:rPr>
              <a:t>Example:  To </a:t>
            </a:r>
            <a:r>
              <a:rPr lang="en-US" dirty="0">
                <a:latin typeface="Arial"/>
              </a:rPr>
              <a:t>decide whether Option A is better than </a:t>
            </a:r>
            <a:r>
              <a:rPr lang="en-US">
                <a:latin typeface="Arial"/>
              </a:rPr>
              <a:t>Option B.</a:t>
            </a:r>
            <a:br>
              <a:rPr lang="en-US">
                <a:latin typeface="Arial"/>
              </a:rPr>
            </a:br>
            <a:r>
              <a:rPr lang="en-US">
                <a:latin typeface="Arial"/>
              </a:rPr>
              <a:t>         </a:t>
            </a:r>
            <a:r>
              <a:rPr lang="en-US" sz="1600">
                <a:latin typeface="Arial"/>
              </a:rPr>
              <a:t>E.g.,   Decide whether to buy a new smart phone with special features.</a:t>
            </a:r>
          </a:p>
          <a:p>
            <a:pPr marL="2058988" indent="-1597025">
              <a:spcBef>
                <a:spcPts val="1800"/>
              </a:spcBef>
              <a:buNone/>
            </a:pPr>
            <a:r>
              <a:rPr lang="en-US">
                <a:latin typeface="Arial"/>
              </a:rPr>
              <a:t>Heuristic #1:	Assume </a:t>
            </a:r>
            <a:r>
              <a:rPr lang="en-US" dirty="0">
                <a:latin typeface="Arial"/>
              </a:rPr>
              <a:t>that various specific situations prevail – </a:t>
            </a:r>
            <a:br>
              <a:rPr lang="en-US" dirty="0">
                <a:latin typeface="Arial"/>
              </a:rPr>
            </a:br>
            <a:r>
              <a:rPr lang="en-US" dirty="0">
                <a:latin typeface="Arial"/>
              </a:rPr>
              <a:t>Is A better than B in these situations</a:t>
            </a:r>
            <a:r>
              <a:rPr lang="en-US">
                <a:latin typeface="Arial"/>
              </a:rPr>
              <a:t>?  </a:t>
            </a:r>
          </a:p>
          <a:p>
            <a:pPr marL="2058988" indent="-1597025">
              <a:spcBef>
                <a:spcPts val="1800"/>
              </a:spcBef>
              <a:buNone/>
            </a:pPr>
            <a:r>
              <a:rPr lang="en-US">
                <a:latin typeface="Arial"/>
              </a:rPr>
              <a:t>Heuristic #2:	Ask </a:t>
            </a:r>
            <a:r>
              <a:rPr lang="en-US" dirty="0">
                <a:latin typeface="Arial"/>
              </a:rPr>
              <a:t>people who chose A how they feel about </a:t>
            </a:r>
            <a:r>
              <a:rPr lang="en-US">
                <a:latin typeface="Arial"/>
              </a:rPr>
              <a:t>their choice?  Do </a:t>
            </a:r>
            <a:r>
              <a:rPr lang="en-US" dirty="0">
                <a:latin typeface="Arial"/>
              </a:rPr>
              <a:t>the same for Option B.  </a:t>
            </a:r>
          </a:p>
        </p:txBody>
      </p:sp>
    </p:spTree>
    <p:extLst>
      <p:ext uri="{BB962C8B-B14F-4D97-AF65-F5344CB8AC3E}">
        <p14:creationId xmlns:p14="http://schemas.microsoft.com/office/powerpoint/2010/main" val="239807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1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13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1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latin typeface="Arial"/>
              </a:rPr>
              <a:t>Questions Asked in Conditions 1 and 2</a:t>
            </a:r>
          </a:p>
        </p:txBody>
      </p:sp>
      <p:sp>
        <p:nvSpPr>
          <p:cNvPr id="12293" name="Rectangle 3"/>
          <p:cNvSpPr>
            <a:spLocks noGrp="1" noChangeArrowheads="1"/>
          </p:cNvSpPr>
          <p:nvPr>
            <p:ph type="body" idx="1"/>
          </p:nvPr>
        </p:nvSpPr>
        <p:spPr/>
        <p:txBody>
          <a:bodyPr>
            <a:normAutofit/>
          </a:bodyPr>
          <a:lstStyle/>
          <a:p>
            <a:pPr>
              <a:spcBef>
                <a:spcPts val="12000"/>
              </a:spcBef>
            </a:pPr>
            <a:r>
              <a:rPr lang="en-US" sz="2800" dirty="0">
                <a:latin typeface="Arial"/>
              </a:rPr>
              <a:t>Is the average yearly rainfall in Miami (</a:t>
            </a:r>
            <a:r>
              <a:rPr lang="en-US" sz="2800" dirty="0" smtClean="0">
                <a:latin typeface="Arial"/>
              </a:rPr>
              <a:t>Florida) greater </a:t>
            </a:r>
            <a:r>
              <a:rPr lang="en-US" sz="2800" dirty="0">
                <a:latin typeface="Arial"/>
              </a:rPr>
              <a:t>or less than ….</a:t>
            </a:r>
          </a:p>
          <a:p>
            <a:pPr>
              <a:spcBef>
                <a:spcPts val="20000"/>
              </a:spcBef>
            </a:pPr>
            <a:r>
              <a:rPr lang="en-US" sz="2800" dirty="0">
                <a:latin typeface="Arial"/>
              </a:rPr>
              <a:t>Now write down your best guess as to the average yearly rainfall in Miami</a:t>
            </a:r>
            <a:r>
              <a:rPr lang="en-US" sz="2800" dirty="0" smtClean="0">
                <a:latin typeface="Arial"/>
              </a:rPr>
              <a:t>.</a:t>
            </a:r>
            <a:endParaRPr lang="en-US" sz="2800" dirty="0">
              <a:latin typeface="Arial"/>
            </a:endParaRPr>
          </a:p>
        </p:txBody>
      </p:sp>
      <p:sp>
        <p:nvSpPr>
          <p:cNvPr id="12294" name="Text Box 4"/>
          <p:cNvSpPr txBox="1">
            <a:spLocks noChangeArrowheads="1"/>
          </p:cNvSpPr>
          <p:nvPr/>
        </p:nvSpPr>
        <p:spPr bwMode="auto">
          <a:xfrm>
            <a:off x="3337170" y="2597985"/>
            <a:ext cx="2257181" cy="195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lnSpc>
                <a:spcPct val="150000"/>
              </a:lnSpc>
              <a:spcBef>
                <a:spcPct val="50000"/>
              </a:spcBef>
              <a:spcAft>
                <a:spcPct val="0"/>
              </a:spcAft>
            </a:pPr>
            <a:r>
              <a:rPr lang="en-US" sz="2800" u="sng" dirty="0">
                <a:solidFill>
                  <a:srgbClr val="000000"/>
                </a:solidFill>
                <a:latin typeface="Arial"/>
              </a:rPr>
              <a:t>Condition 1</a:t>
            </a:r>
            <a:r>
              <a:rPr lang="en-US" sz="2800" dirty="0">
                <a:solidFill>
                  <a:srgbClr val="000000"/>
                </a:solidFill>
                <a:latin typeface="Arial"/>
              </a:rPr>
              <a:t/>
            </a:r>
            <a:br>
              <a:rPr lang="en-US" sz="2800" dirty="0">
                <a:solidFill>
                  <a:srgbClr val="000000"/>
                </a:solidFill>
                <a:latin typeface="Arial"/>
              </a:rPr>
            </a:br>
            <a:r>
              <a:rPr lang="en-US" sz="2800" dirty="0">
                <a:solidFill>
                  <a:srgbClr val="000000"/>
                </a:solidFill>
                <a:latin typeface="Arial"/>
              </a:rPr>
              <a:t>2 inches/year</a:t>
            </a:r>
          </a:p>
        </p:txBody>
      </p:sp>
      <p:sp>
        <p:nvSpPr>
          <p:cNvPr id="12295" name="Text Box 5"/>
          <p:cNvSpPr txBox="1">
            <a:spLocks noChangeArrowheads="1"/>
          </p:cNvSpPr>
          <p:nvPr/>
        </p:nvSpPr>
        <p:spPr bwMode="auto">
          <a:xfrm>
            <a:off x="6463576" y="2612866"/>
            <a:ext cx="2560027" cy="195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lnSpc>
                <a:spcPct val="150000"/>
              </a:lnSpc>
              <a:spcBef>
                <a:spcPct val="50000"/>
              </a:spcBef>
              <a:spcAft>
                <a:spcPct val="0"/>
              </a:spcAft>
            </a:pPr>
            <a:r>
              <a:rPr lang="en-US" sz="2800" u="sng" dirty="0">
                <a:solidFill>
                  <a:srgbClr val="000000"/>
                </a:solidFill>
                <a:latin typeface="Arial"/>
              </a:rPr>
              <a:t>Condition 2</a:t>
            </a:r>
            <a:r>
              <a:rPr lang="en-US" sz="2800" dirty="0">
                <a:solidFill>
                  <a:srgbClr val="000000"/>
                </a:solidFill>
                <a:latin typeface="Arial"/>
              </a:rPr>
              <a:t/>
            </a:r>
            <a:br>
              <a:rPr lang="en-US" sz="2800" dirty="0">
                <a:solidFill>
                  <a:srgbClr val="000000"/>
                </a:solidFill>
                <a:latin typeface="Arial"/>
              </a:rPr>
            </a:br>
            <a:r>
              <a:rPr lang="en-US" sz="2800" dirty="0">
                <a:solidFill>
                  <a:srgbClr val="000000"/>
                </a:solidFill>
                <a:latin typeface="Arial"/>
              </a:rPr>
              <a:t>750 inches/year</a:t>
            </a:r>
          </a:p>
        </p:txBody>
      </p:sp>
    </p:spTree>
    <p:extLst>
      <p:ext uri="{BB962C8B-B14F-4D97-AF65-F5344CB8AC3E}">
        <p14:creationId xmlns:p14="http://schemas.microsoft.com/office/powerpoint/2010/main" val="80722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524000" y="-28136"/>
            <a:ext cx="9144000" cy="868108"/>
          </a:xfrm>
        </p:spPr>
        <p:txBody>
          <a:bodyPr>
            <a:normAutofit fontScale="90000"/>
          </a:bodyPr>
          <a:lstStyle/>
          <a:p>
            <a:r>
              <a:rPr lang="en-US" dirty="0">
                <a:latin typeface="Arial"/>
              </a:rPr>
              <a:t>Typical Finding in Anchoring &amp; Adjustment (AA) Experiment</a:t>
            </a:r>
          </a:p>
        </p:txBody>
      </p:sp>
      <p:sp>
        <p:nvSpPr>
          <p:cNvPr id="139267" name="Rectangle 3"/>
          <p:cNvSpPr>
            <a:spLocks noGrp="1" noChangeArrowheads="1"/>
          </p:cNvSpPr>
          <p:nvPr>
            <p:ph type="body" idx="1"/>
          </p:nvPr>
        </p:nvSpPr>
        <p:spPr>
          <a:xfrm>
            <a:off x="1898651" y="773839"/>
            <a:ext cx="8247063" cy="4728193"/>
          </a:xfrm>
        </p:spPr>
        <p:txBody>
          <a:bodyPr/>
          <a:lstStyle/>
          <a:p>
            <a:pPr>
              <a:buNone/>
              <a:tabLst>
                <a:tab pos="1993900" algn="ctr"/>
                <a:tab pos="3895725" algn="ctr"/>
                <a:tab pos="5888038" algn="ctr"/>
              </a:tabLst>
            </a:pPr>
            <a:r>
              <a:rPr lang="en-US" dirty="0">
                <a:latin typeface="Arial"/>
              </a:rPr>
              <a:t/>
            </a:r>
            <a:br>
              <a:rPr lang="en-US" dirty="0">
                <a:latin typeface="Arial"/>
              </a:rPr>
            </a:br>
            <a:r>
              <a:rPr lang="en-US" dirty="0">
                <a:latin typeface="Arial"/>
              </a:rPr>
              <a:t/>
            </a:r>
            <a:br>
              <a:rPr lang="en-US" dirty="0">
                <a:latin typeface="Arial"/>
              </a:rPr>
            </a:br>
            <a:r>
              <a:rPr lang="en-US" dirty="0">
                <a:latin typeface="Arial"/>
              </a:rPr>
              <a:t>	</a:t>
            </a:r>
            <a:r>
              <a:rPr lang="en-US" b="1" dirty="0">
                <a:latin typeface="Arial"/>
              </a:rPr>
              <a:t>Initially Consider		Initially Consider</a:t>
            </a:r>
            <a:br>
              <a:rPr lang="en-US" b="1" dirty="0">
                <a:latin typeface="Arial"/>
              </a:rPr>
            </a:br>
            <a:r>
              <a:rPr lang="en-US" b="1" dirty="0">
                <a:latin typeface="Arial"/>
              </a:rPr>
              <a:t>	2 Inches as a Possibility	</a:t>
            </a:r>
            <a:r>
              <a:rPr lang="en-US" b="1">
                <a:latin typeface="Arial"/>
              </a:rPr>
              <a:t>	600 </a:t>
            </a:r>
            <a:r>
              <a:rPr lang="en-US" b="1" dirty="0">
                <a:latin typeface="Arial"/>
              </a:rPr>
              <a:t>inches as a Possibility</a:t>
            </a:r>
            <a:br>
              <a:rPr lang="en-US" b="1" dirty="0">
                <a:latin typeface="Arial"/>
              </a:rPr>
            </a:br>
            <a:r>
              <a:rPr lang="en-US" b="1" dirty="0">
                <a:latin typeface="Arial"/>
              </a:rPr>
              <a:t/>
            </a:r>
            <a:br>
              <a:rPr lang="en-US" b="1" dirty="0">
                <a:latin typeface="Arial"/>
              </a:rPr>
            </a:br>
            <a:endParaRPr lang="en-US" b="1" dirty="0">
              <a:latin typeface="Arial"/>
            </a:endParaRPr>
          </a:p>
          <a:p>
            <a:pPr>
              <a:spcBef>
                <a:spcPts val="2400"/>
              </a:spcBef>
              <a:buNone/>
              <a:tabLst>
                <a:tab pos="1993900" algn="ctr"/>
                <a:tab pos="3895725" algn="ctr"/>
                <a:tab pos="5888038" algn="ctr"/>
              </a:tabLst>
            </a:pPr>
            <a:r>
              <a:rPr lang="en-US" b="1" dirty="0">
                <a:latin typeface="Arial"/>
              </a:rPr>
              <a:t>		Final Estimate	</a:t>
            </a:r>
            <a:r>
              <a:rPr lang="en-US" sz="3600" b="1" dirty="0">
                <a:latin typeface="Arial"/>
              </a:rPr>
              <a:t>&lt;</a:t>
            </a:r>
            <a:r>
              <a:rPr lang="en-US" b="1" dirty="0">
                <a:latin typeface="Arial"/>
              </a:rPr>
              <a:t>	Final Estimate</a:t>
            </a:r>
          </a:p>
          <a:p>
            <a:pPr algn="ctr">
              <a:spcBef>
                <a:spcPts val="1800"/>
              </a:spcBef>
              <a:buNone/>
              <a:tabLst>
                <a:tab pos="1993900" algn="ctr"/>
                <a:tab pos="3895725" algn="ctr"/>
                <a:tab pos="5888038" algn="ctr"/>
              </a:tabLst>
            </a:pPr>
            <a:r>
              <a:rPr lang="en-US" b="1" dirty="0">
                <a:latin typeface="Arial"/>
              </a:rPr>
              <a:t>	</a:t>
            </a:r>
            <a:r>
              <a:rPr lang="en-US" i="1" dirty="0">
                <a:latin typeface="Arial"/>
              </a:rPr>
              <a:t>Final estimate is biased towards the "anchor" </a:t>
            </a:r>
            <a:br>
              <a:rPr lang="en-US" i="1" dirty="0">
                <a:latin typeface="Arial"/>
              </a:rPr>
            </a:br>
            <a:r>
              <a:rPr lang="en-US" i="1" dirty="0">
                <a:latin typeface="Arial"/>
              </a:rPr>
              <a:t>(the number in the first question)</a:t>
            </a:r>
            <a:endParaRPr lang="en-US" b="1" dirty="0">
              <a:latin typeface="Arial"/>
            </a:endParaRPr>
          </a:p>
        </p:txBody>
      </p:sp>
      <p:sp>
        <p:nvSpPr>
          <p:cNvPr id="139268" name="Oval 4"/>
          <p:cNvSpPr>
            <a:spLocks noChangeArrowheads="1"/>
          </p:cNvSpPr>
          <p:nvPr/>
        </p:nvSpPr>
        <p:spPr bwMode="auto">
          <a:xfrm>
            <a:off x="2016375" y="1035836"/>
            <a:ext cx="3899902" cy="1617495"/>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
        <p:nvSpPr>
          <p:cNvPr id="139269" name="Oval 5"/>
          <p:cNvSpPr>
            <a:spLocks noChangeArrowheads="1"/>
          </p:cNvSpPr>
          <p:nvPr/>
        </p:nvSpPr>
        <p:spPr bwMode="auto">
          <a:xfrm>
            <a:off x="5986618" y="1046141"/>
            <a:ext cx="3781045" cy="1617494"/>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
        <p:nvSpPr>
          <p:cNvPr id="139271" name="AutoShape 7"/>
          <p:cNvSpPr>
            <a:spLocks noChangeArrowheads="1"/>
          </p:cNvSpPr>
          <p:nvPr/>
        </p:nvSpPr>
        <p:spPr bwMode="auto">
          <a:xfrm>
            <a:off x="3749675" y="2663635"/>
            <a:ext cx="355600" cy="594360"/>
          </a:xfrm>
          <a:prstGeom prst="downArrow">
            <a:avLst>
              <a:gd name="adj1" fmla="val 50000"/>
              <a:gd name="adj2" fmla="val 5022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
        <p:nvSpPr>
          <p:cNvPr id="139272" name="AutoShape 8"/>
          <p:cNvSpPr>
            <a:spLocks noChangeArrowheads="1"/>
          </p:cNvSpPr>
          <p:nvPr/>
        </p:nvSpPr>
        <p:spPr bwMode="auto">
          <a:xfrm>
            <a:off x="7679228" y="2671873"/>
            <a:ext cx="355600" cy="594360"/>
          </a:xfrm>
          <a:prstGeom prst="downArrow">
            <a:avLst>
              <a:gd name="adj1" fmla="val 50000"/>
              <a:gd name="adj2" fmla="val 5022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
        <p:nvSpPr>
          <p:cNvPr id="3" name="TextBox 2"/>
          <p:cNvSpPr txBox="1"/>
          <p:nvPr/>
        </p:nvSpPr>
        <p:spPr>
          <a:xfrm>
            <a:off x="2195009" y="5221360"/>
            <a:ext cx="7910286" cy="978729"/>
          </a:xfrm>
          <a:prstGeom prst="rect">
            <a:avLst/>
          </a:prstGeom>
          <a:noFill/>
        </p:spPr>
        <p:txBody>
          <a:bodyPr wrap="square" rtlCol="0">
            <a:spAutoFit/>
          </a:bodyPr>
          <a:lstStyle/>
          <a:p>
            <a:pPr eaLnBrk="0" fontAlgn="base" hangingPunct="0">
              <a:lnSpc>
                <a:spcPct val="120000"/>
              </a:lnSpc>
              <a:spcBef>
                <a:spcPct val="0"/>
              </a:spcBef>
              <a:spcAft>
                <a:spcPct val="0"/>
              </a:spcAft>
            </a:pPr>
            <a:r>
              <a:rPr lang="en-US" sz="1600" dirty="0">
                <a:solidFill>
                  <a:srgbClr val="FF0000"/>
                </a:solidFill>
                <a:latin typeface="Arial"/>
              </a:rPr>
              <a:t>FYI</a:t>
            </a:r>
            <a:r>
              <a:rPr lang="en-US" sz="1600">
                <a:solidFill>
                  <a:srgbClr val="FF0000"/>
                </a:solidFill>
                <a:latin typeface="Arial"/>
              </a:rPr>
              <a:t>:  CurrentResults.com states that the average yearly rainfall in Miami is </a:t>
            </a:r>
            <a:br>
              <a:rPr lang="en-US" sz="1600">
                <a:solidFill>
                  <a:srgbClr val="FF0000"/>
                </a:solidFill>
                <a:latin typeface="Arial"/>
              </a:rPr>
            </a:br>
            <a:r>
              <a:rPr lang="en-US" sz="1600">
                <a:solidFill>
                  <a:srgbClr val="FF0000"/>
                </a:solidFill>
                <a:latin typeface="Arial"/>
              </a:rPr>
              <a:t>         61.9 inches per year (157.2 cm/year).  Average yearly rainfall in Seattle </a:t>
            </a:r>
            <a:br>
              <a:rPr lang="en-US" sz="1600">
                <a:solidFill>
                  <a:srgbClr val="FF0000"/>
                </a:solidFill>
                <a:latin typeface="Arial"/>
              </a:rPr>
            </a:br>
            <a:r>
              <a:rPr lang="en-US" sz="1600">
                <a:solidFill>
                  <a:srgbClr val="FF0000"/>
                </a:solidFill>
                <a:latin typeface="Arial"/>
              </a:rPr>
              <a:t>         is 37.7 inches (95.8 cm).  </a:t>
            </a:r>
            <a:endParaRPr lang="en-US" sz="1600" dirty="0">
              <a:solidFill>
                <a:srgbClr val="FF0000"/>
              </a:solidFill>
              <a:latin typeface="Arial"/>
            </a:endParaRPr>
          </a:p>
        </p:txBody>
      </p:sp>
    </p:spTree>
    <p:extLst>
      <p:ext uri="{BB962C8B-B14F-4D97-AF65-F5344CB8AC3E}">
        <p14:creationId xmlns:p14="http://schemas.microsoft.com/office/powerpoint/2010/main" val="3567141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3926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392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926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2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92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926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P spid="139268" grpId="0" animBg="1"/>
      <p:bldP spid="139269" grpId="0" animBg="1"/>
      <p:bldP spid="139271" grpId="0" animBg="1"/>
      <p:bldP spid="13927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atin typeface="Arial"/>
              </a:rPr>
              <a:t>Anchoring &amp; Adjustment Heuristic</a:t>
            </a:r>
          </a:p>
        </p:txBody>
      </p:sp>
      <p:sp>
        <p:nvSpPr>
          <p:cNvPr id="140291" name="Rectangle 3"/>
          <p:cNvSpPr>
            <a:spLocks noGrp="1" noChangeArrowheads="1"/>
          </p:cNvSpPr>
          <p:nvPr>
            <p:ph type="body" idx="1"/>
          </p:nvPr>
        </p:nvSpPr>
        <p:spPr/>
        <p:txBody>
          <a:bodyPr/>
          <a:lstStyle/>
          <a:p>
            <a:pPr>
              <a:buFontTx/>
              <a:buNone/>
            </a:pPr>
            <a:r>
              <a:rPr lang="en-US" dirty="0">
                <a:latin typeface="Arial"/>
              </a:rPr>
              <a:t>Step 1:  Consider an initial estimate of the quantity you are trying </a:t>
            </a:r>
            <a:br>
              <a:rPr lang="en-US" dirty="0">
                <a:latin typeface="Arial"/>
              </a:rPr>
            </a:br>
            <a:r>
              <a:rPr lang="en-US" dirty="0">
                <a:latin typeface="Arial"/>
              </a:rPr>
              <a:t>          to judge.  This is the “anchor.” </a:t>
            </a:r>
            <a:br>
              <a:rPr lang="en-US" dirty="0">
                <a:latin typeface="Arial"/>
              </a:rPr>
            </a:br>
            <a:r>
              <a:rPr lang="en-US" dirty="0">
                <a:latin typeface="Arial"/>
              </a:rPr>
              <a:t>         </a:t>
            </a:r>
            <a:r>
              <a:rPr lang="en-US" sz="1800" dirty="0">
                <a:latin typeface="Arial"/>
              </a:rPr>
              <a:t>(People often know that this initial estimate isn't perfectly accurate.)</a:t>
            </a:r>
            <a:endParaRPr lang="en-US" dirty="0">
              <a:latin typeface="Arial"/>
            </a:endParaRPr>
          </a:p>
          <a:p>
            <a:pPr>
              <a:spcBef>
                <a:spcPts val="3000"/>
              </a:spcBef>
              <a:buNone/>
            </a:pPr>
            <a:r>
              <a:rPr lang="en-US" dirty="0">
                <a:latin typeface="Arial"/>
              </a:rPr>
              <a:t>Step 2:  Adjust the initial estimate in the direction that corrects </a:t>
            </a:r>
            <a:br>
              <a:rPr lang="en-US" dirty="0">
                <a:latin typeface="Arial"/>
              </a:rPr>
            </a:br>
            <a:r>
              <a:rPr lang="en-US" dirty="0">
                <a:latin typeface="Arial"/>
              </a:rPr>
              <a:t>          for assumed sources of error.</a:t>
            </a:r>
          </a:p>
          <a:p>
            <a:pPr>
              <a:spcBef>
                <a:spcPts val="3600"/>
              </a:spcBef>
            </a:pPr>
            <a:r>
              <a:rPr lang="en-US" i="1" dirty="0">
                <a:latin typeface="Arial"/>
              </a:rPr>
              <a:t>Psychological Fact:  Adjustments are typically too small!</a:t>
            </a:r>
          </a:p>
          <a:p>
            <a:pPr>
              <a:spcBef>
                <a:spcPts val="2400"/>
              </a:spcBef>
            </a:pPr>
            <a:r>
              <a:rPr lang="en-US" i="1" dirty="0">
                <a:latin typeface="Arial"/>
              </a:rPr>
              <a:t>Result</a:t>
            </a:r>
            <a:r>
              <a:rPr lang="en-US" dirty="0">
                <a:latin typeface="Arial"/>
              </a:rPr>
              <a:t>:  Final judgment is overly influenced by the anchor,</a:t>
            </a:r>
            <a:br>
              <a:rPr lang="en-US" dirty="0">
                <a:latin typeface="Arial"/>
              </a:rPr>
            </a:br>
            <a:r>
              <a:rPr lang="en-US" dirty="0">
                <a:latin typeface="Arial"/>
              </a:rPr>
              <a:t>	    i.e., the final estimate is biased towards the anchor. </a:t>
            </a:r>
          </a:p>
        </p:txBody>
      </p:sp>
    </p:spTree>
    <p:extLst>
      <p:ext uri="{BB962C8B-B14F-4D97-AF65-F5344CB8AC3E}">
        <p14:creationId xmlns:p14="http://schemas.microsoft.com/office/powerpoint/2010/main" val="2026334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504D"/>
                </a:solidFill>
              </a:rPr>
              <a:t>Anchoring</a:t>
            </a:r>
          </a:p>
        </p:txBody>
      </p:sp>
      <p:pic>
        <p:nvPicPr>
          <p:cNvPr id="8" name="Content Placeholder 7" descr="Unknown-3.jpeg"/>
          <p:cNvPicPr>
            <a:picLocks noGrp="1" noChangeAspect="1"/>
          </p:cNvPicPr>
          <p:nvPr>
            <p:ph idx="1"/>
          </p:nvPr>
        </p:nvPicPr>
        <p:blipFill>
          <a:blip r:embed="rId3"/>
          <a:srcRect l="-1083" r="-1083"/>
          <a:stretch>
            <a:fillRect/>
          </a:stretch>
        </p:blipFill>
        <p:spPr>
          <a:xfrm>
            <a:off x="2880260" y="1417638"/>
            <a:ext cx="6506939" cy="3578566"/>
          </a:xfrm>
        </p:spPr>
      </p:pic>
      <p:sp>
        <p:nvSpPr>
          <p:cNvPr id="9" name="TextBox 8"/>
          <p:cNvSpPr txBox="1"/>
          <p:nvPr/>
        </p:nvSpPr>
        <p:spPr>
          <a:xfrm>
            <a:off x="4235984" y="5279750"/>
            <a:ext cx="4019249" cy="584776"/>
          </a:xfrm>
          <a:prstGeom prst="rect">
            <a:avLst/>
          </a:prstGeom>
          <a:noFill/>
        </p:spPr>
        <p:txBody>
          <a:bodyPr wrap="none" rtlCol="0">
            <a:spAutoFit/>
          </a:bodyPr>
          <a:lstStyle/>
          <a:p>
            <a:pPr defTabSz="457200"/>
            <a:r>
              <a:rPr lang="en-US" sz="3200" dirty="0">
                <a:solidFill>
                  <a:prstClr val="black"/>
                </a:solidFill>
                <a:latin typeface="Calibri"/>
              </a:rPr>
              <a:t>Built to stop at 10 &amp; 65</a:t>
            </a:r>
          </a:p>
        </p:txBody>
      </p:sp>
    </p:spTree>
    <p:extLst>
      <p:ext uri="{BB962C8B-B14F-4D97-AF65-F5344CB8AC3E}">
        <p14:creationId xmlns:p14="http://schemas.microsoft.com/office/powerpoint/2010/main" val="1489118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chemeClr val="accent2"/>
                  </a:solidFill>
                </a:ln>
                <a:solidFill>
                  <a:schemeClr val="accent2"/>
                </a:solidFill>
              </a:rPr>
              <a:t>Anchoring</a:t>
            </a:r>
          </a:p>
        </p:txBody>
      </p:sp>
      <p:sp>
        <p:nvSpPr>
          <p:cNvPr id="3" name="Content Placeholder 2"/>
          <p:cNvSpPr>
            <a:spLocks noGrp="1"/>
          </p:cNvSpPr>
          <p:nvPr>
            <p:ph idx="1"/>
          </p:nvPr>
        </p:nvSpPr>
        <p:spPr/>
        <p:txBody>
          <a:bodyPr/>
          <a:lstStyle/>
          <a:p>
            <a:r>
              <a:rPr lang="en-US" dirty="0"/>
              <a:t>Is the percentage of African nations among the UN members larger or smaller than the number you just wrote?</a:t>
            </a:r>
          </a:p>
          <a:p>
            <a:endParaRPr lang="en-US" dirty="0"/>
          </a:p>
          <a:p>
            <a:r>
              <a:rPr lang="en-US" dirty="0"/>
              <a:t>What is your best guess of the percentage of African nations in the UN?</a:t>
            </a:r>
          </a:p>
          <a:p>
            <a:endParaRPr lang="en-US" dirty="0"/>
          </a:p>
          <a:p>
            <a:pPr>
              <a:buNone/>
            </a:pPr>
            <a:r>
              <a:rPr lang="en-US" dirty="0"/>
              <a:t>					10 = 25%			65=45%</a:t>
            </a:r>
          </a:p>
        </p:txBody>
      </p:sp>
    </p:spTree>
    <p:extLst>
      <p:ext uri="{BB962C8B-B14F-4D97-AF65-F5344CB8AC3E}">
        <p14:creationId xmlns:p14="http://schemas.microsoft.com/office/powerpoint/2010/main" val="87353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504D"/>
                </a:solidFill>
              </a:rPr>
              <a:t>Jumping to Conclusions</a:t>
            </a:r>
          </a:p>
        </p:txBody>
      </p:sp>
      <p:pic>
        <p:nvPicPr>
          <p:cNvPr id="5" name="Picture 4" descr="images-6.jpeg"/>
          <p:cNvPicPr>
            <a:picLocks noChangeAspect="1"/>
          </p:cNvPicPr>
          <p:nvPr/>
        </p:nvPicPr>
        <p:blipFill>
          <a:blip r:embed="rId3"/>
          <a:stretch>
            <a:fillRect/>
          </a:stretch>
        </p:blipFill>
        <p:spPr>
          <a:xfrm>
            <a:off x="1981201" y="1669465"/>
            <a:ext cx="8029351" cy="1661245"/>
          </a:xfrm>
          <a:prstGeom prst="rect">
            <a:avLst/>
          </a:prstGeom>
        </p:spPr>
      </p:pic>
      <p:sp>
        <p:nvSpPr>
          <p:cNvPr id="6" name="TextBox 5"/>
          <p:cNvSpPr txBox="1"/>
          <p:nvPr/>
        </p:nvSpPr>
        <p:spPr>
          <a:xfrm>
            <a:off x="1022463" y="4247122"/>
            <a:ext cx="9946826" cy="584775"/>
          </a:xfrm>
          <a:prstGeom prst="rect">
            <a:avLst/>
          </a:prstGeom>
          <a:noFill/>
        </p:spPr>
        <p:txBody>
          <a:bodyPr wrap="none" rtlCol="0">
            <a:spAutoFit/>
          </a:bodyPr>
          <a:lstStyle/>
          <a:p>
            <a:r>
              <a:rPr lang="en-US" sz="3200" dirty="0"/>
              <a:t>In each case we are unconscious to the inherent ambiguity</a:t>
            </a:r>
          </a:p>
        </p:txBody>
      </p:sp>
    </p:spTree>
    <p:extLst>
      <p:ext uri="{BB962C8B-B14F-4D97-AF65-F5344CB8AC3E}">
        <p14:creationId xmlns:p14="http://schemas.microsoft.com/office/powerpoint/2010/main" val="207129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rgbClr val="C0504D"/>
                  </a:solidFill>
                </a:ln>
                <a:solidFill>
                  <a:srgbClr val="C0504D"/>
                </a:solidFill>
              </a:rPr>
              <a:t>Anchoring</a:t>
            </a:r>
          </a:p>
        </p:txBody>
      </p:sp>
      <p:sp>
        <p:nvSpPr>
          <p:cNvPr id="3" name="Content Placeholder 2"/>
          <p:cNvSpPr>
            <a:spLocks noGrp="1"/>
          </p:cNvSpPr>
          <p:nvPr>
            <p:ph idx="1"/>
          </p:nvPr>
        </p:nvSpPr>
        <p:spPr/>
        <p:txBody>
          <a:bodyPr/>
          <a:lstStyle/>
          <a:p>
            <a:pPr>
              <a:buNone/>
            </a:pPr>
            <a:r>
              <a:rPr lang="en-US" dirty="0"/>
              <a:t>Annual donation “to save 50000 offshore Pacific Coast seabirds from small offshore oil spills until ways are found or prevent spills or require tanker owners to pay for the operation.”</a:t>
            </a:r>
          </a:p>
          <a:p>
            <a:pPr>
              <a:buNone/>
            </a:pPr>
            <a:r>
              <a:rPr lang="en-US" dirty="0"/>
              <a:t>No anchor ($65)</a:t>
            </a:r>
          </a:p>
          <a:p>
            <a:pPr>
              <a:buNone/>
            </a:pPr>
            <a:r>
              <a:rPr lang="en-US" dirty="0"/>
              <a:t>Would you be willing to donate $5? ($20)</a:t>
            </a:r>
          </a:p>
          <a:p>
            <a:pPr>
              <a:buNone/>
            </a:pPr>
            <a:r>
              <a:rPr lang="en-US" dirty="0"/>
              <a:t>Would you be willing to donate $400? ($143)</a:t>
            </a:r>
          </a:p>
        </p:txBody>
      </p:sp>
    </p:spTree>
    <p:extLst>
      <p:ext uri="{BB962C8B-B14F-4D97-AF65-F5344CB8AC3E}">
        <p14:creationId xmlns:p14="http://schemas.microsoft.com/office/powerpoint/2010/main" val="291448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516885" y="8714"/>
            <a:ext cx="9144000" cy="1241748"/>
          </a:xfrm>
        </p:spPr>
        <p:txBody>
          <a:bodyPr>
            <a:normAutofit fontScale="90000"/>
          </a:bodyPr>
          <a:lstStyle/>
          <a:p>
            <a:pPr>
              <a:lnSpc>
                <a:spcPct val="130000"/>
              </a:lnSpc>
            </a:pPr>
            <a:r>
              <a:rPr lang="en-US" dirty="0" smtClean="0">
                <a:latin typeface="Arial"/>
              </a:rPr>
              <a:t/>
            </a:r>
            <a:br>
              <a:rPr lang="en-US" dirty="0" smtClean="0">
                <a:latin typeface="Arial"/>
              </a:rPr>
            </a:br>
            <a:r>
              <a:rPr lang="en-US" dirty="0" smtClean="0">
                <a:latin typeface="Arial"/>
              </a:rPr>
              <a:t>Why Are Estimates Biased Towards the Anchor?</a:t>
            </a:r>
            <a:br>
              <a:rPr lang="en-US" dirty="0" smtClean="0">
                <a:latin typeface="Arial"/>
              </a:rPr>
            </a:br>
            <a:endParaRPr lang="en-US" dirty="0">
              <a:latin typeface="Arial"/>
            </a:endParaRPr>
          </a:p>
        </p:txBody>
      </p:sp>
      <p:sp>
        <p:nvSpPr>
          <p:cNvPr id="3" name="Content Placeholder 2"/>
          <p:cNvSpPr>
            <a:spLocks noGrp="1"/>
          </p:cNvSpPr>
          <p:nvPr>
            <p:ph idx="1"/>
          </p:nvPr>
        </p:nvSpPr>
        <p:spPr>
          <a:xfrm>
            <a:off x="1898650" y="1524001"/>
            <a:ext cx="8426450" cy="4889679"/>
          </a:xfrm>
        </p:spPr>
        <p:txBody>
          <a:bodyPr>
            <a:normAutofit fontScale="92500" lnSpcReduction="20000"/>
          </a:bodyPr>
          <a:lstStyle/>
          <a:p>
            <a:r>
              <a:rPr lang="en-US" dirty="0">
                <a:latin typeface="Arial"/>
              </a:rPr>
              <a:t>Adjustments stop when you reach the range of values which seem to be possible answers.</a:t>
            </a:r>
          </a:p>
          <a:p>
            <a:pPr lvl="1"/>
            <a:r>
              <a:rPr lang="en-US" dirty="0">
                <a:latin typeface="Arial"/>
              </a:rPr>
              <a:t>E.g., I think that the rainfall in Miami must be between 20 - 80 inches </a:t>
            </a:r>
            <a:br>
              <a:rPr lang="en-US" dirty="0">
                <a:latin typeface="Arial"/>
              </a:rPr>
            </a:br>
            <a:r>
              <a:rPr lang="en-US" dirty="0">
                <a:latin typeface="Arial"/>
              </a:rPr>
              <a:t>per year.  If the anchor = 2 inches, I adjust until my estimate is over 20.  </a:t>
            </a:r>
            <a:br>
              <a:rPr lang="en-US" dirty="0">
                <a:latin typeface="Arial"/>
              </a:rPr>
            </a:br>
            <a:r>
              <a:rPr lang="en-US" dirty="0">
                <a:latin typeface="Arial"/>
              </a:rPr>
              <a:t>If the anchor is 600 inches, I adjust until my estimate is under 80.  </a:t>
            </a:r>
          </a:p>
          <a:p>
            <a:pPr>
              <a:lnSpc>
                <a:spcPct val="130000"/>
              </a:lnSpc>
              <a:spcBef>
                <a:spcPts val="1800"/>
              </a:spcBef>
            </a:pPr>
            <a:r>
              <a:rPr lang="en-US" dirty="0">
                <a:latin typeface="Arial"/>
              </a:rPr>
              <a:t>Cognitive Laziness:  I am too quick to terminate the process </a:t>
            </a:r>
            <a:r>
              <a:rPr lang="en-US" dirty="0" smtClean="0">
                <a:latin typeface="Arial"/>
              </a:rPr>
              <a:t> </a:t>
            </a:r>
            <a:r>
              <a:rPr lang="en-US" dirty="0">
                <a:latin typeface="Arial"/>
              </a:rPr>
              <a:t>of finding the "best" estimate.</a:t>
            </a:r>
          </a:p>
          <a:p>
            <a:pPr>
              <a:lnSpc>
                <a:spcPct val="130000"/>
              </a:lnSpc>
              <a:spcBef>
                <a:spcPts val="1800"/>
              </a:spcBef>
            </a:pPr>
            <a:r>
              <a:rPr lang="en-US" dirty="0">
                <a:latin typeface="Arial"/>
              </a:rPr>
              <a:t>Priming:  The anchor primes similar thoughts which influence the production of the estimate.  </a:t>
            </a:r>
          </a:p>
          <a:p>
            <a:pPr lvl="1"/>
            <a:r>
              <a:rPr lang="en-US" dirty="0">
                <a:latin typeface="Arial"/>
              </a:rPr>
              <a:t>This idea fits best with findings like the false consensus effect.  </a:t>
            </a:r>
          </a:p>
        </p:txBody>
      </p:sp>
    </p:spTree>
    <p:extLst>
      <p:ext uri="{BB962C8B-B14F-4D97-AF65-F5344CB8AC3E}">
        <p14:creationId xmlns:p14="http://schemas.microsoft.com/office/powerpoint/2010/main" val="101767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504D"/>
                </a:solidFill>
              </a:rPr>
              <a:t>Anchoring</a:t>
            </a:r>
          </a:p>
        </p:txBody>
      </p:sp>
      <p:sp>
        <p:nvSpPr>
          <p:cNvPr id="3" name="Content Placeholder 2"/>
          <p:cNvSpPr>
            <a:spLocks noGrp="1"/>
          </p:cNvSpPr>
          <p:nvPr>
            <p:ph idx="1"/>
          </p:nvPr>
        </p:nvSpPr>
        <p:spPr/>
        <p:txBody>
          <a:bodyPr/>
          <a:lstStyle/>
          <a:p>
            <a:r>
              <a:rPr lang="en-US" dirty="0"/>
              <a:t>House market</a:t>
            </a:r>
          </a:p>
          <a:p>
            <a:r>
              <a:rPr lang="en-US" dirty="0"/>
              <a:t>Shops</a:t>
            </a:r>
          </a:p>
          <a:p>
            <a:r>
              <a:rPr lang="en-US" dirty="0"/>
              <a:t>Political campaigns</a:t>
            </a:r>
          </a:p>
          <a:p>
            <a:endParaRPr lang="en-US" dirty="0"/>
          </a:p>
          <a:p>
            <a:pPr>
              <a:buNone/>
            </a:pPr>
            <a:r>
              <a:rPr lang="en-US" dirty="0"/>
              <a:t>Assume any number has an anchoring effect and </a:t>
            </a:r>
            <a:r>
              <a:rPr lang="en-US" dirty="0" smtClean="0"/>
              <a:t>mobilize </a:t>
            </a:r>
            <a:r>
              <a:rPr lang="en-US" dirty="0">
                <a:solidFill>
                  <a:schemeClr val="accent1">
                    <a:lumMod val="75000"/>
                  </a:schemeClr>
                </a:solidFill>
              </a:rPr>
              <a:t>system 2</a:t>
            </a:r>
            <a:r>
              <a:rPr lang="en-US" dirty="0"/>
              <a:t> to combat it.</a:t>
            </a:r>
          </a:p>
        </p:txBody>
      </p:sp>
    </p:spTree>
    <p:extLst>
      <p:ext uri="{BB962C8B-B14F-4D97-AF65-F5344CB8AC3E}">
        <p14:creationId xmlns:p14="http://schemas.microsoft.com/office/powerpoint/2010/main" val="7481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Assume </a:t>
            </a:r>
            <a:r>
              <a:rPr lang="en-US" dirty="0"/>
              <a:t>any number has an anchoring effect and mobilize </a:t>
            </a:r>
            <a:r>
              <a:rPr lang="en-US" dirty="0">
                <a:solidFill>
                  <a:schemeClr val="accent1">
                    <a:lumMod val="75000"/>
                  </a:schemeClr>
                </a:solidFill>
              </a:rPr>
              <a:t>system 2</a:t>
            </a:r>
            <a:r>
              <a:rPr lang="en-US" dirty="0"/>
              <a:t> to combat it.</a:t>
            </a:r>
            <a:br>
              <a:rPr lang="en-US" dirty="0"/>
            </a:br>
            <a:endParaRPr lang="en-US" dirty="0">
              <a:latin typeface="Arial"/>
            </a:endParaRPr>
          </a:p>
        </p:txBody>
      </p:sp>
      <p:sp>
        <p:nvSpPr>
          <p:cNvPr id="137219" name="Rectangle 3"/>
          <p:cNvSpPr>
            <a:spLocks noGrp="1" noChangeArrowheads="1"/>
          </p:cNvSpPr>
          <p:nvPr>
            <p:ph type="body" idx="1"/>
          </p:nvPr>
        </p:nvSpPr>
        <p:spPr/>
        <p:txBody>
          <a:bodyPr>
            <a:normAutofit fontScale="92500" lnSpcReduction="10000"/>
          </a:bodyPr>
          <a:lstStyle/>
          <a:p>
            <a:r>
              <a:rPr lang="en-US" dirty="0">
                <a:latin typeface="Arial"/>
              </a:rPr>
              <a:t>Example:  Suppose a biased or unreliable news source tells you </a:t>
            </a:r>
            <a:br>
              <a:rPr lang="en-US" dirty="0">
                <a:latin typeface="Arial"/>
              </a:rPr>
            </a:br>
            <a:r>
              <a:rPr lang="en-US" dirty="0">
                <a:latin typeface="Arial"/>
              </a:rPr>
              <a:t>that something extreme will happen, </a:t>
            </a:r>
            <a:r>
              <a:rPr lang="en-US" dirty="0" err="1">
                <a:latin typeface="Arial"/>
              </a:rPr>
              <a:t>e.g</a:t>
            </a:r>
            <a:r>
              <a:rPr lang="en-US" dirty="0">
                <a:latin typeface="Arial"/>
              </a:rPr>
              <a:t>, next year 50% of retail </a:t>
            </a:r>
            <a:br>
              <a:rPr lang="en-US" dirty="0">
                <a:latin typeface="Arial"/>
              </a:rPr>
            </a:br>
            <a:r>
              <a:rPr lang="en-US" dirty="0">
                <a:latin typeface="Arial"/>
              </a:rPr>
              <a:t>banks will fail.</a:t>
            </a:r>
          </a:p>
          <a:p>
            <a:pPr lvl="1"/>
            <a:r>
              <a:rPr lang="en-US" dirty="0">
                <a:latin typeface="Arial"/>
              </a:rPr>
              <a:t>You don’t trust this news source, so you adjust the estimate from 50% to something you think is more realistic, but your adjustment will typically </a:t>
            </a:r>
            <a:br>
              <a:rPr lang="en-US" dirty="0">
                <a:latin typeface="Arial"/>
              </a:rPr>
            </a:br>
            <a:r>
              <a:rPr lang="en-US" dirty="0">
                <a:latin typeface="Arial"/>
              </a:rPr>
              <a:t>be too small.</a:t>
            </a:r>
          </a:p>
          <a:p>
            <a:pPr>
              <a:spcBef>
                <a:spcPts val="4000"/>
              </a:spcBef>
            </a:pPr>
            <a:r>
              <a:rPr lang="en-US" dirty="0">
                <a:latin typeface="Arial"/>
              </a:rPr>
              <a:t>Example:  Bargaining with seller.  </a:t>
            </a:r>
          </a:p>
          <a:p>
            <a:pPr lvl="1">
              <a:spcBef>
                <a:spcPts val="900"/>
              </a:spcBef>
            </a:pPr>
            <a:r>
              <a:rPr lang="en-US" dirty="0">
                <a:latin typeface="Arial"/>
              </a:rPr>
              <a:t>Suppose you want to buy a useful but ordinary rug.</a:t>
            </a:r>
            <a:br>
              <a:rPr lang="en-US" dirty="0">
                <a:latin typeface="Arial"/>
              </a:rPr>
            </a:br>
            <a:r>
              <a:rPr lang="en-US" dirty="0">
                <a:latin typeface="Arial"/>
              </a:rPr>
              <a:t>Under usual circumstances, you would be willing to pay $100 for the rug.</a:t>
            </a:r>
          </a:p>
          <a:p>
            <a:pPr lvl="1">
              <a:spcBef>
                <a:spcPts val="900"/>
              </a:spcBef>
            </a:pPr>
            <a:r>
              <a:rPr lang="en-US" dirty="0">
                <a:latin typeface="Arial"/>
              </a:rPr>
              <a:t>Suppose the seller says that he will sell the rug for $500.</a:t>
            </a:r>
            <a:br>
              <a:rPr lang="en-US" dirty="0">
                <a:latin typeface="Arial"/>
              </a:rPr>
            </a:br>
            <a:r>
              <a:rPr lang="en-US" dirty="0">
                <a:latin typeface="Arial"/>
              </a:rPr>
              <a:t>What is your counter offer?</a:t>
            </a:r>
          </a:p>
        </p:txBody>
      </p:sp>
    </p:spTree>
    <p:extLst>
      <p:ext uri="{BB962C8B-B14F-4D97-AF65-F5344CB8AC3E}">
        <p14:creationId xmlns:p14="http://schemas.microsoft.com/office/powerpoint/2010/main" val="867568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7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7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7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Anchoring &amp; Adjustment and the False Consensus Effect</a:t>
            </a:r>
          </a:p>
        </p:txBody>
      </p:sp>
      <p:sp>
        <p:nvSpPr>
          <p:cNvPr id="3" name="Content Placeholder 2"/>
          <p:cNvSpPr>
            <a:spLocks noGrp="1"/>
          </p:cNvSpPr>
          <p:nvPr>
            <p:ph idx="1"/>
          </p:nvPr>
        </p:nvSpPr>
        <p:spPr/>
        <p:txBody>
          <a:bodyPr/>
          <a:lstStyle/>
          <a:p>
            <a:pPr>
              <a:spcBef>
                <a:spcPts val="2400"/>
              </a:spcBef>
            </a:pPr>
            <a:r>
              <a:rPr lang="en-US" dirty="0">
                <a:latin typeface="Arial"/>
              </a:rPr>
              <a:t>Example:  Suppose you are asked whether many people believe X </a:t>
            </a:r>
            <a:br>
              <a:rPr lang="en-US" dirty="0">
                <a:latin typeface="Arial"/>
              </a:rPr>
            </a:br>
            <a:r>
              <a:rPr lang="en-US" dirty="0">
                <a:latin typeface="Arial"/>
              </a:rPr>
              <a:t>or many people feel X.  </a:t>
            </a:r>
          </a:p>
          <a:p>
            <a:pPr marL="627063" lvl="2" indent="0">
              <a:spcBef>
                <a:spcPts val="400"/>
              </a:spcBef>
              <a:buNone/>
            </a:pPr>
            <a:r>
              <a:rPr lang="en-US" dirty="0">
                <a:latin typeface="Arial"/>
              </a:rPr>
              <a:t>E.g., What proportion of Americans favor repeal of Obama care (Affordable Care </a:t>
            </a:r>
            <a:br>
              <a:rPr lang="en-US" dirty="0">
                <a:latin typeface="Arial"/>
              </a:rPr>
            </a:br>
            <a:r>
              <a:rPr lang="en-US" dirty="0">
                <a:latin typeface="Arial"/>
              </a:rPr>
              <a:t>         Act)?</a:t>
            </a:r>
          </a:p>
          <a:p>
            <a:pPr>
              <a:spcBef>
                <a:spcPts val="2400"/>
              </a:spcBef>
            </a:pPr>
            <a:r>
              <a:rPr lang="en-US" dirty="0">
                <a:latin typeface="Arial"/>
              </a:rPr>
              <a:t>Hypothesis:  People often anchor on their own opinions and values </a:t>
            </a:r>
            <a:br>
              <a:rPr lang="en-US" dirty="0">
                <a:latin typeface="Arial"/>
              </a:rPr>
            </a:br>
            <a:r>
              <a:rPr lang="en-US" dirty="0">
                <a:latin typeface="Arial"/>
              </a:rPr>
              <a:t>and then adjust to take into account other people’s differences.  </a:t>
            </a:r>
          </a:p>
          <a:p>
            <a:pPr>
              <a:spcBef>
                <a:spcPts val="1800"/>
              </a:spcBef>
              <a:buNone/>
            </a:pPr>
            <a:r>
              <a:rPr lang="en-US" dirty="0">
                <a:latin typeface="Arial"/>
              </a:rPr>
              <a:t>	Consequence:  We tend to expect others to be more like ourselves than they are.  </a:t>
            </a:r>
          </a:p>
          <a:p>
            <a:endParaRPr lang="en-US" dirty="0"/>
          </a:p>
        </p:txBody>
      </p:sp>
    </p:spTree>
    <p:extLst>
      <p:ext uri="{BB962C8B-B14F-4D97-AF65-F5344CB8AC3E}">
        <p14:creationId xmlns:p14="http://schemas.microsoft.com/office/powerpoint/2010/main" val="3089577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rPr>
              <a:t>Lee Ross on the False Consensus Effect</a:t>
            </a:r>
          </a:p>
        </p:txBody>
      </p:sp>
      <p:sp>
        <p:nvSpPr>
          <p:cNvPr id="3" name="Content Placeholder 2"/>
          <p:cNvSpPr>
            <a:spLocks noGrp="1"/>
          </p:cNvSpPr>
          <p:nvPr>
            <p:ph idx="1"/>
          </p:nvPr>
        </p:nvSpPr>
        <p:spPr>
          <a:xfrm>
            <a:off x="838200" y="1441048"/>
            <a:ext cx="10515600" cy="4735915"/>
          </a:xfrm>
        </p:spPr>
        <p:txBody>
          <a:bodyPr>
            <a:normAutofit fontScale="92500" lnSpcReduction="10000"/>
          </a:bodyPr>
          <a:lstStyle/>
          <a:p>
            <a:pPr marL="117475" indent="-117475">
              <a:buNone/>
            </a:pPr>
            <a:r>
              <a:rPr lang="en-US" sz="1400" dirty="0">
                <a:latin typeface="Arial"/>
              </a:rPr>
              <a:t>Ross, L., Greene, D., &amp; House, P. (1977).  The “false consensus effect”: An egocentric bias in social perception and attribution processes.  Journal of Experimental Social Psychology, 13(3), 279-301.  </a:t>
            </a:r>
          </a:p>
          <a:p>
            <a:pPr marL="0" indent="0">
              <a:buNone/>
            </a:pPr>
            <a:r>
              <a:rPr lang="en-US" dirty="0">
                <a:latin typeface="Arial"/>
              </a:rPr>
              <a:t>Subjects were asked:</a:t>
            </a:r>
          </a:p>
          <a:p>
            <a:pPr marL="0" indent="0">
              <a:spcBef>
                <a:spcPts val="1500"/>
              </a:spcBef>
              <a:buNone/>
            </a:pPr>
            <a:r>
              <a:rPr lang="en-US" dirty="0">
                <a:latin typeface="Arial"/>
              </a:rPr>
              <a:t>Question 1:  Are you willing to do an outrageous act, e.g., walk around </a:t>
            </a:r>
            <a:br>
              <a:rPr lang="en-US" dirty="0">
                <a:latin typeface="Arial"/>
              </a:rPr>
            </a:br>
            <a:r>
              <a:rPr lang="en-US" dirty="0">
                <a:latin typeface="Arial"/>
              </a:rPr>
              <a:t>                    campus wearing a sandwich board that says "Repent!"? </a:t>
            </a:r>
          </a:p>
          <a:p>
            <a:pPr marL="0" indent="0">
              <a:spcBef>
                <a:spcPts val="1500"/>
              </a:spcBef>
              <a:buNone/>
            </a:pPr>
            <a:r>
              <a:rPr lang="en-US" dirty="0">
                <a:latin typeface="Arial"/>
              </a:rPr>
              <a:t>Question 2:  What percentage of undergrads would agree to do the act? </a:t>
            </a:r>
          </a:p>
          <a:p>
            <a:pPr marL="0" indent="0">
              <a:spcBef>
                <a:spcPts val="3600"/>
              </a:spcBef>
              <a:buNone/>
              <a:tabLst>
                <a:tab pos="1422400" algn="ctr"/>
                <a:tab pos="3773488" algn="ctr"/>
                <a:tab pos="5195888" algn="ctr"/>
                <a:tab pos="6226175" algn="ctr"/>
                <a:tab pos="7140575" algn="ctr"/>
              </a:tabLst>
            </a:pPr>
            <a:r>
              <a:rPr lang="en-US" dirty="0">
                <a:latin typeface="Arial"/>
              </a:rPr>
              <a:t>			</a:t>
            </a:r>
            <a:r>
              <a:rPr lang="en-US" dirty="0" smtClean="0">
                <a:latin typeface="Arial"/>
              </a:rPr>
              <a:t>             Predicted </a:t>
            </a:r>
            <a:r>
              <a:rPr lang="en-US" dirty="0">
                <a:latin typeface="Arial"/>
              </a:rPr>
              <a:t>%</a:t>
            </a:r>
            <a:br>
              <a:rPr lang="en-US" dirty="0">
                <a:latin typeface="Arial"/>
              </a:rPr>
            </a:br>
            <a:r>
              <a:rPr lang="en-US" dirty="0">
                <a:latin typeface="Arial"/>
              </a:rPr>
              <a:t>	Subject’s Choice	n (%)	</a:t>
            </a:r>
            <a:r>
              <a:rPr lang="en-US" dirty="0" smtClean="0">
                <a:latin typeface="Arial"/>
              </a:rPr>
              <a:t>         Wear </a:t>
            </a:r>
            <a:r>
              <a:rPr lang="en-US" dirty="0">
                <a:latin typeface="Arial"/>
              </a:rPr>
              <a:t>Sign	</a:t>
            </a:r>
            <a:r>
              <a:rPr lang="en-US" dirty="0" smtClean="0">
                <a:latin typeface="Arial"/>
              </a:rPr>
              <a:t>      Not </a:t>
            </a:r>
            <a:r>
              <a:rPr lang="en-US" dirty="0">
                <a:latin typeface="Arial"/>
              </a:rPr>
              <a:t>Wear </a:t>
            </a:r>
            <a:r>
              <a:rPr lang="en-US" dirty="0" smtClean="0">
                <a:latin typeface="Arial"/>
              </a:rPr>
              <a:t>Sign</a:t>
            </a:r>
            <a:endParaRPr lang="en-US" dirty="0">
              <a:latin typeface="Arial"/>
            </a:endParaRPr>
          </a:p>
          <a:p>
            <a:pPr marL="0" indent="0">
              <a:buNone/>
              <a:tabLst>
                <a:tab pos="1422400" algn="ctr"/>
                <a:tab pos="3773488" algn="ctr"/>
                <a:tab pos="5195888" algn="ctr"/>
                <a:tab pos="6226175" algn="ctr"/>
                <a:tab pos="7140575" algn="ctr"/>
              </a:tabLst>
            </a:pPr>
            <a:r>
              <a:rPr lang="en-US" dirty="0">
                <a:latin typeface="Arial"/>
              </a:rPr>
              <a:t>	</a:t>
            </a:r>
            <a:r>
              <a:rPr lang="en-US" dirty="0" smtClean="0">
                <a:latin typeface="Arial"/>
              </a:rPr>
              <a:t>Wear </a:t>
            </a:r>
            <a:r>
              <a:rPr lang="en-US" dirty="0">
                <a:latin typeface="Arial"/>
              </a:rPr>
              <a:t>Sign	</a:t>
            </a:r>
            <a:r>
              <a:rPr lang="en-US" dirty="0" smtClean="0">
                <a:latin typeface="Arial"/>
              </a:rPr>
              <a:t> 27 </a:t>
            </a:r>
            <a:r>
              <a:rPr lang="en-US" dirty="0">
                <a:latin typeface="Arial"/>
              </a:rPr>
              <a:t>(51%)	</a:t>
            </a:r>
            <a:r>
              <a:rPr lang="en-US" dirty="0" smtClean="0">
                <a:latin typeface="Arial"/>
              </a:rPr>
              <a:t>          58.3</a:t>
            </a:r>
            <a:r>
              <a:rPr lang="en-US" dirty="0">
                <a:latin typeface="Arial"/>
              </a:rPr>
              <a:t>%		</a:t>
            </a:r>
            <a:r>
              <a:rPr lang="en-US" dirty="0" smtClean="0">
                <a:latin typeface="Arial"/>
              </a:rPr>
              <a:t>  41.7</a:t>
            </a:r>
            <a:r>
              <a:rPr lang="en-US" dirty="0">
                <a:latin typeface="Arial"/>
              </a:rPr>
              <a:t>%</a:t>
            </a:r>
          </a:p>
          <a:p>
            <a:pPr marL="0" indent="0">
              <a:buNone/>
              <a:tabLst>
                <a:tab pos="1422400" algn="ctr"/>
                <a:tab pos="3773488" algn="ctr"/>
                <a:tab pos="5195888" algn="ctr"/>
                <a:tab pos="6226175" algn="ctr"/>
                <a:tab pos="7140575" algn="ctr"/>
              </a:tabLst>
            </a:pPr>
            <a:r>
              <a:rPr lang="en-US" dirty="0">
                <a:latin typeface="Arial"/>
              </a:rPr>
              <a:t>	</a:t>
            </a:r>
            <a:r>
              <a:rPr lang="en-US" dirty="0" smtClean="0">
                <a:latin typeface="Arial"/>
              </a:rPr>
              <a:t>Not Wear </a:t>
            </a:r>
            <a:r>
              <a:rPr lang="en-US" dirty="0">
                <a:latin typeface="Arial"/>
              </a:rPr>
              <a:t>Sign	</a:t>
            </a:r>
            <a:r>
              <a:rPr lang="en-US" dirty="0" smtClean="0">
                <a:latin typeface="Arial"/>
              </a:rPr>
              <a:t> 26 </a:t>
            </a:r>
            <a:r>
              <a:rPr lang="en-US" dirty="0">
                <a:latin typeface="Arial"/>
              </a:rPr>
              <a:t>(49%)	</a:t>
            </a:r>
            <a:r>
              <a:rPr lang="en-US" dirty="0" smtClean="0">
                <a:latin typeface="Arial"/>
              </a:rPr>
              <a:t>          29.7</a:t>
            </a:r>
            <a:r>
              <a:rPr lang="en-US" dirty="0">
                <a:latin typeface="Arial"/>
              </a:rPr>
              <a:t>%		</a:t>
            </a:r>
            <a:r>
              <a:rPr lang="en-US" dirty="0" smtClean="0">
                <a:latin typeface="Arial"/>
              </a:rPr>
              <a:t>  70.3</a:t>
            </a:r>
            <a:r>
              <a:rPr lang="en-US" dirty="0">
                <a:latin typeface="Arial"/>
              </a:rPr>
              <a:t>%</a:t>
            </a:r>
          </a:p>
        </p:txBody>
      </p:sp>
      <p:cxnSp>
        <p:nvCxnSpPr>
          <p:cNvPr id="7" name="Straight Connector 6"/>
          <p:cNvCxnSpPr/>
          <p:nvPr/>
        </p:nvCxnSpPr>
        <p:spPr bwMode="auto">
          <a:xfrm>
            <a:off x="1842969" y="4631165"/>
            <a:ext cx="83465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0135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764" y="0"/>
            <a:ext cx="9121036" cy="1143000"/>
          </a:xfrm>
        </p:spPr>
        <p:txBody>
          <a:bodyPr>
            <a:normAutofit fontScale="90000"/>
          </a:bodyPr>
          <a:lstStyle/>
          <a:p>
            <a:r>
              <a:rPr lang="en-US" b="1" dirty="0">
                <a:ln>
                  <a:solidFill>
                    <a:srgbClr val="E6B9B8"/>
                  </a:solidFill>
                </a:ln>
              </a:rPr>
              <a:t>System 1 suppression of ambiguity leads to the </a:t>
            </a:r>
            <a:r>
              <a:rPr lang="en-US" b="1" dirty="0">
                <a:ln>
                  <a:solidFill>
                    <a:srgbClr val="E6B9B8"/>
                  </a:solidFill>
                </a:ln>
                <a:solidFill>
                  <a:schemeClr val="accent2"/>
                </a:solidFill>
              </a:rPr>
              <a:t>“Halo Effect”</a:t>
            </a:r>
          </a:p>
        </p:txBody>
      </p:sp>
      <p:sp>
        <p:nvSpPr>
          <p:cNvPr id="8" name="TextBox 7"/>
          <p:cNvSpPr txBox="1"/>
          <p:nvPr/>
        </p:nvSpPr>
        <p:spPr>
          <a:xfrm>
            <a:off x="1752333" y="5322308"/>
            <a:ext cx="8686800" cy="1200329"/>
          </a:xfrm>
          <a:prstGeom prst="rect">
            <a:avLst/>
          </a:prstGeom>
          <a:noFill/>
        </p:spPr>
        <p:txBody>
          <a:bodyPr wrap="square" rtlCol="0">
            <a:spAutoFit/>
          </a:bodyPr>
          <a:lstStyle/>
          <a:p>
            <a:r>
              <a:rPr lang="en-US" sz="3600" dirty="0"/>
              <a:t>If you like one thing about a person you have  tendency to like everything (and vice versa)</a:t>
            </a:r>
          </a:p>
        </p:txBody>
      </p:sp>
      <p:pic>
        <p:nvPicPr>
          <p:cNvPr id="10" name="Content Placeholder 9">
            <a:extLst>
              <a:ext uri="{FF2B5EF4-FFF2-40B4-BE49-F238E27FC236}">
                <a16:creationId xmlns:a16="http://schemas.microsoft.com/office/drawing/2014/main" id="{3891A863-CD78-8744-A317-236DDA09BD81}"/>
              </a:ext>
            </a:extLst>
          </p:cNvPr>
          <p:cNvPicPr>
            <a:picLocks noGrp="1" noChangeAspect="1"/>
          </p:cNvPicPr>
          <p:nvPr>
            <p:ph idx="1"/>
          </p:nvPr>
        </p:nvPicPr>
        <p:blipFill>
          <a:blip r:embed="rId3"/>
          <a:stretch>
            <a:fillRect/>
          </a:stretch>
        </p:blipFill>
        <p:spPr>
          <a:xfrm>
            <a:off x="3555733" y="1669740"/>
            <a:ext cx="5080000" cy="3390900"/>
          </a:xfrm>
        </p:spPr>
      </p:pic>
    </p:spTree>
    <p:extLst>
      <p:ext uri="{BB962C8B-B14F-4D97-AF65-F5344CB8AC3E}">
        <p14:creationId xmlns:p14="http://schemas.microsoft.com/office/powerpoint/2010/main" val="20313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 of Alan &amp; Ben?</a:t>
            </a:r>
          </a:p>
        </p:txBody>
      </p:sp>
      <p:sp>
        <p:nvSpPr>
          <p:cNvPr id="3" name="Content Placeholder 2"/>
          <p:cNvSpPr>
            <a:spLocks noGrp="1"/>
          </p:cNvSpPr>
          <p:nvPr>
            <p:ph idx="1"/>
          </p:nvPr>
        </p:nvSpPr>
        <p:spPr>
          <a:xfrm>
            <a:off x="1981200" y="1854961"/>
            <a:ext cx="8229600" cy="1167971"/>
          </a:xfrm>
        </p:spPr>
        <p:txBody>
          <a:bodyPr>
            <a:normAutofit/>
          </a:bodyPr>
          <a:lstStyle/>
          <a:p>
            <a:pPr>
              <a:buNone/>
            </a:pPr>
            <a:r>
              <a:rPr lang="en-US" sz="3200" dirty="0"/>
              <a:t>Alan:  intelligent, industrious, impulsive, critical, stubborn, envious.</a:t>
            </a:r>
          </a:p>
        </p:txBody>
      </p:sp>
      <p:sp>
        <p:nvSpPr>
          <p:cNvPr id="4" name="Content Placeholder 2"/>
          <p:cNvSpPr txBox="1">
            <a:spLocks/>
          </p:cNvSpPr>
          <p:nvPr/>
        </p:nvSpPr>
        <p:spPr>
          <a:xfrm>
            <a:off x="1981200" y="3520465"/>
            <a:ext cx="8229600" cy="1260856"/>
          </a:xfrm>
          <a:prstGeom prst="rect">
            <a:avLst/>
          </a:prstGeom>
        </p:spPr>
        <p:txBody>
          <a:bodyPr vert="horz" lIns="91440" tIns="45720" rIns="91440" bIns="45720" rtlCol="0">
            <a:normAutofit/>
          </a:bodyPr>
          <a:lstStyle/>
          <a:p>
            <a:pPr marL="342900" indent="-342900">
              <a:spcBef>
                <a:spcPct val="20000"/>
              </a:spcBef>
            </a:pPr>
            <a:r>
              <a:rPr lang="en-US" sz="3200" dirty="0"/>
              <a:t>Ben: envious, stubborn, critical, impulsive, industrious, intelligent.</a:t>
            </a:r>
          </a:p>
          <a:p>
            <a:pPr marL="342900" indent="-342900">
              <a:spcBef>
                <a:spcPct val="20000"/>
              </a:spcBef>
            </a:pPr>
            <a:endParaRPr lang="en-US" sz="3200" dirty="0"/>
          </a:p>
          <a:p>
            <a:pPr marL="342900" indent="-342900">
              <a:spcBef>
                <a:spcPct val="20000"/>
              </a:spcBef>
            </a:pPr>
            <a:endParaRPr lang="en-US" sz="3200" dirty="0"/>
          </a:p>
          <a:p>
            <a:pPr marL="342900" indent="-342900">
              <a:spcBef>
                <a:spcPct val="20000"/>
              </a:spcBef>
            </a:pPr>
            <a:endParaRPr lang="en-US" sz="3200" dirty="0"/>
          </a:p>
        </p:txBody>
      </p:sp>
      <p:sp>
        <p:nvSpPr>
          <p:cNvPr id="5" name="TextBox 4">
            <a:extLst>
              <a:ext uri="{FF2B5EF4-FFF2-40B4-BE49-F238E27FC236}">
                <a16:creationId xmlns:a16="http://schemas.microsoft.com/office/drawing/2014/main" id="{FE859C41-D581-2B43-ABDF-14DFE28D05E7}"/>
              </a:ext>
            </a:extLst>
          </p:cNvPr>
          <p:cNvSpPr txBox="1"/>
          <p:nvPr/>
        </p:nvSpPr>
        <p:spPr>
          <a:xfrm>
            <a:off x="1090670" y="5168686"/>
            <a:ext cx="10263130" cy="1569660"/>
          </a:xfrm>
          <a:prstGeom prst="rect">
            <a:avLst/>
          </a:prstGeom>
          <a:noFill/>
        </p:spPr>
        <p:txBody>
          <a:bodyPr wrap="square" rtlCol="0">
            <a:spAutoFit/>
          </a:bodyPr>
          <a:lstStyle/>
          <a:p>
            <a:r>
              <a:rPr lang="en-US" sz="2400" dirty="0"/>
              <a:t>”The sequence in which we observe characteristics of a person is often determined by chance. Sequence matters, however, because the halo effect increases the weight of first impressions, sometimes to the point that subsequent information is mostly wasted” (TFS, p. 83)</a:t>
            </a:r>
          </a:p>
        </p:txBody>
      </p:sp>
    </p:spTree>
    <p:extLst>
      <p:ext uri="{BB962C8B-B14F-4D97-AF65-F5344CB8AC3E}">
        <p14:creationId xmlns:p14="http://schemas.microsoft.com/office/powerpoint/2010/main" val="32581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151D7-418A-F345-A0B6-CAE813C78BC0}"/>
              </a:ext>
            </a:extLst>
          </p:cNvPr>
          <p:cNvSpPr txBox="1"/>
          <p:nvPr/>
        </p:nvSpPr>
        <p:spPr>
          <a:xfrm>
            <a:off x="1762540" y="1855304"/>
            <a:ext cx="8865704" cy="2585323"/>
          </a:xfrm>
          <a:prstGeom prst="rect">
            <a:avLst/>
          </a:prstGeom>
          <a:noFill/>
        </p:spPr>
        <p:txBody>
          <a:bodyPr wrap="square" rtlCol="0">
            <a:spAutoFit/>
          </a:bodyPr>
          <a:lstStyle/>
          <a:p>
            <a:r>
              <a:rPr lang="en-US" sz="5400" dirty="0"/>
              <a:t>Implications for Polarization of attitudes among different groups?</a:t>
            </a:r>
          </a:p>
        </p:txBody>
      </p:sp>
    </p:spTree>
    <p:extLst>
      <p:ext uri="{BB962C8B-B14F-4D97-AF65-F5344CB8AC3E}">
        <p14:creationId xmlns:p14="http://schemas.microsoft.com/office/powerpoint/2010/main" val="287111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fontScale="90000"/>
          </a:bodyPr>
          <a:lstStyle/>
          <a:p>
            <a:r>
              <a:rPr lang="en-US" dirty="0"/>
              <a:t>What you see is all there is (WYSIATI)</a:t>
            </a:r>
          </a:p>
        </p:txBody>
      </p:sp>
      <p:sp>
        <p:nvSpPr>
          <p:cNvPr id="3" name="Content Placeholder 2"/>
          <p:cNvSpPr>
            <a:spLocks noGrp="1"/>
          </p:cNvSpPr>
          <p:nvPr>
            <p:ph idx="1"/>
          </p:nvPr>
        </p:nvSpPr>
        <p:spPr>
          <a:xfrm>
            <a:off x="1981200" y="1142999"/>
            <a:ext cx="8229600" cy="4899991"/>
          </a:xfrm>
        </p:spPr>
        <p:txBody>
          <a:bodyPr>
            <a:normAutofit fontScale="92500" lnSpcReduction="10000"/>
          </a:bodyPr>
          <a:lstStyle/>
          <a:p>
            <a:r>
              <a:rPr lang="en-US" sz="3600" dirty="0">
                <a:solidFill>
                  <a:srgbClr val="C0504D"/>
                </a:solidFill>
              </a:rPr>
              <a:t>“An essential design feature of the associative machine is that it represents only activated ideas. Information that is not retrieved (even unconsciously) from memory might as well not exist"</a:t>
            </a:r>
          </a:p>
          <a:p>
            <a:pPr marL="0" indent="0">
              <a:buNone/>
            </a:pPr>
            <a:endParaRPr lang="en-US" sz="3600" dirty="0">
              <a:solidFill>
                <a:srgbClr val="C0504D"/>
              </a:solidFill>
            </a:endParaRPr>
          </a:p>
          <a:p>
            <a:endParaRPr lang="en-US" sz="3600" dirty="0">
              <a:solidFill>
                <a:srgbClr val="C0504D"/>
              </a:solidFill>
            </a:endParaRPr>
          </a:p>
          <a:p>
            <a:r>
              <a:rPr lang="en-US" sz="3600" dirty="0">
                <a:solidFill>
                  <a:srgbClr val="C0504D"/>
                </a:solidFill>
              </a:rPr>
              <a:t>System 1</a:t>
            </a:r>
            <a:r>
              <a:rPr lang="en-US" sz="3600" dirty="0"/>
              <a:t> constructs the best possible story incorporating the ideas that have been activated but does not (cannot) allow for info it doesn’t have.</a:t>
            </a:r>
          </a:p>
        </p:txBody>
      </p:sp>
    </p:spTree>
    <p:extLst>
      <p:ext uri="{BB962C8B-B14F-4D97-AF65-F5344CB8AC3E}">
        <p14:creationId xmlns:p14="http://schemas.microsoft.com/office/powerpoint/2010/main" val="321751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64D5D-FC38-914C-B25D-43B92721B687}"/>
              </a:ext>
            </a:extLst>
          </p:cNvPr>
          <p:cNvSpPr txBox="1"/>
          <p:nvPr/>
        </p:nvSpPr>
        <p:spPr>
          <a:xfrm>
            <a:off x="1298713" y="1285461"/>
            <a:ext cx="10005391" cy="5262979"/>
          </a:xfrm>
          <a:prstGeom prst="rect">
            <a:avLst/>
          </a:prstGeom>
          <a:noFill/>
        </p:spPr>
        <p:txBody>
          <a:bodyPr wrap="square" rtlCol="0">
            <a:spAutoFit/>
          </a:bodyPr>
          <a:lstStyle/>
          <a:p>
            <a:pPr marL="342900" indent="-342900" defTabSz="457200">
              <a:spcBef>
                <a:spcPct val="20000"/>
              </a:spcBef>
              <a:defRPr/>
            </a:pPr>
            <a:r>
              <a:rPr lang="en-US" sz="4000" dirty="0"/>
              <a:t>“Will </a:t>
            </a:r>
            <a:r>
              <a:rPr lang="en-US" sz="4000" dirty="0" err="1"/>
              <a:t>Mindik</a:t>
            </a:r>
            <a:r>
              <a:rPr lang="en-US" sz="4000" dirty="0"/>
              <a:t> be a good teacher? She is intelligent and strong…”</a:t>
            </a:r>
          </a:p>
          <a:p>
            <a:pPr marL="342900" indent="-342900" defTabSz="457200">
              <a:spcBef>
                <a:spcPct val="20000"/>
              </a:spcBef>
              <a:defRPr/>
            </a:pPr>
            <a:r>
              <a:rPr lang="en-US" sz="4000" dirty="0"/>
              <a:t>System 1 has a coherent association and an answer…yes</a:t>
            </a:r>
          </a:p>
          <a:p>
            <a:pPr marL="342900" indent="-342900" defTabSz="457200">
              <a:spcBef>
                <a:spcPct val="20000"/>
              </a:spcBef>
              <a:defRPr/>
            </a:pPr>
            <a:r>
              <a:rPr lang="en-US" sz="4000" dirty="0"/>
              <a:t>Importantly, what did System 1 </a:t>
            </a:r>
            <a:r>
              <a:rPr lang="en-US" sz="4000" i="1" dirty="0"/>
              <a:t>not </a:t>
            </a:r>
            <a:r>
              <a:rPr lang="en-US" sz="4000" dirty="0"/>
              <a:t>do: “What would I need to know before I formed an opinion about the quality of someone’s leadership”?</a:t>
            </a:r>
          </a:p>
        </p:txBody>
      </p:sp>
    </p:spTree>
    <p:extLst>
      <p:ext uri="{BB962C8B-B14F-4D97-AF65-F5344CB8AC3E}">
        <p14:creationId xmlns:p14="http://schemas.microsoft.com/office/powerpoint/2010/main" val="37199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95E2-4914-884A-9B50-BD5F3D585FEC}"/>
              </a:ext>
            </a:extLst>
          </p:cNvPr>
          <p:cNvSpPr>
            <a:spLocks noGrp="1"/>
          </p:cNvSpPr>
          <p:nvPr>
            <p:ph type="title"/>
          </p:nvPr>
        </p:nvSpPr>
        <p:spPr/>
        <p:txBody>
          <a:bodyPr/>
          <a:lstStyle/>
          <a:p>
            <a:r>
              <a:rPr lang="en-US" dirty="0"/>
              <a:t>So what is the problem</a:t>
            </a:r>
          </a:p>
        </p:txBody>
      </p:sp>
      <p:sp>
        <p:nvSpPr>
          <p:cNvPr id="3" name="Content Placeholder 2">
            <a:extLst>
              <a:ext uri="{FF2B5EF4-FFF2-40B4-BE49-F238E27FC236}">
                <a16:creationId xmlns:a16="http://schemas.microsoft.com/office/drawing/2014/main" id="{4CB959F2-EA46-BA47-A2D6-C787F7828B0F}"/>
              </a:ext>
            </a:extLst>
          </p:cNvPr>
          <p:cNvSpPr>
            <a:spLocks noGrp="1"/>
          </p:cNvSpPr>
          <p:nvPr>
            <p:ph idx="1"/>
          </p:nvPr>
        </p:nvSpPr>
        <p:spPr/>
        <p:txBody>
          <a:bodyPr/>
          <a:lstStyle/>
          <a:p>
            <a:pPr marL="0" indent="0">
              <a:buNone/>
            </a:pPr>
            <a:r>
              <a:rPr lang="en-US" dirty="0"/>
              <a:t>Isn’t System 1 (warts and all) is making life functional?</a:t>
            </a:r>
          </a:p>
          <a:p>
            <a:pPr marL="0" indent="0">
              <a:buNone/>
            </a:pPr>
            <a:endParaRPr lang="en-US" dirty="0"/>
          </a:p>
          <a:p>
            <a:pPr marL="0" indent="0" algn="just">
              <a:buNone/>
            </a:pPr>
            <a:r>
              <a:rPr lang="en-US" dirty="0"/>
              <a:t>“System 1 bets on an answer, and the bets are guided by experience. The rules of the betting are intelligent…WYSIATI facilitates the achievement of coherence and of the cognitive ease that causes us to accept a statement as true. It explains why we can think fast, and how we are able to make sense of partial information in a complex world. Much of the time, the coherent story we put together is close enough to reality to support reasonable action."</a:t>
            </a:r>
            <a:endParaRPr lang="en-US" dirty="0">
              <a:effectLst/>
            </a:endParaRPr>
          </a:p>
          <a:p>
            <a:pPr marL="0" indent="0" algn="just">
              <a:buNone/>
            </a:pPr>
            <a:endParaRPr lang="en-US" dirty="0"/>
          </a:p>
          <a:p>
            <a:endParaRPr lang="en-US" dirty="0"/>
          </a:p>
        </p:txBody>
      </p:sp>
    </p:spTree>
    <p:extLst>
      <p:ext uri="{BB962C8B-B14F-4D97-AF65-F5344CB8AC3E}">
        <p14:creationId xmlns:p14="http://schemas.microsoft.com/office/powerpoint/2010/main" val="54755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466">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990000"/>
      </a:folHlink>
    </a:clrScheme>
    <a:fontScheme name="p35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lnSpc>
            <a:spcPct val="115000"/>
          </a:lnSpc>
          <a:spcBef>
            <a:spcPts val="1200"/>
          </a:spcBef>
          <a:spcAft>
            <a:spcPts val="0"/>
          </a:spcAft>
          <a:defRPr sz="1800" dirty="0">
            <a:latin typeface="Arial"/>
          </a:defRPr>
        </a:defPPr>
      </a:lstStyle>
    </a:txDef>
  </a:objectDefaults>
  <a:extraClrSchemeLst>
    <a:extraClrScheme>
      <a:clrScheme name="p35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35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35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35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35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35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35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6602</TotalTime>
  <Words>2120</Words>
  <Application>Microsoft Office PowerPoint</Application>
  <PresentationFormat>Widescreen</PresentationFormat>
  <Paragraphs>223</Paragraphs>
  <Slides>35</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Arial</vt:lpstr>
      <vt:lpstr>Calibri</vt:lpstr>
      <vt:lpstr>Calibri Light</vt:lpstr>
      <vt:lpstr>Times</vt:lpstr>
      <vt:lpstr>Times New Roman</vt:lpstr>
      <vt:lpstr>Wingdings</vt:lpstr>
      <vt:lpstr>Office Theme</vt:lpstr>
      <vt:lpstr>p466</vt:lpstr>
      <vt:lpstr>1_Office Theme</vt:lpstr>
      <vt:lpstr>How Judgement Happens and Heuristics+Biases</vt:lpstr>
      <vt:lpstr>A Machine for Jumping to Conclusions</vt:lpstr>
      <vt:lpstr>Jumping to Conclusions</vt:lpstr>
      <vt:lpstr>System 1 suppression of ambiguity leads to the “Halo Effect”</vt:lpstr>
      <vt:lpstr>What do you think of Alan &amp; Ben?</vt:lpstr>
      <vt:lpstr>PowerPoint Presentation</vt:lpstr>
      <vt:lpstr>What you see is all there is (WYSIATI)</vt:lpstr>
      <vt:lpstr>PowerPoint Presentation</vt:lpstr>
      <vt:lpstr>So what is the problem</vt:lpstr>
      <vt:lpstr>The mental shotgun</vt:lpstr>
      <vt:lpstr>Mental Shotgun</vt:lpstr>
      <vt:lpstr>Substituting Questions</vt:lpstr>
      <vt:lpstr>An Example of Attribute Substitution</vt:lpstr>
      <vt:lpstr>Target question</vt:lpstr>
      <vt:lpstr>Substitution</vt:lpstr>
      <vt:lpstr>   When is Attribute Substitution Likely to Occur? </vt:lpstr>
      <vt:lpstr>PowerPoint Presentation</vt:lpstr>
      <vt:lpstr>The Anatomy of Bias</vt:lpstr>
      <vt:lpstr>The role of “unbelieving” is left to System 2</vt:lpstr>
      <vt:lpstr>System 2 acts as biased lawyer</vt:lpstr>
      <vt:lpstr>PowerPoint Presentation</vt:lpstr>
      <vt:lpstr>Each card has a letter on one side and a number on the other. Which two cards should you turn over to decide whether the following statement is true:  “If there is a D on one side, there is always a 5 on the other.”</vt:lpstr>
      <vt:lpstr>You may have gotten it right, but most people don’t.</vt:lpstr>
      <vt:lpstr>What is a Heuristic?</vt:lpstr>
      <vt:lpstr>Questions Asked in Conditions 1 and 2</vt:lpstr>
      <vt:lpstr>Typical Finding in Anchoring &amp; Adjustment (AA) Experiment</vt:lpstr>
      <vt:lpstr>Anchoring &amp; Adjustment Heuristic</vt:lpstr>
      <vt:lpstr>Anchoring</vt:lpstr>
      <vt:lpstr>Anchoring</vt:lpstr>
      <vt:lpstr>Anchoring</vt:lpstr>
      <vt:lpstr> Why Are Estimates Biased Towards the Anchor? </vt:lpstr>
      <vt:lpstr>Anchoring</vt:lpstr>
      <vt:lpstr> Assume any number has an anchoring effect and mobilize system 2 to combat it. </vt:lpstr>
      <vt:lpstr>Anchoring &amp; Adjustment and the False Consensus Effect</vt:lpstr>
      <vt:lpstr>Lee Ross on the False Consensus Effect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Judgement Happens and Heuristics+Biases</dc:title>
  <dc:creator>Gandhi, Amit K</dc:creator>
  <cp:lastModifiedBy>Amit</cp:lastModifiedBy>
  <cp:revision>54</cp:revision>
  <dcterms:created xsi:type="dcterms:W3CDTF">2020-01-04T19:30:42Z</dcterms:created>
  <dcterms:modified xsi:type="dcterms:W3CDTF">2020-02-13T17:52:52Z</dcterms:modified>
</cp:coreProperties>
</file>