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3" r:id="rId3"/>
    <p:sldId id="264" r:id="rId4"/>
    <p:sldId id="325" r:id="rId5"/>
    <p:sldId id="265" r:id="rId6"/>
    <p:sldId id="266" r:id="rId7"/>
    <p:sldId id="267" r:id="rId8"/>
    <p:sldId id="268" r:id="rId9"/>
    <p:sldId id="296" r:id="rId10"/>
    <p:sldId id="297" r:id="rId11"/>
    <p:sldId id="270" r:id="rId12"/>
    <p:sldId id="271" r:id="rId13"/>
    <p:sldId id="272" r:id="rId14"/>
    <p:sldId id="303" r:id="rId15"/>
    <p:sldId id="304" r:id="rId16"/>
    <p:sldId id="305" r:id="rId17"/>
    <p:sldId id="306" r:id="rId18"/>
    <p:sldId id="307" r:id="rId19"/>
    <p:sldId id="298" r:id="rId20"/>
    <p:sldId id="299" r:id="rId21"/>
    <p:sldId id="308" r:id="rId22"/>
    <p:sldId id="302" r:id="rId23"/>
    <p:sldId id="309" r:id="rId24"/>
    <p:sldId id="277" r:id="rId25"/>
    <p:sldId id="278" r:id="rId26"/>
    <p:sldId id="280" r:id="rId27"/>
    <p:sldId id="279" r:id="rId28"/>
    <p:sldId id="283" r:id="rId29"/>
    <p:sldId id="311" r:id="rId30"/>
    <p:sldId id="310" r:id="rId31"/>
    <p:sldId id="316" r:id="rId32"/>
    <p:sldId id="317" r:id="rId33"/>
    <p:sldId id="320" r:id="rId34"/>
    <p:sldId id="323" r:id="rId35"/>
    <p:sldId id="315" r:id="rId36"/>
    <p:sldId id="312" r:id="rId37"/>
    <p:sldId id="313" r:id="rId38"/>
    <p:sldId id="324" r:id="rId3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8" autoAdjust="0"/>
    <p:restoredTop sz="94657"/>
  </p:normalViewPr>
  <p:slideViewPr>
    <p:cSldViewPr>
      <p:cViewPr varScale="1">
        <p:scale>
          <a:sx n="102" d="100"/>
          <a:sy n="102" d="100"/>
        </p:scale>
        <p:origin x="1352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1E588F-F3A5-4A88-A335-62AE77F2E96B}" type="datetimeFigureOut">
              <a:rPr lang="en-US" smtClean="0"/>
              <a:pPr/>
              <a:t>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64E087A-55E5-4E50-80B2-937DF68BE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2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A4E27EF-1E70-43D8-96E4-5F9000A3388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B6E20FB-C72A-4ACC-A7AD-E7B22C6D2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3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E20FB-C72A-4ACC-A7AD-E7B22C6D2C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7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03CC-3077-4C21-AD06-7327C9BE0DA5}" type="datetime1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01B4B-A653-4AED-91BF-8A89F401D058}" type="datetime1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550E-B93F-4557-81BF-63B18F49A433}" type="datetime1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8F3A-A33C-4BA7-9AAE-92BC4B757D9F}" type="datetime1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CDA3-DD28-4879-B358-C4CB3928BE18}" type="datetime1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FF66-FC49-4C6C-B781-7CA5D28D3984}" type="datetime1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7759-AF06-4A0D-AFE5-9FFCFE349E9F}" type="datetime1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B74B-9A90-4BEC-B45B-9A9BCEB79E72}" type="datetime1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56F5F-3FE3-495B-A868-7D6236FD16B6}" type="datetime1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AA8E-1E15-4D21-BAD5-6F39DA880040}" type="datetime1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335C5-FEE5-4B2B-B249-9E51577D4765}" type="datetime1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0CEED-C7CD-44F3-881B-BEC22C3D4030}" type="datetime1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480C-3865-4B90-B377-A86DDD431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is Homo </a:t>
            </a:r>
            <a:r>
              <a:rPr lang="en-US" dirty="0" err="1"/>
              <a:t>Economicus</a:t>
            </a:r>
            <a:r>
              <a:rPr lang="en-US" dirty="0"/>
              <a:t> and does he/she actually exist?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anchor="t" anchorCtr="0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Doris makes optimal choices – i.e. maximizes her utility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Doris’s tastes do not change between period 1 and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Doris forms the correct expectations about income in period 2, and makes choices based on expected utility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only thing that appears in Doris’s utility function is the amount of bourbon and yoga consumed</a:t>
            </a:r>
          </a:p>
          <a:p>
            <a:pPr marL="914400" lvl="1" indent="-514350"/>
            <a:r>
              <a:rPr lang="en-US" dirty="0"/>
              <a:t>No ‘reference points’</a:t>
            </a:r>
          </a:p>
          <a:p>
            <a:pPr marL="914400" lvl="1" indent="-514350"/>
            <a:r>
              <a:rPr lang="en-US" dirty="0"/>
              <a:t>Not other people’s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Utility Maximization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514350" indent="-514350"/>
            <a:r>
              <a:rPr lang="en-US" dirty="0"/>
              <a:t>Choose the optimal Bourbon </a:t>
            </a:r>
          </a:p>
        </p:txBody>
      </p:sp>
      <p:pic>
        <p:nvPicPr>
          <p:cNvPr id="27650" name="Picture 2" descr="http://static4.depositphotos.com/1013017/313/v/450/dep_3130326-Isolated-whiskey-bott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209800"/>
            <a:ext cx="4286250" cy="428625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Utility Maximization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514350" indent="-514350"/>
            <a:r>
              <a:rPr lang="en-US" dirty="0"/>
              <a:t>Choose the optimal Bourbon </a:t>
            </a:r>
          </a:p>
        </p:txBody>
      </p:sp>
      <p:pic>
        <p:nvPicPr>
          <p:cNvPr id="31746" name="Picture 2" descr="http://visittoireland.co.uk/wp-content/uploads/2011/08/bushmillsran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174324" cy="36576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Utility Maximization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514350" indent="-514350"/>
            <a:r>
              <a:rPr lang="en-US" dirty="0"/>
              <a:t>Choose the optimal Bourbon </a:t>
            </a:r>
          </a:p>
        </p:txBody>
      </p:sp>
      <p:pic>
        <p:nvPicPr>
          <p:cNvPr id="33794" name="Picture 2" descr="http://imgs.sfgate.com/c/pictures/2008/03/14/wi_sn14_whiskey_0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438400"/>
            <a:ext cx="5524500" cy="3590926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Maximization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00600" y="32004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0" y="32258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38100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34000" y="38354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44196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4000" y="44450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51054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34000" y="51054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0600" y="57150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4000" y="57404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9600" y="32004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43000" y="32258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9600" y="38100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43000" y="38354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9600" y="44196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43000" y="44450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9600" y="51054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43000" y="51054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9600" y="57150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43000" y="57404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0600" y="15240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 following would you choose?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Maximization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00600" y="32004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4000" y="32258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2+3+6-11-14+9+10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38100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34000" y="38354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6+18-19-55+70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00600" y="44196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4000" y="44450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11+2-5+7-8-9+10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51054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34000" y="51054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8+9+10-11+8+2+6-32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0600" y="57150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4000" y="57404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10-9+17-23+10+2+15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9600" y="32004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43000" y="32258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4+6+10-11-23+9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9600" y="38100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43000" y="38354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3+9-17-99+102-6+15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9600" y="44196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43000" y="44450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20-27+7-19+2+3-5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9600" y="51054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143000" y="51054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15-5-5+6+16+17-20-9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9600" y="5715000"/>
            <a:ext cx="3581400" cy="4572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43000" y="574040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8+8+9-13-9-6+7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0600" y="1524000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 following would you choose?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Caplin</a:t>
            </a:r>
            <a:r>
              <a:rPr lang="en-US" dirty="0"/>
              <a:t>, Dean and Martin [2011]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22 Subjects, 657 choices</a:t>
            </a:r>
          </a:p>
          <a:p>
            <a:r>
              <a:rPr lang="en-US" dirty="0"/>
              <a:t>6 treatments</a:t>
            </a:r>
          </a:p>
          <a:p>
            <a:pPr lvl="1"/>
            <a:r>
              <a:rPr lang="en-US" dirty="0"/>
              <a:t>2 complexity levels: 3 or 7 operations</a:t>
            </a:r>
          </a:p>
          <a:p>
            <a:pPr lvl="1"/>
            <a:r>
              <a:rPr lang="en-US" dirty="0"/>
              <a:t>3 choice set sizes: 10, 20, 40 options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Caplin</a:t>
            </a:r>
            <a:r>
              <a:rPr lang="en-US" dirty="0"/>
              <a:t>, Dean and Martin [2011]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524000"/>
            <a:ext cx="5595937" cy="484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Caplin</a:t>
            </a:r>
            <a:r>
              <a:rPr lang="en-US" dirty="0"/>
              <a:t>, Dean and Martin [2011]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47800"/>
            <a:ext cx="415424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352800"/>
            <a:ext cx="432435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anchor="t" anchorCtr="0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Doris makes optimal choices – i.e. maximizes her utility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Doris’s tastes do not change between period 1 and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Doris forms the correct expectations about income in period 2, and makes choices based on expected utility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only thing that appears in Doris’s utility function is the amount of bourbon and yoga consumed</a:t>
            </a:r>
          </a:p>
          <a:p>
            <a:pPr marL="914400" lvl="1" indent="-514350"/>
            <a:r>
              <a:rPr lang="en-US" dirty="0"/>
              <a:t>No ‘reference points’</a:t>
            </a:r>
          </a:p>
          <a:p>
            <a:pPr marL="914400" lvl="1" indent="-514350"/>
            <a:r>
              <a:rPr lang="en-US" dirty="0"/>
              <a:t>Not other people’s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Preferences don’t change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 anchor="t" anchorCtr="0">
            <a:normAutofit lnSpcReduction="10000"/>
          </a:bodyPr>
          <a:lstStyle/>
          <a:p>
            <a:pPr marL="114300" indent="-514350"/>
            <a:r>
              <a:rPr lang="en-US" dirty="0"/>
              <a:t>We assumed that the utility function that Doris used was the same in the first and second period</a:t>
            </a:r>
          </a:p>
          <a:p>
            <a:pPr marL="114300" indent="-514350"/>
            <a:endParaRPr lang="en-US" dirty="0"/>
          </a:p>
          <a:p>
            <a:pPr marL="114300" indent="-514350">
              <a:buNone/>
            </a:pPr>
            <a:endParaRPr lang="en-US" dirty="0"/>
          </a:p>
          <a:p>
            <a:pPr marL="114300" indent="-514350"/>
            <a:r>
              <a:rPr lang="en-US" dirty="0"/>
              <a:t>Just allowing the utility function to change is not very interesting</a:t>
            </a:r>
          </a:p>
          <a:p>
            <a:pPr marL="514350" lvl="1" indent="-514350"/>
            <a:r>
              <a:rPr lang="en-US" dirty="0"/>
              <a:t>For example it could be that Doris likes Bourbon less and Yoga more as she gets older</a:t>
            </a:r>
          </a:p>
          <a:p>
            <a:pPr marL="914400" lvl="2" indent="-514350">
              <a:buNone/>
            </a:pPr>
            <a:endParaRPr lang="en-US" dirty="0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3886200" y="3581400"/>
          <a:ext cx="9906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Equation" r:id="rId3" imgW="558720" imgH="215640" progId="Equation.3">
                  <p:embed/>
                </p:oleObj>
              </mc:Choice>
              <mc:Fallback>
                <p:oleObj name="Equation" r:id="rId3" imgW="5587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9906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908425" y="3124200"/>
          <a:ext cx="9445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Equation" r:id="rId5" imgW="533160" imgH="215640" progId="Equation.3">
                  <p:embed/>
                </p:oleObj>
              </mc:Choice>
              <mc:Fallback>
                <p:oleObj name="Equation" r:id="rId5" imgW="53316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3124200"/>
                        <a:ext cx="944563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and van </a:t>
            </a:r>
            <a:r>
              <a:rPr lang="en-US" dirty="0" err="1"/>
              <a:t>Leeuwen</a:t>
            </a:r>
            <a:r>
              <a:rPr lang="en-US" dirty="0"/>
              <a:t> [1998]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anchor="t" anchorCtr="0">
            <a:normAutofit/>
          </a:bodyPr>
          <a:lstStyle/>
          <a:p>
            <a:pPr marL="114300" indent="-514350"/>
            <a:r>
              <a:rPr lang="en-US" dirty="0"/>
              <a:t>Choice 1: What would you like to eat in 1 week’s time</a:t>
            </a:r>
          </a:p>
          <a:p>
            <a:pPr marL="914400" lvl="2" indent="-514350"/>
            <a:r>
              <a:rPr lang="en-US" dirty="0"/>
              <a:t>Fruit  (74%)</a:t>
            </a:r>
          </a:p>
          <a:p>
            <a:pPr marL="914400" lvl="2" indent="-514350"/>
            <a:r>
              <a:rPr lang="en-US" dirty="0"/>
              <a:t>Chocolate  (26%)</a:t>
            </a:r>
          </a:p>
          <a:p>
            <a:pPr marL="114300" indent="-514350"/>
            <a:r>
              <a:rPr lang="en-US" dirty="0"/>
              <a:t>Choice 2: What would like to eat today?</a:t>
            </a:r>
          </a:p>
          <a:p>
            <a:pPr marL="914400" lvl="2" indent="-514350"/>
            <a:r>
              <a:rPr lang="en-US" dirty="0"/>
              <a:t>Fruit (30%)</a:t>
            </a:r>
          </a:p>
          <a:p>
            <a:pPr marL="914400" lvl="2" indent="-514350"/>
            <a:r>
              <a:rPr lang="en-US" dirty="0"/>
              <a:t>Chocolate (70%)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Temptation and Self Control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anchor="t" anchorCtr="0">
            <a:normAutofit/>
          </a:bodyPr>
          <a:lstStyle/>
          <a:p>
            <a:pPr marL="114300" indent="-514350"/>
            <a:r>
              <a:rPr lang="en-US" dirty="0"/>
              <a:t>These issues are addressed with models of </a:t>
            </a:r>
            <a:r>
              <a:rPr lang="en-US" dirty="0">
                <a:solidFill>
                  <a:srgbClr val="FF0000"/>
                </a:solidFill>
              </a:rPr>
              <a:t>Temptation and Self Control</a:t>
            </a:r>
            <a:endParaRPr lang="en-US" dirty="0"/>
          </a:p>
          <a:p>
            <a:pPr marL="114300" indent="-514350"/>
            <a:r>
              <a:rPr lang="en-US" dirty="0"/>
              <a:t>These have been used to address many issues</a:t>
            </a:r>
          </a:p>
          <a:p>
            <a:pPr marL="514350" lvl="1" indent="-514350"/>
            <a:r>
              <a:rPr lang="en-US" dirty="0"/>
              <a:t>Addiction</a:t>
            </a:r>
          </a:p>
          <a:p>
            <a:pPr marL="514350" lvl="1" indent="-514350"/>
            <a:r>
              <a:rPr lang="en-US" dirty="0"/>
              <a:t>Low savings rates</a:t>
            </a:r>
          </a:p>
          <a:p>
            <a:pPr marL="514350" lvl="1" indent="-514350"/>
            <a:r>
              <a:rPr lang="en-US" dirty="0"/>
              <a:t>Credit card borrowing</a:t>
            </a:r>
          </a:p>
          <a:p>
            <a:pPr marL="514350" lvl="1" indent="-514350"/>
            <a:r>
              <a:rPr lang="en-US" dirty="0"/>
              <a:t>Obesity</a:t>
            </a:r>
          </a:p>
          <a:p>
            <a:pPr marL="514350" lvl="1" indent="-514350"/>
            <a:r>
              <a:rPr lang="en-US" dirty="0"/>
              <a:t>Procrastination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anchor="t" anchorCtr="0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Doris makes optimal choices – i.e. maximizes her utility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Doris’s tastes do not change between period 1 and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Doris forms the correct expectations about income in period 2, and makes choices based on expected utility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only thing that appears in Doris’s utility function is the amount of bourbon and yoga consumed</a:t>
            </a:r>
          </a:p>
          <a:p>
            <a:pPr marL="914400" lvl="1" indent="-514350"/>
            <a:r>
              <a:rPr lang="en-US" dirty="0"/>
              <a:t>No ‘reference points’</a:t>
            </a:r>
          </a:p>
          <a:p>
            <a:pPr marL="914400" lvl="1" indent="-514350"/>
            <a:r>
              <a:rPr lang="en-US" dirty="0"/>
              <a:t>Not other people’s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92500" lnSpcReduction="20000"/>
          </a:bodyPr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/>
              <a:t>Doris makes decisions about uncertain events in the following way</a:t>
            </a:r>
          </a:p>
          <a:p>
            <a:pPr marL="914400" lvl="1" indent="-514350"/>
            <a:r>
              <a:rPr lang="en-US" dirty="0"/>
              <a:t>For each action, figure out the utility that action will give in each state of the world</a:t>
            </a:r>
          </a:p>
          <a:p>
            <a:pPr marL="1314450" lvl="2" indent="-514350"/>
            <a:r>
              <a:rPr lang="en-US" dirty="0">
                <a:solidFill>
                  <a:srgbClr val="FF0000"/>
                </a:solidFill>
              </a:rPr>
              <a:t>e.g. for each </a:t>
            </a:r>
            <a:r>
              <a:rPr lang="en-US" dirty="0"/>
              <a:t>s</a:t>
            </a:r>
            <a:r>
              <a:rPr lang="en-US" dirty="0">
                <a:solidFill>
                  <a:srgbClr val="FF0000"/>
                </a:solidFill>
              </a:rPr>
              <a:t> figure out                    and    </a:t>
            </a:r>
          </a:p>
          <a:p>
            <a:pPr marL="914400" lvl="1" indent="-514350"/>
            <a:r>
              <a:rPr lang="en-US" dirty="0"/>
              <a:t>Correctly figure out the probability of each state of the world (using Bayes’ rule if necessary)</a:t>
            </a:r>
          </a:p>
          <a:p>
            <a:pPr marL="1314450" lvl="2" indent="-514350"/>
            <a:r>
              <a:rPr lang="en-US" dirty="0">
                <a:solidFill>
                  <a:srgbClr val="FF0000"/>
                </a:solidFill>
              </a:rPr>
              <a:t>e.g. figures out </a:t>
            </a:r>
            <a:r>
              <a:rPr lang="en-US" dirty="0"/>
              <a:t>p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914400" lvl="1" indent="-514350"/>
            <a:r>
              <a:rPr lang="en-US" dirty="0"/>
              <a:t>Calculate the expected utility of each action using these probabilities</a:t>
            </a:r>
          </a:p>
          <a:p>
            <a:pPr marL="1314450" lvl="2" indent="-514350"/>
            <a:r>
              <a:rPr lang="en-US" dirty="0">
                <a:solidFill>
                  <a:srgbClr val="FF0000"/>
                </a:solidFill>
              </a:rPr>
              <a:t>e.g. </a:t>
            </a:r>
          </a:p>
          <a:p>
            <a:pPr marL="514350" indent="-514350"/>
            <a:r>
              <a:rPr lang="en-US" dirty="0"/>
              <a:t>Two possible problems with this</a:t>
            </a: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4724400" y="2971800"/>
          <a:ext cx="10588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name="Equation" r:id="rId3" imgW="596880" imgH="228600" progId="Equation.3">
                  <p:embed/>
                </p:oleObj>
              </mc:Choice>
              <mc:Fallback>
                <p:oleObj name="Equation" r:id="rId3" imgW="5968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971800"/>
                        <a:ext cx="10588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6400800" y="2971800"/>
          <a:ext cx="1014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name="Equation" r:id="rId5" imgW="571320" imgH="228600" progId="Equation.3">
                  <p:embed/>
                </p:oleObj>
              </mc:Choice>
              <mc:Fallback>
                <p:oleObj name="Equation" r:id="rId5" imgW="5713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71800"/>
                        <a:ext cx="10144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190170"/>
              </p:ext>
            </p:extLst>
          </p:nvPr>
        </p:nvGraphicFramePr>
        <p:xfrm>
          <a:off x="2308225" y="5064125"/>
          <a:ext cx="31083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1" name="Equation" r:id="rId7" imgW="1752480" imgH="457200" progId="Equation.3">
                  <p:embed/>
                </p:oleObj>
              </mc:Choice>
              <mc:Fallback>
                <p:oleObj name="Equation" r:id="rId7" imgW="175248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5064125"/>
                        <a:ext cx="31083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1: People are not Expected Utility </a:t>
            </a:r>
            <a:r>
              <a:rPr lang="en-US" dirty="0" err="1"/>
              <a:t>Maximizers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3276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7800" y="1676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 $3000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1600200"/>
            <a:ext cx="3276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1676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$4000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315200" y="1600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5200" y="1676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7200" y="167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167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96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1: People are not Expected Utility </a:t>
            </a:r>
            <a:r>
              <a:rPr lang="en-US" dirty="0" err="1"/>
              <a:t>Maximizers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90600" y="2514600"/>
            <a:ext cx="3276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57400" y="2514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2200" y="259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75 % $0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2514600"/>
            <a:ext cx="3276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638800" y="2514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484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$0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67200" y="259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296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6800" y="2667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25% $3000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0600" y="2667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20% $4000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1: People are not Expected Utility </a:t>
            </a:r>
            <a:r>
              <a:rPr lang="en-US" dirty="0" err="1"/>
              <a:t>Maximizers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600200"/>
            <a:ext cx="3276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7800" y="1676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 $3000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1600200"/>
            <a:ext cx="3276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1676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$4000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315200" y="16002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5200" y="1676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90600" y="2514600"/>
            <a:ext cx="3276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800" y="2667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25% $3000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057400" y="2514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62200" y="2590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75 % $0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24400" y="2514600"/>
            <a:ext cx="3276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638800" y="2514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484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80% $0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7200" y="167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67200" y="2590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167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29600" y="1752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296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 anchor="t" anchorCtr="0">
            <a:normAutofit/>
          </a:bodyPr>
          <a:lstStyle/>
          <a:p>
            <a:pPr marL="514350" lvl="1" indent="-514350">
              <a:buFont typeface="Arial" pitchFamily="34" charset="0"/>
              <a:buChar char="•"/>
            </a:pPr>
            <a:r>
              <a:rPr lang="en-US" dirty="0"/>
              <a:t>Most People Choose A over B and D over C</a:t>
            </a:r>
          </a:p>
          <a:p>
            <a:pPr marL="514350" lvl="1" indent="-514350">
              <a:buFont typeface="Arial" pitchFamily="34" charset="0"/>
              <a:buChar char="•"/>
            </a:pPr>
            <a:r>
              <a:rPr lang="en-US" dirty="0"/>
              <a:t>(As we shall see) this is impossible with expected utility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00600" y="2667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20% $4000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2: People are utility </a:t>
            </a:r>
            <a:r>
              <a:rPr lang="en-US" dirty="0" err="1"/>
              <a:t>maximizers</a:t>
            </a:r>
            <a:r>
              <a:rPr lang="en-US" dirty="0"/>
              <a:t>, but have wrong expectations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 anchor="t" anchorCtr="0">
            <a:normAutofit/>
          </a:bodyPr>
          <a:lstStyle/>
          <a:p>
            <a:pPr marL="114300" indent="-514350"/>
            <a:r>
              <a:rPr lang="en-US" dirty="0"/>
              <a:t>Statistical Errors</a:t>
            </a:r>
          </a:p>
          <a:p>
            <a:pPr marL="914400" lvl="2" indent="-514350"/>
            <a:r>
              <a:rPr lang="en-US" dirty="0"/>
              <a:t>e.g. Gambler’s fallacy: Imagine you are at a roulette table and black comes up 10 times in a row, what do you bet on?</a:t>
            </a:r>
          </a:p>
          <a:p>
            <a:pPr marL="914400" lvl="2" indent="-514350"/>
            <a:r>
              <a:rPr lang="en-US" dirty="0"/>
              <a:t>Evidence of Gambler’s fallacy in lottery play and horse racing</a:t>
            </a:r>
          </a:p>
          <a:p>
            <a:pPr marL="114300" indent="-514350"/>
            <a:r>
              <a:rPr lang="en-US" dirty="0"/>
              <a:t>Over/</a:t>
            </a:r>
            <a:r>
              <a:rPr lang="en-US" dirty="0" err="1"/>
              <a:t>Underconfidence</a:t>
            </a:r>
            <a:endParaRPr lang="en-US" dirty="0"/>
          </a:p>
          <a:p>
            <a:pPr marL="914400" lvl="2" indent="-514350"/>
            <a:r>
              <a:rPr lang="en-US" dirty="0"/>
              <a:t>93% of US drivers rate themselves as better than average</a:t>
            </a:r>
          </a:p>
          <a:p>
            <a:pPr marL="914400" lvl="2" indent="-514350"/>
            <a:r>
              <a:rPr lang="en-US" dirty="0"/>
              <a:t>68% of U. Nebraska professors rated themselves in the top 25%</a:t>
            </a:r>
          </a:p>
          <a:p>
            <a:pPr marL="914400" lvl="2" indent="-514350"/>
            <a:endParaRPr lang="en-US" dirty="0"/>
          </a:p>
          <a:p>
            <a:pPr marL="914400" lvl="2" indent="-51435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under Risk and Uncertainty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 anchor="t" anchorCtr="0">
            <a:normAutofit lnSpcReduction="10000"/>
          </a:bodyPr>
          <a:lstStyle/>
          <a:p>
            <a:pPr marL="114300" indent="-514350"/>
            <a:r>
              <a:rPr lang="en-US" dirty="0"/>
              <a:t>These issues fall under the study of </a:t>
            </a:r>
            <a:r>
              <a:rPr lang="en-US" dirty="0">
                <a:solidFill>
                  <a:srgbClr val="FF0000"/>
                </a:solidFill>
              </a:rPr>
              <a:t>choice under risk and uncertainty</a:t>
            </a:r>
          </a:p>
          <a:p>
            <a:pPr marL="114300" indent="-514350"/>
            <a:r>
              <a:rPr lang="en-US" dirty="0"/>
              <a:t>Try to find a descriptive model of choice that takes into account violations of expected utility.</a:t>
            </a:r>
          </a:p>
          <a:p>
            <a:pPr marL="114300" indent="-514350"/>
            <a:r>
              <a:rPr lang="en-US" dirty="0"/>
              <a:t>…and mistaken beliefs</a:t>
            </a:r>
          </a:p>
          <a:p>
            <a:pPr marL="114300" indent="-514350"/>
            <a:r>
              <a:rPr lang="en-US" dirty="0"/>
              <a:t>Has important implications for </a:t>
            </a:r>
          </a:p>
          <a:p>
            <a:pPr marL="914400" lvl="2" indent="-514350"/>
            <a:r>
              <a:rPr lang="en-US" dirty="0"/>
              <a:t>Finance</a:t>
            </a:r>
          </a:p>
          <a:p>
            <a:pPr marL="914400" lvl="2" indent="-514350"/>
            <a:r>
              <a:rPr lang="en-US" dirty="0"/>
              <a:t>Insurance</a:t>
            </a:r>
          </a:p>
          <a:p>
            <a:pPr marL="914400" lvl="2" indent="-514350"/>
            <a:r>
              <a:rPr lang="en-US" dirty="0"/>
              <a:t>Entrepreneurship</a:t>
            </a:r>
          </a:p>
          <a:p>
            <a:pPr marL="914400" lvl="2" indent="-514350"/>
            <a:endParaRPr lang="en-US" dirty="0"/>
          </a:p>
          <a:p>
            <a:pPr marL="114300" indent="-514350"/>
            <a:endParaRPr lang="en-US" dirty="0"/>
          </a:p>
          <a:p>
            <a:pPr marL="914400" lvl="2" indent="-514350"/>
            <a:endParaRPr lang="en-US" dirty="0"/>
          </a:p>
          <a:p>
            <a:pPr marL="914400" lvl="2" indent="-51435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 lnSpcReduction="10000"/>
          </a:bodyPr>
          <a:lstStyle/>
          <a:p>
            <a:pPr marL="514350" indent="-514350"/>
            <a:r>
              <a:rPr lang="en-US" dirty="0"/>
              <a:t>Decision Maker (Doris) lives for two periods</a:t>
            </a:r>
          </a:p>
          <a:p>
            <a:pPr marL="514350" indent="-514350"/>
            <a:r>
              <a:rPr lang="en-US" dirty="0"/>
              <a:t>In each period she will receive some income. </a:t>
            </a:r>
          </a:p>
          <a:p>
            <a:pPr marL="914400" lvl="1" indent="-514350"/>
            <a:r>
              <a:rPr lang="en-US" dirty="0"/>
              <a:t>In the first period does not know what income in second period will be</a:t>
            </a:r>
          </a:p>
          <a:p>
            <a:pPr marL="514350" indent="-514350"/>
            <a:r>
              <a:rPr lang="en-US" dirty="0"/>
              <a:t>In each period will spend money on two goods</a:t>
            </a:r>
          </a:p>
          <a:p>
            <a:pPr marL="914400" lvl="1" indent="-514350"/>
            <a:r>
              <a:rPr lang="en-US" dirty="0"/>
              <a:t>Bourbon (b) or Yoga classes (y)</a:t>
            </a:r>
          </a:p>
          <a:p>
            <a:pPr marL="514350" indent="-514350"/>
            <a:r>
              <a:rPr lang="en-US" dirty="0"/>
              <a:t>Can borrow and save between periods at interest rate r, but cannot die in debt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anchor="t" anchorCtr="0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Doris makes optimal choices – i.e. maximizes her utility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Doris’s tastes do not change between period 1 and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Doris forms the correct expectations about income in period 2, and makes choices based on expected utility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only thing that appears in Doris’s utility function is the amount of bourbon and yoga consumed</a:t>
            </a:r>
          </a:p>
          <a:p>
            <a:pPr marL="914400" lvl="1" indent="-514350"/>
            <a:r>
              <a:rPr lang="en-US" dirty="0">
                <a:solidFill>
                  <a:srgbClr val="FF0000"/>
                </a:solidFill>
              </a:rPr>
              <a:t>No ‘reference points’</a:t>
            </a:r>
          </a:p>
          <a:p>
            <a:pPr marL="914400" lvl="1" indent="-514350"/>
            <a:r>
              <a:rPr lang="en-US" dirty="0"/>
              <a:t>Not other people’s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Utility Depends only on Levels of Goods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anchor="t" anchorCtr="0">
            <a:normAutofit/>
          </a:bodyPr>
          <a:lstStyle/>
          <a:p>
            <a:pPr marL="114300" indent="-514350"/>
            <a:r>
              <a:rPr lang="en-US" dirty="0"/>
              <a:t>In each period, Doris has a utility function that depends only on the </a:t>
            </a:r>
            <a:r>
              <a:rPr lang="en-US" dirty="0">
                <a:solidFill>
                  <a:srgbClr val="FF0000"/>
                </a:solidFill>
              </a:rPr>
              <a:t>level </a:t>
            </a:r>
            <a:r>
              <a:rPr lang="en-US" dirty="0"/>
              <a:t>of bourbon and yoga consumed</a:t>
            </a:r>
          </a:p>
          <a:p>
            <a:pPr marL="114300" indent="-514350"/>
            <a:r>
              <a:rPr lang="en-US" dirty="0"/>
              <a:t>Evidence suggests that this might not be the case:</a:t>
            </a:r>
          </a:p>
          <a:p>
            <a:pPr marL="514350" lvl="1" indent="-514350"/>
            <a:r>
              <a:rPr lang="en-US" dirty="0"/>
              <a:t>We care about consumption </a:t>
            </a:r>
            <a:r>
              <a:rPr lang="en-US" dirty="0">
                <a:solidFill>
                  <a:srgbClr val="FF0000"/>
                </a:solidFill>
              </a:rPr>
              <a:t>relative to some reference point </a:t>
            </a:r>
            <a:r>
              <a:rPr lang="en-US" dirty="0"/>
              <a:t>(reference dependent preferences)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The Rare Disease Problem 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anchor="t" anchorCtr="0">
            <a:normAutofit/>
          </a:bodyPr>
          <a:lstStyle/>
          <a:p>
            <a:pPr marL="114300" indent="-514350"/>
            <a:r>
              <a:rPr lang="en-US" dirty="0"/>
              <a:t>The US is expecting an outbreak of a rare disease that is expected to kill 600 people. </a:t>
            </a:r>
          </a:p>
          <a:p>
            <a:pPr marL="114300" indent="-514350"/>
            <a:r>
              <a:rPr lang="en-US" dirty="0"/>
              <a:t>Two alternative programs are considered</a:t>
            </a:r>
          </a:p>
          <a:p>
            <a:pPr marL="914400" lvl="2" indent="-514350"/>
            <a:r>
              <a:rPr lang="en-US" dirty="0"/>
              <a:t>Program A: 200 people will be saved</a:t>
            </a:r>
          </a:p>
          <a:p>
            <a:pPr marL="914400" lvl="2" indent="-514350"/>
            <a:r>
              <a:rPr lang="en-US" dirty="0"/>
              <a:t>Program B: 1/3 chance that 600 people will be saved, 2/3 chance that no-one will be saved</a:t>
            </a:r>
          </a:p>
          <a:p>
            <a:pPr marL="114300" indent="-514350"/>
            <a:r>
              <a:rPr lang="en-US" dirty="0"/>
              <a:t>Or: Two alternative programs are considered</a:t>
            </a:r>
          </a:p>
          <a:p>
            <a:pPr marL="914400" lvl="2" indent="-514350"/>
            <a:r>
              <a:rPr lang="en-US" dirty="0"/>
              <a:t>Program C: 400 people will die</a:t>
            </a:r>
          </a:p>
          <a:p>
            <a:pPr marL="914400" lvl="2" indent="-514350"/>
            <a:r>
              <a:rPr lang="en-US" dirty="0"/>
              <a:t>Program D: 1/3 chance that nobody will die, 2/3 chance that 600 people will die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The Rare Disease Problem 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anchor="t" anchorCtr="0">
            <a:normAutofit/>
          </a:bodyPr>
          <a:lstStyle/>
          <a:p>
            <a:pPr marL="114300" indent="-514350"/>
            <a:r>
              <a:rPr lang="en-US" dirty="0"/>
              <a:t>The US is expecting an outbreak of a rare disease that is expected to kill 600 people. </a:t>
            </a:r>
          </a:p>
          <a:p>
            <a:pPr marL="114300" indent="-514350"/>
            <a:r>
              <a:rPr lang="en-US" dirty="0"/>
              <a:t>Two alternative programs are considered</a:t>
            </a:r>
          </a:p>
          <a:p>
            <a:pPr marL="914400" lvl="2" indent="-514350"/>
            <a:r>
              <a:rPr lang="en-US" dirty="0"/>
              <a:t>Program A: 200 people will be saved</a:t>
            </a:r>
            <a:r>
              <a:rPr lang="en-US" dirty="0">
                <a:solidFill>
                  <a:srgbClr val="FF0000"/>
                </a:solidFill>
              </a:rPr>
              <a:t> (72%)</a:t>
            </a:r>
            <a:endParaRPr lang="en-US" dirty="0"/>
          </a:p>
          <a:p>
            <a:pPr marL="914400" lvl="2" indent="-514350"/>
            <a:r>
              <a:rPr lang="en-US" dirty="0"/>
              <a:t>Program B: 1/3 chance that 600 people will be saved, 2/3 chance that no-one will be saved </a:t>
            </a:r>
            <a:r>
              <a:rPr lang="en-US" dirty="0">
                <a:solidFill>
                  <a:srgbClr val="FF0000"/>
                </a:solidFill>
              </a:rPr>
              <a:t>(28%)</a:t>
            </a:r>
            <a:endParaRPr lang="en-US" dirty="0"/>
          </a:p>
          <a:p>
            <a:pPr marL="114300" indent="-514350"/>
            <a:r>
              <a:rPr lang="en-US" dirty="0"/>
              <a:t>Or: Two alternative programs are considered</a:t>
            </a:r>
          </a:p>
          <a:p>
            <a:pPr marL="914400" lvl="2" indent="-514350"/>
            <a:r>
              <a:rPr lang="en-US" dirty="0"/>
              <a:t>Program C: 400 people will die </a:t>
            </a:r>
            <a:r>
              <a:rPr lang="en-US" dirty="0">
                <a:solidFill>
                  <a:srgbClr val="FF0000"/>
                </a:solidFill>
              </a:rPr>
              <a:t>(22%)</a:t>
            </a:r>
            <a:endParaRPr lang="en-US" dirty="0"/>
          </a:p>
          <a:p>
            <a:pPr marL="914400" lvl="2" indent="-514350"/>
            <a:r>
              <a:rPr lang="en-US" dirty="0"/>
              <a:t>Program D: 1/3 chance that nobody will die, 2/3 chance that 600 people will die </a:t>
            </a:r>
            <a:r>
              <a:rPr lang="en-US" dirty="0">
                <a:solidFill>
                  <a:srgbClr val="FF0000"/>
                </a:solidFill>
              </a:rPr>
              <a:t>(78%)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Dependent Preferences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 anchor="t" anchorCtr="0">
            <a:normAutofit fontScale="92500" lnSpcReduction="20000"/>
          </a:bodyPr>
          <a:lstStyle/>
          <a:p>
            <a:pPr marL="114300" indent="-514350"/>
            <a:r>
              <a:rPr lang="en-US" dirty="0"/>
              <a:t>People’s choices depend on their reference point</a:t>
            </a:r>
          </a:p>
          <a:p>
            <a:pPr marL="914400" lvl="2" indent="-514350"/>
            <a:r>
              <a:rPr lang="en-US" dirty="0"/>
              <a:t>E.g. place higher weight on losses rather that gains</a:t>
            </a:r>
          </a:p>
          <a:p>
            <a:pPr marL="114300" indent="-514350"/>
            <a:r>
              <a:rPr lang="en-US" dirty="0"/>
              <a:t>This is the study of </a:t>
            </a:r>
            <a:r>
              <a:rPr lang="en-US" dirty="0">
                <a:solidFill>
                  <a:srgbClr val="FF0000"/>
                </a:solidFill>
              </a:rPr>
              <a:t>reference dependent preferences</a:t>
            </a:r>
          </a:p>
          <a:p>
            <a:pPr marL="114300" indent="-514350"/>
            <a:r>
              <a:rPr lang="en-US" dirty="0"/>
              <a:t>Try to find a descriptive model of choice that takes this into account</a:t>
            </a:r>
          </a:p>
          <a:p>
            <a:pPr marL="114300" indent="-514350"/>
            <a:r>
              <a:rPr lang="en-US" dirty="0"/>
              <a:t>Has important implications for </a:t>
            </a:r>
          </a:p>
          <a:p>
            <a:pPr marL="914400" lvl="2" indent="-514350"/>
            <a:r>
              <a:rPr lang="en-US" dirty="0"/>
              <a:t>Finance</a:t>
            </a:r>
          </a:p>
          <a:p>
            <a:pPr marL="914400" lvl="2" indent="-514350"/>
            <a:r>
              <a:rPr lang="en-US" dirty="0"/>
              <a:t>Labor Economics</a:t>
            </a:r>
          </a:p>
          <a:p>
            <a:pPr marL="914400" lvl="2" indent="-514350"/>
            <a:r>
              <a:rPr lang="en-US" dirty="0"/>
              <a:t>Public Economics</a:t>
            </a:r>
          </a:p>
          <a:p>
            <a:pPr marL="914400" lvl="2" indent="-514350"/>
            <a:endParaRPr lang="en-US" dirty="0"/>
          </a:p>
          <a:p>
            <a:pPr marL="114300" indent="-514350"/>
            <a:endParaRPr lang="en-US" dirty="0"/>
          </a:p>
          <a:p>
            <a:pPr marL="914400" lvl="2" indent="-514350"/>
            <a:endParaRPr lang="en-US" dirty="0"/>
          </a:p>
          <a:p>
            <a:pPr marL="914400" lvl="2" indent="-51435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5117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anchor="t" anchorCtr="0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Doris makes optimal choices – i.e. maximizes her utility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Doris’s tastes do not change between period 1 and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Doris forms the correct expectations about income in period 2, and makes choices based on expected utility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only thing that appears in Doris’s utility function is the amount of bourbon and yoga consumed</a:t>
            </a:r>
          </a:p>
          <a:p>
            <a:pPr marL="914400" lvl="1" indent="-514350"/>
            <a:r>
              <a:rPr lang="en-US" dirty="0"/>
              <a:t>No ‘reference points’</a:t>
            </a:r>
          </a:p>
          <a:p>
            <a:pPr marL="914400" lvl="1" indent="-514350"/>
            <a:r>
              <a:rPr lang="en-US" dirty="0">
                <a:solidFill>
                  <a:srgbClr val="FF0000"/>
                </a:solidFill>
              </a:rPr>
              <a:t>Not other people’s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 Interest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anchor="t" anchorCtr="0">
            <a:normAutofit/>
          </a:bodyPr>
          <a:lstStyle/>
          <a:p>
            <a:pPr marL="114300" indent="-514350"/>
            <a:r>
              <a:rPr lang="en-US" dirty="0"/>
              <a:t>We assumed that Doris’s utility depended only on her own consumption of bourbon and yoga</a:t>
            </a:r>
          </a:p>
          <a:p>
            <a:pPr marL="114300" indent="-514350"/>
            <a:r>
              <a:rPr lang="en-US" dirty="0"/>
              <a:t>It is actually pretty easy to adapt the standard model to allow for altruism</a:t>
            </a:r>
          </a:p>
          <a:p>
            <a:pPr marL="914400" lvl="2" indent="-514350"/>
            <a:r>
              <a:rPr lang="en-US" dirty="0"/>
              <a:t>Just add consumption by Doris’s husband as an argument in her utility function</a:t>
            </a:r>
          </a:p>
          <a:p>
            <a:pPr marL="114300" indent="-514350"/>
            <a:r>
              <a:rPr lang="en-US" dirty="0"/>
              <a:t>But what about fairness, spite or envy?</a:t>
            </a:r>
          </a:p>
          <a:p>
            <a:pPr marL="114300" indent="-514350"/>
            <a:endParaRPr lang="en-US" dirty="0"/>
          </a:p>
          <a:p>
            <a:pPr marL="114300" indent="-514350"/>
            <a:endParaRPr lang="en-US" dirty="0"/>
          </a:p>
          <a:p>
            <a:pPr marL="514350" lvl="1" indent="-514350"/>
            <a:endParaRPr lang="en-US" dirty="0"/>
          </a:p>
          <a:p>
            <a:pPr marL="114300" indent="-514350"/>
            <a:endParaRPr lang="en-US" dirty="0"/>
          </a:p>
          <a:p>
            <a:pPr marL="114300" indent="-51435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Ultimatum Game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 anchor="t" anchorCtr="0">
            <a:normAutofit fontScale="92500" lnSpcReduction="20000"/>
          </a:bodyPr>
          <a:lstStyle/>
          <a:p>
            <a:pPr marL="114300" indent="-514350"/>
            <a:r>
              <a:rPr lang="en-US" dirty="0"/>
              <a:t>Consider the following experiment</a:t>
            </a:r>
          </a:p>
          <a:p>
            <a:pPr marL="914400" lvl="2" indent="-514350"/>
            <a:r>
              <a:rPr lang="en-US" dirty="0"/>
              <a:t>Player 1 proposes a division of $10 between themselves and player 2</a:t>
            </a:r>
          </a:p>
          <a:p>
            <a:pPr marL="914400" lvl="2" indent="-514350"/>
            <a:r>
              <a:rPr lang="en-US" dirty="0"/>
              <a:t>Player 2 can either accept the split, or reject, in which case both get nothing</a:t>
            </a:r>
          </a:p>
          <a:p>
            <a:pPr marL="114300" indent="-514350"/>
            <a:r>
              <a:rPr lang="en-US" dirty="0"/>
              <a:t>Standard Model</a:t>
            </a:r>
          </a:p>
          <a:p>
            <a:pPr marL="914400" lvl="2" indent="-514350"/>
            <a:r>
              <a:rPr lang="en-US" dirty="0"/>
              <a:t>Player 2 accepts all offers</a:t>
            </a:r>
          </a:p>
          <a:p>
            <a:pPr marL="914400" lvl="2" indent="-514350"/>
            <a:r>
              <a:rPr lang="en-US" dirty="0"/>
              <a:t>Player 1 offers approx $0</a:t>
            </a:r>
          </a:p>
          <a:p>
            <a:pPr marL="114300" indent="-514350"/>
            <a:r>
              <a:rPr lang="en-US" dirty="0"/>
              <a:t>What do you think will happen?</a:t>
            </a:r>
          </a:p>
          <a:p>
            <a:pPr marL="914400" lvl="2" indent="-514350"/>
            <a:r>
              <a:rPr lang="en-US" dirty="0"/>
              <a:t>Player 1 offers between 25%-50% of pie</a:t>
            </a:r>
          </a:p>
          <a:p>
            <a:pPr marL="914400" lvl="2" indent="-514350"/>
            <a:r>
              <a:rPr lang="en-US" dirty="0"/>
              <a:t>Player 2 usually rejects offers that are ‘too low’ (below 20%)</a:t>
            </a:r>
          </a:p>
          <a:p>
            <a:pPr marL="114300" indent="-514350"/>
            <a:r>
              <a:rPr lang="en-US" dirty="0"/>
              <a:t>Cannot be explained by self interest or altruism </a:t>
            </a:r>
          </a:p>
          <a:p>
            <a:pPr marL="114300" indent="-514350"/>
            <a:endParaRPr lang="en-US" dirty="0"/>
          </a:p>
          <a:p>
            <a:pPr marL="114300" indent="-514350"/>
            <a:endParaRPr lang="en-US" dirty="0"/>
          </a:p>
          <a:p>
            <a:pPr marL="114300" indent="-514350"/>
            <a:endParaRPr lang="en-US" dirty="0"/>
          </a:p>
          <a:p>
            <a:pPr marL="514350" lvl="1" indent="-514350"/>
            <a:endParaRPr lang="en-US" dirty="0"/>
          </a:p>
          <a:p>
            <a:pPr marL="114300" indent="-514350"/>
            <a:endParaRPr lang="en-US" dirty="0"/>
          </a:p>
          <a:p>
            <a:pPr marL="114300" indent="-51435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Regarding Preferences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 anchor="t" anchorCtr="0">
            <a:normAutofit fontScale="92500" lnSpcReduction="20000"/>
          </a:bodyPr>
          <a:lstStyle/>
          <a:p>
            <a:pPr marL="114300" indent="-514350"/>
            <a:r>
              <a:rPr lang="en-US" dirty="0"/>
              <a:t>We want a model that takes into account:</a:t>
            </a:r>
          </a:p>
          <a:p>
            <a:pPr marL="914400" lvl="2" indent="-514350"/>
            <a:r>
              <a:rPr lang="en-US" dirty="0"/>
              <a:t>Fairness</a:t>
            </a:r>
          </a:p>
          <a:p>
            <a:pPr marL="914400" lvl="2" indent="-514350"/>
            <a:r>
              <a:rPr lang="en-US" dirty="0"/>
              <a:t>Spite</a:t>
            </a:r>
          </a:p>
          <a:p>
            <a:pPr marL="914400" lvl="2" indent="-514350"/>
            <a:r>
              <a:rPr lang="en-US" dirty="0"/>
              <a:t>Envy </a:t>
            </a:r>
          </a:p>
          <a:p>
            <a:pPr marL="114300" indent="-514350"/>
            <a:r>
              <a:rPr lang="en-US" dirty="0"/>
              <a:t>This is the study of </a:t>
            </a:r>
            <a:r>
              <a:rPr lang="en-US" dirty="0">
                <a:solidFill>
                  <a:srgbClr val="FF0000"/>
                </a:solidFill>
              </a:rPr>
              <a:t>other regarding preferences</a:t>
            </a:r>
          </a:p>
          <a:p>
            <a:pPr marL="114300" indent="-514350"/>
            <a:r>
              <a:rPr lang="en-US" dirty="0"/>
              <a:t>Adapt game theoretic models to take these factors into account</a:t>
            </a:r>
          </a:p>
          <a:p>
            <a:pPr marL="114300" indent="-514350"/>
            <a:r>
              <a:rPr lang="en-US" dirty="0"/>
              <a:t>Has important implications for </a:t>
            </a:r>
          </a:p>
          <a:p>
            <a:pPr marL="914400" lvl="2" indent="-514350"/>
            <a:r>
              <a:rPr lang="en-US" dirty="0"/>
              <a:t>Bargaining</a:t>
            </a:r>
          </a:p>
          <a:p>
            <a:pPr marL="914400" lvl="2" indent="-514350"/>
            <a:r>
              <a:rPr lang="en-US" dirty="0"/>
              <a:t>Public Goods</a:t>
            </a:r>
          </a:p>
          <a:p>
            <a:pPr marL="914400" lvl="2" indent="-514350"/>
            <a:r>
              <a:rPr lang="en-US" dirty="0"/>
              <a:t>Economic Growth</a:t>
            </a:r>
          </a:p>
          <a:p>
            <a:pPr marL="0" indent="0">
              <a:buNone/>
            </a:pPr>
            <a:endParaRPr lang="en-US" dirty="0"/>
          </a:p>
          <a:p>
            <a:pPr marL="914400" lvl="2" indent="-514350"/>
            <a:endParaRPr lang="en-US" dirty="0"/>
          </a:p>
          <a:p>
            <a:pPr marL="914400" lvl="2" indent="-51435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58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514350" indent="-514350"/>
            <a:r>
              <a:rPr lang="en-US" dirty="0"/>
              <a:t>Our job is to predict how Doris is going to behave</a:t>
            </a:r>
          </a:p>
          <a:p>
            <a:pPr marL="914400" lvl="1" indent="-514350"/>
            <a:r>
              <a:rPr lang="en-US" dirty="0"/>
              <a:t>How much bourbon and yoga she will she consume in each period?</a:t>
            </a:r>
          </a:p>
          <a:p>
            <a:pPr marL="914400" lvl="1" indent="-514350"/>
            <a:r>
              <a:rPr lang="en-US" dirty="0"/>
              <a:t>How much will she save?</a:t>
            </a:r>
          </a:p>
          <a:p>
            <a:pPr marL="514350" indent="-514350"/>
            <a:r>
              <a:rPr lang="en-US" dirty="0"/>
              <a:t>Let’s start with the predictions we would get from the standard economic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370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Solution: Period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anchor="t" anchorCtr="0">
            <a:normAutofit fontScale="85000" lnSpcReduction="20000"/>
          </a:bodyPr>
          <a:lstStyle/>
          <a:p>
            <a:pPr marL="514350" indent="-514350"/>
            <a:r>
              <a:rPr lang="en-US" dirty="0"/>
              <a:t>Decision maker has a utility function </a:t>
            </a:r>
          </a:p>
          <a:p>
            <a:pPr marL="914400" lvl="1" indent="-514350"/>
            <a:endParaRPr lang="en-US" dirty="0"/>
          </a:p>
          <a:p>
            <a:pPr marL="514350" indent="-514350"/>
            <a:r>
              <a:rPr lang="en-US" dirty="0"/>
              <a:t>Say they arrive in period 2 with savings s, and receive income </a:t>
            </a:r>
          </a:p>
          <a:p>
            <a:pPr marL="514350" indent="-514350"/>
            <a:r>
              <a:rPr lang="en-US" dirty="0"/>
              <a:t>They will choose their consumption to solve</a:t>
            </a:r>
          </a:p>
          <a:p>
            <a:pPr marL="514350" indent="-51435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Tells us the            Doris will buy as a function of </a:t>
            </a:r>
          </a:p>
          <a:p>
            <a:pPr lvl="1"/>
            <a:r>
              <a:rPr lang="en-US" dirty="0"/>
              <a:t>Also the utility of  having            in period 2</a:t>
            </a:r>
          </a:p>
          <a:p>
            <a:pPr lvl="1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62400" y="1981200"/>
          <a:ext cx="990600" cy="382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3" imgW="558720" imgH="215640" progId="Equation.3">
                  <p:embed/>
                </p:oleObj>
              </mc:Choice>
              <mc:Fallback>
                <p:oleObj name="Equation" r:id="rId3" imgW="5587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81200"/>
                        <a:ext cx="990600" cy="382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133600" y="2667000"/>
          <a:ext cx="336550" cy="44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67000"/>
                        <a:ext cx="336550" cy="4408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3657600" y="3810000"/>
          <a:ext cx="21844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Equation" r:id="rId7" imgW="1231560" imgH="723600" progId="Equation.3">
                  <p:embed/>
                </p:oleObj>
              </mc:Choice>
              <mc:Fallback>
                <p:oleObj name="Equation" r:id="rId7" imgW="1231560" imgH="723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10000"/>
                        <a:ext cx="2184400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2708564" y="5382491"/>
          <a:ext cx="70184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Equation" r:id="rId9" imgW="444240" imgH="241200" progId="Equation.3">
                  <p:embed/>
                </p:oleObj>
              </mc:Choice>
              <mc:Fallback>
                <p:oleObj name="Equation" r:id="rId9" imgW="44424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564" y="5382491"/>
                        <a:ext cx="70184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4419600" y="5715000"/>
          <a:ext cx="7508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11" imgW="368280" imgH="215640" progId="Equation.3">
                  <p:embed/>
                </p:oleObj>
              </mc:Choice>
              <mc:Fallback>
                <p:oleObj name="Equation" r:id="rId11" imgW="36828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15000"/>
                        <a:ext cx="75088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2701925" y="6159500"/>
          <a:ext cx="25114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Equation" r:id="rId13" imgW="1231560" imgH="228600" progId="Equation.3">
                  <p:embed/>
                </p:oleObj>
              </mc:Choice>
              <mc:Fallback>
                <p:oleObj name="Equation" r:id="rId13" imgW="123156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25" y="6159500"/>
                        <a:ext cx="25114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7162800" y="5334000"/>
          <a:ext cx="7508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Equation" r:id="rId15" imgW="368280" imgH="215640" progId="Equation.3">
                  <p:embed/>
                </p:oleObj>
              </mc:Choice>
              <mc:Fallback>
                <p:oleObj name="Equation" r:id="rId15" imgW="36828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34000"/>
                        <a:ext cx="75088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Solution: Period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anchor="t" anchorCtr="0">
            <a:normAutofit fontScale="92500" lnSpcReduction="10000"/>
          </a:bodyPr>
          <a:lstStyle/>
          <a:p>
            <a:pPr marL="514350" indent="-514350"/>
            <a:r>
              <a:rPr lang="en-US" dirty="0"/>
              <a:t>Income in period 2 can be      with probability p and     with probability (1-p)</a:t>
            </a:r>
          </a:p>
          <a:p>
            <a:pPr marL="514350" indent="-514350"/>
            <a:r>
              <a:rPr lang="en-US" dirty="0"/>
              <a:t>Decision maker will maximize utility in period one plus the </a:t>
            </a:r>
            <a:r>
              <a:rPr lang="en-US" dirty="0">
                <a:solidFill>
                  <a:srgbClr val="FF0000"/>
                </a:solidFill>
              </a:rPr>
              <a:t>expected </a:t>
            </a:r>
            <a:r>
              <a:rPr lang="en-US" dirty="0"/>
              <a:t>utility of period 2, given their savings</a:t>
            </a:r>
          </a:p>
          <a:p>
            <a:pPr marL="914400" lvl="1" indent="-51435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Solution tells us what they will consume in period one, and how much they will save</a:t>
            </a:r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232025" y="3951288"/>
          <a:ext cx="50673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4" imgW="2857320" imgH="736560" progId="Equation.3">
                  <p:embed/>
                </p:oleObj>
              </mc:Choice>
              <mc:Fallback>
                <p:oleObj name="Equation" r:id="rId4" imgW="2857320" imgH="736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951288"/>
                        <a:ext cx="5067300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484948"/>
              </p:ext>
            </p:extLst>
          </p:nvPr>
        </p:nvGraphicFramePr>
        <p:xfrm>
          <a:off x="5129032" y="1637506"/>
          <a:ext cx="381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6" imgW="203040" imgH="228600" progId="Equation.3">
                  <p:embed/>
                </p:oleObj>
              </mc:Choice>
              <mc:Fallback>
                <p:oleObj name="Equation" r:id="rId6" imgW="2030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032" y="1637506"/>
                        <a:ext cx="3810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1676400" y="2057400"/>
          <a:ext cx="333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8" imgW="177480" imgH="228600" progId="Equation.3">
                  <p:embed/>
                </p:oleObj>
              </mc:Choice>
              <mc:Fallback>
                <p:oleObj name="Equation" r:id="rId8" imgW="17748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3333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Assumptions is this Model Making (that you don’t like)?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 anchor="t" anchorCtr="0">
            <a:normAutofit/>
          </a:bodyPr>
          <a:lstStyle/>
          <a:p>
            <a:pPr marL="514350" indent="-514350"/>
            <a:r>
              <a:rPr lang="en-US" dirty="0"/>
              <a:t>Period 1</a:t>
            </a:r>
          </a:p>
          <a:p>
            <a:pPr marL="914400" lvl="1" indent="-51435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Period 2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971800" y="4953000"/>
          <a:ext cx="21844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3" imgW="1231560" imgH="723600" progId="Equation.3">
                  <p:embed/>
                </p:oleObj>
              </mc:Choice>
              <mc:Fallback>
                <p:oleObj name="Equation" r:id="rId3" imgW="1231560" imgH="723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53000"/>
                        <a:ext cx="2184400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133600" y="2514600"/>
          <a:ext cx="50673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5" imgW="2857320" imgH="736560" progId="Equation.3">
                  <p:embed/>
                </p:oleObj>
              </mc:Choice>
              <mc:Fallback>
                <p:oleObj name="Equation" r:id="rId5" imgW="2857320" imgH="736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5067300" cy="1304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Assumptions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anchor="t" anchorCtr="0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Doris makes optimal choices – i.e. maximizes her utility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Doris’s tastes do not change between period 1 and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Doris forms the correct expectations about income in period 2, and makes choices based on expected utility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only thing that appears in Doris’s utility function is the amount of bourbon and yoga consumed</a:t>
            </a:r>
          </a:p>
          <a:p>
            <a:pPr marL="914400" lvl="1" indent="-514350"/>
            <a:r>
              <a:rPr lang="en-US" dirty="0"/>
              <a:t>No ‘reference points’</a:t>
            </a:r>
          </a:p>
          <a:p>
            <a:pPr marL="914400" lvl="1" indent="-514350"/>
            <a:r>
              <a:rPr lang="en-US" dirty="0"/>
              <a:t>Not other people’s consumption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480C-3865-4B90-B377-A86DDD431EF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8508</TotalTime>
  <Words>1727</Words>
  <Application>Microsoft Macintosh PowerPoint</Application>
  <PresentationFormat>On-screen Show (4:3)</PresentationFormat>
  <Paragraphs>305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Office Theme</vt:lpstr>
      <vt:lpstr>Equation</vt:lpstr>
      <vt:lpstr>Who is Homo Economicus and does he/she actually exist?</vt:lpstr>
      <vt:lpstr>An Example</vt:lpstr>
      <vt:lpstr>A Problem</vt:lpstr>
      <vt:lpstr>A Problem</vt:lpstr>
      <vt:lpstr>A Solution: Period 2</vt:lpstr>
      <vt:lpstr>A Solution: Period 1</vt:lpstr>
      <vt:lpstr>What Assumptions is this Model Making (that you don’t like)?</vt:lpstr>
      <vt:lpstr>The Assumptions</vt:lpstr>
      <vt:lpstr>The Assumptions</vt:lpstr>
      <vt:lpstr>The Assumptions</vt:lpstr>
      <vt:lpstr>Utility Maximization</vt:lpstr>
      <vt:lpstr>Utility Maximization</vt:lpstr>
      <vt:lpstr>Utility Maximization</vt:lpstr>
      <vt:lpstr>Utility Maximization</vt:lpstr>
      <vt:lpstr>Utility Maximization</vt:lpstr>
      <vt:lpstr>Caplin, Dean and Martin [2011]</vt:lpstr>
      <vt:lpstr>Caplin, Dean and Martin [2011]</vt:lpstr>
      <vt:lpstr>Caplin, Dean and Martin [2011]</vt:lpstr>
      <vt:lpstr>The Assumptions</vt:lpstr>
      <vt:lpstr>Preferences don’t change</vt:lpstr>
      <vt:lpstr>Read and van Leeuwen [1998]</vt:lpstr>
      <vt:lpstr>Temptation and Self Control</vt:lpstr>
      <vt:lpstr>The Assumptions</vt:lpstr>
      <vt:lpstr>Expectations</vt:lpstr>
      <vt:lpstr>1: People are not Expected Utility Maximizers</vt:lpstr>
      <vt:lpstr>1: People are not Expected Utility Maximizers</vt:lpstr>
      <vt:lpstr>1: People are not Expected Utility Maximizers</vt:lpstr>
      <vt:lpstr>2: People are utility maximizers, but have wrong expectations</vt:lpstr>
      <vt:lpstr>Choice under Risk and Uncertainty</vt:lpstr>
      <vt:lpstr>The Assumptions</vt:lpstr>
      <vt:lpstr>Utility Depends only on Levels of Goods</vt:lpstr>
      <vt:lpstr>Example: The Rare Disease Problem </vt:lpstr>
      <vt:lpstr>Example: The Rare Disease Problem </vt:lpstr>
      <vt:lpstr>Reference Dependent Preferences</vt:lpstr>
      <vt:lpstr>The Assumptions</vt:lpstr>
      <vt:lpstr>Self Interest</vt:lpstr>
      <vt:lpstr>The Ultimatum Game</vt:lpstr>
      <vt:lpstr>Other Regarding Preferences</vt:lpstr>
    </vt:vector>
  </TitlesOfParts>
  <Company>Brown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Microeconomics</dc:title>
  <dc:creator>Department of Economics</dc:creator>
  <cp:lastModifiedBy>Gandhi, Amit K</cp:lastModifiedBy>
  <cp:revision>66</cp:revision>
  <cp:lastPrinted>2017-01-20T15:01:20Z</cp:lastPrinted>
  <dcterms:created xsi:type="dcterms:W3CDTF">2009-09-04T19:53:06Z</dcterms:created>
  <dcterms:modified xsi:type="dcterms:W3CDTF">2020-01-21T04:24:43Z</dcterms:modified>
</cp:coreProperties>
</file>