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CF67-CDD5-406C-91F6-CF4CCBB23AF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F9CF1-6287-425D-9373-7382925A8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61E1-8EEF-D89A-9711-D1724D523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7A775-DEF3-51DB-AF23-A8AA814B4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A0A1-7867-3303-ADC1-8DB1D41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3D98-7E93-7B49-689D-74CC4C0C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3A4F-6153-D10C-CE1F-29AA7B4A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1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15D2-68FE-F450-B360-F55E2C17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ACAB-2AB4-B068-BE45-0219BA80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C730-7F75-757C-1569-82F4554E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C8BD-B3E2-6578-9DFD-EA4003D3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97E5-7B98-3075-7DAC-788B5DDF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96937-FE69-357B-C2A3-C1B7B30A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AF1F3-EF37-9174-0045-40700E35F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608D-A003-12A1-7656-0CBE0676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20C7-E12A-A7BE-4BBA-DA7DFEAE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3B32-CF38-D73E-8053-F13E929C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6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020D-3B1C-AB8C-5057-8021135B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394A-B4C8-A6FC-4116-4E06AE1A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EABC-E995-9F97-CF4F-60DB4343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7082-2CDB-945C-0B9B-24488AAC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0C64-D4C7-DA71-3C1A-8B9D3E93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FAE7-A24C-AD69-D1F5-D0DB332E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DACB6-DA54-5BEB-4EE9-E3A1FFEB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0EA1-E252-3336-60A4-5183847C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9BCA-4CE0-CB9F-D8D6-126DD627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D790-8BCF-5848-CCCE-C5FDB5C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7169-D2BB-51A6-9C43-93919CD5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1D7D-B4F7-AA33-F8B0-1AFD6421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98F53-C6B6-FE89-EBA8-8770FEDD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CCC-1B24-D4A4-ABFB-AB528AC8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830B4-8A62-ECCC-59C8-FEF0AFB0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0E455-0FDD-CE03-5BF1-02DBB8E4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6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4D9-396B-CCF7-EC89-1D950829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A292-2957-022E-D3D0-07C6D645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6521-B0F4-D767-89FA-E5775067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92DAF-DC35-ECE4-8340-762E42306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A5618-CBFC-6BB2-1E89-DB49D382E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C88B7-84D6-1DA2-C4EB-E0C1175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86E88-7665-917E-861E-084CEF17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636CC-484D-1D24-0652-6003D3D2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8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FF41-3912-D30A-70E5-2A2743E4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59F17-35CA-2DBB-0244-F163FE4E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BB7B6-8FEE-20BF-F1AF-A0B44335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DCF34-8F3B-C60C-5C3E-5BEDBA19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14C9C-58B1-8B63-25AB-134BBCDF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2700B-7581-20C7-73DE-2AD9DD4A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2FDAD-DFC7-1AB4-FE5B-12A2AADE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FEF7-E1FA-329D-6AEE-77E39A0C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DCA2-7504-C726-F062-DABCAB57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2818-9E61-06E9-B555-D146E442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87B5D-32CE-E97A-4741-BE007D14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43A52-28FF-206C-7180-DBFBD55C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B2834-B93B-93C1-2A6B-83C6636F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8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8DC9-83D7-F309-2572-26A4A4B6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4010F-08DC-8141-9527-5D356F65C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4AFA-D0A6-450E-D40F-C153549A8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7799-841B-1BF2-A699-D8E69ACF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9653D-CEA4-0A13-7747-00638E5B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9A59-16E6-65AF-C603-7A358E94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45A1F-48C1-9DC6-2AFC-736D5BFD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95040-80BE-A652-1C2D-5CB9F51F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2616-8177-FE59-1F1B-1DE486A3E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0408-093B-4CD6-80AA-4EA9E53F4442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F84D-FCE4-C801-91BC-4C73A8319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0F10-8EC5-79B8-E36B-49323357B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4ED7-8593-4BCD-8375-E700FD85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0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793004-1DA0-9DFC-D5A5-8CED903A5730}"/>
              </a:ext>
            </a:extLst>
          </p:cNvPr>
          <p:cNvSpPr txBox="1"/>
          <p:nvPr/>
        </p:nvSpPr>
        <p:spPr>
          <a:xfrm>
            <a:off x="579474" y="4903199"/>
            <a:ext cx="11033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ource Serif Pro" panose="02040603050405020204" pitchFamily="18" charset="0"/>
              </a:rPr>
              <a:t>Apache Spark™</a:t>
            </a:r>
            <a:r>
              <a:rPr lang="en-US" b="0" i="0" dirty="0">
                <a:effectLst/>
                <a:latin typeface="Source Serif Pro" panose="02040603050405020204" pitchFamily="18" charset="0"/>
              </a:rPr>
              <a:t> is a unified analytics engine for large-scale data processing. Its a lightning-fast engine for big data and machine learning. The largest open source project in data processing. It works seamlessly on almost all open source big data technologies.</a:t>
            </a:r>
            <a:endParaRPr lang="en-IN" dirty="0"/>
          </a:p>
        </p:txBody>
      </p:sp>
      <p:pic>
        <p:nvPicPr>
          <p:cNvPr id="1026" name="Picture 2" descr="About Spark – Databricks">
            <a:extLst>
              <a:ext uri="{FF2B5EF4-FFF2-40B4-BE49-F238E27FC236}">
                <a16:creationId xmlns:a16="http://schemas.microsoft.com/office/drawing/2014/main" id="{4D45920F-7818-90E5-B407-CBD0ECC4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55" y="0"/>
            <a:ext cx="5965308" cy="44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73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o alt text provided for this image">
            <a:extLst>
              <a:ext uri="{FF2B5EF4-FFF2-40B4-BE49-F238E27FC236}">
                <a16:creationId xmlns:a16="http://schemas.microsoft.com/office/drawing/2014/main" id="{830E84DD-15A6-0A89-CE2E-DCF265D6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64037"/>
            <a:ext cx="5905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BB340-5452-D6FB-03E4-ECA3044D312B}"/>
              </a:ext>
            </a:extLst>
          </p:cNvPr>
          <p:cNvSpPr txBox="1"/>
          <p:nvPr/>
        </p:nvSpPr>
        <p:spPr>
          <a:xfrm>
            <a:off x="542260" y="669851"/>
            <a:ext cx="11259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What is a DAG?</a:t>
            </a:r>
          </a:p>
          <a:p>
            <a:pPr algn="l" fontAlgn="auto"/>
            <a:r>
              <a:rPr lang="en-US" b="0" i="0" dirty="0">
                <a:effectLst/>
                <a:latin typeface="Source Serif Pro" panose="02040603050405020204" pitchFamily="18" charset="0"/>
              </a:rPr>
              <a:t>Directed Acyclic Graph ( DAG ) in Apache Spark is a set of Vertices and Edges, where vertices represent the RDDs and the edges represent the Operation to be applied on RDDs.</a:t>
            </a:r>
          </a:p>
          <a:p>
            <a:pPr algn="l" fontAlgn="auto"/>
            <a:endParaRPr lang="en-US" b="0" i="0" dirty="0">
              <a:effectLst/>
              <a:latin typeface="Source Serif Pro" panose="02040603050405020204" pitchFamily="18" charset="0"/>
            </a:endParaRPr>
          </a:p>
          <a:p>
            <a:pPr algn="l" fontAlgn="auto"/>
            <a:r>
              <a:rPr lang="en-US" b="0" i="0" dirty="0">
                <a:effectLst/>
                <a:latin typeface="Source Serif Pro" panose="02040603050405020204" pitchFamily="18" charset="0"/>
              </a:rPr>
              <a:t>DAG Scheduler is the scheduling layer of Apache Spark that implements stage-oriented scheduling. It transforms a logical execution plan to a physical execution plan (using stages).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50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o alt text provided for this image">
            <a:extLst>
              <a:ext uri="{FF2B5EF4-FFF2-40B4-BE49-F238E27FC236}">
                <a16:creationId xmlns:a16="http://schemas.microsoft.com/office/drawing/2014/main" id="{0F09301D-752D-A9AA-492E-F74650E3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457450"/>
            <a:ext cx="85534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326AAE-182D-6A82-5BA1-A28774DDD128}"/>
              </a:ext>
            </a:extLst>
          </p:cNvPr>
          <p:cNvSpPr txBox="1"/>
          <p:nvPr/>
        </p:nvSpPr>
        <p:spPr>
          <a:xfrm>
            <a:off x="2667000" y="712381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effectLst/>
                <a:latin typeface="-apple-system"/>
              </a:rPr>
              <a:t>Catalyst and Tungsten</a:t>
            </a: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8590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FE9A2-5D56-0FD5-760D-C675AE03A597}"/>
              </a:ext>
            </a:extLst>
          </p:cNvPr>
          <p:cNvSpPr txBox="1"/>
          <p:nvPr/>
        </p:nvSpPr>
        <p:spPr>
          <a:xfrm>
            <a:off x="1576276" y="776176"/>
            <a:ext cx="903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effectLst/>
                <a:latin typeface="-apple-system"/>
              </a:rPr>
              <a:t>Adaptive Query Execution &amp; Dynamic Partition Pruning</a:t>
            </a:r>
          </a:p>
        </p:txBody>
      </p:sp>
      <p:pic>
        <p:nvPicPr>
          <p:cNvPr id="12290" name="Picture 2" descr="No alt text provided for this image">
            <a:extLst>
              <a:ext uri="{FF2B5EF4-FFF2-40B4-BE49-F238E27FC236}">
                <a16:creationId xmlns:a16="http://schemas.microsoft.com/office/drawing/2014/main" id="{C55EF7FB-9AC1-FE44-93B5-16ACC71F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147888"/>
            <a:ext cx="89154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7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alt text provided for this image">
            <a:extLst>
              <a:ext uri="{FF2B5EF4-FFF2-40B4-BE49-F238E27FC236}">
                <a16:creationId xmlns:a16="http://schemas.microsoft.com/office/drawing/2014/main" id="{9A9A9930-5B18-BAA1-2276-690A3B51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866775"/>
            <a:ext cx="64198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1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 alt text provided for this image">
            <a:extLst>
              <a:ext uri="{FF2B5EF4-FFF2-40B4-BE49-F238E27FC236}">
                <a16:creationId xmlns:a16="http://schemas.microsoft.com/office/drawing/2014/main" id="{C423DAEC-954A-F45B-F782-1D02395E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58" y="1002783"/>
            <a:ext cx="9765684" cy="32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7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 alt text provided for this image">
            <a:extLst>
              <a:ext uri="{FF2B5EF4-FFF2-40B4-BE49-F238E27FC236}">
                <a16:creationId xmlns:a16="http://schemas.microsoft.com/office/drawing/2014/main" id="{8E6BA4CD-6E34-9345-D258-6782A14C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33" y="3003918"/>
            <a:ext cx="6400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46D648-C60A-5D71-B68A-F7370DF70CFB}"/>
              </a:ext>
            </a:extLst>
          </p:cNvPr>
          <p:cNvSpPr txBox="1"/>
          <p:nvPr/>
        </p:nvSpPr>
        <p:spPr>
          <a:xfrm>
            <a:off x="2211572" y="733647"/>
            <a:ext cx="815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What is a Partition?</a:t>
            </a:r>
          </a:p>
          <a:p>
            <a:pPr algn="l" fontAlgn="auto"/>
            <a:endParaRPr lang="en-US" b="1" i="0" dirty="0">
              <a:effectLst/>
              <a:latin typeface="-apple-system"/>
            </a:endParaRPr>
          </a:p>
          <a:p>
            <a:pPr algn="l" fontAlgn="auto"/>
            <a:r>
              <a:rPr lang="en-US" b="0" i="0" dirty="0">
                <a:effectLst/>
                <a:latin typeface="Source Serif Pro" panose="02040603050405020204" pitchFamily="18" charset="0"/>
              </a:rPr>
              <a:t>In order to allow every executor to perform work in parallel, Spark breaks up the data into chunks, called partitions.</a:t>
            </a:r>
          </a:p>
        </p:txBody>
      </p:sp>
    </p:spTree>
    <p:extLst>
      <p:ext uri="{BB962C8B-B14F-4D97-AF65-F5344CB8AC3E}">
        <p14:creationId xmlns:p14="http://schemas.microsoft.com/office/powerpoint/2010/main" val="213803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park stage creating one or more tasks to be distributed to executors">
            <a:extLst>
              <a:ext uri="{FF2B5EF4-FFF2-40B4-BE49-F238E27FC236}">
                <a16:creationId xmlns:a16="http://schemas.microsoft.com/office/drawing/2014/main" id="{599905D2-D143-9F91-A7E9-ADC7C478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87" y="2822622"/>
            <a:ext cx="9775351" cy="27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F11A35-90DE-D201-7501-FD13BE0D5B14}"/>
              </a:ext>
            </a:extLst>
          </p:cNvPr>
          <p:cNvSpPr txBox="1"/>
          <p:nvPr/>
        </p:nvSpPr>
        <p:spPr>
          <a:xfrm>
            <a:off x="1903227" y="925033"/>
            <a:ext cx="7921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Job, Stage and Task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760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o alt text provided for this image">
            <a:extLst>
              <a:ext uri="{FF2B5EF4-FFF2-40B4-BE49-F238E27FC236}">
                <a16:creationId xmlns:a16="http://schemas.microsoft.com/office/drawing/2014/main" id="{5C472DEE-FF65-0398-8043-3BF54712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447925"/>
            <a:ext cx="68770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A47808-8F45-606E-2A0B-32A420477DD7}"/>
              </a:ext>
            </a:extLst>
          </p:cNvPr>
          <p:cNvSpPr txBox="1"/>
          <p:nvPr/>
        </p:nvSpPr>
        <p:spPr>
          <a:xfrm>
            <a:off x="2785730" y="818707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IN" sz="2800" b="1" i="0" dirty="0">
                <a:effectLst/>
                <a:latin typeface="-apple-system"/>
              </a:rPr>
              <a:t>Caching</a:t>
            </a:r>
          </a:p>
          <a:p>
            <a:pPr algn="ctr"/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58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o alt text provided for this image">
            <a:extLst>
              <a:ext uri="{FF2B5EF4-FFF2-40B4-BE49-F238E27FC236}">
                <a16:creationId xmlns:a16="http://schemas.microsoft.com/office/drawing/2014/main" id="{C7CD2A53-A32C-B850-A25E-B5B4F0D0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28" y="1997369"/>
            <a:ext cx="9174744" cy="38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3D6C79-0C29-E4E6-2BB2-DEA0DF9CEE9C}"/>
              </a:ext>
            </a:extLst>
          </p:cNvPr>
          <p:cNvSpPr txBox="1"/>
          <p:nvPr/>
        </p:nvSpPr>
        <p:spPr>
          <a:xfrm>
            <a:off x="3062177" y="659219"/>
            <a:ext cx="6134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Operations</a:t>
            </a:r>
          </a:p>
          <a:p>
            <a:pPr algn="ctr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5381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o alt text provided for this image">
            <a:extLst>
              <a:ext uri="{FF2B5EF4-FFF2-40B4-BE49-F238E27FC236}">
                <a16:creationId xmlns:a16="http://schemas.microsoft.com/office/drawing/2014/main" id="{795466B2-2EE1-53BF-A27E-D249D87A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38" y="2345807"/>
            <a:ext cx="8111124" cy="31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489D2F-531D-09D0-B1BE-0C8617C8A3B6}"/>
              </a:ext>
            </a:extLst>
          </p:cNvPr>
          <p:cNvSpPr txBox="1"/>
          <p:nvPr/>
        </p:nvSpPr>
        <p:spPr>
          <a:xfrm>
            <a:off x="2147777" y="967563"/>
            <a:ext cx="811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Types of Transformation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770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F3577-3E59-04D5-5BED-B1D921F73F69}"/>
              </a:ext>
            </a:extLst>
          </p:cNvPr>
          <p:cNvSpPr txBox="1"/>
          <p:nvPr/>
        </p:nvSpPr>
        <p:spPr>
          <a:xfrm>
            <a:off x="2466754" y="903767"/>
            <a:ext cx="7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Shuffling</a:t>
            </a:r>
            <a:endParaRPr lang="en-IN" sz="2800" b="1" dirty="0"/>
          </a:p>
        </p:txBody>
      </p:sp>
      <p:pic>
        <p:nvPicPr>
          <p:cNvPr id="8194" name="Picture 2" descr="No alt text provided for this image">
            <a:extLst>
              <a:ext uri="{FF2B5EF4-FFF2-40B4-BE49-F238E27FC236}">
                <a16:creationId xmlns:a16="http://schemas.microsoft.com/office/drawing/2014/main" id="{CAD271E9-F601-B326-D2CD-809BB358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13541"/>
            <a:ext cx="82867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71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163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Harun Raseed B</dc:creator>
  <cp:lastModifiedBy>Harun Raseed B</cp:lastModifiedBy>
  <cp:revision>1</cp:revision>
  <dcterms:created xsi:type="dcterms:W3CDTF">2022-11-13T13:23:39Z</dcterms:created>
  <dcterms:modified xsi:type="dcterms:W3CDTF">2022-11-14T06:30:47Z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etDate">
    <vt:lpwstr>2022-11-13T13:23:40Z</vt:lpwstr>
  </property>
  <property fmtid="{D5CDD505-2E9C-101B-9397-08002B2CF9AE}" pid="4" name="MSIP_Label_50a58a55-8d55-4c7b-aa85-1ae890a4cc64_Method">
    <vt:lpwstr>Standard</vt:lpwstr>
  </property>
  <property fmtid="{D5CDD505-2E9C-101B-9397-08002B2CF9AE}" pid="5" name="MSIP_Label_50a58a55-8d55-4c7b-aa85-1ae890a4cc64_Name">
    <vt:lpwstr>50a58a55-8d55-4c7b-aa85-1ae890a4cc64</vt:lpwstr>
  </property>
  <property fmtid="{D5CDD505-2E9C-101B-9397-08002B2CF9AE}" pid="6" name="MSIP_Label_50a58a55-8d55-4c7b-aa85-1ae890a4cc64_SiteId">
    <vt:lpwstr>e85feadf-11e7-47bb-a160-43b98dcc96f1</vt:lpwstr>
  </property>
  <property fmtid="{D5CDD505-2E9C-101B-9397-08002B2CF9AE}" pid="7" name="MSIP_Label_50a58a55-8d55-4c7b-aa85-1ae890a4cc64_ActionId">
    <vt:lpwstr>66daa8da-7449-4df3-bae2-d39a162fa8ff</vt:lpwstr>
  </property>
  <property fmtid="{D5CDD505-2E9C-101B-9397-08002B2CF9AE}" pid="8" name="MSIP_Label_50a58a55-8d55-4c7b-aa85-1ae890a4cc64_ContentBits">
    <vt:lpwstr>0</vt:lpwstr>
  </property>
</Properties>
</file>